
<file path=[Content_Types].xml><?xml version="1.0" encoding="utf-8"?>
<Types xmlns="http://schemas.openxmlformats.org/package/2006/content-types">
  <Override PartName="/ppt/slideMasters/slideMaster3.xml" ContentType="application/vnd.openxmlformats-officedocument.presentationml.slideMaster+xml"/>
  <Override PartName="/ppt/slides/slide6.xml" ContentType="application/vnd.openxmlformats-officedocument.presentationml.slide+xml"/>
  <Override PartName="/ppt/slides/slide29.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theme/theme5.xml" ContentType="application/vnd.openxmlformats-officedocument.theme+xml"/>
  <Override PartName="/ppt/notesSlides/notesSlide2.xml" ContentType="application/vnd.openxmlformats-officedocument.presentationml.notesSlide+xml"/>
  <Override PartName="/ppt/slideMasters/slideMaster1.xml" ContentType="application/vnd.openxmlformats-officedocument.presentationml.slideMaster+xml"/>
  <Override PartName="/ppt/slides/slide4.xml" ContentType="application/vnd.openxmlformats-officedocument.presentationml.slide+xml"/>
  <Override PartName="/ppt/slides/slide18.xml" ContentType="application/vnd.openxmlformats-officedocument.presentationml.slide+xml"/>
  <Override PartName="/ppt/slides/slide27.xml" ContentType="application/vnd.openxmlformats-officedocument.presentationml.slide+xml"/>
  <Override PartName="/ppt/slideLayouts/slideLayout4.xml" ContentType="application/vnd.openxmlformats-officedocument.presentationml.slideLayout+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slideLayouts/slideLayout28.xml" ContentType="application/vnd.openxmlformats-officedocument.presentationml.slideLayout+xml"/>
  <Override PartName="/ppt/theme/theme3.xml" ContentType="application/vnd.openxmlformats-officedocument.theme+xml"/>
  <Override PartName="/ppt/slides/slide2.xml" ContentType="application/vnd.openxmlformats-officedocument.presentationml.slide+xml"/>
  <Override PartName="/ppt/slides/slide16.xml" ContentType="application/vnd.openxmlformats-officedocument.presentationml.slide+xml"/>
  <Override PartName="/ppt/slides/slide25.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15.xml" ContentType="application/vnd.openxmlformats-officedocument.presentationml.slideLayout+xml"/>
  <Override PartName="/ppt/slideLayouts/slideLayout26.xml" ContentType="application/vnd.openxmlformats-officedocument.presentationml.slideLayout+xml"/>
  <Default Extension="rels" ContentType="application/vnd.openxmlformats-package.relationships+xml"/>
  <Default Extension="xml" ContentType="application/xml"/>
  <Override PartName="/ppt/slides/slide14.xml" ContentType="application/vnd.openxmlformats-officedocument.presentationml.slide+xml"/>
  <Override PartName="/ppt/slides/slide23.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Layouts/slideLayout22.xml" ContentType="application/vnd.openxmlformats-officedocument.presentationml.slideLayout+xml"/>
  <Override PartName="/ppt/slideLayouts/slideLayout24.xml" ContentType="application/vnd.openxmlformats-officedocument.presentationml.slideLayout+xml"/>
  <Override PartName="/ppt/slideLayouts/slideLayout33.xml" ContentType="application/vnd.openxmlformats-officedocument.presentationml.slideLayout+xml"/>
  <Override PartName="/ppt/slides/slide10.xml" ContentType="application/vnd.openxmlformats-officedocument.presentationml.slide+xml"/>
  <Override PartName="/ppt/slides/slide12.xml" ContentType="application/vnd.openxmlformats-officedocument.presentationml.slide+xml"/>
  <Override PartName="/ppt/slides/slide21.xml" ContentType="application/vnd.openxmlformats-officedocument.presentationml.slide+xml"/>
  <Override PartName="/ppt/slides/slide30.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slideLayouts/slideLayout20.xml" ContentType="application/vnd.openxmlformats-officedocument.presentationml.slideLayout+xml"/>
  <Override PartName="/ppt/slideLayouts/slideLayout31.xml" ContentType="application/vnd.openxmlformats-officedocument.presentationml.slideLayout+xml"/>
  <Override PartName="/ppt/notesSlides/notesSlide7.xml" ContentType="application/vnd.openxmlformats-officedocument.presentationml.notesSlide+xml"/>
  <Default Extension="xlsx" ContentType="application/vnd.openxmlformats-officedocument.spreadsheetml.sheet"/>
  <Override PartName="/ppt/slides/slide7.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charts/chart1.xml" ContentType="application/vnd.openxmlformats-officedocument.drawingml.chart+xml"/>
  <Override PartName="/ppt/slideMasters/slideMaster2.xml" ContentType="application/vnd.openxmlformats-officedocument.presentationml.slideMaster+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Layouts/slideLayout7.xml" ContentType="application/vnd.openxmlformats-officedocument.presentationml.slideLayout+xml"/>
  <Default Extension="png" ContentType="image/png"/>
  <Override PartName="/ppt/slideLayouts/slideLayout29.xml" ContentType="application/vnd.openxmlformats-officedocument.presentationml.slideLayout+xml"/>
  <Override PartName="/ppt/theme/theme4.xml" ContentType="application/vnd.openxmlformats-officedocument.theme+xml"/>
  <Override PartName="/ppt/notesSlides/notesSlide1.xml" ContentType="application/vnd.openxmlformats-officedocument.presentationml.notesSlide+xml"/>
  <Override PartName="/ppt/notesSlides/notesSlide3.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Layouts/slideLayout3.xml" ContentType="application/vnd.openxmlformats-officedocument.presentationml.slideLayout+xml"/>
  <Default Extension="jpeg" ContentType="image/jpeg"/>
  <Override PartName="/ppt/slideLayouts/slideLayout16.xml" ContentType="application/vnd.openxmlformats-officedocument.presentationml.slideLayout+xml"/>
  <Override PartName="/ppt/slideLayouts/slideLayout25.xml" ContentType="application/vnd.openxmlformats-officedocument.presentationml.slideLayout+xml"/>
  <Default Extension="emf" ContentType="image/x-emf"/>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Layouts/slideLayout1.xml" ContentType="application/vnd.openxmlformats-officedocument.presentationml.slideLayout+xml"/>
  <Override PartName="/ppt/slideLayouts/slideLayout14.xml" ContentType="application/vnd.openxmlformats-officedocument.presentationml.slideLayout+xml"/>
  <Override PartName="/ppt/slideLayouts/slideLayout23.xml" ContentType="application/vnd.openxmlformats-officedocument.presentationml.slideLayout+xml"/>
  <Override PartName="/ppt/slideLayouts/slideLayout32.xml" ContentType="application/vnd.openxmlformats-officedocument.presentationml.slideLayout+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Layouts/slideLayout12.xml" ContentType="application/vnd.openxmlformats-officedocument.presentationml.slideLayout+xml"/>
  <Override PartName="/ppt/slideLayouts/slideLayout21.xml" ContentType="application/vnd.openxmlformats-officedocument.presentationml.slideLayout+xml"/>
  <Override PartName="/ppt/slideLayouts/slideLayout30.xml" ContentType="application/vnd.openxmlformats-officedocument.presentationml.slideLayout+xml"/>
  <Override PartName="/ppt/slideLayouts/slideLayout10.xml" ContentType="application/vnd.openxmlformats-officedocument.presentationml.slideLayout+xml"/>
  <Override PartName="/ppt/notesSlides/notesSlide6.xml" ContentType="application/vnd.openxmlformats-officedocument.presentationml.notesSlide+xml"/>
  <Override PartName="/ppt/slides/slide8.xml" ContentType="application/vnd.openxmlformats-officedocument.presentationml.slide+xml"/>
  <Override PartName="/ppt/handoutMasters/handoutMaster1.xml" ContentType="application/vnd.openxmlformats-officedocument.presentationml.handoutMaster+xml"/>
  <Override PartName="/ppt/notesSlides/notesSlide4.xml" ContentType="application/vnd.openxmlformats-officedocument.presentationml.notesSlide+xml"/>
  <Override PartName="/ppt/charts/chart2.xml" ContentType="application/vnd.openxmlformats-officedocument.drawingml.chart+xml"/>
  <Override PartName="/docProps/core.xml" ContentType="application/vnd.openxmlformats-package.core-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84" r:id="rId2"/>
    <p:sldMasterId id="2147483696" r:id="rId3"/>
  </p:sldMasterIdLst>
  <p:notesMasterIdLst>
    <p:notesMasterId r:id="rId36"/>
  </p:notesMasterIdLst>
  <p:handoutMasterIdLst>
    <p:handoutMasterId r:id="rId37"/>
  </p:handoutMasterIdLst>
  <p:sldIdLst>
    <p:sldId id="257" r:id="rId4"/>
    <p:sldId id="630" r:id="rId5"/>
    <p:sldId id="631" r:id="rId6"/>
    <p:sldId id="636" r:id="rId7"/>
    <p:sldId id="633" r:id="rId8"/>
    <p:sldId id="659" r:id="rId9"/>
    <p:sldId id="661" r:id="rId10"/>
    <p:sldId id="665" r:id="rId11"/>
    <p:sldId id="642" r:id="rId12"/>
    <p:sldId id="657" r:id="rId13"/>
    <p:sldId id="632" r:id="rId14"/>
    <p:sldId id="634" r:id="rId15"/>
    <p:sldId id="635" r:id="rId16"/>
    <p:sldId id="637" r:id="rId17"/>
    <p:sldId id="643" r:id="rId18"/>
    <p:sldId id="638" r:id="rId19"/>
    <p:sldId id="639" r:id="rId20"/>
    <p:sldId id="669" r:id="rId21"/>
    <p:sldId id="670" r:id="rId22"/>
    <p:sldId id="685" r:id="rId23"/>
    <p:sldId id="686" r:id="rId24"/>
    <p:sldId id="671" r:id="rId25"/>
    <p:sldId id="672" r:id="rId26"/>
    <p:sldId id="673" r:id="rId27"/>
    <p:sldId id="674" r:id="rId28"/>
    <p:sldId id="682" r:id="rId29"/>
    <p:sldId id="684" r:id="rId30"/>
    <p:sldId id="675" r:id="rId31"/>
    <p:sldId id="676" r:id="rId32"/>
    <p:sldId id="677" r:id="rId33"/>
    <p:sldId id="679" r:id="rId34"/>
    <p:sldId id="655" r:id="rId35"/>
  </p:sldIdLst>
  <p:sldSz cx="9144000" cy="6858000" type="screen4x3"/>
  <p:notesSz cx="6797675" cy="9926638"/>
  <p:defaultTextStyle>
    <a:defPPr>
      <a:defRPr lang="en-US"/>
    </a:defPPr>
    <a:lvl1pPr algn="l" defTabSz="457200" rtl="0" fontAlgn="base">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1pPr>
    <a:lvl2pPr marL="457200" algn="l" defTabSz="457200" rtl="0" fontAlgn="base">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2pPr>
    <a:lvl3pPr marL="914400" algn="l" defTabSz="457200" rtl="0" fontAlgn="base">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3pPr>
    <a:lvl4pPr marL="1371600" algn="l" defTabSz="457200" rtl="0" fontAlgn="base">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4pPr>
    <a:lvl5pPr marL="1828800" algn="l" defTabSz="457200" rtl="0" fontAlgn="base">
      <a:spcBef>
        <a:spcPct val="0"/>
      </a:spcBef>
      <a:spcAft>
        <a:spcPct val="0"/>
      </a:spcAft>
      <a:defRPr kern="1200">
        <a:solidFill>
          <a:schemeClr val="tx1"/>
        </a:solidFill>
        <a:latin typeface="Arial" panose="020B0604020202020204" pitchFamily="34" charset="0"/>
        <a:ea typeface="ＭＳ Ｐゴシック" panose="020B0600070205080204" pitchFamily="34" charset="-128"/>
        <a:cs typeface="+mn-cs"/>
      </a:defRPr>
    </a:lvl5pPr>
    <a:lvl6pPr marL="22860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6pPr>
    <a:lvl7pPr marL="27432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7pPr>
    <a:lvl8pPr marL="32004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8pPr>
    <a:lvl9pPr marL="3657600" algn="l" defTabSz="914400" rtl="0" eaLnBrk="1" latinLnBrk="0" hangingPunct="1">
      <a:defRPr kern="1200">
        <a:solidFill>
          <a:schemeClr val="tx1"/>
        </a:solidFill>
        <a:latin typeface="Arial" panose="020B0604020202020204" pitchFamily="34" charset="0"/>
        <a:ea typeface="ＭＳ Ｐゴシック" panose="020B0600070205080204" pitchFamily="34" charset="-128"/>
        <a:cs typeface="+mn-cs"/>
      </a:defRPr>
    </a:lvl9pPr>
  </p:defaultTextStyle>
  <p:extLst>
    <p:ext uri="{EFAFB233-063F-42B5-8137-9DF3F51BA10A}">
      <p15:sldGuideLst xmlns:p15="http://schemas.microsoft.com/office/powerpoint/2012/main" xmlns="">
        <p15:guide id="1" orient="horz" pos="2160">
          <p15:clr>
            <a:srgbClr val="A4A3A4"/>
          </p15:clr>
        </p15:guide>
        <p15:guide id="2" pos="2880">
          <p15:clr>
            <a:srgbClr val="A4A3A4"/>
          </p15:clr>
        </p15:guide>
      </p15:sldGuideLst>
    </p:ext>
    <p:ext uri="{2D200454-40CA-4A62-9FC3-DE9A4176ACB9}">
      <p15:notesGuideLst xmlns:p15="http://schemas.microsoft.com/office/powerpoint/2012/main" xmlns="">
        <p15:guide id="1" orient="horz" pos="3126">
          <p15:clr>
            <a:srgbClr val="A4A3A4"/>
          </p15:clr>
        </p15:guide>
        <p15:guide id="2" pos="214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xmlns="">
          <a:srgbClr val="FF0000"/>
        </p14:laserClr>
      </p:ext>
      <p:ext uri="{2FDB2607-1784-4EEB-B798-7EB5836EED8A}">
        <p14:showMediaCtrls xmlns:p14="http://schemas.microsoft.com/office/powerpoint/2010/main" xmlns="" val="1"/>
      </p:ext>
    </p:extLst>
  </p:showPr>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000" autoAdjust="0"/>
    <p:restoredTop sz="94671" autoAdjust="0"/>
  </p:normalViewPr>
  <p:slideViewPr>
    <p:cSldViewPr snapToObjects="1">
      <p:cViewPr varScale="1">
        <p:scale>
          <a:sx n="110" d="100"/>
          <a:sy n="110" d="100"/>
        </p:scale>
        <p:origin x="-1650" y="-90"/>
      </p:cViewPr>
      <p:guideLst>
        <p:guide orient="horz" pos="2160"/>
        <p:guide pos="2880"/>
      </p:guideLst>
    </p:cSldViewPr>
  </p:slideViewPr>
  <p:outlineViewPr>
    <p:cViewPr>
      <p:scale>
        <a:sx n="33" d="100"/>
        <a:sy n="33" d="100"/>
      </p:scale>
      <p:origin x="29" y="3077"/>
    </p:cViewPr>
  </p:outlineViewPr>
  <p:notesTextViewPr>
    <p:cViewPr>
      <p:scale>
        <a:sx n="100" d="100"/>
        <a:sy n="100" d="100"/>
      </p:scale>
      <p:origin x="0" y="0"/>
    </p:cViewPr>
  </p:notesTextViewPr>
  <p:sorterViewPr>
    <p:cViewPr>
      <p:scale>
        <a:sx n="100" d="100"/>
        <a:sy n="100" d="100"/>
      </p:scale>
      <p:origin x="0" y="0"/>
    </p:cViewPr>
  </p:sorterViewPr>
  <p:notesViewPr>
    <p:cSldViewPr snapToObjects="1">
      <p:cViewPr varScale="1">
        <p:scale>
          <a:sx n="51" d="100"/>
          <a:sy n="51" d="100"/>
        </p:scale>
        <p:origin x="-2958" y="-108"/>
      </p:cViewPr>
      <p:guideLst>
        <p:guide orient="horz" pos="3126"/>
        <p:guide pos="2141"/>
      </p:guideLst>
    </p:cSldViewPr>
  </p:notesViewPr>
  <p:gridSpacing cx="78028800" cy="780288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viewProps" Target="viewProps.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slide" Target="slides/slide31.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handoutMaster" Target="handoutMasters/handoutMaster1.xml"/><Relationship Id="rId40" Type="http://schemas.openxmlformats.org/officeDocument/2006/relationships/theme" Target="theme/theme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notesMaster" Target="notesMasters/notesMaster1.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Office_Excel_Worksheet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Office_Excel_Worksheet2.xlsx"/></Relationships>
</file>

<file path=ppt/charts/chart1.xml><?xml version="1.0" encoding="utf-8"?>
<c:chartSpace xmlns:c="http://schemas.openxmlformats.org/drawingml/2006/chart" xmlns:a="http://schemas.openxmlformats.org/drawingml/2006/main" xmlns:r="http://schemas.openxmlformats.org/officeDocument/2006/relationships">
  <c:lang val="en-ZA"/>
  <c:chart>
    <c:title>
      <c:tx>
        <c:rich>
          <a:bodyPr/>
          <a:lstStyle/>
          <a:p>
            <a:pPr>
              <a:defRPr/>
            </a:pPr>
            <a:r>
              <a:rPr lang="en-ZA" dirty="0"/>
              <a:t>Annual</a:t>
            </a:r>
            <a:r>
              <a:rPr lang="en-ZA" baseline="0" dirty="0"/>
              <a:t> </a:t>
            </a:r>
            <a:r>
              <a:rPr lang="en-ZA" dirty="0"/>
              <a:t> Departmental Performance</a:t>
            </a:r>
          </a:p>
        </c:rich>
      </c:tx>
      <c:layout>
        <c:manualLayout>
          <c:xMode val="edge"/>
          <c:yMode val="edge"/>
          <c:x val="5.5847185768445606E-4"/>
          <c:y val="0"/>
        </c:manualLayout>
      </c:layout>
    </c:title>
    <c:plotArea>
      <c:layout/>
      <c:barChart>
        <c:barDir val="col"/>
        <c:grouping val="clustered"/>
        <c:ser>
          <c:idx val="0"/>
          <c:order val="0"/>
          <c:tx>
            <c:strRef>
              <c:f>BUDGET!$G$24</c:f>
              <c:strCache>
                <c:ptCount val="1"/>
                <c:pt idx="0">
                  <c:v>Approved</c:v>
                </c:pt>
              </c:strCache>
            </c:strRef>
          </c:tx>
          <c:spPr>
            <a:solidFill>
              <a:schemeClr val="bg1">
                <a:lumMod val="50000"/>
              </a:schemeClr>
            </a:solidFill>
          </c:spPr>
          <c:cat>
            <c:strRef>
              <c:f>BUDGET!$F$25:$F$29</c:f>
              <c:strCache>
                <c:ptCount val="5"/>
                <c:pt idx="0">
                  <c:v>ADMIN </c:v>
                </c:pt>
                <c:pt idx="1">
                  <c:v>HSPSP</c:v>
                </c:pt>
                <c:pt idx="2">
                  <c:v>HSDS</c:v>
                </c:pt>
                <c:pt idx="3">
                  <c:v>HDF</c:v>
                </c:pt>
                <c:pt idx="4">
                  <c:v>DHS</c:v>
                </c:pt>
              </c:strCache>
            </c:strRef>
          </c:cat>
          <c:val>
            <c:numRef>
              <c:f>BUDGET!$G$25:$G$29</c:f>
              <c:numCache>
                <c:formatCode>General</c:formatCode>
                <c:ptCount val="5"/>
                <c:pt idx="0">
                  <c:v>16</c:v>
                </c:pt>
                <c:pt idx="1">
                  <c:v>11</c:v>
                </c:pt>
                <c:pt idx="2">
                  <c:v>17</c:v>
                </c:pt>
                <c:pt idx="3">
                  <c:v>4</c:v>
                </c:pt>
                <c:pt idx="4">
                  <c:v>48</c:v>
                </c:pt>
              </c:numCache>
            </c:numRef>
          </c:val>
          <c:extLst xmlns:c16r2="http://schemas.microsoft.com/office/drawing/2015/06/chart">
            <c:ext xmlns:c16="http://schemas.microsoft.com/office/drawing/2014/chart" uri="{C3380CC4-5D6E-409C-BE32-E72D297353CC}">
              <c16:uniqueId val="{00000000-572D-42EB-986A-32CF2C7401AA}"/>
            </c:ext>
          </c:extLst>
        </c:ser>
        <c:ser>
          <c:idx val="1"/>
          <c:order val="1"/>
          <c:tx>
            <c:strRef>
              <c:f>BUDGET!$H$24</c:f>
              <c:strCache>
                <c:ptCount val="1"/>
                <c:pt idx="0">
                  <c:v>Achieved</c:v>
                </c:pt>
              </c:strCache>
            </c:strRef>
          </c:tx>
          <c:spPr>
            <a:solidFill>
              <a:srgbClr val="00B050"/>
            </a:solidFill>
          </c:spPr>
          <c:cat>
            <c:strRef>
              <c:f>BUDGET!$F$25:$F$29</c:f>
              <c:strCache>
                <c:ptCount val="5"/>
                <c:pt idx="0">
                  <c:v>ADMIN </c:v>
                </c:pt>
                <c:pt idx="1">
                  <c:v>HSPSP</c:v>
                </c:pt>
                <c:pt idx="2">
                  <c:v>HSDS</c:v>
                </c:pt>
                <c:pt idx="3">
                  <c:v>HDF</c:v>
                </c:pt>
                <c:pt idx="4">
                  <c:v>DHS</c:v>
                </c:pt>
              </c:strCache>
            </c:strRef>
          </c:cat>
          <c:val>
            <c:numRef>
              <c:f>BUDGET!$H$25:$H$29</c:f>
              <c:numCache>
                <c:formatCode>General</c:formatCode>
                <c:ptCount val="5"/>
                <c:pt idx="0">
                  <c:v>11</c:v>
                </c:pt>
                <c:pt idx="1">
                  <c:v>7</c:v>
                </c:pt>
                <c:pt idx="2">
                  <c:v>7</c:v>
                </c:pt>
                <c:pt idx="3">
                  <c:v>3</c:v>
                </c:pt>
                <c:pt idx="4">
                  <c:v>28</c:v>
                </c:pt>
              </c:numCache>
            </c:numRef>
          </c:val>
          <c:extLst xmlns:c16r2="http://schemas.microsoft.com/office/drawing/2015/06/chart">
            <c:ext xmlns:c16="http://schemas.microsoft.com/office/drawing/2014/chart" uri="{C3380CC4-5D6E-409C-BE32-E72D297353CC}">
              <c16:uniqueId val="{00000001-572D-42EB-986A-32CF2C7401AA}"/>
            </c:ext>
          </c:extLst>
        </c:ser>
        <c:ser>
          <c:idx val="2"/>
          <c:order val="2"/>
          <c:tx>
            <c:strRef>
              <c:f>BUDGET!$I$24</c:f>
              <c:strCache>
                <c:ptCount val="1"/>
                <c:pt idx="0">
                  <c:v>Partially Achieved</c:v>
                </c:pt>
              </c:strCache>
            </c:strRef>
          </c:tx>
          <c:spPr>
            <a:solidFill>
              <a:srgbClr val="FFC000"/>
            </a:solidFill>
          </c:spPr>
          <c:cat>
            <c:strRef>
              <c:f>BUDGET!$F$25:$F$29</c:f>
              <c:strCache>
                <c:ptCount val="5"/>
                <c:pt idx="0">
                  <c:v>ADMIN </c:v>
                </c:pt>
                <c:pt idx="1">
                  <c:v>HSPSP</c:v>
                </c:pt>
                <c:pt idx="2">
                  <c:v>HSDS</c:v>
                </c:pt>
                <c:pt idx="3">
                  <c:v>HDF</c:v>
                </c:pt>
                <c:pt idx="4">
                  <c:v>DHS</c:v>
                </c:pt>
              </c:strCache>
            </c:strRef>
          </c:cat>
          <c:val>
            <c:numRef>
              <c:f>BUDGET!$I$25:$I$29</c:f>
              <c:numCache>
                <c:formatCode>0</c:formatCode>
                <c:ptCount val="5"/>
                <c:pt idx="0">
                  <c:v>5</c:v>
                </c:pt>
                <c:pt idx="1">
                  <c:v>4</c:v>
                </c:pt>
                <c:pt idx="2">
                  <c:v>8</c:v>
                </c:pt>
                <c:pt idx="3">
                  <c:v>1</c:v>
                </c:pt>
                <c:pt idx="4">
                  <c:v>18</c:v>
                </c:pt>
              </c:numCache>
            </c:numRef>
          </c:val>
          <c:extLst xmlns:c16r2="http://schemas.microsoft.com/office/drawing/2015/06/chart">
            <c:ext xmlns:c16="http://schemas.microsoft.com/office/drawing/2014/chart" uri="{C3380CC4-5D6E-409C-BE32-E72D297353CC}">
              <c16:uniqueId val="{00000002-572D-42EB-986A-32CF2C7401AA}"/>
            </c:ext>
          </c:extLst>
        </c:ser>
        <c:ser>
          <c:idx val="3"/>
          <c:order val="3"/>
          <c:tx>
            <c:strRef>
              <c:f>BUDGET!$J$24</c:f>
              <c:strCache>
                <c:ptCount val="1"/>
                <c:pt idx="0">
                  <c:v>Not Achieved</c:v>
                </c:pt>
              </c:strCache>
            </c:strRef>
          </c:tx>
          <c:spPr>
            <a:solidFill>
              <a:srgbClr val="FF0000"/>
            </a:solidFill>
          </c:spPr>
          <c:cat>
            <c:strRef>
              <c:f>BUDGET!$F$25:$F$29</c:f>
              <c:strCache>
                <c:ptCount val="5"/>
                <c:pt idx="0">
                  <c:v>ADMIN </c:v>
                </c:pt>
                <c:pt idx="1">
                  <c:v>HSPSP</c:v>
                </c:pt>
                <c:pt idx="2">
                  <c:v>HSDS</c:v>
                </c:pt>
                <c:pt idx="3">
                  <c:v>HDF</c:v>
                </c:pt>
                <c:pt idx="4">
                  <c:v>DHS</c:v>
                </c:pt>
              </c:strCache>
            </c:strRef>
          </c:cat>
          <c:val>
            <c:numRef>
              <c:f>BUDGET!$J$25:$J$29</c:f>
              <c:numCache>
                <c:formatCode>0</c:formatCode>
                <c:ptCount val="5"/>
                <c:pt idx="0">
                  <c:v>0</c:v>
                </c:pt>
                <c:pt idx="1">
                  <c:v>0</c:v>
                </c:pt>
                <c:pt idx="2" formatCode="General">
                  <c:v>2</c:v>
                </c:pt>
                <c:pt idx="3">
                  <c:v>0</c:v>
                </c:pt>
                <c:pt idx="4">
                  <c:v>2</c:v>
                </c:pt>
              </c:numCache>
            </c:numRef>
          </c:val>
          <c:extLst xmlns:c16r2="http://schemas.microsoft.com/office/drawing/2015/06/chart">
            <c:ext xmlns:c16="http://schemas.microsoft.com/office/drawing/2014/chart" uri="{C3380CC4-5D6E-409C-BE32-E72D297353CC}">
              <c16:uniqueId val="{00000003-572D-42EB-986A-32CF2C7401AA}"/>
            </c:ext>
          </c:extLst>
        </c:ser>
        <c:dLbls/>
        <c:axId val="145143296"/>
        <c:axId val="145144832"/>
      </c:barChart>
      <c:catAx>
        <c:axId val="145143296"/>
        <c:scaling>
          <c:orientation val="minMax"/>
        </c:scaling>
        <c:axPos val="b"/>
        <c:numFmt formatCode="General" sourceLinked="0"/>
        <c:majorTickMark val="none"/>
        <c:tickLblPos val="nextTo"/>
        <c:crossAx val="145144832"/>
        <c:crosses val="autoZero"/>
        <c:auto val="1"/>
        <c:lblAlgn val="ctr"/>
        <c:lblOffset val="100"/>
      </c:catAx>
      <c:valAx>
        <c:axId val="145144832"/>
        <c:scaling>
          <c:orientation val="minMax"/>
        </c:scaling>
        <c:axPos val="l"/>
        <c:majorGridlines/>
        <c:numFmt formatCode="General" sourceLinked="1"/>
        <c:majorTickMark val="none"/>
        <c:tickLblPos val="nextTo"/>
        <c:crossAx val="145143296"/>
        <c:crosses val="autoZero"/>
        <c:crossBetween val="between"/>
      </c:valAx>
      <c:dTable>
        <c:showHorzBorder val="1"/>
        <c:showVertBorder val="1"/>
        <c:showOutline val="1"/>
        <c:showKeys val="1"/>
      </c:dTable>
    </c:plotArea>
    <c:plotVisOnly val="1"/>
    <c:dispBlanksAs val="gap"/>
  </c:chart>
  <c:externalData r:id="rId1"/>
</c:chartSpace>
</file>

<file path=ppt/charts/chart2.xml><?xml version="1.0" encoding="utf-8"?>
<c:chartSpace xmlns:c="http://schemas.openxmlformats.org/drawingml/2006/chart" xmlns:a="http://schemas.openxmlformats.org/drawingml/2006/main" xmlns:r="http://schemas.openxmlformats.org/officeDocument/2006/relationships">
  <c:lang val="en-ZA"/>
  <c:chart>
    <c:title>
      <c:tx>
        <c:rich>
          <a:bodyPr/>
          <a:lstStyle/>
          <a:p>
            <a:pPr>
              <a:defRPr/>
            </a:pPr>
            <a:r>
              <a:rPr lang="en-ZA"/>
              <a:t>Overall Departmental Performance</a:t>
            </a:r>
          </a:p>
        </c:rich>
      </c:tx>
    </c:title>
    <c:view3D>
      <c:rotX val="30"/>
      <c:perspective val="30"/>
    </c:view3D>
    <c:plotArea>
      <c:layout/>
      <c:pie3DChart>
        <c:varyColors val="1"/>
        <c:ser>
          <c:idx val="0"/>
          <c:order val="0"/>
          <c:explosion val="25"/>
          <c:dPt>
            <c:idx val="0"/>
            <c:spPr>
              <a:solidFill>
                <a:srgbClr val="00B050"/>
              </a:solidFill>
            </c:spPr>
            <c:extLst xmlns:c16r2="http://schemas.microsoft.com/office/drawing/2015/06/chart">
              <c:ext xmlns:c16="http://schemas.microsoft.com/office/drawing/2014/chart" uri="{C3380CC4-5D6E-409C-BE32-E72D297353CC}">
                <c16:uniqueId val="{00000001-EE49-4280-AC3B-EA1167779BB8}"/>
              </c:ext>
            </c:extLst>
          </c:dPt>
          <c:dPt>
            <c:idx val="1"/>
            <c:spPr>
              <a:solidFill>
                <a:srgbClr val="FFC000"/>
              </a:solidFill>
            </c:spPr>
            <c:extLst xmlns:c16r2="http://schemas.microsoft.com/office/drawing/2015/06/chart">
              <c:ext xmlns:c16="http://schemas.microsoft.com/office/drawing/2014/chart" uri="{C3380CC4-5D6E-409C-BE32-E72D297353CC}">
                <c16:uniqueId val="{00000003-EE49-4280-AC3B-EA1167779BB8}"/>
              </c:ext>
            </c:extLst>
          </c:dPt>
          <c:dPt>
            <c:idx val="2"/>
            <c:spPr>
              <a:solidFill>
                <a:srgbClr val="FF0000"/>
              </a:solidFill>
            </c:spPr>
            <c:extLst xmlns:c16r2="http://schemas.microsoft.com/office/drawing/2015/06/chart">
              <c:ext xmlns:c16="http://schemas.microsoft.com/office/drawing/2014/chart" uri="{C3380CC4-5D6E-409C-BE32-E72D297353CC}">
                <c16:uniqueId val="{00000005-EE49-4280-AC3B-EA1167779BB8}"/>
              </c:ext>
            </c:extLst>
          </c:dPt>
          <c:dLbls>
            <c:spPr>
              <a:noFill/>
              <a:ln>
                <a:noFill/>
              </a:ln>
              <a:effectLst/>
            </c:spPr>
            <c:showPercent val="1"/>
            <c:showLeaderLines val="1"/>
            <c:extLst xmlns:c16r2="http://schemas.microsoft.com/office/drawing/2015/06/chart">
              <c:ext xmlns:c15="http://schemas.microsoft.com/office/drawing/2012/chart" uri="{CE6537A1-D6FC-4f65-9D91-7224C49458BB}"/>
            </c:extLst>
          </c:dLbls>
          <c:cat>
            <c:strRef>
              <c:f>(BUDGET!$N$3,BUDGET!$O$3,BUDGET!$P$3)</c:f>
              <c:strCache>
                <c:ptCount val="3"/>
                <c:pt idx="0">
                  <c:v> Achieved (%)</c:v>
                </c:pt>
                <c:pt idx="1">
                  <c:v>Partially Achieved (%)</c:v>
                </c:pt>
                <c:pt idx="2">
                  <c:v>Not Achieved (%)</c:v>
                </c:pt>
              </c:strCache>
            </c:strRef>
          </c:cat>
          <c:val>
            <c:numRef>
              <c:f>(BUDGET!$N$19,BUDGET!$O$19,BUDGET!$P$19)</c:f>
              <c:numCache>
                <c:formatCode>0</c:formatCode>
                <c:ptCount val="3"/>
                <c:pt idx="0">
                  <c:v>58.333333333333343</c:v>
                </c:pt>
                <c:pt idx="1">
                  <c:v>37.5</c:v>
                </c:pt>
                <c:pt idx="2">
                  <c:v>4.1666666666666661</c:v>
                </c:pt>
              </c:numCache>
            </c:numRef>
          </c:val>
          <c:extLst xmlns:c16r2="http://schemas.microsoft.com/office/drawing/2015/06/chart">
            <c:ext xmlns:c16="http://schemas.microsoft.com/office/drawing/2014/chart" uri="{C3380CC4-5D6E-409C-BE32-E72D297353CC}">
              <c16:uniqueId val="{00000006-EE49-4280-AC3B-EA1167779BB8}"/>
            </c:ext>
          </c:extLst>
        </c:ser>
        <c:dLbls>
          <c:showPercent val="1"/>
        </c:dLbls>
      </c:pie3DChart>
    </c:plotArea>
    <c:legend>
      <c:legendPos val="r"/>
    </c:legend>
    <c:plotVisOnly val="1"/>
    <c:dispBlanksAs val="zero"/>
  </c:chart>
  <c:txPr>
    <a:bodyPr/>
    <a:lstStyle/>
    <a:p>
      <a:pPr>
        <a:defRPr b="1"/>
      </a:pPr>
      <a:endParaRPr lang="en-US"/>
    </a:p>
  </c:txPr>
  <c:externalData r:id="rId1"/>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1"/>
            <a:ext cx="2946400" cy="496412"/>
          </a:xfrm>
          <a:prstGeom prst="rect">
            <a:avLst/>
          </a:prstGeom>
        </p:spPr>
        <p:txBody>
          <a:bodyPr vert="horz" lIns="91440" tIns="45720" rIns="91440" bIns="45720" rtlCol="0"/>
          <a:lstStyle>
            <a:lvl1pPr algn="l">
              <a:defRPr sz="1200" dirty="0">
                <a:latin typeface="Arial" pitchFamily="34" charset="0"/>
                <a:ea typeface="ＭＳ Ｐゴシック"/>
                <a:cs typeface="ＭＳ Ｐゴシック"/>
              </a:defRPr>
            </a:lvl1pPr>
          </a:lstStyle>
          <a:p>
            <a:pPr>
              <a:defRPr/>
            </a:pPr>
            <a:endParaRPr lang="en-US" dirty="0"/>
          </a:p>
        </p:txBody>
      </p:sp>
      <p:sp>
        <p:nvSpPr>
          <p:cNvPr id="3" name="Date Placeholder 2"/>
          <p:cNvSpPr>
            <a:spLocks noGrp="1"/>
          </p:cNvSpPr>
          <p:nvPr>
            <p:ph type="dt" sz="quarter" idx="1"/>
          </p:nvPr>
        </p:nvSpPr>
        <p:spPr>
          <a:xfrm>
            <a:off x="3849688" y="1"/>
            <a:ext cx="2946400" cy="496412"/>
          </a:xfrm>
          <a:prstGeom prst="rect">
            <a:avLst/>
          </a:prstGeom>
        </p:spPr>
        <p:txBody>
          <a:bodyPr vert="horz" lIns="91440" tIns="45720" rIns="91440" bIns="45720" rtlCol="0"/>
          <a:lstStyle>
            <a:lvl1pPr algn="r">
              <a:defRPr sz="1200">
                <a:latin typeface="Arial" pitchFamily="34" charset="0"/>
                <a:ea typeface="ＭＳ Ｐゴシック"/>
                <a:cs typeface="ＭＳ Ｐゴシック"/>
              </a:defRPr>
            </a:lvl1pPr>
          </a:lstStyle>
          <a:p>
            <a:pPr>
              <a:defRPr/>
            </a:pPr>
            <a:fld id="{B1F15704-E578-4C8D-B54C-540B60BBB14F}" type="datetimeFigureOut">
              <a:rPr lang="en-US"/>
              <a:pPr>
                <a:defRPr/>
              </a:pPr>
              <a:t>10/5/2017</a:t>
            </a:fld>
            <a:endParaRPr lang="en-US" dirty="0"/>
          </a:p>
        </p:txBody>
      </p:sp>
      <p:sp>
        <p:nvSpPr>
          <p:cNvPr id="4" name="Footer Placeholder 3"/>
          <p:cNvSpPr>
            <a:spLocks noGrp="1"/>
          </p:cNvSpPr>
          <p:nvPr>
            <p:ph type="ftr" sz="quarter" idx="2"/>
          </p:nvPr>
        </p:nvSpPr>
        <p:spPr>
          <a:xfrm>
            <a:off x="1" y="9428631"/>
            <a:ext cx="2946400" cy="496411"/>
          </a:xfrm>
          <a:prstGeom prst="rect">
            <a:avLst/>
          </a:prstGeom>
        </p:spPr>
        <p:txBody>
          <a:bodyPr vert="horz" lIns="91440" tIns="45720" rIns="91440" bIns="45720" rtlCol="0" anchor="b"/>
          <a:lstStyle>
            <a:lvl1pPr algn="l">
              <a:defRPr sz="1200" dirty="0">
                <a:latin typeface="Arial" pitchFamily="34" charset="0"/>
                <a:ea typeface="ＭＳ Ｐゴシック"/>
                <a:cs typeface="ＭＳ Ｐゴシック"/>
              </a:defRPr>
            </a:lvl1pPr>
          </a:lstStyle>
          <a:p>
            <a:pPr>
              <a:defRPr/>
            </a:pPr>
            <a:endParaRPr lang="en-US" dirty="0"/>
          </a:p>
        </p:txBody>
      </p:sp>
      <p:sp>
        <p:nvSpPr>
          <p:cNvPr id="5" name="Slide Number Placeholder 4"/>
          <p:cNvSpPr>
            <a:spLocks noGrp="1"/>
          </p:cNvSpPr>
          <p:nvPr>
            <p:ph type="sldNum" sz="quarter" idx="3"/>
          </p:nvPr>
        </p:nvSpPr>
        <p:spPr>
          <a:xfrm>
            <a:off x="3849688" y="9428631"/>
            <a:ext cx="2946400" cy="496411"/>
          </a:xfrm>
          <a:prstGeom prst="rect">
            <a:avLst/>
          </a:prstGeom>
        </p:spPr>
        <p:txBody>
          <a:bodyPr vert="horz" wrap="square" lIns="91440" tIns="45720" rIns="91440" bIns="45720" numCol="1" anchor="b" anchorCtr="0" compatLnSpc="1">
            <a:prstTxWarp prst="textNoShape">
              <a:avLst/>
            </a:prstTxWarp>
          </a:bodyPr>
          <a:lstStyle>
            <a:lvl1pPr algn="r">
              <a:defRPr sz="1200"/>
            </a:lvl1pPr>
          </a:lstStyle>
          <a:p>
            <a:fld id="{CE640B37-2447-45F8-8B70-07379262C1D4}" type="slidenum">
              <a:rPr lang="en-US"/>
              <a:pPr/>
              <a:t>‹#›</a:t>
            </a:fld>
            <a:endParaRPr lang="en-US" dirty="0"/>
          </a:p>
        </p:txBody>
      </p:sp>
    </p:spTree>
    <p:extLst>
      <p:ext uri="{BB962C8B-B14F-4D97-AF65-F5344CB8AC3E}">
        <p14:creationId xmlns:p14="http://schemas.microsoft.com/office/powerpoint/2010/main" xmlns="" val="353030584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1"/>
            <a:ext cx="2946400" cy="496412"/>
          </a:xfrm>
          <a:prstGeom prst="rect">
            <a:avLst/>
          </a:prstGeom>
        </p:spPr>
        <p:txBody>
          <a:bodyPr vert="horz" lIns="91440" tIns="45720" rIns="91440" bIns="45720" rtlCol="0"/>
          <a:lstStyle>
            <a:lvl1pPr algn="l">
              <a:defRPr sz="1200" dirty="0">
                <a:latin typeface="Arial" pitchFamily="34" charset="0"/>
                <a:ea typeface="ＭＳ Ｐゴシック"/>
                <a:cs typeface="ＭＳ Ｐゴシック"/>
              </a:defRPr>
            </a:lvl1pPr>
          </a:lstStyle>
          <a:p>
            <a:pPr>
              <a:defRPr/>
            </a:pPr>
            <a:endParaRPr lang="en-US" dirty="0"/>
          </a:p>
        </p:txBody>
      </p:sp>
      <p:sp>
        <p:nvSpPr>
          <p:cNvPr id="3" name="Date Placeholder 2"/>
          <p:cNvSpPr>
            <a:spLocks noGrp="1"/>
          </p:cNvSpPr>
          <p:nvPr>
            <p:ph type="dt" idx="1"/>
          </p:nvPr>
        </p:nvSpPr>
        <p:spPr>
          <a:xfrm>
            <a:off x="3849688" y="1"/>
            <a:ext cx="2946400" cy="496412"/>
          </a:xfrm>
          <a:prstGeom prst="rect">
            <a:avLst/>
          </a:prstGeom>
        </p:spPr>
        <p:txBody>
          <a:bodyPr vert="horz" lIns="91440" tIns="45720" rIns="91440" bIns="45720" rtlCol="0"/>
          <a:lstStyle>
            <a:lvl1pPr algn="r">
              <a:defRPr sz="1200">
                <a:latin typeface="Arial" pitchFamily="34" charset="0"/>
                <a:ea typeface="ＭＳ Ｐゴシック"/>
                <a:cs typeface="ＭＳ Ｐゴシック"/>
              </a:defRPr>
            </a:lvl1pPr>
          </a:lstStyle>
          <a:p>
            <a:pPr>
              <a:defRPr/>
            </a:pPr>
            <a:fld id="{0B4F9498-A942-4D1C-9585-3D8B1E117703}" type="datetimeFigureOut">
              <a:rPr lang="en-US"/>
              <a:pPr>
                <a:defRPr/>
              </a:pPr>
              <a:t>10/5/2017</a:t>
            </a:fld>
            <a:endParaRPr lang="en-US" dirty="0"/>
          </a:p>
        </p:txBody>
      </p:sp>
      <p:sp>
        <p:nvSpPr>
          <p:cNvPr id="4" name="Slide Image Placeholder 3"/>
          <p:cNvSpPr>
            <a:spLocks noGrp="1" noRot="1" noChangeAspect="1"/>
          </p:cNvSpPr>
          <p:nvPr>
            <p:ph type="sldImg" idx="2"/>
          </p:nvPr>
        </p:nvSpPr>
        <p:spPr>
          <a:xfrm>
            <a:off x="917575" y="744538"/>
            <a:ext cx="4962525" cy="3722687"/>
          </a:xfrm>
          <a:prstGeom prst="rect">
            <a:avLst/>
          </a:prstGeom>
          <a:noFill/>
          <a:ln w="12700">
            <a:solidFill>
              <a:prstClr val="black"/>
            </a:solidFill>
          </a:ln>
        </p:spPr>
        <p:txBody>
          <a:bodyPr vert="horz" lIns="91440" tIns="45720" rIns="91440" bIns="45720" rtlCol="0" anchor="ctr"/>
          <a:lstStyle/>
          <a:p>
            <a:pPr lvl="0"/>
            <a:endParaRPr lang="en-US" noProof="0" dirty="0" smtClean="0"/>
          </a:p>
        </p:txBody>
      </p:sp>
      <p:sp>
        <p:nvSpPr>
          <p:cNvPr id="5" name="Notes Placeholder 4"/>
          <p:cNvSpPr>
            <a:spLocks noGrp="1"/>
          </p:cNvSpPr>
          <p:nvPr>
            <p:ph type="body" sz="quarter" idx="3"/>
          </p:nvPr>
        </p:nvSpPr>
        <p:spPr>
          <a:xfrm>
            <a:off x="679451" y="4715113"/>
            <a:ext cx="5438775" cy="4467706"/>
          </a:xfrm>
          <a:prstGeom prst="rect">
            <a:avLst/>
          </a:prstGeom>
        </p:spPr>
        <p:txBody>
          <a:bodyPr vert="horz" lIns="91440" tIns="45720" rIns="91440" bIns="45720" rtlCol="0">
            <a:normAutofit/>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6" name="Footer Placeholder 5"/>
          <p:cNvSpPr>
            <a:spLocks noGrp="1"/>
          </p:cNvSpPr>
          <p:nvPr>
            <p:ph type="ftr" sz="quarter" idx="4"/>
          </p:nvPr>
        </p:nvSpPr>
        <p:spPr>
          <a:xfrm>
            <a:off x="1" y="9428631"/>
            <a:ext cx="2946400" cy="496411"/>
          </a:xfrm>
          <a:prstGeom prst="rect">
            <a:avLst/>
          </a:prstGeom>
        </p:spPr>
        <p:txBody>
          <a:bodyPr vert="horz" lIns="91440" tIns="45720" rIns="91440" bIns="45720" rtlCol="0" anchor="b"/>
          <a:lstStyle>
            <a:lvl1pPr algn="l">
              <a:defRPr sz="1200" dirty="0">
                <a:latin typeface="Arial" pitchFamily="34" charset="0"/>
                <a:ea typeface="ＭＳ Ｐゴシック"/>
                <a:cs typeface="ＭＳ Ｐゴシック"/>
              </a:defRPr>
            </a:lvl1pPr>
          </a:lstStyle>
          <a:p>
            <a:pPr>
              <a:defRPr/>
            </a:pPr>
            <a:endParaRPr lang="en-US" dirty="0"/>
          </a:p>
        </p:txBody>
      </p:sp>
      <p:sp>
        <p:nvSpPr>
          <p:cNvPr id="7" name="Slide Number Placeholder 6"/>
          <p:cNvSpPr>
            <a:spLocks noGrp="1"/>
          </p:cNvSpPr>
          <p:nvPr>
            <p:ph type="sldNum" sz="quarter" idx="5"/>
          </p:nvPr>
        </p:nvSpPr>
        <p:spPr>
          <a:xfrm>
            <a:off x="3849688" y="9428631"/>
            <a:ext cx="2946400" cy="496411"/>
          </a:xfrm>
          <a:prstGeom prst="rect">
            <a:avLst/>
          </a:prstGeom>
        </p:spPr>
        <p:txBody>
          <a:bodyPr vert="horz" wrap="square" lIns="91440" tIns="45720" rIns="91440" bIns="45720" numCol="1" anchor="b" anchorCtr="0" compatLnSpc="1">
            <a:prstTxWarp prst="textNoShape">
              <a:avLst/>
            </a:prstTxWarp>
          </a:bodyPr>
          <a:lstStyle>
            <a:lvl1pPr algn="r">
              <a:defRPr sz="1200"/>
            </a:lvl1pPr>
          </a:lstStyle>
          <a:p>
            <a:fld id="{34204498-C86F-4B1C-8E7F-742487D937F7}" type="slidenum">
              <a:rPr lang="en-US"/>
              <a:pPr/>
              <a:t>‹#›</a:t>
            </a:fld>
            <a:endParaRPr lang="en-US" dirty="0"/>
          </a:p>
        </p:txBody>
      </p:sp>
    </p:spTree>
    <p:extLst>
      <p:ext uri="{BB962C8B-B14F-4D97-AF65-F5344CB8AC3E}">
        <p14:creationId xmlns:p14="http://schemas.microsoft.com/office/powerpoint/2010/main" xmlns="" val="335359245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ZA"/>
          </a:p>
        </p:txBody>
      </p:sp>
      <p:sp>
        <p:nvSpPr>
          <p:cNvPr id="4" name="Slide Number Placeholder 3"/>
          <p:cNvSpPr>
            <a:spLocks noGrp="1"/>
          </p:cNvSpPr>
          <p:nvPr>
            <p:ph type="sldNum" sz="quarter" idx="10"/>
          </p:nvPr>
        </p:nvSpPr>
        <p:spPr/>
        <p:txBody>
          <a:bodyPr/>
          <a:lstStyle/>
          <a:p>
            <a:fld id="{34204498-C86F-4B1C-8E7F-742487D937F7}" type="slidenum">
              <a:rPr lang="en-US" smtClean="0"/>
              <a:pPr/>
              <a:t>5</a:t>
            </a:fld>
            <a:endParaRPr lang="en-US" dirty="0"/>
          </a:p>
        </p:txBody>
      </p:sp>
    </p:spTree>
    <p:extLst>
      <p:ext uri="{BB962C8B-B14F-4D97-AF65-F5344CB8AC3E}">
        <p14:creationId xmlns:p14="http://schemas.microsoft.com/office/powerpoint/2010/main" xmlns="" val="301597022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ZA"/>
          </a:p>
        </p:txBody>
      </p:sp>
      <p:sp>
        <p:nvSpPr>
          <p:cNvPr id="4" name="Slide Number Placeholder 3"/>
          <p:cNvSpPr>
            <a:spLocks noGrp="1"/>
          </p:cNvSpPr>
          <p:nvPr>
            <p:ph type="sldNum" sz="quarter" idx="10"/>
          </p:nvPr>
        </p:nvSpPr>
        <p:spPr/>
        <p:txBody>
          <a:bodyPr/>
          <a:lstStyle/>
          <a:p>
            <a:fld id="{34204498-C86F-4B1C-8E7F-742487D937F7}" type="slidenum">
              <a:rPr lang="en-US" smtClean="0"/>
              <a:pPr/>
              <a:t>6</a:t>
            </a:fld>
            <a:endParaRPr lang="en-US" dirty="0"/>
          </a:p>
        </p:txBody>
      </p:sp>
    </p:spTree>
    <p:extLst>
      <p:ext uri="{BB962C8B-B14F-4D97-AF65-F5344CB8AC3E}">
        <p14:creationId xmlns:p14="http://schemas.microsoft.com/office/powerpoint/2010/main" xmlns="" val="24248100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34204498-C86F-4B1C-8E7F-742487D937F7}" type="slidenum">
              <a:rPr lang="en-US" smtClean="0"/>
              <a:pPr/>
              <a:t>8</a:t>
            </a:fld>
            <a:endParaRPr lang="en-US" dirty="0"/>
          </a:p>
        </p:txBody>
      </p:sp>
    </p:spTree>
    <p:extLst>
      <p:ext uri="{BB962C8B-B14F-4D97-AF65-F5344CB8AC3E}">
        <p14:creationId xmlns:p14="http://schemas.microsoft.com/office/powerpoint/2010/main" xmlns="" val="207484713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ZA"/>
          </a:p>
        </p:txBody>
      </p:sp>
      <p:sp>
        <p:nvSpPr>
          <p:cNvPr id="4" name="Slide Number Placeholder 3"/>
          <p:cNvSpPr>
            <a:spLocks noGrp="1"/>
          </p:cNvSpPr>
          <p:nvPr>
            <p:ph type="sldNum" sz="quarter" idx="10"/>
          </p:nvPr>
        </p:nvSpPr>
        <p:spPr/>
        <p:txBody>
          <a:bodyPr/>
          <a:lstStyle/>
          <a:p>
            <a:fld id="{34204498-C86F-4B1C-8E7F-742487D937F7}" type="slidenum">
              <a:rPr lang="en-US" smtClean="0"/>
              <a:pPr/>
              <a:t>9</a:t>
            </a:fld>
            <a:endParaRPr lang="en-US" dirty="0"/>
          </a:p>
        </p:txBody>
      </p:sp>
    </p:spTree>
    <p:extLst>
      <p:ext uri="{BB962C8B-B14F-4D97-AF65-F5344CB8AC3E}">
        <p14:creationId xmlns:p14="http://schemas.microsoft.com/office/powerpoint/2010/main" xmlns="" val="163979256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ZA" dirty="0"/>
          </a:p>
        </p:txBody>
      </p:sp>
      <p:sp>
        <p:nvSpPr>
          <p:cNvPr id="4" name="Slide Number Placeholder 3"/>
          <p:cNvSpPr>
            <a:spLocks noGrp="1"/>
          </p:cNvSpPr>
          <p:nvPr>
            <p:ph type="sldNum" sz="quarter" idx="10"/>
          </p:nvPr>
        </p:nvSpPr>
        <p:spPr/>
        <p:txBody>
          <a:bodyPr/>
          <a:lstStyle/>
          <a:p>
            <a:fld id="{95AB26E2-12E5-47E9-8F89-095E7B9F4510}" type="slidenum">
              <a:rPr lang="en-ZA" smtClean="0">
                <a:solidFill>
                  <a:prstClr val="black"/>
                </a:solidFill>
              </a:rPr>
              <a:pPr/>
              <a:t>18</a:t>
            </a:fld>
            <a:endParaRPr lang="en-ZA">
              <a:solidFill>
                <a:prstClr val="black"/>
              </a:solidFill>
            </a:endParaRPr>
          </a:p>
        </p:txBody>
      </p:sp>
    </p:spTree>
    <p:extLst>
      <p:ext uri="{BB962C8B-B14F-4D97-AF65-F5344CB8AC3E}">
        <p14:creationId xmlns:p14="http://schemas.microsoft.com/office/powerpoint/2010/main" xmlns="" val="38398064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ZA" dirty="0"/>
          </a:p>
        </p:txBody>
      </p:sp>
      <p:sp>
        <p:nvSpPr>
          <p:cNvPr id="4" name="Slide Number Placeholder 3"/>
          <p:cNvSpPr>
            <a:spLocks noGrp="1"/>
          </p:cNvSpPr>
          <p:nvPr>
            <p:ph type="sldNum" sz="quarter" idx="10"/>
          </p:nvPr>
        </p:nvSpPr>
        <p:spPr/>
        <p:txBody>
          <a:bodyPr/>
          <a:lstStyle/>
          <a:p>
            <a:fld id="{9C933C68-8A3A-47CC-BB8E-C30D6C1665EF}" type="slidenum">
              <a:rPr lang="en-US" smtClean="0">
                <a:solidFill>
                  <a:prstClr val="black"/>
                </a:solidFill>
              </a:rPr>
              <a:pPr/>
              <a:t>20</a:t>
            </a:fld>
            <a:endParaRPr lang="en-US" dirty="0">
              <a:solidFill>
                <a:prstClr val="black"/>
              </a:solidFill>
            </a:endParaRPr>
          </a:p>
        </p:txBody>
      </p:sp>
    </p:spTree>
    <p:extLst>
      <p:ext uri="{BB962C8B-B14F-4D97-AF65-F5344CB8AC3E}">
        <p14:creationId xmlns:p14="http://schemas.microsoft.com/office/powerpoint/2010/main" xmlns="" val="112780327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ZA" dirty="0"/>
          </a:p>
        </p:txBody>
      </p:sp>
      <p:sp>
        <p:nvSpPr>
          <p:cNvPr id="4" name="Slide Number Placeholder 3"/>
          <p:cNvSpPr>
            <a:spLocks noGrp="1"/>
          </p:cNvSpPr>
          <p:nvPr>
            <p:ph type="sldNum" sz="quarter" idx="10"/>
          </p:nvPr>
        </p:nvSpPr>
        <p:spPr/>
        <p:txBody>
          <a:bodyPr/>
          <a:lstStyle/>
          <a:p>
            <a:fld id="{9C933C68-8A3A-47CC-BB8E-C30D6C1665EF}" type="slidenum">
              <a:rPr lang="en-US" smtClean="0">
                <a:solidFill>
                  <a:prstClr val="black"/>
                </a:solidFill>
              </a:rPr>
              <a:pPr/>
              <a:t>25</a:t>
            </a:fld>
            <a:endParaRPr lang="en-US" dirty="0">
              <a:solidFill>
                <a:prstClr val="black"/>
              </a:solidFill>
            </a:endParaRPr>
          </a:p>
        </p:txBody>
      </p:sp>
    </p:spTree>
    <p:extLst>
      <p:ext uri="{BB962C8B-B14F-4D97-AF65-F5344CB8AC3E}">
        <p14:creationId xmlns:p14="http://schemas.microsoft.com/office/powerpoint/2010/main" xmlns="" val="112780327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pPr>
              <a:defRPr/>
            </a:pPr>
            <a:fld id="{5E814A4B-AC1E-477C-AD09-4068068C9F60}" type="datetime1">
              <a:rPr lang="en-US" smtClean="0"/>
              <a:pPr>
                <a:defRPr/>
              </a:pPr>
              <a:t>10/5/2017</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vl1pPr>
          </a:lstStyle>
          <a:p>
            <a:fld id="{93BB8AE4-110D-4ED4-B360-B9DBE4D9C258}" type="slidenum">
              <a:rPr lang="en-US"/>
              <a:pPr/>
              <a:t>‹#›</a:t>
            </a:fld>
            <a:endParaRPr lang="en-US" dirty="0"/>
          </a:p>
        </p:txBody>
      </p:sp>
    </p:spTree>
    <p:extLst>
      <p:ext uri="{BB962C8B-B14F-4D97-AF65-F5344CB8AC3E}">
        <p14:creationId xmlns:p14="http://schemas.microsoft.com/office/powerpoint/2010/main" xmlns="" val="120518203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CDD591DF-CBEA-456B-A26C-94E825531EF8}" type="datetime1">
              <a:rPr lang="en-US" smtClean="0"/>
              <a:pPr>
                <a:defRPr/>
              </a:pPr>
              <a:t>10/5/2017</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vl1pPr>
          </a:lstStyle>
          <a:p>
            <a:fld id="{E18D7EB3-A2B4-4D22-9C5E-D5B58E48EC49}" type="slidenum">
              <a:rPr lang="en-US"/>
              <a:pPr/>
              <a:t>‹#›</a:t>
            </a:fld>
            <a:endParaRPr lang="en-US" dirty="0"/>
          </a:p>
        </p:txBody>
      </p:sp>
    </p:spTree>
    <p:extLst>
      <p:ext uri="{BB962C8B-B14F-4D97-AF65-F5344CB8AC3E}">
        <p14:creationId xmlns:p14="http://schemas.microsoft.com/office/powerpoint/2010/main" xmlns="" val="359414818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1CF0B8DF-6937-4809-9FE1-3015ADEC84C8}" type="datetime1">
              <a:rPr lang="en-US" smtClean="0"/>
              <a:pPr>
                <a:defRPr/>
              </a:pPr>
              <a:t>10/5/2017</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vl1pPr>
          </a:lstStyle>
          <a:p>
            <a:fld id="{6CFBF0B6-183E-4239-B434-92819010A707}" type="slidenum">
              <a:rPr lang="en-US"/>
              <a:pPr/>
              <a:t>‹#›</a:t>
            </a:fld>
            <a:endParaRPr lang="en-US" dirty="0"/>
          </a:p>
        </p:txBody>
      </p:sp>
    </p:spTree>
    <p:extLst>
      <p:ext uri="{BB962C8B-B14F-4D97-AF65-F5344CB8AC3E}">
        <p14:creationId xmlns:p14="http://schemas.microsoft.com/office/powerpoint/2010/main" xmlns="" val="22842161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pPr>
              <a:defRPr/>
            </a:pPr>
            <a:fld id="{6E08FBC3-720B-4B0E-BADE-5F7CDAEF761D}" type="datetime1">
              <a:rPr lang="en-US" smtClean="0"/>
              <a:pPr>
                <a:defRPr/>
              </a:pPr>
              <a:t>10/5/2017</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445FDD4D-2F34-4FF0-9AE5-CEEFA27A3B9A}" type="slidenum">
              <a:rPr lang="en-US"/>
              <a:pPr>
                <a:defRPr/>
              </a:pPr>
              <a:t>‹#›</a:t>
            </a:fld>
            <a:endParaRPr lang="en-US"/>
          </a:p>
        </p:txBody>
      </p:sp>
    </p:spTree>
    <p:extLst>
      <p:ext uri="{BB962C8B-B14F-4D97-AF65-F5344CB8AC3E}">
        <p14:creationId xmlns:p14="http://schemas.microsoft.com/office/powerpoint/2010/main" xmlns="" val="408368241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8F8D58DC-CBE0-4E04-BE0F-2B5AA35915A4}" type="datetime1">
              <a:rPr lang="en-US" smtClean="0"/>
              <a:pPr>
                <a:defRPr/>
              </a:pPr>
              <a:t>10/5/2017</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F1E7FB33-B2B3-4F7D-8F80-770D71A1DCDB}" type="slidenum">
              <a:rPr lang="en-US"/>
              <a:pPr>
                <a:defRPr/>
              </a:pPr>
              <a:t>‹#›</a:t>
            </a:fld>
            <a:endParaRPr lang="en-US"/>
          </a:p>
        </p:txBody>
      </p:sp>
    </p:spTree>
    <p:extLst>
      <p:ext uri="{BB962C8B-B14F-4D97-AF65-F5344CB8AC3E}">
        <p14:creationId xmlns:p14="http://schemas.microsoft.com/office/powerpoint/2010/main" xmlns="" val="399109798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C3066F75-A3AF-4667-B53B-9D60159FF805}" type="datetime1">
              <a:rPr lang="en-US" smtClean="0"/>
              <a:pPr>
                <a:defRPr/>
              </a:pPr>
              <a:t>10/5/2017</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409A92A9-2D2A-4FCD-8C2F-B4B64955AA34}" type="slidenum">
              <a:rPr lang="en-US"/>
              <a:pPr>
                <a:defRPr/>
              </a:pPr>
              <a:t>‹#›</a:t>
            </a:fld>
            <a:endParaRPr lang="en-US"/>
          </a:p>
        </p:txBody>
      </p:sp>
    </p:spTree>
    <p:extLst>
      <p:ext uri="{BB962C8B-B14F-4D97-AF65-F5344CB8AC3E}">
        <p14:creationId xmlns:p14="http://schemas.microsoft.com/office/powerpoint/2010/main" xmlns="" val="420738743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3968AD72-0445-4466-B7A0-D1CB5B028C9A}" type="datetime1">
              <a:rPr lang="en-US" smtClean="0"/>
              <a:pPr>
                <a:defRPr/>
              </a:pPr>
              <a:t>10/5/2017</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2A21DFB7-DD86-4D23-90E5-3A119CF33D37}" type="slidenum">
              <a:rPr lang="en-US"/>
              <a:pPr>
                <a:defRPr/>
              </a:pPr>
              <a:t>‹#›</a:t>
            </a:fld>
            <a:endParaRPr lang="en-US"/>
          </a:p>
        </p:txBody>
      </p:sp>
    </p:spTree>
    <p:extLst>
      <p:ext uri="{BB962C8B-B14F-4D97-AF65-F5344CB8AC3E}">
        <p14:creationId xmlns:p14="http://schemas.microsoft.com/office/powerpoint/2010/main" xmlns="" val="19331929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a:lstStyle>
            <a:lvl1pPr>
              <a:defRPr/>
            </a:lvl1pPr>
          </a:lstStyle>
          <a:p>
            <a:pPr>
              <a:defRPr/>
            </a:pPr>
            <a:fld id="{521F24CA-F3CA-4387-81E5-16FD79A251A4}" type="datetime1">
              <a:rPr lang="en-US" smtClean="0"/>
              <a:pPr>
                <a:defRPr/>
              </a:pPr>
              <a:t>10/5/2017</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3D33616D-6C65-4A8E-BD7D-23FDF003D4E0}" type="slidenum">
              <a:rPr lang="en-US"/>
              <a:pPr>
                <a:defRPr/>
              </a:pPr>
              <a:t>‹#›</a:t>
            </a:fld>
            <a:endParaRPr lang="en-US"/>
          </a:p>
        </p:txBody>
      </p:sp>
    </p:spTree>
    <p:extLst>
      <p:ext uri="{BB962C8B-B14F-4D97-AF65-F5344CB8AC3E}">
        <p14:creationId xmlns:p14="http://schemas.microsoft.com/office/powerpoint/2010/main" xmlns="" val="16654681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a:defRPr/>
            </a:lvl1pPr>
          </a:lstStyle>
          <a:p>
            <a:pPr>
              <a:defRPr/>
            </a:pPr>
            <a:fld id="{E0C4D165-7A17-485D-B57A-5B4A63135B14}" type="datetime1">
              <a:rPr lang="en-US" smtClean="0"/>
              <a:pPr>
                <a:defRPr/>
              </a:pPr>
              <a:t>10/5/2017</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17612693-689F-42AA-8F76-7F9C9A9F1456}" type="slidenum">
              <a:rPr lang="en-US"/>
              <a:pPr>
                <a:defRPr/>
              </a:pPr>
              <a:t>‹#›</a:t>
            </a:fld>
            <a:endParaRPr lang="en-US"/>
          </a:p>
        </p:txBody>
      </p:sp>
    </p:spTree>
    <p:extLst>
      <p:ext uri="{BB962C8B-B14F-4D97-AF65-F5344CB8AC3E}">
        <p14:creationId xmlns:p14="http://schemas.microsoft.com/office/powerpoint/2010/main" xmlns="" val="126596054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F2C36C53-3991-4F28-9072-61B38DF5F0D6}" type="datetime1">
              <a:rPr lang="en-US" smtClean="0"/>
              <a:pPr>
                <a:defRPr/>
              </a:pPr>
              <a:t>10/5/2017</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7757BE9D-1617-49BE-BC7D-A5357EFDC524}" type="slidenum">
              <a:rPr lang="en-US"/>
              <a:pPr>
                <a:defRPr/>
              </a:pPr>
              <a:t>‹#›</a:t>
            </a:fld>
            <a:endParaRPr lang="en-US"/>
          </a:p>
        </p:txBody>
      </p:sp>
    </p:spTree>
    <p:extLst>
      <p:ext uri="{BB962C8B-B14F-4D97-AF65-F5344CB8AC3E}">
        <p14:creationId xmlns:p14="http://schemas.microsoft.com/office/powerpoint/2010/main" xmlns="" val="91632190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7E2E1BF6-B936-41A9-992A-3F7E7801954E}" type="datetime1">
              <a:rPr lang="en-US" smtClean="0"/>
              <a:pPr>
                <a:defRPr/>
              </a:pPr>
              <a:t>10/5/2017</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CCD1D223-2CFC-40FE-9A54-BF0205FD0FEE}" type="slidenum">
              <a:rPr lang="en-US"/>
              <a:pPr>
                <a:defRPr/>
              </a:pPr>
              <a:t>‹#›</a:t>
            </a:fld>
            <a:endParaRPr lang="en-US"/>
          </a:p>
        </p:txBody>
      </p:sp>
    </p:spTree>
    <p:extLst>
      <p:ext uri="{BB962C8B-B14F-4D97-AF65-F5344CB8AC3E}">
        <p14:creationId xmlns:p14="http://schemas.microsoft.com/office/powerpoint/2010/main" xmlns="" val="172636180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0F445380-0208-45CB-BC60-BE31323F14DD}" type="datetime1">
              <a:rPr lang="en-US" smtClean="0"/>
              <a:pPr>
                <a:defRPr/>
              </a:pPr>
              <a:t>10/5/2017</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vl1pPr>
          </a:lstStyle>
          <a:p>
            <a:fld id="{9E461EAA-EDBE-4504-8447-83F689B71C71}" type="slidenum">
              <a:rPr lang="en-US"/>
              <a:pPr/>
              <a:t>‹#›</a:t>
            </a:fld>
            <a:endParaRPr lang="en-US" dirty="0"/>
          </a:p>
        </p:txBody>
      </p:sp>
    </p:spTree>
    <p:extLst>
      <p:ext uri="{BB962C8B-B14F-4D97-AF65-F5344CB8AC3E}">
        <p14:creationId xmlns:p14="http://schemas.microsoft.com/office/powerpoint/2010/main" xmlns="" val="263813690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B9B3D02B-C325-4FB8-A4A3-0DF83801E4BF}" type="datetime1">
              <a:rPr lang="en-US" smtClean="0"/>
              <a:pPr>
                <a:defRPr/>
              </a:pPr>
              <a:t>10/5/2017</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483E0D7E-A4FC-4E16-9A57-98EF3DE3CCAA}" type="slidenum">
              <a:rPr lang="en-US"/>
              <a:pPr>
                <a:defRPr/>
              </a:pPr>
              <a:t>‹#›</a:t>
            </a:fld>
            <a:endParaRPr lang="en-US"/>
          </a:p>
        </p:txBody>
      </p:sp>
    </p:spTree>
    <p:extLst>
      <p:ext uri="{BB962C8B-B14F-4D97-AF65-F5344CB8AC3E}">
        <p14:creationId xmlns:p14="http://schemas.microsoft.com/office/powerpoint/2010/main" xmlns="" val="283950066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1ECB2F01-2693-4C09-AF60-D506ADB42137}" type="datetime1">
              <a:rPr lang="en-US" smtClean="0"/>
              <a:pPr>
                <a:defRPr/>
              </a:pPr>
              <a:t>10/5/2017</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DC66DE2-A488-42B7-BADB-26F156FF9D44}" type="slidenum">
              <a:rPr lang="en-US"/>
              <a:pPr>
                <a:defRPr/>
              </a:pPr>
              <a:t>‹#›</a:t>
            </a:fld>
            <a:endParaRPr lang="en-US"/>
          </a:p>
        </p:txBody>
      </p:sp>
    </p:spTree>
    <p:extLst>
      <p:ext uri="{BB962C8B-B14F-4D97-AF65-F5344CB8AC3E}">
        <p14:creationId xmlns:p14="http://schemas.microsoft.com/office/powerpoint/2010/main" xmlns="" val="381428543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0F787805-E3F5-4773-94FA-E82FC1C23861}" type="datetime1">
              <a:rPr lang="en-US" smtClean="0"/>
              <a:pPr>
                <a:defRPr/>
              </a:pPr>
              <a:t>10/5/2017</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FB15A99B-8396-4027-A7D7-C188CF3A23B5}" type="slidenum">
              <a:rPr lang="en-US"/>
              <a:pPr>
                <a:defRPr/>
              </a:pPr>
              <a:t>‹#›</a:t>
            </a:fld>
            <a:endParaRPr lang="en-US"/>
          </a:p>
        </p:txBody>
      </p:sp>
    </p:spTree>
    <p:extLst>
      <p:ext uri="{BB962C8B-B14F-4D97-AF65-F5344CB8AC3E}">
        <p14:creationId xmlns:p14="http://schemas.microsoft.com/office/powerpoint/2010/main" xmlns="" val="85047941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ZA"/>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ZA"/>
          </a:p>
        </p:txBody>
      </p:sp>
      <p:sp>
        <p:nvSpPr>
          <p:cNvPr id="4" name="Date Placeholder 3"/>
          <p:cNvSpPr>
            <a:spLocks noGrp="1"/>
          </p:cNvSpPr>
          <p:nvPr>
            <p:ph type="dt" sz="half" idx="10"/>
          </p:nvPr>
        </p:nvSpPr>
        <p:spPr/>
        <p:txBody>
          <a:bodyPr/>
          <a:lstStyle/>
          <a:p>
            <a:fld id="{EF464FEB-8AB6-485D-A7EC-E35677177B87}" type="datetime1">
              <a:rPr lang="en-US" smtClean="0">
                <a:solidFill>
                  <a:prstClr val="black">
                    <a:tint val="75000"/>
                  </a:prstClr>
                </a:solidFill>
              </a:rPr>
              <a:pPr/>
              <a:t>10/5/2017</a:t>
            </a:fld>
            <a:endParaRPr lang="en-ZA">
              <a:solidFill>
                <a:prstClr val="black">
                  <a:tint val="75000"/>
                </a:prstClr>
              </a:solidFill>
            </a:endParaRPr>
          </a:p>
        </p:txBody>
      </p:sp>
      <p:sp>
        <p:nvSpPr>
          <p:cNvPr id="5" name="Footer Placeholder 4"/>
          <p:cNvSpPr>
            <a:spLocks noGrp="1"/>
          </p:cNvSpPr>
          <p:nvPr>
            <p:ph type="ftr" sz="quarter" idx="11"/>
          </p:nvPr>
        </p:nvSpPr>
        <p:spPr/>
        <p:txBody>
          <a:bodyPr/>
          <a:lstStyle/>
          <a:p>
            <a:endParaRPr lang="en-ZA">
              <a:solidFill>
                <a:prstClr val="black">
                  <a:tint val="75000"/>
                </a:prstClr>
              </a:solidFill>
            </a:endParaRPr>
          </a:p>
        </p:txBody>
      </p:sp>
      <p:sp>
        <p:nvSpPr>
          <p:cNvPr id="6" name="Slide Number Placeholder 5"/>
          <p:cNvSpPr>
            <a:spLocks noGrp="1"/>
          </p:cNvSpPr>
          <p:nvPr>
            <p:ph type="sldNum" sz="quarter" idx="12"/>
          </p:nvPr>
        </p:nvSpPr>
        <p:spPr/>
        <p:txBody>
          <a:bodyPr/>
          <a:lstStyle/>
          <a:p>
            <a:fld id="{8B13A7A9-1CF6-4B25-A7CF-4920571CA2E3}" type="slidenum">
              <a:rPr lang="en-ZA" smtClean="0">
                <a:solidFill>
                  <a:prstClr val="black">
                    <a:tint val="75000"/>
                  </a:prstClr>
                </a:solidFill>
              </a:rPr>
              <a:pPr/>
              <a:t>‹#›</a:t>
            </a:fld>
            <a:endParaRPr lang="en-ZA">
              <a:solidFill>
                <a:prstClr val="black">
                  <a:tint val="75000"/>
                </a:prstClr>
              </a:solidFill>
            </a:endParaRPr>
          </a:p>
        </p:txBody>
      </p:sp>
    </p:spTree>
    <p:extLst>
      <p:ext uri="{BB962C8B-B14F-4D97-AF65-F5344CB8AC3E}">
        <p14:creationId xmlns:p14="http://schemas.microsoft.com/office/powerpoint/2010/main" xmlns="" val="242277483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Z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a:p>
        </p:txBody>
      </p:sp>
      <p:sp>
        <p:nvSpPr>
          <p:cNvPr id="4" name="Date Placeholder 3"/>
          <p:cNvSpPr>
            <a:spLocks noGrp="1"/>
          </p:cNvSpPr>
          <p:nvPr>
            <p:ph type="dt" sz="half" idx="10"/>
          </p:nvPr>
        </p:nvSpPr>
        <p:spPr/>
        <p:txBody>
          <a:bodyPr/>
          <a:lstStyle/>
          <a:p>
            <a:fld id="{F27DE1CE-F5B1-4ADC-8903-A49108E59A1E}" type="datetime1">
              <a:rPr lang="en-US" smtClean="0">
                <a:solidFill>
                  <a:prstClr val="black">
                    <a:tint val="75000"/>
                  </a:prstClr>
                </a:solidFill>
              </a:rPr>
              <a:pPr/>
              <a:t>10/5/2017</a:t>
            </a:fld>
            <a:endParaRPr lang="en-ZA">
              <a:solidFill>
                <a:prstClr val="black">
                  <a:tint val="75000"/>
                </a:prstClr>
              </a:solidFill>
            </a:endParaRPr>
          </a:p>
        </p:txBody>
      </p:sp>
      <p:sp>
        <p:nvSpPr>
          <p:cNvPr id="5" name="Footer Placeholder 4"/>
          <p:cNvSpPr>
            <a:spLocks noGrp="1"/>
          </p:cNvSpPr>
          <p:nvPr>
            <p:ph type="ftr" sz="quarter" idx="11"/>
          </p:nvPr>
        </p:nvSpPr>
        <p:spPr/>
        <p:txBody>
          <a:bodyPr/>
          <a:lstStyle/>
          <a:p>
            <a:endParaRPr lang="en-ZA">
              <a:solidFill>
                <a:prstClr val="black">
                  <a:tint val="75000"/>
                </a:prstClr>
              </a:solidFill>
            </a:endParaRPr>
          </a:p>
        </p:txBody>
      </p:sp>
      <p:sp>
        <p:nvSpPr>
          <p:cNvPr id="6" name="Slide Number Placeholder 5"/>
          <p:cNvSpPr>
            <a:spLocks noGrp="1"/>
          </p:cNvSpPr>
          <p:nvPr>
            <p:ph type="sldNum" sz="quarter" idx="12"/>
          </p:nvPr>
        </p:nvSpPr>
        <p:spPr/>
        <p:txBody>
          <a:bodyPr/>
          <a:lstStyle/>
          <a:p>
            <a:fld id="{8B13A7A9-1CF6-4B25-A7CF-4920571CA2E3}" type="slidenum">
              <a:rPr lang="en-ZA" smtClean="0">
                <a:solidFill>
                  <a:prstClr val="black">
                    <a:tint val="75000"/>
                  </a:prstClr>
                </a:solidFill>
              </a:rPr>
              <a:pPr/>
              <a:t>‹#›</a:t>
            </a:fld>
            <a:endParaRPr lang="en-ZA">
              <a:solidFill>
                <a:prstClr val="black">
                  <a:tint val="75000"/>
                </a:prstClr>
              </a:solidFill>
            </a:endParaRPr>
          </a:p>
        </p:txBody>
      </p:sp>
    </p:spTree>
    <p:extLst>
      <p:ext uri="{BB962C8B-B14F-4D97-AF65-F5344CB8AC3E}">
        <p14:creationId xmlns:p14="http://schemas.microsoft.com/office/powerpoint/2010/main" xmlns="" val="417712306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Z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59083319-6152-40A3-A3CA-3769D6DBF1E2}" type="datetime1">
              <a:rPr lang="en-US" smtClean="0">
                <a:solidFill>
                  <a:prstClr val="black">
                    <a:tint val="75000"/>
                  </a:prstClr>
                </a:solidFill>
              </a:rPr>
              <a:pPr/>
              <a:t>10/5/2017</a:t>
            </a:fld>
            <a:endParaRPr lang="en-ZA">
              <a:solidFill>
                <a:prstClr val="black">
                  <a:tint val="75000"/>
                </a:prstClr>
              </a:solidFill>
            </a:endParaRPr>
          </a:p>
        </p:txBody>
      </p:sp>
      <p:sp>
        <p:nvSpPr>
          <p:cNvPr id="5" name="Footer Placeholder 4"/>
          <p:cNvSpPr>
            <a:spLocks noGrp="1"/>
          </p:cNvSpPr>
          <p:nvPr>
            <p:ph type="ftr" sz="quarter" idx="11"/>
          </p:nvPr>
        </p:nvSpPr>
        <p:spPr/>
        <p:txBody>
          <a:bodyPr/>
          <a:lstStyle/>
          <a:p>
            <a:endParaRPr lang="en-ZA">
              <a:solidFill>
                <a:prstClr val="black">
                  <a:tint val="75000"/>
                </a:prstClr>
              </a:solidFill>
            </a:endParaRPr>
          </a:p>
        </p:txBody>
      </p:sp>
      <p:sp>
        <p:nvSpPr>
          <p:cNvPr id="6" name="Slide Number Placeholder 5"/>
          <p:cNvSpPr>
            <a:spLocks noGrp="1"/>
          </p:cNvSpPr>
          <p:nvPr>
            <p:ph type="sldNum" sz="quarter" idx="12"/>
          </p:nvPr>
        </p:nvSpPr>
        <p:spPr/>
        <p:txBody>
          <a:bodyPr/>
          <a:lstStyle/>
          <a:p>
            <a:fld id="{8B13A7A9-1CF6-4B25-A7CF-4920571CA2E3}" type="slidenum">
              <a:rPr lang="en-ZA" smtClean="0">
                <a:solidFill>
                  <a:prstClr val="black">
                    <a:tint val="75000"/>
                  </a:prstClr>
                </a:solidFill>
              </a:rPr>
              <a:pPr/>
              <a:t>‹#›</a:t>
            </a:fld>
            <a:endParaRPr lang="en-ZA">
              <a:solidFill>
                <a:prstClr val="black">
                  <a:tint val="75000"/>
                </a:prstClr>
              </a:solidFill>
            </a:endParaRPr>
          </a:p>
        </p:txBody>
      </p:sp>
    </p:spTree>
    <p:extLst>
      <p:ext uri="{BB962C8B-B14F-4D97-AF65-F5344CB8AC3E}">
        <p14:creationId xmlns:p14="http://schemas.microsoft.com/office/powerpoint/2010/main" xmlns="" val="239520092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ZA"/>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a:p>
        </p:txBody>
      </p:sp>
      <p:sp>
        <p:nvSpPr>
          <p:cNvPr id="5" name="Date Placeholder 4"/>
          <p:cNvSpPr>
            <a:spLocks noGrp="1"/>
          </p:cNvSpPr>
          <p:nvPr>
            <p:ph type="dt" sz="half" idx="10"/>
          </p:nvPr>
        </p:nvSpPr>
        <p:spPr/>
        <p:txBody>
          <a:bodyPr/>
          <a:lstStyle/>
          <a:p>
            <a:fld id="{F684A333-5D3B-4B4D-B8DA-67C70C3DF0AE}" type="datetime1">
              <a:rPr lang="en-US" smtClean="0">
                <a:solidFill>
                  <a:prstClr val="black">
                    <a:tint val="75000"/>
                  </a:prstClr>
                </a:solidFill>
              </a:rPr>
              <a:pPr/>
              <a:t>10/5/2017</a:t>
            </a:fld>
            <a:endParaRPr lang="en-ZA">
              <a:solidFill>
                <a:prstClr val="black">
                  <a:tint val="75000"/>
                </a:prstClr>
              </a:solidFill>
            </a:endParaRPr>
          </a:p>
        </p:txBody>
      </p:sp>
      <p:sp>
        <p:nvSpPr>
          <p:cNvPr id="6" name="Footer Placeholder 5"/>
          <p:cNvSpPr>
            <a:spLocks noGrp="1"/>
          </p:cNvSpPr>
          <p:nvPr>
            <p:ph type="ftr" sz="quarter" idx="11"/>
          </p:nvPr>
        </p:nvSpPr>
        <p:spPr/>
        <p:txBody>
          <a:bodyPr/>
          <a:lstStyle/>
          <a:p>
            <a:endParaRPr lang="en-ZA">
              <a:solidFill>
                <a:prstClr val="black">
                  <a:tint val="75000"/>
                </a:prstClr>
              </a:solidFill>
            </a:endParaRPr>
          </a:p>
        </p:txBody>
      </p:sp>
      <p:sp>
        <p:nvSpPr>
          <p:cNvPr id="7" name="Slide Number Placeholder 6"/>
          <p:cNvSpPr>
            <a:spLocks noGrp="1"/>
          </p:cNvSpPr>
          <p:nvPr>
            <p:ph type="sldNum" sz="quarter" idx="12"/>
          </p:nvPr>
        </p:nvSpPr>
        <p:spPr/>
        <p:txBody>
          <a:bodyPr/>
          <a:lstStyle/>
          <a:p>
            <a:fld id="{8B13A7A9-1CF6-4B25-A7CF-4920571CA2E3}" type="slidenum">
              <a:rPr lang="en-ZA" smtClean="0">
                <a:solidFill>
                  <a:prstClr val="black">
                    <a:tint val="75000"/>
                  </a:prstClr>
                </a:solidFill>
              </a:rPr>
              <a:pPr/>
              <a:t>‹#›</a:t>
            </a:fld>
            <a:endParaRPr lang="en-ZA">
              <a:solidFill>
                <a:prstClr val="black">
                  <a:tint val="75000"/>
                </a:prstClr>
              </a:solidFill>
            </a:endParaRPr>
          </a:p>
        </p:txBody>
      </p:sp>
    </p:spTree>
    <p:extLst>
      <p:ext uri="{BB962C8B-B14F-4D97-AF65-F5344CB8AC3E}">
        <p14:creationId xmlns:p14="http://schemas.microsoft.com/office/powerpoint/2010/main" xmlns="" val="188621241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Z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a:p>
        </p:txBody>
      </p:sp>
      <p:sp>
        <p:nvSpPr>
          <p:cNvPr id="7" name="Date Placeholder 6"/>
          <p:cNvSpPr>
            <a:spLocks noGrp="1"/>
          </p:cNvSpPr>
          <p:nvPr>
            <p:ph type="dt" sz="half" idx="10"/>
          </p:nvPr>
        </p:nvSpPr>
        <p:spPr/>
        <p:txBody>
          <a:bodyPr/>
          <a:lstStyle/>
          <a:p>
            <a:fld id="{2271F993-115B-41A4-B476-EFC2C2FAAD70}" type="datetime1">
              <a:rPr lang="en-US" smtClean="0">
                <a:solidFill>
                  <a:prstClr val="black">
                    <a:tint val="75000"/>
                  </a:prstClr>
                </a:solidFill>
              </a:rPr>
              <a:pPr/>
              <a:t>10/5/2017</a:t>
            </a:fld>
            <a:endParaRPr lang="en-ZA">
              <a:solidFill>
                <a:prstClr val="black">
                  <a:tint val="75000"/>
                </a:prstClr>
              </a:solidFill>
            </a:endParaRPr>
          </a:p>
        </p:txBody>
      </p:sp>
      <p:sp>
        <p:nvSpPr>
          <p:cNvPr id="8" name="Footer Placeholder 7"/>
          <p:cNvSpPr>
            <a:spLocks noGrp="1"/>
          </p:cNvSpPr>
          <p:nvPr>
            <p:ph type="ftr" sz="quarter" idx="11"/>
          </p:nvPr>
        </p:nvSpPr>
        <p:spPr/>
        <p:txBody>
          <a:bodyPr/>
          <a:lstStyle/>
          <a:p>
            <a:endParaRPr lang="en-ZA">
              <a:solidFill>
                <a:prstClr val="black">
                  <a:tint val="75000"/>
                </a:prstClr>
              </a:solidFill>
            </a:endParaRPr>
          </a:p>
        </p:txBody>
      </p:sp>
      <p:sp>
        <p:nvSpPr>
          <p:cNvPr id="9" name="Slide Number Placeholder 8"/>
          <p:cNvSpPr>
            <a:spLocks noGrp="1"/>
          </p:cNvSpPr>
          <p:nvPr>
            <p:ph type="sldNum" sz="quarter" idx="12"/>
          </p:nvPr>
        </p:nvSpPr>
        <p:spPr/>
        <p:txBody>
          <a:bodyPr/>
          <a:lstStyle/>
          <a:p>
            <a:fld id="{8B13A7A9-1CF6-4B25-A7CF-4920571CA2E3}" type="slidenum">
              <a:rPr lang="en-ZA" smtClean="0">
                <a:solidFill>
                  <a:prstClr val="black">
                    <a:tint val="75000"/>
                  </a:prstClr>
                </a:solidFill>
              </a:rPr>
              <a:pPr/>
              <a:t>‹#›</a:t>
            </a:fld>
            <a:endParaRPr lang="en-ZA">
              <a:solidFill>
                <a:prstClr val="black">
                  <a:tint val="75000"/>
                </a:prstClr>
              </a:solidFill>
            </a:endParaRPr>
          </a:p>
        </p:txBody>
      </p:sp>
    </p:spTree>
    <p:extLst>
      <p:ext uri="{BB962C8B-B14F-4D97-AF65-F5344CB8AC3E}">
        <p14:creationId xmlns:p14="http://schemas.microsoft.com/office/powerpoint/2010/main" xmlns="" val="212922715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ZA"/>
          </a:p>
        </p:txBody>
      </p:sp>
      <p:sp>
        <p:nvSpPr>
          <p:cNvPr id="3" name="Date Placeholder 2"/>
          <p:cNvSpPr>
            <a:spLocks noGrp="1"/>
          </p:cNvSpPr>
          <p:nvPr>
            <p:ph type="dt" sz="half" idx="10"/>
          </p:nvPr>
        </p:nvSpPr>
        <p:spPr/>
        <p:txBody>
          <a:bodyPr/>
          <a:lstStyle/>
          <a:p>
            <a:fld id="{6751D4B9-6D88-4A27-8E36-39569841D7E7}" type="datetime1">
              <a:rPr lang="en-US" smtClean="0">
                <a:solidFill>
                  <a:prstClr val="black">
                    <a:tint val="75000"/>
                  </a:prstClr>
                </a:solidFill>
              </a:rPr>
              <a:pPr/>
              <a:t>10/5/2017</a:t>
            </a:fld>
            <a:endParaRPr lang="en-ZA">
              <a:solidFill>
                <a:prstClr val="black">
                  <a:tint val="75000"/>
                </a:prstClr>
              </a:solidFill>
            </a:endParaRPr>
          </a:p>
        </p:txBody>
      </p:sp>
      <p:sp>
        <p:nvSpPr>
          <p:cNvPr id="4" name="Footer Placeholder 3"/>
          <p:cNvSpPr>
            <a:spLocks noGrp="1"/>
          </p:cNvSpPr>
          <p:nvPr>
            <p:ph type="ftr" sz="quarter" idx="11"/>
          </p:nvPr>
        </p:nvSpPr>
        <p:spPr/>
        <p:txBody>
          <a:bodyPr/>
          <a:lstStyle/>
          <a:p>
            <a:endParaRPr lang="en-ZA">
              <a:solidFill>
                <a:prstClr val="black">
                  <a:tint val="75000"/>
                </a:prstClr>
              </a:solidFill>
            </a:endParaRPr>
          </a:p>
        </p:txBody>
      </p:sp>
      <p:sp>
        <p:nvSpPr>
          <p:cNvPr id="5" name="Slide Number Placeholder 4"/>
          <p:cNvSpPr>
            <a:spLocks noGrp="1"/>
          </p:cNvSpPr>
          <p:nvPr>
            <p:ph type="sldNum" sz="quarter" idx="12"/>
          </p:nvPr>
        </p:nvSpPr>
        <p:spPr/>
        <p:txBody>
          <a:bodyPr/>
          <a:lstStyle/>
          <a:p>
            <a:fld id="{8B13A7A9-1CF6-4B25-A7CF-4920571CA2E3}" type="slidenum">
              <a:rPr lang="en-ZA" smtClean="0">
                <a:solidFill>
                  <a:prstClr val="black">
                    <a:tint val="75000"/>
                  </a:prstClr>
                </a:solidFill>
              </a:rPr>
              <a:pPr/>
              <a:t>‹#›</a:t>
            </a:fld>
            <a:endParaRPr lang="en-ZA">
              <a:solidFill>
                <a:prstClr val="black">
                  <a:tint val="75000"/>
                </a:prstClr>
              </a:solidFill>
            </a:endParaRPr>
          </a:p>
        </p:txBody>
      </p:sp>
    </p:spTree>
    <p:extLst>
      <p:ext uri="{BB962C8B-B14F-4D97-AF65-F5344CB8AC3E}">
        <p14:creationId xmlns:p14="http://schemas.microsoft.com/office/powerpoint/2010/main" xmlns="" val="426584956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D46CB93-3940-444F-ADAA-E41172F3C116}" type="datetime1">
              <a:rPr lang="en-US" smtClean="0">
                <a:solidFill>
                  <a:prstClr val="black">
                    <a:tint val="75000"/>
                  </a:prstClr>
                </a:solidFill>
              </a:rPr>
              <a:pPr/>
              <a:t>10/5/2017</a:t>
            </a:fld>
            <a:endParaRPr lang="en-ZA">
              <a:solidFill>
                <a:prstClr val="black">
                  <a:tint val="75000"/>
                </a:prstClr>
              </a:solidFill>
            </a:endParaRPr>
          </a:p>
        </p:txBody>
      </p:sp>
      <p:sp>
        <p:nvSpPr>
          <p:cNvPr id="3" name="Footer Placeholder 2"/>
          <p:cNvSpPr>
            <a:spLocks noGrp="1"/>
          </p:cNvSpPr>
          <p:nvPr>
            <p:ph type="ftr" sz="quarter" idx="11"/>
          </p:nvPr>
        </p:nvSpPr>
        <p:spPr/>
        <p:txBody>
          <a:bodyPr/>
          <a:lstStyle/>
          <a:p>
            <a:endParaRPr lang="en-ZA">
              <a:solidFill>
                <a:prstClr val="black">
                  <a:tint val="75000"/>
                </a:prstClr>
              </a:solidFill>
            </a:endParaRPr>
          </a:p>
        </p:txBody>
      </p:sp>
      <p:sp>
        <p:nvSpPr>
          <p:cNvPr id="4" name="Slide Number Placeholder 3"/>
          <p:cNvSpPr>
            <a:spLocks noGrp="1"/>
          </p:cNvSpPr>
          <p:nvPr>
            <p:ph type="sldNum" sz="quarter" idx="12"/>
          </p:nvPr>
        </p:nvSpPr>
        <p:spPr/>
        <p:txBody>
          <a:bodyPr/>
          <a:lstStyle/>
          <a:p>
            <a:fld id="{8B13A7A9-1CF6-4B25-A7CF-4920571CA2E3}" type="slidenum">
              <a:rPr lang="en-ZA" smtClean="0">
                <a:solidFill>
                  <a:prstClr val="black">
                    <a:tint val="75000"/>
                  </a:prstClr>
                </a:solidFill>
              </a:rPr>
              <a:pPr/>
              <a:t>‹#›</a:t>
            </a:fld>
            <a:endParaRPr lang="en-ZA">
              <a:solidFill>
                <a:prstClr val="black">
                  <a:tint val="75000"/>
                </a:prstClr>
              </a:solidFill>
            </a:endParaRPr>
          </a:p>
        </p:txBody>
      </p:sp>
    </p:spTree>
    <p:extLst>
      <p:ext uri="{BB962C8B-B14F-4D97-AF65-F5344CB8AC3E}">
        <p14:creationId xmlns:p14="http://schemas.microsoft.com/office/powerpoint/2010/main" xmlns="" val="275341953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4BDB6B83-26CA-45CD-B8DC-4EE9408384FF}" type="datetime1">
              <a:rPr lang="en-US" smtClean="0"/>
              <a:pPr>
                <a:defRPr/>
              </a:pPr>
              <a:t>10/5/2017</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vl1pPr>
          </a:lstStyle>
          <a:p>
            <a:fld id="{AA97FA2E-D2C6-4424-A5A8-7AC7B4CF96C6}" type="slidenum">
              <a:rPr lang="en-US"/>
              <a:pPr/>
              <a:t>‹#›</a:t>
            </a:fld>
            <a:endParaRPr lang="en-US" dirty="0"/>
          </a:p>
        </p:txBody>
      </p:sp>
    </p:spTree>
    <p:extLst>
      <p:ext uri="{BB962C8B-B14F-4D97-AF65-F5344CB8AC3E}">
        <p14:creationId xmlns:p14="http://schemas.microsoft.com/office/powerpoint/2010/main" xmlns="" val="156077303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Z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6DB4AEC-97B6-4C66-931C-637C85E6D09B}" type="datetime1">
              <a:rPr lang="en-US" smtClean="0">
                <a:solidFill>
                  <a:prstClr val="black">
                    <a:tint val="75000"/>
                  </a:prstClr>
                </a:solidFill>
              </a:rPr>
              <a:pPr/>
              <a:t>10/5/2017</a:t>
            </a:fld>
            <a:endParaRPr lang="en-ZA">
              <a:solidFill>
                <a:prstClr val="black">
                  <a:tint val="75000"/>
                </a:prstClr>
              </a:solidFill>
            </a:endParaRPr>
          </a:p>
        </p:txBody>
      </p:sp>
      <p:sp>
        <p:nvSpPr>
          <p:cNvPr id="6" name="Footer Placeholder 5"/>
          <p:cNvSpPr>
            <a:spLocks noGrp="1"/>
          </p:cNvSpPr>
          <p:nvPr>
            <p:ph type="ftr" sz="quarter" idx="11"/>
          </p:nvPr>
        </p:nvSpPr>
        <p:spPr/>
        <p:txBody>
          <a:bodyPr/>
          <a:lstStyle/>
          <a:p>
            <a:endParaRPr lang="en-ZA">
              <a:solidFill>
                <a:prstClr val="black">
                  <a:tint val="75000"/>
                </a:prstClr>
              </a:solidFill>
            </a:endParaRPr>
          </a:p>
        </p:txBody>
      </p:sp>
      <p:sp>
        <p:nvSpPr>
          <p:cNvPr id="7" name="Slide Number Placeholder 6"/>
          <p:cNvSpPr>
            <a:spLocks noGrp="1"/>
          </p:cNvSpPr>
          <p:nvPr>
            <p:ph type="sldNum" sz="quarter" idx="12"/>
          </p:nvPr>
        </p:nvSpPr>
        <p:spPr/>
        <p:txBody>
          <a:bodyPr/>
          <a:lstStyle/>
          <a:p>
            <a:fld id="{8B13A7A9-1CF6-4B25-A7CF-4920571CA2E3}" type="slidenum">
              <a:rPr lang="en-ZA" smtClean="0">
                <a:solidFill>
                  <a:prstClr val="black">
                    <a:tint val="75000"/>
                  </a:prstClr>
                </a:solidFill>
              </a:rPr>
              <a:pPr/>
              <a:t>‹#›</a:t>
            </a:fld>
            <a:endParaRPr lang="en-ZA">
              <a:solidFill>
                <a:prstClr val="black">
                  <a:tint val="75000"/>
                </a:prstClr>
              </a:solidFill>
            </a:endParaRPr>
          </a:p>
        </p:txBody>
      </p:sp>
    </p:spTree>
    <p:extLst>
      <p:ext uri="{BB962C8B-B14F-4D97-AF65-F5344CB8AC3E}">
        <p14:creationId xmlns:p14="http://schemas.microsoft.com/office/powerpoint/2010/main" xmlns="" val="384949574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Z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ZA"/>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5767019-D2D5-420A-938D-5358D4FAA1CE}" type="datetime1">
              <a:rPr lang="en-US" smtClean="0">
                <a:solidFill>
                  <a:prstClr val="black">
                    <a:tint val="75000"/>
                  </a:prstClr>
                </a:solidFill>
              </a:rPr>
              <a:pPr/>
              <a:t>10/5/2017</a:t>
            </a:fld>
            <a:endParaRPr lang="en-ZA">
              <a:solidFill>
                <a:prstClr val="black">
                  <a:tint val="75000"/>
                </a:prstClr>
              </a:solidFill>
            </a:endParaRPr>
          </a:p>
        </p:txBody>
      </p:sp>
      <p:sp>
        <p:nvSpPr>
          <p:cNvPr id="6" name="Footer Placeholder 5"/>
          <p:cNvSpPr>
            <a:spLocks noGrp="1"/>
          </p:cNvSpPr>
          <p:nvPr>
            <p:ph type="ftr" sz="quarter" idx="11"/>
          </p:nvPr>
        </p:nvSpPr>
        <p:spPr/>
        <p:txBody>
          <a:bodyPr/>
          <a:lstStyle/>
          <a:p>
            <a:endParaRPr lang="en-ZA">
              <a:solidFill>
                <a:prstClr val="black">
                  <a:tint val="75000"/>
                </a:prstClr>
              </a:solidFill>
            </a:endParaRPr>
          </a:p>
        </p:txBody>
      </p:sp>
      <p:sp>
        <p:nvSpPr>
          <p:cNvPr id="7" name="Slide Number Placeholder 6"/>
          <p:cNvSpPr>
            <a:spLocks noGrp="1"/>
          </p:cNvSpPr>
          <p:nvPr>
            <p:ph type="sldNum" sz="quarter" idx="12"/>
          </p:nvPr>
        </p:nvSpPr>
        <p:spPr/>
        <p:txBody>
          <a:bodyPr/>
          <a:lstStyle/>
          <a:p>
            <a:fld id="{8B13A7A9-1CF6-4B25-A7CF-4920571CA2E3}" type="slidenum">
              <a:rPr lang="en-ZA" smtClean="0">
                <a:solidFill>
                  <a:prstClr val="black">
                    <a:tint val="75000"/>
                  </a:prstClr>
                </a:solidFill>
              </a:rPr>
              <a:pPr/>
              <a:t>‹#›</a:t>
            </a:fld>
            <a:endParaRPr lang="en-ZA">
              <a:solidFill>
                <a:prstClr val="black">
                  <a:tint val="75000"/>
                </a:prstClr>
              </a:solidFill>
            </a:endParaRPr>
          </a:p>
        </p:txBody>
      </p:sp>
    </p:spTree>
    <p:extLst>
      <p:ext uri="{BB962C8B-B14F-4D97-AF65-F5344CB8AC3E}">
        <p14:creationId xmlns:p14="http://schemas.microsoft.com/office/powerpoint/2010/main" xmlns="" val="366878726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Z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a:p>
        </p:txBody>
      </p:sp>
      <p:sp>
        <p:nvSpPr>
          <p:cNvPr id="4" name="Date Placeholder 3"/>
          <p:cNvSpPr>
            <a:spLocks noGrp="1"/>
          </p:cNvSpPr>
          <p:nvPr>
            <p:ph type="dt" sz="half" idx="10"/>
          </p:nvPr>
        </p:nvSpPr>
        <p:spPr/>
        <p:txBody>
          <a:bodyPr/>
          <a:lstStyle/>
          <a:p>
            <a:fld id="{75378116-B78B-4E3B-B85E-E181CC848B9B}" type="datetime1">
              <a:rPr lang="en-US" smtClean="0">
                <a:solidFill>
                  <a:prstClr val="black">
                    <a:tint val="75000"/>
                  </a:prstClr>
                </a:solidFill>
              </a:rPr>
              <a:pPr/>
              <a:t>10/5/2017</a:t>
            </a:fld>
            <a:endParaRPr lang="en-ZA">
              <a:solidFill>
                <a:prstClr val="black">
                  <a:tint val="75000"/>
                </a:prstClr>
              </a:solidFill>
            </a:endParaRPr>
          </a:p>
        </p:txBody>
      </p:sp>
      <p:sp>
        <p:nvSpPr>
          <p:cNvPr id="5" name="Footer Placeholder 4"/>
          <p:cNvSpPr>
            <a:spLocks noGrp="1"/>
          </p:cNvSpPr>
          <p:nvPr>
            <p:ph type="ftr" sz="quarter" idx="11"/>
          </p:nvPr>
        </p:nvSpPr>
        <p:spPr/>
        <p:txBody>
          <a:bodyPr/>
          <a:lstStyle/>
          <a:p>
            <a:endParaRPr lang="en-ZA">
              <a:solidFill>
                <a:prstClr val="black">
                  <a:tint val="75000"/>
                </a:prstClr>
              </a:solidFill>
            </a:endParaRPr>
          </a:p>
        </p:txBody>
      </p:sp>
      <p:sp>
        <p:nvSpPr>
          <p:cNvPr id="6" name="Slide Number Placeholder 5"/>
          <p:cNvSpPr>
            <a:spLocks noGrp="1"/>
          </p:cNvSpPr>
          <p:nvPr>
            <p:ph type="sldNum" sz="quarter" idx="12"/>
          </p:nvPr>
        </p:nvSpPr>
        <p:spPr/>
        <p:txBody>
          <a:bodyPr/>
          <a:lstStyle/>
          <a:p>
            <a:fld id="{8B13A7A9-1CF6-4B25-A7CF-4920571CA2E3}" type="slidenum">
              <a:rPr lang="en-ZA" smtClean="0">
                <a:solidFill>
                  <a:prstClr val="black">
                    <a:tint val="75000"/>
                  </a:prstClr>
                </a:solidFill>
              </a:rPr>
              <a:pPr/>
              <a:t>‹#›</a:t>
            </a:fld>
            <a:endParaRPr lang="en-ZA">
              <a:solidFill>
                <a:prstClr val="black">
                  <a:tint val="75000"/>
                </a:prstClr>
              </a:solidFill>
            </a:endParaRPr>
          </a:p>
        </p:txBody>
      </p:sp>
    </p:spTree>
    <p:extLst>
      <p:ext uri="{BB962C8B-B14F-4D97-AF65-F5344CB8AC3E}">
        <p14:creationId xmlns:p14="http://schemas.microsoft.com/office/powerpoint/2010/main" xmlns="" val="83135153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ZA"/>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a:p>
        </p:txBody>
      </p:sp>
      <p:sp>
        <p:nvSpPr>
          <p:cNvPr id="4" name="Date Placeholder 3"/>
          <p:cNvSpPr>
            <a:spLocks noGrp="1"/>
          </p:cNvSpPr>
          <p:nvPr>
            <p:ph type="dt" sz="half" idx="10"/>
          </p:nvPr>
        </p:nvSpPr>
        <p:spPr/>
        <p:txBody>
          <a:bodyPr/>
          <a:lstStyle/>
          <a:p>
            <a:fld id="{9F038DEF-1D12-4518-9C59-BDCFD076C219}" type="datetime1">
              <a:rPr lang="en-US" smtClean="0">
                <a:solidFill>
                  <a:prstClr val="black">
                    <a:tint val="75000"/>
                  </a:prstClr>
                </a:solidFill>
              </a:rPr>
              <a:pPr/>
              <a:t>10/5/2017</a:t>
            </a:fld>
            <a:endParaRPr lang="en-ZA">
              <a:solidFill>
                <a:prstClr val="black">
                  <a:tint val="75000"/>
                </a:prstClr>
              </a:solidFill>
            </a:endParaRPr>
          </a:p>
        </p:txBody>
      </p:sp>
      <p:sp>
        <p:nvSpPr>
          <p:cNvPr id="5" name="Footer Placeholder 4"/>
          <p:cNvSpPr>
            <a:spLocks noGrp="1"/>
          </p:cNvSpPr>
          <p:nvPr>
            <p:ph type="ftr" sz="quarter" idx="11"/>
          </p:nvPr>
        </p:nvSpPr>
        <p:spPr/>
        <p:txBody>
          <a:bodyPr/>
          <a:lstStyle/>
          <a:p>
            <a:endParaRPr lang="en-ZA">
              <a:solidFill>
                <a:prstClr val="black">
                  <a:tint val="75000"/>
                </a:prstClr>
              </a:solidFill>
            </a:endParaRPr>
          </a:p>
        </p:txBody>
      </p:sp>
      <p:sp>
        <p:nvSpPr>
          <p:cNvPr id="6" name="Slide Number Placeholder 5"/>
          <p:cNvSpPr>
            <a:spLocks noGrp="1"/>
          </p:cNvSpPr>
          <p:nvPr>
            <p:ph type="sldNum" sz="quarter" idx="12"/>
          </p:nvPr>
        </p:nvSpPr>
        <p:spPr/>
        <p:txBody>
          <a:bodyPr/>
          <a:lstStyle/>
          <a:p>
            <a:fld id="{8B13A7A9-1CF6-4B25-A7CF-4920571CA2E3}" type="slidenum">
              <a:rPr lang="en-ZA" smtClean="0">
                <a:solidFill>
                  <a:prstClr val="black">
                    <a:tint val="75000"/>
                  </a:prstClr>
                </a:solidFill>
              </a:rPr>
              <a:pPr/>
              <a:t>‹#›</a:t>
            </a:fld>
            <a:endParaRPr lang="en-ZA">
              <a:solidFill>
                <a:prstClr val="black">
                  <a:tint val="75000"/>
                </a:prstClr>
              </a:solidFill>
            </a:endParaRPr>
          </a:p>
        </p:txBody>
      </p:sp>
    </p:spTree>
    <p:extLst>
      <p:ext uri="{BB962C8B-B14F-4D97-AF65-F5344CB8AC3E}">
        <p14:creationId xmlns:p14="http://schemas.microsoft.com/office/powerpoint/2010/main" xmlns="" val="10094293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B9965FD6-2CEE-4C67-BEC5-E08995D8B5E5}" type="datetime1">
              <a:rPr lang="en-US" smtClean="0"/>
              <a:pPr>
                <a:defRPr/>
              </a:pPr>
              <a:t>10/5/2017</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dirty="0"/>
          </a:p>
        </p:txBody>
      </p:sp>
      <p:sp>
        <p:nvSpPr>
          <p:cNvPr id="7" name="Slide Number Placeholder 5"/>
          <p:cNvSpPr>
            <a:spLocks noGrp="1"/>
          </p:cNvSpPr>
          <p:nvPr>
            <p:ph type="sldNum" sz="quarter" idx="12"/>
          </p:nvPr>
        </p:nvSpPr>
        <p:spPr/>
        <p:txBody>
          <a:bodyPr/>
          <a:lstStyle>
            <a:lvl1pPr>
              <a:defRPr/>
            </a:lvl1pPr>
          </a:lstStyle>
          <a:p>
            <a:fld id="{6B30B7BA-18F6-418E-9E9A-391072222904}" type="slidenum">
              <a:rPr lang="en-US"/>
              <a:pPr/>
              <a:t>‹#›</a:t>
            </a:fld>
            <a:endParaRPr lang="en-US" dirty="0"/>
          </a:p>
        </p:txBody>
      </p:sp>
    </p:spTree>
    <p:extLst>
      <p:ext uri="{BB962C8B-B14F-4D97-AF65-F5344CB8AC3E}">
        <p14:creationId xmlns:p14="http://schemas.microsoft.com/office/powerpoint/2010/main" xmlns="" val="6717386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a:lstStyle>
            <a:lvl1pPr>
              <a:defRPr/>
            </a:lvl1pPr>
          </a:lstStyle>
          <a:p>
            <a:pPr>
              <a:defRPr/>
            </a:pPr>
            <a:fld id="{13B0BCE2-9CFE-405D-90C3-64373011034E}" type="datetime1">
              <a:rPr lang="en-US" smtClean="0"/>
              <a:pPr>
                <a:defRPr/>
              </a:pPr>
              <a:t>10/5/2017</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dirty="0"/>
          </a:p>
        </p:txBody>
      </p:sp>
      <p:sp>
        <p:nvSpPr>
          <p:cNvPr id="9" name="Slide Number Placeholder 5"/>
          <p:cNvSpPr>
            <a:spLocks noGrp="1"/>
          </p:cNvSpPr>
          <p:nvPr>
            <p:ph type="sldNum" sz="quarter" idx="12"/>
          </p:nvPr>
        </p:nvSpPr>
        <p:spPr/>
        <p:txBody>
          <a:bodyPr/>
          <a:lstStyle>
            <a:lvl1pPr>
              <a:defRPr/>
            </a:lvl1pPr>
          </a:lstStyle>
          <a:p>
            <a:fld id="{317990B9-6F6C-4C99-B71E-FF837571F8D5}" type="slidenum">
              <a:rPr lang="en-US"/>
              <a:pPr/>
              <a:t>‹#›</a:t>
            </a:fld>
            <a:endParaRPr lang="en-US" dirty="0"/>
          </a:p>
        </p:txBody>
      </p:sp>
    </p:spTree>
    <p:extLst>
      <p:ext uri="{BB962C8B-B14F-4D97-AF65-F5344CB8AC3E}">
        <p14:creationId xmlns:p14="http://schemas.microsoft.com/office/powerpoint/2010/main" xmlns="" val="23548997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a:defRPr/>
            </a:lvl1pPr>
          </a:lstStyle>
          <a:p>
            <a:pPr>
              <a:defRPr/>
            </a:pPr>
            <a:fld id="{906A5D81-3D41-43A1-A3D6-366D08C8C6B0}" type="datetime1">
              <a:rPr lang="en-US" smtClean="0"/>
              <a:pPr>
                <a:defRPr/>
              </a:pPr>
              <a:t>10/5/2017</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dirty="0"/>
          </a:p>
        </p:txBody>
      </p:sp>
      <p:sp>
        <p:nvSpPr>
          <p:cNvPr id="5" name="Slide Number Placeholder 5"/>
          <p:cNvSpPr>
            <a:spLocks noGrp="1"/>
          </p:cNvSpPr>
          <p:nvPr>
            <p:ph type="sldNum" sz="quarter" idx="12"/>
          </p:nvPr>
        </p:nvSpPr>
        <p:spPr/>
        <p:txBody>
          <a:bodyPr/>
          <a:lstStyle>
            <a:lvl1pPr>
              <a:defRPr/>
            </a:lvl1pPr>
          </a:lstStyle>
          <a:p>
            <a:fld id="{2B190603-91D8-42D7-937C-14699AEAE61E}" type="slidenum">
              <a:rPr lang="en-US"/>
              <a:pPr/>
              <a:t>‹#›</a:t>
            </a:fld>
            <a:endParaRPr lang="en-US" dirty="0"/>
          </a:p>
        </p:txBody>
      </p:sp>
    </p:spTree>
    <p:extLst>
      <p:ext uri="{BB962C8B-B14F-4D97-AF65-F5344CB8AC3E}">
        <p14:creationId xmlns:p14="http://schemas.microsoft.com/office/powerpoint/2010/main" xmlns="" val="326779962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7D8904B8-7589-40FF-9A2E-766C51FE65A9}" type="datetime1">
              <a:rPr lang="en-US" smtClean="0"/>
              <a:pPr>
                <a:defRPr/>
              </a:pPr>
              <a:t>10/5/2017</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a:lvl1pPr>
          </a:lstStyle>
          <a:p>
            <a:fld id="{18BC76D5-E522-4DEC-8651-53E142FC4CB1}" type="slidenum">
              <a:rPr lang="en-US"/>
              <a:pPr/>
              <a:t>‹#›</a:t>
            </a:fld>
            <a:endParaRPr lang="en-US" dirty="0"/>
          </a:p>
        </p:txBody>
      </p:sp>
    </p:spTree>
    <p:extLst>
      <p:ext uri="{BB962C8B-B14F-4D97-AF65-F5344CB8AC3E}">
        <p14:creationId xmlns:p14="http://schemas.microsoft.com/office/powerpoint/2010/main" xmlns="" val="169504645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6EC612A7-797D-41F6-A2BE-4C1D74E70D1A}" type="datetime1">
              <a:rPr lang="en-US" smtClean="0"/>
              <a:pPr>
                <a:defRPr/>
              </a:pPr>
              <a:t>10/5/2017</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dirty="0"/>
          </a:p>
        </p:txBody>
      </p:sp>
      <p:sp>
        <p:nvSpPr>
          <p:cNvPr id="7" name="Slide Number Placeholder 5"/>
          <p:cNvSpPr>
            <a:spLocks noGrp="1"/>
          </p:cNvSpPr>
          <p:nvPr>
            <p:ph type="sldNum" sz="quarter" idx="12"/>
          </p:nvPr>
        </p:nvSpPr>
        <p:spPr/>
        <p:txBody>
          <a:bodyPr/>
          <a:lstStyle>
            <a:lvl1pPr>
              <a:defRPr/>
            </a:lvl1pPr>
          </a:lstStyle>
          <a:p>
            <a:fld id="{42319844-9089-4ED9-8CA4-5D5B637ADD2B}" type="slidenum">
              <a:rPr lang="en-US"/>
              <a:pPr/>
              <a:t>‹#›</a:t>
            </a:fld>
            <a:endParaRPr lang="en-US" dirty="0"/>
          </a:p>
        </p:txBody>
      </p:sp>
    </p:spTree>
    <p:extLst>
      <p:ext uri="{BB962C8B-B14F-4D97-AF65-F5344CB8AC3E}">
        <p14:creationId xmlns:p14="http://schemas.microsoft.com/office/powerpoint/2010/main" xmlns="" val="338992725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CEC4AC6E-B78E-4C13-8F2D-BE54DB71DDC8}" type="datetime1">
              <a:rPr lang="en-US" smtClean="0"/>
              <a:pPr>
                <a:defRPr/>
              </a:pPr>
              <a:t>10/5/2017</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dirty="0"/>
          </a:p>
        </p:txBody>
      </p:sp>
      <p:sp>
        <p:nvSpPr>
          <p:cNvPr id="7" name="Slide Number Placeholder 5"/>
          <p:cNvSpPr>
            <a:spLocks noGrp="1"/>
          </p:cNvSpPr>
          <p:nvPr>
            <p:ph type="sldNum" sz="quarter" idx="12"/>
          </p:nvPr>
        </p:nvSpPr>
        <p:spPr/>
        <p:txBody>
          <a:bodyPr/>
          <a:lstStyle>
            <a:lvl1pPr>
              <a:defRPr/>
            </a:lvl1pPr>
          </a:lstStyle>
          <a:p>
            <a:fld id="{3C54F94B-02AA-4355-9D16-E035A5364462}" type="slidenum">
              <a:rPr lang="en-US"/>
              <a:pPr/>
              <a:t>‹#›</a:t>
            </a:fld>
            <a:endParaRPr lang="en-US" dirty="0"/>
          </a:p>
        </p:txBody>
      </p:sp>
    </p:spTree>
    <p:extLst>
      <p:ext uri="{BB962C8B-B14F-4D97-AF65-F5344CB8AC3E}">
        <p14:creationId xmlns:p14="http://schemas.microsoft.com/office/powerpoint/2010/main" xmlns="" val="200834384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jpe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3.jpe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latin typeface="Calibri" pitchFamily="-108" charset="0"/>
                <a:ea typeface="ＭＳ Ｐゴシック" pitchFamily="-108" charset="-128"/>
                <a:cs typeface="+mn-cs"/>
              </a:defRPr>
            </a:lvl1pPr>
          </a:lstStyle>
          <a:p>
            <a:pPr>
              <a:defRPr/>
            </a:pPr>
            <a:fld id="{6CC0F35D-691B-4983-8A2C-F339EA359411}" type="datetime1">
              <a:rPr lang="en-US" smtClean="0"/>
              <a:pPr>
                <a:defRPr/>
              </a:pPr>
              <a:t>10/5/2017</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dirty="0">
                <a:solidFill>
                  <a:srgbClr val="898989"/>
                </a:solidFill>
                <a:latin typeface="Calibri" pitchFamily="-108" charset="0"/>
                <a:ea typeface="ＭＳ Ｐゴシック" pitchFamily="-108" charset="-128"/>
                <a:cs typeface="+mn-cs"/>
              </a:defRPr>
            </a:lvl1pPr>
          </a:lstStyle>
          <a:p>
            <a:pPr>
              <a:defRPr/>
            </a:pPr>
            <a:endParaRPr lang="en-US" dirty="0"/>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panose="020F0502020204030204" pitchFamily="34" charset="0"/>
              </a:defRPr>
            </a:lvl1pPr>
          </a:lstStyle>
          <a:p>
            <a:fld id="{453BDF97-B30E-4596-BEFA-83F5932F2348}" type="slidenum">
              <a:rPr lang="en-US"/>
              <a:pPr/>
              <a:t>‹#›</a:t>
            </a:fld>
            <a:endParaRPr lang="en-US" dirty="0"/>
          </a:p>
        </p:txBody>
      </p:sp>
      <p:pic>
        <p:nvPicPr>
          <p:cNvPr id="1031" name="Picture 6" descr="NEW LOGO HUMAN SETTLEMENTS.bmp"/>
          <p:cNvPicPr>
            <a:picLocks noChangeAspect="1"/>
          </p:cNvPicPr>
          <p:nvPr userDrawn="1"/>
        </p:nvPicPr>
        <p:blipFill>
          <a:blip r:embed="rId13">
            <a:extLst>
              <a:ext uri="{28A0092B-C50C-407E-A947-70E740481C1C}">
                <a14:useLocalDpi xmlns:a14="http://schemas.microsoft.com/office/drawing/2010/main" xmlns="" val="0"/>
              </a:ext>
            </a:extLst>
          </a:blip>
          <a:srcRect/>
          <a:stretch>
            <a:fillRect/>
          </a:stretch>
        </p:blipFill>
        <p:spPr bwMode="auto">
          <a:xfrm>
            <a:off x="457200" y="6203950"/>
            <a:ext cx="1371600" cy="458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32" name="Picture 7" descr="PPS.jpg"/>
          <p:cNvPicPr>
            <a:picLocks noChangeAspect="1"/>
          </p:cNvPicPr>
          <p:nvPr userDrawn="1"/>
        </p:nvPicPr>
        <p:blipFill>
          <a:blip r:embed="rId14">
            <a:extLst>
              <a:ext uri="{28A0092B-C50C-407E-A947-70E740481C1C}">
                <a14:useLocalDpi xmlns:a14="http://schemas.microsoft.com/office/drawing/2010/main" xmlns="" val="0"/>
              </a:ext>
            </a:extLst>
          </a:blip>
          <a:srcRect/>
          <a:stretch>
            <a:fillRect/>
          </a:stretch>
        </p:blipFill>
        <p:spPr bwMode="auto">
          <a:xfrm>
            <a:off x="0" y="393700"/>
            <a:ext cx="9144000" cy="6464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hdr="0" ftr="0" dt="0"/>
  <p:txStyles>
    <p:title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ＭＳ Ｐゴシック" pitchFamily="-108" charset="-128"/>
          <a:cs typeface="ＭＳ Ｐゴシック"/>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ＭＳ Ｐゴシック" pitchFamily="-108" charset="-128"/>
          <a:cs typeface="ＭＳ Ｐゴシック"/>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ＭＳ Ｐゴシック" pitchFamily="-108" charset="-128"/>
          <a:cs typeface="ＭＳ Ｐゴシック"/>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pitchFamily="-108" charset="-128"/>
          <a:cs typeface="ＭＳ Ｐゴシック"/>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pitchFamily="-108" charset="-128"/>
          <a:cs typeface="ＭＳ Ｐゴシック"/>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smtClean="0">
                <a:solidFill>
                  <a:srgbClr val="898989"/>
                </a:solidFill>
                <a:latin typeface="Calibri" pitchFamily="-108" charset="0"/>
                <a:ea typeface="ＭＳ Ｐゴシック" pitchFamily="-108" charset="-128"/>
              </a:defRPr>
            </a:lvl1pPr>
          </a:lstStyle>
          <a:p>
            <a:pPr>
              <a:defRPr/>
            </a:pPr>
            <a:fld id="{A3A80119-05E1-425E-9CAD-48F93882E6A3}" type="datetime1">
              <a:rPr lang="en-US" smtClean="0"/>
              <a:pPr>
                <a:defRPr/>
              </a:pPr>
              <a:t>10/5/2017</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smtClean="0">
                <a:solidFill>
                  <a:srgbClr val="898989"/>
                </a:solidFill>
                <a:latin typeface="Calibri" pitchFamily="-108" charset="0"/>
                <a:ea typeface="ＭＳ Ｐゴシック" pitchFamily="-108" charset="-128"/>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smtClean="0">
                <a:solidFill>
                  <a:srgbClr val="898989"/>
                </a:solidFill>
                <a:latin typeface="Calibri" pitchFamily="-108" charset="0"/>
                <a:ea typeface="ＭＳ Ｐゴシック" pitchFamily="-108" charset="-128"/>
              </a:defRPr>
            </a:lvl1pPr>
          </a:lstStyle>
          <a:p>
            <a:pPr>
              <a:defRPr/>
            </a:pPr>
            <a:fld id="{6E7CD8BE-9B34-4572-A15D-F7231CCC79EB}" type="slidenum">
              <a:rPr lang="en-US"/>
              <a:pPr>
                <a:defRPr/>
              </a:pPr>
              <a:t>‹#›</a:t>
            </a:fld>
            <a:endParaRPr lang="en-US"/>
          </a:p>
        </p:txBody>
      </p:sp>
      <p:pic>
        <p:nvPicPr>
          <p:cNvPr id="1031" name="Picture 8" descr="PPS.jpg"/>
          <p:cNvPicPr>
            <a:picLocks noChangeAspect="1"/>
          </p:cNvPicPr>
          <p:nvPr userDrawn="1"/>
        </p:nvPicPr>
        <p:blipFill>
          <a:blip r:embed="rId13">
            <a:extLst>
              <a:ext uri="{28A0092B-C50C-407E-A947-70E740481C1C}">
                <a14:useLocalDpi xmlns:a14="http://schemas.microsoft.com/office/drawing/2010/main" xmlns="" val="0"/>
              </a:ext>
            </a:extLst>
          </a:blip>
          <a:srcRect/>
          <a:stretch>
            <a:fillRect/>
          </a:stretch>
        </p:blipFill>
        <p:spPr bwMode="auto">
          <a:xfrm>
            <a:off x="444500" y="6129338"/>
            <a:ext cx="8301038" cy="652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1562894334"/>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hf hdr="0" ftr="0" dt="0"/>
  <p:txStyles>
    <p:title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ＭＳ Ｐゴシック" pitchFamily="-108" charset="-128"/>
          <a:cs typeface="ＭＳ Ｐゴシック" pitchFamily="-108" charset="-128"/>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ＭＳ Ｐゴシック" pitchFamily="-108" charset="-128"/>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ＭＳ Ｐゴシック" pitchFamily="-108" charset="-128"/>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ＭＳ Ｐゴシック" pitchFamily="-108"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ZA"/>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ZA"/>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400" fontAlgn="auto">
              <a:spcBef>
                <a:spcPts val="0"/>
              </a:spcBef>
              <a:spcAft>
                <a:spcPts val="0"/>
              </a:spcAft>
            </a:pPr>
            <a:fld id="{9E537669-E783-4A3D-B3FF-F9816CB974D1}" type="datetime1">
              <a:rPr lang="en-US" smtClean="0">
                <a:solidFill>
                  <a:prstClr val="black">
                    <a:tint val="75000"/>
                  </a:prstClr>
                </a:solidFill>
                <a:latin typeface="Calibri"/>
                <a:ea typeface="+mn-ea"/>
              </a:rPr>
              <a:pPr defTabSz="914400" fontAlgn="auto">
                <a:spcBef>
                  <a:spcPts val="0"/>
                </a:spcBef>
                <a:spcAft>
                  <a:spcPts val="0"/>
                </a:spcAft>
              </a:pPr>
              <a:t>10/5/2017</a:t>
            </a:fld>
            <a:endParaRPr lang="en-ZA">
              <a:solidFill>
                <a:prstClr val="black">
                  <a:tint val="75000"/>
                </a:prstClr>
              </a:solidFill>
              <a:latin typeface="Calibri"/>
              <a:ea typeface="+mn-ea"/>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400" fontAlgn="auto">
              <a:spcBef>
                <a:spcPts val="0"/>
              </a:spcBef>
              <a:spcAft>
                <a:spcPts val="0"/>
              </a:spcAft>
            </a:pPr>
            <a:endParaRPr lang="en-ZA">
              <a:solidFill>
                <a:prstClr val="black">
                  <a:tint val="75000"/>
                </a:prstClr>
              </a:solidFill>
              <a:latin typeface="Calibri"/>
              <a:ea typeface="+mn-ea"/>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914400" fontAlgn="auto">
              <a:spcBef>
                <a:spcPts val="0"/>
              </a:spcBef>
              <a:spcAft>
                <a:spcPts val="0"/>
              </a:spcAft>
            </a:pPr>
            <a:fld id="{8B13A7A9-1CF6-4B25-A7CF-4920571CA2E3}" type="slidenum">
              <a:rPr lang="en-ZA" smtClean="0">
                <a:solidFill>
                  <a:prstClr val="black">
                    <a:tint val="75000"/>
                  </a:prstClr>
                </a:solidFill>
                <a:latin typeface="Calibri"/>
                <a:ea typeface="+mn-ea"/>
              </a:rPr>
              <a:pPr defTabSz="914400" fontAlgn="auto">
                <a:spcBef>
                  <a:spcPts val="0"/>
                </a:spcBef>
                <a:spcAft>
                  <a:spcPts val="0"/>
                </a:spcAft>
              </a:pPr>
              <a:t>‹#›</a:t>
            </a:fld>
            <a:endParaRPr lang="en-ZA">
              <a:solidFill>
                <a:prstClr val="black">
                  <a:tint val="75000"/>
                </a:prstClr>
              </a:solidFill>
              <a:latin typeface="Calibri"/>
              <a:ea typeface="+mn-ea"/>
            </a:endParaRPr>
          </a:p>
        </p:txBody>
      </p:sp>
    </p:spTree>
    <p:extLst>
      <p:ext uri="{BB962C8B-B14F-4D97-AF65-F5344CB8AC3E}">
        <p14:creationId xmlns:p14="http://schemas.microsoft.com/office/powerpoint/2010/main" xmlns="" val="1023891246"/>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5" name="Rectangle 2"/>
          <p:cNvSpPr>
            <a:spLocks noChangeArrowheads="1"/>
          </p:cNvSpPr>
          <p:nvPr/>
        </p:nvSpPr>
        <p:spPr bwMode="auto">
          <a:xfrm>
            <a:off x="304800" y="304800"/>
            <a:ext cx="8588375" cy="6247863"/>
          </a:xfrm>
          <a:prstGeom prst="rect">
            <a:avLst/>
          </a:prstGeom>
          <a:noFill/>
          <a:ln w="9525">
            <a:noFill/>
            <a:miter lim="800000"/>
            <a:headEnd/>
            <a:tailEnd/>
          </a:ln>
        </p:spPr>
        <p:txBody>
          <a:bodyPr wrap="square">
            <a:spAutoFit/>
          </a:bodyPr>
          <a:lstStyle/>
          <a:p>
            <a:pPr algn="ctr">
              <a:defRPr/>
            </a:pPr>
            <a:endParaRPr lang="en-US" sz="3600" dirty="0">
              <a:latin typeface="Calibri" pitchFamily="34" charset="0"/>
              <a:ea typeface="ＭＳ Ｐゴシック"/>
              <a:cs typeface="ＭＳ Ｐゴシック"/>
            </a:endParaRPr>
          </a:p>
          <a:p>
            <a:pPr algn="ctr">
              <a:defRPr/>
            </a:pPr>
            <a:endParaRPr lang="en-US" sz="2000" b="1" dirty="0">
              <a:latin typeface="+mj-lt"/>
              <a:ea typeface="ＭＳ Ｐゴシック"/>
              <a:cs typeface="ＭＳ Ｐゴシック"/>
            </a:endParaRPr>
          </a:p>
          <a:p>
            <a:pPr algn="ctr">
              <a:defRPr/>
            </a:pPr>
            <a:endParaRPr lang="en-US" sz="2000" b="1" dirty="0">
              <a:latin typeface="+mj-lt"/>
              <a:ea typeface="ＭＳ Ｐゴシック"/>
              <a:cs typeface="ＭＳ Ｐゴシック"/>
            </a:endParaRPr>
          </a:p>
          <a:p>
            <a:pPr algn="ctr">
              <a:defRPr/>
            </a:pPr>
            <a:endParaRPr lang="en-US" sz="2000" b="1" dirty="0">
              <a:latin typeface="+mj-lt"/>
              <a:ea typeface="ＭＳ Ｐゴシック"/>
              <a:cs typeface="ＭＳ Ｐゴシック"/>
            </a:endParaRPr>
          </a:p>
          <a:p>
            <a:pPr algn="ctr">
              <a:defRPr/>
            </a:pPr>
            <a:endParaRPr lang="en-US" sz="2000" b="1" dirty="0">
              <a:latin typeface="+mj-lt"/>
              <a:ea typeface="ＭＳ Ｐゴシック"/>
              <a:cs typeface="ＭＳ Ｐゴシック"/>
            </a:endParaRPr>
          </a:p>
          <a:p>
            <a:pPr algn="ctr">
              <a:defRPr/>
            </a:pPr>
            <a:endParaRPr lang="en-US" sz="3200" b="1" dirty="0">
              <a:latin typeface="+mj-lt"/>
              <a:ea typeface="ＭＳ Ｐゴシック"/>
              <a:cs typeface="ＭＳ Ｐゴシック"/>
            </a:endParaRPr>
          </a:p>
          <a:p>
            <a:pPr algn="ctr">
              <a:defRPr/>
            </a:pPr>
            <a:endParaRPr lang="en-US" sz="3200" b="1" dirty="0">
              <a:latin typeface="+mj-lt"/>
              <a:ea typeface="ＭＳ Ｐゴシック"/>
              <a:cs typeface="ＭＳ Ｐゴシック"/>
            </a:endParaRPr>
          </a:p>
          <a:p>
            <a:pPr algn="ctr">
              <a:defRPr/>
            </a:pPr>
            <a:r>
              <a:rPr lang="en-US" sz="2800" b="1" dirty="0">
                <a:latin typeface="+mj-lt"/>
                <a:ea typeface="ＭＳ Ｐゴシック"/>
                <a:cs typeface="ＭＳ Ｐゴシック"/>
              </a:rPr>
              <a:t>    </a:t>
            </a:r>
            <a:r>
              <a:rPr lang="en-US" sz="2800" b="1" dirty="0" smtClean="0">
                <a:latin typeface="+mj-lt"/>
                <a:ea typeface="ＭＳ Ｐゴシック"/>
                <a:cs typeface="ＭＳ Ｐゴシック"/>
              </a:rPr>
              <a:t>PRESENTATION  </a:t>
            </a:r>
            <a:r>
              <a:rPr lang="en-US" sz="2400" b="1" dirty="0" smtClean="0">
                <a:ea typeface="ＭＳ Ｐゴシック"/>
                <a:cs typeface="Arial" panose="020B0604020202020204" pitchFamily="34" charset="0"/>
              </a:rPr>
              <a:t>ANNUAL </a:t>
            </a:r>
            <a:r>
              <a:rPr lang="en-US" sz="2400" b="1" dirty="0">
                <a:ea typeface="ＭＳ Ｐゴシック"/>
                <a:cs typeface="Arial" panose="020B0604020202020204" pitchFamily="34" charset="0"/>
              </a:rPr>
              <a:t>PERFORMANCE REPORT </a:t>
            </a:r>
          </a:p>
          <a:p>
            <a:pPr algn="ctr">
              <a:defRPr/>
            </a:pPr>
            <a:r>
              <a:rPr lang="en-US" sz="2400" b="1" dirty="0" smtClean="0">
                <a:ea typeface="ＭＳ Ｐゴシック"/>
                <a:cs typeface="Arial" panose="020B0604020202020204" pitchFamily="34" charset="0"/>
              </a:rPr>
              <a:t>APRIL 2016 </a:t>
            </a:r>
            <a:r>
              <a:rPr lang="en-US" sz="2400" b="1" dirty="0">
                <a:ea typeface="ＭＳ Ｐゴシック"/>
                <a:cs typeface="Arial" panose="020B0604020202020204" pitchFamily="34" charset="0"/>
              </a:rPr>
              <a:t>-</a:t>
            </a:r>
            <a:r>
              <a:rPr lang="en-US" sz="2400" b="1" dirty="0" smtClean="0">
                <a:ea typeface="ＭＳ Ｐゴシック"/>
                <a:cs typeface="Arial" panose="020B0604020202020204" pitchFamily="34" charset="0"/>
              </a:rPr>
              <a:t>  MARCH 2017</a:t>
            </a:r>
          </a:p>
          <a:p>
            <a:pPr algn="ctr">
              <a:defRPr/>
            </a:pPr>
            <a:endParaRPr lang="en-US" sz="2400" b="1" dirty="0">
              <a:ea typeface="ＭＳ Ｐゴシック"/>
              <a:cs typeface="Arial" panose="020B0604020202020204" pitchFamily="34" charset="0"/>
            </a:endParaRPr>
          </a:p>
          <a:p>
            <a:pPr algn="ctr">
              <a:defRPr/>
            </a:pPr>
            <a:r>
              <a:rPr lang="en-US" sz="2400" b="1" dirty="0" smtClean="0">
                <a:ea typeface="ＭＳ Ｐゴシック"/>
                <a:cs typeface="Arial" panose="020B0604020202020204" pitchFamily="34" charset="0"/>
              </a:rPr>
              <a:t>S.M. TSHANGANA</a:t>
            </a:r>
          </a:p>
          <a:p>
            <a:pPr algn="ctr">
              <a:defRPr/>
            </a:pPr>
            <a:r>
              <a:rPr lang="en-US" sz="2400" b="1" dirty="0" smtClean="0">
                <a:ea typeface="ＭＳ Ｐゴシック"/>
                <a:cs typeface="Arial" panose="020B0604020202020204" pitchFamily="34" charset="0"/>
              </a:rPr>
              <a:t>DIRECTOR-GENERAL</a:t>
            </a:r>
          </a:p>
          <a:p>
            <a:pPr algn="ctr">
              <a:defRPr/>
            </a:pPr>
            <a:endParaRPr lang="en-US" sz="2400" b="1" dirty="0" smtClean="0">
              <a:ea typeface="ＭＳ Ｐゴシック"/>
              <a:cs typeface="Arial" panose="020B0604020202020204" pitchFamily="34" charset="0"/>
            </a:endParaRPr>
          </a:p>
          <a:p>
            <a:pPr algn="ctr">
              <a:defRPr/>
            </a:pPr>
            <a:r>
              <a:rPr lang="en-US" sz="2400" b="1" dirty="0" smtClean="0">
                <a:ea typeface="ＭＳ Ｐゴシック"/>
                <a:cs typeface="Arial" panose="020B0604020202020204" pitchFamily="34" charset="0"/>
              </a:rPr>
              <a:t>03 OCTOBER 2017</a:t>
            </a:r>
          </a:p>
          <a:p>
            <a:pPr algn="ctr">
              <a:defRPr/>
            </a:pPr>
            <a:endParaRPr lang="en-US" sz="2400" b="1" dirty="0">
              <a:ea typeface="ＭＳ Ｐゴシック"/>
              <a:cs typeface="Arial" panose="020B0604020202020204" pitchFamily="34" charset="0"/>
            </a:endParaRPr>
          </a:p>
          <a:p>
            <a:pPr>
              <a:defRPr/>
            </a:pPr>
            <a:endParaRPr lang="en-US" sz="2400" b="1" dirty="0">
              <a:ea typeface="ＭＳ Ｐゴシック"/>
              <a:cs typeface="Arial" panose="020B0604020202020204" pitchFamily="34" charset="0"/>
            </a:endParaRPr>
          </a:p>
        </p:txBody>
      </p:sp>
      <p:pic>
        <p:nvPicPr>
          <p:cNvPr id="2051" name="Picture 3" descr="20yrs Logo_vek.jpg"/>
          <p:cNvPicPr>
            <a:picLocks noGrp="1" noChangeAspect="1"/>
          </p:cNvPicPr>
          <p:nvPr>
            <p:ph idx="1"/>
          </p:nvPr>
        </p:nvPicPr>
        <p:blipFill>
          <a:blip r:embed="rId2">
            <a:extLst>
              <a:ext uri="{28A0092B-C50C-407E-A947-70E740481C1C}">
                <a14:useLocalDpi xmlns:a14="http://schemas.microsoft.com/office/drawing/2010/main" xmlns="" val="0"/>
              </a:ext>
            </a:extLst>
          </a:blip>
          <a:srcRect/>
          <a:stretch>
            <a:fillRect/>
          </a:stretch>
        </p:blipFill>
        <p:spPr>
          <a:xfrm>
            <a:off x="3124200" y="334962"/>
            <a:ext cx="2667000" cy="2306638"/>
          </a:xfrm>
          <a:noFill/>
        </p:spPr>
      </p:pic>
      <p:sp>
        <p:nvSpPr>
          <p:cNvPr id="2" name="Slide Number Placeholder 1"/>
          <p:cNvSpPr>
            <a:spLocks noGrp="1"/>
          </p:cNvSpPr>
          <p:nvPr>
            <p:ph type="sldNum" sz="quarter" idx="12"/>
          </p:nvPr>
        </p:nvSpPr>
        <p:spPr/>
        <p:txBody>
          <a:bodyPr/>
          <a:lstStyle/>
          <a:p>
            <a:fld id="{9E461EAA-EDBE-4504-8447-83F689B71C71}" type="slidenum">
              <a:rPr lang="en-US" smtClean="0"/>
              <a:pPr/>
              <a:t>1</a:t>
            </a:fld>
            <a:endParaRPr lang="en-US" dirty="0"/>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63562"/>
          </a:xfrm>
        </p:spPr>
        <p:txBody>
          <a:bodyPr/>
          <a:lstStyle/>
          <a:p>
            <a:r>
              <a:rPr lang="en-ZA" sz="2000" b="1" dirty="0">
                <a:latin typeface="Arial Narrow" panose="020B0606020202030204" pitchFamily="34" charset="0"/>
              </a:rPr>
              <a:t>Summary of Policy and Delivery Targets Partially Achieved </a:t>
            </a:r>
          </a:p>
        </p:txBody>
      </p:sp>
      <p:sp>
        <p:nvSpPr>
          <p:cNvPr id="3" name="Content Placeholder 2"/>
          <p:cNvSpPr>
            <a:spLocks noGrp="1"/>
          </p:cNvSpPr>
          <p:nvPr>
            <p:ph idx="1"/>
          </p:nvPr>
        </p:nvSpPr>
        <p:spPr>
          <a:xfrm>
            <a:off x="457200" y="914400"/>
            <a:ext cx="8229600" cy="5211763"/>
          </a:xfrm>
        </p:spPr>
        <p:txBody>
          <a:bodyPr/>
          <a:lstStyle/>
          <a:p>
            <a:pPr>
              <a:lnSpc>
                <a:spcPct val="150000"/>
              </a:lnSpc>
            </a:pPr>
            <a:r>
              <a:rPr lang="en-ZA" sz="2000" dirty="0" smtClean="0">
                <a:latin typeface="Arial Narrow" panose="020B0606020202030204" pitchFamily="34" charset="0"/>
              </a:rPr>
              <a:t>The Audit plan was not fully implemented</a:t>
            </a:r>
            <a:r>
              <a:rPr lang="en-ZA" sz="2000" dirty="0">
                <a:latin typeface="Arial Narrow" panose="020B0606020202030204" pitchFamily="34" charset="0"/>
              </a:rPr>
              <a:t> </a:t>
            </a:r>
            <a:r>
              <a:rPr lang="en-ZA" sz="2000" dirty="0" smtClean="0">
                <a:latin typeface="Arial Narrow" panose="020B0606020202030204" pitchFamily="34" charset="0"/>
              </a:rPr>
              <a:t>- due to audits that overlap beyond the financial year</a:t>
            </a:r>
          </a:p>
          <a:p>
            <a:pPr>
              <a:lnSpc>
                <a:spcPct val="150000"/>
              </a:lnSpc>
            </a:pPr>
            <a:r>
              <a:rPr lang="en-ZA" sz="2000" dirty="0" smtClean="0">
                <a:latin typeface="Arial Narrow" panose="020B0606020202030204" pitchFamily="34" charset="0"/>
              </a:rPr>
              <a:t>The anti-fraud and corruption plan not fully implemented due to capacity constraints </a:t>
            </a:r>
          </a:p>
          <a:p>
            <a:pPr>
              <a:lnSpc>
                <a:spcPct val="150000"/>
              </a:lnSpc>
            </a:pPr>
            <a:r>
              <a:rPr lang="en-ZA" sz="2000" dirty="0" smtClean="0">
                <a:latin typeface="Arial Narrow" panose="020B0606020202030204" pitchFamily="34" charset="0"/>
              </a:rPr>
              <a:t>Human Resources implementation plan not fully achieved</a:t>
            </a:r>
            <a:r>
              <a:rPr lang="en-ZA" sz="2000" dirty="0">
                <a:latin typeface="Arial Narrow" panose="020B0606020202030204" pitchFamily="34" charset="0"/>
              </a:rPr>
              <a:t> </a:t>
            </a:r>
            <a:r>
              <a:rPr lang="en-ZA" sz="2000" dirty="0" smtClean="0">
                <a:latin typeface="Arial Narrow" panose="020B0606020202030204" pitchFamily="34" charset="0"/>
              </a:rPr>
              <a:t>and is attributed to the process of filling vacant positions that was  initiated at the end of the Quarter 4</a:t>
            </a:r>
          </a:p>
          <a:p>
            <a:pPr>
              <a:lnSpc>
                <a:spcPct val="150000"/>
              </a:lnSpc>
            </a:pPr>
            <a:r>
              <a:rPr lang="en-ZA" sz="2000" dirty="0" smtClean="0">
                <a:latin typeface="Arial Narrow" panose="020B0606020202030204" pitchFamily="34" charset="0"/>
              </a:rPr>
              <a:t>Statutory Requirements on  Human Resources not complied in full </a:t>
            </a:r>
          </a:p>
          <a:p>
            <a:pPr>
              <a:lnSpc>
                <a:spcPct val="150000"/>
              </a:lnSpc>
            </a:pPr>
            <a:r>
              <a:rPr lang="en-ZA" sz="2000" dirty="0" smtClean="0">
                <a:latin typeface="Arial Narrow" panose="020B0606020202030204" pitchFamily="34" charset="0"/>
              </a:rPr>
              <a:t>Training of officials, consumers and military veterans on human settlements  capacity programmes not  achieved  </a:t>
            </a:r>
          </a:p>
          <a:p>
            <a:pPr>
              <a:lnSpc>
                <a:spcPct val="150000"/>
              </a:lnSpc>
            </a:pPr>
            <a:endParaRPr lang="en-ZA" sz="2000" dirty="0" smtClean="0">
              <a:latin typeface="Arial Narrow" panose="020B0606020202030204" pitchFamily="34" charset="0"/>
            </a:endParaRPr>
          </a:p>
          <a:p>
            <a:pPr>
              <a:lnSpc>
                <a:spcPct val="150000"/>
              </a:lnSpc>
            </a:pPr>
            <a:endParaRPr lang="en-ZA" sz="2000" dirty="0" smtClean="0">
              <a:latin typeface="Arial Narrow" panose="020B0606020202030204" pitchFamily="34" charset="0"/>
            </a:endParaRPr>
          </a:p>
          <a:p>
            <a:endParaRPr lang="en-ZA" sz="2000" dirty="0">
              <a:latin typeface="Arial Narrow" panose="020B0606020202030204" pitchFamily="34" charset="0"/>
            </a:endParaRPr>
          </a:p>
        </p:txBody>
      </p:sp>
      <p:sp>
        <p:nvSpPr>
          <p:cNvPr id="4" name="Slide Number Placeholder 3"/>
          <p:cNvSpPr>
            <a:spLocks noGrp="1"/>
          </p:cNvSpPr>
          <p:nvPr>
            <p:ph type="sldNum" sz="quarter" idx="12"/>
          </p:nvPr>
        </p:nvSpPr>
        <p:spPr/>
        <p:txBody>
          <a:bodyPr/>
          <a:lstStyle/>
          <a:p>
            <a:fld id="{9E461EAA-EDBE-4504-8447-83F689B71C71}" type="slidenum">
              <a:rPr lang="en-US" smtClean="0"/>
              <a:pPr/>
              <a:t>10</a:t>
            </a:fld>
            <a:endParaRPr lang="en-US" dirty="0"/>
          </a:p>
        </p:txBody>
      </p:sp>
    </p:spTree>
    <p:extLst>
      <p:ext uri="{BB962C8B-B14F-4D97-AF65-F5344CB8AC3E}">
        <p14:creationId xmlns:p14="http://schemas.microsoft.com/office/powerpoint/2010/main" xmlns="" val="536322297"/>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6200"/>
            <a:ext cx="9067800" cy="685800"/>
          </a:xfrm>
        </p:spPr>
        <p:txBody>
          <a:bodyPr/>
          <a:lstStyle/>
          <a:p>
            <a:r>
              <a:rPr lang="en-ZA" sz="2400" b="1" dirty="0" smtClean="0">
                <a:latin typeface="Arial Narrow" panose="020B0606020202030204" pitchFamily="34" charset="0"/>
              </a:rPr>
              <a:t>Annual Performance Plan Targets And Actual Performance</a:t>
            </a:r>
            <a:br>
              <a:rPr lang="en-ZA" sz="2400" b="1" dirty="0" smtClean="0">
                <a:latin typeface="Arial Narrow" panose="020B0606020202030204" pitchFamily="34" charset="0"/>
              </a:rPr>
            </a:br>
            <a:r>
              <a:rPr lang="en-ZA" sz="2400" b="1" dirty="0" smtClean="0">
                <a:latin typeface="Arial Narrow" panose="020B0606020202030204" pitchFamily="34" charset="0"/>
              </a:rPr>
              <a:t>Administration  </a:t>
            </a:r>
            <a:endParaRPr lang="en-ZA" sz="2400" b="1" dirty="0">
              <a:latin typeface="Arial Narrow" panose="020B0606020202030204" pitchFamily="34" charset="0"/>
            </a:endParaRPr>
          </a:p>
        </p:txBody>
      </p:sp>
      <p:graphicFrame>
        <p:nvGraphicFramePr>
          <p:cNvPr id="4" name="Content Placeholder 3"/>
          <p:cNvGraphicFramePr>
            <a:graphicFrameLocks noGrp="1"/>
          </p:cNvGraphicFramePr>
          <p:nvPr>
            <p:ph idx="1"/>
            <p:extLst>
              <p:ext uri="{D42A27DB-BD31-4B8C-83A1-F6EECF244321}">
                <p14:modId xmlns:p14="http://schemas.microsoft.com/office/powerpoint/2010/main" xmlns="" val="2590615724"/>
              </p:ext>
            </p:extLst>
          </p:nvPr>
        </p:nvGraphicFramePr>
        <p:xfrm>
          <a:off x="152400" y="914400"/>
          <a:ext cx="8915400" cy="4942840"/>
        </p:xfrm>
        <a:graphic>
          <a:graphicData uri="http://schemas.openxmlformats.org/drawingml/2006/table">
            <a:tbl>
              <a:tblPr firstRow="1" bandRow="1">
                <a:tableStyleId>{5C22544A-7EE6-4342-B048-85BDC9FD1C3A}</a:tableStyleId>
              </a:tblPr>
              <a:tblGrid>
                <a:gridCol w="3266038">
                  <a:extLst>
                    <a:ext uri="{9D8B030D-6E8A-4147-A177-3AD203B41FA5}">
                      <a16:colId xmlns:a16="http://schemas.microsoft.com/office/drawing/2014/main" xmlns="" val="20000"/>
                    </a:ext>
                  </a:extLst>
                </a:gridCol>
                <a:gridCol w="5649362">
                  <a:extLst>
                    <a:ext uri="{9D8B030D-6E8A-4147-A177-3AD203B41FA5}">
                      <a16:colId xmlns:a16="http://schemas.microsoft.com/office/drawing/2014/main" xmlns="" val="20001"/>
                    </a:ext>
                  </a:extLst>
                </a:gridCol>
              </a:tblGrid>
              <a:tr h="370840">
                <a:tc>
                  <a:txBody>
                    <a:bodyPr/>
                    <a:lstStyle/>
                    <a:p>
                      <a:r>
                        <a:rPr lang="en-ZA" dirty="0" smtClean="0"/>
                        <a:t>Annual target </a:t>
                      </a:r>
                      <a:endParaRPr lang="en-ZA" dirty="0"/>
                    </a:p>
                  </a:txBody>
                  <a:tcPr/>
                </a:tc>
                <a:tc>
                  <a:txBody>
                    <a:bodyPr/>
                    <a:lstStyle/>
                    <a:p>
                      <a:r>
                        <a:rPr lang="en-ZA" dirty="0" smtClean="0"/>
                        <a:t>Actual Performance </a:t>
                      </a:r>
                      <a:endParaRPr lang="en-ZA" dirty="0"/>
                    </a:p>
                  </a:txBody>
                  <a:tcPr/>
                </a:tc>
                <a:extLst>
                  <a:ext uri="{0D108BD9-81ED-4DB2-BD59-A6C34878D82A}">
                    <a16:rowId xmlns:a16="http://schemas.microsoft.com/office/drawing/2014/main" xmlns="" val="10000"/>
                  </a:ext>
                </a:extLst>
              </a:tr>
              <a:tr h="1153160">
                <a:tc>
                  <a:txBody>
                    <a:bodyPr/>
                    <a:lstStyle/>
                    <a:p>
                      <a:r>
                        <a:rPr lang="en-ZA" sz="1800" kern="1200" dirty="0" smtClean="0">
                          <a:solidFill>
                            <a:schemeClr val="dk1"/>
                          </a:solidFill>
                          <a:effectLst/>
                          <a:latin typeface="Arial Narrow" panose="020B0606020202030204" pitchFamily="34" charset="0"/>
                          <a:ea typeface="+mn-ea"/>
                          <a:cs typeface="+mn-cs"/>
                        </a:rPr>
                        <a:t>Compliance with statutory tabling and prescripts</a:t>
                      </a:r>
                      <a:endParaRPr lang="en-ZA" dirty="0">
                        <a:latin typeface="Arial Narrow" panose="020B0606020202030204" pitchFamily="34" charset="0"/>
                      </a:endParaRPr>
                    </a:p>
                  </a:txBody>
                  <a:tcPr/>
                </a:tc>
                <a:tc>
                  <a:txBody>
                    <a:bodyPr/>
                    <a:lstStyle/>
                    <a:p>
                      <a:r>
                        <a:rPr lang="en-ZA" u="none" dirty="0" smtClean="0">
                          <a:latin typeface="Arial Narrow" panose="020B0606020202030204" pitchFamily="34" charset="0"/>
                        </a:rPr>
                        <a:t>Target achieved</a:t>
                      </a:r>
                      <a:r>
                        <a:rPr lang="en-ZA" u="none" baseline="0" dirty="0" smtClean="0">
                          <a:latin typeface="Arial Narrow" panose="020B0606020202030204" pitchFamily="34" charset="0"/>
                        </a:rPr>
                        <a:t> and</a:t>
                      </a:r>
                      <a:r>
                        <a:rPr lang="en-ZA" u="none" dirty="0" smtClean="0">
                          <a:latin typeface="Arial Narrow" panose="020B0606020202030204" pitchFamily="34" charset="0"/>
                        </a:rPr>
                        <a:t> includes</a:t>
                      </a:r>
                      <a:r>
                        <a:rPr lang="en-ZA" u="none" baseline="0" dirty="0" smtClean="0">
                          <a:latin typeface="Arial Narrow" panose="020B0606020202030204" pitchFamily="34" charset="0"/>
                        </a:rPr>
                        <a:t> but not limited to :</a:t>
                      </a:r>
                      <a:endParaRPr lang="en-ZA" u="none" dirty="0" smtClean="0">
                        <a:latin typeface="Arial Narrow" panose="020B0606020202030204" pitchFamily="34" charset="0"/>
                      </a:endParaRPr>
                    </a:p>
                    <a:p>
                      <a:pPr marL="285750" indent="-285750">
                        <a:buFont typeface="Arial" panose="020B0604020202020204" pitchFamily="34" charset="0"/>
                        <a:buChar char="•"/>
                      </a:pPr>
                      <a:r>
                        <a:rPr lang="en-ZA" dirty="0" smtClean="0">
                          <a:latin typeface="Arial Narrow" panose="020B0606020202030204" pitchFamily="34" charset="0"/>
                        </a:rPr>
                        <a:t>Tabling</a:t>
                      </a:r>
                      <a:r>
                        <a:rPr lang="en-ZA" baseline="0" dirty="0" smtClean="0">
                          <a:latin typeface="Arial Narrow" panose="020B0606020202030204" pitchFamily="34" charset="0"/>
                        </a:rPr>
                        <a:t> dates observed and adhered to</a:t>
                      </a:r>
                    </a:p>
                    <a:p>
                      <a:pPr marL="285750" indent="-285750">
                        <a:buFont typeface="Arial" panose="020B0604020202020204" pitchFamily="34" charset="0"/>
                        <a:buChar char="•"/>
                      </a:pPr>
                      <a:r>
                        <a:rPr lang="en-ZA" baseline="0" dirty="0" smtClean="0">
                          <a:latin typeface="Arial Narrow" panose="020B0606020202030204" pitchFamily="34" charset="0"/>
                        </a:rPr>
                        <a:t>Financial Statements developed and submitted as per the schedule</a:t>
                      </a:r>
                    </a:p>
                  </a:txBody>
                  <a:tcPr/>
                </a:tc>
                <a:extLst>
                  <a:ext uri="{0D108BD9-81ED-4DB2-BD59-A6C34878D82A}">
                    <a16:rowId xmlns:a16="http://schemas.microsoft.com/office/drawing/2014/main" xmlns="" val="10001"/>
                  </a:ext>
                </a:extLst>
              </a:tr>
              <a:tr h="370840">
                <a:tc>
                  <a:txBody>
                    <a:bodyPr/>
                    <a:lstStyle/>
                    <a:p>
                      <a:r>
                        <a:rPr lang="en-ZA" sz="1800" kern="1200" dirty="0" smtClean="0">
                          <a:solidFill>
                            <a:schemeClr val="dk1"/>
                          </a:solidFill>
                          <a:effectLst/>
                          <a:latin typeface="Arial Narrow" panose="020B0606020202030204" pitchFamily="34" charset="0"/>
                          <a:ea typeface="+mn-ea"/>
                          <a:cs typeface="+mn-cs"/>
                        </a:rPr>
                        <a:t>Unqualified Audit Report </a:t>
                      </a:r>
                      <a:endParaRPr lang="en-ZA" dirty="0">
                        <a:latin typeface="Arial Narrow" panose="020B0606020202030204" pitchFamily="34" charset="0"/>
                      </a:endParaRPr>
                    </a:p>
                  </a:txBody>
                  <a:tcPr/>
                </a:tc>
                <a:tc>
                  <a:txBody>
                    <a:bodyPr/>
                    <a:lstStyle/>
                    <a:p>
                      <a:r>
                        <a:rPr lang="en-ZA" dirty="0" smtClean="0">
                          <a:latin typeface="Arial Narrow" panose="020B0606020202030204" pitchFamily="34" charset="0"/>
                        </a:rPr>
                        <a:t>Outcome not adverse,</a:t>
                      </a:r>
                      <a:r>
                        <a:rPr lang="en-ZA" baseline="0" dirty="0" smtClean="0">
                          <a:latin typeface="Arial Narrow" panose="020B0606020202030204" pitchFamily="34" charset="0"/>
                        </a:rPr>
                        <a:t> </a:t>
                      </a:r>
                    </a:p>
                    <a:p>
                      <a:r>
                        <a:rPr lang="en-ZA" baseline="0" dirty="0" smtClean="0">
                          <a:latin typeface="Arial Narrow" panose="020B0606020202030204" pitchFamily="34" charset="0"/>
                        </a:rPr>
                        <a:t>Matter of emphasis on title deeds –unavailability of source documentation at the time of audit </a:t>
                      </a:r>
                    </a:p>
                  </a:txBody>
                  <a:tcPr/>
                </a:tc>
                <a:extLst>
                  <a:ext uri="{0D108BD9-81ED-4DB2-BD59-A6C34878D82A}">
                    <a16:rowId xmlns:a16="http://schemas.microsoft.com/office/drawing/2014/main" xmlns="" val="10002"/>
                  </a:ext>
                </a:extLst>
              </a:tr>
              <a:tr h="370840">
                <a:tc>
                  <a:txBody>
                    <a:bodyPr/>
                    <a:lstStyle/>
                    <a:p>
                      <a:r>
                        <a:rPr lang="en-ZA" sz="1800" kern="1200" dirty="0" smtClean="0">
                          <a:solidFill>
                            <a:schemeClr val="dk1"/>
                          </a:solidFill>
                          <a:effectLst/>
                          <a:latin typeface="Arial Narrow" panose="020B0606020202030204" pitchFamily="34" charset="0"/>
                          <a:ea typeface="+mn-ea"/>
                          <a:cs typeface="+mn-cs"/>
                        </a:rPr>
                        <a:t>Adherence</a:t>
                      </a:r>
                      <a:r>
                        <a:rPr lang="en-ZA" sz="1800" kern="1200" baseline="0" dirty="0" smtClean="0">
                          <a:solidFill>
                            <a:schemeClr val="dk1"/>
                          </a:solidFill>
                          <a:effectLst/>
                          <a:latin typeface="Arial Narrow" panose="020B0606020202030204" pitchFamily="34" charset="0"/>
                          <a:ea typeface="+mn-ea"/>
                          <a:cs typeface="+mn-cs"/>
                        </a:rPr>
                        <a:t> to </a:t>
                      </a:r>
                      <a:r>
                        <a:rPr lang="en-ZA" sz="1800" kern="1200" dirty="0" smtClean="0">
                          <a:solidFill>
                            <a:schemeClr val="dk1"/>
                          </a:solidFill>
                          <a:effectLst/>
                          <a:latin typeface="Arial Narrow" panose="020B0606020202030204" pitchFamily="34" charset="0"/>
                          <a:ea typeface="+mn-ea"/>
                          <a:cs typeface="+mn-cs"/>
                        </a:rPr>
                        <a:t>Cabinet and Cluster schedule as per approved protocol</a:t>
                      </a:r>
                      <a:endParaRPr lang="en-ZA" dirty="0">
                        <a:latin typeface="Arial Narrow" panose="020B0606020202030204" pitchFamily="34" charset="0"/>
                      </a:endParaRPr>
                    </a:p>
                  </a:txBody>
                  <a:tcPr/>
                </a:tc>
                <a:tc>
                  <a:txBody>
                    <a:bodyPr/>
                    <a:lstStyle/>
                    <a:p>
                      <a:r>
                        <a:rPr lang="en-ZA" dirty="0" smtClean="0">
                          <a:latin typeface="Arial Narrow" panose="020B0606020202030204" pitchFamily="34" charset="0"/>
                        </a:rPr>
                        <a:t>All requirements adhered</a:t>
                      </a:r>
                      <a:r>
                        <a:rPr lang="en-ZA" baseline="0" dirty="0" smtClean="0">
                          <a:latin typeface="Arial Narrow" panose="020B0606020202030204" pitchFamily="34" charset="0"/>
                        </a:rPr>
                        <a:t> to </a:t>
                      </a:r>
                      <a:endParaRPr lang="en-ZA" dirty="0">
                        <a:latin typeface="Arial Narrow" panose="020B0606020202030204" pitchFamily="34" charset="0"/>
                      </a:endParaRPr>
                    </a:p>
                  </a:txBody>
                  <a:tcPr/>
                </a:tc>
                <a:extLst>
                  <a:ext uri="{0D108BD9-81ED-4DB2-BD59-A6C34878D82A}">
                    <a16:rowId xmlns:a16="http://schemas.microsoft.com/office/drawing/2014/main" xmlns="" val="10003"/>
                  </a:ext>
                </a:extLst>
              </a:tr>
              <a:tr h="370840">
                <a:tc>
                  <a:txBody>
                    <a:bodyPr/>
                    <a:lstStyle/>
                    <a:p>
                      <a:r>
                        <a:rPr lang="en-ZA" sz="1800" kern="1200" dirty="0" smtClean="0">
                          <a:solidFill>
                            <a:schemeClr val="dk1"/>
                          </a:solidFill>
                          <a:effectLst/>
                          <a:latin typeface="Arial Narrow" panose="020B0606020202030204" pitchFamily="34" charset="0"/>
                          <a:ea typeface="+mn-ea"/>
                          <a:cs typeface="+mn-cs"/>
                        </a:rPr>
                        <a:t>Implementation of the approved audit plan</a:t>
                      </a:r>
                      <a:endParaRPr lang="en-ZA" dirty="0">
                        <a:latin typeface="Arial Narrow" panose="020B0606020202030204" pitchFamily="34" charset="0"/>
                      </a:endParaRPr>
                    </a:p>
                  </a:txBody>
                  <a:tcPr/>
                </a:tc>
                <a:tc>
                  <a:txBody>
                    <a:bodyPr/>
                    <a:lstStyle/>
                    <a:p>
                      <a:r>
                        <a:rPr lang="en-ZA" dirty="0" smtClean="0">
                          <a:latin typeface="Arial Narrow" panose="020B0606020202030204" pitchFamily="34" charset="0"/>
                        </a:rPr>
                        <a:t>Audits conducted to support operational</a:t>
                      </a:r>
                      <a:r>
                        <a:rPr lang="en-ZA" baseline="0" dirty="0" smtClean="0">
                          <a:latin typeface="Arial Narrow" panose="020B0606020202030204" pitchFamily="34" charset="0"/>
                        </a:rPr>
                        <a:t> compliance and improvements , not all audits were conducted as planned – due to capacity constraints </a:t>
                      </a:r>
                      <a:endParaRPr lang="en-ZA" dirty="0">
                        <a:latin typeface="Arial Narrow" panose="020B0606020202030204" pitchFamily="34" charset="0"/>
                      </a:endParaRPr>
                    </a:p>
                  </a:txBody>
                  <a:tcPr/>
                </a:tc>
                <a:extLst>
                  <a:ext uri="{0D108BD9-81ED-4DB2-BD59-A6C34878D82A}">
                    <a16:rowId xmlns:a16="http://schemas.microsoft.com/office/drawing/2014/main" xmlns="" val="10004"/>
                  </a:ext>
                </a:extLst>
              </a:tr>
              <a:tr h="370840">
                <a:tc>
                  <a:txBody>
                    <a:bodyPr/>
                    <a:lstStyle/>
                    <a:p>
                      <a:r>
                        <a:rPr lang="en-ZA" sz="1800" kern="1200" dirty="0" smtClean="0">
                          <a:solidFill>
                            <a:schemeClr val="dk1"/>
                          </a:solidFill>
                          <a:effectLst/>
                          <a:latin typeface="Arial Narrow" panose="020B0606020202030204" pitchFamily="34" charset="0"/>
                          <a:ea typeface="+mn-ea"/>
                          <a:cs typeface="+mn-cs"/>
                        </a:rPr>
                        <a:t>Compliance to Human Resource Statutory Requirements </a:t>
                      </a:r>
                      <a:endParaRPr lang="en-ZA" dirty="0">
                        <a:latin typeface="Arial Narrow" panose="020B0606020202030204" pitchFamily="34" charset="0"/>
                      </a:endParaRPr>
                    </a:p>
                  </a:txBody>
                  <a:tcPr/>
                </a:tc>
                <a:tc>
                  <a:txBody>
                    <a:bodyPr/>
                    <a:lstStyle/>
                    <a:p>
                      <a:r>
                        <a:rPr lang="en-ZA" dirty="0" smtClean="0">
                          <a:latin typeface="Arial Narrow" panose="020B0606020202030204" pitchFamily="34" charset="0"/>
                        </a:rPr>
                        <a:t>Target partially achieved</a:t>
                      </a:r>
                    </a:p>
                    <a:p>
                      <a:r>
                        <a:rPr lang="en-ZA" dirty="0" smtClean="0">
                          <a:latin typeface="Arial Narrow" panose="020B0606020202030204" pitchFamily="34" charset="0"/>
                        </a:rPr>
                        <a:t>Requirements</a:t>
                      </a:r>
                      <a:r>
                        <a:rPr lang="en-ZA" baseline="0" dirty="0" smtClean="0">
                          <a:latin typeface="Arial Narrow" panose="020B0606020202030204" pitchFamily="34" charset="0"/>
                        </a:rPr>
                        <a:t> relating to submission of SMS agreements not fully complied with during the year under review </a:t>
                      </a:r>
                      <a:endParaRPr lang="en-ZA" dirty="0">
                        <a:latin typeface="Arial Narrow" panose="020B0606020202030204" pitchFamily="34" charset="0"/>
                      </a:endParaRPr>
                    </a:p>
                  </a:txBody>
                  <a:tcPr/>
                </a:tc>
                <a:extLst>
                  <a:ext uri="{0D108BD9-81ED-4DB2-BD59-A6C34878D82A}">
                    <a16:rowId xmlns:a16="http://schemas.microsoft.com/office/drawing/2014/main" xmlns="" val="10005"/>
                  </a:ext>
                </a:extLst>
              </a:tr>
            </a:tbl>
          </a:graphicData>
        </a:graphic>
      </p:graphicFrame>
      <p:sp>
        <p:nvSpPr>
          <p:cNvPr id="3" name="Slide Number Placeholder 2"/>
          <p:cNvSpPr>
            <a:spLocks noGrp="1"/>
          </p:cNvSpPr>
          <p:nvPr>
            <p:ph type="sldNum" sz="quarter" idx="12"/>
          </p:nvPr>
        </p:nvSpPr>
        <p:spPr/>
        <p:txBody>
          <a:bodyPr/>
          <a:lstStyle/>
          <a:p>
            <a:fld id="{9E461EAA-EDBE-4504-8447-83F689B71C71}" type="slidenum">
              <a:rPr lang="en-US" smtClean="0"/>
              <a:pPr/>
              <a:t>11</a:t>
            </a:fld>
            <a:endParaRPr lang="en-US" dirty="0"/>
          </a:p>
        </p:txBody>
      </p:sp>
    </p:spTree>
    <p:extLst>
      <p:ext uri="{BB962C8B-B14F-4D97-AF65-F5344CB8AC3E}">
        <p14:creationId xmlns:p14="http://schemas.microsoft.com/office/powerpoint/2010/main" xmlns="" val="424899988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28625" y="244476"/>
            <a:ext cx="8229600" cy="517524"/>
          </a:xfrm>
        </p:spPr>
        <p:txBody>
          <a:bodyPr/>
          <a:lstStyle/>
          <a:p>
            <a:r>
              <a:rPr lang="en-ZA" sz="2400" b="1" dirty="0" smtClean="0">
                <a:latin typeface="Arial Narrow" panose="020B0606020202030204" pitchFamily="34" charset="0"/>
              </a:rPr>
              <a:t>Annual Performance Plan Targets And Actual Performance  Administration</a:t>
            </a:r>
            <a:endParaRPr lang="en-ZA" sz="2400" b="1" dirty="0">
              <a:latin typeface="Arial Narrow" panose="020B0606020202030204" pitchFamily="34" charset="0"/>
            </a:endParaRPr>
          </a:p>
        </p:txBody>
      </p:sp>
      <p:graphicFrame>
        <p:nvGraphicFramePr>
          <p:cNvPr id="4" name="Content Placeholder 3"/>
          <p:cNvGraphicFramePr>
            <a:graphicFrameLocks noGrp="1"/>
          </p:cNvGraphicFramePr>
          <p:nvPr>
            <p:ph idx="1"/>
            <p:extLst>
              <p:ext uri="{D42A27DB-BD31-4B8C-83A1-F6EECF244321}">
                <p14:modId xmlns:p14="http://schemas.microsoft.com/office/powerpoint/2010/main" xmlns="" val="4284915959"/>
              </p:ext>
            </p:extLst>
          </p:nvPr>
        </p:nvGraphicFramePr>
        <p:xfrm>
          <a:off x="228600" y="1066800"/>
          <a:ext cx="8610600" cy="4399280"/>
        </p:xfrm>
        <a:graphic>
          <a:graphicData uri="http://schemas.openxmlformats.org/drawingml/2006/table">
            <a:tbl>
              <a:tblPr firstRow="1" bandRow="1">
                <a:tableStyleId>{5C22544A-7EE6-4342-B048-85BDC9FD1C3A}</a:tableStyleId>
              </a:tblPr>
              <a:tblGrid>
                <a:gridCol w="3154379">
                  <a:extLst>
                    <a:ext uri="{9D8B030D-6E8A-4147-A177-3AD203B41FA5}">
                      <a16:colId xmlns:a16="http://schemas.microsoft.com/office/drawing/2014/main" xmlns="" val="20000"/>
                    </a:ext>
                  </a:extLst>
                </a:gridCol>
                <a:gridCol w="5456221">
                  <a:extLst>
                    <a:ext uri="{9D8B030D-6E8A-4147-A177-3AD203B41FA5}">
                      <a16:colId xmlns:a16="http://schemas.microsoft.com/office/drawing/2014/main" xmlns="" val="20001"/>
                    </a:ext>
                  </a:extLst>
                </a:gridCol>
              </a:tblGrid>
              <a:tr h="370840">
                <a:tc>
                  <a:txBody>
                    <a:bodyPr/>
                    <a:lstStyle/>
                    <a:p>
                      <a:r>
                        <a:rPr lang="en-ZA" dirty="0" smtClean="0"/>
                        <a:t>Annual target </a:t>
                      </a:r>
                      <a:endParaRPr lang="en-ZA" dirty="0"/>
                    </a:p>
                  </a:txBody>
                  <a:tcPr/>
                </a:tc>
                <a:tc>
                  <a:txBody>
                    <a:bodyPr/>
                    <a:lstStyle/>
                    <a:p>
                      <a:r>
                        <a:rPr lang="en-ZA" dirty="0" smtClean="0">
                          <a:latin typeface="Arial Narrow" panose="020B0606020202030204" pitchFamily="34" charset="0"/>
                        </a:rPr>
                        <a:t>Actual Performance </a:t>
                      </a:r>
                      <a:endParaRPr lang="en-ZA" dirty="0">
                        <a:latin typeface="Arial Narrow" panose="020B0606020202030204" pitchFamily="34" charset="0"/>
                      </a:endParaRPr>
                    </a:p>
                  </a:txBody>
                  <a:tcPr/>
                </a:tc>
                <a:extLst>
                  <a:ext uri="{0D108BD9-81ED-4DB2-BD59-A6C34878D82A}">
                    <a16:rowId xmlns:a16="http://schemas.microsoft.com/office/drawing/2014/main" xmlns="" val="10000"/>
                  </a:ext>
                </a:extLst>
              </a:tr>
              <a:tr h="314960">
                <a:tc>
                  <a:txBody>
                    <a:bodyPr/>
                    <a:lstStyle/>
                    <a:p>
                      <a:r>
                        <a:rPr lang="en-ZA" sz="1800" kern="1200" dirty="0" smtClean="0">
                          <a:solidFill>
                            <a:schemeClr val="dk1"/>
                          </a:solidFill>
                          <a:effectLst/>
                          <a:latin typeface="Arial Narrow" panose="020B0606020202030204" pitchFamily="34" charset="0"/>
                          <a:ea typeface="+mn-ea"/>
                          <a:cs typeface="+mn-cs"/>
                        </a:rPr>
                        <a:t>Development of legislative framework as per approved Legislative programme</a:t>
                      </a:r>
                      <a:endParaRPr lang="en-ZA" dirty="0">
                        <a:latin typeface="Arial Narrow" panose="020B0606020202030204" pitchFamily="34" charset="0"/>
                      </a:endParaRPr>
                    </a:p>
                  </a:txBody>
                  <a:tcPr/>
                </a:tc>
                <a:tc>
                  <a:txBody>
                    <a:bodyPr/>
                    <a:lstStyle/>
                    <a:p>
                      <a:r>
                        <a:rPr lang="en-ZA" baseline="0" dirty="0" smtClean="0">
                          <a:latin typeface="Arial Narrow" panose="020B0606020202030204" pitchFamily="34" charset="0"/>
                        </a:rPr>
                        <a:t>Target achieved : This includes</a:t>
                      </a:r>
                      <a:br>
                        <a:rPr lang="en-ZA" baseline="0" dirty="0" smtClean="0">
                          <a:latin typeface="Arial Narrow" panose="020B0606020202030204" pitchFamily="34" charset="0"/>
                        </a:rPr>
                      </a:br>
                      <a:endParaRPr lang="en-ZA" baseline="0" dirty="0" smtClean="0">
                        <a:latin typeface="Arial Narrow" panose="020B0606020202030204" pitchFamily="34" charset="0"/>
                      </a:endParaRPr>
                    </a:p>
                    <a:p>
                      <a:pPr marL="285750" indent="-285750">
                        <a:buFont typeface="Arial" panose="020B0604020202020204" pitchFamily="34" charset="0"/>
                        <a:buChar char="•"/>
                      </a:pPr>
                      <a:r>
                        <a:rPr lang="en-ZA" sz="1800" kern="1200" dirty="0" smtClean="0">
                          <a:solidFill>
                            <a:schemeClr val="dk1"/>
                          </a:solidFill>
                          <a:effectLst/>
                          <a:latin typeface="Arial Narrow" panose="020B0606020202030204" pitchFamily="34" charset="0"/>
                          <a:ea typeface="+mn-ea"/>
                          <a:cs typeface="+mn-cs"/>
                        </a:rPr>
                        <a:t>Sectional Title Scheme Management Act, 2011 (Act No.8 Of 2011) (STSM)-</a:t>
                      </a:r>
                    </a:p>
                    <a:p>
                      <a:pPr marL="285750" indent="-285750">
                        <a:buFont typeface="Arial" panose="020B0604020202020204" pitchFamily="34" charset="0"/>
                        <a:buChar char="•"/>
                      </a:pPr>
                      <a:r>
                        <a:rPr lang="en-ZA" sz="1800" kern="1200" dirty="0" smtClean="0">
                          <a:solidFill>
                            <a:schemeClr val="dk1"/>
                          </a:solidFill>
                          <a:effectLst/>
                          <a:latin typeface="Arial Narrow" panose="020B0606020202030204" pitchFamily="34" charset="0"/>
                          <a:ea typeface="+mn-ea"/>
                          <a:cs typeface="+mn-cs"/>
                        </a:rPr>
                        <a:t>The Community Schemes Ombud Service (CSOS) Act (Act No.9 Of 2011) </a:t>
                      </a:r>
                    </a:p>
                    <a:p>
                      <a:pPr marL="285750" indent="-285750">
                        <a:buFont typeface="Arial" panose="020B0604020202020204" pitchFamily="34" charset="0"/>
                        <a:buChar char="•"/>
                      </a:pPr>
                      <a:r>
                        <a:rPr lang="en-ZA" sz="1800" kern="1200" dirty="0" smtClean="0">
                          <a:solidFill>
                            <a:schemeClr val="dk1"/>
                          </a:solidFill>
                          <a:effectLst/>
                          <a:latin typeface="Arial Narrow" panose="020B0606020202030204" pitchFamily="34" charset="0"/>
                          <a:ea typeface="+mn-ea"/>
                          <a:cs typeface="+mn-cs"/>
                        </a:rPr>
                        <a:t>Property Practitioners Bill, 2016</a:t>
                      </a:r>
                    </a:p>
                    <a:p>
                      <a:pPr marL="285750" indent="-285750">
                        <a:buFont typeface="Arial" panose="020B0604020202020204" pitchFamily="34" charset="0"/>
                        <a:buChar char="•"/>
                      </a:pPr>
                      <a:r>
                        <a:rPr lang="en-ZA" sz="1800" kern="1200" dirty="0" smtClean="0">
                          <a:solidFill>
                            <a:schemeClr val="dk1"/>
                          </a:solidFill>
                          <a:effectLst/>
                          <a:latin typeface="Arial Narrow" panose="020B0606020202030204" pitchFamily="34" charset="0"/>
                          <a:ea typeface="+mn-ea"/>
                          <a:cs typeface="+mn-cs"/>
                        </a:rPr>
                        <a:t>Home Loan And Mortgage Disclosure Amendment Bill,2016</a:t>
                      </a:r>
                    </a:p>
                    <a:p>
                      <a:pPr marL="285750" indent="-285750">
                        <a:buFont typeface="Arial" panose="020B0604020202020204" pitchFamily="34" charset="0"/>
                        <a:buChar char="•"/>
                      </a:pPr>
                      <a:r>
                        <a:rPr lang="en-ZA" sz="1800" kern="1200" dirty="0" smtClean="0">
                          <a:solidFill>
                            <a:schemeClr val="dk1"/>
                          </a:solidFill>
                          <a:effectLst/>
                          <a:latin typeface="Arial Narrow" panose="020B0606020202030204" pitchFamily="34" charset="0"/>
                          <a:ea typeface="+mn-ea"/>
                          <a:cs typeface="+mn-cs"/>
                        </a:rPr>
                        <a:t>Prevention Of Illegal Eviction From And Unlawful Occupation Of Land (Pie) Amendment Bill, 2016</a:t>
                      </a:r>
                    </a:p>
                    <a:p>
                      <a:pPr marL="285750" indent="-285750">
                        <a:buFont typeface="Arial" panose="020B0604020202020204" pitchFamily="34" charset="0"/>
                        <a:buChar char="•"/>
                      </a:pPr>
                      <a:r>
                        <a:rPr lang="en-ZA" sz="1800" kern="1200" dirty="0" smtClean="0">
                          <a:solidFill>
                            <a:schemeClr val="dk1"/>
                          </a:solidFill>
                          <a:effectLst/>
                          <a:latin typeface="Arial Narrow" panose="020B0606020202030204" pitchFamily="34" charset="0"/>
                          <a:ea typeface="+mn-ea"/>
                          <a:cs typeface="+mn-cs"/>
                        </a:rPr>
                        <a:t>Housing Consumer Protection Bill, 2016- </a:t>
                      </a:r>
                    </a:p>
                    <a:p>
                      <a:pPr marL="285750" indent="-285750">
                        <a:buFont typeface="Arial" panose="020B0604020202020204" pitchFamily="34" charset="0"/>
                        <a:buChar char="•"/>
                      </a:pPr>
                      <a:r>
                        <a:rPr lang="en-ZA" sz="1800" kern="1200" dirty="0" smtClean="0">
                          <a:solidFill>
                            <a:schemeClr val="dk1"/>
                          </a:solidFill>
                          <a:effectLst/>
                          <a:latin typeface="Arial Narrow" panose="020B0606020202030204" pitchFamily="34" charset="0"/>
                          <a:ea typeface="+mn-ea"/>
                          <a:cs typeface="+mn-cs"/>
                        </a:rPr>
                        <a:t>Drafting of the Human Settlements Development Bank Bill, 2016</a:t>
                      </a:r>
                      <a:endParaRPr lang="en-ZA" baseline="0" dirty="0" smtClean="0">
                        <a:latin typeface="Arial Narrow" panose="020B0606020202030204" pitchFamily="34" charset="0"/>
                      </a:endParaRPr>
                    </a:p>
                  </a:txBody>
                  <a:tcPr/>
                </a:tc>
                <a:extLst>
                  <a:ext uri="{0D108BD9-81ED-4DB2-BD59-A6C34878D82A}">
                    <a16:rowId xmlns:a16="http://schemas.microsoft.com/office/drawing/2014/main" xmlns="" val="10001"/>
                  </a:ext>
                </a:extLst>
              </a:tr>
              <a:tr h="370840">
                <a:tc>
                  <a:txBody>
                    <a:bodyPr/>
                    <a:lstStyle/>
                    <a:p>
                      <a:endParaRPr lang="en-ZA" dirty="0">
                        <a:latin typeface="Arial Narrow" panose="020B0606020202030204" pitchFamily="34" charset="0"/>
                      </a:endParaRPr>
                    </a:p>
                  </a:txBody>
                  <a:tcPr/>
                </a:tc>
                <a:tc>
                  <a:txBody>
                    <a:bodyPr/>
                    <a:lstStyle/>
                    <a:p>
                      <a:endParaRPr lang="en-ZA" baseline="0" dirty="0" smtClean="0">
                        <a:latin typeface="Arial Narrow" panose="020B0606020202030204" pitchFamily="34" charset="0"/>
                      </a:endParaRPr>
                    </a:p>
                  </a:txBody>
                  <a:tcPr/>
                </a:tc>
                <a:extLst>
                  <a:ext uri="{0D108BD9-81ED-4DB2-BD59-A6C34878D82A}">
                    <a16:rowId xmlns:a16="http://schemas.microsoft.com/office/drawing/2014/main" xmlns="" val="10002"/>
                  </a:ext>
                </a:extLst>
              </a:tr>
            </a:tbl>
          </a:graphicData>
        </a:graphic>
      </p:graphicFrame>
      <p:sp>
        <p:nvSpPr>
          <p:cNvPr id="3" name="Slide Number Placeholder 2"/>
          <p:cNvSpPr>
            <a:spLocks noGrp="1"/>
          </p:cNvSpPr>
          <p:nvPr>
            <p:ph type="sldNum" sz="quarter" idx="12"/>
          </p:nvPr>
        </p:nvSpPr>
        <p:spPr/>
        <p:txBody>
          <a:bodyPr/>
          <a:lstStyle/>
          <a:p>
            <a:fld id="{9E461EAA-EDBE-4504-8447-83F689B71C71}" type="slidenum">
              <a:rPr lang="en-US" smtClean="0"/>
              <a:pPr/>
              <a:t>12</a:t>
            </a:fld>
            <a:endParaRPr lang="en-US" dirty="0"/>
          </a:p>
        </p:txBody>
      </p:sp>
    </p:spTree>
    <p:extLst>
      <p:ext uri="{BB962C8B-B14F-4D97-AF65-F5344CB8AC3E}">
        <p14:creationId xmlns:p14="http://schemas.microsoft.com/office/powerpoint/2010/main" xmlns="" val="290051510"/>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28625" y="244476"/>
            <a:ext cx="8229600" cy="746124"/>
          </a:xfrm>
        </p:spPr>
        <p:txBody>
          <a:bodyPr/>
          <a:lstStyle/>
          <a:p>
            <a:r>
              <a:rPr lang="en-ZA" sz="2400" b="1" dirty="0" smtClean="0">
                <a:latin typeface="Arial Narrow" panose="020B0606020202030204" pitchFamily="34" charset="0"/>
              </a:rPr>
              <a:t>Annual Performance Plan Targets And Actual Performance </a:t>
            </a:r>
            <a:br>
              <a:rPr lang="en-ZA" sz="2400" b="1" dirty="0" smtClean="0">
                <a:latin typeface="Arial Narrow" panose="020B0606020202030204" pitchFamily="34" charset="0"/>
              </a:rPr>
            </a:br>
            <a:r>
              <a:rPr lang="en-ZA" sz="2400" b="1" dirty="0" smtClean="0">
                <a:latin typeface="Arial Narrow" panose="020B0606020202030204" pitchFamily="34" charset="0"/>
              </a:rPr>
              <a:t>Policy and Planning</a:t>
            </a:r>
            <a:endParaRPr lang="en-ZA" sz="2400" b="1" dirty="0">
              <a:latin typeface="Arial Narrow" panose="020B0606020202030204" pitchFamily="34" charset="0"/>
            </a:endParaRPr>
          </a:p>
        </p:txBody>
      </p:sp>
      <p:graphicFrame>
        <p:nvGraphicFramePr>
          <p:cNvPr id="4" name="Content Placeholder 3"/>
          <p:cNvGraphicFramePr>
            <a:graphicFrameLocks noGrp="1"/>
          </p:cNvGraphicFramePr>
          <p:nvPr>
            <p:ph idx="1"/>
            <p:extLst>
              <p:ext uri="{D42A27DB-BD31-4B8C-83A1-F6EECF244321}">
                <p14:modId xmlns:p14="http://schemas.microsoft.com/office/powerpoint/2010/main" xmlns="" val="809464690"/>
              </p:ext>
            </p:extLst>
          </p:nvPr>
        </p:nvGraphicFramePr>
        <p:xfrm>
          <a:off x="457200" y="1066800"/>
          <a:ext cx="7696200" cy="4119880"/>
        </p:xfrm>
        <a:graphic>
          <a:graphicData uri="http://schemas.openxmlformats.org/drawingml/2006/table">
            <a:tbl>
              <a:tblPr firstRow="1" bandRow="1">
                <a:tableStyleId>{5C22544A-7EE6-4342-B048-85BDC9FD1C3A}</a:tableStyleId>
              </a:tblPr>
              <a:tblGrid>
                <a:gridCol w="3276600">
                  <a:extLst>
                    <a:ext uri="{9D8B030D-6E8A-4147-A177-3AD203B41FA5}">
                      <a16:colId xmlns:a16="http://schemas.microsoft.com/office/drawing/2014/main" xmlns="" val="20000"/>
                    </a:ext>
                  </a:extLst>
                </a:gridCol>
                <a:gridCol w="4419600">
                  <a:extLst>
                    <a:ext uri="{9D8B030D-6E8A-4147-A177-3AD203B41FA5}">
                      <a16:colId xmlns:a16="http://schemas.microsoft.com/office/drawing/2014/main" xmlns="" val="20001"/>
                    </a:ext>
                  </a:extLst>
                </a:gridCol>
              </a:tblGrid>
              <a:tr h="370840">
                <a:tc>
                  <a:txBody>
                    <a:bodyPr/>
                    <a:lstStyle/>
                    <a:p>
                      <a:r>
                        <a:rPr lang="en-ZA" dirty="0" smtClean="0">
                          <a:latin typeface="Arial Narrow" panose="020B0606020202030204" pitchFamily="34" charset="0"/>
                        </a:rPr>
                        <a:t>Annual target </a:t>
                      </a:r>
                      <a:endParaRPr lang="en-ZA" dirty="0">
                        <a:latin typeface="Arial Narrow" panose="020B0606020202030204" pitchFamily="34" charset="0"/>
                      </a:endParaRPr>
                    </a:p>
                  </a:txBody>
                  <a:tcPr/>
                </a:tc>
                <a:tc>
                  <a:txBody>
                    <a:bodyPr/>
                    <a:lstStyle/>
                    <a:p>
                      <a:r>
                        <a:rPr lang="en-ZA" dirty="0" smtClean="0">
                          <a:latin typeface="Arial Narrow" panose="020B0606020202030204" pitchFamily="34" charset="0"/>
                        </a:rPr>
                        <a:t>Actual Performance </a:t>
                      </a:r>
                      <a:endParaRPr lang="en-ZA" dirty="0">
                        <a:latin typeface="Arial Narrow" panose="020B0606020202030204" pitchFamily="34" charset="0"/>
                      </a:endParaRPr>
                    </a:p>
                  </a:txBody>
                  <a:tcPr/>
                </a:tc>
                <a:extLst>
                  <a:ext uri="{0D108BD9-81ED-4DB2-BD59-A6C34878D82A}">
                    <a16:rowId xmlns:a16="http://schemas.microsoft.com/office/drawing/2014/main" xmlns="" val="10000"/>
                  </a:ext>
                </a:extLst>
              </a:tr>
              <a:tr h="370840">
                <a:tc>
                  <a:txBody>
                    <a:bodyPr/>
                    <a:lstStyle/>
                    <a:p>
                      <a:r>
                        <a:rPr lang="en-ZA" sz="1800" kern="1200" dirty="0" smtClean="0">
                          <a:solidFill>
                            <a:schemeClr val="dk1"/>
                          </a:solidFill>
                          <a:effectLst/>
                          <a:latin typeface="Arial Narrow" panose="020B0606020202030204" pitchFamily="34" charset="0"/>
                          <a:ea typeface="+mn-ea"/>
                          <a:cs typeface="+mn-cs"/>
                        </a:rPr>
                        <a:t>1st draft of the revised</a:t>
                      </a:r>
                      <a:br>
                        <a:rPr lang="en-ZA" sz="1800" kern="1200" dirty="0" smtClean="0">
                          <a:solidFill>
                            <a:schemeClr val="dk1"/>
                          </a:solidFill>
                          <a:effectLst/>
                          <a:latin typeface="Arial Narrow" panose="020B0606020202030204" pitchFamily="34" charset="0"/>
                          <a:ea typeface="+mn-ea"/>
                          <a:cs typeface="+mn-cs"/>
                        </a:rPr>
                      </a:br>
                      <a:r>
                        <a:rPr lang="en-ZA" sz="1800" kern="1200" dirty="0" smtClean="0">
                          <a:solidFill>
                            <a:schemeClr val="dk1"/>
                          </a:solidFill>
                          <a:effectLst/>
                          <a:latin typeface="Arial Narrow" panose="020B0606020202030204" pitchFamily="34" charset="0"/>
                          <a:ea typeface="+mn-ea"/>
                          <a:cs typeface="+mn-cs"/>
                        </a:rPr>
                        <a:t>Red</a:t>
                      </a:r>
                      <a:r>
                        <a:rPr lang="en-ZA" sz="1800" kern="1200" baseline="0" dirty="0" smtClean="0">
                          <a:solidFill>
                            <a:schemeClr val="dk1"/>
                          </a:solidFill>
                          <a:effectLst/>
                          <a:latin typeface="Arial Narrow" panose="020B0606020202030204" pitchFamily="34" charset="0"/>
                          <a:ea typeface="+mn-ea"/>
                          <a:cs typeface="+mn-cs"/>
                        </a:rPr>
                        <a:t> </a:t>
                      </a:r>
                      <a:r>
                        <a:rPr lang="en-ZA" sz="1800" kern="1200" dirty="0" smtClean="0">
                          <a:solidFill>
                            <a:schemeClr val="dk1"/>
                          </a:solidFill>
                          <a:effectLst/>
                          <a:latin typeface="Arial Narrow" panose="020B0606020202030204" pitchFamily="34" charset="0"/>
                          <a:ea typeface="+mn-ea"/>
                          <a:cs typeface="+mn-cs"/>
                        </a:rPr>
                        <a:t>Book approved for</a:t>
                      </a:r>
                      <a:br>
                        <a:rPr lang="en-ZA" sz="1800" kern="1200" dirty="0" smtClean="0">
                          <a:solidFill>
                            <a:schemeClr val="dk1"/>
                          </a:solidFill>
                          <a:effectLst/>
                          <a:latin typeface="Arial Narrow" panose="020B0606020202030204" pitchFamily="34" charset="0"/>
                          <a:ea typeface="+mn-ea"/>
                          <a:cs typeface="+mn-cs"/>
                        </a:rPr>
                      </a:br>
                      <a:r>
                        <a:rPr lang="en-ZA" sz="1800" kern="1200" dirty="0" smtClean="0">
                          <a:solidFill>
                            <a:schemeClr val="dk1"/>
                          </a:solidFill>
                          <a:effectLst/>
                          <a:latin typeface="Arial Narrow" panose="020B0606020202030204" pitchFamily="34" charset="0"/>
                          <a:ea typeface="+mn-ea"/>
                          <a:cs typeface="+mn-cs"/>
                        </a:rPr>
                        <a:t>consultation</a:t>
                      </a:r>
                      <a:endParaRPr lang="en-ZA" dirty="0">
                        <a:latin typeface="Arial Narrow" panose="020B0606020202030204" pitchFamily="34" charset="0"/>
                      </a:endParaRPr>
                    </a:p>
                  </a:txBody>
                  <a:tcPr/>
                </a:tc>
                <a:tc>
                  <a:txBody>
                    <a:bodyPr/>
                    <a:lstStyle/>
                    <a:p>
                      <a:r>
                        <a:rPr lang="en-ZA" baseline="0" dirty="0" smtClean="0">
                          <a:latin typeface="Arial Narrow" panose="020B0606020202030204" pitchFamily="34" charset="0"/>
                        </a:rPr>
                        <a:t>Target achieved </a:t>
                      </a:r>
                    </a:p>
                  </a:txBody>
                  <a:tcPr/>
                </a:tc>
                <a:extLst>
                  <a:ext uri="{0D108BD9-81ED-4DB2-BD59-A6C34878D82A}">
                    <a16:rowId xmlns:a16="http://schemas.microsoft.com/office/drawing/2014/main" xmlns="" val="10001"/>
                  </a:ext>
                </a:extLst>
              </a:tr>
              <a:tr h="370840">
                <a:tc>
                  <a:txBody>
                    <a:bodyPr/>
                    <a:lstStyle/>
                    <a:p>
                      <a:r>
                        <a:rPr lang="en-ZA" sz="1800" kern="1200" dirty="0" smtClean="0">
                          <a:solidFill>
                            <a:schemeClr val="dk1"/>
                          </a:solidFill>
                          <a:effectLst/>
                          <a:latin typeface="Arial Narrow" panose="020B0606020202030204" pitchFamily="34" charset="0"/>
                          <a:ea typeface="+mn-ea"/>
                          <a:cs typeface="+mn-cs"/>
                        </a:rPr>
                        <a:t>An approved Human Settlements Master Spatial Plan</a:t>
                      </a:r>
                      <a:endParaRPr lang="en-ZA" dirty="0">
                        <a:latin typeface="Arial Narrow" panose="020B0606020202030204" pitchFamily="34" charset="0"/>
                      </a:endParaRPr>
                    </a:p>
                  </a:txBody>
                  <a:tcPr/>
                </a:tc>
                <a:tc>
                  <a:txBody>
                    <a:bodyPr/>
                    <a:lstStyle/>
                    <a:p>
                      <a:r>
                        <a:rPr lang="en-ZA" sz="1800" kern="1200" dirty="0" smtClean="0">
                          <a:solidFill>
                            <a:schemeClr val="dk1"/>
                          </a:solidFill>
                          <a:effectLst/>
                          <a:latin typeface="Arial Narrow" panose="020B0606020202030204" pitchFamily="34" charset="0"/>
                          <a:ea typeface="+mn-ea"/>
                          <a:cs typeface="+mn-cs"/>
                        </a:rPr>
                        <a:t>Target</a:t>
                      </a:r>
                      <a:r>
                        <a:rPr lang="en-ZA" sz="1800" kern="1200" baseline="0" dirty="0" smtClean="0">
                          <a:solidFill>
                            <a:schemeClr val="dk1"/>
                          </a:solidFill>
                          <a:effectLst/>
                          <a:latin typeface="Arial Narrow" panose="020B0606020202030204" pitchFamily="34" charset="0"/>
                          <a:ea typeface="+mn-ea"/>
                          <a:cs typeface="+mn-cs"/>
                        </a:rPr>
                        <a:t> partially achieved :</a:t>
                      </a:r>
                    </a:p>
                    <a:p>
                      <a:r>
                        <a:rPr lang="en-ZA" sz="1800" kern="1200" dirty="0" smtClean="0">
                          <a:solidFill>
                            <a:schemeClr val="dk1"/>
                          </a:solidFill>
                          <a:effectLst/>
                          <a:latin typeface="Arial Narrow" panose="020B0606020202030204" pitchFamily="34" charset="0"/>
                          <a:ea typeface="+mn-ea"/>
                          <a:cs typeface="+mn-cs"/>
                        </a:rPr>
                        <a:t>Draft Human Settlements Master Spatial Plan developed </a:t>
                      </a:r>
                      <a:endParaRPr lang="en-ZA" baseline="0" dirty="0" smtClean="0">
                        <a:latin typeface="Arial Narrow" panose="020B0606020202030204" pitchFamily="34" charset="0"/>
                      </a:endParaRPr>
                    </a:p>
                  </a:txBody>
                  <a:tcPr/>
                </a:tc>
                <a:extLst>
                  <a:ext uri="{0D108BD9-81ED-4DB2-BD59-A6C34878D82A}">
                    <a16:rowId xmlns:a16="http://schemas.microsoft.com/office/drawing/2014/main" xmlns="" val="10002"/>
                  </a:ext>
                </a:extLst>
              </a:tr>
              <a:tr h="370840">
                <a:tc>
                  <a:txBody>
                    <a:bodyPr/>
                    <a:lstStyle/>
                    <a:p>
                      <a:r>
                        <a:rPr lang="en-ZA" sz="1800" kern="1200" dirty="0" smtClean="0">
                          <a:solidFill>
                            <a:schemeClr val="dk1"/>
                          </a:solidFill>
                          <a:effectLst/>
                          <a:latin typeface="Arial Narrow" panose="020B0606020202030204" pitchFamily="34" charset="0"/>
                          <a:ea typeface="+mn-ea"/>
                          <a:cs typeface="+mn-cs"/>
                        </a:rPr>
                        <a:t>A draft White Paper for Human Settlements</a:t>
                      </a:r>
                      <a:endParaRPr lang="en-ZA" dirty="0">
                        <a:latin typeface="Arial Narrow" panose="020B0606020202030204" pitchFamily="34" charset="0"/>
                      </a:endParaRPr>
                    </a:p>
                  </a:txBody>
                  <a:tcPr/>
                </a:tc>
                <a:tc>
                  <a:txBody>
                    <a:bodyPr/>
                    <a:lstStyle/>
                    <a:p>
                      <a:r>
                        <a:rPr lang="en-ZA" sz="1800" kern="1200" dirty="0" smtClean="0">
                          <a:solidFill>
                            <a:schemeClr val="dk1"/>
                          </a:solidFill>
                          <a:effectLst/>
                          <a:latin typeface="Arial Narrow" panose="020B0606020202030204" pitchFamily="34" charset="0"/>
                          <a:ea typeface="+mn-ea"/>
                          <a:cs typeface="+mn-cs"/>
                        </a:rPr>
                        <a:t>Target</a:t>
                      </a:r>
                      <a:r>
                        <a:rPr lang="en-ZA" sz="1800" kern="1200" baseline="0" dirty="0" smtClean="0">
                          <a:solidFill>
                            <a:schemeClr val="dk1"/>
                          </a:solidFill>
                          <a:effectLst/>
                          <a:latin typeface="Arial Narrow" panose="020B0606020202030204" pitchFamily="34" charset="0"/>
                          <a:ea typeface="+mn-ea"/>
                          <a:cs typeface="+mn-cs"/>
                        </a:rPr>
                        <a:t> partially achieved :</a:t>
                      </a:r>
                    </a:p>
                    <a:p>
                      <a:r>
                        <a:rPr lang="en-ZA" sz="1800" kern="1200" dirty="0" smtClean="0">
                          <a:solidFill>
                            <a:schemeClr val="dk1"/>
                          </a:solidFill>
                          <a:effectLst/>
                          <a:latin typeface="Arial Narrow" panose="020B0606020202030204" pitchFamily="34" charset="0"/>
                          <a:ea typeface="+mn-ea"/>
                          <a:cs typeface="+mn-cs"/>
                        </a:rPr>
                        <a:t>The Drafting of the White Paper commenced </a:t>
                      </a:r>
                      <a:endParaRPr lang="en-ZA" baseline="0" dirty="0" smtClean="0">
                        <a:latin typeface="Arial Narrow" panose="020B0606020202030204" pitchFamily="34" charset="0"/>
                      </a:endParaRPr>
                    </a:p>
                  </a:txBody>
                  <a:tcPr/>
                </a:tc>
                <a:extLst>
                  <a:ext uri="{0D108BD9-81ED-4DB2-BD59-A6C34878D82A}">
                    <a16:rowId xmlns:a16="http://schemas.microsoft.com/office/drawing/2014/main" xmlns="" val="10003"/>
                  </a:ext>
                </a:extLst>
              </a:tr>
              <a:tr h="37084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ZA" sz="1800" kern="1200" dirty="0" smtClean="0">
                          <a:solidFill>
                            <a:schemeClr val="dk1"/>
                          </a:solidFill>
                          <a:effectLst/>
                          <a:latin typeface="Arial Narrow" panose="020B0606020202030204" pitchFamily="34" charset="0"/>
                          <a:ea typeface="+mn-ea"/>
                          <a:cs typeface="+mn-cs"/>
                        </a:rPr>
                        <a:t>A framework for the Human</a:t>
                      </a:r>
                      <a:r>
                        <a:rPr lang="en-ZA" sz="1800" kern="1200" baseline="0" dirty="0" smtClean="0">
                          <a:solidFill>
                            <a:schemeClr val="dk1"/>
                          </a:solidFill>
                          <a:effectLst/>
                          <a:latin typeface="Arial Narrow" panose="020B0606020202030204" pitchFamily="34" charset="0"/>
                          <a:ea typeface="+mn-ea"/>
                          <a:cs typeface="+mn-cs"/>
                        </a:rPr>
                        <a:t> Settlements </a:t>
                      </a:r>
                      <a:r>
                        <a:rPr lang="en-ZA" sz="1800" kern="1200" dirty="0" smtClean="0">
                          <a:solidFill>
                            <a:schemeClr val="dk1"/>
                          </a:solidFill>
                          <a:effectLst/>
                          <a:latin typeface="Arial Narrow" panose="020B0606020202030204" pitchFamily="34" charset="0"/>
                          <a:ea typeface="+mn-ea"/>
                          <a:cs typeface="+mn-cs"/>
                        </a:rPr>
                        <a:t> code developed </a:t>
                      </a:r>
                    </a:p>
                  </a:txBody>
                  <a:tcPr/>
                </a:tc>
                <a:tc>
                  <a:txBody>
                    <a:bodyPr/>
                    <a:lstStyle/>
                    <a:p>
                      <a:r>
                        <a:rPr lang="en-ZA" baseline="0" dirty="0" smtClean="0">
                          <a:latin typeface="Arial Narrow" panose="020B0606020202030204" pitchFamily="34" charset="0"/>
                        </a:rPr>
                        <a:t>Target achieved </a:t>
                      </a:r>
                    </a:p>
                  </a:txBody>
                  <a:tcPr/>
                </a:tc>
                <a:extLst>
                  <a:ext uri="{0D108BD9-81ED-4DB2-BD59-A6C34878D82A}">
                    <a16:rowId xmlns:a16="http://schemas.microsoft.com/office/drawing/2014/main" xmlns="" val="10004"/>
                  </a:ext>
                </a:extLst>
              </a:tr>
              <a:tr h="370840">
                <a:tc>
                  <a:txBody>
                    <a:bodyPr/>
                    <a:lstStyle/>
                    <a:p>
                      <a:r>
                        <a:rPr lang="en-ZA" sz="1800" kern="1200" dirty="0" smtClean="0">
                          <a:solidFill>
                            <a:schemeClr val="dk1"/>
                          </a:solidFill>
                          <a:effectLst/>
                          <a:latin typeface="Arial Narrow" panose="020B0606020202030204" pitchFamily="34" charset="0"/>
                          <a:ea typeface="+mn-ea"/>
                          <a:cs typeface="+mn-cs"/>
                        </a:rPr>
                        <a:t>Revised  Accreditation Framework </a:t>
                      </a:r>
                      <a:endParaRPr lang="en-ZA" dirty="0">
                        <a:latin typeface="Arial Narrow" panose="020B0606020202030204" pitchFamily="34" charset="0"/>
                      </a:endParaRP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ZA" baseline="0" dirty="0" smtClean="0">
                          <a:latin typeface="Arial Narrow" panose="020B0606020202030204" pitchFamily="34" charset="0"/>
                        </a:rPr>
                        <a:t>Target achieved </a:t>
                      </a:r>
                    </a:p>
                    <a:p>
                      <a:endParaRPr lang="en-ZA" baseline="0" dirty="0" smtClean="0">
                        <a:latin typeface="Arial Narrow" panose="020B0606020202030204" pitchFamily="34" charset="0"/>
                      </a:endParaRPr>
                    </a:p>
                  </a:txBody>
                  <a:tcPr/>
                </a:tc>
                <a:extLst>
                  <a:ext uri="{0D108BD9-81ED-4DB2-BD59-A6C34878D82A}">
                    <a16:rowId xmlns:a16="http://schemas.microsoft.com/office/drawing/2014/main" xmlns="" val="10005"/>
                  </a:ext>
                </a:extLst>
              </a:tr>
            </a:tbl>
          </a:graphicData>
        </a:graphic>
      </p:graphicFrame>
      <p:sp>
        <p:nvSpPr>
          <p:cNvPr id="3" name="Slide Number Placeholder 2"/>
          <p:cNvSpPr>
            <a:spLocks noGrp="1"/>
          </p:cNvSpPr>
          <p:nvPr>
            <p:ph type="sldNum" sz="quarter" idx="12"/>
          </p:nvPr>
        </p:nvSpPr>
        <p:spPr/>
        <p:txBody>
          <a:bodyPr/>
          <a:lstStyle/>
          <a:p>
            <a:fld id="{9E461EAA-EDBE-4504-8447-83F689B71C71}" type="slidenum">
              <a:rPr lang="en-US" smtClean="0"/>
              <a:pPr/>
              <a:t>13</a:t>
            </a:fld>
            <a:endParaRPr lang="en-US" dirty="0"/>
          </a:p>
        </p:txBody>
      </p:sp>
    </p:spTree>
    <p:extLst>
      <p:ext uri="{BB962C8B-B14F-4D97-AF65-F5344CB8AC3E}">
        <p14:creationId xmlns:p14="http://schemas.microsoft.com/office/powerpoint/2010/main" xmlns="" val="181700245"/>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2400"/>
            <a:ext cx="9144000" cy="669924"/>
          </a:xfrm>
        </p:spPr>
        <p:txBody>
          <a:bodyPr/>
          <a:lstStyle/>
          <a:p>
            <a:r>
              <a:rPr lang="en-ZA" sz="2400" b="1" dirty="0" smtClean="0">
                <a:latin typeface="Arial Narrow" panose="020B0606020202030204" pitchFamily="34" charset="0"/>
              </a:rPr>
              <a:t>Annual Performance Plan Targets And Actual Performance </a:t>
            </a:r>
            <a:br>
              <a:rPr lang="en-ZA" sz="2400" b="1" dirty="0" smtClean="0">
                <a:latin typeface="Arial Narrow" panose="020B0606020202030204" pitchFamily="34" charset="0"/>
              </a:rPr>
            </a:br>
            <a:r>
              <a:rPr lang="en-ZA" sz="2400" b="1" dirty="0" smtClean="0">
                <a:latin typeface="Arial Narrow" panose="020B0606020202030204" pitchFamily="34" charset="0"/>
              </a:rPr>
              <a:t>Delivery  </a:t>
            </a:r>
            <a:endParaRPr lang="en-ZA" sz="2400" b="1" dirty="0">
              <a:latin typeface="Arial Narrow" panose="020B0606020202030204" pitchFamily="34" charset="0"/>
            </a:endParaRPr>
          </a:p>
        </p:txBody>
      </p:sp>
      <p:graphicFrame>
        <p:nvGraphicFramePr>
          <p:cNvPr id="4" name="Content Placeholder 3"/>
          <p:cNvGraphicFramePr>
            <a:graphicFrameLocks noGrp="1"/>
          </p:cNvGraphicFramePr>
          <p:nvPr>
            <p:ph idx="1"/>
            <p:extLst>
              <p:ext uri="{D42A27DB-BD31-4B8C-83A1-F6EECF244321}">
                <p14:modId xmlns:p14="http://schemas.microsoft.com/office/powerpoint/2010/main" xmlns="" val="505893528"/>
              </p:ext>
            </p:extLst>
          </p:nvPr>
        </p:nvGraphicFramePr>
        <p:xfrm>
          <a:off x="228600" y="1066800"/>
          <a:ext cx="8610600" cy="4723384"/>
        </p:xfrm>
        <a:graphic>
          <a:graphicData uri="http://schemas.openxmlformats.org/drawingml/2006/table">
            <a:tbl>
              <a:tblPr firstRow="1" bandRow="1">
                <a:tableStyleId>{5C22544A-7EE6-4342-B048-85BDC9FD1C3A}</a:tableStyleId>
              </a:tblPr>
              <a:tblGrid>
                <a:gridCol w="3665899">
                  <a:extLst>
                    <a:ext uri="{9D8B030D-6E8A-4147-A177-3AD203B41FA5}">
                      <a16:colId xmlns:a16="http://schemas.microsoft.com/office/drawing/2014/main" xmlns="" val="20000"/>
                    </a:ext>
                  </a:extLst>
                </a:gridCol>
                <a:gridCol w="4944701">
                  <a:extLst>
                    <a:ext uri="{9D8B030D-6E8A-4147-A177-3AD203B41FA5}">
                      <a16:colId xmlns:a16="http://schemas.microsoft.com/office/drawing/2014/main" xmlns="" val="20001"/>
                    </a:ext>
                  </a:extLst>
                </a:gridCol>
              </a:tblGrid>
              <a:tr h="370840">
                <a:tc>
                  <a:txBody>
                    <a:bodyPr/>
                    <a:lstStyle/>
                    <a:p>
                      <a:r>
                        <a:rPr lang="en-ZA" dirty="0" smtClean="0"/>
                        <a:t>Annual target </a:t>
                      </a:r>
                      <a:endParaRPr lang="en-ZA" dirty="0"/>
                    </a:p>
                  </a:txBody>
                  <a:tcPr/>
                </a:tc>
                <a:tc>
                  <a:txBody>
                    <a:bodyPr/>
                    <a:lstStyle/>
                    <a:p>
                      <a:r>
                        <a:rPr lang="en-ZA" dirty="0" smtClean="0">
                          <a:latin typeface="Arial Narrow" panose="020B0606020202030204" pitchFamily="34" charset="0"/>
                        </a:rPr>
                        <a:t>Actual Performance </a:t>
                      </a:r>
                      <a:endParaRPr lang="en-ZA" dirty="0">
                        <a:latin typeface="Arial Narrow" panose="020B0606020202030204" pitchFamily="34" charset="0"/>
                      </a:endParaRPr>
                    </a:p>
                  </a:txBody>
                  <a:tcPr/>
                </a:tc>
                <a:extLst>
                  <a:ext uri="{0D108BD9-81ED-4DB2-BD59-A6C34878D82A}">
                    <a16:rowId xmlns:a16="http://schemas.microsoft.com/office/drawing/2014/main" xmlns="" val="10000"/>
                  </a:ext>
                </a:extLst>
              </a:tr>
              <a:tr h="314960">
                <a:tc>
                  <a:txBody>
                    <a:bodyPr/>
                    <a:lstStyle/>
                    <a:p>
                      <a:r>
                        <a:rPr lang="en-ZA" sz="1600" kern="1200" dirty="0" smtClean="0">
                          <a:solidFill>
                            <a:schemeClr val="dk1"/>
                          </a:solidFill>
                          <a:effectLst/>
                          <a:latin typeface="Arial Narrow" panose="020B0606020202030204" pitchFamily="34" charset="0"/>
                          <a:ea typeface="+mn-ea"/>
                          <a:cs typeface="+mn-cs"/>
                        </a:rPr>
                        <a:t>Provinces and four Metros  supported in the implementation of the PHP Policy</a:t>
                      </a:r>
                      <a:endParaRPr lang="en-ZA" sz="1600" dirty="0">
                        <a:latin typeface="Arial Narrow" panose="020B0606020202030204" pitchFamily="34" charset="0"/>
                      </a:endParaRPr>
                    </a:p>
                  </a:txBody>
                  <a:tcPr/>
                </a:tc>
                <a:tc>
                  <a:txBody>
                    <a:bodyPr/>
                    <a:lstStyle/>
                    <a:p>
                      <a:r>
                        <a:rPr lang="en-ZA" sz="1600" baseline="0" dirty="0" smtClean="0">
                          <a:latin typeface="Arial Narrow" panose="020B0606020202030204" pitchFamily="34" charset="0"/>
                        </a:rPr>
                        <a:t>Target achieved :</a:t>
                      </a:r>
                    </a:p>
                    <a:p>
                      <a:r>
                        <a:rPr lang="en-ZA" sz="1600" kern="1200" dirty="0" smtClean="0">
                          <a:solidFill>
                            <a:schemeClr val="dk1"/>
                          </a:solidFill>
                          <a:effectLst/>
                          <a:latin typeface="Arial Narrow" panose="020B0606020202030204" pitchFamily="34" charset="0"/>
                          <a:ea typeface="+mn-ea"/>
                          <a:cs typeface="+mn-cs"/>
                        </a:rPr>
                        <a:t> 8 689 PHP units delivered in KZN, Mpumalanga, North West </a:t>
                      </a:r>
                      <a:endParaRPr lang="en-ZA" sz="1600" baseline="0" dirty="0" smtClean="0">
                        <a:latin typeface="Arial Narrow" panose="020B0606020202030204" pitchFamily="34" charset="0"/>
                      </a:endParaRPr>
                    </a:p>
                  </a:txBody>
                  <a:tcPr/>
                </a:tc>
                <a:extLst>
                  <a:ext uri="{0D108BD9-81ED-4DB2-BD59-A6C34878D82A}">
                    <a16:rowId xmlns:a16="http://schemas.microsoft.com/office/drawing/2014/main" xmlns="" val="10001"/>
                  </a:ext>
                </a:extLst>
              </a:tr>
              <a:tr h="370840">
                <a:tc>
                  <a:txBody>
                    <a:bodyPr/>
                    <a:lstStyle/>
                    <a:p>
                      <a:r>
                        <a:rPr lang="en-ZA" sz="1600" kern="1200" dirty="0" smtClean="0">
                          <a:solidFill>
                            <a:schemeClr val="dk1"/>
                          </a:solidFill>
                          <a:effectLst/>
                          <a:latin typeface="Arial Narrow" panose="020B0606020202030204" pitchFamily="34" charset="0"/>
                          <a:ea typeface="+mn-ea"/>
                          <a:cs typeface="+mn-cs"/>
                        </a:rPr>
                        <a:t>Mobilisation and strengthening of stakeholder participation on Human Settlements Development</a:t>
                      </a:r>
                      <a:endParaRPr lang="en-ZA" sz="1600" dirty="0">
                        <a:latin typeface="Arial Narrow" panose="020B0606020202030204" pitchFamily="34" charset="0"/>
                      </a:endParaRP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ZA" sz="1600" baseline="0" dirty="0" smtClean="0">
                          <a:latin typeface="Arial Narrow" panose="020B0606020202030204" pitchFamily="34" charset="0"/>
                        </a:rPr>
                        <a:t>Target achieved </a:t>
                      </a:r>
                    </a:p>
                    <a:p>
                      <a:endParaRPr lang="en-ZA" sz="1600" baseline="0" dirty="0" smtClean="0">
                        <a:latin typeface="Arial Narrow" panose="020B0606020202030204" pitchFamily="34" charset="0"/>
                      </a:endParaRPr>
                    </a:p>
                  </a:txBody>
                  <a:tcPr/>
                </a:tc>
                <a:extLst>
                  <a:ext uri="{0D108BD9-81ED-4DB2-BD59-A6C34878D82A}">
                    <a16:rowId xmlns:a16="http://schemas.microsoft.com/office/drawing/2014/main" xmlns="" val="10002"/>
                  </a:ext>
                </a:extLst>
              </a:tr>
              <a:tr h="370840">
                <a:tc>
                  <a:txBody>
                    <a:bodyPr/>
                    <a:lstStyle/>
                    <a:p>
                      <a:pPr>
                        <a:lnSpc>
                          <a:spcPct val="115000"/>
                        </a:lnSpc>
                        <a:spcAft>
                          <a:spcPts val="0"/>
                        </a:spcAft>
                      </a:pPr>
                      <a:endParaRPr lang="en-ZA" sz="1600" dirty="0" smtClean="0">
                        <a:solidFill>
                          <a:srgbClr val="000000"/>
                        </a:solidFill>
                        <a:effectLst/>
                        <a:latin typeface="Arial Narrow" panose="020B0606020202030204" pitchFamily="34" charset="0"/>
                        <a:ea typeface="Times New Roman"/>
                        <a:cs typeface="Times New Roman"/>
                      </a:endParaRPr>
                    </a:p>
                    <a:p>
                      <a:pPr>
                        <a:lnSpc>
                          <a:spcPct val="115000"/>
                        </a:lnSpc>
                        <a:spcAft>
                          <a:spcPts val="0"/>
                        </a:spcAft>
                      </a:pPr>
                      <a:endParaRPr lang="en-ZA" sz="1600" dirty="0" smtClean="0">
                        <a:solidFill>
                          <a:srgbClr val="000000"/>
                        </a:solidFill>
                        <a:effectLst/>
                        <a:latin typeface="Arial Narrow" panose="020B0606020202030204" pitchFamily="34" charset="0"/>
                        <a:ea typeface="Times New Roman"/>
                        <a:cs typeface="Times New Roman"/>
                      </a:endParaRPr>
                    </a:p>
                    <a:p>
                      <a:pPr>
                        <a:lnSpc>
                          <a:spcPct val="115000"/>
                        </a:lnSpc>
                        <a:spcAft>
                          <a:spcPts val="0"/>
                        </a:spcAft>
                      </a:pPr>
                      <a:r>
                        <a:rPr lang="en-ZA" sz="1600" dirty="0" smtClean="0">
                          <a:solidFill>
                            <a:srgbClr val="000000"/>
                          </a:solidFill>
                          <a:effectLst/>
                          <a:latin typeface="Arial Narrow" panose="020B0606020202030204" pitchFamily="34" charset="0"/>
                          <a:ea typeface="Times New Roman"/>
                          <a:cs typeface="Times New Roman"/>
                        </a:rPr>
                        <a:t>Single </a:t>
                      </a:r>
                      <a:r>
                        <a:rPr lang="en-ZA" sz="1600" dirty="0">
                          <a:solidFill>
                            <a:srgbClr val="000000"/>
                          </a:solidFill>
                          <a:effectLst/>
                          <a:latin typeface="Arial Narrow" panose="020B0606020202030204" pitchFamily="34" charset="0"/>
                          <a:ea typeface="Times New Roman"/>
                          <a:cs typeface="Times New Roman"/>
                        </a:rPr>
                        <a:t>DFI operational integration completed</a:t>
                      </a:r>
                      <a:endParaRPr lang="en-ZA" sz="1600" dirty="0">
                        <a:effectLst/>
                        <a:latin typeface="Arial Narrow" panose="020B0606020202030204" pitchFamily="34" charset="0"/>
                        <a:ea typeface="Calibri"/>
                        <a:cs typeface="Times New Roman"/>
                      </a:endParaRPr>
                    </a:p>
                  </a:txBody>
                  <a:tcPr marL="68580" marR="68580" marT="0" marB="0"/>
                </a:tc>
                <a:tc>
                  <a:txBody>
                    <a:bodyPr/>
                    <a:lstStyle/>
                    <a:p>
                      <a:pPr marL="0" lvl="0" indent="0">
                        <a:lnSpc>
                          <a:spcPct val="150000"/>
                        </a:lnSpc>
                        <a:spcAft>
                          <a:spcPts val="0"/>
                        </a:spcAft>
                        <a:buFont typeface="Symbol"/>
                        <a:buNone/>
                      </a:pPr>
                      <a:r>
                        <a:rPr lang="en-ZA" sz="1600" dirty="0" smtClean="0">
                          <a:solidFill>
                            <a:srgbClr val="000000"/>
                          </a:solidFill>
                          <a:effectLst/>
                          <a:latin typeface="Arial Narrow" panose="020B0606020202030204" pitchFamily="34" charset="0"/>
                          <a:ea typeface="Times New Roman"/>
                        </a:rPr>
                        <a:t>Target partially achieved:</a:t>
                      </a:r>
                    </a:p>
                    <a:p>
                      <a:pPr marL="342900" lvl="0" indent="-342900">
                        <a:lnSpc>
                          <a:spcPct val="150000"/>
                        </a:lnSpc>
                        <a:spcAft>
                          <a:spcPts val="0"/>
                        </a:spcAft>
                        <a:buFont typeface="Symbol"/>
                        <a:buChar char=""/>
                      </a:pPr>
                      <a:r>
                        <a:rPr lang="en-ZA" sz="1600" dirty="0" smtClean="0">
                          <a:solidFill>
                            <a:srgbClr val="000000"/>
                          </a:solidFill>
                          <a:effectLst/>
                          <a:latin typeface="Arial Narrow" panose="020B0606020202030204" pitchFamily="34" charset="0"/>
                          <a:ea typeface="Times New Roman"/>
                        </a:rPr>
                        <a:t>All </a:t>
                      </a:r>
                      <a:r>
                        <a:rPr lang="en-ZA" sz="1600" dirty="0">
                          <a:solidFill>
                            <a:srgbClr val="000000"/>
                          </a:solidFill>
                          <a:effectLst/>
                          <a:latin typeface="Arial Narrow" panose="020B0606020202030204" pitchFamily="34" charset="0"/>
                          <a:ea typeface="Times New Roman"/>
                        </a:rPr>
                        <a:t>the required legal, governance and regulatory approvals are in place for the operational integration </a:t>
                      </a:r>
                      <a:endParaRPr lang="en-ZA" sz="1600" dirty="0">
                        <a:effectLst/>
                        <a:latin typeface="Arial Narrow" panose="020B0606020202030204" pitchFamily="34" charset="0"/>
                      </a:endParaRPr>
                    </a:p>
                    <a:p>
                      <a:pPr marL="342900" lvl="0" indent="-342900">
                        <a:lnSpc>
                          <a:spcPct val="150000"/>
                        </a:lnSpc>
                        <a:spcAft>
                          <a:spcPts val="0"/>
                        </a:spcAft>
                        <a:buFont typeface="Symbol"/>
                        <a:buChar char=""/>
                      </a:pPr>
                      <a:r>
                        <a:rPr lang="en-ZA" sz="1600" dirty="0">
                          <a:solidFill>
                            <a:srgbClr val="000000"/>
                          </a:solidFill>
                          <a:effectLst/>
                          <a:latin typeface="Arial Narrow" panose="020B0606020202030204" pitchFamily="34" charset="0"/>
                          <a:ea typeface="Times New Roman"/>
                        </a:rPr>
                        <a:t>A draft bill for the establishment of Human Settlements Development Bank </a:t>
                      </a:r>
                      <a:r>
                        <a:rPr lang="en-ZA" sz="1600" dirty="0" smtClean="0">
                          <a:solidFill>
                            <a:srgbClr val="000000"/>
                          </a:solidFill>
                          <a:effectLst/>
                          <a:latin typeface="Arial Narrow" panose="020B0606020202030204" pitchFamily="34" charset="0"/>
                          <a:ea typeface="Times New Roman"/>
                        </a:rPr>
                        <a:t>finalised</a:t>
                      </a:r>
                      <a:r>
                        <a:rPr lang="en-ZA" sz="1600" baseline="0" dirty="0" smtClean="0">
                          <a:solidFill>
                            <a:srgbClr val="000000"/>
                          </a:solidFill>
                          <a:effectLst/>
                          <a:latin typeface="Arial Narrow" panose="020B0606020202030204" pitchFamily="34" charset="0"/>
                          <a:ea typeface="Times New Roman"/>
                        </a:rPr>
                        <a:t> </a:t>
                      </a:r>
                      <a:r>
                        <a:rPr lang="en-ZA" sz="1600" dirty="0" smtClean="0">
                          <a:solidFill>
                            <a:srgbClr val="000000"/>
                          </a:solidFill>
                          <a:effectLst/>
                          <a:latin typeface="Arial Narrow" panose="020B0606020202030204" pitchFamily="34" charset="0"/>
                          <a:ea typeface="Times New Roman"/>
                        </a:rPr>
                        <a:t>for </a:t>
                      </a:r>
                      <a:r>
                        <a:rPr lang="en-ZA" sz="1600" dirty="0">
                          <a:solidFill>
                            <a:srgbClr val="000000"/>
                          </a:solidFill>
                          <a:effectLst/>
                          <a:latin typeface="Arial Narrow" panose="020B0606020202030204" pitchFamily="34" charset="0"/>
                          <a:ea typeface="Times New Roman"/>
                        </a:rPr>
                        <a:t>submission to Cabinet.</a:t>
                      </a:r>
                      <a:endParaRPr lang="en-ZA" sz="1600" dirty="0">
                        <a:effectLst/>
                        <a:latin typeface="Arial Narrow" panose="020B0606020202030204" pitchFamily="34" charset="0"/>
                      </a:endParaRPr>
                    </a:p>
                  </a:txBody>
                  <a:tcPr marL="68580" marR="68580" marT="0" marB="0"/>
                </a:tc>
                <a:extLst>
                  <a:ext uri="{0D108BD9-81ED-4DB2-BD59-A6C34878D82A}">
                    <a16:rowId xmlns:a16="http://schemas.microsoft.com/office/drawing/2014/main" xmlns="" val="10003"/>
                  </a:ext>
                </a:extLst>
              </a:tr>
              <a:tr h="370840">
                <a:tc>
                  <a:txBody>
                    <a:bodyPr/>
                    <a:lstStyle/>
                    <a:p>
                      <a:pPr>
                        <a:lnSpc>
                          <a:spcPct val="115000"/>
                        </a:lnSpc>
                        <a:spcAft>
                          <a:spcPts val="0"/>
                        </a:spcAft>
                      </a:pPr>
                      <a:r>
                        <a:rPr lang="en-ZA" sz="1600" dirty="0">
                          <a:solidFill>
                            <a:srgbClr val="000000"/>
                          </a:solidFill>
                          <a:effectLst/>
                          <a:latin typeface="Arial Narrow" panose="020B0606020202030204" pitchFamily="34" charset="0"/>
                          <a:ea typeface="Times New Roman"/>
                          <a:cs typeface="Times New Roman"/>
                        </a:rPr>
                        <a:t>22 860 youth, women, military veterans, government officials and consumers in the subsidy and gap market, trained on human settlements skills development programmes</a:t>
                      </a:r>
                      <a:endParaRPr lang="en-ZA" sz="1600" dirty="0">
                        <a:effectLst/>
                        <a:latin typeface="Arial Narrow" panose="020B0606020202030204" pitchFamily="34" charset="0"/>
                        <a:ea typeface="Calibri"/>
                        <a:cs typeface="Times New Roman"/>
                      </a:endParaRPr>
                    </a:p>
                  </a:txBody>
                  <a:tcPr marL="68580" marR="68580" marT="0" marB="0"/>
                </a:tc>
                <a:tc>
                  <a:txBody>
                    <a:bodyPr/>
                    <a:lstStyle/>
                    <a:p>
                      <a:pPr>
                        <a:lnSpc>
                          <a:spcPct val="115000"/>
                        </a:lnSpc>
                        <a:spcAft>
                          <a:spcPts val="1000"/>
                        </a:spcAft>
                      </a:pPr>
                      <a:r>
                        <a:rPr lang="en-ZA" sz="1600" dirty="0" smtClean="0">
                          <a:solidFill>
                            <a:srgbClr val="000000"/>
                          </a:solidFill>
                          <a:effectLst/>
                          <a:latin typeface="Arial Narrow" panose="020B0606020202030204" pitchFamily="34" charset="0"/>
                          <a:ea typeface="Calibri"/>
                          <a:cs typeface="Arial"/>
                        </a:rPr>
                        <a:t>Target Partially achieved:</a:t>
                      </a:r>
                    </a:p>
                    <a:p>
                      <a:pPr>
                        <a:lnSpc>
                          <a:spcPct val="115000"/>
                        </a:lnSpc>
                        <a:spcAft>
                          <a:spcPts val="1000"/>
                        </a:spcAft>
                      </a:pPr>
                      <a:r>
                        <a:rPr lang="en-ZA" sz="1600" dirty="0" smtClean="0">
                          <a:solidFill>
                            <a:srgbClr val="000000"/>
                          </a:solidFill>
                          <a:effectLst/>
                          <a:latin typeface="Arial Narrow" panose="020B0606020202030204" pitchFamily="34" charset="0"/>
                          <a:ea typeface="Calibri"/>
                          <a:cs typeface="Arial"/>
                        </a:rPr>
                        <a:t> 21</a:t>
                      </a:r>
                      <a:r>
                        <a:rPr lang="en-ZA" sz="1600" dirty="0">
                          <a:solidFill>
                            <a:srgbClr val="000000"/>
                          </a:solidFill>
                          <a:effectLst/>
                          <a:latin typeface="Arial Narrow" panose="020B0606020202030204" pitchFamily="34" charset="0"/>
                          <a:ea typeface="Calibri"/>
                          <a:cs typeface="Arial"/>
                        </a:rPr>
                        <a:t> 729 </a:t>
                      </a:r>
                      <a:r>
                        <a:rPr lang="en-ZA" sz="1600" dirty="0" smtClean="0">
                          <a:solidFill>
                            <a:srgbClr val="000000"/>
                          </a:solidFill>
                          <a:effectLst/>
                          <a:latin typeface="Arial Narrow" panose="020B0606020202030204" pitchFamily="34" charset="0"/>
                          <a:ea typeface="Calibri"/>
                          <a:cs typeface="Arial"/>
                        </a:rPr>
                        <a:t> does not include</a:t>
                      </a:r>
                      <a:r>
                        <a:rPr lang="en-ZA" sz="1600" baseline="0" dirty="0" smtClean="0">
                          <a:solidFill>
                            <a:srgbClr val="000000"/>
                          </a:solidFill>
                          <a:effectLst/>
                          <a:latin typeface="Arial Narrow" panose="020B0606020202030204" pitchFamily="34" charset="0"/>
                          <a:ea typeface="Calibri"/>
                          <a:cs typeface="Arial"/>
                        </a:rPr>
                        <a:t> the targeted military veterans</a:t>
                      </a:r>
                      <a:r>
                        <a:rPr lang="en-ZA" sz="1600" dirty="0">
                          <a:solidFill>
                            <a:srgbClr val="000000"/>
                          </a:solidFill>
                          <a:effectLst/>
                          <a:latin typeface="Arial Narrow" panose="020B0606020202030204" pitchFamily="34" charset="0"/>
                          <a:ea typeface="Times New Roman"/>
                          <a:cs typeface="Times New Roman"/>
                        </a:rPr>
                        <a:t> </a:t>
                      </a:r>
                      <a:endParaRPr lang="en-ZA" sz="1600" dirty="0">
                        <a:effectLst/>
                        <a:latin typeface="Arial Narrow" panose="020B0606020202030204" pitchFamily="34" charset="0"/>
                        <a:ea typeface="Calibri"/>
                        <a:cs typeface="Times New Roman"/>
                      </a:endParaRPr>
                    </a:p>
                  </a:txBody>
                  <a:tcPr marL="68580" marR="68580" marT="0" marB="0"/>
                </a:tc>
                <a:extLst>
                  <a:ext uri="{0D108BD9-81ED-4DB2-BD59-A6C34878D82A}">
                    <a16:rowId xmlns:a16="http://schemas.microsoft.com/office/drawing/2014/main" xmlns="" val="10004"/>
                  </a:ext>
                </a:extLst>
              </a:tr>
            </a:tbl>
          </a:graphicData>
        </a:graphic>
      </p:graphicFrame>
      <p:sp>
        <p:nvSpPr>
          <p:cNvPr id="3" name="Slide Number Placeholder 2"/>
          <p:cNvSpPr>
            <a:spLocks noGrp="1"/>
          </p:cNvSpPr>
          <p:nvPr>
            <p:ph type="sldNum" sz="quarter" idx="12"/>
          </p:nvPr>
        </p:nvSpPr>
        <p:spPr/>
        <p:txBody>
          <a:bodyPr/>
          <a:lstStyle/>
          <a:p>
            <a:fld id="{9E461EAA-EDBE-4504-8447-83F689B71C71}" type="slidenum">
              <a:rPr lang="en-US" smtClean="0"/>
              <a:pPr/>
              <a:t>14</a:t>
            </a:fld>
            <a:endParaRPr lang="en-US" dirty="0"/>
          </a:p>
        </p:txBody>
      </p:sp>
    </p:spTree>
    <p:extLst>
      <p:ext uri="{BB962C8B-B14F-4D97-AF65-F5344CB8AC3E}">
        <p14:creationId xmlns:p14="http://schemas.microsoft.com/office/powerpoint/2010/main" xmlns="" val="1285145692"/>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28625" y="244476"/>
            <a:ext cx="8229600" cy="517524"/>
          </a:xfrm>
        </p:spPr>
        <p:txBody>
          <a:bodyPr/>
          <a:lstStyle/>
          <a:p>
            <a:r>
              <a:rPr lang="en-ZA" sz="2400" b="1" dirty="0" smtClean="0">
                <a:latin typeface="Arial Narrow" panose="020B0606020202030204" pitchFamily="34" charset="0"/>
              </a:rPr>
              <a:t>Annual Performance Plan Targets And Actual Performance</a:t>
            </a:r>
            <a:br>
              <a:rPr lang="en-ZA" sz="2400" b="1" dirty="0" smtClean="0">
                <a:latin typeface="Arial Narrow" panose="020B0606020202030204" pitchFamily="34" charset="0"/>
              </a:rPr>
            </a:br>
            <a:r>
              <a:rPr lang="en-ZA" sz="2400" b="1" dirty="0" smtClean="0">
                <a:latin typeface="Arial Narrow" panose="020B0606020202030204" pitchFamily="34" charset="0"/>
              </a:rPr>
              <a:t>Delivery </a:t>
            </a:r>
            <a:endParaRPr lang="en-ZA" sz="2400" b="1" dirty="0">
              <a:latin typeface="Arial Narrow" panose="020B0606020202030204" pitchFamily="34" charset="0"/>
            </a:endParaRPr>
          </a:p>
        </p:txBody>
      </p:sp>
      <p:graphicFrame>
        <p:nvGraphicFramePr>
          <p:cNvPr id="4" name="Content Placeholder 3"/>
          <p:cNvGraphicFramePr>
            <a:graphicFrameLocks noGrp="1"/>
          </p:cNvGraphicFramePr>
          <p:nvPr>
            <p:ph idx="1"/>
            <p:extLst>
              <p:ext uri="{D42A27DB-BD31-4B8C-83A1-F6EECF244321}">
                <p14:modId xmlns:p14="http://schemas.microsoft.com/office/powerpoint/2010/main" xmlns="" val="2639020741"/>
              </p:ext>
            </p:extLst>
          </p:nvPr>
        </p:nvGraphicFramePr>
        <p:xfrm>
          <a:off x="457200" y="1066800"/>
          <a:ext cx="7696200" cy="4343400"/>
        </p:xfrm>
        <a:graphic>
          <a:graphicData uri="http://schemas.openxmlformats.org/drawingml/2006/table">
            <a:tbl>
              <a:tblPr firstRow="1" bandRow="1">
                <a:tableStyleId>{5C22544A-7EE6-4342-B048-85BDC9FD1C3A}</a:tableStyleId>
              </a:tblPr>
              <a:tblGrid>
                <a:gridCol w="3276600">
                  <a:extLst>
                    <a:ext uri="{9D8B030D-6E8A-4147-A177-3AD203B41FA5}">
                      <a16:colId xmlns:a16="http://schemas.microsoft.com/office/drawing/2014/main" xmlns="" val="20000"/>
                    </a:ext>
                  </a:extLst>
                </a:gridCol>
                <a:gridCol w="4419600">
                  <a:extLst>
                    <a:ext uri="{9D8B030D-6E8A-4147-A177-3AD203B41FA5}">
                      <a16:colId xmlns:a16="http://schemas.microsoft.com/office/drawing/2014/main" xmlns="" val="20001"/>
                    </a:ext>
                  </a:extLst>
                </a:gridCol>
              </a:tblGrid>
              <a:tr h="370840">
                <a:tc>
                  <a:txBody>
                    <a:bodyPr/>
                    <a:lstStyle/>
                    <a:p>
                      <a:r>
                        <a:rPr lang="en-ZA" dirty="0" smtClean="0"/>
                        <a:t>Annual target </a:t>
                      </a:r>
                      <a:endParaRPr lang="en-ZA" dirty="0"/>
                    </a:p>
                  </a:txBody>
                  <a:tcPr/>
                </a:tc>
                <a:tc>
                  <a:txBody>
                    <a:bodyPr/>
                    <a:lstStyle/>
                    <a:p>
                      <a:r>
                        <a:rPr lang="en-ZA" dirty="0" smtClean="0">
                          <a:latin typeface="Arial Narrow" panose="020B0606020202030204" pitchFamily="34" charset="0"/>
                        </a:rPr>
                        <a:t>Actual Performance </a:t>
                      </a:r>
                      <a:endParaRPr lang="en-ZA" dirty="0">
                        <a:latin typeface="Arial Narrow" panose="020B0606020202030204" pitchFamily="34" charset="0"/>
                      </a:endParaRPr>
                    </a:p>
                  </a:txBody>
                  <a:tcPr/>
                </a:tc>
                <a:extLst>
                  <a:ext uri="{0D108BD9-81ED-4DB2-BD59-A6C34878D82A}">
                    <a16:rowId xmlns:a16="http://schemas.microsoft.com/office/drawing/2014/main" xmlns="" val="10000"/>
                  </a:ext>
                </a:extLst>
              </a:tr>
              <a:tr h="370840">
                <a:tc>
                  <a:txBody>
                    <a:bodyPr/>
                    <a:lstStyle/>
                    <a:p>
                      <a:r>
                        <a:rPr lang="en-ZA" sz="2000" kern="1200" dirty="0" smtClean="0">
                          <a:solidFill>
                            <a:schemeClr val="dk1"/>
                          </a:solidFill>
                          <a:effectLst/>
                          <a:latin typeface="Arial Narrow" panose="020B0606020202030204" pitchFamily="34" charset="0"/>
                          <a:ea typeface="+mn-ea"/>
                          <a:cs typeface="+mn-cs"/>
                        </a:rPr>
                        <a:t>9 human settlement interventions implemented in mining towns</a:t>
                      </a:r>
                      <a:endParaRPr lang="en-ZA" sz="2000" dirty="0">
                        <a:latin typeface="Arial Narrow" panose="020B0606020202030204" pitchFamily="34" charset="0"/>
                      </a:endParaRPr>
                    </a:p>
                  </a:txBody>
                  <a:tcPr/>
                </a:tc>
                <a:tc>
                  <a:txBody>
                    <a:bodyPr/>
                    <a:lstStyle/>
                    <a:p>
                      <a:r>
                        <a:rPr lang="en-ZA" sz="2000" baseline="0" dirty="0" smtClean="0">
                          <a:latin typeface="Arial Narrow" panose="020B0606020202030204" pitchFamily="34" charset="0"/>
                        </a:rPr>
                        <a:t>Target achieved </a:t>
                      </a:r>
                    </a:p>
                  </a:txBody>
                  <a:tcPr/>
                </a:tc>
                <a:extLst>
                  <a:ext uri="{0D108BD9-81ED-4DB2-BD59-A6C34878D82A}">
                    <a16:rowId xmlns:a16="http://schemas.microsoft.com/office/drawing/2014/main" xmlns="" val="10001"/>
                  </a:ext>
                </a:extLst>
              </a:tr>
              <a:tr h="370840">
                <a:tc>
                  <a:txBody>
                    <a:bodyPr/>
                    <a:lstStyle/>
                    <a:p>
                      <a:endParaRPr lang="en-ZA" sz="2000" kern="1200" dirty="0" smtClean="0">
                        <a:solidFill>
                          <a:schemeClr val="dk1"/>
                        </a:solidFill>
                        <a:effectLst/>
                        <a:latin typeface="Arial Narrow" panose="020B0606020202030204" pitchFamily="34" charset="0"/>
                        <a:ea typeface="+mn-ea"/>
                        <a:cs typeface="+mn-cs"/>
                      </a:endParaRPr>
                    </a:p>
                    <a:p>
                      <a:r>
                        <a:rPr lang="en-ZA" sz="2000" kern="1200" dirty="0" smtClean="0">
                          <a:solidFill>
                            <a:schemeClr val="dk1"/>
                          </a:solidFill>
                          <a:effectLst/>
                          <a:latin typeface="Arial Narrow" panose="020B0606020202030204" pitchFamily="34" charset="0"/>
                          <a:ea typeface="+mn-ea"/>
                          <a:cs typeface="+mn-cs"/>
                        </a:rPr>
                        <a:t>15 catalytic projects implemented</a:t>
                      </a:r>
                      <a:endParaRPr lang="en-ZA" sz="2000" dirty="0">
                        <a:latin typeface="Arial Narrow" panose="020B0606020202030204" pitchFamily="34" charset="0"/>
                      </a:endParaRPr>
                    </a:p>
                  </a:txBody>
                  <a:tcPr/>
                </a:tc>
                <a:tc>
                  <a:txBody>
                    <a:bodyPr/>
                    <a:lstStyle/>
                    <a:p>
                      <a:r>
                        <a:rPr lang="en-ZA" sz="2000" baseline="0" dirty="0" smtClean="0">
                          <a:latin typeface="Arial Narrow" panose="020B0606020202030204" pitchFamily="34" charset="0"/>
                        </a:rPr>
                        <a:t>Target achieved – Previously classified mega projects in various phases of implementation</a:t>
                      </a:r>
                    </a:p>
                    <a:p>
                      <a:r>
                        <a:rPr lang="en-ZA" sz="2000" baseline="0" dirty="0" smtClean="0">
                          <a:latin typeface="Arial Narrow" panose="020B0606020202030204" pitchFamily="34" charset="0"/>
                        </a:rPr>
                        <a:t>48 Catalytic projects have  bee approved and are in various stages </a:t>
                      </a:r>
                    </a:p>
                  </a:txBody>
                  <a:tcPr/>
                </a:tc>
                <a:extLst>
                  <a:ext uri="{0D108BD9-81ED-4DB2-BD59-A6C34878D82A}">
                    <a16:rowId xmlns:a16="http://schemas.microsoft.com/office/drawing/2014/main" xmlns="" val="10002"/>
                  </a:ext>
                </a:extLst>
              </a:tr>
              <a:tr h="37084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ZA" sz="2000" kern="1200" dirty="0" smtClean="0">
                          <a:solidFill>
                            <a:schemeClr val="dk1"/>
                          </a:solidFill>
                          <a:effectLst/>
                          <a:latin typeface="Arial Narrow" panose="020B0606020202030204" pitchFamily="34" charset="0"/>
                          <a:ea typeface="+mn-ea"/>
                          <a:cs typeface="+mn-cs"/>
                        </a:rPr>
                        <a:t>500 feasibilities on informal settlements conducted</a:t>
                      </a:r>
                    </a:p>
                  </a:txBody>
                  <a:tcPr/>
                </a:tc>
                <a:tc>
                  <a:txBody>
                    <a:bodyPr/>
                    <a:lstStyle/>
                    <a:p>
                      <a:r>
                        <a:rPr lang="en-ZA" sz="2000" baseline="0" dirty="0" smtClean="0">
                          <a:latin typeface="Arial Narrow" panose="020B0606020202030204" pitchFamily="34" charset="0"/>
                        </a:rPr>
                        <a:t>Target partially achieved:</a:t>
                      </a:r>
                    </a:p>
                    <a:p>
                      <a:pPr marL="0" marR="0" indent="0" algn="l" defTabSz="457200" rtl="0" eaLnBrk="1" fontAlgn="auto" latinLnBrk="0" hangingPunct="1">
                        <a:lnSpc>
                          <a:spcPct val="100000"/>
                        </a:lnSpc>
                        <a:spcBef>
                          <a:spcPts val="0"/>
                        </a:spcBef>
                        <a:spcAft>
                          <a:spcPts val="0"/>
                        </a:spcAft>
                        <a:buClrTx/>
                        <a:buSzTx/>
                        <a:buFontTx/>
                        <a:buNone/>
                        <a:tabLst/>
                        <a:defRPr/>
                      </a:pPr>
                      <a:r>
                        <a:rPr lang="en-ZA" sz="2000" kern="1200" dirty="0" smtClean="0">
                          <a:solidFill>
                            <a:schemeClr val="dk1"/>
                          </a:solidFill>
                          <a:effectLst/>
                          <a:latin typeface="Arial Narrow" panose="020B0606020202030204" pitchFamily="34" charset="0"/>
                          <a:ea typeface="+mn-ea"/>
                          <a:cs typeface="+mn-cs"/>
                        </a:rPr>
                        <a:t>283 feasibilities conducted </a:t>
                      </a:r>
                    </a:p>
                  </a:txBody>
                  <a:tcPr/>
                </a:tc>
                <a:extLst>
                  <a:ext uri="{0D108BD9-81ED-4DB2-BD59-A6C34878D82A}">
                    <a16:rowId xmlns:a16="http://schemas.microsoft.com/office/drawing/2014/main" xmlns="" val="10003"/>
                  </a:ext>
                </a:extLst>
              </a:tr>
              <a:tr h="1259840">
                <a:tc>
                  <a:txBody>
                    <a:bodyPr/>
                    <a:lstStyle/>
                    <a:p>
                      <a:r>
                        <a:rPr lang="en-ZA" sz="2000" kern="1200" dirty="0" smtClean="0">
                          <a:solidFill>
                            <a:schemeClr val="dk1"/>
                          </a:solidFill>
                          <a:effectLst/>
                          <a:latin typeface="Arial Narrow" panose="020B0606020202030204" pitchFamily="34" charset="0"/>
                          <a:ea typeface="+mn-ea"/>
                          <a:cs typeface="+mn-cs"/>
                        </a:rPr>
                        <a:t>444 Informal settlement upgrading plans developed </a:t>
                      </a:r>
                      <a:endParaRPr lang="en-ZA" sz="2000" dirty="0">
                        <a:latin typeface="Arial Narrow" panose="020B0606020202030204" pitchFamily="34" charset="0"/>
                      </a:endParaRPr>
                    </a:p>
                  </a:txBody>
                  <a:tcPr/>
                </a:tc>
                <a:tc>
                  <a:txBody>
                    <a:bodyPr/>
                    <a:lstStyle/>
                    <a:p>
                      <a:r>
                        <a:rPr lang="en-ZA" sz="2000" kern="1200" dirty="0" smtClean="0">
                          <a:solidFill>
                            <a:schemeClr val="dk1"/>
                          </a:solidFill>
                          <a:effectLst/>
                          <a:latin typeface="Arial Narrow" panose="020B0606020202030204" pitchFamily="34" charset="0"/>
                          <a:ea typeface="+mn-ea"/>
                          <a:cs typeface="+mn-cs"/>
                        </a:rPr>
                        <a:t>413 Plans developed </a:t>
                      </a:r>
                      <a:endParaRPr lang="en-ZA" sz="2000" baseline="0" dirty="0" smtClean="0">
                        <a:latin typeface="Arial Narrow" panose="020B0606020202030204" pitchFamily="34" charset="0"/>
                      </a:endParaRPr>
                    </a:p>
                  </a:txBody>
                  <a:tcPr/>
                </a:tc>
                <a:extLst>
                  <a:ext uri="{0D108BD9-81ED-4DB2-BD59-A6C34878D82A}">
                    <a16:rowId xmlns:a16="http://schemas.microsoft.com/office/drawing/2014/main" xmlns="" val="10004"/>
                  </a:ext>
                </a:extLst>
              </a:tr>
            </a:tbl>
          </a:graphicData>
        </a:graphic>
      </p:graphicFrame>
      <p:sp>
        <p:nvSpPr>
          <p:cNvPr id="3" name="Slide Number Placeholder 2"/>
          <p:cNvSpPr>
            <a:spLocks noGrp="1"/>
          </p:cNvSpPr>
          <p:nvPr>
            <p:ph type="sldNum" sz="quarter" idx="12"/>
          </p:nvPr>
        </p:nvSpPr>
        <p:spPr/>
        <p:txBody>
          <a:bodyPr/>
          <a:lstStyle/>
          <a:p>
            <a:fld id="{9E461EAA-EDBE-4504-8447-83F689B71C71}" type="slidenum">
              <a:rPr lang="en-US" smtClean="0"/>
              <a:pPr/>
              <a:t>15</a:t>
            </a:fld>
            <a:endParaRPr lang="en-US" dirty="0"/>
          </a:p>
        </p:txBody>
      </p:sp>
    </p:spTree>
    <p:extLst>
      <p:ext uri="{BB962C8B-B14F-4D97-AF65-F5344CB8AC3E}">
        <p14:creationId xmlns:p14="http://schemas.microsoft.com/office/powerpoint/2010/main" xmlns="" val="2449996335"/>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28625" y="244476"/>
            <a:ext cx="8229600" cy="517524"/>
          </a:xfrm>
        </p:spPr>
        <p:txBody>
          <a:bodyPr/>
          <a:lstStyle/>
          <a:p>
            <a:r>
              <a:rPr lang="en-ZA" sz="2400" b="1" dirty="0" smtClean="0">
                <a:latin typeface="Arial Narrow" panose="020B0606020202030204" pitchFamily="34" charset="0"/>
              </a:rPr>
              <a:t>Annual Performance Plan Targets And Actual Performance</a:t>
            </a:r>
            <a:br>
              <a:rPr lang="en-ZA" sz="2400" b="1" dirty="0" smtClean="0">
                <a:latin typeface="Arial Narrow" panose="020B0606020202030204" pitchFamily="34" charset="0"/>
              </a:rPr>
            </a:br>
            <a:r>
              <a:rPr lang="en-ZA" sz="2400" b="1" dirty="0" smtClean="0">
                <a:latin typeface="Arial Narrow" panose="020B0606020202030204" pitchFamily="34" charset="0"/>
              </a:rPr>
              <a:t>Delivery  </a:t>
            </a:r>
            <a:endParaRPr lang="en-ZA" sz="2400" b="1" dirty="0">
              <a:latin typeface="Arial Narrow" panose="020B0606020202030204" pitchFamily="34" charset="0"/>
            </a:endParaRPr>
          </a:p>
        </p:txBody>
      </p:sp>
      <p:graphicFrame>
        <p:nvGraphicFramePr>
          <p:cNvPr id="4" name="Content Placeholder 3"/>
          <p:cNvGraphicFramePr>
            <a:graphicFrameLocks noGrp="1"/>
          </p:cNvGraphicFramePr>
          <p:nvPr>
            <p:ph idx="1"/>
            <p:extLst>
              <p:ext uri="{D42A27DB-BD31-4B8C-83A1-F6EECF244321}">
                <p14:modId xmlns:p14="http://schemas.microsoft.com/office/powerpoint/2010/main" xmlns="" val="2267759021"/>
              </p:ext>
            </p:extLst>
          </p:nvPr>
        </p:nvGraphicFramePr>
        <p:xfrm>
          <a:off x="95250" y="1066800"/>
          <a:ext cx="8610600" cy="4674616"/>
        </p:xfrm>
        <a:graphic>
          <a:graphicData uri="http://schemas.openxmlformats.org/drawingml/2006/table">
            <a:tbl>
              <a:tblPr firstRow="1" bandRow="1">
                <a:tableStyleId>{5C22544A-7EE6-4342-B048-85BDC9FD1C3A}</a:tableStyleId>
              </a:tblPr>
              <a:tblGrid>
                <a:gridCol w="1809750">
                  <a:extLst>
                    <a:ext uri="{9D8B030D-6E8A-4147-A177-3AD203B41FA5}">
                      <a16:colId xmlns:a16="http://schemas.microsoft.com/office/drawing/2014/main" xmlns="" val="20000"/>
                    </a:ext>
                  </a:extLst>
                </a:gridCol>
                <a:gridCol w="2914650">
                  <a:extLst>
                    <a:ext uri="{9D8B030D-6E8A-4147-A177-3AD203B41FA5}">
                      <a16:colId xmlns:a16="http://schemas.microsoft.com/office/drawing/2014/main" xmlns="" val="20001"/>
                    </a:ext>
                  </a:extLst>
                </a:gridCol>
                <a:gridCol w="3886200">
                  <a:extLst>
                    <a:ext uri="{9D8B030D-6E8A-4147-A177-3AD203B41FA5}">
                      <a16:colId xmlns:a16="http://schemas.microsoft.com/office/drawing/2014/main" xmlns="" val="20002"/>
                    </a:ext>
                  </a:extLst>
                </a:gridCol>
              </a:tblGrid>
              <a:tr h="370840">
                <a:tc>
                  <a:txBody>
                    <a:bodyPr/>
                    <a:lstStyle/>
                    <a:p>
                      <a:r>
                        <a:rPr lang="en-ZA" dirty="0" smtClean="0"/>
                        <a:t>Annual target </a:t>
                      </a:r>
                      <a:endParaRPr lang="en-ZA" dirty="0"/>
                    </a:p>
                  </a:txBody>
                  <a:tcPr/>
                </a:tc>
                <a:tc>
                  <a:txBody>
                    <a:bodyPr/>
                    <a:lstStyle/>
                    <a:p>
                      <a:r>
                        <a:rPr lang="en-ZA" dirty="0" smtClean="0">
                          <a:latin typeface="Arial Narrow" panose="020B0606020202030204" pitchFamily="34" charset="0"/>
                        </a:rPr>
                        <a:t>Actual Performance </a:t>
                      </a:r>
                      <a:endParaRPr lang="en-ZA" dirty="0">
                        <a:latin typeface="Arial Narrow" panose="020B0606020202030204" pitchFamily="34" charset="0"/>
                      </a:endParaRPr>
                    </a:p>
                  </a:txBody>
                  <a:tcPr/>
                </a:tc>
                <a:tc>
                  <a:txBody>
                    <a:bodyPr/>
                    <a:lstStyle/>
                    <a:p>
                      <a:r>
                        <a:rPr lang="en-ZA" dirty="0" smtClean="0">
                          <a:latin typeface="Arial Narrow" panose="020B0606020202030204" pitchFamily="34" charset="0"/>
                        </a:rPr>
                        <a:t>Total delivered during the MTSF period until</a:t>
                      </a:r>
                      <a:r>
                        <a:rPr lang="en-ZA" baseline="0" dirty="0" smtClean="0">
                          <a:latin typeface="Arial Narrow" panose="020B0606020202030204" pitchFamily="34" charset="0"/>
                        </a:rPr>
                        <a:t> 31 March 2017 (Outcome 8 report)</a:t>
                      </a:r>
                      <a:endParaRPr lang="en-ZA" dirty="0">
                        <a:latin typeface="Arial Narrow" panose="020B0606020202030204" pitchFamily="34" charset="0"/>
                      </a:endParaRPr>
                    </a:p>
                  </a:txBody>
                  <a:tcPr/>
                </a:tc>
                <a:extLst>
                  <a:ext uri="{0D108BD9-81ED-4DB2-BD59-A6C34878D82A}">
                    <a16:rowId xmlns:a16="http://schemas.microsoft.com/office/drawing/2014/main" xmlns="" val="10000"/>
                  </a:ext>
                </a:extLst>
              </a:tr>
              <a:tr h="314960">
                <a:tc>
                  <a:txBody>
                    <a:bodyPr/>
                    <a:lstStyle/>
                    <a:p>
                      <a:r>
                        <a:rPr lang="en-ZA" sz="1600" kern="1200" dirty="0" smtClean="0">
                          <a:solidFill>
                            <a:schemeClr val="dk1"/>
                          </a:solidFill>
                          <a:effectLst/>
                          <a:latin typeface="Arial Narrow" panose="020B0606020202030204" pitchFamily="34" charset="0"/>
                          <a:ea typeface="+mn-ea"/>
                          <a:cs typeface="+mn-cs"/>
                        </a:rPr>
                        <a:t>175 000 households upgraded  to Phase 2 </a:t>
                      </a:r>
                      <a:endParaRPr lang="en-ZA" sz="1600" dirty="0">
                        <a:latin typeface="Arial Narrow" panose="020B0606020202030204" pitchFamily="34" charset="0"/>
                      </a:endParaRP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ZA" sz="1600" kern="1200" dirty="0" smtClean="0">
                          <a:solidFill>
                            <a:schemeClr val="dk1"/>
                          </a:solidFill>
                          <a:effectLst/>
                          <a:latin typeface="Arial Narrow" panose="020B0606020202030204" pitchFamily="34" charset="0"/>
                          <a:ea typeface="+mn-ea"/>
                          <a:cs typeface="+mn-cs"/>
                        </a:rPr>
                        <a:t>75 941 households </a:t>
                      </a:r>
                    </a:p>
                    <a:p>
                      <a:pPr marL="0" marR="0" indent="0" algn="l" defTabSz="457200" rtl="0" eaLnBrk="1" fontAlgn="auto" latinLnBrk="0" hangingPunct="1">
                        <a:lnSpc>
                          <a:spcPct val="100000"/>
                        </a:lnSpc>
                        <a:spcBef>
                          <a:spcPts val="0"/>
                        </a:spcBef>
                        <a:spcAft>
                          <a:spcPts val="0"/>
                        </a:spcAft>
                        <a:buClrTx/>
                        <a:buSzTx/>
                        <a:buFontTx/>
                        <a:buNone/>
                        <a:tabLst/>
                        <a:defRPr/>
                      </a:pPr>
                      <a:r>
                        <a:rPr lang="en-ZA" sz="1600" kern="1200" dirty="0" smtClean="0">
                          <a:solidFill>
                            <a:schemeClr val="dk1"/>
                          </a:solidFill>
                          <a:effectLst/>
                          <a:latin typeface="Arial Narrow" panose="020B0606020202030204" pitchFamily="34" charset="0"/>
                          <a:ea typeface="+mn-ea"/>
                          <a:cs typeface="+mn-cs"/>
                        </a:rPr>
                        <a:t>HSDG (56 343)</a:t>
                      </a:r>
                    </a:p>
                    <a:p>
                      <a:pPr marL="0" marR="0" indent="0" algn="l" defTabSz="457200" rtl="0" eaLnBrk="1" fontAlgn="auto" latinLnBrk="0" hangingPunct="1">
                        <a:lnSpc>
                          <a:spcPct val="100000"/>
                        </a:lnSpc>
                        <a:spcBef>
                          <a:spcPts val="0"/>
                        </a:spcBef>
                        <a:spcAft>
                          <a:spcPts val="0"/>
                        </a:spcAft>
                        <a:buClrTx/>
                        <a:buSzTx/>
                        <a:buFontTx/>
                        <a:buNone/>
                        <a:tabLst/>
                        <a:defRPr/>
                      </a:pPr>
                      <a:r>
                        <a:rPr lang="en-ZA" sz="1600" kern="1200" dirty="0" smtClean="0">
                          <a:solidFill>
                            <a:schemeClr val="dk1"/>
                          </a:solidFill>
                          <a:effectLst/>
                          <a:latin typeface="Arial Narrow" panose="020B0606020202030204" pitchFamily="34" charset="0"/>
                          <a:ea typeface="+mn-ea"/>
                          <a:cs typeface="+mn-cs"/>
                        </a:rPr>
                        <a:t>USDG (19 598 ) </a:t>
                      </a: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ZA" sz="1600" dirty="0" smtClean="0">
                          <a:latin typeface="Arial Narrow" panose="020B0606020202030204" pitchFamily="34" charset="0"/>
                        </a:rPr>
                        <a:t>265</a:t>
                      </a:r>
                      <a:r>
                        <a:rPr lang="en-ZA" sz="1600" baseline="0" dirty="0" smtClean="0">
                          <a:latin typeface="Arial Narrow" panose="020B0606020202030204" pitchFamily="34" charset="0"/>
                        </a:rPr>
                        <a:t> 660 </a:t>
                      </a:r>
                      <a:r>
                        <a:rPr lang="en-ZA" sz="1600" kern="1200" dirty="0" smtClean="0">
                          <a:solidFill>
                            <a:schemeClr val="dk1"/>
                          </a:solidFill>
                          <a:effectLst/>
                          <a:latin typeface="Arial Narrow" panose="020B0606020202030204" pitchFamily="34" charset="0"/>
                          <a:ea typeface="+mn-ea"/>
                          <a:cs typeface="+mn-cs"/>
                        </a:rPr>
                        <a:t>households upgraded  to Phase 2 </a:t>
                      </a:r>
                      <a:endParaRPr lang="en-ZA" sz="1600" dirty="0" smtClean="0">
                        <a:latin typeface="Arial Narrow" panose="020B0606020202030204" pitchFamily="34" charset="0"/>
                      </a:endParaRPr>
                    </a:p>
                    <a:p>
                      <a:pPr marL="0" marR="0" indent="0" algn="l" defTabSz="457200" rtl="0" eaLnBrk="1" fontAlgn="auto" latinLnBrk="0" hangingPunct="1">
                        <a:lnSpc>
                          <a:spcPct val="100000"/>
                        </a:lnSpc>
                        <a:spcBef>
                          <a:spcPts val="0"/>
                        </a:spcBef>
                        <a:spcAft>
                          <a:spcPts val="0"/>
                        </a:spcAft>
                        <a:buClrTx/>
                        <a:buSzTx/>
                        <a:buFontTx/>
                        <a:buNone/>
                        <a:tabLst/>
                        <a:defRPr/>
                      </a:pPr>
                      <a:endParaRPr lang="en-ZA" sz="1600" dirty="0" smtClean="0">
                        <a:latin typeface="Arial Narrow" panose="020B0606020202030204" pitchFamily="34" charset="0"/>
                      </a:endParaRPr>
                    </a:p>
                    <a:p>
                      <a:endParaRPr lang="en-ZA" sz="1600" dirty="0">
                        <a:latin typeface="Arial Narrow" panose="020B0606020202030204" pitchFamily="34" charset="0"/>
                      </a:endParaRPr>
                    </a:p>
                  </a:txBody>
                  <a:tcPr/>
                </a:tc>
                <a:extLst>
                  <a:ext uri="{0D108BD9-81ED-4DB2-BD59-A6C34878D82A}">
                    <a16:rowId xmlns:a16="http://schemas.microsoft.com/office/drawing/2014/main" xmlns="" val="10001"/>
                  </a:ext>
                </a:extLst>
              </a:tr>
              <a:tr h="370840">
                <a:tc>
                  <a:txBody>
                    <a:bodyPr/>
                    <a:lstStyle/>
                    <a:p>
                      <a:pPr>
                        <a:lnSpc>
                          <a:spcPct val="115000"/>
                        </a:lnSpc>
                        <a:spcAft>
                          <a:spcPts val="0"/>
                        </a:spcAft>
                      </a:pPr>
                      <a:r>
                        <a:rPr lang="en-ZA" sz="1600" dirty="0">
                          <a:solidFill>
                            <a:srgbClr val="000000"/>
                          </a:solidFill>
                          <a:effectLst/>
                          <a:latin typeface="Arial Narrow" panose="020B0606020202030204" pitchFamily="34" charset="0"/>
                          <a:ea typeface="Times New Roman"/>
                          <a:cs typeface="Times New Roman"/>
                        </a:rPr>
                        <a:t>115 000 subsidy housing opportunities provided</a:t>
                      </a:r>
                      <a:endParaRPr lang="en-ZA" sz="1600" dirty="0">
                        <a:effectLst/>
                        <a:latin typeface="Arial Narrow" panose="020B0606020202030204" pitchFamily="34" charset="0"/>
                        <a:ea typeface="Calibri"/>
                        <a:cs typeface="Times New Roman"/>
                      </a:endParaRPr>
                    </a:p>
                  </a:txBody>
                  <a:tcPr marL="68580" marR="68580" marT="0" marB="0"/>
                </a:tc>
                <a:tc>
                  <a:txBody>
                    <a:bodyPr/>
                    <a:lstStyle/>
                    <a:p>
                      <a:pPr marL="0" marR="0" indent="0" algn="l" defTabSz="457200" rtl="0" eaLnBrk="1" fontAlgn="auto" latinLnBrk="0" hangingPunct="1">
                        <a:lnSpc>
                          <a:spcPct val="115000"/>
                        </a:lnSpc>
                        <a:spcBef>
                          <a:spcPts val="0"/>
                        </a:spcBef>
                        <a:spcAft>
                          <a:spcPts val="1000"/>
                        </a:spcAft>
                        <a:buClrTx/>
                        <a:buSzTx/>
                        <a:buFontTx/>
                        <a:buNone/>
                        <a:tabLst/>
                        <a:defRPr/>
                      </a:pPr>
                      <a:r>
                        <a:rPr lang="en-ZA" sz="1600" dirty="0">
                          <a:solidFill>
                            <a:srgbClr val="000000"/>
                          </a:solidFill>
                          <a:effectLst/>
                          <a:latin typeface="Arial Narrow" panose="020B0606020202030204" pitchFamily="34" charset="0"/>
                          <a:ea typeface="Times New Roman"/>
                          <a:cs typeface="Times New Roman"/>
                        </a:rPr>
                        <a:t>90 692  </a:t>
                      </a:r>
                      <a:r>
                        <a:rPr lang="en-ZA" sz="1600" dirty="0" smtClean="0">
                          <a:solidFill>
                            <a:srgbClr val="000000"/>
                          </a:solidFill>
                          <a:effectLst/>
                          <a:latin typeface="Arial Narrow" panose="020B0606020202030204" pitchFamily="34" charset="0"/>
                          <a:ea typeface="Times New Roman"/>
                          <a:cs typeface="Times New Roman"/>
                        </a:rPr>
                        <a:t>subsidy</a:t>
                      </a:r>
                      <a:r>
                        <a:rPr lang="en-ZA" sz="1600" baseline="0" dirty="0" smtClean="0">
                          <a:solidFill>
                            <a:srgbClr val="000000"/>
                          </a:solidFill>
                          <a:effectLst/>
                          <a:latin typeface="Arial Narrow" panose="020B0606020202030204" pitchFamily="34" charset="0"/>
                          <a:ea typeface="Times New Roman"/>
                          <a:cs typeface="Times New Roman"/>
                        </a:rPr>
                        <a:t> opportunities</a:t>
                      </a:r>
                      <a:endParaRPr lang="en-ZA" sz="1600" dirty="0">
                        <a:effectLst/>
                        <a:latin typeface="Arial Narrow" panose="020B0606020202030204" pitchFamily="34" charset="0"/>
                        <a:ea typeface="Calibri"/>
                        <a:cs typeface="Times New Roman"/>
                      </a:endParaRPr>
                    </a:p>
                  </a:txBody>
                  <a:tcPr marL="68580" marR="68580" marT="0" marB="0"/>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ZA" sz="1600" dirty="0" smtClean="0">
                          <a:latin typeface="Arial Narrow" panose="020B0606020202030204" pitchFamily="34" charset="0"/>
                        </a:rPr>
                        <a:t>284</a:t>
                      </a:r>
                      <a:r>
                        <a:rPr lang="en-ZA" sz="1600" baseline="0" dirty="0" smtClean="0">
                          <a:latin typeface="Arial Narrow" panose="020B0606020202030204" pitchFamily="34" charset="0"/>
                        </a:rPr>
                        <a:t> 735 :Subsidy units delivered </a:t>
                      </a:r>
                    </a:p>
                    <a:p>
                      <a:pPr marL="0" marR="0" indent="0" algn="l" defTabSz="457200" rtl="0" eaLnBrk="1" fontAlgn="auto" latinLnBrk="0" hangingPunct="1">
                        <a:lnSpc>
                          <a:spcPct val="100000"/>
                        </a:lnSpc>
                        <a:spcBef>
                          <a:spcPts val="0"/>
                        </a:spcBef>
                        <a:spcAft>
                          <a:spcPts val="0"/>
                        </a:spcAft>
                        <a:buClrTx/>
                        <a:buSzTx/>
                        <a:buFontTx/>
                        <a:buNone/>
                        <a:tabLst/>
                        <a:defRPr/>
                      </a:pPr>
                      <a:endParaRPr lang="en-ZA" sz="1600" baseline="0" dirty="0" smtClean="0">
                        <a:latin typeface="Arial Narrow" panose="020B0606020202030204" pitchFamily="34" charset="0"/>
                      </a:endParaRPr>
                    </a:p>
                    <a:p>
                      <a:pPr marL="0" marR="0" lvl="1" indent="0" algn="l" defTabSz="457200" rtl="0" eaLnBrk="1" fontAlgn="auto" latinLnBrk="0" hangingPunct="1">
                        <a:lnSpc>
                          <a:spcPct val="100000"/>
                        </a:lnSpc>
                        <a:spcBef>
                          <a:spcPts val="0"/>
                        </a:spcBef>
                        <a:spcAft>
                          <a:spcPts val="0"/>
                        </a:spcAft>
                        <a:buClrTx/>
                        <a:buSzTx/>
                        <a:buFontTx/>
                        <a:buNone/>
                        <a:tabLst/>
                        <a:defRPr/>
                      </a:pPr>
                      <a:r>
                        <a:rPr kumimoji="0" lang="en-ZA" altLang="en-US" sz="1600" b="0" i="0" u="none" strike="noStrike" kern="1200" cap="none" spc="0" normalizeH="0" baseline="0" noProof="0" dirty="0" smtClean="0">
                          <a:ln>
                            <a:noFill/>
                          </a:ln>
                          <a:solidFill>
                            <a:prstClr val="black"/>
                          </a:solidFill>
                          <a:effectLst/>
                          <a:uLnTx/>
                          <a:uFillTx/>
                          <a:latin typeface="Arial Narrow" panose="020B0606020202030204" pitchFamily="34" charset="0"/>
                          <a:ea typeface="ＭＳ Ｐゴシック" pitchFamily="34" charset="-128"/>
                          <a:cs typeface="Arial" pitchFamily="34" charset="0"/>
                        </a:rPr>
                        <a:t>69 675 Title Deeds</a:t>
                      </a:r>
                      <a:r>
                        <a:rPr kumimoji="0" lang="en-ZA" altLang="en-US" sz="1600" b="0" i="0" u="none" strike="noStrike" kern="1200" cap="none" spc="0" normalizeH="0" baseline="0" noProof="0" dirty="0" smtClean="0">
                          <a:ln>
                            <a:noFill/>
                          </a:ln>
                          <a:solidFill>
                            <a:schemeClr val="dk1"/>
                          </a:solidFill>
                          <a:effectLst/>
                          <a:uLnTx/>
                          <a:uFillTx/>
                          <a:latin typeface="Arial Narrow" panose="020B0606020202030204" pitchFamily="34" charset="0"/>
                          <a:ea typeface="+mn-ea"/>
                          <a:cs typeface="+mn-cs"/>
                        </a:rPr>
                        <a:t> transferred</a:t>
                      </a:r>
                      <a:endParaRPr kumimoji="0" lang="en-ZA" altLang="en-US" sz="1600" b="0" i="0" u="none" strike="noStrike" kern="1200" cap="none" spc="0" normalizeH="0" baseline="0" noProof="0" dirty="0" smtClean="0">
                        <a:ln>
                          <a:noFill/>
                        </a:ln>
                        <a:solidFill>
                          <a:prstClr val="black"/>
                        </a:solidFill>
                        <a:effectLst/>
                        <a:uLnTx/>
                        <a:uFillTx/>
                        <a:latin typeface="Arial Narrow" panose="020B0606020202030204" pitchFamily="34" charset="0"/>
                        <a:ea typeface="ＭＳ Ｐゴシック" pitchFamily="34" charset="-128"/>
                        <a:cs typeface="Arial" pitchFamily="34" charset="0"/>
                      </a:endParaRPr>
                    </a:p>
                  </a:txBody>
                  <a:tcPr/>
                </a:tc>
                <a:extLst>
                  <a:ext uri="{0D108BD9-81ED-4DB2-BD59-A6C34878D82A}">
                    <a16:rowId xmlns:a16="http://schemas.microsoft.com/office/drawing/2014/main" xmlns="" val="10002"/>
                  </a:ext>
                </a:extLst>
              </a:tr>
              <a:tr h="370840">
                <a:tc>
                  <a:txBody>
                    <a:bodyPr/>
                    <a:lstStyle/>
                    <a:p>
                      <a:pPr>
                        <a:lnSpc>
                          <a:spcPct val="115000"/>
                        </a:lnSpc>
                        <a:spcAft>
                          <a:spcPts val="0"/>
                        </a:spcAft>
                      </a:pPr>
                      <a:r>
                        <a:rPr lang="en-ZA" sz="1600" dirty="0">
                          <a:solidFill>
                            <a:srgbClr val="000000"/>
                          </a:solidFill>
                          <a:effectLst/>
                          <a:latin typeface="Arial Narrow" panose="020B0606020202030204" pitchFamily="34" charset="0"/>
                          <a:ea typeface="Times New Roman"/>
                          <a:cs typeface="Times New Roman"/>
                        </a:rPr>
                        <a:t>3 700 affordable rental opportunities delivered</a:t>
                      </a:r>
                      <a:endParaRPr lang="en-ZA" sz="1600" dirty="0">
                        <a:effectLst/>
                        <a:latin typeface="Arial Narrow" panose="020B0606020202030204" pitchFamily="34" charset="0"/>
                        <a:ea typeface="Calibri"/>
                        <a:cs typeface="Times New Roman"/>
                      </a:endParaRPr>
                    </a:p>
                  </a:txBody>
                  <a:tcPr marL="68580" marR="68580" marT="0" marB="0"/>
                </a:tc>
                <a:tc>
                  <a:txBody>
                    <a:bodyPr/>
                    <a:lstStyle/>
                    <a:p>
                      <a:pPr>
                        <a:lnSpc>
                          <a:spcPct val="115000"/>
                        </a:lnSpc>
                        <a:spcAft>
                          <a:spcPts val="1000"/>
                        </a:spcAft>
                      </a:pPr>
                      <a:r>
                        <a:rPr lang="en-ZA" sz="1600" dirty="0">
                          <a:solidFill>
                            <a:srgbClr val="000000"/>
                          </a:solidFill>
                          <a:effectLst/>
                          <a:latin typeface="Arial Narrow" panose="020B0606020202030204" pitchFamily="34" charset="0"/>
                          <a:ea typeface="Times New Roman"/>
                          <a:cs typeface="Times New Roman"/>
                        </a:rPr>
                        <a:t>5 040 affordable rental opportunities </a:t>
                      </a:r>
                      <a:r>
                        <a:rPr lang="en-ZA" sz="1600" dirty="0" smtClean="0">
                          <a:solidFill>
                            <a:srgbClr val="000000"/>
                          </a:solidFill>
                          <a:effectLst/>
                          <a:latin typeface="Arial Narrow" panose="020B0606020202030204" pitchFamily="34" charset="0"/>
                          <a:ea typeface="Times New Roman"/>
                          <a:cs typeface="Times New Roman"/>
                        </a:rPr>
                        <a:t>delivered</a:t>
                      </a:r>
                      <a:endParaRPr lang="en-ZA" sz="1600" dirty="0">
                        <a:effectLst/>
                        <a:latin typeface="Arial Narrow" panose="020B0606020202030204" pitchFamily="34" charset="0"/>
                        <a:ea typeface="Calibri"/>
                        <a:cs typeface="Times New Roman"/>
                      </a:endParaRPr>
                    </a:p>
                  </a:txBody>
                  <a:tcPr marL="68580" marR="68580" marT="0" marB="0"/>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ZA" sz="1600" b="0" i="0" u="none" strike="noStrike" kern="1200" cap="none" spc="0" normalizeH="0" baseline="0" noProof="0" dirty="0" smtClean="0">
                          <a:ln>
                            <a:noFill/>
                          </a:ln>
                          <a:solidFill>
                            <a:prstClr val="black"/>
                          </a:solidFill>
                          <a:effectLst/>
                          <a:uLnTx/>
                          <a:uFillTx/>
                          <a:latin typeface="Arial Narrow" panose="020B0606020202030204" pitchFamily="34" charset="0"/>
                          <a:ea typeface="+mn-ea"/>
                          <a:cs typeface="Arial" pitchFamily="34" charset="0"/>
                        </a:rPr>
                        <a:t>15 776</a:t>
                      </a:r>
                      <a:endParaRPr lang="en-ZA" sz="1600" dirty="0">
                        <a:latin typeface="Arial Narrow" panose="020B0606020202030204" pitchFamily="34" charset="0"/>
                      </a:endParaRPr>
                    </a:p>
                  </a:txBody>
                  <a:tcPr/>
                </a:tc>
                <a:extLst>
                  <a:ext uri="{0D108BD9-81ED-4DB2-BD59-A6C34878D82A}">
                    <a16:rowId xmlns:a16="http://schemas.microsoft.com/office/drawing/2014/main" xmlns="" val="10003"/>
                  </a:ext>
                </a:extLst>
              </a:tr>
              <a:tr h="370840">
                <a:tc>
                  <a:txBody>
                    <a:bodyPr/>
                    <a:lstStyle/>
                    <a:p>
                      <a:pPr>
                        <a:lnSpc>
                          <a:spcPct val="115000"/>
                        </a:lnSpc>
                        <a:spcAft>
                          <a:spcPts val="0"/>
                        </a:spcAft>
                      </a:pPr>
                      <a:r>
                        <a:rPr lang="en-ZA" sz="1600" dirty="0">
                          <a:solidFill>
                            <a:srgbClr val="000000"/>
                          </a:solidFill>
                          <a:effectLst/>
                          <a:latin typeface="Arial Narrow" panose="020B0606020202030204" pitchFamily="34" charset="0"/>
                          <a:ea typeface="Times New Roman"/>
                          <a:cs typeface="Times New Roman"/>
                        </a:rPr>
                        <a:t>6 301 of Social Housing units delivered</a:t>
                      </a:r>
                      <a:endParaRPr lang="en-ZA" sz="1600" dirty="0">
                        <a:effectLst/>
                        <a:latin typeface="Arial Narrow" panose="020B0606020202030204" pitchFamily="34" charset="0"/>
                        <a:ea typeface="Calibri"/>
                        <a:cs typeface="Times New Roman"/>
                      </a:endParaRPr>
                    </a:p>
                  </a:txBody>
                  <a:tcPr marL="68580" marR="68580" marT="0" marB="0"/>
                </a:tc>
                <a:tc>
                  <a:txBody>
                    <a:bodyPr/>
                    <a:lstStyle/>
                    <a:p>
                      <a:pPr>
                        <a:lnSpc>
                          <a:spcPct val="115000"/>
                        </a:lnSpc>
                        <a:spcAft>
                          <a:spcPts val="1000"/>
                        </a:spcAft>
                      </a:pPr>
                      <a:r>
                        <a:rPr lang="en-ZA" sz="1600" dirty="0">
                          <a:solidFill>
                            <a:srgbClr val="000000"/>
                          </a:solidFill>
                          <a:effectLst/>
                          <a:latin typeface="Arial Narrow" panose="020B0606020202030204" pitchFamily="34" charset="0"/>
                          <a:ea typeface="Times New Roman"/>
                          <a:cs typeface="Times New Roman"/>
                        </a:rPr>
                        <a:t>3595 of Social Housing units delivered</a:t>
                      </a:r>
                      <a:endParaRPr lang="en-ZA" sz="1600" dirty="0">
                        <a:effectLst/>
                        <a:latin typeface="Arial Narrow" panose="020B0606020202030204" pitchFamily="34" charset="0"/>
                        <a:ea typeface="Calibri"/>
                        <a:cs typeface="Times New Roman"/>
                      </a:endParaRPr>
                    </a:p>
                    <a:p>
                      <a:pPr>
                        <a:lnSpc>
                          <a:spcPct val="115000"/>
                        </a:lnSpc>
                        <a:spcAft>
                          <a:spcPts val="0"/>
                        </a:spcAft>
                      </a:pPr>
                      <a:r>
                        <a:rPr lang="en-ZA" sz="1600" dirty="0">
                          <a:solidFill>
                            <a:srgbClr val="000000"/>
                          </a:solidFill>
                          <a:effectLst/>
                          <a:latin typeface="Arial Narrow" panose="020B0606020202030204" pitchFamily="34" charset="0"/>
                          <a:ea typeface="Times New Roman"/>
                          <a:cs typeface="Times New Roman"/>
                        </a:rPr>
                        <a:t> </a:t>
                      </a:r>
                      <a:endParaRPr lang="en-ZA" sz="1600" dirty="0">
                        <a:effectLst/>
                        <a:latin typeface="Arial Narrow" panose="020B0606020202030204" pitchFamily="34" charset="0"/>
                        <a:ea typeface="Calibri"/>
                        <a:cs typeface="Times New Roman"/>
                      </a:endParaRPr>
                    </a:p>
                  </a:txBody>
                  <a:tcPr marL="68580" marR="68580" marT="0" marB="0"/>
                </a:tc>
                <a:tc>
                  <a:txBody>
                    <a:bodyPr/>
                    <a:lstStyle/>
                    <a:p>
                      <a:r>
                        <a:rPr kumimoji="0" lang="en-ZA" sz="1600" b="0" i="0" u="none" strike="noStrike" kern="1200" cap="none" spc="0" normalizeH="0" baseline="0" noProof="0" dirty="0" smtClean="0">
                          <a:ln>
                            <a:noFill/>
                          </a:ln>
                          <a:solidFill>
                            <a:prstClr val="black"/>
                          </a:solidFill>
                          <a:effectLst/>
                          <a:uLnTx/>
                          <a:uFillTx/>
                          <a:latin typeface="Arial Narrow" panose="020B0606020202030204" pitchFamily="34" charset="0"/>
                          <a:ea typeface="+mn-ea"/>
                          <a:cs typeface="Arial" pitchFamily="34" charset="0"/>
                        </a:rPr>
                        <a:t>8 165</a:t>
                      </a:r>
                      <a:endParaRPr lang="en-ZA" sz="1600" dirty="0">
                        <a:latin typeface="Arial Narrow" panose="020B0606020202030204" pitchFamily="34" charset="0"/>
                      </a:endParaRPr>
                    </a:p>
                  </a:txBody>
                  <a:tcPr/>
                </a:tc>
                <a:extLst>
                  <a:ext uri="{0D108BD9-81ED-4DB2-BD59-A6C34878D82A}">
                    <a16:rowId xmlns:a16="http://schemas.microsoft.com/office/drawing/2014/main" xmlns="" val="10004"/>
                  </a:ext>
                </a:extLst>
              </a:tr>
              <a:tr h="370840">
                <a:tc>
                  <a:txBody>
                    <a:bodyPr/>
                    <a:lstStyle/>
                    <a:p>
                      <a:pPr>
                        <a:lnSpc>
                          <a:spcPct val="115000"/>
                        </a:lnSpc>
                        <a:spcAft>
                          <a:spcPts val="0"/>
                        </a:spcAft>
                      </a:pPr>
                      <a:r>
                        <a:rPr lang="en-ZA" sz="1600" dirty="0">
                          <a:solidFill>
                            <a:srgbClr val="000000"/>
                          </a:solidFill>
                          <a:effectLst/>
                          <a:latin typeface="Arial Narrow" panose="020B0606020202030204" pitchFamily="34" charset="0"/>
                          <a:ea typeface="Times New Roman"/>
                          <a:cs typeface="Times New Roman"/>
                        </a:rPr>
                        <a:t>2 000 Community Residential Units (CRU) delivered</a:t>
                      </a:r>
                      <a:endParaRPr lang="en-ZA" sz="1600" dirty="0">
                        <a:effectLst/>
                        <a:latin typeface="Arial Narrow" panose="020B0606020202030204" pitchFamily="34" charset="0"/>
                        <a:ea typeface="Calibri"/>
                        <a:cs typeface="Times New Roman"/>
                      </a:endParaRPr>
                    </a:p>
                  </a:txBody>
                  <a:tcPr marL="68580" marR="68580" marT="0" marB="0"/>
                </a:tc>
                <a:tc>
                  <a:txBody>
                    <a:bodyPr/>
                    <a:lstStyle/>
                    <a:p>
                      <a:pPr>
                        <a:lnSpc>
                          <a:spcPct val="115000"/>
                        </a:lnSpc>
                        <a:spcAft>
                          <a:spcPts val="1000"/>
                        </a:spcAft>
                      </a:pPr>
                      <a:r>
                        <a:rPr lang="en-ZA" sz="1600" dirty="0">
                          <a:solidFill>
                            <a:srgbClr val="000000"/>
                          </a:solidFill>
                          <a:effectLst/>
                          <a:latin typeface="Arial Narrow" panose="020B0606020202030204" pitchFamily="34" charset="0"/>
                          <a:ea typeface="Times New Roman"/>
                          <a:cs typeface="Times New Roman"/>
                        </a:rPr>
                        <a:t>981 Community Residential Units (CRU) </a:t>
                      </a:r>
                      <a:r>
                        <a:rPr lang="en-ZA" sz="1600" dirty="0" smtClean="0">
                          <a:solidFill>
                            <a:srgbClr val="000000"/>
                          </a:solidFill>
                          <a:effectLst/>
                          <a:latin typeface="Arial Narrow" panose="020B0606020202030204" pitchFamily="34" charset="0"/>
                          <a:ea typeface="Times New Roman"/>
                          <a:cs typeface="Times New Roman"/>
                        </a:rPr>
                        <a:t>delivered</a:t>
                      </a:r>
                      <a:endParaRPr lang="en-ZA" sz="1600" dirty="0">
                        <a:effectLst/>
                        <a:latin typeface="Arial Narrow" panose="020B0606020202030204" pitchFamily="34" charset="0"/>
                        <a:ea typeface="Calibri"/>
                        <a:cs typeface="Times New Roman"/>
                      </a:endParaRPr>
                    </a:p>
                  </a:txBody>
                  <a:tcPr marL="68580" marR="68580" marT="0" marB="0"/>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ZA" sz="1600" b="0" i="0" u="none" strike="noStrike" kern="1200" cap="none" spc="0" normalizeH="0" baseline="0" noProof="0" dirty="0" smtClean="0">
                          <a:ln>
                            <a:noFill/>
                          </a:ln>
                          <a:solidFill>
                            <a:prstClr val="black"/>
                          </a:solidFill>
                          <a:effectLst/>
                          <a:uLnTx/>
                          <a:uFillTx/>
                          <a:latin typeface="Arial Narrow" panose="020B0606020202030204" pitchFamily="34" charset="0"/>
                          <a:ea typeface="+mn-ea"/>
                          <a:cs typeface="Arial" pitchFamily="34" charset="0"/>
                        </a:rPr>
                        <a:t>5 258</a:t>
                      </a:r>
                    </a:p>
                    <a:p>
                      <a:endParaRPr lang="en-ZA" sz="1600" dirty="0">
                        <a:latin typeface="Arial Narrow" panose="020B0606020202030204" pitchFamily="34" charset="0"/>
                      </a:endParaRPr>
                    </a:p>
                  </a:txBody>
                  <a:tcPr/>
                </a:tc>
                <a:extLst>
                  <a:ext uri="{0D108BD9-81ED-4DB2-BD59-A6C34878D82A}">
                    <a16:rowId xmlns:a16="http://schemas.microsoft.com/office/drawing/2014/main" xmlns="" val="10005"/>
                  </a:ext>
                </a:extLst>
              </a:tr>
            </a:tbl>
          </a:graphicData>
        </a:graphic>
      </p:graphicFrame>
      <p:sp>
        <p:nvSpPr>
          <p:cNvPr id="3" name="Slide Number Placeholder 2"/>
          <p:cNvSpPr>
            <a:spLocks noGrp="1"/>
          </p:cNvSpPr>
          <p:nvPr>
            <p:ph type="sldNum" sz="quarter" idx="12"/>
          </p:nvPr>
        </p:nvSpPr>
        <p:spPr/>
        <p:txBody>
          <a:bodyPr/>
          <a:lstStyle/>
          <a:p>
            <a:fld id="{9E461EAA-EDBE-4504-8447-83F689B71C71}" type="slidenum">
              <a:rPr lang="en-US" smtClean="0"/>
              <a:pPr/>
              <a:t>16</a:t>
            </a:fld>
            <a:endParaRPr lang="en-US" dirty="0"/>
          </a:p>
        </p:txBody>
      </p:sp>
    </p:spTree>
    <p:extLst>
      <p:ext uri="{BB962C8B-B14F-4D97-AF65-F5344CB8AC3E}">
        <p14:creationId xmlns:p14="http://schemas.microsoft.com/office/powerpoint/2010/main" xmlns="" val="4097350913"/>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76200"/>
            <a:ext cx="8839200" cy="517524"/>
          </a:xfrm>
        </p:spPr>
        <p:txBody>
          <a:bodyPr/>
          <a:lstStyle/>
          <a:p>
            <a:r>
              <a:rPr lang="en-ZA" sz="2400" b="1" dirty="0" smtClean="0">
                <a:latin typeface="Arial Narrow" panose="020B0606020202030204" pitchFamily="34" charset="0"/>
              </a:rPr>
              <a:t>Annual Performance Plan Targets And Actual Performance </a:t>
            </a:r>
            <a:br>
              <a:rPr lang="en-ZA" sz="2400" b="1" dirty="0" smtClean="0">
                <a:latin typeface="Arial Narrow" panose="020B0606020202030204" pitchFamily="34" charset="0"/>
              </a:rPr>
            </a:br>
            <a:r>
              <a:rPr lang="en-ZA" sz="2400" b="1" dirty="0" smtClean="0">
                <a:latin typeface="Arial Narrow" panose="020B0606020202030204" pitchFamily="34" charset="0"/>
              </a:rPr>
              <a:t>Delivery</a:t>
            </a:r>
            <a:endParaRPr lang="en-ZA" sz="2400" b="1" dirty="0">
              <a:latin typeface="Arial Narrow" panose="020B0606020202030204" pitchFamily="34" charset="0"/>
            </a:endParaRPr>
          </a:p>
        </p:txBody>
      </p:sp>
      <p:graphicFrame>
        <p:nvGraphicFramePr>
          <p:cNvPr id="4" name="Content Placeholder 3"/>
          <p:cNvGraphicFramePr>
            <a:graphicFrameLocks noGrp="1"/>
          </p:cNvGraphicFramePr>
          <p:nvPr>
            <p:ph idx="1"/>
            <p:extLst>
              <p:ext uri="{D42A27DB-BD31-4B8C-83A1-F6EECF244321}">
                <p14:modId xmlns:p14="http://schemas.microsoft.com/office/powerpoint/2010/main" xmlns="" val="302358702"/>
              </p:ext>
            </p:extLst>
          </p:nvPr>
        </p:nvGraphicFramePr>
        <p:xfrm>
          <a:off x="152399" y="1066800"/>
          <a:ext cx="8915401" cy="4578096"/>
        </p:xfrm>
        <a:graphic>
          <a:graphicData uri="http://schemas.openxmlformats.org/drawingml/2006/table">
            <a:tbl>
              <a:tblPr firstRow="1" bandRow="1">
                <a:tableStyleId>{5C22544A-7EE6-4342-B048-85BDC9FD1C3A}</a:tableStyleId>
              </a:tblPr>
              <a:tblGrid>
                <a:gridCol w="1814639">
                  <a:extLst>
                    <a:ext uri="{9D8B030D-6E8A-4147-A177-3AD203B41FA5}">
                      <a16:colId xmlns:a16="http://schemas.microsoft.com/office/drawing/2014/main" xmlns="" val="20000"/>
                    </a:ext>
                  </a:extLst>
                </a:gridCol>
                <a:gridCol w="3550381">
                  <a:extLst>
                    <a:ext uri="{9D8B030D-6E8A-4147-A177-3AD203B41FA5}">
                      <a16:colId xmlns:a16="http://schemas.microsoft.com/office/drawing/2014/main" xmlns="" val="20001"/>
                    </a:ext>
                  </a:extLst>
                </a:gridCol>
                <a:gridCol w="3550381">
                  <a:extLst>
                    <a:ext uri="{9D8B030D-6E8A-4147-A177-3AD203B41FA5}">
                      <a16:colId xmlns:a16="http://schemas.microsoft.com/office/drawing/2014/main" xmlns="" val="20002"/>
                    </a:ext>
                  </a:extLst>
                </a:gridCol>
              </a:tblGrid>
              <a:tr h="370840">
                <a:tc>
                  <a:txBody>
                    <a:bodyPr/>
                    <a:lstStyle/>
                    <a:p>
                      <a:r>
                        <a:rPr lang="en-ZA" dirty="0" smtClean="0"/>
                        <a:t>Annual target </a:t>
                      </a:r>
                      <a:endParaRPr lang="en-ZA" dirty="0"/>
                    </a:p>
                  </a:txBody>
                  <a:tcPr/>
                </a:tc>
                <a:tc>
                  <a:txBody>
                    <a:bodyPr/>
                    <a:lstStyle/>
                    <a:p>
                      <a:r>
                        <a:rPr lang="en-ZA" dirty="0" smtClean="0">
                          <a:latin typeface="Arial Narrow" panose="020B0606020202030204" pitchFamily="34" charset="0"/>
                        </a:rPr>
                        <a:t>Actual Performance </a:t>
                      </a:r>
                      <a:endParaRPr lang="en-ZA" dirty="0">
                        <a:latin typeface="Arial Narrow" panose="020B0606020202030204" pitchFamily="34" charset="0"/>
                      </a:endParaRPr>
                    </a:p>
                  </a:txBody>
                  <a:tcPr/>
                </a:tc>
                <a:tc>
                  <a:txBody>
                    <a:bodyPr/>
                    <a:lstStyle/>
                    <a:p>
                      <a:r>
                        <a:rPr lang="en-ZA" dirty="0" smtClean="0">
                          <a:latin typeface="Arial Narrow" panose="020B0606020202030204" pitchFamily="34" charset="0"/>
                        </a:rPr>
                        <a:t>Total delivered during the MTSF period until</a:t>
                      </a:r>
                      <a:r>
                        <a:rPr lang="en-ZA" baseline="0" dirty="0" smtClean="0">
                          <a:latin typeface="Arial Narrow" panose="020B0606020202030204" pitchFamily="34" charset="0"/>
                        </a:rPr>
                        <a:t> 31 March 2017 (Outcome 8 report)</a:t>
                      </a:r>
                      <a:endParaRPr lang="en-ZA" dirty="0">
                        <a:latin typeface="Arial Narrow" panose="020B0606020202030204" pitchFamily="34" charset="0"/>
                      </a:endParaRPr>
                    </a:p>
                  </a:txBody>
                  <a:tcPr/>
                </a:tc>
                <a:extLst>
                  <a:ext uri="{0D108BD9-81ED-4DB2-BD59-A6C34878D82A}">
                    <a16:rowId xmlns:a16="http://schemas.microsoft.com/office/drawing/2014/main" xmlns="" val="10000"/>
                  </a:ext>
                </a:extLst>
              </a:tr>
              <a:tr h="314960">
                <a:tc>
                  <a:txBody>
                    <a:bodyPr/>
                    <a:lstStyle/>
                    <a:p>
                      <a:pPr>
                        <a:lnSpc>
                          <a:spcPct val="115000"/>
                        </a:lnSpc>
                        <a:spcAft>
                          <a:spcPts val="0"/>
                        </a:spcAft>
                      </a:pPr>
                      <a:r>
                        <a:rPr lang="en-ZA" sz="1600" dirty="0">
                          <a:solidFill>
                            <a:srgbClr val="000000"/>
                          </a:solidFill>
                          <a:effectLst/>
                          <a:latin typeface="Arial Narrow" panose="020B0606020202030204" pitchFamily="34" charset="0"/>
                          <a:ea typeface="Times New Roman"/>
                          <a:cs typeface="Times New Roman"/>
                        </a:rPr>
                        <a:t>100 000 title deeds backlog eradicated </a:t>
                      </a:r>
                      <a:endParaRPr lang="en-ZA" sz="1600" dirty="0">
                        <a:effectLst/>
                        <a:latin typeface="Arial Narrow" panose="020B0606020202030204" pitchFamily="34" charset="0"/>
                        <a:ea typeface="Calibri"/>
                        <a:cs typeface="Times New Roman"/>
                      </a:endParaRPr>
                    </a:p>
                  </a:txBody>
                  <a:tcPr marL="68580" marR="68580" marT="0" marB="0"/>
                </a:tc>
                <a:tc>
                  <a:txBody>
                    <a:bodyPr/>
                    <a:lstStyle/>
                    <a:p>
                      <a:pPr>
                        <a:lnSpc>
                          <a:spcPct val="115000"/>
                        </a:lnSpc>
                        <a:spcAft>
                          <a:spcPts val="1000"/>
                        </a:spcAft>
                      </a:pPr>
                      <a:r>
                        <a:rPr lang="en-ZA" sz="1600" dirty="0">
                          <a:solidFill>
                            <a:srgbClr val="000000"/>
                          </a:solidFill>
                          <a:effectLst/>
                          <a:latin typeface="Arial Narrow" panose="020B0606020202030204" pitchFamily="34" charset="0"/>
                          <a:ea typeface="Calibri"/>
                          <a:cs typeface="Times New Roman"/>
                        </a:rPr>
                        <a:t>67 449 title deeds </a:t>
                      </a:r>
                      <a:r>
                        <a:rPr lang="en-ZA" sz="1600" dirty="0">
                          <a:solidFill>
                            <a:srgbClr val="000000"/>
                          </a:solidFill>
                          <a:effectLst/>
                          <a:latin typeface="Arial Narrow" panose="020B0606020202030204" pitchFamily="34" charset="0"/>
                          <a:ea typeface="Times New Roman"/>
                          <a:cs typeface="Times New Roman"/>
                        </a:rPr>
                        <a:t>backlog eradicated</a:t>
                      </a:r>
                      <a:r>
                        <a:rPr lang="en-ZA" sz="1600" dirty="0">
                          <a:solidFill>
                            <a:srgbClr val="000000"/>
                          </a:solidFill>
                          <a:effectLst/>
                          <a:latin typeface="Arial Narrow" panose="020B0606020202030204" pitchFamily="34" charset="0"/>
                          <a:ea typeface="Calibri"/>
                          <a:cs typeface="Times New Roman"/>
                        </a:rPr>
                        <a:t> </a:t>
                      </a:r>
                      <a:endParaRPr lang="en-ZA" sz="1600" dirty="0">
                        <a:effectLst/>
                        <a:latin typeface="Arial Narrow" panose="020B0606020202030204" pitchFamily="34" charset="0"/>
                        <a:ea typeface="Calibri"/>
                        <a:cs typeface="Times New Roman"/>
                      </a:endParaRPr>
                    </a:p>
                  </a:txBody>
                  <a:tcPr marL="68580" marR="68580" marT="0" marB="0"/>
                </a:tc>
                <a:tc>
                  <a:txBody>
                    <a:bodyPr/>
                    <a:lstStyle/>
                    <a:p>
                      <a:pPr marL="0" marR="0" lvl="1" indent="0" algn="l" defTabSz="457200" rtl="0" eaLnBrk="1" fontAlgn="auto" latinLnBrk="0" hangingPunct="1">
                        <a:lnSpc>
                          <a:spcPct val="100000"/>
                        </a:lnSpc>
                        <a:spcBef>
                          <a:spcPts val="0"/>
                        </a:spcBef>
                        <a:spcAft>
                          <a:spcPts val="0"/>
                        </a:spcAft>
                        <a:buClrTx/>
                        <a:buSzTx/>
                        <a:buFontTx/>
                        <a:buNone/>
                        <a:tabLst/>
                        <a:defRPr/>
                      </a:pPr>
                      <a:r>
                        <a:rPr kumimoji="0" lang="en-ZA" altLang="en-US" sz="1600" b="0" i="0" u="none" strike="noStrike" kern="1200" cap="none" spc="0" normalizeH="0" baseline="0" noProof="0" dirty="0" smtClean="0">
                          <a:ln>
                            <a:noFill/>
                          </a:ln>
                          <a:solidFill>
                            <a:prstClr val="black"/>
                          </a:solidFill>
                          <a:effectLst/>
                          <a:uLnTx/>
                          <a:uFillTx/>
                          <a:latin typeface="Arial Narrow" panose="020B0606020202030204" pitchFamily="34" charset="0"/>
                          <a:ea typeface="ＭＳ Ｐゴシック" pitchFamily="34" charset="-128"/>
                          <a:cs typeface="Arial" pitchFamily="34" charset="0"/>
                        </a:rPr>
                        <a:t>187 175 (Backlog Pre- and Post- 1994)</a:t>
                      </a:r>
                    </a:p>
                    <a:p>
                      <a:endParaRPr lang="en-ZA" sz="1600" dirty="0">
                        <a:latin typeface="Arial Narrow" panose="020B0606020202030204" pitchFamily="34" charset="0"/>
                      </a:endParaRPr>
                    </a:p>
                  </a:txBody>
                  <a:tcPr/>
                </a:tc>
                <a:extLst>
                  <a:ext uri="{0D108BD9-81ED-4DB2-BD59-A6C34878D82A}">
                    <a16:rowId xmlns:a16="http://schemas.microsoft.com/office/drawing/2014/main" xmlns="" val="10001"/>
                  </a:ext>
                </a:extLst>
              </a:tr>
              <a:tr h="370840">
                <a:tc>
                  <a:txBody>
                    <a:bodyPr/>
                    <a:lstStyle/>
                    <a:p>
                      <a:pPr>
                        <a:lnSpc>
                          <a:spcPct val="115000"/>
                        </a:lnSpc>
                        <a:spcAft>
                          <a:spcPts val="0"/>
                        </a:spcAft>
                      </a:pPr>
                      <a:r>
                        <a:rPr lang="en-ZA" sz="1600" dirty="0">
                          <a:solidFill>
                            <a:srgbClr val="000000"/>
                          </a:solidFill>
                          <a:effectLst/>
                          <a:latin typeface="Arial Narrow" panose="020B0606020202030204" pitchFamily="34" charset="0"/>
                          <a:ea typeface="Times New Roman"/>
                          <a:cs typeface="Times New Roman"/>
                        </a:rPr>
                        <a:t>2 455 hectares of well-located land acquired, rezoned, and released for new </a:t>
                      </a:r>
                      <a:r>
                        <a:rPr lang="en-ZA" sz="1600" dirty="0" smtClean="0">
                          <a:solidFill>
                            <a:srgbClr val="000000"/>
                          </a:solidFill>
                          <a:effectLst/>
                          <a:latin typeface="Arial Narrow" panose="020B0606020202030204" pitchFamily="34" charset="0"/>
                          <a:ea typeface="Times New Roman"/>
                          <a:cs typeface="Times New Roman"/>
                        </a:rPr>
                        <a:t>developments</a:t>
                      </a:r>
                      <a:endParaRPr lang="en-ZA" sz="1600" dirty="0">
                        <a:effectLst/>
                        <a:latin typeface="Arial Narrow" panose="020B0606020202030204" pitchFamily="34" charset="0"/>
                        <a:ea typeface="Calibri"/>
                        <a:cs typeface="Times New Roman"/>
                      </a:endParaRPr>
                    </a:p>
                  </a:txBody>
                  <a:tcPr marL="68580" marR="68580" marT="0" marB="0"/>
                </a:tc>
                <a:tc>
                  <a:txBody>
                    <a:bodyPr/>
                    <a:lstStyle/>
                    <a:p>
                      <a:pPr>
                        <a:lnSpc>
                          <a:spcPct val="115000"/>
                        </a:lnSpc>
                        <a:spcAft>
                          <a:spcPts val="1000"/>
                        </a:spcAft>
                      </a:pPr>
                      <a:r>
                        <a:rPr lang="en-ZA" sz="1600" dirty="0">
                          <a:solidFill>
                            <a:srgbClr val="000000"/>
                          </a:solidFill>
                          <a:effectLst/>
                          <a:latin typeface="Arial Narrow" panose="020B0606020202030204" pitchFamily="34" charset="0"/>
                          <a:ea typeface="Calibri"/>
                          <a:cs typeface="Times New Roman"/>
                        </a:rPr>
                        <a:t>6 250.385 ha of well-located land </a:t>
                      </a:r>
                      <a:r>
                        <a:rPr lang="en-ZA" sz="1600" dirty="0" smtClean="0">
                          <a:solidFill>
                            <a:srgbClr val="000000"/>
                          </a:solidFill>
                          <a:effectLst/>
                          <a:latin typeface="Arial Narrow" panose="020B0606020202030204" pitchFamily="34" charset="0"/>
                          <a:ea typeface="Calibri"/>
                          <a:cs typeface="Times New Roman"/>
                        </a:rPr>
                        <a:t>acquired ,</a:t>
                      </a:r>
                      <a:r>
                        <a:rPr lang="en-ZA" sz="1600" baseline="0" dirty="0" smtClean="0">
                          <a:solidFill>
                            <a:srgbClr val="000000"/>
                          </a:solidFill>
                          <a:effectLst/>
                          <a:latin typeface="Arial Narrow" panose="020B0606020202030204" pitchFamily="34" charset="0"/>
                          <a:ea typeface="Calibri"/>
                          <a:cs typeface="Times New Roman"/>
                        </a:rPr>
                        <a:t> </a:t>
                      </a:r>
                    </a:p>
                    <a:p>
                      <a:pPr>
                        <a:lnSpc>
                          <a:spcPct val="115000"/>
                        </a:lnSpc>
                        <a:spcAft>
                          <a:spcPts val="1000"/>
                        </a:spcAft>
                      </a:pPr>
                      <a:r>
                        <a:rPr lang="en-ZA" sz="1600" baseline="0" dirty="0" smtClean="0">
                          <a:solidFill>
                            <a:srgbClr val="000000"/>
                          </a:solidFill>
                          <a:effectLst/>
                          <a:latin typeface="Arial Narrow" panose="020B0606020202030204" pitchFamily="34" charset="0"/>
                          <a:ea typeface="Calibri"/>
                          <a:cs typeface="Times New Roman"/>
                        </a:rPr>
                        <a:t>There is slow progress on rezoning of the land </a:t>
                      </a:r>
                      <a:endParaRPr lang="en-ZA" sz="1600" dirty="0">
                        <a:effectLst/>
                        <a:latin typeface="Arial Narrow" panose="020B0606020202030204" pitchFamily="34" charset="0"/>
                        <a:ea typeface="Calibri"/>
                        <a:cs typeface="Times New Roman"/>
                      </a:endParaRPr>
                    </a:p>
                  </a:txBody>
                  <a:tcPr marL="68580" marR="68580" marT="0" marB="0"/>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ZA" sz="1600" dirty="0" smtClean="0">
                          <a:latin typeface="Arial Narrow" panose="020B0606020202030204" pitchFamily="34" charset="0"/>
                        </a:rPr>
                        <a:t>13 507.0 ha</a:t>
                      </a:r>
                    </a:p>
                    <a:p>
                      <a:pPr marL="0" marR="0" indent="0" algn="l" defTabSz="457200" rtl="0" eaLnBrk="1" fontAlgn="auto" latinLnBrk="0" hangingPunct="1">
                        <a:lnSpc>
                          <a:spcPct val="100000"/>
                        </a:lnSpc>
                        <a:spcBef>
                          <a:spcPts val="0"/>
                        </a:spcBef>
                        <a:spcAft>
                          <a:spcPts val="0"/>
                        </a:spcAft>
                        <a:buClrTx/>
                        <a:buSzTx/>
                        <a:buFontTx/>
                        <a:buNone/>
                        <a:tabLst/>
                        <a:defRPr/>
                      </a:pPr>
                      <a:endParaRPr lang="en-ZA" sz="1600" dirty="0" smtClean="0">
                        <a:latin typeface="Arial Narrow" panose="020B0606020202030204" pitchFamily="34" charset="0"/>
                      </a:endParaRPr>
                    </a:p>
                  </a:txBody>
                  <a:tcPr/>
                </a:tc>
                <a:extLst>
                  <a:ext uri="{0D108BD9-81ED-4DB2-BD59-A6C34878D82A}">
                    <a16:rowId xmlns:a16="http://schemas.microsoft.com/office/drawing/2014/main" xmlns="" val="10002"/>
                  </a:ext>
                </a:extLst>
              </a:tr>
              <a:tr h="370840">
                <a:tc>
                  <a:txBody>
                    <a:bodyPr/>
                    <a:lstStyle/>
                    <a:p>
                      <a:pPr>
                        <a:lnSpc>
                          <a:spcPct val="115000"/>
                        </a:lnSpc>
                        <a:spcAft>
                          <a:spcPts val="0"/>
                        </a:spcAft>
                      </a:pPr>
                      <a:r>
                        <a:rPr lang="en-ZA" sz="1600" dirty="0">
                          <a:solidFill>
                            <a:srgbClr val="000000"/>
                          </a:solidFill>
                          <a:effectLst/>
                          <a:latin typeface="Arial Narrow" panose="020B0606020202030204" pitchFamily="34" charset="0"/>
                          <a:ea typeface="Times New Roman"/>
                          <a:cs typeface="Times New Roman"/>
                        </a:rPr>
                        <a:t>2 Evaluation studies conducted (Affordable Housing and Access)</a:t>
                      </a:r>
                      <a:endParaRPr lang="en-ZA" sz="1600" dirty="0">
                        <a:effectLst/>
                        <a:latin typeface="Arial Narrow" panose="020B0606020202030204" pitchFamily="34" charset="0"/>
                        <a:ea typeface="Calibri"/>
                        <a:cs typeface="Times New Roman"/>
                      </a:endParaRPr>
                    </a:p>
                  </a:txBody>
                  <a:tcPr marL="68580" marR="68580" marT="0" marB="0"/>
                </a:tc>
                <a:tc>
                  <a:txBody>
                    <a:bodyPr/>
                    <a:lstStyle/>
                    <a:p>
                      <a:pPr>
                        <a:lnSpc>
                          <a:spcPct val="115000"/>
                        </a:lnSpc>
                        <a:spcAft>
                          <a:spcPts val="1000"/>
                        </a:spcAft>
                      </a:pPr>
                      <a:r>
                        <a:rPr lang="en-ZA" sz="1600" dirty="0">
                          <a:solidFill>
                            <a:srgbClr val="000000"/>
                          </a:solidFill>
                          <a:effectLst/>
                          <a:latin typeface="Arial Narrow" panose="020B0606020202030204" pitchFamily="34" charset="0"/>
                          <a:ea typeface="Times New Roman"/>
                          <a:cs typeface="Times New Roman"/>
                        </a:rPr>
                        <a:t>1 Evaluation study conducted  (Affordable Housing)</a:t>
                      </a:r>
                      <a:endParaRPr lang="en-ZA" sz="1600" dirty="0">
                        <a:effectLst/>
                        <a:latin typeface="Arial Narrow" panose="020B0606020202030204" pitchFamily="34" charset="0"/>
                        <a:ea typeface="Calibri"/>
                        <a:cs typeface="Times New Roman"/>
                      </a:endParaRPr>
                    </a:p>
                  </a:txBody>
                  <a:tcPr marL="68580" marR="68580" marT="0" marB="0"/>
                </a:tc>
                <a:tc>
                  <a:txBody>
                    <a:bodyPr/>
                    <a:lstStyle/>
                    <a:p>
                      <a:r>
                        <a:rPr lang="en-ZA" sz="1400" dirty="0" smtClean="0">
                          <a:latin typeface="Arial Narrow" panose="020B0606020202030204" pitchFamily="34" charset="0"/>
                        </a:rPr>
                        <a:t>5 Studies conducted</a:t>
                      </a:r>
                      <a:r>
                        <a:rPr lang="en-ZA" sz="1400" baseline="0" dirty="0" smtClean="0">
                          <a:latin typeface="Arial Narrow" panose="020B0606020202030204" pitchFamily="34" charset="0"/>
                        </a:rPr>
                        <a:t> (Asset, USDG, Social Housing, IRDP, Affordable Housing) </a:t>
                      </a:r>
                      <a:endParaRPr lang="en-ZA" sz="1400" dirty="0">
                        <a:latin typeface="Arial Narrow" panose="020B0606020202030204" pitchFamily="34" charset="0"/>
                      </a:endParaRPr>
                    </a:p>
                  </a:txBody>
                  <a:tcPr/>
                </a:tc>
                <a:extLst>
                  <a:ext uri="{0D108BD9-81ED-4DB2-BD59-A6C34878D82A}">
                    <a16:rowId xmlns:a16="http://schemas.microsoft.com/office/drawing/2014/main" xmlns="" val="10003"/>
                  </a:ext>
                </a:extLst>
              </a:tr>
              <a:tr h="370840">
                <a:tc>
                  <a:txBody>
                    <a:bodyPr/>
                    <a:lstStyle/>
                    <a:p>
                      <a:pPr>
                        <a:lnSpc>
                          <a:spcPct val="115000"/>
                        </a:lnSpc>
                        <a:spcAft>
                          <a:spcPts val="0"/>
                        </a:spcAft>
                      </a:pPr>
                      <a:r>
                        <a:rPr lang="en-ZA" sz="1600" dirty="0">
                          <a:solidFill>
                            <a:srgbClr val="000000"/>
                          </a:solidFill>
                          <a:effectLst/>
                          <a:latin typeface="Arial Narrow" panose="020B0606020202030204" pitchFamily="34" charset="0"/>
                          <a:ea typeface="Times New Roman"/>
                          <a:cs typeface="Times New Roman"/>
                        </a:rPr>
                        <a:t>100% of projects under implementation monitored and verified   (HSDG and USDG)</a:t>
                      </a:r>
                      <a:endParaRPr lang="en-ZA" sz="1600" dirty="0">
                        <a:effectLst/>
                        <a:latin typeface="Arial Narrow" panose="020B0606020202030204" pitchFamily="34" charset="0"/>
                        <a:ea typeface="Calibri"/>
                        <a:cs typeface="Times New Roman"/>
                      </a:endParaRPr>
                    </a:p>
                  </a:txBody>
                  <a:tcPr marL="68580" marR="68580" marT="0" marB="0"/>
                </a:tc>
                <a:tc>
                  <a:txBody>
                    <a:bodyPr/>
                    <a:lstStyle/>
                    <a:p>
                      <a:pPr>
                        <a:lnSpc>
                          <a:spcPct val="115000"/>
                        </a:lnSpc>
                        <a:spcAft>
                          <a:spcPts val="1000"/>
                        </a:spcAft>
                      </a:pPr>
                      <a:r>
                        <a:rPr lang="en-ZA" sz="1600" dirty="0">
                          <a:solidFill>
                            <a:srgbClr val="000000"/>
                          </a:solidFill>
                          <a:effectLst/>
                          <a:latin typeface="Arial Narrow" panose="020B0606020202030204" pitchFamily="34" charset="0"/>
                          <a:ea typeface="Times New Roman"/>
                          <a:cs typeface="Times New Roman"/>
                        </a:rPr>
                        <a:t>96.6% of projects under implementation monitored and verified (HSDG and USDG)</a:t>
                      </a:r>
                      <a:endParaRPr lang="en-ZA" sz="1600" dirty="0">
                        <a:effectLst/>
                        <a:latin typeface="Arial Narrow" panose="020B0606020202030204" pitchFamily="34" charset="0"/>
                        <a:ea typeface="Calibri"/>
                        <a:cs typeface="Times New Roman"/>
                      </a:endParaRPr>
                    </a:p>
                  </a:txBody>
                  <a:tcPr marL="68580" marR="68580" marT="0" marB="0"/>
                </a:tc>
                <a:tc>
                  <a:txBody>
                    <a:bodyPr/>
                    <a:lstStyle/>
                    <a:p>
                      <a:r>
                        <a:rPr lang="en-ZA" sz="1400" dirty="0" smtClean="0">
                          <a:latin typeface="Arial Narrow" panose="020B0606020202030204" pitchFamily="34" charset="0"/>
                        </a:rPr>
                        <a:t>N/A</a:t>
                      </a:r>
                      <a:endParaRPr lang="en-ZA" sz="1400" dirty="0">
                        <a:latin typeface="Arial Narrow" panose="020B0606020202030204" pitchFamily="34" charset="0"/>
                      </a:endParaRPr>
                    </a:p>
                  </a:txBody>
                  <a:tcPr/>
                </a:tc>
                <a:extLst>
                  <a:ext uri="{0D108BD9-81ED-4DB2-BD59-A6C34878D82A}">
                    <a16:rowId xmlns:a16="http://schemas.microsoft.com/office/drawing/2014/main" xmlns="" val="10004"/>
                  </a:ext>
                </a:extLst>
              </a:tr>
            </a:tbl>
          </a:graphicData>
        </a:graphic>
      </p:graphicFrame>
      <p:sp>
        <p:nvSpPr>
          <p:cNvPr id="3" name="Slide Number Placeholder 2"/>
          <p:cNvSpPr>
            <a:spLocks noGrp="1"/>
          </p:cNvSpPr>
          <p:nvPr>
            <p:ph type="sldNum" sz="quarter" idx="12"/>
          </p:nvPr>
        </p:nvSpPr>
        <p:spPr/>
        <p:txBody>
          <a:bodyPr/>
          <a:lstStyle/>
          <a:p>
            <a:fld id="{9E461EAA-EDBE-4504-8447-83F689B71C71}" type="slidenum">
              <a:rPr lang="en-US" smtClean="0"/>
              <a:pPr/>
              <a:t>17</a:t>
            </a:fld>
            <a:endParaRPr lang="en-US" dirty="0"/>
          </a:p>
        </p:txBody>
      </p:sp>
    </p:spTree>
    <p:extLst>
      <p:ext uri="{BB962C8B-B14F-4D97-AF65-F5344CB8AC3E}">
        <p14:creationId xmlns:p14="http://schemas.microsoft.com/office/powerpoint/2010/main" xmlns="" val="3437599401"/>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Title 1"/>
          <p:cNvSpPr>
            <a:spLocks noGrp="1"/>
          </p:cNvSpPr>
          <p:nvPr>
            <p:ph type="ctrTitle"/>
          </p:nvPr>
        </p:nvSpPr>
        <p:spPr>
          <a:xfrm>
            <a:off x="762000" y="2901950"/>
            <a:ext cx="7772400" cy="1470025"/>
          </a:xfrm>
        </p:spPr>
        <p:txBody>
          <a:bodyPr/>
          <a:lstStyle/>
          <a:p>
            <a:r>
              <a:rPr lang="en-US" sz="4000" dirty="0" smtClean="0"/>
              <a:t>DEPARTMENTAL EXPENDITURE ANNUAL REPORT</a:t>
            </a:r>
          </a:p>
        </p:txBody>
      </p:sp>
      <p:sp>
        <p:nvSpPr>
          <p:cNvPr id="2052" name="Subtitle 4"/>
          <p:cNvSpPr>
            <a:spLocks noGrp="1"/>
          </p:cNvSpPr>
          <p:nvPr>
            <p:ph type="subTitle" idx="1"/>
          </p:nvPr>
        </p:nvSpPr>
        <p:spPr>
          <a:xfrm>
            <a:off x="1371600" y="4419600"/>
            <a:ext cx="6400800" cy="1752600"/>
          </a:xfrm>
        </p:spPr>
        <p:txBody>
          <a:bodyPr/>
          <a:lstStyle/>
          <a:p>
            <a:r>
              <a:rPr lang="en-US" dirty="0" smtClean="0"/>
              <a:t>AUDITED </a:t>
            </a:r>
          </a:p>
        </p:txBody>
      </p:sp>
      <p:pic>
        <p:nvPicPr>
          <p:cNvPr id="2051" name="Picture 3" descr="20yrs Logo_vek.jpg"/>
          <p:cNvPicPr>
            <a:picLocks noChangeAspect="1"/>
          </p:cNvPicPr>
          <p:nvPr/>
        </p:nvPicPr>
        <p:blipFill>
          <a:blip r:embed="rId3">
            <a:extLst>
              <a:ext uri="{28A0092B-C50C-407E-A947-70E740481C1C}">
                <a14:useLocalDpi xmlns:a14="http://schemas.microsoft.com/office/drawing/2010/main" xmlns="" val="0"/>
              </a:ext>
            </a:extLst>
          </a:blip>
          <a:srcRect/>
          <a:stretch>
            <a:fillRect/>
          </a:stretch>
        </p:blipFill>
        <p:spPr bwMode="auto">
          <a:xfrm>
            <a:off x="3449638" y="381000"/>
            <a:ext cx="2244725" cy="2520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Slide Number Placeholder 1"/>
          <p:cNvSpPr>
            <a:spLocks noGrp="1"/>
          </p:cNvSpPr>
          <p:nvPr>
            <p:ph type="sldNum" sz="quarter" idx="12"/>
          </p:nvPr>
        </p:nvSpPr>
        <p:spPr/>
        <p:txBody>
          <a:bodyPr/>
          <a:lstStyle/>
          <a:p>
            <a:pPr>
              <a:defRPr/>
            </a:pPr>
            <a:fld id="{445FDD4D-2F34-4FF0-9AE5-CEEFA27A3B9A}" type="slidenum">
              <a:rPr lang="en-US" smtClean="0"/>
              <a:pPr>
                <a:defRPr/>
              </a:pPr>
              <a:t>18</a:t>
            </a:fld>
            <a:endParaRPr lang="en-US"/>
          </a:p>
        </p:txBody>
      </p:sp>
    </p:spTree>
    <p:extLst>
      <p:ext uri="{BB962C8B-B14F-4D97-AF65-F5344CB8AC3E}">
        <p14:creationId xmlns:p14="http://schemas.microsoft.com/office/powerpoint/2010/main" xmlns="" val="1068710384"/>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143000"/>
          </a:xfrm>
        </p:spPr>
        <p:txBody>
          <a:bodyPr/>
          <a:lstStyle/>
          <a:p>
            <a:r>
              <a:rPr lang="en-US" sz="3200" dirty="0" smtClean="0"/>
              <a:t>Departmental Expenditure </a:t>
            </a:r>
            <a:br>
              <a:rPr lang="en-US" sz="3200" dirty="0" smtClean="0"/>
            </a:br>
            <a:r>
              <a:rPr lang="en-US" sz="3200" dirty="0" smtClean="0"/>
              <a:t>as at 31 March 2017</a:t>
            </a:r>
            <a:r>
              <a:rPr lang="en-US" sz="3600" dirty="0" smtClean="0"/>
              <a:t> </a:t>
            </a:r>
            <a:endParaRPr lang="en-US" sz="3600" dirty="0"/>
          </a:p>
        </p:txBody>
      </p:sp>
      <p:sp>
        <p:nvSpPr>
          <p:cNvPr id="3" name="Slide Number Placeholder 2"/>
          <p:cNvSpPr>
            <a:spLocks noGrp="1"/>
          </p:cNvSpPr>
          <p:nvPr>
            <p:ph type="sldNum" sz="quarter" idx="12"/>
          </p:nvPr>
        </p:nvSpPr>
        <p:spPr/>
        <p:txBody>
          <a:bodyPr/>
          <a:lstStyle/>
          <a:p>
            <a:pPr>
              <a:defRPr/>
            </a:pPr>
            <a:fld id="{17612693-689F-42AA-8F76-7F9C9A9F1456}" type="slidenum">
              <a:rPr lang="en-US" smtClean="0"/>
              <a:pPr>
                <a:defRPr/>
              </a:pPr>
              <a:t>19</a:t>
            </a:fld>
            <a:endParaRPr lang="en-US"/>
          </a:p>
        </p:txBody>
      </p:sp>
      <p:graphicFrame>
        <p:nvGraphicFramePr>
          <p:cNvPr id="5" name="Table 4"/>
          <p:cNvGraphicFramePr>
            <a:graphicFrameLocks noGrp="1"/>
          </p:cNvGraphicFramePr>
          <p:nvPr>
            <p:extLst>
              <p:ext uri="{D42A27DB-BD31-4B8C-83A1-F6EECF244321}">
                <p14:modId xmlns:p14="http://schemas.microsoft.com/office/powerpoint/2010/main" xmlns="" val="2238289668"/>
              </p:ext>
            </p:extLst>
          </p:nvPr>
        </p:nvGraphicFramePr>
        <p:xfrm>
          <a:off x="323529" y="1451061"/>
          <a:ext cx="8579295" cy="3693662"/>
        </p:xfrm>
        <a:graphic>
          <a:graphicData uri="http://schemas.openxmlformats.org/drawingml/2006/table">
            <a:tbl>
              <a:tblPr/>
              <a:tblGrid>
                <a:gridCol w="3227053">
                  <a:extLst>
                    <a:ext uri="{9D8B030D-6E8A-4147-A177-3AD203B41FA5}">
                      <a16:colId xmlns:a16="http://schemas.microsoft.com/office/drawing/2014/main" xmlns="" val="20000"/>
                    </a:ext>
                  </a:extLst>
                </a:gridCol>
                <a:gridCol w="1588947">
                  <a:extLst>
                    <a:ext uri="{9D8B030D-6E8A-4147-A177-3AD203B41FA5}">
                      <a16:colId xmlns:a16="http://schemas.microsoft.com/office/drawing/2014/main" xmlns="" val="20001"/>
                    </a:ext>
                  </a:extLst>
                </a:gridCol>
                <a:gridCol w="1588947">
                  <a:extLst>
                    <a:ext uri="{9D8B030D-6E8A-4147-A177-3AD203B41FA5}">
                      <a16:colId xmlns:a16="http://schemas.microsoft.com/office/drawing/2014/main" xmlns="" val="20002"/>
                    </a:ext>
                  </a:extLst>
                </a:gridCol>
                <a:gridCol w="1505318">
                  <a:extLst>
                    <a:ext uri="{9D8B030D-6E8A-4147-A177-3AD203B41FA5}">
                      <a16:colId xmlns:a16="http://schemas.microsoft.com/office/drawing/2014/main" xmlns="" val="20003"/>
                    </a:ext>
                  </a:extLst>
                </a:gridCol>
                <a:gridCol w="669030">
                  <a:extLst>
                    <a:ext uri="{9D8B030D-6E8A-4147-A177-3AD203B41FA5}">
                      <a16:colId xmlns:a16="http://schemas.microsoft.com/office/drawing/2014/main" xmlns="" val="20004"/>
                    </a:ext>
                  </a:extLst>
                </a:gridCol>
              </a:tblGrid>
              <a:tr h="876678">
                <a:tc>
                  <a:txBody>
                    <a:bodyPr/>
                    <a:lstStyle/>
                    <a:p>
                      <a:pPr algn="l" fontAlgn="ctr"/>
                      <a:r>
                        <a:rPr lang="en-US" sz="1600" b="1" i="0" u="none" strike="noStrike" dirty="0" smtClean="0">
                          <a:solidFill>
                            <a:srgbClr val="000000"/>
                          </a:solidFill>
                          <a:effectLst/>
                          <a:latin typeface="Calibri"/>
                        </a:rPr>
                        <a:t>Programmes</a:t>
                      </a:r>
                    </a:p>
                    <a:p>
                      <a:pPr algn="l" fontAlgn="ctr"/>
                      <a:r>
                        <a:rPr lang="en-US" sz="1600" b="1" i="0" u="none" strike="noStrike" dirty="0" smtClean="0">
                          <a:solidFill>
                            <a:srgbClr val="000000"/>
                          </a:solidFill>
                          <a:effectLst/>
                          <a:latin typeface="Calibri"/>
                        </a:rPr>
                        <a:t>R`000</a:t>
                      </a:r>
                      <a:endParaRPr lang="en-US" sz="1600" b="1" i="0" u="none" strike="noStrike" dirty="0">
                        <a:solidFill>
                          <a:srgbClr val="000000"/>
                        </a:solidFill>
                        <a:effectLst/>
                        <a:latin typeface="Calibri"/>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D79B"/>
                    </a:solidFill>
                  </a:tcPr>
                </a:tc>
                <a:tc>
                  <a:txBody>
                    <a:bodyPr/>
                    <a:lstStyle/>
                    <a:p>
                      <a:pPr algn="ctr" fontAlgn="ctr"/>
                      <a:r>
                        <a:rPr lang="en-US" sz="1600" b="1" i="0" u="none" strike="noStrike" dirty="0">
                          <a:solidFill>
                            <a:srgbClr val="000000"/>
                          </a:solidFill>
                          <a:effectLst/>
                          <a:latin typeface="Calibri"/>
                        </a:rPr>
                        <a:t> Total Allocation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D79B"/>
                    </a:solidFill>
                  </a:tcPr>
                </a:tc>
                <a:tc>
                  <a:txBody>
                    <a:bodyPr/>
                    <a:lstStyle/>
                    <a:p>
                      <a:pPr algn="ctr" fontAlgn="ctr"/>
                      <a:r>
                        <a:rPr lang="en-US" sz="1600" b="1" i="0" u="none" strike="noStrike" dirty="0">
                          <a:solidFill>
                            <a:srgbClr val="000000"/>
                          </a:solidFill>
                          <a:effectLst/>
                          <a:latin typeface="Calibri"/>
                        </a:rPr>
                        <a:t> Expenditure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D79B"/>
                    </a:solidFill>
                  </a:tcPr>
                </a:tc>
                <a:tc>
                  <a:txBody>
                    <a:bodyPr/>
                    <a:lstStyle/>
                    <a:p>
                      <a:pPr algn="ctr" fontAlgn="ctr"/>
                      <a:r>
                        <a:rPr lang="en-US" sz="1600" b="1" i="0" u="none" strike="noStrike" dirty="0">
                          <a:solidFill>
                            <a:srgbClr val="000000"/>
                          </a:solidFill>
                          <a:effectLst/>
                          <a:latin typeface="Calibri"/>
                        </a:rPr>
                        <a:t> Variance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D79B"/>
                    </a:solidFill>
                  </a:tcPr>
                </a:tc>
                <a:tc>
                  <a:txBody>
                    <a:bodyPr/>
                    <a:lstStyle/>
                    <a:p>
                      <a:pPr algn="ctr" fontAlgn="ctr"/>
                      <a:r>
                        <a:rPr lang="en-US" sz="1600" b="1" i="0" u="none" strike="noStrike" dirty="0">
                          <a:solidFill>
                            <a:srgbClr val="000000"/>
                          </a:solidFill>
                          <a:effectLst/>
                          <a:latin typeface="Calibri"/>
                        </a:rPr>
                        <a:t> % Spent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D79B"/>
                    </a:solidFill>
                  </a:tcPr>
                </a:tc>
                <a:extLst>
                  <a:ext uri="{0D108BD9-81ED-4DB2-BD59-A6C34878D82A}">
                    <a16:rowId xmlns:a16="http://schemas.microsoft.com/office/drawing/2014/main" xmlns="" val="10000"/>
                  </a:ext>
                </a:extLst>
              </a:tr>
              <a:tr h="559146">
                <a:tc>
                  <a:txBody>
                    <a:bodyPr/>
                    <a:lstStyle/>
                    <a:p>
                      <a:pPr algn="l" fontAlgn="ctr"/>
                      <a:r>
                        <a:rPr lang="en-US" sz="1600" b="0" i="0" u="none" strike="noStrike" dirty="0">
                          <a:solidFill>
                            <a:srgbClr val="000000"/>
                          </a:solidFill>
                          <a:effectLst/>
                          <a:latin typeface="Calibri"/>
                        </a:rPr>
                        <a:t>1. Administration</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GB" sz="1600" b="0" i="0" u="none" strike="noStrike" dirty="0">
                          <a:solidFill>
                            <a:srgbClr val="000000"/>
                          </a:solidFill>
                          <a:effectLst/>
                          <a:latin typeface="+mn-lt"/>
                        </a:rPr>
                        <a:t>455 459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GB" sz="1600" b="0" i="0" u="none" strike="noStrike">
                          <a:solidFill>
                            <a:srgbClr val="000000"/>
                          </a:solidFill>
                          <a:effectLst/>
                          <a:latin typeface="+mn-lt"/>
                        </a:rPr>
                        <a:t>420 897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GB" sz="1600" b="0" i="0" u="none" strike="noStrike">
                          <a:solidFill>
                            <a:srgbClr val="000000"/>
                          </a:solidFill>
                          <a:effectLst/>
                          <a:latin typeface="+mn-lt"/>
                        </a:rPr>
                        <a:t>34 562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ZA" sz="1600" b="0" i="0" u="none" strike="noStrike">
                          <a:solidFill>
                            <a:srgbClr val="000000"/>
                          </a:solidFill>
                          <a:effectLst/>
                          <a:latin typeface="+mn-lt"/>
                        </a:rPr>
                        <a:t>92%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0001"/>
                  </a:ext>
                </a:extLst>
              </a:tr>
              <a:tr h="580400">
                <a:tc>
                  <a:txBody>
                    <a:bodyPr/>
                    <a:lstStyle/>
                    <a:p>
                      <a:pPr algn="l" fontAlgn="ctr"/>
                      <a:r>
                        <a:rPr lang="en-US" sz="1600" b="0" i="0" u="none" strike="noStrike" dirty="0">
                          <a:solidFill>
                            <a:srgbClr val="000000"/>
                          </a:solidFill>
                          <a:effectLst/>
                          <a:latin typeface="Calibri"/>
                        </a:rPr>
                        <a:t>2. Human Settlements Policy, </a:t>
                      </a:r>
                      <a:endParaRPr lang="en-US" sz="1600" b="0" i="0" u="none" strike="noStrike" dirty="0" smtClean="0">
                        <a:solidFill>
                          <a:srgbClr val="000000"/>
                        </a:solidFill>
                        <a:effectLst/>
                        <a:latin typeface="Calibri"/>
                      </a:endParaRPr>
                    </a:p>
                    <a:p>
                      <a:pPr algn="l" fontAlgn="ctr"/>
                      <a:r>
                        <a:rPr lang="en-US" sz="1600" b="0" i="0" u="none" strike="noStrike" dirty="0" smtClean="0">
                          <a:solidFill>
                            <a:srgbClr val="000000"/>
                          </a:solidFill>
                          <a:effectLst/>
                          <a:latin typeface="Calibri"/>
                        </a:rPr>
                        <a:t>Strategy &amp; Planning</a:t>
                      </a:r>
                      <a:endParaRPr lang="en-US" sz="1600" b="0" i="0" u="none" strike="noStrike" dirty="0">
                        <a:solidFill>
                          <a:srgbClr val="000000"/>
                        </a:solidFill>
                        <a:effectLst/>
                        <a:latin typeface="Calibri"/>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fontAlgn="ctr"/>
                      <a:r>
                        <a:rPr lang="en-GB" sz="1600" b="0" i="0" u="none" strike="noStrike">
                          <a:solidFill>
                            <a:srgbClr val="000000"/>
                          </a:solidFill>
                          <a:effectLst/>
                          <a:latin typeface="+mn-lt"/>
                        </a:rPr>
                        <a:t>92 275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fontAlgn="ctr"/>
                      <a:r>
                        <a:rPr lang="en-GB" sz="1600" b="0" i="0" u="none" strike="noStrike">
                          <a:solidFill>
                            <a:srgbClr val="000000"/>
                          </a:solidFill>
                          <a:effectLst/>
                          <a:latin typeface="+mn-lt"/>
                        </a:rPr>
                        <a:t>86 600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fontAlgn="ctr"/>
                      <a:r>
                        <a:rPr lang="en-GB" sz="1600" b="0" i="0" u="none" strike="noStrike">
                          <a:solidFill>
                            <a:srgbClr val="000000"/>
                          </a:solidFill>
                          <a:effectLst/>
                          <a:latin typeface="+mn-lt"/>
                        </a:rPr>
                        <a:t>5 675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fontAlgn="ctr"/>
                      <a:r>
                        <a:rPr lang="en-ZA" sz="1600" b="0" i="0" u="none" strike="noStrike">
                          <a:solidFill>
                            <a:srgbClr val="000000"/>
                          </a:solidFill>
                          <a:effectLst/>
                          <a:latin typeface="+mn-lt"/>
                        </a:rPr>
                        <a:t>94%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0002"/>
                  </a:ext>
                </a:extLst>
              </a:tr>
              <a:tr h="559146">
                <a:tc>
                  <a:txBody>
                    <a:bodyPr/>
                    <a:lstStyle/>
                    <a:p>
                      <a:pPr algn="l" fontAlgn="ctr"/>
                      <a:r>
                        <a:rPr lang="en-US" sz="1600" b="0" i="0" u="none" strike="noStrike" dirty="0">
                          <a:solidFill>
                            <a:srgbClr val="000000"/>
                          </a:solidFill>
                          <a:effectLst/>
                          <a:latin typeface="Calibri"/>
                        </a:rPr>
                        <a:t>3. Programme  Delivery Support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fontAlgn="ctr"/>
                      <a:r>
                        <a:rPr lang="en-GB" sz="1600" b="0" i="0" u="none" strike="noStrike">
                          <a:solidFill>
                            <a:srgbClr val="000000"/>
                          </a:solidFill>
                          <a:effectLst/>
                          <a:latin typeface="+mn-lt"/>
                        </a:rPr>
                        <a:t>217 685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fontAlgn="ctr"/>
                      <a:r>
                        <a:rPr lang="en-GB" sz="1600" b="0" i="0" u="none" strike="noStrike">
                          <a:solidFill>
                            <a:srgbClr val="000000"/>
                          </a:solidFill>
                          <a:effectLst/>
                          <a:latin typeface="+mn-lt"/>
                        </a:rPr>
                        <a:t>151 742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fontAlgn="ctr"/>
                      <a:r>
                        <a:rPr lang="en-GB" sz="1600" b="0" i="0" u="none" strike="noStrike">
                          <a:solidFill>
                            <a:srgbClr val="000000"/>
                          </a:solidFill>
                          <a:effectLst/>
                          <a:latin typeface="+mn-lt"/>
                        </a:rPr>
                        <a:t>65 943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fontAlgn="ctr"/>
                      <a:r>
                        <a:rPr lang="en-ZA" sz="1600" b="0" i="0" u="none" strike="noStrike">
                          <a:solidFill>
                            <a:srgbClr val="000000"/>
                          </a:solidFill>
                          <a:effectLst/>
                          <a:latin typeface="+mn-lt"/>
                        </a:rPr>
                        <a:t>70%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0003"/>
                  </a:ext>
                </a:extLst>
              </a:tr>
              <a:tr h="559146">
                <a:tc>
                  <a:txBody>
                    <a:bodyPr/>
                    <a:lstStyle/>
                    <a:p>
                      <a:pPr algn="l" fontAlgn="ctr"/>
                      <a:r>
                        <a:rPr lang="en-US" sz="1600" b="0" i="0" u="none" strike="noStrike" dirty="0">
                          <a:solidFill>
                            <a:srgbClr val="000000"/>
                          </a:solidFill>
                          <a:effectLst/>
                          <a:latin typeface="Calibri"/>
                        </a:rPr>
                        <a:t>4. Housing Development Finance</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GB" sz="1600" b="0" i="0" u="none" strike="noStrike">
                          <a:solidFill>
                            <a:srgbClr val="000000"/>
                          </a:solidFill>
                          <a:effectLst/>
                          <a:latin typeface="+mn-lt"/>
                        </a:rPr>
                        <a:t>29 930 937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GB" sz="1600" b="0" i="0" u="none" strike="noStrike">
                          <a:solidFill>
                            <a:srgbClr val="000000"/>
                          </a:solidFill>
                          <a:effectLst/>
                          <a:latin typeface="+mn-lt"/>
                        </a:rPr>
                        <a:t>29 927 992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GB" sz="1600" b="0" i="0" u="none" strike="noStrike">
                          <a:solidFill>
                            <a:srgbClr val="000000"/>
                          </a:solidFill>
                          <a:effectLst/>
                          <a:latin typeface="+mn-lt"/>
                        </a:rPr>
                        <a:t>2 945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ZA" sz="1600" b="0" i="0" u="none" strike="noStrike">
                          <a:solidFill>
                            <a:srgbClr val="000000"/>
                          </a:solidFill>
                          <a:effectLst/>
                          <a:latin typeface="+mn-lt"/>
                        </a:rPr>
                        <a:t>100%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559146">
                <a:tc>
                  <a:txBody>
                    <a:bodyPr/>
                    <a:lstStyle/>
                    <a:p>
                      <a:pPr algn="l" fontAlgn="ctr"/>
                      <a:r>
                        <a:rPr lang="en-US" sz="1600" b="1" i="0" u="none" strike="noStrike" dirty="0">
                          <a:solidFill>
                            <a:srgbClr val="000000"/>
                          </a:solidFill>
                          <a:effectLst/>
                          <a:latin typeface="Calibri"/>
                        </a:rPr>
                        <a:t>Total</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BB59"/>
                    </a:solidFill>
                  </a:tcPr>
                </a:tc>
                <a:tc>
                  <a:txBody>
                    <a:bodyPr/>
                    <a:lstStyle/>
                    <a:p>
                      <a:pPr algn="r" fontAlgn="ctr"/>
                      <a:r>
                        <a:rPr lang="en-GB" sz="1600" b="1" i="0" u="none" strike="noStrike" dirty="0">
                          <a:solidFill>
                            <a:srgbClr val="000000"/>
                          </a:solidFill>
                          <a:effectLst/>
                          <a:latin typeface="+mn-lt"/>
                        </a:rPr>
                        <a:t>30 696 356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BB59"/>
                    </a:solidFill>
                  </a:tcPr>
                </a:tc>
                <a:tc>
                  <a:txBody>
                    <a:bodyPr/>
                    <a:lstStyle/>
                    <a:p>
                      <a:pPr algn="r" fontAlgn="ctr"/>
                      <a:r>
                        <a:rPr lang="en-GB" sz="1600" b="1" i="0" u="none" strike="noStrike">
                          <a:solidFill>
                            <a:srgbClr val="000000"/>
                          </a:solidFill>
                          <a:effectLst/>
                          <a:latin typeface="+mn-lt"/>
                        </a:rPr>
                        <a:t>30 587 231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BB59"/>
                    </a:solidFill>
                  </a:tcPr>
                </a:tc>
                <a:tc>
                  <a:txBody>
                    <a:bodyPr/>
                    <a:lstStyle/>
                    <a:p>
                      <a:pPr algn="r" fontAlgn="ctr"/>
                      <a:r>
                        <a:rPr lang="en-GB" sz="1600" b="1" i="0" u="none" strike="noStrike">
                          <a:solidFill>
                            <a:srgbClr val="000000"/>
                          </a:solidFill>
                          <a:effectLst/>
                          <a:latin typeface="+mn-lt"/>
                        </a:rPr>
                        <a:t>109 125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BB59"/>
                    </a:solidFill>
                  </a:tcPr>
                </a:tc>
                <a:tc>
                  <a:txBody>
                    <a:bodyPr/>
                    <a:lstStyle/>
                    <a:p>
                      <a:pPr algn="r" fontAlgn="ctr"/>
                      <a:r>
                        <a:rPr lang="en-ZA" sz="1600" b="1" i="0" u="none" strike="noStrike" dirty="0">
                          <a:solidFill>
                            <a:srgbClr val="000000"/>
                          </a:solidFill>
                          <a:effectLst/>
                          <a:latin typeface="+mn-lt"/>
                        </a:rPr>
                        <a:t>100%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BB59"/>
                    </a:solidFill>
                  </a:tcPr>
                </a:tc>
                <a:extLst>
                  <a:ext uri="{0D108BD9-81ED-4DB2-BD59-A6C34878D82A}">
                    <a16:rowId xmlns:a16="http://schemas.microsoft.com/office/drawing/2014/main" xmlns="" val="10005"/>
                  </a:ext>
                </a:extLst>
              </a:tr>
            </a:tbl>
          </a:graphicData>
        </a:graphic>
      </p:graphicFrame>
    </p:spTree>
    <p:extLst>
      <p:ext uri="{BB962C8B-B14F-4D97-AF65-F5344CB8AC3E}">
        <p14:creationId xmlns:p14="http://schemas.microsoft.com/office/powerpoint/2010/main" xmlns="" val="164030981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63562"/>
          </a:xfrm>
        </p:spPr>
        <p:txBody>
          <a:bodyPr/>
          <a:lstStyle/>
          <a:p>
            <a:r>
              <a:rPr lang="en-ZA" sz="3200" dirty="0" smtClean="0">
                <a:latin typeface="Arial Narrow" panose="020B0606020202030204" pitchFamily="34" charset="0"/>
              </a:rPr>
              <a:t>Overview of the Presentation</a:t>
            </a:r>
            <a:endParaRPr lang="en-ZA" sz="3200" dirty="0">
              <a:latin typeface="Arial Narrow" panose="020B0606020202030204" pitchFamily="34" charset="0"/>
            </a:endParaRPr>
          </a:p>
        </p:txBody>
      </p:sp>
      <p:sp>
        <p:nvSpPr>
          <p:cNvPr id="3" name="Content Placeholder 2"/>
          <p:cNvSpPr>
            <a:spLocks noGrp="1"/>
          </p:cNvSpPr>
          <p:nvPr>
            <p:ph idx="1"/>
          </p:nvPr>
        </p:nvSpPr>
        <p:spPr>
          <a:xfrm>
            <a:off x="457200" y="914400"/>
            <a:ext cx="8229600" cy="5211763"/>
          </a:xfrm>
        </p:spPr>
        <p:txBody>
          <a:bodyPr/>
          <a:lstStyle/>
          <a:p>
            <a:pPr>
              <a:lnSpc>
                <a:spcPct val="150000"/>
              </a:lnSpc>
            </a:pPr>
            <a:r>
              <a:rPr lang="en-ZA" sz="2000" dirty="0" smtClean="0">
                <a:latin typeface="Arial Narrow" panose="020B0606020202030204" pitchFamily="34" charset="0"/>
              </a:rPr>
              <a:t>Summary of </a:t>
            </a:r>
            <a:r>
              <a:rPr lang="en-ZA" sz="2000" dirty="0">
                <a:latin typeface="Arial Narrow" panose="020B0606020202030204" pitchFamily="34" charset="0"/>
              </a:rPr>
              <a:t>O</a:t>
            </a:r>
            <a:r>
              <a:rPr lang="en-ZA" sz="2000" dirty="0" smtClean="0">
                <a:latin typeface="Arial Narrow" panose="020B0606020202030204" pitchFamily="34" charset="0"/>
              </a:rPr>
              <a:t>perational –Strategic </a:t>
            </a:r>
            <a:r>
              <a:rPr lang="en-ZA" sz="2000" dirty="0">
                <a:latin typeface="Arial Narrow" panose="020B0606020202030204" pitchFamily="34" charset="0"/>
              </a:rPr>
              <a:t>M</a:t>
            </a:r>
            <a:r>
              <a:rPr lang="en-ZA" sz="2000" dirty="0" smtClean="0">
                <a:latin typeface="Arial Narrow" panose="020B0606020202030204" pitchFamily="34" charset="0"/>
              </a:rPr>
              <a:t>anagement </a:t>
            </a:r>
            <a:r>
              <a:rPr lang="en-ZA" sz="2000" dirty="0">
                <a:latin typeface="Arial Narrow" panose="020B0606020202030204" pitchFamily="34" charset="0"/>
              </a:rPr>
              <a:t>P</a:t>
            </a:r>
            <a:r>
              <a:rPr lang="en-ZA" sz="2000" dirty="0" smtClean="0">
                <a:latin typeface="Arial Narrow" panose="020B0606020202030204" pitchFamily="34" charset="0"/>
              </a:rPr>
              <a:t>rogress </a:t>
            </a:r>
          </a:p>
          <a:p>
            <a:pPr>
              <a:lnSpc>
                <a:spcPct val="150000"/>
              </a:lnSpc>
            </a:pPr>
            <a:r>
              <a:rPr lang="en-ZA" sz="2000" dirty="0" smtClean="0">
                <a:latin typeface="Arial Narrow" panose="020B0606020202030204" pitchFamily="34" charset="0"/>
              </a:rPr>
              <a:t>Report on Targets </a:t>
            </a:r>
            <a:r>
              <a:rPr lang="en-ZA" sz="2000" dirty="0">
                <a:latin typeface="Arial Narrow" panose="020B0606020202030204" pitchFamily="34" charset="0"/>
              </a:rPr>
              <a:t>N</a:t>
            </a:r>
            <a:r>
              <a:rPr lang="en-ZA" sz="2000" dirty="0" smtClean="0">
                <a:latin typeface="Arial Narrow" panose="020B0606020202030204" pitchFamily="34" charset="0"/>
              </a:rPr>
              <a:t>ot </a:t>
            </a:r>
            <a:r>
              <a:rPr lang="en-ZA" sz="2000" dirty="0">
                <a:latin typeface="Arial Narrow" panose="020B0606020202030204" pitchFamily="34" charset="0"/>
              </a:rPr>
              <a:t>A</a:t>
            </a:r>
            <a:r>
              <a:rPr lang="en-ZA" sz="2000" dirty="0" smtClean="0">
                <a:latin typeface="Arial Narrow" panose="020B0606020202030204" pitchFamily="34" charset="0"/>
              </a:rPr>
              <a:t>chieved </a:t>
            </a:r>
          </a:p>
          <a:p>
            <a:pPr>
              <a:lnSpc>
                <a:spcPct val="150000"/>
              </a:lnSpc>
            </a:pPr>
            <a:r>
              <a:rPr lang="en-ZA" sz="2000" dirty="0" smtClean="0">
                <a:latin typeface="Arial Narrow" panose="020B0606020202030204" pitchFamily="34" charset="0"/>
              </a:rPr>
              <a:t> Progress on Annual </a:t>
            </a:r>
            <a:r>
              <a:rPr lang="en-ZA" sz="2000" dirty="0">
                <a:latin typeface="Arial Narrow" panose="020B0606020202030204" pitchFamily="34" charset="0"/>
              </a:rPr>
              <a:t>T</a:t>
            </a:r>
            <a:r>
              <a:rPr lang="en-ZA" sz="2000" dirty="0" smtClean="0">
                <a:latin typeface="Arial Narrow" panose="020B0606020202030204" pitchFamily="34" charset="0"/>
              </a:rPr>
              <a:t>argets in the  2016/2017 Annual Pperfromance Plan</a:t>
            </a:r>
          </a:p>
          <a:p>
            <a:pPr>
              <a:lnSpc>
                <a:spcPct val="150000"/>
              </a:lnSpc>
            </a:pPr>
            <a:r>
              <a:rPr lang="en-ZA" sz="2000" dirty="0" smtClean="0">
                <a:latin typeface="Arial Narrow" panose="020B0606020202030204" pitchFamily="34" charset="0"/>
              </a:rPr>
              <a:t>Report on Financial </a:t>
            </a:r>
            <a:r>
              <a:rPr lang="en-ZA" sz="2000" dirty="0">
                <a:latin typeface="Arial Narrow" panose="020B0606020202030204" pitchFamily="34" charset="0"/>
              </a:rPr>
              <a:t>I</a:t>
            </a:r>
            <a:r>
              <a:rPr lang="en-ZA" sz="2000" dirty="0" smtClean="0">
                <a:latin typeface="Arial Narrow" panose="020B0606020202030204" pitchFamily="34" charset="0"/>
              </a:rPr>
              <a:t>nformation </a:t>
            </a:r>
          </a:p>
          <a:p>
            <a:pPr>
              <a:lnSpc>
                <a:spcPct val="150000"/>
              </a:lnSpc>
            </a:pPr>
            <a:r>
              <a:rPr lang="en-ZA" sz="2000" dirty="0" smtClean="0">
                <a:latin typeface="Arial Narrow" panose="020B0606020202030204" pitchFamily="34" charset="0"/>
              </a:rPr>
              <a:t>Summary of Overall </a:t>
            </a:r>
            <a:r>
              <a:rPr lang="en-ZA" sz="2000" dirty="0">
                <a:latin typeface="Arial Narrow" panose="020B0606020202030204" pitchFamily="34" charset="0"/>
              </a:rPr>
              <a:t>P</a:t>
            </a:r>
            <a:r>
              <a:rPr lang="en-ZA" sz="2000" dirty="0" smtClean="0">
                <a:latin typeface="Arial Narrow" panose="020B0606020202030204" pitchFamily="34" charset="0"/>
              </a:rPr>
              <a:t>erformance of the Department</a:t>
            </a:r>
          </a:p>
          <a:p>
            <a:pPr>
              <a:lnSpc>
                <a:spcPct val="150000"/>
              </a:lnSpc>
            </a:pPr>
            <a:r>
              <a:rPr lang="en-ZA" sz="2000" dirty="0" smtClean="0">
                <a:latin typeface="Arial Narrow" panose="020B0606020202030204" pitchFamily="34" charset="0"/>
              </a:rPr>
              <a:t>Summary of Audit </a:t>
            </a:r>
            <a:r>
              <a:rPr lang="en-ZA" sz="2000" dirty="0">
                <a:latin typeface="Arial Narrow" panose="020B0606020202030204" pitchFamily="34" charset="0"/>
              </a:rPr>
              <a:t>F</a:t>
            </a:r>
            <a:r>
              <a:rPr lang="en-ZA" sz="2000" dirty="0" smtClean="0">
                <a:latin typeface="Arial Narrow" panose="020B0606020202030204" pitchFamily="34" charset="0"/>
              </a:rPr>
              <a:t>indings</a:t>
            </a:r>
          </a:p>
          <a:p>
            <a:pPr>
              <a:lnSpc>
                <a:spcPct val="150000"/>
              </a:lnSpc>
            </a:pPr>
            <a:r>
              <a:rPr lang="en-ZA" sz="2000" dirty="0" smtClean="0">
                <a:latin typeface="Arial Narrow" panose="020B0606020202030204" pitchFamily="34" charset="0"/>
              </a:rPr>
              <a:t>Departmental  </a:t>
            </a:r>
            <a:r>
              <a:rPr lang="en-ZA" sz="2000" dirty="0">
                <a:latin typeface="Arial Narrow" panose="020B0606020202030204" pitchFamily="34" charset="0"/>
              </a:rPr>
              <a:t>R</a:t>
            </a:r>
            <a:r>
              <a:rPr lang="en-ZA" sz="2000" dirty="0" smtClean="0">
                <a:latin typeface="Arial Narrow" panose="020B0606020202030204" pitchFamily="34" charset="0"/>
              </a:rPr>
              <a:t>esponse to Audit </a:t>
            </a:r>
            <a:r>
              <a:rPr lang="en-ZA" sz="2000" dirty="0">
                <a:latin typeface="Arial Narrow" panose="020B0606020202030204" pitchFamily="34" charset="0"/>
              </a:rPr>
              <a:t>F</a:t>
            </a:r>
            <a:r>
              <a:rPr lang="en-ZA" sz="2000" dirty="0" smtClean="0">
                <a:latin typeface="Arial Narrow" panose="020B0606020202030204" pitchFamily="34" charset="0"/>
              </a:rPr>
              <a:t>indings </a:t>
            </a:r>
          </a:p>
          <a:p>
            <a:pPr>
              <a:lnSpc>
                <a:spcPct val="150000"/>
              </a:lnSpc>
            </a:pPr>
            <a:endParaRPr lang="en-ZA" sz="2000" dirty="0" smtClean="0">
              <a:latin typeface="Arial Narrow" panose="020B0606020202030204" pitchFamily="34" charset="0"/>
            </a:endParaRPr>
          </a:p>
          <a:p>
            <a:pPr>
              <a:lnSpc>
                <a:spcPct val="150000"/>
              </a:lnSpc>
            </a:pPr>
            <a:endParaRPr lang="en-ZA" sz="2000" dirty="0">
              <a:latin typeface="Arial Narrow" panose="020B0606020202030204" pitchFamily="34" charset="0"/>
            </a:endParaRPr>
          </a:p>
        </p:txBody>
      </p:sp>
      <p:sp>
        <p:nvSpPr>
          <p:cNvPr id="4" name="Slide Number Placeholder 3"/>
          <p:cNvSpPr>
            <a:spLocks noGrp="1"/>
          </p:cNvSpPr>
          <p:nvPr>
            <p:ph type="sldNum" sz="quarter" idx="12"/>
          </p:nvPr>
        </p:nvSpPr>
        <p:spPr/>
        <p:txBody>
          <a:bodyPr/>
          <a:lstStyle/>
          <a:p>
            <a:fld id="{9E461EAA-EDBE-4504-8447-83F689B71C71}" type="slidenum">
              <a:rPr lang="en-US" smtClean="0"/>
              <a:pPr/>
              <a:t>2</a:t>
            </a:fld>
            <a:endParaRPr lang="en-US" dirty="0"/>
          </a:p>
        </p:txBody>
      </p:sp>
    </p:spTree>
    <p:extLst>
      <p:ext uri="{BB962C8B-B14F-4D97-AF65-F5344CB8AC3E}">
        <p14:creationId xmlns:p14="http://schemas.microsoft.com/office/powerpoint/2010/main" xmlns="" val="552197797"/>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457200" y="161380"/>
            <a:ext cx="8229600" cy="532738"/>
          </a:xfrm>
        </p:spPr>
        <p:txBody>
          <a:bodyPr>
            <a:noAutofit/>
          </a:bodyPr>
          <a:lstStyle/>
          <a:p>
            <a:r>
              <a:rPr lang="en-US" sz="3200" dirty="0" smtClean="0"/>
              <a:t>Financial Intervention Programme - HSDG</a:t>
            </a:r>
            <a:endParaRPr lang="en-US" sz="3200" dirty="0"/>
          </a:p>
        </p:txBody>
      </p:sp>
      <p:sp>
        <p:nvSpPr>
          <p:cNvPr id="8195" name="Content Placeholder 3"/>
          <p:cNvSpPr>
            <a:spLocks noGrp="1"/>
          </p:cNvSpPr>
          <p:nvPr>
            <p:ph idx="1"/>
          </p:nvPr>
        </p:nvSpPr>
        <p:spPr/>
        <p:txBody>
          <a:bodyPr/>
          <a:lstStyle/>
          <a:p>
            <a:endParaRPr lang="en-US" dirty="0" smtClean="0"/>
          </a:p>
          <a:p>
            <a:endParaRPr lang="en-US" dirty="0" smtClean="0"/>
          </a:p>
        </p:txBody>
      </p:sp>
      <p:sp>
        <p:nvSpPr>
          <p:cNvPr id="7" name="TextBox 1"/>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8" name="TextBox 2"/>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9" name="TextBox 3"/>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0" name="TextBox 4"/>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1" name="TextBox 5"/>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2" name="TextBox 6"/>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3" name="TextBox 7"/>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4" name="TextBox 8"/>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5" name="TextBox 9"/>
          <p:cNvSpPr txBox="1"/>
          <p:nvPr/>
        </p:nvSpPr>
        <p:spPr>
          <a:xfrm flipH="1">
            <a:off x="223223" y="1400175"/>
            <a:ext cx="45719"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16" name="TextBox 10"/>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7" name="TextBox 11"/>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8" name="TextBox 12"/>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9" name="TextBox 13"/>
          <p:cNvSpPr txBox="1"/>
          <p:nvPr/>
        </p:nvSpPr>
        <p:spPr>
          <a:xfrm>
            <a:off x="795619" y="1600200"/>
            <a:ext cx="694764" cy="24885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20" name="TextBox 14"/>
          <p:cNvSpPr txBox="1"/>
          <p:nvPr/>
        </p:nvSpPr>
        <p:spPr>
          <a:xfrm flipH="1" flipV="1">
            <a:off x="201706" y="1600200"/>
            <a:ext cx="100853" cy="24885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21" name="TextBox 16"/>
          <p:cNvSpPr txBox="1"/>
          <p:nvPr/>
        </p:nvSpPr>
        <p:spPr>
          <a:xfrm>
            <a:off x="3529294" y="1600200"/>
            <a:ext cx="694764" cy="24885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23" name="TextBox 1"/>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4" name="TextBox 2"/>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5" name="TextBox 3"/>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6" name="TextBox 4"/>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7" name="TextBox 5"/>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8" name="TextBox 6"/>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9" name="TextBox 7"/>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0" name="TextBox 8"/>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1" name="TextBox 9"/>
          <p:cNvSpPr txBox="1"/>
          <p:nvPr/>
        </p:nvSpPr>
        <p:spPr>
          <a:xfrm flipH="1">
            <a:off x="223223" y="1400175"/>
            <a:ext cx="45719"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32" name="TextBox 10"/>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3" name="TextBox 11"/>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4" name="TextBox 12"/>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6" name="TextBox 14"/>
          <p:cNvSpPr txBox="1"/>
          <p:nvPr/>
        </p:nvSpPr>
        <p:spPr>
          <a:xfrm flipH="1" flipV="1">
            <a:off x="201706" y="1600200"/>
            <a:ext cx="100853" cy="24885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37" name="TextBox 16"/>
          <p:cNvSpPr txBox="1"/>
          <p:nvPr/>
        </p:nvSpPr>
        <p:spPr>
          <a:xfrm>
            <a:off x="3529294" y="1600200"/>
            <a:ext cx="694764" cy="24885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38" name="TextBox 1"/>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9" name="TextBox 2"/>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40" name="TextBox 3"/>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41" name="TextBox 4"/>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42" name="TextBox 5"/>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43" name="TextBox 6"/>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44" name="TextBox 7"/>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45" name="TextBox 8"/>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46" name="TextBox 9"/>
          <p:cNvSpPr txBox="1"/>
          <p:nvPr/>
        </p:nvSpPr>
        <p:spPr>
          <a:xfrm flipH="1">
            <a:off x="681038" y="41370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47" name="TextBox 10"/>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48" name="TextBox 11"/>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49" name="TextBox 12"/>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50" name="TextBox 13"/>
          <p:cNvSpPr txBox="1"/>
          <p:nvPr/>
        </p:nvSpPr>
        <p:spPr>
          <a:xfrm>
            <a:off x="1252538" y="43656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51" name="TextBox 14"/>
          <p:cNvSpPr txBox="1"/>
          <p:nvPr/>
        </p:nvSpPr>
        <p:spPr>
          <a:xfrm flipH="1" flipV="1">
            <a:off x="658813" y="43656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52" name="TextBox 16"/>
          <p:cNvSpPr txBox="1"/>
          <p:nvPr/>
        </p:nvSpPr>
        <p:spPr>
          <a:xfrm>
            <a:off x="2819400" y="43656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53" name="TextBox 1"/>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54" name="TextBox 2"/>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55" name="TextBox 3"/>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56" name="TextBox 4"/>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57" name="TextBox 5"/>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58" name="TextBox 6"/>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59" name="TextBox 7"/>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60" name="TextBox 8"/>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61" name="TextBox 9"/>
          <p:cNvSpPr txBox="1"/>
          <p:nvPr/>
        </p:nvSpPr>
        <p:spPr>
          <a:xfrm flipH="1">
            <a:off x="681038" y="41370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62" name="TextBox 10"/>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63" name="TextBox 11"/>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64" name="TextBox 12"/>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65" name="TextBox 13"/>
          <p:cNvSpPr txBox="1"/>
          <p:nvPr/>
        </p:nvSpPr>
        <p:spPr>
          <a:xfrm>
            <a:off x="1252538" y="43656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66" name="TextBox 14"/>
          <p:cNvSpPr txBox="1"/>
          <p:nvPr/>
        </p:nvSpPr>
        <p:spPr>
          <a:xfrm flipH="1" flipV="1">
            <a:off x="658813" y="43656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67" name="TextBox 16"/>
          <p:cNvSpPr txBox="1"/>
          <p:nvPr/>
        </p:nvSpPr>
        <p:spPr>
          <a:xfrm>
            <a:off x="2819400" y="43656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68" name="TextBox 1"/>
          <p:cNvSpPr txBox="1"/>
          <p:nvPr/>
        </p:nvSpPr>
        <p:spPr>
          <a:xfrm>
            <a:off x="4848225" y="45370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69" name="TextBox 2"/>
          <p:cNvSpPr txBox="1"/>
          <p:nvPr/>
        </p:nvSpPr>
        <p:spPr>
          <a:xfrm>
            <a:off x="4848225" y="45370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70" name="TextBox 3"/>
          <p:cNvSpPr txBox="1"/>
          <p:nvPr/>
        </p:nvSpPr>
        <p:spPr>
          <a:xfrm>
            <a:off x="4848225" y="45370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71" name="TextBox 4"/>
          <p:cNvSpPr txBox="1"/>
          <p:nvPr/>
        </p:nvSpPr>
        <p:spPr>
          <a:xfrm>
            <a:off x="4848225" y="45370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72" name="TextBox 5"/>
          <p:cNvSpPr txBox="1"/>
          <p:nvPr/>
        </p:nvSpPr>
        <p:spPr>
          <a:xfrm>
            <a:off x="4848225" y="45370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73" name="TextBox 6"/>
          <p:cNvSpPr txBox="1"/>
          <p:nvPr/>
        </p:nvSpPr>
        <p:spPr>
          <a:xfrm>
            <a:off x="4848225" y="45370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74" name="TextBox 7"/>
          <p:cNvSpPr txBox="1"/>
          <p:nvPr/>
        </p:nvSpPr>
        <p:spPr>
          <a:xfrm>
            <a:off x="4848225" y="45370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75" name="TextBox 8"/>
          <p:cNvSpPr txBox="1"/>
          <p:nvPr/>
        </p:nvSpPr>
        <p:spPr>
          <a:xfrm>
            <a:off x="4848225" y="45370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76" name="TextBox 9"/>
          <p:cNvSpPr txBox="1"/>
          <p:nvPr/>
        </p:nvSpPr>
        <p:spPr>
          <a:xfrm flipH="1">
            <a:off x="681038" y="43084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77" name="TextBox 10"/>
          <p:cNvSpPr txBox="1"/>
          <p:nvPr/>
        </p:nvSpPr>
        <p:spPr>
          <a:xfrm>
            <a:off x="4848225" y="45370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78" name="TextBox 11"/>
          <p:cNvSpPr txBox="1"/>
          <p:nvPr/>
        </p:nvSpPr>
        <p:spPr>
          <a:xfrm>
            <a:off x="4848225" y="45370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79" name="TextBox 12"/>
          <p:cNvSpPr txBox="1"/>
          <p:nvPr/>
        </p:nvSpPr>
        <p:spPr>
          <a:xfrm>
            <a:off x="4848225" y="45370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80" name="TextBox 13"/>
          <p:cNvSpPr txBox="1"/>
          <p:nvPr/>
        </p:nvSpPr>
        <p:spPr>
          <a:xfrm>
            <a:off x="1252538" y="453707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81" name="TextBox 14"/>
          <p:cNvSpPr txBox="1"/>
          <p:nvPr/>
        </p:nvSpPr>
        <p:spPr>
          <a:xfrm flipH="1" flipV="1">
            <a:off x="658813" y="453707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82" name="TextBox 16"/>
          <p:cNvSpPr txBox="1"/>
          <p:nvPr/>
        </p:nvSpPr>
        <p:spPr>
          <a:xfrm>
            <a:off x="2971800" y="453707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100" name="TextBox 1"/>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01" name="TextBox 2"/>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02" name="TextBox 3"/>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03" name="TextBox 4"/>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04" name="TextBox 5"/>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05" name="TextBox 6"/>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06" name="TextBox 7"/>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07" name="TextBox 8"/>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08" name="TextBox 9"/>
          <p:cNvSpPr txBox="1"/>
          <p:nvPr/>
        </p:nvSpPr>
        <p:spPr>
          <a:xfrm flipH="1">
            <a:off x="223223" y="1524000"/>
            <a:ext cx="45719"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109" name="TextBox 10"/>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10" name="TextBox 11"/>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11" name="TextBox 12"/>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12" name="TextBox 13"/>
          <p:cNvSpPr txBox="1"/>
          <p:nvPr/>
        </p:nvSpPr>
        <p:spPr>
          <a:xfrm>
            <a:off x="795619" y="1724025"/>
            <a:ext cx="694764" cy="24885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113" name="TextBox 14"/>
          <p:cNvSpPr txBox="1"/>
          <p:nvPr/>
        </p:nvSpPr>
        <p:spPr>
          <a:xfrm flipH="1" flipV="1">
            <a:off x="201706" y="1724025"/>
            <a:ext cx="100853" cy="24885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114" name="TextBox 16"/>
          <p:cNvSpPr txBox="1"/>
          <p:nvPr/>
        </p:nvSpPr>
        <p:spPr>
          <a:xfrm flipV="1">
            <a:off x="4010025" y="1963351"/>
            <a:ext cx="694764" cy="208349"/>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116" name="TextBox 1"/>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17" name="TextBox 2"/>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18" name="TextBox 3"/>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19" name="TextBox 4"/>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20" name="TextBox 5"/>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21" name="TextBox 6"/>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22" name="TextBox 7"/>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23" name="TextBox 8"/>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24" name="TextBox 9"/>
          <p:cNvSpPr txBox="1"/>
          <p:nvPr/>
        </p:nvSpPr>
        <p:spPr>
          <a:xfrm flipH="1">
            <a:off x="223223" y="1524000"/>
            <a:ext cx="45719"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125" name="TextBox 10"/>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26" name="TextBox 11"/>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27" name="TextBox 12"/>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28" name="TextBox 13"/>
          <p:cNvSpPr txBox="1"/>
          <p:nvPr/>
        </p:nvSpPr>
        <p:spPr>
          <a:xfrm>
            <a:off x="905156" y="1733437"/>
            <a:ext cx="694764" cy="24885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129" name="TextBox 14"/>
          <p:cNvSpPr txBox="1"/>
          <p:nvPr/>
        </p:nvSpPr>
        <p:spPr>
          <a:xfrm flipH="1" flipV="1">
            <a:off x="201706" y="1724025"/>
            <a:ext cx="100853" cy="24885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131" name="TextBox 1"/>
          <p:cNvSpPr txBox="1"/>
          <p:nvPr/>
        </p:nvSpPr>
        <p:spPr>
          <a:xfrm>
            <a:off x="55086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32" name="TextBox 2"/>
          <p:cNvSpPr txBox="1"/>
          <p:nvPr/>
        </p:nvSpPr>
        <p:spPr>
          <a:xfrm>
            <a:off x="55086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33" name="TextBox 3"/>
          <p:cNvSpPr txBox="1"/>
          <p:nvPr/>
        </p:nvSpPr>
        <p:spPr>
          <a:xfrm>
            <a:off x="55086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34" name="TextBox 4"/>
          <p:cNvSpPr txBox="1"/>
          <p:nvPr/>
        </p:nvSpPr>
        <p:spPr>
          <a:xfrm>
            <a:off x="55086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35" name="TextBox 5"/>
          <p:cNvSpPr txBox="1"/>
          <p:nvPr/>
        </p:nvSpPr>
        <p:spPr>
          <a:xfrm>
            <a:off x="55086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36" name="TextBox 6"/>
          <p:cNvSpPr txBox="1"/>
          <p:nvPr/>
        </p:nvSpPr>
        <p:spPr>
          <a:xfrm>
            <a:off x="55086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37" name="TextBox 7"/>
          <p:cNvSpPr txBox="1"/>
          <p:nvPr/>
        </p:nvSpPr>
        <p:spPr>
          <a:xfrm>
            <a:off x="55086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38" name="TextBox 8"/>
          <p:cNvSpPr txBox="1"/>
          <p:nvPr/>
        </p:nvSpPr>
        <p:spPr>
          <a:xfrm>
            <a:off x="55086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39" name="TextBox 9"/>
          <p:cNvSpPr txBox="1"/>
          <p:nvPr/>
        </p:nvSpPr>
        <p:spPr>
          <a:xfrm flipH="1">
            <a:off x="1589088" y="49164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140" name="TextBox 10"/>
          <p:cNvSpPr txBox="1"/>
          <p:nvPr/>
        </p:nvSpPr>
        <p:spPr>
          <a:xfrm>
            <a:off x="55086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41" name="TextBox 11"/>
          <p:cNvSpPr txBox="1"/>
          <p:nvPr/>
        </p:nvSpPr>
        <p:spPr>
          <a:xfrm>
            <a:off x="55086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42" name="TextBox 12"/>
          <p:cNvSpPr txBox="1"/>
          <p:nvPr/>
        </p:nvSpPr>
        <p:spPr>
          <a:xfrm>
            <a:off x="55086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43" name="TextBox 13"/>
          <p:cNvSpPr txBox="1"/>
          <p:nvPr/>
        </p:nvSpPr>
        <p:spPr>
          <a:xfrm>
            <a:off x="1970088" y="51641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144" name="TextBox 14"/>
          <p:cNvSpPr txBox="1"/>
          <p:nvPr/>
        </p:nvSpPr>
        <p:spPr>
          <a:xfrm flipH="1" flipV="1">
            <a:off x="1566863" y="51641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145" name="TextBox 16"/>
          <p:cNvSpPr txBox="1"/>
          <p:nvPr/>
        </p:nvSpPr>
        <p:spPr>
          <a:xfrm>
            <a:off x="3632200" y="51641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146" name="TextBox 17"/>
          <p:cNvSpPr txBox="1"/>
          <p:nvPr/>
        </p:nvSpPr>
        <p:spPr>
          <a:xfrm>
            <a:off x="75660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47" name="TextBox 18"/>
          <p:cNvSpPr txBox="1"/>
          <p:nvPr/>
        </p:nvSpPr>
        <p:spPr>
          <a:xfrm>
            <a:off x="75660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48" name="TextBox 19"/>
          <p:cNvSpPr txBox="1"/>
          <p:nvPr/>
        </p:nvSpPr>
        <p:spPr>
          <a:xfrm>
            <a:off x="75660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49" name="TextBox 20"/>
          <p:cNvSpPr txBox="1"/>
          <p:nvPr/>
        </p:nvSpPr>
        <p:spPr>
          <a:xfrm>
            <a:off x="75660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50" name="TextBox 21"/>
          <p:cNvSpPr txBox="1"/>
          <p:nvPr/>
        </p:nvSpPr>
        <p:spPr>
          <a:xfrm>
            <a:off x="75660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51" name="TextBox 22"/>
          <p:cNvSpPr txBox="1"/>
          <p:nvPr/>
        </p:nvSpPr>
        <p:spPr>
          <a:xfrm>
            <a:off x="75660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52" name="TextBox 23"/>
          <p:cNvSpPr txBox="1"/>
          <p:nvPr/>
        </p:nvSpPr>
        <p:spPr>
          <a:xfrm>
            <a:off x="75660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53" name="TextBox 24"/>
          <p:cNvSpPr txBox="1"/>
          <p:nvPr/>
        </p:nvSpPr>
        <p:spPr>
          <a:xfrm>
            <a:off x="75660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54" name="TextBox 25"/>
          <p:cNvSpPr txBox="1"/>
          <p:nvPr/>
        </p:nvSpPr>
        <p:spPr>
          <a:xfrm flipH="1">
            <a:off x="1589088" y="49164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155" name="TextBox 26"/>
          <p:cNvSpPr txBox="1"/>
          <p:nvPr/>
        </p:nvSpPr>
        <p:spPr>
          <a:xfrm>
            <a:off x="75660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56" name="TextBox 27"/>
          <p:cNvSpPr txBox="1"/>
          <p:nvPr/>
        </p:nvSpPr>
        <p:spPr>
          <a:xfrm>
            <a:off x="75660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57" name="TextBox 28"/>
          <p:cNvSpPr txBox="1"/>
          <p:nvPr/>
        </p:nvSpPr>
        <p:spPr>
          <a:xfrm>
            <a:off x="75660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58" name="TextBox 29"/>
          <p:cNvSpPr txBox="1"/>
          <p:nvPr/>
        </p:nvSpPr>
        <p:spPr>
          <a:xfrm>
            <a:off x="1970088" y="51641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159" name="TextBox 30"/>
          <p:cNvSpPr txBox="1"/>
          <p:nvPr/>
        </p:nvSpPr>
        <p:spPr>
          <a:xfrm flipH="1" flipV="1">
            <a:off x="1566863" y="51641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160" name="TextBox 33"/>
          <p:cNvSpPr txBox="1"/>
          <p:nvPr/>
        </p:nvSpPr>
        <p:spPr>
          <a:xfrm>
            <a:off x="550862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61" name="TextBox 34"/>
          <p:cNvSpPr txBox="1"/>
          <p:nvPr/>
        </p:nvSpPr>
        <p:spPr>
          <a:xfrm>
            <a:off x="550862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62" name="TextBox 35"/>
          <p:cNvSpPr txBox="1"/>
          <p:nvPr/>
        </p:nvSpPr>
        <p:spPr>
          <a:xfrm>
            <a:off x="550862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63" name="TextBox 36"/>
          <p:cNvSpPr txBox="1"/>
          <p:nvPr/>
        </p:nvSpPr>
        <p:spPr>
          <a:xfrm>
            <a:off x="550862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64" name="TextBox 37"/>
          <p:cNvSpPr txBox="1"/>
          <p:nvPr/>
        </p:nvSpPr>
        <p:spPr>
          <a:xfrm>
            <a:off x="550862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65" name="TextBox 38"/>
          <p:cNvSpPr txBox="1"/>
          <p:nvPr/>
        </p:nvSpPr>
        <p:spPr>
          <a:xfrm>
            <a:off x="550862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66" name="TextBox 39"/>
          <p:cNvSpPr txBox="1"/>
          <p:nvPr/>
        </p:nvSpPr>
        <p:spPr>
          <a:xfrm>
            <a:off x="550862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67" name="TextBox 40"/>
          <p:cNvSpPr txBox="1"/>
          <p:nvPr/>
        </p:nvSpPr>
        <p:spPr>
          <a:xfrm>
            <a:off x="550862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68" name="TextBox 41"/>
          <p:cNvSpPr txBox="1"/>
          <p:nvPr/>
        </p:nvSpPr>
        <p:spPr>
          <a:xfrm flipH="1">
            <a:off x="1589088" y="45354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169" name="TextBox 42"/>
          <p:cNvSpPr txBox="1"/>
          <p:nvPr/>
        </p:nvSpPr>
        <p:spPr>
          <a:xfrm>
            <a:off x="550862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70" name="TextBox 43"/>
          <p:cNvSpPr txBox="1"/>
          <p:nvPr/>
        </p:nvSpPr>
        <p:spPr>
          <a:xfrm>
            <a:off x="550862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71" name="TextBox 44"/>
          <p:cNvSpPr txBox="1"/>
          <p:nvPr/>
        </p:nvSpPr>
        <p:spPr>
          <a:xfrm>
            <a:off x="550862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72" name="TextBox 45"/>
          <p:cNvSpPr txBox="1"/>
          <p:nvPr/>
        </p:nvSpPr>
        <p:spPr>
          <a:xfrm>
            <a:off x="1970088" y="47259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173" name="TextBox 46"/>
          <p:cNvSpPr txBox="1"/>
          <p:nvPr/>
        </p:nvSpPr>
        <p:spPr>
          <a:xfrm flipH="1" flipV="1">
            <a:off x="1566863" y="47259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174" name="TextBox 47"/>
          <p:cNvSpPr txBox="1"/>
          <p:nvPr/>
        </p:nvSpPr>
        <p:spPr>
          <a:xfrm>
            <a:off x="3632200" y="47259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175" name="TextBox 48"/>
          <p:cNvSpPr txBox="1"/>
          <p:nvPr/>
        </p:nvSpPr>
        <p:spPr>
          <a:xfrm>
            <a:off x="655637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76" name="TextBox 49"/>
          <p:cNvSpPr txBox="1"/>
          <p:nvPr/>
        </p:nvSpPr>
        <p:spPr>
          <a:xfrm>
            <a:off x="655637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77" name="TextBox 50"/>
          <p:cNvSpPr txBox="1"/>
          <p:nvPr/>
        </p:nvSpPr>
        <p:spPr>
          <a:xfrm>
            <a:off x="655637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78" name="TextBox 51"/>
          <p:cNvSpPr txBox="1"/>
          <p:nvPr/>
        </p:nvSpPr>
        <p:spPr>
          <a:xfrm>
            <a:off x="655637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79" name="TextBox 52"/>
          <p:cNvSpPr txBox="1"/>
          <p:nvPr/>
        </p:nvSpPr>
        <p:spPr>
          <a:xfrm>
            <a:off x="655637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80" name="TextBox 53"/>
          <p:cNvSpPr txBox="1"/>
          <p:nvPr/>
        </p:nvSpPr>
        <p:spPr>
          <a:xfrm>
            <a:off x="655637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81" name="TextBox 54"/>
          <p:cNvSpPr txBox="1"/>
          <p:nvPr/>
        </p:nvSpPr>
        <p:spPr>
          <a:xfrm>
            <a:off x="655637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82" name="TextBox 55"/>
          <p:cNvSpPr txBox="1"/>
          <p:nvPr/>
        </p:nvSpPr>
        <p:spPr>
          <a:xfrm>
            <a:off x="655637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83" name="TextBox 56"/>
          <p:cNvSpPr txBox="1"/>
          <p:nvPr/>
        </p:nvSpPr>
        <p:spPr>
          <a:xfrm flipH="1">
            <a:off x="1589088" y="45354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184" name="TextBox 57"/>
          <p:cNvSpPr txBox="1"/>
          <p:nvPr/>
        </p:nvSpPr>
        <p:spPr>
          <a:xfrm>
            <a:off x="655637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85" name="TextBox 58"/>
          <p:cNvSpPr txBox="1"/>
          <p:nvPr/>
        </p:nvSpPr>
        <p:spPr>
          <a:xfrm>
            <a:off x="655637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86" name="TextBox 59"/>
          <p:cNvSpPr txBox="1"/>
          <p:nvPr/>
        </p:nvSpPr>
        <p:spPr>
          <a:xfrm>
            <a:off x="655637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87" name="TextBox 60"/>
          <p:cNvSpPr txBox="1"/>
          <p:nvPr/>
        </p:nvSpPr>
        <p:spPr>
          <a:xfrm>
            <a:off x="1970088" y="47259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188" name="TextBox 61"/>
          <p:cNvSpPr txBox="1"/>
          <p:nvPr/>
        </p:nvSpPr>
        <p:spPr>
          <a:xfrm flipH="1" flipV="1">
            <a:off x="1566863" y="47259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189" name="TextBox 1"/>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90" name="TextBox 2"/>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91" name="TextBox 3"/>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92" name="TextBox 4"/>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93" name="TextBox 5"/>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94" name="TextBox 6"/>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95" name="TextBox 7"/>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96" name="TextBox 8"/>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97" name="TextBox 9"/>
          <p:cNvSpPr txBox="1"/>
          <p:nvPr/>
        </p:nvSpPr>
        <p:spPr>
          <a:xfrm flipH="1">
            <a:off x="1238250" y="2941638"/>
            <a:ext cx="96838"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198" name="TextBox 10"/>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99" name="TextBox 11"/>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00" name="TextBox 12"/>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01" name="TextBox 14"/>
          <p:cNvSpPr txBox="1"/>
          <p:nvPr/>
        </p:nvSpPr>
        <p:spPr>
          <a:xfrm flipH="1" flipV="1">
            <a:off x="1268413" y="29416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202" name="TextBox 15"/>
          <p:cNvSpPr txBox="1"/>
          <p:nvPr/>
        </p:nvSpPr>
        <p:spPr>
          <a:xfrm flipV="1">
            <a:off x="6699250" y="3094038"/>
            <a:ext cx="774700"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dirty="0">
              <a:solidFill>
                <a:prstClr val="black"/>
              </a:solidFill>
            </a:endParaRPr>
          </a:p>
        </p:txBody>
      </p:sp>
      <p:sp>
        <p:nvSpPr>
          <p:cNvPr id="203" name="TextBox 18"/>
          <p:cNvSpPr txBox="1"/>
          <p:nvPr/>
        </p:nvSpPr>
        <p:spPr>
          <a:xfrm>
            <a:off x="6696075"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04" name="TextBox 19"/>
          <p:cNvSpPr txBox="1"/>
          <p:nvPr/>
        </p:nvSpPr>
        <p:spPr>
          <a:xfrm>
            <a:off x="6696075"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05" name="TextBox 20"/>
          <p:cNvSpPr txBox="1"/>
          <p:nvPr/>
        </p:nvSpPr>
        <p:spPr>
          <a:xfrm>
            <a:off x="6696075"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06" name="TextBox 21"/>
          <p:cNvSpPr txBox="1"/>
          <p:nvPr/>
        </p:nvSpPr>
        <p:spPr>
          <a:xfrm>
            <a:off x="6696075"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07" name="TextBox 22"/>
          <p:cNvSpPr txBox="1"/>
          <p:nvPr/>
        </p:nvSpPr>
        <p:spPr>
          <a:xfrm>
            <a:off x="6696075"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08" name="TextBox 23"/>
          <p:cNvSpPr txBox="1"/>
          <p:nvPr/>
        </p:nvSpPr>
        <p:spPr>
          <a:xfrm>
            <a:off x="6696075"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09" name="TextBox 24"/>
          <p:cNvSpPr txBox="1"/>
          <p:nvPr/>
        </p:nvSpPr>
        <p:spPr>
          <a:xfrm>
            <a:off x="6696075"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10" name="TextBox 25"/>
          <p:cNvSpPr txBox="1"/>
          <p:nvPr/>
        </p:nvSpPr>
        <p:spPr>
          <a:xfrm flipH="1">
            <a:off x="1290638" y="294163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211" name="TextBox 26"/>
          <p:cNvSpPr txBox="1"/>
          <p:nvPr/>
        </p:nvSpPr>
        <p:spPr>
          <a:xfrm>
            <a:off x="6696075"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12" name="TextBox 27"/>
          <p:cNvSpPr txBox="1"/>
          <p:nvPr/>
        </p:nvSpPr>
        <p:spPr>
          <a:xfrm>
            <a:off x="6696075"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13" name="TextBox 30"/>
          <p:cNvSpPr txBox="1"/>
          <p:nvPr/>
        </p:nvSpPr>
        <p:spPr>
          <a:xfrm flipH="1" flipV="1">
            <a:off x="1268413" y="29416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214" name="TextBox 31"/>
          <p:cNvSpPr txBox="1"/>
          <p:nvPr/>
        </p:nvSpPr>
        <p:spPr>
          <a:xfrm flipV="1">
            <a:off x="10385425" y="3094038"/>
            <a:ext cx="774700"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dirty="0">
              <a:solidFill>
                <a:prstClr val="black"/>
              </a:solidFill>
            </a:endParaRPr>
          </a:p>
        </p:txBody>
      </p:sp>
      <p:sp>
        <p:nvSpPr>
          <p:cNvPr id="215" name="TextBox 32"/>
          <p:cNvSpPr txBox="1"/>
          <p:nvPr/>
        </p:nvSpPr>
        <p:spPr>
          <a:xfrm flipV="1">
            <a:off x="4152900" y="3427413"/>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216" name="TextBox 34"/>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17" name="TextBox 35"/>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18" name="TextBox 36"/>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19" name="TextBox 37"/>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20" name="TextBox 38"/>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21" name="TextBox 39"/>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22" name="TextBox 40"/>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23" name="TextBox 41"/>
          <p:cNvSpPr txBox="1"/>
          <p:nvPr/>
        </p:nvSpPr>
        <p:spPr>
          <a:xfrm flipH="1">
            <a:off x="1290638" y="294163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224" name="TextBox 42"/>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25" name="TextBox 43"/>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26" name="TextBox 44"/>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27" name="TextBox 45"/>
          <p:cNvSpPr txBox="1"/>
          <p:nvPr/>
        </p:nvSpPr>
        <p:spPr>
          <a:xfrm>
            <a:off x="1671638" y="29416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228" name="TextBox 46"/>
          <p:cNvSpPr txBox="1"/>
          <p:nvPr/>
        </p:nvSpPr>
        <p:spPr>
          <a:xfrm flipH="1" flipV="1">
            <a:off x="1268413" y="29416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229" name="TextBox 48"/>
          <p:cNvSpPr txBox="1"/>
          <p:nvPr/>
        </p:nvSpPr>
        <p:spPr>
          <a:xfrm>
            <a:off x="588645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30" name="TextBox 49"/>
          <p:cNvSpPr txBox="1"/>
          <p:nvPr/>
        </p:nvSpPr>
        <p:spPr>
          <a:xfrm>
            <a:off x="588645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31" name="TextBox 50"/>
          <p:cNvSpPr txBox="1"/>
          <p:nvPr/>
        </p:nvSpPr>
        <p:spPr>
          <a:xfrm>
            <a:off x="588645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32" name="TextBox 51"/>
          <p:cNvSpPr txBox="1"/>
          <p:nvPr/>
        </p:nvSpPr>
        <p:spPr>
          <a:xfrm>
            <a:off x="588645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33" name="TextBox 52"/>
          <p:cNvSpPr txBox="1"/>
          <p:nvPr/>
        </p:nvSpPr>
        <p:spPr>
          <a:xfrm>
            <a:off x="588645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34" name="TextBox 53"/>
          <p:cNvSpPr txBox="1"/>
          <p:nvPr/>
        </p:nvSpPr>
        <p:spPr>
          <a:xfrm>
            <a:off x="588645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35" name="TextBox 54"/>
          <p:cNvSpPr txBox="1"/>
          <p:nvPr/>
        </p:nvSpPr>
        <p:spPr>
          <a:xfrm>
            <a:off x="588645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36" name="TextBox 55"/>
          <p:cNvSpPr txBox="1"/>
          <p:nvPr/>
        </p:nvSpPr>
        <p:spPr>
          <a:xfrm>
            <a:off x="588645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37" name="TextBox 56"/>
          <p:cNvSpPr txBox="1"/>
          <p:nvPr/>
        </p:nvSpPr>
        <p:spPr>
          <a:xfrm flipH="1">
            <a:off x="1290638" y="294163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238" name="TextBox 57"/>
          <p:cNvSpPr txBox="1"/>
          <p:nvPr/>
        </p:nvSpPr>
        <p:spPr>
          <a:xfrm>
            <a:off x="588645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39" name="TextBox 58"/>
          <p:cNvSpPr txBox="1"/>
          <p:nvPr/>
        </p:nvSpPr>
        <p:spPr>
          <a:xfrm>
            <a:off x="588645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40" name="TextBox 60"/>
          <p:cNvSpPr txBox="1"/>
          <p:nvPr/>
        </p:nvSpPr>
        <p:spPr>
          <a:xfrm>
            <a:off x="1671638" y="29416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241" name="TextBox 61"/>
          <p:cNvSpPr txBox="1"/>
          <p:nvPr/>
        </p:nvSpPr>
        <p:spPr>
          <a:xfrm flipH="1" flipV="1">
            <a:off x="1268413" y="29416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242" name="TextBox 62"/>
          <p:cNvSpPr txBox="1"/>
          <p:nvPr/>
        </p:nvSpPr>
        <p:spPr>
          <a:xfrm>
            <a:off x="588645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43" name="TextBox 63"/>
          <p:cNvSpPr txBox="1"/>
          <p:nvPr/>
        </p:nvSpPr>
        <p:spPr>
          <a:xfrm>
            <a:off x="588645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44" name="TextBox 64"/>
          <p:cNvSpPr txBox="1"/>
          <p:nvPr/>
        </p:nvSpPr>
        <p:spPr>
          <a:xfrm>
            <a:off x="588645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45" name="TextBox 65"/>
          <p:cNvSpPr txBox="1"/>
          <p:nvPr/>
        </p:nvSpPr>
        <p:spPr>
          <a:xfrm>
            <a:off x="588645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46" name="TextBox 66"/>
          <p:cNvSpPr txBox="1"/>
          <p:nvPr/>
        </p:nvSpPr>
        <p:spPr>
          <a:xfrm>
            <a:off x="588645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47" name="TextBox 67"/>
          <p:cNvSpPr txBox="1"/>
          <p:nvPr/>
        </p:nvSpPr>
        <p:spPr>
          <a:xfrm>
            <a:off x="588645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48" name="TextBox 68"/>
          <p:cNvSpPr txBox="1"/>
          <p:nvPr/>
        </p:nvSpPr>
        <p:spPr>
          <a:xfrm>
            <a:off x="588645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49" name="TextBox 69"/>
          <p:cNvSpPr txBox="1"/>
          <p:nvPr/>
        </p:nvSpPr>
        <p:spPr>
          <a:xfrm>
            <a:off x="588645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50" name="TextBox 70"/>
          <p:cNvSpPr txBox="1"/>
          <p:nvPr/>
        </p:nvSpPr>
        <p:spPr>
          <a:xfrm flipH="1">
            <a:off x="1290638" y="51704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251" name="TextBox 71"/>
          <p:cNvSpPr txBox="1"/>
          <p:nvPr/>
        </p:nvSpPr>
        <p:spPr>
          <a:xfrm>
            <a:off x="588645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52" name="TextBox 72"/>
          <p:cNvSpPr txBox="1"/>
          <p:nvPr/>
        </p:nvSpPr>
        <p:spPr>
          <a:xfrm>
            <a:off x="588645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53" name="TextBox 73"/>
          <p:cNvSpPr txBox="1"/>
          <p:nvPr/>
        </p:nvSpPr>
        <p:spPr>
          <a:xfrm>
            <a:off x="588645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54" name="TextBox 74"/>
          <p:cNvSpPr txBox="1"/>
          <p:nvPr/>
        </p:nvSpPr>
        <p:spPr>
          <a:xfrm>
            <a:off x="1671638" y="53990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255" name="TextBox 75"/>
          <p:cNvSpPr txBox="1"/>
          <p:nvPr/>
        </p:nvSpPr>
        <p:spPr>
          <a:xfrm flipH="1" flipV="1">
            <a:off x="1268413" y="53990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256" name="TextBox 78"/>
          <p:cNvSpPr txBox="1"/>
          <p:nvPr/>
        </p:nvSpPr>
        <p:spPr>
          <a:xfrm>
            <a:off x="857250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57" name="TextBox 79"/>
          <p:cNvSpPr txBox="1"/>
          <p:nvPr/>
        </p:nvSpPr>
        <p:spPr>
          <a:xfrm>
            <a:off x="857250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58" name="TextBox 80"/>
          <p:cNvSpPr txBox="1"/>
          <p:nvPr/>
        </p:nvSpPr>
        <p:spPr>
          <a:xfrm>
            <a:off x="857250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59" name="TextBox 81"/>
          <p:cNvSpPr txBox="1"/>
          <p:nvPr/>
        </p:nvSpPr>
        <p:spPr>
          <a:xfrm>
            <a:off x="857250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60" name="TextBox 82"/>
          <p:cNvSpPr txBox="1"/>
          <p:nvPr/>
        </p:nvSpPr>
        <p:spPr>
          <a:xfrm>
            <a:off x="857250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61" name="TextBox 83"/>
          <p:cNvSpPr txBox="1"/>
          <p:nvPr/>
        </p:nvSpPr>
        <p:spPr>
          <a:xfrm>
            <a:off x="857250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62" name="TextBox 84"/>
          <p:cNvSpPr txBox="1"/>
          <p:nvPr/>
        </p:nvSpPr>
        <p:spPr>
          <a:xfrm>
            <a:off x="857250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63" name="TextBox 85"/>
          <p:cNvSpPr txBox="1"/>
          <p:nvPr/>
        </p:nvSpPr>
        <p:spPr>
          <a:xfrm flipH="1">
            <a:off x="1290638" y="51704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264" name="TextBox 86"/>
          <p:cNvSpPr txBox="1"/>
          <p:nvPr/>
        </p:nvSpPr>
        <p:spPr>
          <a:xfrm>
            <a:off x="857250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65" name="TextBox 87"/>
          <p:cNvSpPr txBox="1"/>
          <p:nvPr/>
        </p:nvSpPr>
        <p:spPr>
          <a:xfrm>
            <a:off x="857250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66" name="TextBox 88"/>
          <p:cNvSpPr txBox="1"/>
          <p:nvPr/>
        </p:nvSpPr>
        <p:spPr>
          <a:xfrm>
            <a:off x="857250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67" name="TextBox 89"/>
          <p:cNvSpPr txBox="1"/>
          <p:nvPr/>
        </p:nvSpPr>
        <p:spPr>
          <a:xfrm>
            <a:off x="1671638" y="53990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268" name="TextBox 90"/>
          <p:cNvSpPr txBox="1"/>
          <p:nvPr/>
        </p:nvSpPr>
        <p:spPr>
          <a:xfrm flipH="1" flipV="1">
            <a:off x="1268413" y="53990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269" name="TextBox 95"/>
          <p:cNvSpPr txBox="1"/>
          <p:nvPr/>
        </p:nvSpPr>
        <p:spPr>
          <a:xfrm>
            <a:off x="5886450"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70" name="TextBox 96"/>
          <p:cNvSpPr txBox="1"/>
          <p:nvPr/>
        </p:nvSpPr>
        <p:spPr>
          <a:xfrm>
            <a:off x="5886450"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71" name="TextBox 97"/>
          <p:cNvSpPr txBox="1"/>
          <p:nvPr/>
        </p:nvSpPr>
        <p:spPr>
          <a:xfrm>
            <a:off x="5886450"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72" name="TextBox 98"/>
          <p:cNvSpPr txBox="1"/>
          <p:nvPr/>
        </p:nvSpPr>
        <p:spPr>
          <a:xfrm>
            <a:off x="5886450"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73" name="TextBox 99"/>
          <p:cNvSpPr txBox="1"/>
          <p:nvPr/>
        </p:nvSpPr>
        <p:spPr>
          <a:xfrm>
            <a:off x="5886450"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74" name="TextBox 100"/>
          <p:cNvSpPr txBox="1"/>
          <p:nvPr/>
        </p:nvSpPr>
        <p:spPr>
          <a:xfrm flipH="1">
            <a:off x="1290638" y="477043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275" name="TextBox 101"/>
          <p:cNvSpPr txBox="1"/>
          <p:nvPr/>
        </p:nvSpPr>
        <p:spPr>
          <a:xfrm>
            <a:off x="5886450"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76" name="TextBox 102"/>
          <p:cNvSpPr txBox="1"/>
          <p:nvPr/>
        </p:nvSpPr>
        <p:spPr>
          <a:xfrm>
            <a:off x="5886450"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77" name="TextBox 104"/>
          <p:cNvSpPr txBox="1"/>
          <p:nvPr/>
        </p:nvSpPr>
        <p:spPr>
          <a:xfrm>
            <a:off x="1671638" y="497046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278" name="TextBox 105"/>
          <p:cNvSpPr txBox="1"/>
          <p:nvPr/>
        </p:nvSpPr>
        <p:spPr>
          <a:xfrm flipH="1" flipV="1">
            <a:off x="1268413" y="49704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279" name="TextBox 108"/>
          <p:cNvSpPr txBox="1"/>
          <p:nvPr/>
        </p:nvSpPr>
        <p:spPr>
          <a:xfrm>
            <a:off x="6696075"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80" name="TextBox 109"/>
          <p:cNvSpPr txBox="1"/>
          <p:nvPr/>
        </p:nvSpPr>
        <p:spPr>
          <a:xfrm>
            <a:off x="6696075"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81" name="TextBox 110"/>
          <p:cNvSpPr txBox="1"/>
          <p:nvPr/>
        </p:nvSpPr>
        <p:spPr>
          <a:xfrm>
            <a:off x="6696075"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82" name="TextBox 111"/>
          <p:cNvSpPr txBox="1"/>
          <p:nvPr/>
        </p:nvSpPr>
        <p:spPr>
          <a:xfrm>
            <a:off x="6696075"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83" name="TextBox 112"/>
          <p:cNvSpPr txBox="1"/>
          <p:nvPr/>
        </p:nvSpPr>
        <p:spPr>
          <a:xfrm>
            <a:off x="6696075"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84" name="TextBox 113"/>
          <p:cNvSpPr txBox="1"/>
          <p:nvPr/>
        </p:nvSpPr>
        <p:spPr>
          <a:xfrm>
            <a:off x="6696075"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85" name="TextBox 114"/>
          <p:cNvSpPr txBox="1"/>
          <p:nvPr/>
        </p:nvSpPr>
        <p:spPr>
          <a:xfrm flipH="1">
            <a:off x="1290638" y="477043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286" name="TextBox 115"/>
          <p:cNvSpPr txBox="1"/>
          <p:nvPr/>
        </p:nvSpPr>
        <p:spPr>
          <a:xfrm>
            <a:off x="6696075"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87" name="TextBox 116"/>
          <p:cNvSpPr txBox="1"/>
          <p:nvPr/>
        </p:nvSpPr>
        <p:spPr>
          <a:xfrm>
            <a:off x="6696075"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88" name="TextBox 117"/>
          <p:cNvSpPr txBox="1"/>
          <p:nvPr/>
        </p:nvSpPr>
        <p:spPr>
          <a:xfrm>
            <a:off x="6696075"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89" name="TextBox 118"/>
          <p:cNvSpPr txBox="1"/>
          <p:nvPr/>
        </p:nvSpPr>
        <p:spPr>
          <a:xfrm>
            <a:off x="1671638" y="497046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290" name="TextBox 119"/>
          <p:cNvSpPr txBox="1"/>
          <p:nvPr/>
        </p:nvSpPr>
        <p:spPr>
          <a:xfrm flipH="1" flipV="1">
            <a:off x="1268413" y="49704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291" name="TextBox 1"/>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92" name="TextBox 2"/>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93" name="TextBox 3"/>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94" name="TextBox 4"/>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95" name="TextBox 5"/>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96" name="TextBox 6"/>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97" name="TextBox 7"/>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98" name="TextBox 8"/>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99" name="TextBox 9"/>
          <p:cNvSpPr txBox="1"/>
          <p:nvPr/>
        </p:nvSpPr>
        <p:spPr>
          <a:xfrm flipH="1">
            <a:off x="1238250" y="2932113"/>
            <a:ext cx="96838"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300" name="TextBox 10"/>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01" name="TextBox 11"/>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02" name="TextBox 12"/>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03" name="TextBox 14"/>
          <p:cNvSpPr txBox="1"/>
          <p:nvPr/>
        </p:nvSpPr>
        <p:spPr>
          <a:xfrm flipH="1" flipV="1">
            <a:off x="1268413" y="29321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304" name="TextBox 15"/>
          <p:cNvSpPr txBox="1"/>
          <p:nvPr/>
        </p:nvSpPr>
        <p:spPr>
          <a:xfrm flipV="1">
            <a:off x="6584950" y="3084513"/>
            <a:ext cx="774700"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dirty="0">
              <a:solidFill>
                <a:prstClr val="black"/>
              </a:solidFill>
            </a:endParaRPr>
          </a:p>
        </p:txBody>
      </p:sp>
      <p:sp>
        <p:nvSpPr>
          <p:cNvPr id="305" name="TextBox 18"/>
          <p:cNvSpPr txBox="1"/>
          <p:nvPr/>
        </p:nvSpPr>
        <p:spPr>
          <a:xfrm>
            <a:off x="6581775"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06" name="TextBox 19"/>
          <p:cNvSpPr txBox="1"/>
          <p:nvPr/>
        </p:nvSpPr>
        <p:spPr>
          <a:xfrm>
            <a:off x="6581775"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07" name="TextBox 20"/>
          <p:cNvSpPr txBox="1"/>
          <p:nvPr/>
        </p:nvSpPr>
        <p:spPr>
          <a:xfrm>
            <a:off x="6581775"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08" name="TextBox 21"/>
          <p:cNvSpPr txBox="1"/>
          <p:nvPr/>
        </p:nvSpPr>
        <p:spPr>
          <a:xfrm>
            <a:off x="6581775"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09" name="TextBox 22"/>
          <p:cNvSpPr txBox="1"/>
          <p:nvPr/>
        </p:nvSpPr>
        <p:spPr>
          <a:xfrm>
            <a:off x="6581775"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10" name="TextBox 23"/>
          <p:cNvSpPr txBox="1"/>
          <p:nvPr/>
        </p:nvSpPr>
        <p:spPr>
          <a:xfrm>
            <a:off x="6581775"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11" name="TextBox 24"/>
          <p:cNvSpPr txBox="1"/>
          <p:nvPr/>
        </p:nvSpPr>
        <p:spPr>
          <a:xfrm>
            <a:off x="6581775"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12" name="TextBox 25"/>
          <p:cNvSpPr txBox="1"/>
          <p:nvPr/>
        </p:nvSpPr>
        <p:spPr>
          <a:xfrm flipH="1">
            <a:off x="1290638" y="29321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313" name="TextBox 26"/>
          <p:cNvSpPr txBox="1"/>
          <p:nvPr/>
        </p:nvSpPr>
        <p:spPr>
          <a:xfrm>
            <a:off x="6581775"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14" name="TextBox 27"/>
          <p:cNvSpPr txBox="1"/>
          <p:nvPr/>
        </p:nvSpPr>
        <p:spPr>
          <a:xfrm>
            <a:off x="6581775"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15" name="TextBox 30"/>
          <p:cNvSpPr txBox="1"/>
          <p:nvPr/>
        </p:nvSpPr>
        <p:spPr>
          <a:xfrm flipH="1" flipV="1">
            <a:off x="1268413" y="29321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316" name="TextBox 31"/>
          <p:cNvSpPr txBox="1"/>
          <p:nvPr/>
        </p:nvSpPr>
        <p:spPr>
          <a:xfrm flipV="1">
            <a:off x="10271125" y="3084513"/>
            <a:ext cx="774700"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dirty="0">
              <a:solidFill>
                <a:prstClr val="black"/>
              </a:solidFill>
            </a:endParaRPr>
          </a:p>
        </p:txBody>
      </p:sp>
      <p:sp>
        <p:nvSpPr>
          <p:cNvPr id="317" name="TextBox 32"/>
          <p:cNvSpPr txBox="1"/>
          <p:nvPr/>
        </p:nvSpPr>
        <p:spPr>
          <a:xfrm flipV="1">
            <a:off x="4057650" y="341788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318" name="TextBox 34"/>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19" name="TextBox 35"/>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20" name="TextBox 36"/>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21" name="TextBox 37"/>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22" name="TextBox 38"/>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23" name="TextBox 39"/>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24" name="TextBox 40"/>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25" name="TextBox 41"/>
          <p:cNvSpPr txBox="1"/>
          <p:nvPr/>
        </p:nvSpPr>
        <p:spPr>
          <a:xfrm flipH="1">
            <a:off x="1290638" y="29321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326" name="TextBox 42"/>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27" name="TextBox 43"/>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28" name="TextBox 44"/>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29" name="TextBox 45"/>
          <p:cNvSpPr txBox="1"/>
          <p:nvPr/>
        </p:nvSpPr>
        <p:spPr>
          <a:xfrm>
            <a:off x="1671638" y="29321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330" name="TextBox 46"/>
          <p:cNvSpPr txBox="1"/>
          <p:nvPr/>
        </p:nvSpPr>
        <p:spPr>
          <a:xfrm flipH="1" flipV="1">
            <a:off x="1268413" y="29321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331" name="TextBox 48"/>
          <p:cNvSpPr txBox="1"/>
          <p:nvPr/>
        </p:nvSpPr>
        <p:spPr>
          <a:xfrm>
            <a:off x="56959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32" name="TextBox 49"/>
          <p:cNvSpPr txBox="1"/>
          <p:nvPr/>
        </p:nvSpPr>
        <p:spPr>
          <a:xfrm>
            <a:off x="56959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33" name="TextBox 50"/>
          <p:cNvSpPr txBox="1"/>
          <p:nvPr/>
        </p:nvSpPr>
        <p:spPr>
          <a:xfrm>
            <a:off x="56959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34" name="TextBox 51"/>
          <p:cNvSpPr txBox="1"/>
          <p:nvPr/>
        </p:nvSpPr>
        <p:spPr>
          <a:xfrm>
            <a:off x="56959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35" name="TextBox 52"/>
          <p:cNvSpPr txBox="1"/>
          <p:nvPr/>
        </p:nvSpPr>
        <p:spPr>
          <a:xfrm>
            <a:off x="56959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36" name="TextBox 53"/>
          <p:cNvSpPr txBox="1"/>
          <p:nvPr/>
        </p:nvSpPr>
        <p:spPr>
          <a:xfrm>
            <a:off x="56959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37" name="TextBox 54"/>
          <p:cNvSpPr txBox="1"/>
          <p:nvPr/>
        </p:nvSpPr>
        <p:spPr>
          <a:xfrm>
            <a:off x="56959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38" name="TextBox 55"/>
          <p:cNvSpPr txBox="1"/>
          <p:nvPr/>
        </p:nvSpPr>
        <p:spPr>
          <a:xfrm>
            <a:off x="56959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39" name="TextBox 56"/>
          <p:cNvSpPr txBox="1"/>
          <p:nvPr/>
        </p:nvSpPr>
        <p:spPr>
          <a:xfrm flipH="1">
            <a:off x="1290638" y="29321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340" name="TextBox 57"/>
          <p:cNvSpPr txBox="1"/>
          <p:nvPr/>
        </p:nvSpPr>
        <p:spPr>
          <a:xfrm>
            <a:off x="56959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41" name="TextBox 58"/>
          <p:cNvSpPr txBox="1"/>
          <p:nvPr/>
        </p:nvSpPr>
        <p:spPr>
          <a:xfrm>
            <a:off x="56959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42" name="TextBox 60"/>
          <p:cNvSpPr txBox="1"/>
          <p:nvPr/>
        </p:nvSpPr>
        <p:spPr>
          <a:xfrm>
            <a:off x="1671638" y="29321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343" name="TextBox 61"/>
          <p:cNvSpPr txBox="1"/>
          <p:nvPr/>
        </p:nvSpPr>
        <p:spPr>
          <a:xfrm flipH="1" flipV="1">
            <a:off x="1268413" y="29321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344" name="TextBox 62"/>
          <p:cNvSpPr txBox="1"/>
          <p:nvPr/>
        </p:nvSpPr>
        <p:spPr>
          <a:xfrm>
            <a:off x="569595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45" name="TextBox 63"/>
          <p:cNvSpPr txBox="1"/>
          <p:nvPr/>
        </p:nvSpPr>
        <p:spPr>
          <a:xfrm>
            <a:off x="569595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46" name="TextBox 64"/>
          <p:cNvSpPr txBox="1"/>
          <p:nvPr/>
        </p:nvSpPr>
        <p:spPr>
          <a:xfrm>
            <a:off x="569595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47" name="TextBox 65"/>
          <p:cNvSpPr txBox="1"/>
          <p:nvPr/>
        </p:nvSpPr>
        <p:spPr>
          <a:xfrm>
            <a:off x="569595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48" name="TextBox 66"/>
          <p:cNvSpPr txBox="1"/>
          <p:nvPr/>
        </p:nvSpPr>
        <p:spPr>
          <a:xfrm>
            <a:off x="569595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49" name="TextBox 67"/>
          <p:cNvSpPr txBox="1"/>
          <p:nvPr/>
        </p:nvSpPr>
        <p:spPr>
          <a:xfrm>
            <a:off x="569595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50" name="TextBox 68"/>
          <p:cNvSpPr txBox="1"/>
          <p:nvPr/>
        </p:nvSpPr>
        <p:spPr>
          <a:xfrm>
            <a:off x="569595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51" name="TextBox 69"/>
          <p:cNvSpPr txBox="1"/>
          <p:nvPr/>
        </p:nvSpPr>
        <p:spPr>
          <a:xfrm>
            <a:off x="569595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52" name="TextBox 70"/>
          <p:cNvSpPr txBox="1"/>
          <p:nvPr/>
        </p:nvSpPr>
        <p:spPr>
          <a:xfrm flipH="1">
            <a:off x="1290638" y="51609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353" name="TextBox 71"/>
          <p:cNvSpPr txBox="1"/>
          <p:nvPr/>
        </p:nvSpPr>
        <p:spPr>
          <a:xfrm>
            <a:off x="569595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54" name="TextBox 72"/>
          <p:cNvSpPr txBox="1"/>
          <p:nvPr/>
        </p:nvSpPr>
        <p:spPr>
          <a:xfrm>
            <a:off x="569595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55" name="TextBox 73"/>
          <p:cNvSpPr txBox="1"/>
          <p:nvPr/>
        </p:nvSpPr>
        <p:spPr>
          <a:xfrm>
            <a:off x="569595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56" name="TextBox 74"/>
          <p:cNvSpPr txBox="1"/>
          <p:nvPr/>
        </p:nvSpPr>
        <p:spPr>
          <a:xfrm>
            <a:off x="1671638" y="538956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357" name="TextBox 75"/>
          <p:cNvSpPr txBox="1"/>
          <p:nvPr/>
        </p:nvSpPr>
        <p:spPr>
          <a:xfrm flipH="1" flipV="1">
            <a:off x="1268413" y="53895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358" name="TextBox 78"/>
          <p:cNvSpPr txBox="1"/>
          <p:nvPr/>
        </p:nvSpPr>
        <p:spPr>
          <a:xfrm>
            <a:off x="845820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59" name="TextBox 79"/>
          <p:cNvSpPr txBox="1"/>
          <p:nvPr/>
        </p:nvSpPr>
        <p:spPr>
          <a:xfrm>
            <a:off x="845820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60" name="TextBox 80"/>
          <p:cNvSpPr txBox="1"/>
          <p:nvPr/>
        </p:nvSpPr>
        <p:spPr>
          <a:xfrm>
            <a:off x="845820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61" name="TextBox 81"/>
          <p:cNvSpPr txBox="1"/>
          <p:nvPr/>
        </p:nvSpPr>
        <p:spPr>
          <a:xfrm>
            <a:off x="845820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62" name="TextBox 82"/>
          <p:cNvSpPr txBox="1"/>
          <p:nvPr/>
        </p:nvSpPr>
        <p:spPr>
          <a:xfrm>
            <a:off x="845820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63" name="TextBox 83"/>
          <p:cNvSpPr txBox="1"/>
          <p:nvPr/>
        </p:nvSpPr>
        <p:spPr>
          <a:xfrm>
            <a:off x="845820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64" name="TextBox 84"/>
          <p:cNvSpPr txBox="1"/>
          <p:nvPr/>
        </p:nvSpPr>
        <p:spPr>
          <a:xfrm>
            <a:off x="845820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65" name="TextBox 85"/>
          <p:cNvSpPr txBox="1"/>
          <p:nvPr/>
        </p:nvSpPr>
        <p:spPr>
          <a:xfrm flipH="1">
            <a:off x="1290638" y="51609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366" name="TextBox 86"/>
          <p:cNvSpPr txBox="1"/>
          <p:nvPr/>
        </p:nvSpPr>
        <p:spPr>
          <a:xfrm>
            <a:off x="845820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67" name="TextBox 87"/>
          <p:cNvSpPr txBox="1"/>
          <p:nvPr/>
        </p:nvSpPr>
        <p:spPr>
          <a:xfrm>
            <a:off x="845820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68" name="TextBox 88"/>
          <p:cNvSpPr txBox="1"/>
          <p:nvPr/>
        </p:nvSpPr>
        <p:spPr>
          <a:xfrm>
            <a:off x="845820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69" name="TextBox 89"/>
          <p:cNvSpPr txBox="1"/>
          <p:nvPr/>
        </p:nvSpPr>
        <p:spPr>
          <a:xfrm>
            <a:off x="1671638" y="538956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370" name="TextBox 90"/>
          <p:cNvSpPr txBox="1"/>
          <p:nvPr/>
        </p:nvSpPr>
        <p:spPr>
          <a:xfrm flipH="1" flipV="1">
            <a:off x="1268413" y="53895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371" name="TextBox 95"/>
          <p:cNvSpPr txBox="1"/>
          <p:nvPr/>
        </p:nvSpPr>
        <p:spPr>
          <a:xfrm>
            <a:off x="5695950"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72" name="TextBox 96"/>
          <p:cNvSpPr txBox="1"/>
          <p:nvPr/>
        </p:nvSpPr>
        <p:spPr>
          <a:xfrm>
            <a:off x="5695950"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73" name="TextBox 97"/>
          <p:cNvSpPr txBox="1"/>
          <p:nvPr/>
        </p:nvSpPr>
        <p:spPr>
          <a:xfrm>
            <a:off x="5695950"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74" name="TextBox 98"/>
          <p:cNvSpPr txBox="1"/>
          <p:nvPr/>
        </p:nvSpPr>
        <p:spPr>
          <a:xfrm>
            <a:off x="5695950"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75" name="TextBox 99"/>
          <p:cNvSpPr txBox="1"/>
          <p:nvPr/>
        </p:nvSpPr>
        <p:spPr>
          <a:xfrm>
            <a:off x="5695950"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76" name="TextBox 100"/>
          <p:cNvSpPr txBox="1"/>
          <p:nvPr/>
        </p:nvSpPr>
        <p:spPr>
          <a:xfrm flipH="1">
            <a:off x="1290638" y="47609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377" name="TextBox 101"/>
          <p:cNvSpPr txBox="1"/>
          <p:nvPr/>
        </p:nvSpPr>
        <p:spPr>
          <a:xfrm>
            <a:off x="5695950"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78" name="TextBox 102"/>
          <p:cNvSpPr txBox="1"/>
          <p:nvPr/>
        </p:nvSpPr>
        <p:spPr>
          <a:xfrm>
            <a:off x="5695950"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79" name="TextBox 104"/>
          <p:cNvSpPr txBox="1"/>
          <p:nvPr/>
        </p:nvSpPr>
        <p:spPr>
          <a:xfrm>
            <a:off x="1671638" y="49609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380" name="TextBox 105"/>
          <p:cNvSpPr txBox="1"/>
          <p:nvPr/>
        </p:nvSpPr>
        <p:spPr>
          <a:xfrm flipH="1" flipV="1">
            <a:off x="1268413" y="49609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381" name="TextBox 108"/>
          <p:cNvSpPr txBox="1"/>
          <p:nvPr/>
        </p:nvSpPr>
        <p:spPr>
          <a:xfrm>
            <a:off x="6581775"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82" name="TextBox 109"/>
          <p:cNvSpPr txBox="1"/>
          <p:nvPr/>
        </p:nvSpPr>
        <p:spPr>
          <a:xfrm>
            <a:off x="6581775"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83" name="TextBox 110"/>
          <p:cNvSpPr txBox="1"/>
          <p:nvPr/>
        </p:nvSpPr>
        <p:spPr>
          <a:xfrm>
            <a:off x="6581775"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84" name="TextBox 111"/>
          <p:cNvSpPr txBox="1"/>
          <p:nvPr/>
        </p:nvSpPr>
        <p:spPr>
          <a:xfrm>
            <a:off x="6581775"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85" name="TextBox 112"/>
          <p:cNvSpPr txBox="1"/>
          <p:nvPr/>
        </p:nvSpPr>
        <p:spPr>
          <a:xfrm>
            <a:off x="6581775"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86" name="TextBox 113"/>
          <p:cNvSpPr txBox="1"/>
          <p:nvPr/>
        </p:nvSpPr>
        <p:spPr>
          <a:xfrm>
            <a:off x="6581775"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87" name="TextBox 114"/>
          <p:cNvSpPr txBox="1"/>
          <p:nvPr/>
        </p:nvSpPr>
        <p:spPr>
          <a:xfrm flipH="1">
            <a:off x="1290638" y="47609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388" name="TextBox 115"/>
          <p:cNvSpPr txBox="1"/>
          <p:nvPr/>
        </p:nvSpPr>
        <p:spPr>
          <a:xfrm>
            <a:off x="6581775"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89" name="TextBox 116"/>
          <p:cNvSpPr txBox="1"/>
          <p:nvPr/>
        </p:nvSpPr>
        <p:spPr>
          <a:xfrm>
            <a:off x="6581775"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90" name="TextBox 117"/>
          <p:cNvSpPr txBox="1"/>
          <p:nvPr/>
        </p:nvSpPr>
        <p:spPr>
          <a:xfrm>
            <a:off x="6581775"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91" name="TextBox 118"/>
          <p:cNvSpPr txBox="1"/>
          <p:nvPr/>
        </p:nvSpPr>
        <p:spPr>
          <a:xfrm>
            <a:off x="1671638" y="49609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392" name="TextBox 119"/>
          <p:cNvSpPr txBox="1"/>
          <p:nvPr/>
        </p:nvSpPr>
        <p:spPr>
          <a:xfrm flipH="1" flipV="1">
            <a:off x="1268413" y="49609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393" name="TextBox 1"/>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4" name="TextBox 2"/>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5" name="TextBox 3"/>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6" name="TextBox 4"/>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7" name="TextBox 5"/>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8" name="TextBox 6"/>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9" name="TextBox 7"/>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0" name="TextBox 8"/>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1" name="TextBox 9"/>
          <p:cNvSpPr txBox="1"/>
          <p:nvPr/>
        </p:nvSpPr>
        <p:spPr>
          <a:xfrm flipH="1">
            <a:off x="1238250" y="2951163"/>
            <a:ext cx="96838"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02" name="TextBox 10"/>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3" name="TextBox 11"/>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4" name="TextBox 12"/>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5" name="TextBox 14"/>
          <p:cNvSpPr txBox="1"/>
          <p:nvPr/>
        </p:nvSpPr>
        <p:spPr>
          <a:xfrm flipH="1" flipV="1">
            <a:off x="1268413" y="29511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06" name="TextBox 15"/>
          <p:cNvSpPr txBox="1"/>
          <p:nvPr/>
        </p:nvSpPr>
        <p:spPr>
          <a:xfrm flipV="1">
            <a:off x="6832600" y="3103563"/>
            <a:ext cx="774700"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a:solidFill>
                <a:prstClr val="black"/>
              </a:solidFill>
            </a:endParaRPr>
          </a:p>
        </p:txBody>
      </p:sp>
      <p:sp>
        <p:nvSpPr>
          <p:cNvPr id="407" name="TextBox 18"/>
          <p:cNvSpPr txBox="1"/>
          <p:nvPr/>
        </p:nvSpPr>
        <p:spPr>
          <a:xfrm>
            <a:off x="6829425"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8" name="TextBox 19"/>
          <p:cNvSpPr txBox="1"/>
          <p:nvPr/>
        </p:nvSpPr>
        <p:spPr>
          <a:xfrm>
            <a:off x="6829425"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9" name="TextBox 20"/>
          <p:cNvSpPr txBox="1"/>
          <p:nvPr/>
        </p:nvSpPr>
        <p:spPr>
          <a:xfrm>
            <a:off x="6829425"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0" name="TextBox 21"/>
          <p:cNvSpPr txBox="1"/>
          <p:nvPr/>
        </p:nvSpPr>
        <p:spPr>
          <a:xfrm>
            <a:off x="6829425"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1" name="TextBox 22"/>
          <p:cNvSpPr txBox="1"/>
          <p:nvPr/>
        </p:nvSpPr>
        <p:spPr>
          <a:xfrm>
            <a:off x="6829425"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2" name="TextBox 23"/>
          <p:cNvSpPr txBox="1"/>
          <p:nvPr/>
        </p:nvSpPr>
        <p:spPr>
          <a:xfrm>
            <a:off x="6829425"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3" name="TextBox 24"/>
          <p:cNvSpPr txBox="1"/>
          <p:nvPr/>
        </p:nvSpPr>
        <p:spPr>
          <a:xfrm>
            <a:off x="6829425"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4" name="TextBox 25"/>
          <p:cNvSpPr txBox="1"/>
          <p:nvPr/>
        </p:nvSpPr>
        <p:spPr>
          <a:xfrm flipH="1">
            <a:off x="1290638" y="29511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15" name="TextBox 26"/>
          <p:cNvSpPr txBox="1"/>
          <p:nvPr/>
        </p:nvSpPr>
        <p:spPr>
          <a:xfrm>
            <a:off x="6829425"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6" name="TextBox 27"/>
          <p:cNvSpPr txBox="1"/>
          <p:nvPr/>
        </p:nvSpPr>
        <p:spPr>
          <a:xfrm>
            <a:off x="6829425"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7" name="TextBox 30"/>
          <p:cNvSpPr txBox="1"/>
          <p:nvPr/>
        </p:nvSpPr>
        <p:spPr>
          <a:xfrm flipH="1" flipV="1">
            <a:off x="1268413" y="29511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18" name="TextBox 31"/>
          <p:cNvSpPr txBox="1"/>
          <p:nvPr/>
        </p:nvSpPr>
        <p:spPr>
          <a:xfrm flipV="1">
            <a:off x="10518775" y="3103563"/>
            <a:ext cx="774700"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a:solidFill>
                <a:prstClr val="black"/>
              </a:solidFill>
            </a:endParaRPr>
          </a:p>
        </p:txBody>
      </p:sp>
      <p:sp>
        <p:nvSpPr>
          <p:cNvPr id="419" name="TextBox 32"/>
          <p:cNvSpPr txBox="1"/>
          <p:nvPr/>
        </p:nvSpPr>
        <p:spPr>
          <a:xfrm flipV="1">
            <a:off x="4152900" y="343693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20" name="TextBox 34"/>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1" name="TextBox 35"/>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2" name="TextBox 36"/>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3" name="TextBox 37"/>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4" name="TextBox 38"/>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5" name="TextBox 39"/>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6" name="TextBox 40"/>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7" name="TextBox 41"/>
          <p:cNvSpPr txBox="1"/>
          <p:nvPr/>
        </p:nvSpPr>
        <p:spPr>
          <a:xfrm flipH="1">
            <a:off x="1290638" y="29511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28" name="TextBox 42"/>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9" name="TextBox 43"/>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0" name="TextBox 44"/>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1" name="TextBox 45"/>
          <p:cNvSpPr txBox="1"/>
          <p:nvPr/>
        </p:nvSpPr>
        <p:spPr>
          <a:xfrm>
            <a:off x="1671638" y="295116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32" name="TextBox 46"/>
          <p:cNvSpPr txBox="1"/>
          <p:nvPr/>
        </p:nvSpPr>
        <p:spPr>
          <a:xfrm flipH="1" flipV="1">
            <a:off x="1268413" y="29511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33" name="TextBox 48"/>
          <p:cNvSpPr txBox="1"/>
          <p:nvPr/>
        </p:nvSpPr>
        <p:spPr>
          <a:xfrm>
            <a:off x="588645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4" name="TextBox 49"/>
          <p:cNvSpPr txBox="1"/>
          <p:nvPr/>
        </p:nvSpPr>
        <p:spPr>
          <a:xfrm>
            <a:off x="588645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5" name="TextBox 50"/>
          <p:cNvSpPr txBox="1"/>
          <p:nvPr/>
        </p:nvSpPr>
        <p:spPr>
          <a:xfrm>
            <a:off x="588645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6" name="TextBox 51"/>
          <p:cNvSpPr txBox="1"/>
          <p:nvPr/>
        </p:nvSpPr>
        <p:spPr>
          <a:xfrm>
            <a:off x="588645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7" name="TextBox 52"/>
          <p:cNvSpPr txBox="1"/>
          <p:nvPr/>
        </p:nvSpPr>
        <p:spPr>
          <a:xfrm>
            <a:off x="588645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8" name="TextBox 53"/>
          <p:cNvSpPr txBox="1"/>
          <p:nvPr/>
        </p:nvSpPr>
        <p:spPr>
          <a:xfrm>
            <a:off x="588645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9" name="TextBox 54"/>
          <p:cNvSpPr txBox="1"/>
          <p:nvPr/>
        </p:nvSpPr>
        <p:spPr>
          <a:xfrm>
            <a:off x="588645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0" name="TextBox 55"/>
          <p:cNvSpPr txBox="1"/>
          <p:nvPr/>
        </p:nvSpPr>
        <p:spPr>
          <a:xfrm>
            <a:off x="588645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1" name="TextBox 56"/>
          <p:cNvSpPr txBox="1"/>
          <p:nvPr/>
        </p:nvSpPr>
        <p:spPr>
          <a:xfrm flipH="1">
            <a:off x="1290638" y="29511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42" name="TextBox 57"/>
          <p:cNvSpPr txBox="1"/>
          <p:nvPr/>
        </p:nvSpPr>
        <p:spPr>
          <a:xfrm>
            <a:off x="588645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3" name="TextBox 58"/>
          <p:cNvSpPr txBox="1"/>
          <p:nvPr/>
        </p:nvSpPr>
        <p:spPr>
          <a:xfrm>
            <a:off x="588645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4" name="TextBox 60"/>
          <p:cNvSpPr txBox="1"/>
          <p:nvPr/>
        </p:nvSpPr>
        <p:spPr>
          <a:xfrm>
            <a:off x="1671638" y="295116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45" name="TextBox 61"/>
          <p:cNvSpPr txBox="1"/>
          <p:nvPr/>
        </p:nvSpPr>
        <p:spPr>
          <a:xfrm flipH="1" flipV="1">
            <a:off x="1268413" y="29511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46" name="TextBox 62"/>
          <p:cNvSpPr txBox="1"/>
          <p:nvPr/>
        </p:nvSpPr>
        <p:spPr>
          <a:xfrm>
            <a:off x="58864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7" name="TextBox 63"/>
          <p:cNvSpPr txBox="1"/>
          <p:nvPr/>
        </p:nvSpPr>
        <p:spPr>
          <a:xfrm>
            <a:off x="58864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8" name="TextBox 64"/>
          <p:cNvSpPr txBox="1"/>
          <p:nvPr/>
        </p:nvSpPr>
        <p:spPr>
          <a:xfrm>
            <a:off x="58864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9" name="TextBox 65"/>
          <p:cNvSpPr txBox="1"/>
          <p:nvPr/>
        </p:nvSpPr>
        <p:spPr>
          <a:xfrm>
            <a:off x="58864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50" name="TextBox 66"/>
          <p:cNvSpPr txBox="1"/>
          <p:nvPr/>
        </p:nvSpPr>
        <p:spPr>
          <a:xfrm>
            <a:off x="58864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51" name="TextBox 67"/>
          <p:cNvSpPr txBox="1"/>
          <p:nvPr/>
        </p:nvSpPr>
        <p:spPr>
          <a:xfrm>
            <a:off x="58864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52" name="TextBox 68"/>
          <p:cNvSpPr txBox="1"/>
          <p:nvPr/>
        </p:nvSpPr>
        <p:spPr>
          <a:xfrm>
            <a:off x="58864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53" name="TextBox 69"/>
          <p:cNvSpPr txBox="1"/>
          <p:nvPr/>
        </p:nvSpPr>
        <p:spPr>
          <a:xfrm>
            <a:off x="58864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54" name="TextBox 70"/>
          <p:cNvSpPr txBox="1"/>
          <p:nvPr/>
        </p:nvSpPr>
        <p:spPr>
          <a:xfrm flipH="1">
            <a:off x="1290638" y="51800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55" name="TextBox 71"/>
          <p:cNvSpPr txBox="1"/>
          <p:nvPr/>
        </p:nvSpPr>
        <p:spPr>
          <a:xfrm>
            <a:off x="58864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56" name="TextBox 72"/>
          <p:cNvSpPr txBox="1"/>
          <p:nvPr/>
        </p:nvSpPr>
        <p:spPr>
          <a:xfrm>
            <a:off x="58864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57" name="TextBox 73"/>
          <p:cNvSpPr txBox="1"/>
          <p:nvPr/>
        </p:nvSpPr>
        <p:spPr>
          <a:xfrm>
            <a:off x="58864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58" name="TextBox 74"/>
          <p:cNvSpPr txBox="1"/>
          <p:nvPr/>
        </p:nvSpPr>
        <p:spPr>
          <a:xfrm>
            <a:off x="1671638" y="54086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59" name="TextBox 75"/>
          <p:cNvSpPr txBox="1"/>
          <p:nvPr/>
        </p:nvSpPr>
        <p:spPr>
          <a:xfrm flipH="1" flipV="1">
            <a:off x="1268413" y="54086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60" name="TextBox 78"/>
          <p:cNvSpPr txBox="1"/>
          <p:nvPr/>
        </p:nvSpPr>
        <p:spPr>
          <a:xfrm>
            <a:off x="87058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61" name="TextBox 79"/>
          <p:cNvSpPr txBox="1"/>
          <p:nvPr/>
        </p:nvSpPr>
        <p:spPr>
          <a:xfrm>
            <a:off x="87058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62" name="TextBox 80"/>
          <p:cNvSpPr txBox="1"/>
          <p:nvPr/>
        </p:nvSpPr>
        <p:spPr>
          <a:xfrm>
            <a:off x="87058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63" name="TextBox 81"/>
          <p:cNvSpPr txBox="1"/>
          <p:nvPr/>
        </p:nvSpPr>
        <p:spPr>
          <a:xfrm>
            <a:off x="87058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64" name="TextBox 82"/>
          <p:cNvSpPr txBox="1"/>
          <p:nvPr/>
        </p:nvSpPr>
        <p:spPr>
          <a:xfrm>
            <a:off x="87058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65" name="TextBox 83"/>
          <p:cNvSpPr txBox="1"/>
          <p:nvPr/>
        </p:nvSpPr>
        <p:spPr>
          <a:xfrm>
            <a:off x="87058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66" name="TextBox 84"/>
          <p:cNvSpPr txBox="1"/>
          <p:nvPr/>
        </p:nvSpPr>
        <p:spPr>
          <a:xfrm>
            <a:off x="87058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67" name="TextBox 85"/>
          <p:cNvSpPr txBox="1"/>
          <p:nvPr/>
        </p:nvSpPr>
        <p:spPr>
          <a:xfrm flipH="1">
            <a:off x="1290638" y="51800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68" name="TextBox 86"/>
          <p:cNvSpPr txBox="1"/>
          <p:nvPr/>
        </p:nvSpPr>
        <p:spPr>
          <a:xfrm>
            <a:off x="87058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69" name="TextBox 87"/>
          <p:cNvSpPr txBox="1"/>
          <p:nvPr/>
        </p:nvSpPr>
        <p:spPr>
          <a:xfrm>
            <a:off x="87058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70" name="TextBox 88"/>
          <p:cNvSpPr txBox="1"/>
          <p:nvPr/>
        </p:nvSpPr>
        <p:spPr>
          <a:xfrm>
            <a:off x="87058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71" name="TextBox 89"/>
          <p:cNvSpPr txBox="1"/>
          <p:nvPr/>
        </p:nvSpPr>
        <p:spPr>
          <a:xfrm>
            <a:off x="1671638" y="54086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72" name="TextBox 90"/>
          <p:cNvSpPr txBox="1"/>
          <p:nvPr/>
        </p:nvSpPr>
        <p:spPr>
          <a:xfrm flipH="1" flipV="1">
            <a:off x="1268413" y="54086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73" name="TextBox 95"/>
          <p:cNvSpPr txBox="1"/>
          <p:nvPr/>
        </p:nvSpPr>
        <p:spPr>
          <a:xfrm>
            <a:off x="5886450"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74" name="TextBox 96"/>
          <p:cNvSpPr txBox="1"/>
          <p:nvPr/>
        </p:nvSpPr>
        <p:spPr>
          <a:xfrm>
            <a:off x="5886450"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75" name="TextBox 97"/>
          <p:cNvSpPr txBox="1"/>
          <p:nvPr/>
        </p:nvSpPr>
        <p:spPr>
          <a:xfrm>
            <a:off x="5886450"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76" name="TextBox 98"/>
          <p:cNvSpPr txBox="1"/>
          <p:nvPr/>
        </p:nvSpPr>
        <p:spPr>
          <a:xfrm>
            <a:off x="5886450"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77" name="TextBox 99"/>
          <p:cNvSpPr txBox="1"/>
          <p:nvPr/>
        </p:nvSpPr>
        <p:spPr>
          <a:xfrm>
            <a:off x="5886450"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78" name="TextBox 100"/>
          <p:cNvSpPr txBox="1"/>
          <p:nvPr/>
        </p:nvSpPr>
        <p:spPr>
          <a:xfrm flipH="1">
            <a:off x="1290638" y="47799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79" name="TextBox 101"/>
          <p:cNvSpPr txBox="1"/>
          <p:nvPr/>
        </p:nvSpPr>
        <p:spPr>
          <a:xfrm>
            <a:off x="5886450"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80" name="TextBox 102"/>
          <p:cNvSpPr txBox="1"/>
          <p:nvPr/>
        </p:nvSpPr>
        <p:spPr>
          <a:xfrm>
            <a:off x="5886450"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81" name="TextBox 104"/>
          <p:cNvSpPr txBox="1"/>
          <p:nvPr/>
        </p:nvSpPr>
        <p:spPr>
          <a:xfrm>
            <a:off x="1671638" y="49799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82" name="TextBox 105"/>
          <p:cNvSpPr txBox="1"/>
          <p:nvPr/>
        </p:nvSpPr>
        <p:spPr>
          <a:xfrm flipH="1" flipV="1">
            <a:off x="1268413" y="49799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83" name="TextBox 108"/>
          <p:cNvSpPr txBox="1"/>
          <p:nvPr/>
        </p:nvSpPr>
        <p:spPr>
          <a:xfrm>
            <a:off x="6829425"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84" name="TextBox 109"/>
          <p:cNvSpPr txBox="1"/>
          <p:nvPr/>
        </p:nvSpPr>
        <p:spPr>
          <a:xfrm>
            <a:off x="6829425"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85" name="TextBox 110"/>
          <p:cNvSpPr txBox="1"/>
          <p:nvPr/>
        </p:nvSpPr>
        <p:spPr>
          <a:xfrm>
            <a:off x="6829425"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86" name="TextBox 111"/>
          <p:cNvSpPr txBox="1"/>
          <p:nvPr/>
        </p:nvSpPr>
        <p:spPr>
          <a:xfrm>
            <a:off x="6829425"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87" name="TextBox 112"/>
          <p:cNvSpPr txBox="1"/>
          <p:nvPr/>
        </p:nvSpPr>
        <p:spPr>
          <a:xfrm>
            <a:off x="6829425"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88" name="TextBox 113"/>
          <p:cNvSpPr txBox="1"/>
          <p:nvPr/>
        </p:nvSpPr>
        <p:spPr>
          <a:xfrm>
            <a:off x="6829425"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89" name="TextBox 114"/>
          <p:cNvSpPr txBox="1"/>
          <p:nvPr/>
        </p:nvSpPr>
        <p:spPr>
          <a:xfrm flipH="1">
            <a:off x="1290638" y="47799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90" name="TextBox 115"/>
          <p:cNvSpPr txBox="1"/>
          <p:nvPr/>
        </p:nvSpPr>
        <p:spPr>
          <a:xfrm>
            <a:off x="6829425"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91" name="TextBox 116"/>
          <p:cNvSpPr txBox="1"/>
          <p:nvPr/>
        </p:nvSpPr>
        <p:spPr>
          <a:xfrm>
            <a:off x="6829425"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92" name="TextBox 117"/>
          <p:cNvSpPr txBox="1"/>
          <p:nvPr/>
        </p:nvSpPr>
        <p:spPr>
          <a:xfrm>
            <a:off x="6829425"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93" name="TextBox 118"/>
          <p:cNvSpPr txBox="1"/>
          <p:nvPr/>
        </p:nvSpPr>
        <p:spPr>
          <a:xfrm>
            <a:off x="1671638" y="49799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94" name="TextBox 119"/>
          <p:cNvSpPr txBox="1"/>
          <p:nvPr/>
        </p:nvSpPr>
        <p:spPr>
          <a:xfrm flipH="1" flipV="1">
            <a:off x="1268413" y="49799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95" name="TextBox 1"/>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96" name="TextBox 2"/>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97" name="TextBox 3"/>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98" name="TextBox 4"/>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99" name="TextBox 5"/>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00" name="TextBox 6"/>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01" name="TextBox 7"/>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02" name="TextBox 8"/>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03" name="TextBox 9"/>
          <p:cNvSpPr txBox="1"/>
          <p:nvPr/>
        </p:nvSpPr>
        <p:spPr>
          <a:xfrm flipH="1">
            <a:off x="1238250" y="2743200"/>
            <a:ext cx="96838"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504" name="TextBox 10"/>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05" name="TextBox 11"/>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06" name="TextBox 12"/>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07" name="TextBox 13"/>
          <p:cNvSpPr txBox="1"/>
          <p:nvPr/>
        </p:nvSpPr>
        <p:spPr>
          <a:xfrm flipH="1" flipV="1">
            <a:off x="1268413" y="27432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508" name="TextBox 14"/>
          <p:cNvSpPr txBox="1"/>
          <p:nvPr/>
        </p:nvSpPr>
        <p:spPr>
          <a:xfrm flipV="1">
            <a:off x="6832600" y="2895600"/>
            <a:ext cx="774700"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a:solidFill>
                <a:prstClr val="black"/>
              </a:solidFill>
            </a:endParaRPr>
          </a:p>
        </p:txBody>
      </p:sp>
      <p:sp>
        <p:nvSpPr>
          <p:cNvPr id="509" name="TextBox 15"/>
          <p:cNvSpPr txBox="1"/>
          <p:nvPr/>
        </p:nvSpPr>
        <p:spPr>
          <a:xfrm>
            <a:off x="6829425"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10" name="TextBox 16"/>
          <p:cNvSpPr txBox="1"/>
          <p:nvPr/>
        </p:nvSpPr>
        <p:spPr>
          <a:xfrm>
            <a:off x="6829425"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11" name="TextBox 17"/>
          <p:cNvSpPr txBox="1"/>
          <p:nvPr/>
        </p:nvSpPr>
        <p:spPr>
          <a:xfrm>
            <a:off x="6829425"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12" name="TextBox 18"/>
          <p:cNvSpPr txBox="1"/>
          <p:nvPr/>
        </p:nvSpPr>
        <p:spPr>
          <a:xfrm>
            <a:off x="6829425"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13" name="TextBox 19"/>
          <p:cNvSpPr txBox="1"/>
          <p:nvPr/>
        </p:nvSpPr>
        <p:spPr>
          <a:xfrm>
            <a:off x="6829425"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14" name="TextBox 20"/>
          <p:cNvSpPr txBox="1"/>
          <p:nvPr/>
        </p:nvSpPr>
        <p:spPr>
          <a:xfrm>
            <a:off x="6829425"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15" name="TextBox 21"/>
          <p:cNvSpPr txBox="1"/>
          <p:nvPr/>
        </p:nvSpPr>
        <p:spPr>
          <a:xfrm>
            <a:off x="6829425"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16" name="TextBox 22"/>
          <p:cNvSpPr txBox="1"/>
          <p:nvPr/>
        </p:nvSpPr>
        <p:spPr>
          <a:xfrm flipH="1">
            <a:off x="1290638" y="27432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517" name="TextBox 23"/>
          <p:cNvSpPr txBox="1"/>
          <p:nvPr/>
        </p:nvSpPr>
        <p:spPr>
          <a:xfrm>
            <a:off x="6829425"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18" name="TextBox 24"/>
          <p:cNvSpPr txBox="1"/>
          <p:nvPr/>
        </p:nvSpPr>
        <p:spPr>
          <a:xfrm>
            <a:off x="6829425"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19" name="TextBox 25"/>
          <p:cNvSpPr txBox="1"/>
          <p:nvPr/>
        </p:nvSpPr>
        <p:spPr>
          <a:xfrm flipH="1" flipV="1">
            <a:off x="1268413" y="27432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520" name="TextBox 26"/>
          <p:cNvSpPr txBox="1"/>
          <p:nvPr/>
        </p:nvSpPr>
        <p:spPr>
          <a:xfrm flipV="1">
            <a:off x="9566275" y="2895600"/>
            <a:ext cx="774700"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a:solidFill>
                <a:prstClr val="black"/>
              </a:solidFill>
            </a:endParaRPr>
          </a:p>
        </p:txBody>
      </p:sp>
      <p:sp>
        <p:nvSpPr>
          <p:cNvPr id="521" name="TextBox 27"/>
          <p:cNvSpPr txBox="1"/>
          <p:nvPr/>
        </p:nvSpPr>
        <p:spPr>
          <a:xfrm flipV="1">
            <a:off x="4152900" y="32289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522" name="TextBox 28"/>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23" name="TextBox 29"/>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24" name="TextBox 30"/>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25" name="TextBox 31"/>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26" name="TextBox 32"/>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27" name="TextBox 33"/>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28" name="TextBox 34"/>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29" name="TextBox 35"/>
          <p:cNvSpPr txBox="1"/>
          <p:nvPr/>
        </p:nvSpPr>
        <p:spPr>
          <a:xfrm flipH="1">
            <a:off x="1290638" y="27432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530" name="TextBox 36"/>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31" name="TextBox 37"/>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32" name="TextBox 38"/>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33" name="TextBox 39"/>
          <p:cNvSpPr txBox="1"/>
          <p:nvPr/>
        </p:nvSpPr>
        <p:spPr>
          <a:xfrm>
            <a:off x="1671638" y="27432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534" name="TextBox 40"/>
          <p:cNvSpPr txBox="1"/>
          <p:nvPr/>
        </p:nvSpPr>
        <p:spPr>
          <a:xfrm flipH="1" flipV="1">
            <a:off x="1268413" y="27432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535" name="TextBox 41"/>
          <p:cNvSpPr txBox="1"/>
          <p:nvPr/>
        </p:nvSpPr>
        <p:spPr>
          <a:xfrm>
            <a:off x="588645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36" name="TextBox 42"/>
          <p:cNvSpPr txBox="1"/>
          <p:nvPr/>
        </p:nvSpPr>
        <p:spPr>
          <a:xfrm>
            <a:off x="588645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37" name="TextBox 43"/>
          <p:cNvSpPr txBox="1"/>
          <p:nvPr/>
        </p:nvSpPr>
        <p:spPr>
          <a:xfrm>
            <a:off x="588645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38" name="TextBox 44"/>
          <p:cNvSpPr txBox="1"/>
          <p:nvPr/>
        </p:nvSpPr>
        <p:spPr>
          <a:xfrm>
            <a:off x="588645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39" name="TextBox 45"/>
          <p:cNvSpPr txBox="1"/>
          <p:nvPr/>
        </p:nvSpPr>
        <p:spPr>
          <a:xfrm>
            <a:off x="588645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40" name="TextBox 46"/>
          <p:cNvSpPr txBox="1"/>
          <p:nvPr/>
        </p:nvSpPr>
        <p:spPr>
          <a:xfrm>
            <a:off x="588645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41" name="TextBox 47"/>
          <p:cNvSpPr txBox="1"/>
          <p:nvPr/>
        </p:nvSpPr>
        <p:spPr>
          <a:xfrm>
            <a:off x="588645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42" name="TextBox 48"/>
          <p:cNvSpPr txBox="1"/>
          <p:nvPr/>
        </p:nvSpPr>
        <p:spPr>
          <a:xfrm>
            <a:off x="588645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43" name="TextBox 49"/>
          <p:cNvSpPr txBox="1"/>
          <p:nvPr/>
        </p:nvSpPr>
        <p:spPr>
          <a:xfrm flipH="1">
            <a:off x="1290638" y="27432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544" name="TextBox 50"/>
          <p:cNvSpPr txBox="1"/>
          <p:nvPr/>
        </p:nvSpPr>
        <p:spPr>
          <a:xfrm>
            <a:off x="588645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45" name="TextBox 51"/>
          <p:cNvSpPr txBox="1"/>
          <p:nvPr/>
        </p:nvSpPr>
        <p:spPr>
          <a:xfrm>
            <a:off x="588645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46" name="TextBox 52"/>
          <p:cNvSpPr txBox="1"/>
          <p:nvPr/>
        </p:nvSpPr>
        <p:spPr>
          <a:xfrm>
            <a:off x="1671638" y="27432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547" name="TextBox 53"/>
          <p:cNvSpPr txBox="1"/>
          <p:nvPr/>
        </p:nvSpPr>
        <p:spPr>
          <a:xfrm flipH="1" flipV="1">
            <a:off x="1268413" y="27432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548" name="TextBox 54"/>
          <p:cNvSpPr txBox="1"/>
          <p:nvPr/>
        </p:nvSpPr>
        <p:spPr>
          <a:xfrm>
            <a:off x="58864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49" name="TextBox 55"/>
          <p:cNvSpPr txBox="1"/>
          <p:nvPr/>
        </p:nvSpPr>
        <p:spPr>
          <a:xfrm>
            <a:off x="58864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50" name="TextBox 56"/>
          <p:cNvSpPr txBox="1"/>
          <p:nvPr/>
        </p:nvSpPr>
        <p:spPr>
          <a:xfrm>
            <a:off x="58864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51" name="TextBox 57"/>
          <p:cNvSpPr txBox="1"/>
          <p:nvPr/>
        </p:nvSpPr>
        <p:spPr>
          <a:xfrm>
            <a:off x="58864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52" name="TextBox 58"/>
          <p:cNvSpPr txBox="1"/>
          <p:nvPr/>
        </p:nvSpPr>
        <p:spPr>
          <a:xfrm>
            <a:off x="58864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53" name="TextBox 59"/>
          <p:cNvSpPr txBox="1"/>
          <p:nvPr/>
        </p:nvSpPr>
        <p:spPr>
          <a:xfrm>
            <a:off x="58864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54" name="TextBox 60"/>
          <p:cNvSpPr txBox="1"/>
          <p:nvPr/>
        </p:nvSpPr>
        <p:spPr>
          <a:xfrm>
            <a:off x="58864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55" name="TextBox 61"/>
          <p:cNvSpPr txBox="1"/>
          <p:nvPr/>
        </p:nvSpPr>
        <p:spPr>
          <a:xfrm>
            <a:off x="58864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56" name="TextBox 62"/>
          <p:cNvSpPr txBox="1"/>
          <p:nvPr/>
        </p:nvSpPr>
        <p:spPr>
          <a:xfrm flipH="1">
            <a:off x="1290638" y="508635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557" name="TextBox 63"/>
          <p:cNvSpPr txBox="1"/>
          <p:nvPr/>
        </p:nvSpPr>
        <p:spPr>
          <a:xfrm>
            <a:off x="58864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58" name="TextBox 64"/>
          <p:cNvSpPr txBox="1"/>
          <p:nvPr/>
        </p:nvSpPr>
        <p:spPr>
          <a:xfrm>
            <a:off x="58864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59" name="TextBox 65"/>
          <p:cNvSpPr txBox="1"/>
          <p:nvPr/>
        </p:nvSpPr>
        <p:spPr>
          <a:xfrm>
            <a:off x="58864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60" name="TextBox 66"/>
          <p:cNvSpPr txBox="1"/>
          <p:nvPr/>
        </p:nvSpPr>
        <p:spPr>
          <a:xfrm>
            <a:off x="1671638" y="52959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561" name="TextBox 67"/>
          <p:cNvSpPr txBox="1"/>
          <p:nvPr/>
        </p:nvSpPr>
        <p:spPr>
          <a:xfrm flipH="1" flipV="1">
            <a:off x="1268413" y="52959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562" name="TextBox 69"/>
          <p:cNvSpPr txBox="1"/>
          <p:nvPr/>
        </p:nvSpPr>
        <p:spPr>
          <a:xfrm>
            <a:off x="87058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63" name="TextBox 70"/>
          <p:cNvSpPr txBox="1"/>
          <p:nvPr/>
        </p:nvSpPr>
        <p:spPr>
          <a:xfrm>
            <a:off x="87058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64" name="TextBox 71"/>
          <p:cNvSpPr txBox="1"/>
          <p:nvPr/>
        </p:nvSpPr>
        <p:spPr>
          <a:xfrm>
            <a:off x="87058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65" name="TextBox 72"/>
          <p:cNvSpPr txBox="1"/>
          <p:nvPr/>
        </p:nvSpPr>
        <p:spPr>
          <a:xfrm>
            <a:off x="87058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66" name="TextBox 73"/>
          <p:cNvSpPr txBox="1"/>
          <p:nvPr/>
        </p:nvSpPr>
        <p:spPr>
          <a:xfrm>
            <a:off x="87058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67" name="TextBox 74"/>
          <p:cNvSpPr txBox="1"/>
          <p:nvPr/>
        </p:nvSpPr>
        <p:spPr>
          <a:xfrm>
            <a:off x="87058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68" name="TextBox 75"/>
          <p:cNvSpPr txBox="1"/>
          <p:nvPr/>
        </p:nvSpPr>
        <p:spPr>
          <a:xfrm>
            <a:off x="87058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69" name="TextBox 76"/>
          <p:cNvSpPr txBox="1"/>
          <p:nvPr/>
        </p:nvSpPr>
        <p:spPr>
          <a:xfrm flipH="1">
            <a:off x="1290638" y="508635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570" name="TextBox 77"/>
          <p:cNvSpPr txBox="1"/>
          <p:nvPr/>
        </p:nvSpPr>
        <p:spPr>
          <a:xfrm>
            <a:off x="87058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71" name="TextBox 78"/>
          <p:cNvSpPr txBox="1"/>
          <p:nvPr/>
        </p:nvSpPr>
        <p:spPr>
          <a:xfrm>
            <a:off x="87058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72" name="TextBox 79"/>
          <p:cNvSpPr txBox="1"/>
          <p:nvPr/>
        </p:nvSpPr>
        <p:spPr>
          <a:xfrm>
            <a:off x="87058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73" name="TextBox 80"/>
          <p:cNvSpPr txBox="1"/>
          <p:nvPr/>
        </p:nvSpPr>
        <p:spPr>
          <a:xfrm>
            <a:off x="1671638" y="52959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574" name="TextBox 81"/>
          <p:cNvSpPr txBox="1"/>
          <p:nvPr/>
        </p:nvSpPr>
        <p:spPr>
          <a:xfrm flipH="1" flipV="1">
            <a:off x="1268413" y="52959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575" name="TextBox 84"/>
          <p:cNvSpPr txBox="1"/>
          <p:nvPr/>
        </p:nvSpPr>
        <p:spPr>
          <a:xfrm>
            <a:off x="5886450"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76" name="TextBox 85"/>
          <p:cNvSpPr txBox="1"/>
          <p:nvPr/>
        </p:nvSpPr>
        <p:spPr>
          <a:xfrm>
            <a:off x="5886450"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77" name="TextBox 86"/>
          <p:cNvSpPr txBox="1"/>
          <p:nvPr/>
        </p:nvSpPr>
        <p:spPr>
          <a:xfrm>
            <a:off x="5886450"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78" name="TextBox 87"/>
          <p:cNvSpPr txBox="1"/>
          <p:nvPr/>
        </p:nvSpPr>
        <p:spPr>
          <a:xfrm>
            <a:off x="5886450"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79" name="TextBox 88"/>
          <p:cNvSpPr txBox="1"/>
          <p:nvPr/>
        </p:nvSpPr>
        <p:spPr>
          <a:xfrm>
            <a:off x="5886450"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80" name="TextBox 89"/>
          <p:cNvSpPr txBox="1"/>
          <p:nvPr/>
        </p:nvSpPr>
        <p:spPr>
          <a:xfrm flipH="1">
            <a:off x="1290638" y="46863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581" name="TextBox 90"/>
          <p:cNvSpPr txBox="1"/>
          <p:nvPr/>
        </p:nvSpPr>
        <p:spPr>
          <a:xfrm>
            <a:off x="5886450"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83" name="TextBox 92"/>
          <p:cNvSpPr txBox="1"/>
          <p:nvPr/>
        </p:nvSpPr>
        <p:spPr>
          <a:xfrm>
            <a:off x="1671638" y="48863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584" name="TextBox 93"/>
          <p:cNvSpPr txBox="1"/>
          <p:nvPr/>
        </p:nvSpPr>
        <p:spPr>
          <a:xfrm flipH="1" flipV="1">
            <a:off x="1268413" y="48863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585" name="TextBox 94"/>
          <p:cNvSpPr txBox="1"/>
          <p:nvPr/>
        </p:nvSpPr>
        <p:spPr>
          <a:xfrm>
            <a:off x="6829425"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86" name="TextBox 95"/>
          <p:cNvSpPr txBox="1"/>
          <p:nvPr/>
        </p:nvSpPr>
        <p:spPr>
          <a:xfrm>
            <a:off x="6829425"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87" name="TextBox 96"/>
          <p:cNvSpPr txBox="1"/>
          <p:nvPr/>
        </p:nvSpPr>
        <p:spPr>
          <a:xfrm>
            <a:off x="6829425"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88" name="TextBox 97"/>
          <p:cNvSpPr txBox="1"/>
          <p:nvPr/>
        </p:nvSpPr>
        <p:spPr>
          <a:xfrm>
            <a:off x="6829425"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89" name="TextBox 98"/>
          <p:cNvSpPr txBox="1"/>
          <p:nvPr/>
        </p:nvSpPr>
        <p:spPr>
          <a:xfrm>
            <a:off x="6829425"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90" name="TextBox 99"/>
          <p:cNvSpPr txBox="1"/>
          <p:nvPr/>
        </p:nvSpPr>
        <p:spPr>
          <a:xfrm>
            <a:off x="6829425"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91" name="TextBox 100"/>
          <p:cNvSpPr txBox="1"/>
          <p:nvPr/>
        </p:nvSpPr>
        <p:spPr>
          <a:xfrm flipH="1">
            <a:off x="1290638" y="46863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592" name="TextBox 101"/>
          <p:cNvSpPr txBox="1"/>
          <p:nvPr/>
        </p:nvSpPr>
        <p:spPr>
          <a:xfrm>
            <a:off x="6829425"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93" name="TextBox 102"/>
          <p:cNvSpPr txBox="1"/>
          <p:nvPr/>
        </p:nvSpPr>
        <p:spPr>
          <a:xfrm>
            <a:off x="6829425"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94" name="TextBox 103"/>
          <p:cNvSpPr txBox="1"/>
          <p:nvPr/>
        </p:nvSpPr>
        <p:spPr>
          <a:xfrm>
            <a:off x="6829425"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95" name="TextBox 104"/>
          <p:cNvSpPr txBox="1"/>
          <p:nvPr/>
        </p:nvSpPr>
        <p:spPr>
          <a:xfrm>
            <a:off x="1671638" y="48863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596" name="TextBox 105"/>
          <p:cNvSpPr txBox="1"/>
          <p:nvPr/>
        </p:nvSpPr>
        <p:spPr>
          <a:xfrm flipH="1" flipV="1">
            <a:off x="1268413" y="48863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582" name="TextBox 1"/>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97" name="TextBox 2"/>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98" name="TextBox 3"/>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99" name="TextBox 4"/>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00" name="TextBox 5"/>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01" name="TextBox 6"/>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02" name="TextBox 7"/>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03" name="TextBox 8"/>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04" name="TextBox 9"/>
          <p:cNvSpPr txBox="1"/>
          <p:nvPr/>
        </p:nvSpPr>
        <p:spPr>
          <a:xfrm flipH="1">
            <a:off x="1238250" y="2741613"/>
            <a:ext cx="96838"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605" name="TextBox 10"/>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06" name="TextBox 11"/>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07" name="TextBox 12"/>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08" name="TextBox 13"/>
          <p:cNvSpPr txBox="1"/>
          <p:nvPr/>
        </p:nvSpPr>
        <p:spPr>
          <a:xfrm flipH="1" flipV="1">
            <a:off x="1268413" y="27416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609" name="TextBox 14"/>
          <p:cNvSpPr txBox="1"/>
          <p:nvPr/>
        </p:nvSpPr>
        <p:spPr>
          <a:xfrm flipV="1">
            <a:off x="7699375" y="2894013"/>
            <a:ext cx="774700"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a:solidFill>
                <a:prstClr val="black"/>
              </a:solidFill>
            </a:endParaRPr>
          </a:p>
        </p:txBody>
      </p:sp>
      <p:sp>
        <p:nvSpPr>
          <p:cNvPr id="610" name="TextBox 15"/>
          <p:cNvSpPr txBox="1"/>
          <p:nvPr/>
        </p:nvSpPr>
        <p:spPr>
          <a:xfrm>
            <a:off x="76962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11" name="TextBox 16"/>
          <p:cNvSpPr txBox="1"/>
          <p:nvPr/>
        </p:nvSpPr>
        <p:spPr>
          <a:xfrm>
            <a:off x="76962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12" name="TextBox 17"/>
          <p:cNvSpPr txBox="1"/>
          <p:nvPr/>
        </p:nvSpPr>
        <p:spPr>
          <a:xfrm>
            <a:off x="76962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13" name="TextBox 18"/>
          <p:cNvSpPr txBox="1"/>
          <p:nvPr/>
        </p:nvSpPr>
        <p:spPr>
          <a:xfrm>
            <a:off x="76962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14" name="TextBox 19"/>
          <p:cNvSpPr txBox="1"/>
          <p:nvPr/>
        </p:nvSpPr>
        <p:spPr>
          <a:xfrm>
            <a:off x="76962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15" name="TextBox 20"/>
          <p:cNvSpPr txBox="1"/>
          <p:nvPr/>
        </p:nvSpPr>
        <p:spPr>
          <a:xfrm>
            <a:off x="76962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16" name="TextBox 21"/>
          <p:cNvSpPr txBox="1"/>
          <p:nvPr/>
        </p:nvSpPr>
        <p:spPr>
          <a:xfrm>
            <a:off x="76962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17" name="TextBox 22"/>
          <p:cNvSpPr txBox="1"/>
          <p:nvPr/>
        </p:nvSpPr>
        <p:spPr>
          <a:xfrm flipH="1">
            <a:off x="1290638" y="27416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618" name="TextBox 23"/>
          <p:cNvSpPr txBox="1"/>
          <p:nvPr/>
        </p:nvSpPr>
        <p:spPr>
          <a:xfrm>
            <a:off x="76962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19" name="TextBox 24"/>
          <p:cNvSpPr txBox="1"/>
          <p:nvPr/>
        </p:nvSpPr>
        <p:spPr>
          <a:xfrm>
            <a:off x="76962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20" name="TextBox 25"/>
          <p:cNvSpPr txBox="1"/>
          <p:nvPr/>
        </p:nvSpPr>
        <p:spPr>
          <a:xfrm flipH="1" flipV="1">
            <a:off x="1268413" y="27416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621" name="TextBox 26"/>
          <p:cNvSpPr txBox="1"/>
          <p:nvPr/>
        </p:nvSpPr>
        <p:spPr>
          <a:xfrm flipV="1">
            <a:off x="9556750" y="2894013"/>
            <a:ext cx="774700"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a:solidFill>
                <a:prstClr val="black"/>
              </a:solidFill>
            </a:endParaRPr>
          </a:p>
        </p:txBody>
      </p:sp>
      <p:sp>
        <p:nvSpPr>
          <p:cNvPr id="623" name="TextBox 28"/>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24" name="TextBox 29"/>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25" name="TextBox 30"/>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26" name="TextBox 31"/>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27" name="TextBox 32"/>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28" name="TextBox 33"/>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29" name="TextBox 34"/>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30" name="TextBox 35"/>
          <p:cNvSpPr txBox="1"/>
          <p:nvPr/>
        </p:nvSpPr>
        <p:spPr>
          <a:xfrm flipH="1">
            <a:off x="1290638" y="27416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631" name="TextBox 36"/>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32" name="TextBox 37"/>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33" name="TextBox 38"/>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34" name="TextBox 39"/>
          <p:cNvSpPr txBox="1"/>
          <p:nvPr/>
        </p:nvSpPr>
        <p:spPr>
          <a:xfrm>
            <a:off x="1671638" y="27416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635" name="TextBox 40"/>
          <p:cNvSpPr txBox="1"/>
          <p:nvPr/>
        </p:nvSpPr>
        <p:spPr>
          <a:xfrm flipH="1" flipV="1">
            <a:off x="1268413" y="27416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636" name="TextBox 41"/>
          <p:cNvSpPr txBox="1"/>
          <p:nvPr/>
        </p:nvSpPr>
        <p:spPr>
          <a:xfrm>
            <a:off x="6753225"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37" name="TextBox 42"/>
          <p:cNvSpPr txBox="1"/>
          <p:nvPr/>
        </p:nvSpPr>
        <p:spPr>
          <a:xfrm>
            <a:off x="6753225"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38" name="TextBox 43"/>
          <p:cNvSpPr txBox="1"/>
          <p:nvPr/>
        </p:nvSpPr>
        <p:spPr>
          <a:xfrm>
            <a:off x="6753225"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39" name="TextBox 44"/>
          <p:cNvSpPr txBox="1"/>
          <p:nvPr/>
        </p:nvSpPr>
        <p:spPr>
          <a:xfrm>
            <a:off x="6753225"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40" name="TextBox 45"/>
          <p:cNvSpPr txBox="1"/>
          <p:nvPr/>
        </p:nvSpPr>
        <p:spPr>
          <a:xfrm>
            <a:off x="6753225"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41" name="TextBox 46"/>
          <p:cNvSpPr txBox="1"/>
          <p:nvPr/>
        </p:nvSpPr>
        <p:spPr>
          <a:xfrm>
            <a:off x="6753225"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42" name="TextBox 47"/>
          <p:cNvSpPr txBox="1"/>
          <p:nvPr/>
        </p:nvSpPr>
        <p:spPr>
          <a:xfrm>
            <a:off x="6753225"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43" name="TextBox 48"/>
          <p:cNvSpPr txBox="1"/>
          <p:nvPr/>
        </p:nvSpPr>
        <p:spPr>
          <a:xfrm>
            <a:off x="6753225"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44" name="TextBox 49"/>
          <p:cNvSpPr txBox="1"/>
          <p:nvPr/>
        </p:nvSpPr>
        <p:spPr>
          <a:xfrm flipH="1">
            <a:off x="1290638" y="27416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645" name="TextBox 50"/>
          <p:cNvSpPr txBox="1"/>
          <p:nvPr/>
        </p:nvSpPr>
        <p:spPr>
          <a:xfrm>
            <a:off x="6753225"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46" name="TextBox 51"/>
          <p:cNvSpPr txBox="1"/>
          <p:nvPr/>
        </p:nvSpPr>
        <p:spPr>
          <a:xfrm>
            <a:off x="6753225"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47" name="TextBox 52"/>
          <p:cNvSpPr txBox="1"/>
          <p:nvPr/>
        </p:nvSpPr>
        <p:spPr>
          <a:xfrm>
            <a:off x="1671638" y="27416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648" name="TextBox 53"/>
          <p:cNvSpPr txBox="1"/>
          <p:nvPr/>
        </p:nvSpPr>
        <p:spPr>
          <a:xfrm flipH="1" flipV="1">
            <a:off x="1268413" y="27416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649" name="TextBox 54"/>
          <p:cNvSpPr txBox="1"/>
          <p:nvPr/>
        </p:nvSpPr>
        <p:spPr>
          <a:xfrm>
            <a:off x="67532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50" name="TextBox 55"/>
          <p:cNvSpPr txBox="1"/>
          <p:nvPr/>
        </p:nvSpPr>
        <p:spPr>
          <a:xfrm>
            <a:off x="67532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51" name="TextBox 56"/>
          <p:cNvSpPr txBox="1"/>
          <p:nvPr/>
        </p:nvSpPr>
        <p:spPr>
          <a:xfrm>
            <a:off x="67532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52" name="TextBox 57"/>
          <p:cNvSpPr txBox="1"/>
          <p:nvPr/>
        </p:nvSpPr>
        <p:spPr>
          <a:xfrm>
            <a:off x="67532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53" name="TextBox 58"/>
          <p:cNvSpPr txBox="1"/>
          <p:nvPr/>
        </p:nvSpPr>
        <p:spPr>
          <a:xfrm>
            <a:off x="67532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54" name="TextBox 59"/>
          <p:cNvSpPr txBox="1"/>
          <p:nvPr/>
        </p:nvSpPr>
        <p:spPr>
          <a:xfrm>
            <a:off x="67532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55" name="TextBox 60"/>
          <p:cNvSpPr txBox="1"/>
          <p:nvPr/>
        </p:nvSpPr>
        <p:spPr>
          <a:xfrm>
            <a:off x="67532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56" name="TextBox 61"/>
          <p:cNvSpPr txBox="1"/>
          <p:nvPr/>
        </p:nvSpPr>
        <p:spPr>
          <a:xfrm>
            <a:off x="67532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57" name="TextBox 62"/>
          <p:cNvSpPr txBox="1"/>
          <p:nvPr/>
        </p:nvSpPr>
        <p:spPr>
          <a:xfrm flipH="1">
            <a:off x="1290638" y="50847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658" name="TextBox 63"/>
          <p:cNvSpPr txBox="1"/>
          <p:nvPr/>
        </p:nvSpPr>
        <p:spPr>
          <a:xfrm>
            <a:off x="67532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59" name="TextBox 64"/>
          <p:cNvSpPr txBox="1"/>
          <p:nvPr/>
        </p:nvSpPr>
        <p:spPr>
          <a:xfrm>
            <a:off x="67532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60" name="TextBox 65"/>
          <p:cNvSpPr txBox="1"/>
          <p:nvPr/>
        </p:nvSpPr>
        <p:spPr>
          <a:xfrm>
            <a:off x="67532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61" name="TextBox 66"/>
          <p:cNvSpPr txBox="1"/>
          <p:nvPr/>
        </p:nvSpPr>
        <p:spPr>
          <a:xfrm>
            <a:off x="1671638" y="52943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662" name="TextBox 67"/>
          <p:cNvSpPr txBox="1"/>
          <p:nvPr/>
        </p:nvSpPr>
        <p:spPr>
          <a:xfrm flipH="1" flipV="1">
            <a:off x="1268413" y="52943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663" name="TextBox 69"/>
          <p:cNvSpPr txBox="1"/>
          <p:nvPr/>
        </p:nvSpPr>
        <p:spPr>
          <a:xfrm>
            <a:off x="86963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64" name="TextBox 70"/>
          <p:cNvSpPr txBox="1"/>
          <p:nvPr/>
        </p:nvSpPr>
        <p:spPr>
          <a:xfrm>
            <a:off x="86963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65" name="TextBox 71"/>
          <p:cNvSpPr txBox="1"/>
          <p:nvPr/>
        </p:nvSpPr>
        <p:spPr>
          <a:xfrm>
            <a:off x="86963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66" name="TextBox 72"/>
          <p:cNvSpPr txBox="1"/>
          <p:nvPr/>
        </p:nvSpPr>
        <p:spPr>
          <a:xfrm>
            <a:off x="86963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67" name="TextBox 73"/>
          <p:cNvSpPr txBox="1"/>
          <p:nvPr/>
        </p:nvSpPr>
        <p:spPr>
          <a:xfrm>
            <a:off x="86963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68" name="TextBox 74"/>
          <p:cNvSpPr txBox="1"/>
          <p:nvPr/>
        </p:nvSpPr>
        <p:spPr>
          <a:xfrm>
            <a:off x="86963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69" name="TextBox 75"/>
          <p:cNvSpPr txBox="1"/>
          <p:nvPr/>
        </p:nvSpPr>
        <p:spPr>
          <a:xfrm>
            <a:off x="86963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70" name="TextBox 76"/>
          <p:cNvSpPr txBox="1"/>
          <p:nvPr/>
        </p:nvSpPr>
        <p:spPr>
          <a:xfrm flipH="1">
            <a:off x="1290638" y="50847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671" name="TextBox 77"/>
          <p:cNvSpPr txBox="1"/>
          <p:nvPr/>
        </p:nvSpPr>
        <p:spPr>
          <a:xfrm>
            <a:off x="86963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72" name="TextBox 78"/>
          <p:cNvSpPr txBox="1"/>
          <p:nvPr/>
        </p:nvSpPr>
        <p:spPr>
          <a:xfrm>
            <a:off x="86963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73" name="TextBox 79"/>
          <p:cNvSpPr txBox="1"/>
          <p:nvPr/>
        </p:nvSpPr>
        <p:spPr>
          <a:xfrm>
            <a:off x="86963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74" name="TextBox 80"/>
          <p:cNvSpPr txBox="1"/>
          <p:nvPr/>
        </p:nvSpPr>
        <p:spPr>
          <a:xfrm>
            <a:off x="1671638" y="52943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675" name="TextBox 81"/>
          <p:cNvSpPr txBox="1"/>
          <p:nvPr/>
        </p:nvSpPr>
        <p:spPr>
          <a:xfrm flipH="1" flipV="1">
            <a:off x="1268413" y="52943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676" name="TextBox 84"/>
          <p:cNvSpPr txBox="1"/>
          <p:nvPr/>
        </p:nvSpPr>
        <p:spPr>
          <a:xfrm>
            <a:off x="6753225"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77" name="TextBox 85"/>
          <p:cNvSpPr txBox="1"/>
          <p:nvPr/>
        </p:nvSpPr>
        <p:spPr>
          <a:xfrm>
            <a:off x="6753225"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78" name="TextBox 86"/>
          <p:cNvSpPr txBox="1"/>
          <p:nvPr/>
        </p:nvSpPr>
        <p:spPr>
          <a:xfrm>
            <a:off x="6753225"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79" name="TextBox 87"/>
          <p:cNvSpPr txBox="1"/>
          <p:nvPr/>
        </p:nvSpPr>
        <p:spPr>
          <a:xfrm>
            <a:off x="6753225"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80" name="TextBox 88"/>
          <p:cNvSpPr txBox="1"/>
          <p:nvPr/>
        </p:nvSpPr>
        <p:spPr>
          <a:xfrm>
            <a:off x="6753225"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81" name="TextBox 89"/>
          <p:cNvSpPr txBox="1"/>
          <p:nvPr/>
        </p:nvSpPr>
        <p:spPr>
          <a:xfrm flipH="1">
            <a:off x="1290638" y="46847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682" name="TextBox 90"/>
          <p:cNvSpPr txBox="1"/>
          <p:nvPr/>
        </p:nvSpPr>
        <p:spPr>
          <a:xfrm>
            <a:off x="6753225"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83" name="TextBox 91"/>
          <p:cNvSpPr txBox="1"/>
          <p:nvPr/>
        </p:nvSpPr>
        <p:spPr>
          <a:xfrm>
            <a:off x="6753225"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84" name="TextBox 92"/>
          <p:cNvSpPr txBox="1"/>
          <p:nvPr/>
        </p:nvSpPr>
        <p:spPr>
          <a:xfrm>
            <a:off x="1671638" y="48847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685" name="TextBox 93"/>
          <p:cNvSpPr txBox="1"/>
          <p:nvPr/>
        </p:nvSpPr>
        <p:spPr>
          <a:xfrm flipH="1" flipV="1">
            <a:off x="1268413" y="48847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686" name="TextBox 94"/>
          <p:cNvSpPr txBox="1"/>
          <p:nvPr/>
        </p:nvSpPr>
        <p:spPr>
          <a:xfrm>
            <a:off x="7696200"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87" name="TextBox 95"/>
          <p:cNvSpPr txBox="1"/>
          <p:nvPr/>
        </p:nvSpPr>
        <p:spPr>
          <a:xfrm>
            <a:off x="7696200"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88" name="TextBox 96"/>
          <p:cNvSpPr txBox="1"/>
          <p:nvPr/>
        </p:nvSpPr>
        <p:spPr>
          <a:xfrm>
            <a:off x="7696200"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89" name="TextBox 97"/>
          <p:cNvSpPr txBox="1"/>
          <p:nvPr/>
        </p:nvSpPr>
        <p:spPr>
          <a:xfrm>
            <a:off x="7696200"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90" name="TextBox 98"/>
          <p:cNvSpPr txBox="1"/>
          <p:nvPr/>
        </p:nvSpPr>
        <p:spPr>
          <a:xfrm>
            <a:off x="7696200"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91" name="TextBox 99"/>
          <p:cNvSpPr txBox="1"/>
          <p:nvPr/>
        </p:nvSpPr>
        <p:spPr>
          <a:xfrm>
            <a:off x="7696200"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92" name="TextBox 100"/>
          <p:cNvSpPr txBox="1"/>
          <p:nvPr/>
        </p:nvSpPr>
        <p:spPr>
          <a:xfrm flipH="1">
            <a:off x="1290638" y="46847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693" name="TextBox 101"/>
          <p:cNvSpPr txBox="1"/>
          <p:nvPr/>
        </p:nvSpPr>
        <p:spPr>
          <a:xfrm>
            <a:off x="7696200"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94" name="TextBox 102"/>
          <p:cNvSpPr txBox="1"/>
          <p:nvPr/>
        </p:nvSpPr>
        <p:spPr>
          <a:xfrm>
            <a:off x="7696200"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95" name="TextBox 104"/>
          <p:cNvSpPr txBox="1"/>
          <p:nvPr/>
        </p:nvSpPr>
        <p:spPr>
          <a:xfrm>
            <a:off x="1671638" y="48847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696" name="TextBox 105"/>
          <p:cNvSpPr txBox="1"/>
          <p:nvPr/>
        </p:nvSpPr>
        <p:spPr>
          <a:xfrm flipH="1" flipV="1">
            <a:off x="1268413" y="48847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697" name="TextBox 1"/>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98" name="TextBox 2"/>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99" name="TextBox 3"/>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00" name="TextBox 4"/>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01" name="TextBox 5"/>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02" name="TextBox 6"/>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03" name="TextBox 7"/>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04" name="TextBox 8"/>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05" name="TextBox 9"/>
          <p:cNvSpPr txBox="1"/>
          <p:nvPr/>
        </p:nvSpPr>
        <p:spPr>
          <a:xfrm flipH="1">
            <a:off x="1238250" y="2290763"/>
            <a:ext cx="96838"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706" name="TextBox 10"/>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07" name="TextBox 11"/>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08" name="TextBox 12"/>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09" name="TextBox 14"/>
          <p:cNvSpPr txBox="1"/>
          <p:nvPr/>
        </p:nvSpPr>
        <p:spPr>
          <a:xfrm flipH="1" flipV="1">
            <a:off x="1268413" y="22907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710" name="TextBox 15"/>
          <p:cNvSpPr txBox="1"/>
          <p:nvPr/>
        </p:nvSpPr>
        <p:spPr>
          <a:xfrm flipV="1">
            <a:off x="8718550" y="2443163"/>
            <a:ext cx="774700"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a:solidFill>
                <a:prstClr val="black"/>
              </a:solidFill>
            </a:endParaRPr>
          </a:p>
        </p:txBody>
      </p:sp>
      <p:sp>
        <p:nvSpPr>
          <p:cNvPr id="711" name="TextBox 18"/>
          <p:cNvSpPr txBox="1"/>
          <p:nvPr/>
        </p:nvSpPr>
        <p:spPr>
          <a:xfrm>
            <a:off x="8715375"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12" name="TextBox 19"/>
          <p:cNvSpPr txBox="1"/>
          <p:nvPr/>
        </p:nvSpPr>
        <p:spPr>
          <a:xfrm>
            <a:off x="8715375"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13" name="TextBox 20"/>
          <p:cNvSpPr txBox="1"/>
          <p:nvPr/>
        </p:nvSpPr>
        <p:spPr>
          <a:xfrm>
            <a:off x="8715375"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14" name="TextBox 21"/>
          <p:cNvSpPr txBox="1"/>
          <p:nvPr/>
        </p:nvSpPr>
        <p:spPr>
          <a:xfrm>
            <a:off x="8715375"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15" name="TextBox 22"/>
          <p:cNvSpPr txBox="1"/>
          <p:nvPr/>
        </p:nvSpPr>
        <p:spPr>
          <a:xfrm>
            <a:off x="8715375"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16" name="TextBox 23"/>
          <p:cNvSpPr txBox="1"/>
          <p:nvPr/>
        </p:nvSpPr>
        <p:spPr>
          <a:xfrm>
            <a:off x="8715375"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17" name="TextBox 24"/>
          <p:cNvSpPr txBox="1"/>
          <p:nvPr/>
        </p:nvSpPr>
        <p:spPr>
          <a:xfrm>
            <a:off x="8715375"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18" name="TextBox 25"/>
          <p:cNvSpPr txBox="1"/>
          <p:nvPr/>
        </p:nvSpPr>
        <p:spPr>
          <a:xfrm flipH="1">
            <a:off x="1290638" y="22907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719" name="TextBox 26"/>
          <p:cNvSpPr txBox="1"/>
          <p:nvPr/>
        </p:nvSpPr>
        <p:spPr>
          <a:xfrm>
            <a:off x="8715375"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20" name="TextBox 30"/>
          <p:cNvSpPr txBox="1"/>
          <p:nvPr/>
        </p:nvSpPr>
        <p:spPr>
          <a:xfrm flipH="1" flipV="1">
            <a:off x="1268413" y="22907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721" name="TextBox 31"/>
          <p:cNvSpPr txBox="1"/>
          <p:nvPr/>
        </p:nvSpPr>
        <p:spPr>
          <a:xfrm flipV="1">
            <a:off x="9718675" y="2443163"/>
            <a:ext cx="774700"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a:solidFill>
                <a:prstClr val="black"/>
              </a:solidFill>
            </a:endParaRPr>
          </a:p>
        </p:txBody>
      </p:sp>
      <p:sp>
        <p:nvSpPr>
          <p:cNvPr id="722" name="TextBox 32"/>
          <p:cNvSpPr txBox="1"/>
          <p:nvPr/>
        </p:nvSpPr>
        <p:spPr>
          <a:xfrm flipV="1">
            <a:off x="4152900" y="277653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723" name="TextBox 34"/>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24" name="TextBox 35"/>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25" name="TextBox 36"/>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26" name="TextBox 37"/>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27" name="TextBox 38"/>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28" name="TextBox 39"/>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29" name="TextBox 40"/>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30" name="TextBox 41"/>
          <p:cNvSpPr txBox="1"/>
          <p:nvPr/>
        </p:nvSpPr>
        <p:spPr>
          <a:xfrm flipH="1">
            <a:off x="1290638" y="22907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731" name="TextBox 42"/>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32" name="TextBox 43"/>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35" name="TextBox 46"/>
          <p:cNvSpPr txBox="1"/>
          <p:nvPr/>
        </p:nvSpPr>
        <p:spPr>
          <a:xfrm flipH="1" flipV="1">
            <a:off x="1268413" y="22907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736" name="TextBox 49"/>
          <p:cNvSpPr txBox="1"/>
          <p:nvPr/>
        </p:nvSpPr>
        <p:spPr>
          <a:xfrm>
            <a:off x="588645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37" name="TextBox 50"/>
          <p:cNvSpPr txBox="1"/>
          <p:nvPr/>
        </p:nvSpPr>
        <p:spPr>
          <a:xfrm>
            <a:off x="588645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38" name="TextBox 51"/>
          <p:cNvSpPr txBox="1"/>
          <p:nvPr/>
        </p:nvSpPr>
        <p:spPr>
          <a:xfrm>
            <a:off x="588645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39" name="TextBox 52"/>
          <p:cNvSpPr txBox="1"/>
          <p:nvPr/>
        </p:nvSpPr>
        <p:spPr>
          <a:xfrm>
            <a:off x="588645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40" name="TextBox 53"/>
          <p:cNvSpPr txBox="1"/>
          <p:nvPr/>
        </p:nvSpPr>
        <p:spPr>
          <a:xfrm>
            <a:off x="588645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41" name="TextBox 54"/>
          <p:cNvSpPr txBox="1"/>
          <p:nvPr/>
        </p:nvSpPr>
        <p:spPr>
          <a:xfrm>
            <a:off x="588645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42" name="TextBox 55"/>
          <p:cNvSpPr txBox="1"/>
          <p:nvPr/>
        </p:nvSpPr>
        <p:spPr>
          <a:xfrm>
            <a:off x="588645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43" name="TextBox 56"/>
          <p:cNvSpPr txBox="1"/>
          <p:nvPr/>
        </p:nvSpPr>
        <p:spPr>
          <a:xfrm flipH="1">
            <a:off x="1290638" y="22907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745" name="TextBox 61"/>
          <p:cNvSpPr txBox="1"/>
          <p:nvPr/>
        </p:nvSpPr>
        <p:spPr>
          <a:xfrm flipH="1" flipV="1">
            <a:off x="1268413" y="22907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746" name="TextBox 62"/>
          <p:cNvSpPr txBox="1"/>
          <p:nvPr/>
        </p:nvSpPr>
        <p:spPr>
          <a:xfrm>
            <a:off x="588645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47" name="TextBox 63"/>
          <p:cNvSpPr txBox="1"/>
          <p:nvPr/>
        </p:nvSpPr>
        <p:spPr>
          <a:xfrm>
            <a:off x="588645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48" name="TextBox 64"/>
          <p:cNvSpPr txBox="1"/>
          <p:nvPr/>
        </p:nvSpPr>
        <p:spPr>
          <a:xfrm>
            <a:off x="588645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49" name="TextBox 65"/>
          <p:cNvSpPr txBox="1"/>
          <p:nvPr/>
        </p:nvSpPr>
        <p:spPr>
          <a:xfrm>
            <a:off x="588645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50" name="TextBox 66"/>
          <p:cNvSpPr txBox="1"/>
          <p:nvPr/>
        </p:nvSpPr>
        <p:spPr>
          <a:xfrm>
            <a:off x="588645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51" name="TextBox 67"/>
          <p:cNvSpPr txBox="1"/>
          <p:nvPr/>
        </p:nvSpPr>
        <p:spPr>
          <a:xfrm>
            <a:off x="588645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52" name="TextBox 68"/>
          <p:cNvSpPr txBox="1"/>
          <p:nvPr/>
        </p:nvSpPr>
        <p:spPr>
          <a:xfrm>
            <a:off x="588645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53" name="TextBox 69"/>
          <p:cNvSpPr txBox="1"/>
          <p:nvPr/>
        </p:nvSpPr>
        <p:spPr>
          <a:xfrm>
            <a:off x="588645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54" name="TextBox 70"/>
          <p:cNvSpPr txBox="1"/>
          <p:nvPr/>
        </p:nvSpPr>
        <p:spPr>
          <a:xfrm flipH="1">
            <a:off x="1290638" y="53101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755" name="TextBox 71"/>
          <p:cNvSpPr txBox="1"/>
          <p:nvPr/>
        </p:nvSpPr>
        <p:spPr>
          <a:xfrm>
            <a:off x="588645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56" name="TextBox 72"/>
          <p:cNvSpPr txBox="1"/>
          <p:nvPr/>
        </p:nvSpPr>
        <p:spPr>
          <a:xfrm>
            <a:off x="588645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57" name="TextBox 73"/>
          <p:cNvSpPr txBox="1"/>
          <p:nvPr/>
        </p:nvSpPr>
        <p:spPr>
          <a:xfrm>
            <a:off x="588645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58" name="TextBox 74"/>
          <p:cNvSpPr txBox="1"/>
          <p:nvPr/>
        </p:nvSpPr>
        <p:spPr>
          <a:xfrm>
            <a:off x="1671638" y="55387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759" name="TextBox 75"/>
          <p:cNvSpPr txBox="1"/>
          <p:nvPr/>
        </p:nvSpPr>
        <p:spPr>
          <a:xfrm flipH="1" flipV="1">
            <a:off x="1268413" y="55387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760" name="TextBox 78"/>
          <p:cNvSpPr txBox="1"/>
          <p:nvPr/>
        </p:nvSpPr>
        <p:spPr>
          <a:xfrm>
            <a:off x="971550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61" name="TextBox 79"/>
          <p:cNvSpPr txBox="1"/>
          <p:nvPr/>
        </p:nvSpPr>
        <p:spPr>
          <a:xfrm>
            <a:off x="971550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62" name="TextBox 80"/>
          <p:cNvSpPr txBox="1"/>
          <p:nvPr/>
        </p:nvSpPr>
        <p:spPr>
          <a:xfrm>
            <a:off x="971550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63" name="TextBox 81"/>
          <p:cNvSpPr txBox="1"/>
          <p:nvPr/>
        </p:nvSpPr>
        <p:spPr>
          <a:xfrm>
            <a:off x="971550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64" name="TextBox 82"/>
          <p:cNvSpPr txBox="1"/>
          <p:nvPr/>
        </p:nvSpPr>
        <p:spPr>
          <a:xfrm>
            <a:off x="971550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65" name="TextBox 83"/>
          <p:cNvSpPr txBox="1"/>
          <p:nvPr/>
        </p:nvSpPr>
        <p:spPr>
          <a:xfrm>
            <a:off x="971550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66" name="TextBox 84"/>
          <p:cNvSpPr txBox="1"/>
          <p:nvPr/>
        </p:nvSpPr>
        <p:spPr>
          <a:xfrm>
            <a:off x="971550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67" name="TextBox 85"/>
          <p:cNvSpPr txBox="1"/>
          <p:nvPr/>
        </p:nvSpPr>
        <p:spPr>
          <a:xfrm flipH="1">
            <a:off x="1290638" y="53101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768" name="TextBox 86"/>
          <p:cNvSpPr txBox="1"/>
          <p:nvPr/>
        </p:nvSpPr>
        <p:spPr>
          <a:xfrm>
            <a:off x="971550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69" name="TextBox 87"/>
          <p:cNvSpPr txBox="1"/>
          <p:nvPr/>
        </p:nvSpPr>
        <p:spPr>
          <a:xfrm>
            <a:off x="971550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70" name="TextBox 88"/>
          <p:cNvSpPr txBox="1"/>
          <p:nvPr/>
        </p:nvSpPr>
        <p:spPr>
          <a:xfrm>
            <a:off x="971550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71" name="TextBox 89"/>
          <p:cNvSpPr txBox="1"/>
          <p:nvPr/>
        </p:nvSpPr>
        <p:spPr>
          <a:xfrm>
            <a:off x="1671638" y="55387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772" name="TextBox 90"/>
          <p:cNvSpPr txBox="1"/>
          <p:nvPr/>
        </p:nvSpPr>
        <p:spPr>
          <a:xfrm flipH="1" flipV="1">
            <a:off x="1268413" y="55387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773" name="TextBox 95"/>
          <p:cNvSpPr txBox="1"/>
          <p:nvPr/>
        </p:nvSpPr>
        <p:spPr>
          <a:xfrm>
            <a:off x="5886450"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74" name="TextBox 96"/>
          <p:cNvSpPr txBox="1"/>
          <p:nvPr/>
        </p:nvSpPr>
        <p:spPr>
          <a:xfrm>
            <a:off x="5886450"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75" name="TextBox 97"/>
          <p:cNvSpPr txBox="1"/>
          <p:nvPr/>
        </p:nvSpPr>
        <p:spPr>
          <a:xfrm>
            <a:off x="5886450"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76" name="TextBox 98"/>
          <p:cNvSpPr txBox="1"/>
          <p:nvPr/>
        </p:nvSpPr>
        <p:spPr>
          <a:xfrm>
            <a:off x="5886450"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77" name="TextBox 99"/>
          <p:cNvSpPr txBox="1"/>
          <p:nvPr/>
        </p:nvSpPr>
        <p:spPr>
          <a:xfrm>
            <a:off x="5886450"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78" name="TextBox 100"/>
          <p:cNvSpPr txBox="1"/>
          <p:nvPr/>
        </p:nvSpPr>
        <p:spPr>
          <a:xfrm flipH="1">
            <a:off x="1290638" y="491013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779" name="TextBox 101"/>
          <p:cNvSpPr txBox="1"/>
          <p:nvPr/>
        </p:nvSpPr>
        <p:spPr>
          <a:xfrm>
            <a:off x="5886450"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80" name="TextBox 102"/>
          <p:cNvSpPr txBox="1"/>
          <p:nvPr/>
        </p:nvSpPr>
        <p:spPr>
          <a:xfrm>
            <a:off x="5886450"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81" name="TextBox 104"/>
          <p:cNvSpPr txBox="1"/>
          <p:nvPr/>
        </p:nvSpPr>
        <p:spPr>
          <a:xfrm>
            <a:off x="1671638" y="511016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782" name="TextBox 105"/>
          <p:cNvSpPr txBox="1"/>
          <p:nvPr/>
        </p:nvSpPr>
        <p:spPr>
          <a:xfrm flipH="1" flipV="1">
            <a:off x="1268413" y="51101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783" name="TextBox 108"/>
          <p:cNvSpPr txBox="1"/>
          <p:nvPr/>
        </p:nvSpPr>
        <p:spPr>
          <a:xfrm>
            <a:off x="8715375"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84" name="TextBox 109"/>
          <p:cNvSpPr txBox="1"/>
          <p:nvPr/>
        </p:nvSpPr>
        <p:spPr>
          <a:xfrm>
            <a:off x="8715375"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85" name="TextBox 110"/>
          <p:cNvSpPr txBox="1"/>
          <p:nvPr/>
        </p:nvSpPr>
        <p:spPr>
          <a:xfrm>
            <a:off x="8715375"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86" name="TextBox 111"/>
          <p:cNvSpPr txBox="1"/>
          <p:nvPr/>
        </p:nvSpPr>
        <p:spPr>
          <a:xfrm>
            <a:off x="8715375"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87" name="TextBox 112"/>
          <p:cNvSpPr txBox="1"/>
          <p:nvPr/>
        </p:nvSpPr>
        <p:spPr>
          <a:xfrm>
            <a:off x="8715375"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88" name="TextBox 113"/>
          <p:cNvSpPr txBox="1"/>
          <p:nvPr/>
        </p:nvSpPr>
        <p:spPr>
          <a:xfrm>
            <a:off x="8715375"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89" name="TextBox 114"/>
          <p:cNvSpPr txBox="1"/>
          <p:nvPr/>
        </p:nvSpPr>
        <p:spPr>
          <a:xfrm flipH="1">
            <a:off x="1290638" y="491013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790" name="TextBox 115"/>
          <p:cNvSpPr txBox="1"/>
          <p:nvPr/>
        </p:nvSpPr>
        <p:spPr>
          <a:xfrm>
            <a:off x="8715375"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91" name="TextBox 116"/>
          <p:cNvSpPr txBox="1"/>
          <p:nvPr/>
        </p:nvSpPr>
        <p:spPr>
          <a:xfrm>
            <a:off x="8715375"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92" name="TextBox 117"/>
          <p:cNvSpPr txBox="1"/>
          <p:nvPr/>
        </p:nvSpPr>
        <p:spPr>
          <a:xfrm>
            <a:off x="8715375"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93" name="TextBox 118"/>
          <p:cNvSpPr txBox="1"/>
          <p:nvPr/>
        </p:nvSpPr>
        <p:spPr>
          <a:xfrm>
            <a:off x="1671638" y="511016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794" name="TextBox 119"/>
          <p:cNvSpPr txBox="1"/>
          <p:nvPr/>
        </p:nvSpPr>
        <p:spPr>
          <a:xfrm flipH="1" flipV="1">
            <a:off x="1268413" y="51101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795" name="TextBox 1"/>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96" name="TextBox 2"/>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97" name="TextBox 3"/>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98" name="TextBox 4"/>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99" name="TextBox 5"/>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00" name="TextBox 6"/>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01" name="TextBox 7"/>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02" name="TextBox 8"/>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03" name="TextBox 9"/>
          <p:cNvSpPr txBox="1"/>
          <p:nvPr/>
        </p:nvSpPr>
        <p:spPr>
          <a:xfrm flipH="1">
            <a:off x="1238250" y="2339975"/>
            <a:ext cx="96838"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804" name="TextBox 10"/>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05" name="TextBox 11"/>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06" name="TextBox 12"/>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07" name="TextBox 13"/>
          <p:cNvSpPr txBox="1"/>
          <p:nvPr/>
        </p:nvSpPr>
        <p:spPr>
          <a:xfrm flipH="1" flipV="1">
            <a:off x="1268413" y="233997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808" name="TextBox 14"/>
          <p:cNvSpPr txBox="1"/>
          <p:nvPr/>
        </p:nvSpPr>
        <p:spPr>
          <a:xfrm flipV="1">
            <a:off x="8718550" y="2492375"/>
            <a:ext cx="774700"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a:solidFill>
                <a:prstClr val="black"/>
              </a:solidFill>
            </a:endParaRPr>
          </a:p>
        </p:txBody>
      </p:sp>
      <p:sp>
        <p:nvSpPr>
          <p:cNvPr id="809" name="TextBox 15"/>
          <p:cNvSpPr txBox="1"/>
          <p:nvPr/>
        </p:nvSpPr>
        <p:spPr>
          <a:xfrm>
            <a:off x="8715375"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10" name="TextBox 16"/>
          <p:cNvSpPr txBox="1"/>
          <p:nvPr/>
        </p:nvSpPr>
        <p:spPr>
          <a:xfrm>
            <a:off x="8715375"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11" name="TextBox 17"/>
          <p:cNvSpPr txBox="1"/>
          <p:nvPr/>
        </p:nvSpPr>
        <p:spPr>
          <a:xfrm>
            <a:off x="8715375"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12" name="TextBox 18"/>
          <p:cNvSpPr txBox="1"/>
          <p:nvPr/>
        </p:nvSpPr>
        <p:spPr>
          <a:xfrm>
            <a:off x="8715375"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13" name="TextBox 19"/>
          <p:cNvSpPr txBox="1"/>
          <p:nvPr/>
        </p:nvSpPr>
        <p:spPr>
          <a:xfrm>
            <a:off x="8715375"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14" name="TextBox 20"/>
          <p:cNvSpPr txBox="1"/>
          <p:nvPr/>
        </p:nvSpPr>
        <p:spPr>
          <a:xfrm>
            <a:off x="8715375"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15" name="TextBox 21"/>
          <p:cNvSpPr txBox="1"/>
          <p:nvPr/>
        </p:nvSpPr>
        <p:spPr>
          <a:xfrm>
            <a:off x="8715375"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16" name="TextBox 22"/>
          <p:cNvSpPr txBox="1"/>
          <p:nvPr/>
        </p:nvSpPr>
        <p:spPr>
          <a:xfrm flipH="1">
            <a:off x="1290638" y="23399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817" name="TextBox 23"/>
          <p:cNvSpPr txBox="1"/>
          <p:nvPr/>
        </p:nvSpPr>
        <p:spPr>
          <a:xfrm>
            <a:off x="8715375"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18" name="TextBox 24"/>
          <p:cNvSpPr txBox="1"/>
          <p:nvPr/>
        </p:nvSpPr>
        <p:spPr>
          <a:xfrm flipH="1" flipV="1">
            <a:off x="1268413" y="233997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819" name="TextBox 25"/>
          <p:cNvSpPr txBox="1"/>
          <p:nvPr/>
        </p:nvSpPr>
        <p:spPr>
          <a:xfrm flipV="1">
            <a:off x="9718675" y="2492375"/>
            <a:ext cx="774700"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a:solidFill>
                <a:prstClr val="black"/>
              </a:solidFill>
            </a:endParaRPr>
          </a:p>
        </p:txBody>
      </p:sp>
      <p:sp>
        <p:nvSpPr>
          <p:cNvPr id="821" name="TextBox 27"/>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22" name="TextBox 28"/>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23" name="TextBox 29"/>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24" name="TextBox 30"/>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25" name="TextBox 31"/>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26" name="TextBox 32"/>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27" name="TextBox 33"/>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28" name="TextBox 34"/>
          <p:cNvSpPr txBox="1"/>
          <p:nvPr/>
        </p:nvSpPr>
        <p:spPr>
          <a:xfrm flipH="1">
            <a:off x="1290638" y="23399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829" name="TextBox 35"/>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30" name="TextBox 36"/>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31" name="TextBox 37"/>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33" name="TextBox 39"/>
          <p:cNvSpPr txBox="1"/>
          <p:nvPr/>
        </p:nvSpPr>
        <p:spPr>
          <a:xfrm flipH="1" flipV="1">
            <a:off x="1268413" y="233997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834" name="TextBox 40"/>
          <p:cNvSpPr txBox="1"/>
          <p:nvPr/>
        </p:nvSpPr>
        <p:spPr>
          <a:xfrm>
            <a:off x="588645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35" name="TextBox 41"/>
          <p:cNvSpPr txBox="1"/>
          <p:nvPr/>
        </p:nvSpPr>
        <p:spPr>
          <a:xfrm>
            <a:off x="588645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36" name="TextBox 42"/>
          <p:cNvSpPr txBox="1"/>
          <p:nvPr/>
        </p:nvSpPr>
        <p:spPr>
          <a:xfrm>
            <a:off x="588645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37" name="TextBox 43"/>
          <p:cNvSpPr txBox="1"/>
          <p:nvPr/>
        </p:nvSpPr>
        <p:spPr>
          <a:xfrm>
            <a:off x="588645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41" name="TextBox 47"/>
          <p:cNvSpPr txBox="1"/>
          <p:nvPr/>
        </p:nvSpPr>
        <p:spPr>
          <a:xfrm flipH="1">
            <a:off x="1290638" y="23399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843" name="TextBox 49"/>
          <p:cNvSpPr txBox="1"/>
          <p:nvPr/>
        </p:nvSpPr>
        <p:spPr>
          <a:xfrm flipH="1" flipV="1">
            <a:off x="1268413" y="233997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844" name="TextBox 50"/>
          <p:cNvSpPr txBox="1"/>
          <p:nvPr/>
        </p:nvSpPr>
        <p:spPr>
          <a:xfrm>
            <a:off x="588645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45" name="TextBox 51"/>
          <p:cNvSpPr txBox="1"/>
          <p:nvPr/>
        </p:nvSpPr>
        <p:spPr>
          <a:xfrm>
            <a:off x="588645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46" name="TextBox 52"/>
          <p:cNvSpPr txBox="1"/>
          <p:nvPr/>
        </p:nvSpPr>
        <p:spPr>
          <a:xfrm>
            <a:off x="588645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47" name="TextBox 53"/>
          <p:cNvSpPr txBox="1"/>
          <p:nvPr/>
        </p:nvSpPr>
        <p:spPr>
          <a:xfrm>
            <a:off x="588645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48" name="TextBox 54"/>
          <p:cNvSpPr txBox="1"/>
          <p:nvPr/>
        </p:nvSpPr>
        <p:spPr>
          <a:xfrm>
            <a:off x="588645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49" name="TextBox 55"/>
          <p:cNvSpPr txBox="1"/>
          <p:nvPr/>
        </p:nvSpPr>
        <p:spPr>
          <a:xfrm>
            <a:off x="588645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50" name="TextBox 56"/>
          <p:cNvSpPr txBox="1"/>
          <p:nvPr/>
        </p:nvSpPr>
        <p:spPr>
          <a:xfrm>
            <a:off x="588645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51" name="TextBox 57"/>
          <p:cNvSpPr txBox="1"/>
          <p:nvPr/>
        </p:nvSpPr>
        <p:spPr>
          <a:xfrm>
            <a:off x="588645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52" name="TextBox 58"/>
          <p:cNvSpPr txBox="1"/>
          <p:nvPr/>
        </p:nvSpPr>
        <p:spPr>
          <a:xfrm flipH="1">
            <a:off x="1290638" y="51022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853" name="TextBox 59"/>
          <p:cNvSpPr txBox="1"/>
          <p:nvPr/>
        </p:nvSpPr>
        <p:spPr>
          <a:xfrm>
            <a:off x="588645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54" name="TextBox 60"/>
          <p:cNvSpPr txBox="1"/>
          <p:nvPr/>
        </p:nvSpPr>
        <p:spPr>
          <a:xfrm>
            <a:off x="588645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55" name="TextBox 61"/>
          <p:cNvSpPr txBox="1"/>
          <p:nvPr/>
        </p:nvSpPr>
        <p:spPr>
          <a:xfrm>
            <a:off x="588645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56" name="TextBox 62"/>
          <p:cNvSpPr txBox="1"/>
          <p:nvPr/>
        </p:nvSpPr>
        <p:spPr>
          <a:xfrm>
            <a:off x="1671638" y="531177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857" name="TextBox 63"/>
          <p:cNvSpPr txBox="1"/>
          <p:nvPr/>
        </p:nvSpPr>
        <p:spPr>
          <a:xfrm flipH="1" flipV="1">
            <a:off x="1268413" y="531177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858" name="TextBox 65"/>
          <p:cNvSpPr txBox="1"/>
          <p:nvPr/>
        </p:nvSpPr>
        <p:spPr>
          <a:xfrm>
            <a:off x="971550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59" name="TextBox 66"/>
          <p:cNvSpPr txBox="1"/>
          <p:nvPr/>
        </p:nvSpPr>
        <p:spPr>
          <a:xfrm>
            <a:off x="971550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60" name="TextBox 67"/>
          <p:cNvSpPr txBox="1"/>
          <p:nvPr/>
        </p:nvSpPr>
        <p:spPr>
          <a:xfrm>
            <a:off x="971550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61" name="TextBox 68"/>
          <p:cNvSpPr txBox="1"/>
          <p:nvPr/>
        </p:nvSpPr>
        <p:spPr>
          <a:xfrm>
            <a:off x="971550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62" name="TextBox 69"/>
          <p:cNvSpPr txBox="1"/>
          <p:nvPr/>
        </p:nvSpPr>
        <p:spPr>
          <a:xfrm>
            <a:off x="971550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63" name="TextBox 70"/>
          <p:cNvSpPr txBox="1"/>
          <p:nvPr/>
        </p:nvSpPr>
        <p:spPr>
          <a:xfrm>
            <a:off x="971550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64" name="TextBox 71"/>
          <p:cNvSpPr txBox="1"/>
          <p:nvPr/>
        </p:nvSpPr>
        <p:spPr>
          <a:xfrm>
            <a:off x="971550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65" name="TextBox 72"/>
          <p:cNvSpPr txBox="1"/>
          <p:nvPr/>
        </p:nvSpPr>
        <p:spPr>
          <a:xfrm flipH="1">
            <a:off x="1290638" y="51022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866" name="TextBox 73"/>
          <p:cNvSpPr txBox="1"/>
          <p:nvPr/>
        </p:nvSpPr>
        <p:spPr>
          <a:xfrm>
            <a:off x="971550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67" name="TextBox 74"/>
          <p:cNvSpPr txBox="1"/>
          <p:nvPr/>
        </p:nvSpPr>
        <p:spPr>
          <a:xfrm>
            <a:off x="971550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68" name="TextBox 75"/>
          <p:cNvSpPr txBox="1"/>
          <p:nvPr/>
        </p:nvSpPr>
        <p:spPr>
          <a:xfrm>
            <a:off x="971550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69" name="TextBox 76"/>
          <p:cNvSpPr txBox="1"/>
          <p:nvPr/>
        </p:nvSpPr>
        <p:spPr>
          <a:xfrm>
            <a:off x="1671638" y="531177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870" name="TextBox 77"/>
          <p:cNvSpPr txBox="1"/>
          <p:nvPr/>
        </p:nvSpPr>
        <p:spPr>
          <a:xfrm flipH="1" flipV="1">
            <a:off x="1268413" y="531177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871" name="TextBox 80"/>
          <p:cNvSpPr txBox="1"/>
          <p:nvPr/>
        </p:nvSpPr>
        <p:spPr>
          <a:xfrm>
            <a:off x="5886450"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72" name="TextBox 81"/>
          <p:cNvSpPr txBox="1"/>
          <p:nvPr/>
        </p:nvSpPr>
        <p:spPr>
          <a:xfrm>
            <a:off x="5886450"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73" name="TextBox 82"/>
          <p:cNvSpPr txBox="1"/>
          <p:nvPr/>
        </p:nvSpPr>
        <p:spPr>
          <a:xfrm>
            <a:off x="5886450"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74" name="TextBox 83"/>
          <p:cNvSpPr txBox="1"/>
          <p:nvPr/>
        </p:nvSpPr>
        <p:spPr>
          <a:xfrm>
            <a:off x="5886450"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75" name="TextBox 84"/>
          <p:cNvSpPr txBox="1"/>
          <p:nvPr/>
        </p:nvSpPr>
        <p:spPr>
          <a:xfrm>
            <a:off x="5886450"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76" name="TextBox 85"/>
          <p:cNvSpPr txBox="1"/>
          <p:nvPr/>
        </p:nvSpPr>
        <p:spPr>
          <a:xfrm flipH="1">
            <a:off x="1290638" y="47021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877" name="TextBox 86"/>
          <p:cNvSpPr txBox="1"/>
          <p:nvPr/>
        </p:nvSpPr>
        <p:spPr>
          <a:xfrm>
            <a:off x="5886450"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78" name="TextBox 87"/>
          <p:cNvSpPr txBox="1"/>
          <p:nvPr/>
        </p:nvSpPr>
        <p:spPr>
          <a:xfrm>
            <a:off x="5886450"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79" name="TextBox 88"/>
          <p:cNvSpPr txBox="1"/>
          <p:nvPr/>
        </p:nvSpPr>
        <p:spPr>
          <a:xfrm>
            <a:off x="1671638" y="49022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880" name="TextBox 89"/>
          <p:cNvSpPr txBox="1"/>
          <p:nvPr/>
        </p:nvSpPr>
        <p:spPr>
          <a:xfrm flipH="1" flipV="1">
            <a:off x="1268413" y="49022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881" name="TextBox 90"/>
          <p:cNvSpPr txBox="1"/>
          <p:nvPr/>
        </p:nvSpPr>
        <p:spPr>
          <a:xfrm>
            <a:off x="8715375"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82" name="TextBox 91"/>
          <p:cNvSpPr txBox="1"/>
          <p:nvPr/>
        </p:nvSpPr>
        <p:spPr>
          <a:xfrm>
            <a:off x="8715375"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83" name="TextBox 92"/>
          <p:cNvSpPr txBox="1"/>
          <p:nvPr/>
        </p:nvSpPr>
        <p:spPr>
          <a:xfrm>
            <a:off x="8715375"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84" name="TextBox 93"/>
          <p:cNvSpPr txBox="1"/>
          <p:nvPr/>
        </p:nvSpPr>
        <p:spPr>
          <a:xfrm>
            <a:off x="8715375"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85" name="TextBox 94"/>
          <p:cNvSpPr txBox="1"/>
          <p:nvPr/>
        </p:nvSpPr>
        <p:spPr>
          <a:xfrm>
            <a:off x="8715375"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86" name="TextBox 95"/>
          <p:cNvSpPr txBox="1"/>
          <p:nvPr/>
        </p:nvSpPr>
        <p:spPr>
          <a:xfrm>
            <a:off x="8715375"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87" name="TextBox 96"/>
          <p:cNvSpPr txBox="1"/>
          <p:nvPr/>
        </p:nvSpPr>
        <p:spPr>
          <a:xfrm flipH="1">
            <a:off x="1290638" y="47021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888" name="TextBox 97"/>
          <p:cNvSpPr txBox="1"/>
          <p:nvPr/>
        </p:nvSpPr>
        <p:spPr>
          <a:xfrm>
            <a:off x="8715375"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89" name="TextBox 98"/>
          <p:cNvSpPr txBox="1"/>
          <p:nvPr/>
        </p:nvSpPr>
        <p:spPr>
          <a:xfrm>
            <a:off x="8715375"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90" name="TextBox 99"/>
          <p:cNvSpPr txBox="1"/>
          <p:nvPr/>
        </p:nvSpPr>
        <p:spPr>
          <a:xfrm>
            <a:off x="8715375"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91" name="TextBox 100"/>
          <p:cNvSpPr txBox="1"/>
          <p:nvPr/>
        </p:nvSpPr>
        <p:spPr>
          <a:xfrm>
            <a:off x="1671638" y="49022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892" name="TextBox 101"/>
          <p:cNvSpPr txBox="1"/>
          <p:nvPr/>
        </p:nvSpPr>
        <p:spPr>
          <a:xfrm flipH="1" flipV="1">
            <a:off x="1268413" y="49022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893" name="TextBox 1"/>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94" name="TextBox 2"/>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95" name="TextBox 3"/>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96" name="TextBox 4"/>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97" name="TextBox 5"/>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98" name="TextBox 6"/>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99" name="TextBox 7"/>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00" name="TextBox 8"/>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01" name="TextBox 9"/>
          <p:cNvSpPr txBox="1"/>
          <p:nvPr/>
        </p:nvSpPr>
        <p:spPr>
          <a:xfrm flipH="1">
            <a:off x="628650" y="2527300"/>
            <a:ext cx="96838"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902" name="TextBox 10"/>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03" name="TextBox 11"/>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04" name="TextBox 12"/>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05" name="TextBox 13"/>
          <p:cNvSpPr txBox="1"/>
          <p:nvPr/>
        </p:nvSpPr>
        <p:spPr>
          <a:xfrm flipH="1" flipV="1">
            <a:off x="658813" y="2527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906" name="TextBox 14"/>
          <p:cNvSpPr txBox="1"/>
          <p:nvPr/>
        </p:nvSpPr>
        <p:spPr>
          <a:xfrm flipV="1">
            <a:off x="6613525" y="2679700"/>
            <a:ext cx="774700"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a:solidFill>
                <a:prstClr val="black"/>
              </a:solidFill>
            </a:endParaRPr>
          </a:p>
        </p:txBody>
      </p:sp>
      <p:sp>
        <p:nvSpPr>
          <p:cNvPr id="907" name="TextBox 15"/>
          <p:cNvSpPr txBox="1"/>
          <p:nvPr/>
        </p:nvSpPr>
        <p:spPr>
          <a:xfrm>
            <a:off x="661035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08" name="TextBox 16"/>
          <p:cNvSpPr txBox="1"/>
          <p:nvPr/>
        </p:nvSpPr>
        <p:spPr>
          <a:xfrm>
            <a:off x="661035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09" name="TextBox 17"/>
          <p:cNvSpPr txBox="1"/>
          <p:nvPr/>
        </p:nvSpPr>
        <p:spPr>
          <a:xfrm>
            <a:off x="661035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10" name="TextBox 18"/>
          <p:cNvSpPr txBox="1"/>
          <p:nvPr/>
        </p:nvSpPr>
        <p:spPr>
          <a:xfrm>
            <a:off x="661035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11" name="TextBox 19"/>
          <p:cNvSpPr txBox="1"/>
          <p:nvPr/>
        </p:nvSpPr>
        <p:spPr>
          <a:xfrm>
            <a:off x="661035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12" name="TextBox 20"/>
          <p:cNvSpPr txBox="1"/>
          <p:nvPr/>
        </p:nvSpPr>
        <p:spPr>
          <a:xfrm>
            <a:off x="661035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13" name="TextBox 21"/>
          <p:cNvSpPr txBox="1"/>
          <p:nvPr/>
        </p:nvSpPr>
        <p:spPr>
          <a:xfrm>
            <a:off x="661035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14" name="TextBox 22"/>
          <p:cNvSpPr txBox="1"/>
          <p:nvPr/>
        </p:nvSpPr>
        <p:spPr>
          <a:xfrm flipH="1">
            <a:off x="681038" y="25273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915" name="TextBox 23"/>
          <p:cNvSpPr txBox="1"/>
          <p:nvPr/>
        </p:nvSpPr>
        <p:spPr>
          <a:xfrm>
            <a:off x="661035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16" name="TextBox 24"/>
          <p:cNvSpPr txBox="1"/>
          <p:nvPr/>
        </p:nvSpPr>
        <p:spPr>
          <a:xfrm flipH="1" flipV="1">
            <a:off x="658813" y="2527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917" name="TextBox 26"/>
          <p:cNvSpPr txBox="1"/>
          <p:nvPr/>
        </p:nvSpPr>
        <p:spPr>
          <a:xfrm flipV="1">
            <a:off x="2771775" y="30130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918" name="TextBox 27"/>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19" name="TextBox 28"/>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20" name="TextBox 29"/>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21" name="TextBox 30"/>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22" name="TextBox 31"/>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23" name="TextBox 32"/>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24" name="TextBox 33"/>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25" name="TextBox 34"/>
          <p:cNvSpPr txBox="1"/>
          <p:nvPr/>
        </p:nvSpPr>
        <p:spPr>
          <a:xfrm flipH="1">
            <a:off x="681038" y="25273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926" name="TextBox 35"/>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27" name="TextBox 36"/>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28" name="TextBox 37"/>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29" name="TextBox 38"/>
          <p:cNvSpPr txBox="1"/>
          <p:nvPr/>
        </p:nvSpPr>
        <p:spPr>
          <a:xfrm>
            <a:off x="1062038" y="2527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930" name="TextBox 39"/>
          <p:cNvSpPr txBox="1"/>
          <p:nvPr/>
        </p:nvSpPr>
        <p:spPr>
          <a:xfrm flipH="1" flipV="1">
            <a:off x="658813" y="2527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931" name="TextBox 40"/>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32" name="TextBox 41"/>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33" name="TextBox 42"/>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34" name="TextBox 43"/>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35" name="TextBox 44"/>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36" name="TextBox 45"/>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37" name="TextBox 46"/>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38" name="TextBox 47"/>
          <p:cNvSpPr txBox="1"/>
          <p:nvPr/>
        </p:nvSpPr>
        <p:spPr>
          <a:xfrm flipH="1">
            <a:off x="681038" y="25273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939" name="TextBox 48"/>
          <p:cNvSpPr txBox="1"/>
          <p:nvPr/>
        </p:nvSpPr>
        <p:spPr>
          <a:xfrm>
            <a:off x="1062038" y="2527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940" name="TextBox 49"/>
          <p:cNvSpPr txBox="1"/>
          <p:nvPr/>
        </p:nvSpPr>
        <p:spPr>
          <a:xfrm flipH="1" flipV="1">
            <a:off x="658813" y="2527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941" name="TextBox 50"/>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42" name="TextBox 51"/>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43" name="TextBox 52"/>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44" name="TextBox 53"/>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45" name="TextBox 54"/>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46" name="TextBox 55"/>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47" name="TextBox 56"/>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48" name="TextBox 57"/>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49" name="TextBox 58"/>
          <p:cNvSpPr txBox="1"/>
          <p:nvPr/>
        </p:nvSpPr>
        <p:spPr>
          <a:xfrm flipH="1">
            <a:off x="681038" y="498475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950" name="TextBox 59"/>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51" name="TextBox 60"/>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52" name="TextBox 61"/>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53" name="TextBox 62"/>
          <p:cNvSpPr txBox="1"/>
          <p:nvPr/>
        </p:nvSpPr>
        <p:spPr>
          <a:xfrm>
            <a:off x="1062038" y="5194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954" name="TextBox 63"/>
          <p:cNvSpPr txBox="1"/>
          <p:nvPr/>
        </p:nvSpPr>
        <p:spPr>
          <a:xfrm flipH="1" flipV="1">
            <a:off x="658813" y="5194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955" name="TextBox 65"/>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56" name="TextBox 66"/>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57" name="TextBox 67"/>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58" name="TextBox 68"/>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59" name="TextBox 69"/>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60" name="TextBox 70"/>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61" name="TextBox 71"/>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62" name="TextBox 72"/>
          <p:cNvSpPr txBox="1"/>
          <p:nvPr/>
        </p:nvSpPr>
        <p:spPr>
          <a:xfrm flipH="1">
            <a:off x="681038" y="498475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963" name="TextBox 73"/>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64" name="TextBox 74"/>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65" name="TextBox 75"/>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66" name="TextBox 76"/>
          <p:cNvSpPr txBox="1"/>
          <p:nvPr/>
        </p:nvSpPr>
        <p:spPr>
          <a:xfrm>
            <a:off x="1062038" y="5194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967" name="TextBox 77"/>
          <p:cNvSpPr txBox="1"/>
          <p:nvPr/>
        </p:nvSpPr>
        <p:spPr>
          <a:xfrm flipH="1" flipV="1">
            <a:off x="658813" y="5194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968" name="TextBox 80"/>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69" name="TextBox 81"/>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70" name="TextBox 82"/>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71" name="TextBox 83"/>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72" name="TextBox 84"/>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73" name="TextBox 85"/>
          <p:cNvSpPr txBox="1"/>
          <p:nvPr/>
        </p:nvSpPr>
        <p:spPr>
          <a:xfrm flipH="1">
            <a:off x="681038" y="4584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974" name="TextBox 86"/>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75" name="TextBox 87"/>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76" name="TextBox 88"/>
          <p:cNvSpPr txBox="1"/>
          <p:nvPr/>
        </p:nvSpPr>
        <p:spPr>
          <a:xfrm>
            <a:off x="1062038" y="47847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977" name="TextBox 89"/>
          <p:cNvSpPr txBox="1"/>
          <p:nvPr/>
        </p:nvSpPr>
        <p:spPr>
          <a:xfrm flipH="1" flipV="1">
            <a:off x="658813" y="47847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978" name="TextBox 90"/>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79" name="TextBox 91"/>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80" name="TextBox 92"/>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81" name="TextBox 93"/>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82" name="TextBox 94"/>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83" name="TextBox 95"/>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84" name="TextBox 96"/>
          <p:cNvSpPr txBox="1"/>
          <p:nvPr/>
        </p:nvSpPr>
        <p:spPr>
          <a:xfrm flipH="1">
            <a:off x="681038" y="4584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985" name="TextBox 97"/>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86" name="TextBox 98"/>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87" name="TextBox 99"/>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88" name="TextBox 100"/>
          <p:cNvSpPr txBox="1"/>
          <p:nvPr/>
        </p:nvSpPr>
        <p:spPr>
          <a:xfrm>
            <a:off x="1062038" y="47847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989" name="TextBox 101"/>
          <p:cNvSpPr txBox="1"/>
          <p:nvPr/>
        </p:nvSpPr>
        <p:spPr>
          <a:xfrm flipH="1" flipV="1">
            <a:off x="658813" y="47847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990" name="TextBox 102"/>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91" name="TextBox 103"/>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92" name="TextBox 104"/>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93" name="TextBox 105"/>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94" name="TextBox 106"/>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95" name="TextBox 107"/>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96" name="TextBox 108"/>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97" name="TextBox 109"/>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98" name="TextBox 110"/>
          <p:cNvSpPr txBox="1"/>
          <p:nvPr/>
        </p:nvSpPr>
        <p:spPr>
          <a:xfrm flipH="1">
            <a:off x="628650" y="2527300"/>
            <a:ext cx="96838"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999" name="TextBox 111"/>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00" name="TextBox 112"/>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01" name="TextBox 113"/>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02" name="TextBox 114"/>
          <p:cNvSpPr txBox="1"/>
          <p:nvPr/>
        </p:nvSpPr>
        <p:spPr>
          <a:xfrm flipH="1" flipV="1">
            <a:off x="658813" y="2527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003" name="TextBox 115"/>
          <p:cNvSpPr txBox="1"/>
          <p:nvPr/>
        </p:nvSpPr>
        <p:spPr>
          <a:xfrm flipV="1">
            <a:off x="6613525" y="2679700"/>
            <a:ext cx="774700"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a:solidFill>
                <a:prstClr val="black"/>
              </a:solidFill>
            </a:endParaRPr>
          </a:p>
        </p:txBody>
      </p:sp>
      <p:sp>
        <p:nvSpPr>
          <p:cNvPr id="1004" name="TextBox 116"/>
          <p:cNvSpPr txBox="1"/>
          <p:nvPr/>
        </p:nvSpPr>
        <p:spPr>
          <a:xfrm>
            <a:off x="661035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05" name="TextBox 117"/>
          <p:cNvSpPr txBox="1"/>
          <p:nvPr/>
        </p:nvSpPr>
        <p:spPr>
          <a:xfrm>
            <a:off x="661035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06" name="TextBox 118"/>
          <p:cNvSpPr txBox="1"/>
          <p:nvPr/>
        </p:nvSpPr>
        <p:spPr>
          <a:xfrm>
            <a:off x="661035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07" name="TextBox 119"/>
          <p:cNvSpPr txBox="1"/>
          <p:nvPr/>
        </p:nvSpPr>
        <p:spPr>
          <a:xfrm>
            <a:off x="661035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11" name="TextBox 123"/>
          <p:cNvSpPr txBox="1"/>
          <p:nvPr/>
        </p:nvSpPr>
        <p:spPr>
          <a:xfrm flipH="1">
            <a:off x="681038" y="25273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013" name="TextBox 125"/>
          <p:cNvSpPr txBox="1"/>
          <p:nvPr/>
        </p:nvSpPr>
        <p:spPr>
          <a:xfrm flipH="1" flipV="1">
            <a:off x="658813" y="2527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014" name="TextBox 127"/>
          <p:cNvSpPr txBox="1"/>
          <p:nvPr/>
        </p:nvSpPr>
        <p:spPr>
          <a:xfrm flipV="1">
            <a:off x="2771775" y="30130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015" name="TextBox 128"/>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16" name="TextBox 129"/>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17" name="TextBox 130"/>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18" name="TextBox 131"/>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19" name="TextBox 132"/>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20" name="TextBox 133"/>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21" name="TextBox 134"/>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22" name="TextBox 135"/>
          <p:cNvSpPr txBox="1"/>
          <p:nvPr/>
        </p:nvSpPr>
        <p:spPr>
          <a:xfrm flipH="1">
            <a:off x="681038" y="25273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023" name="TextBox 136"/>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24" name="TextBox 137"/>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25" name="TextBox 138"/>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26" name="TextBox 139"/>
          <p:cNvSpPr txBox="1"/>
          <p:nvPr/>
        </p:nvSpPr>
        <p:spPr>
          <a:xfrm>
            <a:off x="1062038" y="2527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027" name="TextBox 140"/>
          <p:cNvSpPr txBox="1"/>
          <p:nvPr/>
        </p:nvSpPr>
        <p:spPr>
          <a:xfrm flipH="1" flipV="1">
            <a:off x="658813" y="2527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028" name="TextBox 141"/>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29" name="TextBox 142"/>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30" name="TextBox 143"/>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31" name="TextBox 144"/>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32" name="TextBox 145"/>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33" name="TextBox 146"/>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34" name="TextBox 147"/>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35" name="TextBox 148"/>
          <p:cNvSpPr txBox="1"/>
          <p:nvPr/>
        </p:nvSpPr>
        <p:spPr>
          <a:xfrm flipH="1">
            <a:off x="681038" y="25273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036" name="TextBox 149"/>
          <p:cNvSpPr txBox="1"/>
          <p:nvPr/>
        </p:nvSpPr>
        <p:spPr>
          <a:xfrm>
            <a:off x="1062038" y="2527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037" name="TextBox 150"/>
          <p:cNvSpPr txBox="1"/>
          <p:nvPr/>
        </p:nvSpPr>
        <p:spPr>
          <a:xfrm flipH="1" flipV="1">
            <a:off x="658813" y="2527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038" name="TextBox 151"/>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39" name="TextBox 152"/>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40" name="TextBox 153"/>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41" name="TextBox 154"/>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42" name="TextBox 155"/>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43" name="TextBox 156"/>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44" name="TextBox 157"/>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45" name="TextBox 158"/>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46" name="TextBox 159"/>
          <p:cNvSpPr txBox="1"/>
          <p:nvPr/>
        </p:nvSpPr>
        <p:spPr>
          <a:xfrm flipH="1">
            <a:off x="681038" y="498475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047" name="TextBox 160"/>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48" name="TextBox 161"/>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49" name="TextBox 162"/>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50" name="TextBox 163"/>
          <p:cNvSpPr txBox="1"/>
          <p:nvPr/>
        </p:nvSpPr>
        <p:spPr>
          <a:xfrm>
            <a:off x="1062038" y="5194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051" name="TextBox 164"/>
          <p:cNvSpPr txBox="1"/>
          <p:nvPr/>
        </p:nvSpPr>
        <p:spPr>
          <a:xfrm flipH="1" flipV="1">
            <a:off x="658813" y="5194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052" name="TextBox 166"/>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53" name="TextBox 167"/>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54" name="TextBox 168"/>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55" name="TextBox 169"/>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56" name="TextBox 170"/>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57" name="TextBox 171"/>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58" name="TextBox 172"/>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59" name="TextBox 173"/>
          <p:cNvSpPr txBox="1"/>
          <p:nvPr/>
        </p:nvSpPr>
        <p:spPr>
          <a:xfrm flipH="1">
            <a:off x="681038" y="498475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060" name="TextBox 174"/>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61" name="TextBox 175"/>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62" name="TextBox 177"/>
          <p:cNvSpPr txBox="1"/>
          <p:nvPr/>
        </p:nvSpPr>
        <p:spPr>
          <a:xfrm>
            <a:off x="1062038" y="5194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063" name="TextBox 178"/>
          <p:cNvSpPr txBox="1"/>
          <p:nvPr/>
        </p:nvSpPr>
        <p:spPr>
          <a:xfrm flipH="1" flipV="1">
            <a:off x="658813" y="5194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064" name="TextBox 181"/>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65" name="TextBox 182"/>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66" name="TextBox 183"/>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67" name="TextBox 184"/>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68" name="TextBox 185"/>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69" name="TextBox 186"/>
          <p:cNvSpPr txBox="1"/>
          <p:nvPr/>
        </p:nvSpPr>
        <p:spPr>
          <a:xfrm flipH="1">
            <a:off x="681038" y="4584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070" name="TextBox 187"/>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71" name="TextBox 188"/>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72" name="TextBox 189"/>
          <p:cNvSpPr txBox="1"/>
          <p:nvPr/>
        </p:nvSpPr>
        <p:spPr>
          <a:xfrm>
            <a:off x="1062038" y="47847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073" name="TextBox 190"/>
          <p:cNvSpPr txBox="1"/>
          <p:nvPr/>
        </p:nvSpPr>
        <p:spPr>
          <a:xfrm flipH="1" flipV="1">
            <a:off x="658813" y="47847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074" name="TextBox 191"/>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75" name="TextBox 192"/>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76" name="TextBox 193"/>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77" name="TextBox 194"/>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78" name="TextBox 195"/>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79" name="TextBox 196"/>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80" name="TextBox 197"/>
          <p:cNvSpPr txBox="1"/>
          <p:nvPr/>
        </p:nvSpPr>
        <p:spPr>
          <a:xfrm flipH="1">
            <a:off x="681038" y="4584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081" name="TextBox 198"/>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82" name="TextBox 199"/>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83" name="TextBox 200"/>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84" name="TextBox 201"/>
          <p:cNvSpPr txBox="1"/>
          <p:nvPr/>
        </p:nvSpPr>
        <p:spPr>
          <a:xfrm>
            <a:off x="1062038" y="47847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085" name="TextBox 202"/>
          <p:cNvSpPr txBox="1"/>
          <p:nvPr/>
        </p:nvSpPr>
        <p:spPr>
          <a:xfrm flipH="1" flipV="1">
            <a:off x="658813" y="47847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834" name="TextBox 1"/>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35" name="TextBox 2"/>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36" name="TextBox 3"/>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37" name="TextBox 4"/>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38" name="TextBox 5"/>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39" name="TextBox 6"/>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40" name="TextBox 7"/>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41" name="TextBox 8"/>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42" name="TextBox 9"/>
          <p:cNvSpPr txBox="1"/>
          <p:nvPr/>
        </p:nvSpPr>
        <p:spPr>
          <a:xfrm flipH="1">
            <a:off x="628650" y="2474913"/>
            <a:ext cx="96838"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843" name="TextBox 10"/>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44" name="TextBox 11"/>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45" name="TextBox 12"/>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46" name="TextBox 13"/>
          <p:cNvSpPr txBox="1"/>
          <p:nvPr/>
        </p:nvSpPr>
        <p:spPr>
          <a:xfrm flipH="1" flipV="1">
            <a:off x="658813" y="2474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847" name="TextBox 15"/>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48" name="TextBox 16"/>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49" name="TextBox 17"/>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50" name="TextBox 18"/>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51" name="TextBox 19"/>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52" name="TextBox 20"/>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53" name="TextBox 21"/>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54" name="TextBox 22"/>
          <p:cNvSpPr txBox="1"/>
          <p:nvPr/>
        </p:nvSpPr>
        <p:spPr>
          <a:xfrm flipH="1">
            <a:off x="681038" y="24749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855" name="TextBox 23"/>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56" name="TextBox 24"/>
          <p:cNvSpPr txBox="1"/>
          <p:nvPr/>
        </p:nvSpPr>
        <p:spPr>
          <a:xfrm flipH="1" flipV="1">
            <a:off x="658813" y="2474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857" name="TextBox 26"/>
          <p:cNvSpPr txBox="1"/>
          <p:nvPr/>
        </p:nvSpPr>
        <p:spPr>
          <a:xfrm flipV="1">
            <a:off x="2381250" y="3008313"/>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858" name="TextBox 27"/>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59" name="TextBox 28"/>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60" name="TextBox 29"/>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61" name="TextBox 30"/>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62" name="TextBox 31"/>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63" name="TextBox 32"/>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64" name="TextBox 33"/>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65" name="TextBox 34"/>
          <p:cNvSpPr txBox="1"/>
          <p:nvPr/>
        </p:nvSpPr>
        <p:spPr>
          <a:xfrm flipH="1">
            <a:off x="681038" y="24749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866" name="TextBox 35"/>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67" name="TextBox 36"/>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68" name="TextBox 37"/>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69" name="TextBox 38"/>
          <p:cNvSpPr txBox="1"/>
          <p:nvPr/>
        </p:nvSpPr>
        <p:spPr>
          <a:xfrm>
            <a:off x="1062038" y="24749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870" name="TextBox 39"/>
          <p:cNvSpPr txBox="1"/>
          <p:nvPr/>
        </p:nvSpPr>
        <p:spPr>
          <a:xfrm flipH="1" flipV="1">
            <a:off x="658813" y="2474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871" name="TextBox 40"/>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72" name="TextBox 41"/>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73" name="TextBox 42"/>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74" name="TextBox 43"/>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75" name="TextBox 44"/>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76" name="TextBox 45"/>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77" name="TextBox 46"/>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78" name="TextBox 47"/>
          <p:cNvSpPr txBox="1"/>
          <p:nvPr/>
        </p:nvSpPr>
        <p:spPr>
          <a:xfrm flipH="1">
            <a:off x="681038" y="24749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879" name="TextBox 48"/>
          <p:cNvSpPr txBox="1"/>
          <p:nvPr/>
        </p:nvSpPr>
        <p:spPr>
          <a:xfrm>
            <a:off x="1062038" y="24749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880" name="TextBox 49"/>
          <p:cNvSpPr txBox="1"/>
          <p:nvPr/>
        </p:nvSpPr>
        <p:spPr>
          <a:xfrm flipH="1" flipV="1">
            <a:off x="658813" y="2474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881" name="TextBox 50"/>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82" name="TextBox 51"/>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83" name="TextBox 52"/>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84" name="TextBox 53"/>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85" name="TextBox 54"/>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86" name="TextBox 55"/>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87" name="TextBox 56"/>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88" name="TextBox 57"/>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89" name="TextBox 58"/>
          <p:cNvSpPr txBox="1"/>
          <p:nvPr/>
        </p:nvSpPr>
        <p:spPr>
          <a:xfrm flipH="1">
            <a:off x="681038" y="51228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890" name="TextBox 59"/>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91" name="TextBox 60"/>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92" name="TextBox 61"/>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93" name="TextBox 62"/>
          <p:cNvSpPr txBox="1"/>
          <p:nvPr/>
        </p:nvSpPr>
        <p:spPr>
          <a:xfrm>
            <a:off x="1062038" y="53324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894" name="TextBox 63"/>
          <p:cNvSpPr txBox="1"/>
          <p:nvPr/>
        </p:nvSpPr>
        <p:spPr>
          <a:xfrm flipH="1" flipV="1">
            <a:off x="658813" y="53324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895" name="TextBox 65"/>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96" name="TextBox 66"/>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97" name="TextBox 67"/>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98" name="TextBox 68"/>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99" name="TextBox 69"/>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00" name="TextBox 70"/>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01" name="TextBox 71"/>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02" name="TextBox 72"/>
          <p:cNvSpPr txBox="1"/>
          <p:nvPr/>
        </p:nvSpPr>
        <p:spPr>
          <a:xfrm flipH="1">
            <a:off x="681038" y="51228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903" name="TextBox 73"/>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04" name="TextBox 74"/>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05" name="TextBox 75"/>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06" name="TextBox 76"/>
          <p:cNvSpPr txBox="1"/>
          <p:nvPr/>
        </p:nvSpPr>
        <p:spPr>
          <a:xfrm>
            <a:off x="1062038" y="53324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907" name="TextBox 77"/>
          <p:cNvSpPr txBox="1"/>
          <p:nvPr/>
        </p:nvSpPr>
        <p:spPr>
          <a:xfrm flipH="1" flipV="1">
            <a:off x="658813" y="53324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908" name="TextBox 80"/>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09" name="TextBox 81"/>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10" name="TextBox 82"/>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11" name="TextBox 83"/>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12" name="TextBox 84"/>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13" name="TextBox 85"/>
          <p:cNvSpPr txBox="1"/>
          <p:nvPr/>
        </p:nvSpPr>
        <p:spPr>
          <a:xfrm flipH="1">
            <a:off x="681038" y="47228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914" name="TextBox 86"/>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15" name="TextBox 87"/>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16" name="TextBox 88"/>
          <p:cNvSpPr txBox="1"/>
          <p:nvPr/>
        </p:nvSpPr>
        <p:spPr>
          <a:xfrm>
            <a:off x="1062038" y="49228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917" name="TextBox 89"/>
          <p:cNvSpPr txBox="1"/>
          <p:nvPr/>
        </p:nvSpPr>
        <p:spPr>
          <a:xfrm flipH="1" flipV="1">
            <a:off x="658813" y="49228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918" name="TextBox 90"/>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19" name="TextBox 91"/>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20" name="TextBox 92"/>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21" name="TextBox 93"/>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22" name="TextBox 94"/>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23" name="TextBox 95"/>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24" name="TextBox 96"/>
          <p:cNvSpPr txBox="1"/>
          <p:nvPr/>
        </p:nvSpPr>
        <p:spPr>
          <a:xfrm flipH="1">
            <a:off x="681038" y="47228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925" name="TextBox 97"/>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26" name="TextBox 98"/>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27" name="TextBox 99"/>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28" name="TextBox 100"/>
          <p:cNvSpPr txBox="1"/>
          <p:nvPr/>
        </p:nvSpPr>
        <p:spPr>
          <a:xfrm>
            <a:off x="1062038" y="49228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929" name="TextBox 101"/>
          <p:cNvSpPr txBox="1"/>
          <p:nvPr/>
        </p:nvSpPr>
        <p:spPr>
          <a:xfrm flipH="1" flipV="1">
            <a:off x="658813" y="49228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930" name="TextBox 102"/>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31" name="TextBox 103"/>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32" name="TextBox 104"/>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33" name="TextBox 105"/>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34" name="TextBox 106"/>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35" name="TextBox 107"/>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36" name="TextBox 108"/>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37" name="TextBox 109"/>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38" name="TextBox 110"/>
          <p:cNvSpPr txBox="1"/>
          <p:nvPr/>
        </p:nvSpPr>
        <p:spPr>
          <a:xfrm flipH="1">
            <a:off x="628650" y="2474913"/>
            <a:ext cx="96838"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939" name="TextBox 111"/>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40" name="TextBox 112"/>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41" name="TextBox 113"/>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42" name="TextBox 114"/>
          <p:cNvSpPr txBox="1"/>
          <p:nvPr/>
        </p:nvSpPr>
        <p:spPr>
          <a:xfrm flipH="1" flipV="1">
            <a:off x="658813" y="2474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943" name="TextBox 116"/>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44" name="TextBox 117"/>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45" name="TextBox 118"/>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46" name="TextBox 119"/>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47" name="TextBox 120"/>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48" name="TextBox 121"/>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49" name="TextBox 122"/>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50" name="TextBox 123"/>
          <p:cNvSpPr txBox="1"/>
          <p:nvPr/>
        </p:nvSpPr>
        <p:spPr>
          <a:xfrm flipH="1">
            <a:off x="681038" y="24749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951" name="TextBox 124"/>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52" name="TextBox 125"/>
          <p:cNvSpPr txBox="1"/>
          <p:nvPr/>
        </p:nvSpPr>
        <p:spPr>
          <a:xfrm flipH="1" flipV="1">
            <a:off x="658813" y="2474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953" name="TextBox 127"/>
          <p:cNvSpPr txBox="1"/>
          <p:nvPr/>
        </p:nvSpPr>
        <p:spPr>
          <a:xfrm flipV="1">
            <a:off x="2381250" y="3008313"/>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954" name="TextBox 128"/>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55" name="TextBox 129"/>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56" name="TextBox 130"/>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57" name="TextBox 131"/>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58" name="TextBox 132"/>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59" name="TextBox 133"/>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60" name="TextBox 134"/>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61" name="TextBox 135"/>
          <p:cNvSpPr txBox="1"/>
          <p:nvPr/>
        </p:nvSpPr>
        <p:spPr>
          <a:xfrm flipH="1">
            <a:off x="681038" y="24749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962" name="TextBox 136"/>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63" name="TextBox 137"/>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64" name="TextBox 138"/>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65" name="TextBox 139"/>
          <p:cNvSpPr txBox="1"/>
          <p:nvPr/>
        </p:nvSpPr>
        <p:spPr>
          <a:xfrm>
            <a:off x="1062038" y="24749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966" name="TextBox 140"/>
          <p:cNvSpPr txBox="1"/>
          <p:nvPr/>
        </p:nvSpPr>
        <p:spPr>
          <a:xfrm flipH="1" flipV="1">
            <a:off x="658813" y="2474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967" name="TextBox 141"/>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68" name="TextBox 142"/>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69" name="TextBox 143"/>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70" name="TextBox 144"/>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71" name="TextBox 145"/>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72" name="TextBox 146"/>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73" name="TextBox 147"/>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74" name="TextBox 148"/>
          <p:cNvSpPr txBox="1"/>
          <p:nvPr/>
        </p:nvSpPr>
        <p:spPr>
          <a:xfrm flipH="1">
            <a:off x="681038" y="24749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975" name="TextBox 149"/>
          <p:cNvSpPr txBox="1"/>
          <p:nvPr/>
        </p:nvSpPr>
        <p:spPr>
          <a:xfrm>
            <a:off x="1062038" y="24749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976" name="TextBox 150"/>
          <p:cNvSpPr txBox="1"/>
          <p:nvPr/>
        </p:nvSpPr>
        <p:spPr>
          <a:xfrm flipH="1" flipV="1">
            <a:off x="658813" y="2474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977" name="TextBox 151"/>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78" name="TextBox 152"/>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79" name="TextBox 153"/>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80" name="TextBox 154"/>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81" name="TextBox 155"/>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82" name="TextBox 156"/>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83" name="TextBox 157"/>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84" name="TextBox 158"/>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85" name="TextBox 159"/>
          <p:cNvSpPr txBox="1"/>
          <p:nvPr/>
        </p:nvSpPr>
        <p:spPr>
          <a:xfrm flipH="1">
            <a:off x="681038" y="51228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986" name="TextBox 160"/>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87" name="TextBox 161"/>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88" name="TextBox 162"/>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89" name="TextBox 163"/>
          <p:cNvSpPr txBox="1"/>
          <p:nvPr/>
        </p:nvSpPr>
        <p:spPr>
          <a:xfrm>
            <a:off x="1062038" y="53324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990" name="TextBox 164"/>
          <p:cNvSpPr txBox="1"/>
          <p:nvPr/>
        </p:nvSpPr>
        <p:spPr>
          <a:xfrm flipH="1" flipV="1">
            <a:off x="658813" y="53324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991" name="TextBox 166"/>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92" name="TextBox 167"/>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93" name="TextBox 168"/>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94" name="TextBox 169"/>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95" name="TextBox 170"/>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96" name="TextBox 171"/>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97" name="TextBox 172"/>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98" name="TextBox 173"/>
          <p:cNvSpPr txBox="1"/>
          <p:nvPr/>
        </p:nvSpPr>
        <p:spPr>
          <a:xfrm flipH="1">
            <a:off x="681038" y="51228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999" name="TextBox 174"/>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00" name="TextBox 175"/>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01" name="TextBox 177"/>
          <p:cNvSpPr txBox="1"/>
          <p:nvPr/>
        </p:nvSpPr>
        <p:spPr>
          <a:xfrm>
            <a:off x="1062038" y="53324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002" name="TextBox 178"/>
          <p:cNvSpPr txBox="1"/>
          <p:nvPr/>
        </p:nvSpPr>
        <p:spPr>
          <a:xfrm flipH="1" flipV="1">
            <a:off x="658813" y="53324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003" name="TextBox 181"/>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04" name="TextBox 182"/>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05" name="TextBox 183"/>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06" name="TextBox 184"/>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07" name="TextBox 185"/>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08" name="TextBox 186"/>
          <p:cNvSpPr txBox="1"/>
          <p:nvPr/>
        </p:nvSpPr>
        <p:spPr>
          <a:xfrm flipH="1">
            <a:off x="681038" y="47228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009" name="TextBox 187"/>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10" name="TextBox 188"/>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11" name="TextBox 189"/>
          <p:cNvSpPr txBox="1"/>
          <p:nvPr/>
        </p:nvSpPr>
        <p:spPr>
          <a:xfrm>
            <a:off x="1062038" y="49228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012" name="TextBox 190"/>
          <p:cNvSpPr txBox="1"/>
          <p:nvPr/>
        </p:nvSpPr>
        <p:spPr>
          <a:xfrm flipH="1" flipV="1">
            <a:off x="658813" y="49228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013" name="TextBox 191"/>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14" name="TextBox 192"/>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15" name="TextBox 193"/>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16" name="TextBox 194"/>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17" name="TextBox 195"/>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18" name="TextBox 196"/>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19" name="TextBox 197"/>
          <p:cNvSpPr txBox="1"/>
          <p:nvPr/>
        </p:nvSpPr>
        <p:spPr>
          <a:xfrm flipH="1">
            <a:off x="681038" y="47228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020" name="TextBox 198"/>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21" name="TextBox 199"/>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22" name="TextBox 200"/>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23" name="TextBox 201"/>
          <p:cNvSpPr txBox="1"/>
          <p:nvPr/>
        </p:nvSpPr>
        <p:spPr>
          <a:xfrm>
            <a:off x="1062038" y="49228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024" name="TextBox 202"/>
          <p:cNvSpPr txBox="1"/>
          <p:nvPr/>
        </p:nvSpPr>
        <p:spPr>
          <a:xfrm flipH="1" flipV="1">
            <a:off x="658813" y="49228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025" name="TextBox 203"/>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26" name="TextBox 204"/>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27" name="TextBox 205"/>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28" name="TextBox 206"/>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29" name="TextBox 207"/>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30" name="TextBox 208"/>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31" name="TextBox 209"/>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32" name="TextBox 210"/>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33" name="TextBox 211"/>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34" name="TextBox 212"/>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35" name="TextBox 213"/>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36" name="TextBox 214"/>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37" name="TextBox 215"/>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38" name="TextBox 216"/>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39" name="TextBox 217"/>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40" name="TextBox 218"/>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41" name="TextBox 219"/>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42" name="TextBox 220"/>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43" name="TextBox 221"/>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44" name="TextBox 222"/>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45" name="TextBox 223"/>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46" name="TextBox 224"/>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47" name="TextBox 225"/>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48" name="TextBox 226"/>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49" name="TextBox 227"/>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50" name="TextBox 228"/>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51" name="TextBox 229"/>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52" name="TextBox 230"/>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53" name="TextBox 231"/>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54" name="TextBox 232"/>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55" name="TextBox 233"/>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56" name="TextBox 234"/>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57" name="TextBox 235"/>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58" name="TextBox 236"/>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59" name="TextBox 237"/>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60" name="TextBox 238"/>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61" name="TextBox 239"/>
          <p:cNvSpPr txBox="1"/>
          <p:nvPr/>
        </p:nvSpPr>
        <p:spPr>
          <a:xfrm flipV="1">
            <a:off x="3057525" y="3008313"/>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062" name="TextBox 240"/>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63" name="TextBox 241"/>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64" name="TextBox 242"/>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65" name="TextBox 243"/>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66" name="TextBox 244"/>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67" name="TextBox 245"/>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68" name="TextBox 246"/>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69" name="TextBox 247"/>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70" name="TextBox 248"/>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71" name="TextBox 249"/>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72" name="TextBox 250"/>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73" name="TextBox 251"/>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74" name="TextBox 252"/>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75" name="TextBox 253"/>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76" name="TextBox 254"/>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77" name="TextBox 255"/>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78" name="TextBox 256"/>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79" name="TextBox 257"/>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80" name="TextBox 258"/>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81" name="TextBox 259"/>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82" name="TextBox 260"/>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83" name="TextBox 261"/>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84" name="TextBox 262"/>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85" name="TextBox 263"/>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86" name="TextBox 264"/>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87" name="TextBox 265"/>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88" name="TextBox 266"/>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89" name="TextBox 267"/>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90" name="TextBox 268"/>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91" name="TextBox 269"/>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92" name="TextBox 270"/>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93" name="TextBox 271"/>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94" name="TextBox 272"/>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95" name="TextBox 273"/>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96" name="TextBox 274"/>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97" name="TextBox 275"/>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98" name="TextBox 276"/>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99" name="TextBox 277"/>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00" name="TextBox 278"/>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01" name="TextBox 279"/>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02" name="TextBox 280"/>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03" name="TextBox 281"/>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04" name="TextBox 282"/>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05" name="TextBox 283"/>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06" name="TextBox 284"/>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07" name="TextBox 285"/>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08" name="TextBox 286"/>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09" name="TextBox 287"/>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10" name="TextBox 288"/>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11" name="TextBox 289"/>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12" name="TextBox 290"/>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13" name="TextBox 291"/>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14" name="TextBox 292"/>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15" name="TextBox 293"/>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16" name="TextBox 294"/>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17" name="TextBox 295"/>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18" name="TextBox 296"/>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19" name="TextBox 297"/>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20" name="TextBox 298"/>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21" name="TextBox 299"/>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22" name="TextBox 300"/>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23" name="TextBox 301"/>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24" name="TextBox 302"/>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25" name="TextBox 303"/>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26" name="TextBox 304"/>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27" name="TextBox 305"/>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28" name="TextBox 306"/>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29" name="TextBox 307"/>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30" name="TextBox 308"/>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31" name="TextBox 309"/>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32" name="TextBox 310"/>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33" name="TextBox 311"/>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34" name="TextBox 312"/>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35" name="TextBox 313"/>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36" name="TextBox 314"/>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37" name="TextBox 315"/>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38" name="TextBox 316"/>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39" name="TextBox 317"/>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40" name="TextBox 318"/>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41" name="TextBox 319"/>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42" name="TextBox 320"/>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43" name="TextBox 321"/>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44" name="TextBox 322"/>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45" name="TextBox 323"/>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46" name="TextBox 324"/>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47" name="TextBox 325"/>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48" name="TextBox 326"/>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49" name="TextBox 327"/>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50" name="TextBox 328"/>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51" name="TextBox 329"/>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52" name="TextBox 330"/>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53" name="TextBox 331"/>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54" name="TextBox 332"/>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55" name="TextBox 333"/>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56" name="TextBox 334"/>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57" name="TextBox 335"/>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58" name="TextBox 336"/>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59" name="TextBox 337"/>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60" name="TextBox 338"/>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61" name="TextBox 339"/>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62" name="TextBox 340"/>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63" name="TextBox 341"/>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64" name="TextBox 342"/>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65" name="TextBox 343"/>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66" name="TextBox 344"/>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67" name="TextBox 345"/>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68" name="TextBox 346"/>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69" name="TextBox 347"/>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70" name="TextBox 348"/>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71" name="TextBox 349"/>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72" name="TextBox 350"/>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73" name="TextBox 351"/>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74" name="TextBox 352"/>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75" name="TextBox 353"/>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76" name="TextBox 354"/>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77" name="TextBox 355"/>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78" name="TextBox 356"/>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79" name="TextBox 357"/>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80" name="TextBox 358"/>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81" name="TextBox 359"/>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82" name="TextBox 360"/>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83" name="TextBox 361"/>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84" name="TextBox 362"/>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85" name="TextBox 363"/>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86" name="TextBox 364"/>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87" name="TextBox 365"/>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88" name="TextBox 366"/>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89" name="TextBox 367"/>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90" name="TextBox 368"/>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91" name="TextBox 369"/>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92" name="TextBox 370"/>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93" name="TextBox 371"/>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94" name="TextBox 372"/>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95" name="TextBox 373"/>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96" name="TextBox 374"/>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97" name="TextBox 375"/>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98" name="TextBox 376"/>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99" name="TextBox 377"/>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00" name="TextBox 378"/>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01" name="TextBox 379"/>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02" name="TextBox 380"/>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03" name="TextBox 381"/>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04" name="TextBox 382"/>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05" name="TextBox 383"/>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06" name="TextBox 384"/>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07" name="TextBox 385"/>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24" name="TextBox 1"/>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25" name="TextBox 2"/>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26" name="TextBox 3"/>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27" name="TextBox 4"/>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28" name="TextBox 5"/>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29" name="TextBox 6"/>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30" name="TextBox 7"/>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31" name="TextBox 8"/>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32" name="TextBox 9"/>
          <p:cNvSpPr txBox="1"/>
          <p:nvPr/>
        </p:nvSpPr>
        <p:spPr>
          <a:xfrm flipH="1">
            <a:off x="627063" y="1893888"/>
            <a:ext cx="96837"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433" name="TextBox 10"/>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34" name="TextBox 11"/>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35" name="TextBox 12"/>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36" name="TextBox 13"/>
          <p:cNvSpPr txBox="1"/>
          <p:nvPr/>
        </p:nvSpPr>
        <p:spPr>
          <a:xfrm flipH="1" flipV="1">
            <a:off x="657225" y="18938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437" name="TextBox 15"/>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38" name="TextBox 16"/>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39" name="TextBox 17"/>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40" name="TextBox 18"/>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41" name="TextBox 19"/>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42" name="TextBox 20"/>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43" name="TextBox 21"/>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44" name="TextBox 22"/>
          <p:cNvSpPr txBox="1"/>
          <p:nvPr/>
        </p:nvSpPr>
        <p:spPr>
          <a:xfrm flipH="1">
            <a:off x="679450" y="18938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445" name="TextBox 23"/>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46" name="TextBox 24"/>
          <p:cNvSpPr txBox="1"/>
          <p:nvPr/>
        </p:nvSpPr>
        <p:spPr>
          <a:xfrm flipH="1" flipV="1">
            <a:off x="657225" y="18938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447" name="TextBox 26"/>
          <p:cNvSpPr txBox="1"/>
          <p:nvPr/>
        </p:nvSpPr>
        <p:spPr>
          <a:xfrm flipV="1">
            <a:off x="2379663" y="242728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448" name="TextBox 27"/>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49" name="TextBox 28"/>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50" name="TextBox 29"/>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51" name="TextBox 30"/>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52" name="TextBox 31"/>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53" name="TextBox 32"/>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54" name="TextBox 33"/>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55" name="TextBox 34"/>
          <p:cNvSpPr txBox="1"/>
          <p:nvPr/>
        </p:nvSpPr>
        <p:spPr>
          <a:xfrm flipH="1">
            <a:off x="679450" y="18938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456" name="TextBox 35"/>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57" name="TextBox 36"/>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58" name="TextBox 37"/>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59" name="TextBox 38"/>
          <p:cNvSpPr txBox="1"/>
          <p:nvPr/>
        </p:nvSpPr>
        <p:spPr>
          <a:xfrm>
            <a:off x="1060450" y="18938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460" name="TextBox 39"/>
          <p:cNvSpPr txBox="1"/>
          <p:nvPr/>
        </p:nvSpPr>
        <p:spPr>
          <a:xfrm flipH="1" flipV="1">
            <a:off x="657225" y="18938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461" name="TextBox 40"/>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62" name="TextBox 41"/>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63" name="TextBox 42"/>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64" name="TextBox 43"/>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65" name="TextBox 44"/>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66" name="TextBox 45"/>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67" name="TextBox 46"/>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68" name="TextBox 47"/>
          <p:cNvSpPr txBox="1"/>
          <p:nvPr/>
        </p:nvSpPr>
        <p:spPr>
          <a:xfrm flipH="1">
            <a:off x="679450" y="18938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469" name="TextBox 48"/>
          <p:cNvSpPr txBox="1"/>
          <p:nvPr/>
        </p:nvSpPr>
        <p:spPr>
          <a:xfrm>
            <a:off x="1060450" y="18938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470" name="TextBox 49"/>
          <p:cNvSpPr txBox="1"/>
          <p:nvPr/>
        </p:nvSpPr>
        <p:spPr>
          <a:xfrm flipH="1" flipV="1">
            <a:off x="657225" y="18938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471" name="TextBox 50"/>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72" name="TextBox 51"/>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73" name="TextBox 52"/>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74" name="TextBox 53"/>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75" name="TextBox 54"/>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76" name="TextBox 55"/>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77" name="TextBox 56"/>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78" name="TextBox 57"/>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79" name="TextBox 58"/>
          <p:cNvSpPr txBox="1"/>
          <p:nvPr/>
        </p:nvSpPr>
        <p:spPr>
          <a:xfrm flipH="1">
            <a:off x="679450" y="47418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480" name="TextBox 59"/>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81" name="TextBox 60"/>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82" name="TextBox 61"/>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83" name="TextBox 62"/>
          <p:cNvSpPr txBox="1"/>
          <p:nvPr/>
        </p:nvSpPr>
        <p:spPr>
          <a:xfrm>
            <a:off x="1060450" y="49514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484" name="TextBox 63"/>
          <p:cNvSpPr txBox="1"/>
          <p:nvPr/>
        </p:nvSpPr>
        <p:spPr>
          <a:xfrm flipH="1" flipV="1">
            <a:off x="657225" y="49514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485" name="TextBox 65"/>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86" name="TextBox 66"/>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87" name="TextBox 67"/>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88" name="TextBox 68"/>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89" name="TextBox 69"/>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90" name="TextBox 70"/>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91" name="TextBox 71"/>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92" name="TextBox 72"/>
          <p:cNvSpPr txBox="1"/>
          <p:nvPr/>
        </p:nvSpPr>
        <p:spPr>
          <a:xfrm flipH="1">
            <a:off x="679450" y="47418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493" name="TextBox 73"/>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94" name="TextBox 74"/>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95" name="TextBox 75"/>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96" name="TextBox 76"/>
          <p:cNvSpPr txBox="1"/>
          <p:nvPr/>
        </p:nvSpPr>
        <p:spPr>
          <a:xfrm>
            <a:off x="1060450" y="49514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497" name="TextBox 77"/>
          <p:cNvSpPr txBox="1"/>
          <p:nvPr/>
        </p:nvSpPr>
        <p:spPr>
          <a:xfrm flipH="1" flipV="1">
            <a:off x="657225" y="49514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498" name="TextBox 80"/>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99" name="TextBox 81"/>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00" name="TextBox 82"/>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01" name="TextBox 83"/>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02" name="TextBox 84"/>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03" name="TextBox 85"/>
          <p:cNvSpPr txBox="1"/>
          <p:nvPr/>
        </p:nvSpPr>
        <p:spPr>
          <a:xfrm flipH="1">
            <a:off x="679450" y="43418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504" name="TextBox 86"/>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05" name="TextBox 87"/>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06" name="TextBox 88"/>
          <p:cNvSpPr txBox="1"/>
          <p:nvPr/>
        </p:nvSpPr>
        <p:spPr>
          <a:xfrm>
            <a:off x="1060450" y="45418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507" name="TextBox 89"/>
          <p:cNvSpPr txBox="1"/>
          <p:nvPr/>
        </p:nvSpPr>
        <p:spPr>
          <a:xfrm flipH="1" flipV="1">
            <a:off x="657225" y="45418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508" name="TextBox 90"/>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09" name="TextBox 91"/>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10" name="TextBox 92"/>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11" name="TextBox 93"/>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12" name="TextBox 94"/>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13" name="TextBox 95"/>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14" name="TextBox 96"/>
          <p:cNvSpPr txBox="1"/>
          <p:nvPr/>
        </p:nvSpPr>
        <p:spPr>
          <a:xfrm flipH="1">
            <a:off x="679450" y="43418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515" name="TextBox 97"/>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16" name="TextBox 98"/>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17" name="TextBox 99"/>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18" name="TextBox 100"/>
          <p:cNvSpPr txBox="1"/>
          <p:nvPr/>
        </p:nvSpPr>
        <p:spPr>
          <a:xfrm>
            <a:off x="1060450" y="45418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519" name="TextBox 101"/>
          <p:cNvSpPr txBox="1"/>
          <p:nvPr/>
        </p:nvSpPr>
        <p:spPr>
          <a:xfrm flipH="1" flipV="1">
            <a:off x="657225" y="45418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520" name="TextBox 102"/>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21" name="TextBox 103"/>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22" name="TextBox 104"/>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23" name="TextBox 105"/>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24" name="TextBox 106"/>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25" name="TextBox 107"/>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26" name="TextBox 108"/>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27" name="TextBox 109"/>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28" name="TextBox 110"/>
          <p:cNvSpPr txBox="1"/>
          <p:nvPr/>
        </p:nvSpPr>
        <p:spPr>
          <a:xfrm flipH="1">
            <a:off x="627063" y="1893888"/>
            <a:ext cx="96837"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529" name="TextBox 111"/>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30" name="TextBox 112"/>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31" name="TextBox 113"/>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32" name="TextBox 114"/>
          <p:cNvSpPr txBox="1"/>
          <p:nvPr/>
        </p:nvSpPr>
        <p:spPr>
          <a:xfrm flipH="1" flipV="1">
            <a:off x="657225" y="18938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533" name="TextBox 116"/>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34" name="TextBox 117"/>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35" name="TextBox 118"/>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36" name="TextBox 119"/>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37" name="TextBox 120"/>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38" name="TextBox 121"/>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39" name="TextBox 122"/>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40" name="TextBox 123"/>
          <p:cNvSpPr txBox="1"/>
          <p:nvPr/>
        </p:nvSpPr>
        <p:spPr>
          <a:xfrm flipH="1">
            <a:off x="679450" y="18938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541" name="TextBox 124"/>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42" name="TextBox 125"/>
          <p:cNvSpPr txBox="1"/>
          <p:nvPr/>
        </p:nvSpPr>
        <p:spPr>
          <a:xfrm flipH="1" flipV="1">
            <a:off x="657225" y="18938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543" name="TextBox 127"/>
          <p:cNvSpPr txBox="1"/>
          <p:nvPr/>
        </p:nvSpPr>
        <p:spPr>
          <a:xfrm flipV="1">
            <a:off x="2379663" y="242728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544" name="TextBox 128"/>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45" name="TextBox 129"/>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46" name="TextBox 130"/>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47" name="TextBox 131"/>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48" name="TextBox 132"/>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49" name="TextBox 133"/>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50" name="TextBox 134"/>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51" name="TextBox 135"/>
          <p:cNvSpPr txBox="1"/>
          <p:nvPr/>
        </p:nvSpPr>
        <p:spPr>
          <a:xfrm flipH="1">
            <a:off x="679450" y="18938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552" name="TextBox 136"/>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53" name="TextBox 137"/>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54" name="TextBox 138"/>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55" name="TextBox 139"/>
          <p:cNvSpPr txBox="1"/>
          <p:nvPr/>
        </p:nvSpPr>
        <p:spPr>
          <a:xfrm>
            <a:off x="1060450" y="18938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556" name="TextBox 140"/>
          <p:cNvSpPr txBox="1"/>
          <p:nvPr/>
        </p:nvSpPr>
        <p:spPr>
          <a:xfrm flipH="1" flipV="1">
            <a:off x="657225" y="18938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557" name="TextBox 141"/>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58" name="TextBox 142"/>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59" name="TextBox 143"/>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60" name="TextBox 144"/>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61" name="TextBox 145"/>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62" name="TextBox 146"/>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63" name="TextBox 147"/>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64" name="TextBox 148"/>
          <p:cNvSpPr txBox="1"/>
          <p:nvPr/>
        </p:nvSpPr>
        <p:spPr>
          <a:xfrm flipH="1">
            <a:off x="679450" y="18938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565" name="TextBox 149"/>
          <p:cNvSpPr txBox="1"/>
          <p:nvPr/>
        </p:nvSpPr>
        <p:spPr>
          <a:xfrm>
            <a:off x="1060450" y="18938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566" name="TextBox 150"/>
          <p:cNvSpPr txBox="1"/>
          <p:nvPr/>
        </p:nvSpPr>
        <p:spPr>
          <a:xfrm flipH="1" flipV="1">
            <a:off x="657225" y="18938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567" name="TextBox 151"/>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68" name="TextBox 152"/>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69" name="TextBox 153"/>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70" name="TextBox 154"/>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71" name="TextBox 155"/>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72" name="TextBox 156"/>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73" name="TextBox 157"/>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74" name="TextBox 158"/>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75" name="TextBox 159"/>
          <p:cNvSpPr txBox="1"/>
          <p:nvPr/>
        </p:nvSpPr>
        <p:spPr>
          <a:xfrm flipH="1">
            <a:off x="679450" y="47418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576" name="TextBox 160"/>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77" name="TextBox 161"/>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78" name="TextBox 162"/>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79" name="TextBox 163"/>
          <p:cNvSpPr txBox="1"/>
          <p:nvPr/>
        </p:nvSpPr>
        <p:spPr>
          <a:xfrm>
            <a:off x="1060450" y="49514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580" name="TextBox 164"/>
          <p:cNvSpPr txBox="1"/>
          <p:nvPr/>
        </p:nvSpPr>
        <p:spPr>
          <a:xfrm flipH="1" flipV="1">
            <a:off x="657225" y="49514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581" name="TextBox 166"/>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82" name="TextBox 167"/>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83" name="TextBox 168"/>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84" name="TextBox 169"/>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85" name="TextBox 170"/>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86" name="TextBox 171"/>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87" name="TextBox 172"/>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88" name="TextBox 173"/>
          <p:cNvSpPr txBox="1"/>
          <p:nvPr/>
        </p:nvSpPr>
        <p:spPr>
          <a:xfrm flipH="1">
            <a:off x="679450" y="47418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589" name="TextBox 174"/>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90" name="TextBox 175"/>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91" name="TextBox 177"/>
          <p:cNvSpPr txBox="1"/>
          <p:nvPr/>
        </p:nvSpPr>
        <p:spPr>
          <a:xfrm>
            <a:off x="1060450" y="49514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592" name="TextBox 178"/>
          <p:cNvSpPr txBox="1"/>
          <p:nvPr/>
        </p:nvSpPr>
        <p:spPr>
          <a:xfrm flipH="1" flipV="1">
            <a:off x="657225" y="49514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593" name="TextBox 181"/>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94" name="TextBox 182"/>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95" name="TextBox 183"/>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96" name="TextBox 184"/>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97" name="TextBox 185"/>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98" name="TextBox 186"/>
          <p:cNvSpPr txBox="1"/>
          <p:nvPr/>
        </p:nvSpPr>
        <p:spPr>
          <a:xfrm flipH="1">
            <a:off x="679450" y="43418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599" name="TextBox 187"/>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00" name="TextBox 188"/>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01" name="TextBox 189"/>
          <p:cNvSpPr txBox="1"/>
          <p:nvPr/>
        </p:nvSpPr>
        <p:spPr>
          <a:xfrm>
            <a:off x="1060450" y="45418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602" name="TextBox 190"/>
          <p:cNvSpPr txBox="1"/>
          <p:nvPr/>
        </p:nvSpPr>
        <p:spPr>
          <a:xfrm flipH="1" flipV="1">
            <a:off x="657225" y="45418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603" name="TextBox 191"/>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04" name="TextBox 192"/>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05" name="TextBox 193"/>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06" name="TextBox 194"/>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07" name="TextBox 195"/>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08" name="TextBox 196"/>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09" name="TextBox 197"/>
          <p:cNvSpPr txBox="1"/>
          <p:nvPr/>
        </p:nvSpPr>
        <p:spPr>
          <a:xfrm flipH="1">
            <a:off x="679450" y="43418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610" name="TextBox 198"/>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11" name="TextBox 199"/>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12" name="TextBox 200"/>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13" name="TextBox 201"/>
          <p:cNvSpPr txBox="1"/>
          <p:nvPr/>
        </p:nvSpPr>
        <p:spPr>
          <a:xfrm>
            <a:off x="1060450" y="45418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614" name="TextBox 202"/>
          <p:cNvSpPr txBox="1"/>
          <p:nvPr/>
        </p:nvSpPr>
        <p:spPr>
          <a:xfrm flipH="1" flipV="1">
            <a:off x="657225" y="45418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615" name="TextBox 203"/>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16" name="TextBox 204"/>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17" name="TextBox 205"/>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18" name="TextBox 206"/>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19" name="TextBox 207"/>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20" name="TextBox 208"/>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21" name="TextBox 209"/>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22" name="TextBox 210"/>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23" name="TextBox 211"/>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24" name="TextBox 212"/>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25" name="TextBox 213"/>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26" name="TextBox 214"/>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27" name="TextBox 215"/>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28" name="TextBox 216"/>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29" name="TextBox 217"/>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30" name="TextBox 218"/>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31" name="TextBox 219"/>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32" name="TextBox 220"/>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33" name="TextBox 221"/>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34" name="TextBox 222"/>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35" name="TextBox 223"/>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36" name="TextBox 224"/>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37" name="TextBox 225"/>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38" name="TextBox 226"/>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39" name="TextBox 227"/>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40" name="TextBox 228"/>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41" name="TextBox 229"/>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42" name="TextBox 230"/>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43" name="TextBox 231"/>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44" name="TextBox 232"/>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45" name="TextBox 233"/>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46" name="TextBox 234"/>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47" name="TextBox 235"/>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48" name="TextBox 236"/>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49" name="TextBox 237"/>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50" name="TextBox 238"/>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51" name="TextBox 239"/>
          <p:cNvSpPr txBox="1"/>
          <p:nvPr/>
        </p:nvSpPr>
        <p:spPr>
          <a:xfrm flipV="1">
            <a:off x="3055938" y="242728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652" name="TextBox 240"/>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53" name="TextBox 241"/>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54" name="TextBox 242"/>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55" name="TextBox 243"/>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56" name="TextBox 244"/>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57" name="TextBox 245"/>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58" name="TextBox 246"/>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59" name="TextBox 247"/>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60" name="TextBox 248"/>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61" name="TextBox 249"/>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62" name="TextBox 250"/>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63" name="TextBox 251"/>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64" name="TextBox 252"/>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65" name="TextBox 253"/>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66" name="TextBox 254"/>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67" name="TextBox 255"/>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68" name="TextBox 256"/>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69" name="TextBox 257"/>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70" name="TextBox 258"/>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71" name="TextBox 259"/>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72" name="TextBox 260"/>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73" name="TextBox 261"/>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74" name="TextBox 262"/>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75" name="TextBox 263"/>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76" name="TextBox 264"/>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77" name="TextBox 265"/>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78" name="TextBox 266"/>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79" name="TextBox 267"/>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80" name="TextBox 268"/>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81" name="TextBox 269"/>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82" name="TextBox 270"/>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83" name="TextBox 271"/>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84" name="TextBox 272"/>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85" name="TextBox 273"/>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86" name="TextBox 274"/>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87" name="TextBox 275"/>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88" name="TextBox 276"/>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89" name="TextBox 277"/>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90" name="TextBox 278"/>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91" name="TextBox 279"/>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92" name="TextBox 280"/>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93" name="TextBox 281"/>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94" name="TextBox 282"/>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95" name="TextBox 283"/>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96" name="TextBox 284"/>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97" name="TextBox 285"/>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98" name="TextBox 286"/>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99" name="TextBox 287"/>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00" name="TextBox 288"/>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01" name="TextBox 289"/>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02" name="TextBox 290"/>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03" name="TextBox 291"/>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04" name="TextBox 292"/>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05" name="TextBox 293"/>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06" name="TextBox 294"/>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07" name="TextBox 295"/>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08" name="TextBox 296"/>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09" name="TextBox 297"/>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10" name="TextBox 298"/>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11" name="TextBox 299"/>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12" name="TextBox 300"/>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13" name="TextBox 301"/>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14" name="TextBox 302"/>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15" name="TextBox 303"/>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16" name="TextBox 304"/>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17" name="TextBox 305"/>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18" name="TextBox 306"/>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19" name="TextBox 307"/>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20" name="TextBox 308"/>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21" name="TextBox 309"/>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22" name="TextBox 310"/>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23" name="TextBox 311"/>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24" name="TextBox 312"/>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25" name="TextBox 313"/>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26" name="TextBox 314"/>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27" name="TextBox 315"/>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28" name="TextBox 316"/>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29" name="TextBox 317"/>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30" name="TextBox 318"/>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31" name="TextBox 319"/>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32" name="TextBox 320"/>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33" name="TextBox 321"/>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34" name="TextBox 322"/>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35" name="TextBox 323"/>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36" name="TextBox 324"/>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37" name="TextBox 325"/>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38" name="TextBox 326"/>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39" name="TextBox 327"/>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40" name="TextBox 328"/>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41" name="TextBox 329"/>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42" name="TextBox 330"/>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43" name="TextBox 331"/>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44" name="TextBox 332"/>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45" name="TextBox 333"/>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46" name="TextBox 334"/>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47" name="TextBox 335"/>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48" name="TextBox 336"/>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49" name="TextBox 337"/>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50" name="TextBox 338"/>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51" name="TextBox 339"/>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52" name="TextBox 340"/>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53" name="TextBox 341"/>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54" name="TextBox 342"/>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55" name="TextBox 343"/>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56" name="TextBox 344"/>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57" name="TextBox 345"/>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58" name="TextBox 346"/>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59" name="TextBox 347"/>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60" name="TextBox 348"/>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61" name="TextBox 349"/>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62" name="TextBox 350"/>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63" name="TextBox 351"/>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64" name="TextBox 352"/>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65" name="TextBox 353"/>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66" name="TextBox 354"/>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67" name="TextBox 355"/>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68" name="TextBox 356"/>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69" name="TextBox 357"/>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70" name="TextBox 358"/>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71" name="TextBox 359"/>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72" name="TextBox 360"/>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73" name="TextBox 361"/>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74" name="TextBox 362"/>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75" name="TextBox 363"/>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76" name="TextBox 364"/>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77" name="TextBox 365"/>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78" name="TextBox 366"/>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79" name="TextBox 367"/>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80" name="TextBox 368"/>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81" name="TextBox 369"/>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82" name="TextBox 370"/>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83" name="TextBox 371"/>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84" name="TextBox 372"/>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85" name="TextBox 373"/>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86" name="TextBox 374"/>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87" name="TextBox 375"/>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88" name="TextBox 376"/>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89" name="TextBox 377"/>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90" name="TextBox 378"/>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91" name="TextBox 379"/>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92" name="TextBox 380"/>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93" name="TextBox 381"/>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94" name="TextBox 382"/>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95" name="TextBox 383"/>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96" name="TextBox 384"/>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97" name="TextBox 385"/>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99" name="TextBox 1"/>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00" name="TextBox 2"/>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01" name="TextBox 3"/>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02" name="TextBox 4"/>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03" name="TextBox 5"/>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04" name="TextBox 6"/>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05" name="TextBox 7"/>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06" name="TextBox 8"/>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07" name="TextBox 9"/>
          <p:cNvSpPr txBox="1"/>
          <p:nvPr/>
        </p:nvSpPr>
        <p:spPr>
          <a:xfrm flipH="1">
            <a:off x="1149350" y="1790700"/>
            <a:ext cx="96838"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808" name="TextBox 10"/>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09" name="TextBox 11"/>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10" name="TextBox 12"/>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11" name="TextBox 13"/>
          <p:cNvSpPr txBox="1"/>
          <p:nvPr/>
        </p:nvSpPr>
        <p:spPr>
          <a:xfrm flipH="1" flipV="1">
            <a:off x="1179513"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812" name="TextBox 15"/>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13" name="TextBox 16"/>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14" name="TextBox 17"/>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15" name="TextBox 18"/>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16" name="TextBox 19"/>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17" name="TextBox 20"/>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18" name="TextBox 21"/>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19" name="TextBox 22"/>
          <p:cNvSpPr txBox="1"/>
          <p:nvPr/>
        </p:nvSpPr>
        <p:spPr>
          <a:xfrm flipH="1">
            <a:off x="1201738"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820" name="TextBox 23"/>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21" name="TextBox 24"/>
          <p:cNvSpPr txBox="1"/>
          <p:nvPr/>
        </p:nvSpPr>
        <p:spPr>
          <a:xfrm flipH="1" flipV="1">
            <a:off x="1179513"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822" name="TextBox 26"/>
          <p:cNvSpPr txBox="1"/>
          <p:nvPr/>
        </p:nvSpPr>
        <p:spPr>
          <a:xfrm flipV="1">
            <a:off x="2835275" y="23241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823" name="TextBox 27"/>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24" name="TextBox 28"/>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25" name="TextBox 29"/>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26" name="TextBox 30"/>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27" name="TextBox 31"/>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28" name="TextBox 32"/>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29" name="TextBox 33"/>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30" name="TextBox 34"/>
          <p:cNvSpPr txBox="1"/>
          <p:nvPr/>
        </p:nvSpPr>
        <p:spPr>
          <a:xfrm flipH="1">
            <a:off x="1201738"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831" name="TextBox 35"/>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32" name="TextBox 36"/>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33" name="TextBox 37"/>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08" name="TextBox 38"/>
          <p:cNvSpPr txBox="1"/>
          <p:nvPr/>
        </p:nvSpPr>
        <p:spPr>
          <a:xfrm>
            <a:off x="1582738"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209" name="TextBox 39"/>
          <p:cNvSpPr txBox="1"/>
          <p:nvPr/>
        </p:nvSpPr>
        <p:spPr>
          <a:xfrm flipH="1" flipV="1">
            <a:off x="1179513"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210" name="TextBox 40"/>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11" name="TextBox 41"/>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12" name="TextBox 42"/>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13" name="TextBox 43"/>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14" name="TextBox 44"/>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15" name="TextBox 45"/>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16" name="TextBox 46"/>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17" name="TextBox 47"/>
          <p:cNvSpPr txBox="1"/>
          <p:nvPr/>
        </p:nvSpPr>
        <p:spPr>
          <a:xfrm flipH="1">
            <a:off x="1201738"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218" name="TextBox 48"/>
          <p:cNvSpPr txBox="1"/>
          <p:nvPr/>
        </p:nvSpPr>
        <p:spPr>
          <a:xfrm>
            <a:off x="1582738"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219" name="TextBox 49"/>
          <p:cNvSpPr txBox="1"/>
          <p:nvPr/>
        </p:nvSpPr>
        <p:spPr>
          <a:xfrm flipH="1" flipV="1">
            <a:off x="1179513"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220" name="TextBox 50"/>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21" name="TextBox 51"/>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22" name="TextBox 52"/>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23" name="TextBox 53"/>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24" name="TextBox 54"/>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25" name="TextBox 55"/>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26" name="TextBox 56"/>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27" name="TextBox 57"/>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28" name="TextBox 58"/>
          <p:cNvSpPr txBox="1"/>
          <p:nvPr/>
        </p:nvSpPr>
        <p:spPr>
          <a:xfrm flipH="1">
            <a:off x="1201738"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229" name="TextBox 59"/>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30" name="TextBox 60"/>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31" name="TextBox 61"/>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32" name="TextBox 62"/>
          <p:cNvSpPr txBox="1"/>
          <p:nvPr/>
        </p:nvSpPr>
        <p:spPr>
          <a:xfrm>
            <a:off x="1582738"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233" name="TextBox 63"/>
          <p:cNvSpPr txBox="1"/>
          <p:nvPr/>
        </p:nvSpPr>
        <p:spPr>
          <a:xfrm flipH="1" flipV="1">
            <a:off x="1179513"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234" name="TextBox 65"/>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35" name="TextBox 66"/>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36" name="TextBox 67"/>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37" name="TextBox 68"/>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38" name="TextBox 69"/>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39" name="TextBox 70"/>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40" name="TextBox 71"/>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41" name="TextBox 72"/>
          <p:cNvSpPr txBox="1"/>
          <p:nvPr/>
        </p:nvSpPr>
        <p:spPr>
          <a:xfrm flipH="1">
            <a:off x="1201738"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242" name="TextBox 73"/>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43" name="TextBox 74"/>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44" name="TextBox 75"/>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45" name="TextBox 76"/>
          <p:cNvSpPr txBox="1"/>
          <p:nvPr/>
        </p:nvSpPr>
        <p:spPr>
          <a:xfrm>
            <a:off x="1582738"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246" name="TextBox 77"/>
          <p:cNvSpPr txBox="1"/>
          <p:nvPr/>
        </p:nvSpPr>
        <p:spPr>
          <a:xfrm flipH="1" flipV="1">
            <a:off x="1179513"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247" name="TextBox 80"/>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48" name="TextBox 81"/>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49" name="TextBox 82"/>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50" name="TextBox 83"/>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51" name="TextBox 84"/>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52" name="TextBox 85"/>
          <p:cNvSpPr txBox="1"/>
          <p:nvPr/>
        </p:nvSpPr>
        <p:spPr>
          <a:xfrm flipH="1">
            <a:off x="1201738"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253" name="TextBox 86"/>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54" name="TextBox 87"/>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55" name="TextBox 88"/>
          <p:cNvSpPr txBox="1"/>
          <p:nvPr/>
        </p:nvSpPr>
        <p:spPr>
          <a:xfrm>
            <a:off x="1582738"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256" name="TextBox 89"/>
          <p:cNvSpPr txBox="1"/>
          <p:nvPr/>
        </p:nvSpPr>
        <p:spPr>
          <a:xfrm flipH="1" flipV="1">
            <a:off x="1179513"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257" name="TextBox 90"/>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58" name="TextBox 91"/>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59" name="TextBox 92"/>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60" name="TextBox 93"/>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61" name="TextBox 94"/>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62" name="TextBox 95"/>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63" name="TextBox 96"/>
          <p:cNvSpPr txBox="1"/>
          <p:nvPr/>
        </p:nvSpPr>
        <p:spPr>
          <a:xfrm flipH="1">
            <a:off x="1201738"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264" name="TextBox 97"/>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65" name="TextBox 98"/>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66" name="TextBox 99"/>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67" name="TextBox 100"/>
          <p:cNvSpPr txBox="1"/>
          <p:nvPr/>
        </p:nvSpPr>
        <p:spPr>
          <a:xfrm>
            <a:off x="1582738"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268" name="TextBox 101"/>
          <p:cNvSpPr txBox="1"/>
          <p:nvPr/>
        </p:nvSpPr>
        <p:spPr>
          <a:xfrm flipH="1" flipV="1">
            <a:off x="1179513"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269" name="TextBox 102"/>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70" name="TextBox 103"/>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71" name="TextBox 104"/>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72" name="TextBox 105"/>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73" name="TextBox 106"/>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74" name="TextBox 107"/>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75" name="TextBox 108"/>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76" name="TextBox 109"/>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77" name="TextBox 110"/>
          <p:cNvSpPr txBox="1"/>
          <p:nvPr/>
        </p:nvSpPr>
        <p:spPr>
          <a:xfrm flipH="1">
            <a:off x="1149350" y="1790700"/>
            <a:ext cx="96838"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278" name="TextBox 111"/>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79" name="TextBox 112"/>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80" name="TextBox 113"/>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81" name="TextBox 114"/>
          <p:cNvSpPr txBox="1"/>
          <p:nvPr/>
        </p:nvSpPr>
        <p:spPr>
          <a:xfrm flipH="1" flipV="1">
            <a:off x="1179513"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282" name="TextBox 116"/>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83" name="TextBox 117"/>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84" name="TextBox 118"/>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85" name="TextBox 119"/>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86" name="TextBox 120"/>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87" name="TextBox 121"/>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88" name="TextBox 122"/>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89" name="TextBox 123"/>
          <p:cNvSpPr txBox="1"/>
          <p:nvPr/>
        </p:nvSpPr>
        <p:spPr>
          <a:xfrm flipH="1">
            <a:off x="1201738"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290" name="TextBox 124"/>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91" name="TextBox 125"/>
          <p:cNvSpPr txBox="1"/>
          <p:nvPr/>
        </p:nvSpPr>
        <p:spPr>
          <a:xfrm flipH="1" flipV="1">
            <a:off x="1179513"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292" name="TextBox 127"/>
          <p:cNvSpPr txBox="1"/>
          <p:nvPr/>
        </p:nvSpPr>
        <p:spPr>
          <a:xfrm flipV="1">
            <a:off x="2835275" y="23241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293" name="TextBox 128"/>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94" name="TextBox 129"/>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95" name="TextBox 130"/>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96" name="TextBox 131"/>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97" name="TextBox 132"/>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98" name="TextBox 133"/>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99" name="TextBox 134"/>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00" name="TextBox 135"/>
          <p:cNvSpPr txBox="1"/>
          <p:nvPr/>
        </p:nvSpPr>
        <p:spPr>
          <a:xfrm flipH="1">
            <a:off x="1201738"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301" name="TextBox 136"/>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02" name="TextBox 137"/>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03" name="TextBox 138"/>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04" name="TextBox 139"/>
          <p:cNvSpPr txBox="1"/>
          <p:nvPr/>
        </p:nvSpPr>
        <p:spPr>
          <a:xfrm>
            <a:off x="1582738"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305" name="TextBox 140"/>
          <p:cNvSpPr txBox="1"/>
          <p:nvPr/>
        </p:nvSpPr>
        <p:spPr>
          <a:xfrm flipH="1" flipV="1">
            <a:off x="1179513"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306" name="TextBox 141"/>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07" name="TextBox 142"/>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08" name="TextBox 143"/>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09" name="TextBox 144"/>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10" name="TextBox 145"/>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11" name="TextBox 146"/>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12" name="TextBox 147"/>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13" name="TextBox 148"/>
          <p:cNvSpPr txBox="1"/>
          <p:nvPr/>
        </p:nvSpPr>
        <p:spPr>
          <a:xfrm flipH="1">
            <a:off x="1201738"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314" name="TextBox 149"/>
          <p:cNvSpPr txBox="1"/>
          <p:nvPr/>
        </p:nvSpPr>
        <p:spPr>
          <a:xfrm>
            <a:off x="1582738"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315" name="TextBox 150"/>
          <p:cNvSpPr txBox="1"/>
          <p:nvPr/>
        </p:nvSpPr>
        <p:spPr>
          <a:xfrm flipH="1" flipV="1">
            <a:off x="1179513"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316" name="TextBox 151"/>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17" name="TextBox 152"/>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18" name="TextBox 153"/>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19" name="TextBox 154"/>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20" name="TextBox 155"/>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21" name="TextBox 156"/>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22" name="TextBox 157"/>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23" name="TextBox 158"/>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24" name="TextBox 159"/>
          <p:cNvSpPr txBox="1"/>
          <p:nvPr/>
        </p:nvSpPr>
        <p:spPr>
          <a:xfrm flipH="1">
            <a:off x="1201738"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325" name="TextBox 160"/>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26" name="TextBox 161"/>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27" name="TextBox 162"/>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28" name="TextBox 163"/>
          <p:cNvSpPr txBox="1"/>
          <p:nvPr/>
        </p:nvSpPr>
        <p:spPr>
          <a:xfrm>
            <a:off x="1582738"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329" name="TextBox 164"/>
          <p:cNvSpPr txBox="1"/>
          <p:nvPr/>
        </p:nvSpPr>
        <p:spPr>
          <a:xfrm flipH="1" flipV="1">
            <a:off x="1179513"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330" name="TextBox 166"/>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31" name="TextBox 167"/>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32" name="TextBox 168"/>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33" name="TextBox 169"/>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34" name="TextBox 170"/>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35" name="TextBox 171"/>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36" name="TextBox 172"/>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37" name="TextBox 173"/>
          <p:cNvSpPr txBox="1"/>
          <p:nvPr/>
        </p:nvSpPr>
        <p:spPr>
          <a:xfrm flipH="1">
            <a:off x="1201738"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338" name="TextBox 174"/>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39" name="TextBox 175"/>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40" name="TextBox 177"/>
          <p:cNvSpPr txBox="1"/>
          <p:nvPr/>
        </p:nvSpPr>
        <p:spPr>
          <a:xfrm>
            <a:off x="1582738"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341" name="TextBox 178"/>
          <p:cNvSpPr txBox="1"/>
          <p:nvPr/>
        </p:nvSpPr>
        <p:spPr>
          <a:xfrm flipH="1" flipV="1">
            <a:off x="1179513"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342" name="TextBox 181"/>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43" name="TextBox 182"/>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44" name="TextBox 183"/>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45" name="TextBox 184"/>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46" name="TextBox 185"/>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47" name="TextBox 186"/>
          <p:cNvSpPr txBox="1"/>
          <p:nvPr/>
        </p:nvSpPr>
        <p:spPr>
          <a:xfrm flipH="1">
            <a:off x="1201738"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348" name="TextBox 187"/>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49" name="TextBox 188"/>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50" name="TextBox 189"/>
          <p:cNvSpPr txBox="1"/>
          <p:nvPr/>
        </p:nvSpPr>
        <p:spPr>
          <a:xfrm>
            <a:off x="1582738"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351" name="TextBox 190"/>
          <p:cNvSpPr txBox="1"/>
          <p:nvPr/>
        </p:nvSpPr>
        <p:spPr>
          <a:xfrm flipH="1" flipV="1">
            <a:off x="1179513"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352" name="TextBox 191"/>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53" name="TextBox 192"/>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54" name="TextBox 193"/>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55" name="TextBox 194"/>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56" name="TextBox 195"/>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57" name="TextBox 196"/>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58" name="TextBox 197"/>
          <p:cNvSpPr txBox="1"/>
          <p:nvPr/>
        </p:nvSpPr>
        <p:spPr>
          <a:xfrm flipH="1">
            <a:off x="1201738"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359" name="TextBox 198"/>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60" name="TextBox 199"/>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61" name="TextBox 200"/>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62" name="TextBox 201"/>
          <p:cNvSpPr txBox="1"/>
          <p:nvPr/>
        </p:nvSpPr>
        <p:spPr>
          <a:xfrm>
            <a:off x="1582738"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363" name="TextBox 202"/>
          <p:cNvSpPr txBox="1"/>
          <p:nvPr/>
        </p:nvSpPr>
        <p:spPr>
          <a:xfrm flipH="1" flipV="1">
            <a:off x="1179513"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364" name="TextBox 203"/>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65" name="TextBox 204"/>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66" name="TextBox 205"/>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67" name="TextBox 206"/>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68" name="TextBox 207"/>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69" name="TextBox 208"/>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70" name="TextBox 209"/>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71" name="TextBox 210"/>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72" name="TextBox 211"/>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73" name="TextBox 212"/>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74" name="TextBox 213"/>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75" name="TextBox 214"/>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76" name="TextBox 215"/>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77" name="TextBox 216"/>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78" name="TextBox 217"/>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79" name="TextBox 218"/>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80" name="TextBox 219"/>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81" name="TextBox 220"/>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82" name="TextBox 221"/>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83" name="TextBox 222"/>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84" name="TextBox 223"/>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85" name="TextBox 224"/>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86" name="TextBox 225"/>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87" name="TextBox 226"/>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88" name="TextBox 227"/>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89" name="TextBox 228"/>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90" name="TextBox 229"/>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91" name="TextBox 230"/>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92" name="TextBox 231"/>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93" name="TextBox 232"/>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94" name="TextBox 233"/>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95" name="TextBox 234"/>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96" name="TextBox 235"/>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97" name="TextBox 236"/>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98" name="TextBox 237"/>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99" name="TextBox 238"/>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00" name="TextBox 239"/>
          <p:cNvSpPr txBox="1"/>
          <p:nvPr/>
        </p:nvSpPr>
        <p:spPr>
          <a:xfrm flipV="1">
            <a:off x="3425825" y="23241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401" name="TextBox 240"/>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02" name="TextBox 241"/>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03" name="TextBox 242"/>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04" name="TextBox 243"/>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05" name="TextBox 244"/>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06" name="TextBox 245"/>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07" name="TextBox 246"/>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08" name="TextBox 247"/>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09" name="TextBox 248"/>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10" name="TextBox 249"/>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11" name="TextBox 250"/>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12" name="TextBox 251"/>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13" name="TextBox 252"/>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14" name="TextBox 253"/>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15" name="TextBox 254"/>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16" name="TextBox 255"/>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17" name="TextBox 256"/>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18" name="TextBox 257"/>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19" name="TextBox 258"/>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20" name="TextBox 259"/>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21" name="TextBox 260"/>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22" name="TextBox 261"/>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23" name="TextBox 262"/>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24" name="TextBox 263"/>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25" name="TextBox 264"/>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26" name="TextBox 265"/>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27" name="TextBox 266"/>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28" name="TextBox 267"/>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29" name="TextBox 268"/>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30" name="TextBox 269"/>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31" name="TextBox 270"/>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32" name="TextBox 271"/>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33" name="TextBox 272"/>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34" name="TextBox 273"/>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35" name="TextBox 274"/>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36" name="TextBox 275"/>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37" name="TextBox 276"/>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38" name="TextBox 277"/>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39" name="TextBox 278"/>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40" name="TextBox 279"/>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41" name="TextBox 280"/>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42" name="TextBox 281"/>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43" name="TextBox 282"/>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44" name="TextBox 283"/>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45" name="TextBox 284"/>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46" name="TextBox 285"/>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47" name="TextBox 286"/>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48" name="TextBox 287"/>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49" name="TextBox 288"/>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50" name="TextBox 289"/>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51" name="TextBox 290"/>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52" name="TextBox 291"/>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53" name="TextBox 292"/>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54" name="TextBox 293"/>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55" name="TextBox 294"/>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56" name="TextBox 295"/>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57" name="TextBox 296"/>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58" name="TextBox 297"/>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59" name="TextBox 298"/>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60" name="TextBox 299"/>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61" name="TextBox 300"/>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62" name="TextBox 301"/>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63" name="TextBox 302"/>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64" name="TextBox 303"/>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65" name="TextBox 304"/>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66" name="TextBox 305"/>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67" name="TextBox 306"/>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68" name="TextBox 307"/>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69" name="TextBox 308"/>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70" name="TextBox 309"/>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71" name="TextBox 310"/>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72" name="TextBox 311"/>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73" name="TextBox 312"/>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74" name="TextBox 313"/>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75" name="TextBox 314"/>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76" name="TextBox 315"/>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77" name="TextBox 316"/>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78" name="TextBox 317"/>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79" name="TextBox 318"/>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80" name="TextBox 319"/>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81" name="TextBox 320"/>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82" name="TextBox 321"/>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83" name="TextBox 322"/>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84" name="TextBox 323"/>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85" name="TextBox 324"/>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86" name="TextBox 325"/>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87" name="TextBox 326"/>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88" name="TextBox 327"/>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89" name="TextBox 328"/>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90" name="TextBox 329"/>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91" name="TextBox 330"/>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92" name="TextBox 331"/>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93" name="TextBox 332"/>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94" name="TextBox 333"/>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95" name="TextBox 334"/>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96" name="TextBox 335"/>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97" name="TextBox 336"/>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98" name="TextBox 337"/>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99" name="TextBox 338"/>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00" name="TextBox 339"/>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01" name="TextBox 340"/>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02" name="TextBox 341"/>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03" name="TextBox 342"/>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04" name="TextBox 343"/>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05" name="TextBox 344"/>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06" name="TextBox 345"/>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07" name="TextBox 346"/>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08" name="TextBox 347"/>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09" name="TextBox 348"/>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10" name="TextBox 349"/>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11" name="TextBox 350"/>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12" name="TextBox 351"/>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13" name="TextBox 352"/>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14" name="TextBox 353"/>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15" name="TextBox 354"/>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16" name="TextBox 355"/>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17" name="TextBox 356"/>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18" name="TextBox 357"/>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19" name="TextBox 358"/>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20" name="TextBox 359"/>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21" name="TextBox 360"/>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22" name="TextBox 361"/>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23" name="TextBox 362"/>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24" name="TextBox 363"/>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25" name="TextBox 364"/>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26" name="TextBox 365"/>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27" name="TextBox 366"/>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28" name="TextBox 367"/>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29" name="TextBox 368"/>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30" name="TextBox 369"/>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31" name="TextBox 370"/>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32" name="TextBox 371"/>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33" name="TextBox 372"/>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34" name="TextBox 373"/>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35" name="TextBox 374"/>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36" name="TextBox 375"/>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37" name="TextBox 376"/>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38" name="TextBox 377"/>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39" name="TextBox 378"/>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40" name="TextBox 379"/>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41" name="TextBox 380"/>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42" name="TextBox 381"/>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43" name="TextBox 382"/>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44" name="TextBox 383"/>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45" name="TextBox 384"/>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46" name="TextBox 385"/>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47" name="TextBox 1"/>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48" name="TextBox 2"/>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49" name="TextBox 3"/>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50" name="TextBox 4"/>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51" name="TextBox 5"/>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52" name="TextBox 6"/>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53" name="TextBox 7"/>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54" name="TextBox 8"/>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55" name="TextBox 9"/>
          <p:cNvSpPr txBox="1"/>
          <p:nvPr/>
        </p:nvSpPr>
        <p:spPr>
          <a:xfrm flipH="1">
            <a:off x="1128713" y="1790700"/>
            <a:ext cx="96837"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556" name="TextBox 10"/>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57" name="TextBox 11"/>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58" name="TextBox 12"/>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59" name="TextBox 13"/>
          <p:cNvSpPr txBox="1"/>
          <p:nvPr/>
        </p:nvSpPr>
        <p:spPr>
          <a:xfrm flipH="1" flipV="1">
            <a:off x="1158875"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560" name="TextBox 15"/>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61" name="TextBox 16"/>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62" name="TextBox 17"/>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63" name="TextBox 18"/>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64" name="TextBox 19"/>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65" name="TextBox 20"/>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66" name="TextBox 21"/>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67" name="TextBox 22"/>
          <p:cNvSpPr txBox="1"/>
          <p:nvPr/>
        </p:nvSpPr>
        <p:spPr>
          <a:xfrm flipH="1">
            <a:off x="1181100"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568" name="TextBox 23"/>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69" name="TextBox 24"/>
          <p:cNvSpPr txBox="1"/>
          <p:nvPr/>
        </p:nvSpPr>
        <p:spPr>
          <a:xfrm flipH="1" flipV="1">
            <a:off x="1158875"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570" name="TextBox 26"/>
          <p:cNvSpPr txBox="1"/>
          <p:nvPr/>
        </p:nvSpPr>
        <p:spPr>
          <a:xfrm flipV="1">
            <a:off x="2814638" y="23241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571" name="TextBox 27"/>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72" name="TextBox 28"/>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73" name="TextBox 29"/>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74" name="TextBox 30"/>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75" name="TextBox 31"/>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76" name="TextBox 32"/>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77" name="TextBox 33"/>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78" name="TextBox 34"/>
          <p:cNvSpPr txBox="1"/>
          <p:nvPr/>
        </p:nvSpPr>
        <p:spPr>
          <a:xfrm flipH="1">
            <a:off x="1181100"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579" name="TextBox 35"/>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80" name="TextBox 36"/>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81" name="TextBox 37"/>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82" name="TextBox 38"/>
          <p:cNvSpPr txBox="1"/>
          <p:nvPr/>
        </p:nvSpPr>
        <p:spPr>
          <a:xfrm>
            <a:off x="1562100"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583" name="TextBox 39"/>
          <p:cNvSpPr txBox="1"/>
          <p:nvPr/>
        </p:nvSpPr>
        <p:spPr>
          <a:xfrm flipH="1" flipV="1">
            <a:off x="1158875"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584" name="TextBox 40"/>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85" name="TextBox 41"/>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86" name="TextBox 42"/>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87" name="TextBox 43"/>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88" name="TextBox 44"/>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89" name="TextBox 45"/>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90" name="TextBox 46"/>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91" name="TextBox 47"/>
          <p:cNvSpPr txBox="1"/>
          <p:nvPr/>
        </p:nvSpPr>
        <p:spPr>
          <a:xfrm flipH="1">
            <a:off x="1181100"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592" name="TextBox 48"/>
          <p:cNvSpPr txBox="1"/>
          <p:nvPr/>
        </p:nvSpPr>
        <p:spPr>
          <a:xfrm>
            <a:off x="1562100"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593" name="TextBox 49"/>
          <p:cNvSpPr txBox="1"/>
          <p:nvPr/>
        </p:nvSpPr>
        <p:spPr>
          <a:xfrm flipH="1" flipV="1">
            <a:off x="1158875"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594" name="TextBox 50"/>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95" name="TextBox 51"/>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96" name="TextBox 52"/>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97" name="TextBox 53"/>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98" name="TextBox 54"/>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99" name="TextBox 55"/>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00" name="TextBox 56"/>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01" name="TextBox 57"/>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02" name="TextBox 58"/>
          <p:cNvSpPr txBox="1"/>
          <p:nvPr/>
        </p:nvSpPr>
        <p:spPr>
          <a:xfrm flipH="1">
            <a:off x="1181100"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603" name="TextBox 59"/>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04" name="TextBox 60"/>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05" name="TextBox 61"/>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06" name="TextBox 62"/>
          <p:cNvSpPr txBox="1"/>
          <p:nvPr/>
        </p:nvSpPr>
        <p:spPr>
          <a:xfrm>
            <a:off x="1562100"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607" name="TextBox 63"/>
          <p:cNvSpPr txBox="1"/>
          <p:nvPr/>
        </p:nvSpPr>
        <p:spPr>
          <a:xfrm flipH="1" flipV="1">
            <a:off x="1158875"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608" name="TextBox 65"/>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09" name="TextBox 66"/>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10" name="TextBox 67"/>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11" name="TextBox 68"/>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12" name="TextBox 69"/>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13" name="TextBox 70"/>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14" name="TextBox 71"/>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15" name="TextBox 72"/>
          <p:cNvSpPr txBox="1"/>
          <p:nvPr/>
        </p:nvSpPr>
        <p:spPr>
          <a:xfrm flipH="1">
            <a:off x="1181100"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616" name="TextBox 73"/>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17" name="TextBox 74"/>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18" name="TextBox 75"/>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19" name="TextBox 76"/>
          <p:cNvSpPr txBox="1"/>
          <p:nvPr/>
        </p:nvSpPr>
        <p:spPr>
          <a:xfrm>
            <a:off x="1562100"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620" name="TextBox 77"/>
          <p:cNvSpPr txBox="1"/>
          <p:nvPr/>
        </p:nvSpPr>
        <p:spPr>
          <a:xfrm flipH="1" flipV="1">
            <a:off x="1158875"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621" name="TextBox 80"/>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22" name="TextBox 81"/>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23" name="TextBox 82"/>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24" name="TextBox 83"/>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25" name="TextBox 84"/>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26" name="TextBox 85"/>
          <p:cNvSpPr txBox="1"/>
          <p:nvPr/>
        </p:nvSpPr>
        <p:spPr>
          <a:xfrm flipH="1">
            <a:off x="1181100"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627" name="TextBox 86"/>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28" name="TextBox 87"/>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29" name="TextBox 88"/>
          <p:cNvSpPr txBox="1"/>
          <p:nvPr/>
        </p:nvSpPr>
        <p:spPr>
          <a:xfrm>
            <a:off x="1562100"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630" name="TextBox 89"/>
          <p:cNvSpPr txBox="1"/>
          <p:nvPr/>
        </p:nvSpPr>
        <p:spPr>
          <a:xfrm flipH="1" flipV="1">
            <a:off x="1158875"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631" name="TextBox 90"/>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32" name="TextBox 91"/>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33" name="TextBox 92"/>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34" name="TextBox 93"/>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35" name="TextBox 94"/>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36" name="TextBox 95"/>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37" name="TextBox 96"/>
          <p:cNvSpPr txBox="1"/>
          <p:nvPr/>
        </p:nvSpPr>
        <p:spPr>
          <a:xfrm flipH="1">
            <a:off x="1181100"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638" name="TextBox 97"/>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39" name="TextBox 98"/>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40" name="TextBox 99"/>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41" name="TextBox 100"/>
          <p:cNvSpPr txBox="1"/>
          <p:nvPr/>
        </p:nvSpPr>
        <p:spPr>
          <a:xfrm>
            <a:off x="1562100"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642" name="TextBox 101"/>
          <p:cNvSpPr txBox="1"/>
          <p:nvPr/>
        </p:nvSpPr>
        <p:spPr>
          <a:xfrm flipH="1" flipV="1">
            <a:off x="1158875"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643" name="TextBox 102"/>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44" name="TextBox 103"/>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45" name="TextBox 104"/>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46" name="TextBox 105"/>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47" name="TextBox 106"/>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48" name="TextBox 107"/>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49" name="TextBox 108"/>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50" name="TextBox 109"/>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51" name="TextBox 110"/>
          <p:cNvSpPr txBox="1"/>
          <p:nvPr/>
        </p:nvSpPr>
        <p:spPr>
          <a:xfrm flipH="1">
            <a:off x="1128713" y="1790700"/>
            <a:ext cx="96837"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652" name="TextBox 111"/>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53" name="TextBox 112"/>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54" name="TextBox 113"/>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55" name="TextBox 114"/>
          <p:cNvSpPr txBox="1"/>
          <p:nvPr/>
        </p:nvSpPr>
        <p:spPr>
          <a:xfrm flipH="1" flipV="1">
            <a:off x="1158875"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656" name="TextBox 116"/>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57" name="TextBox 117"/>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58" name="TextBox 118"/>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59" name="TextBox 119"/>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60" name="TextBox 120"/>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61" name="TextBox 121"/>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62" name="TextBox 122"/>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63" name="TextBox 123"/>
          <p:cNvSpPr txBox="1"/>
          <p:nvPr/>
        </p:nvSpPr>
        <p:spPr>
          <a:xfrm flipH="1">
            <a:off x="1181100"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664" name="TextBox 124"/>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65" name="TextBox 125"/>
          <p:cNvSpPr txBox="1"/>
          <p:nvPr/>
        </p:nvSpPr>
        <p:spPr>
          <a:xfrm flipH="1" flipV="1">
            <a:off x="1158875"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666" name="TextBox 127"/>
          <p:cNvSpPr txBox="1"/>
          <p:nvPr/>
        </p:nvSpPr>
        <p:spPr>
          <a:xfrm flipV="1">
            <a:off x="2814638" y="23241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667" name="TextBox 128"/>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68" name="TextBox 129"/>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69" name="TextBox 130"/>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70" name="TextBox 131"/>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71" name="TextBox 132"/>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72" name="TextBox 133"/>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73" name="TextBox 134"/>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74" name="TextBox 135"/>
          <p:cNvSpPr txBox="1"/>
          <p:nvPr/>
        </p:nvSpPr>
        <p:spPr>
          <a:xfrm flipH="1">
            <a:off x="1181100"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675" name="TextBox 136"/>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76" name="TextBox 137"/>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77" name="TextBox 138"/>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78" name="TextBox 139"/>
          <p:cNvSpPr txBox="1"/>
          <p:nvPr/>
        </p:nvSpPr>
        <p:spPr>
          <a:xfrm>
            <a:off x="1562100"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679" name="TextBox 140"/>
          <p:cNvSpPr txBox="1"/>
          <p:nvPr/>
        </p:nvSpPr>
        <p:spPr>
          <a:xfrm flipH="1" flipV="1">
            <a:off x="1158875"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680" name="TextBox 141"/>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81" name="TextBox 142"/>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82" name="TextBox 143"/>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83" name="TextBox 144"/>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84" name="TextBox 145"/>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85" name="TextBox 146"/>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86" name="TextBox 147"/>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87" name="TextBox 148"/>
          <p:cNvSpPr txBox="1"/>
          <p:nvPr/>
        </p:nvSpPr>
        <p:spPr>
          <a:xfrm flipH="1">
            <a:off x="1181100"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688" name="TextBox 149"/>
          <p:cNvSpPr txBox="1"/>
          <p:nvPr/>
        </p:nvSpPr>
        <p:spPr>
          <a:xfrm>
            <a:off x="1562100"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689" name="TextBox 150"/>
          <p:cNvSpPr txBox="1"/>
          <p:nvPr/>
        </p:nvSpPr>
        <p:spPr>
          <a:xfrm flipH="1" flipV="1">
            <a:off x="1158875"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690" name="TextBox 151"/>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91" name="TextBox 152"/>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92" name="TextBox 153"/>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93" name="TextBox 154"/>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94" name="TextBox 155"/>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95" name="TextBox 156"/>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96" name="TextBox 157"/>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97" name="TextBox 158"/>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98" name="TextBox 159"/>
          <p:cNvSpPr txBox="1"/>
          <p:nvPr/>
        </p:nvSpPr>
        <p:spPr>
          <a:xfrm flipH="1">
            <a:off x="1181100"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699" name="TextBox 160"/>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00" name="TextBox 161"/>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01" name="TextBox 162"/>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02" name="TextBox 163"/>
          <p:cNvSpPr txBox="1"/>
          <p:nvPr/>
        </p:nvSpPr>
        <p:spPr>
          <a:xfrm>
            <a:off x="1562100"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703" name="TextBox 164"/>
          <p:cNvSpPr txBox="1"/>
          <p:nvPr/>
        </p:nvSpPr>
        <p:spPr>
          <a:xfrm flipH="1" flipV="1">
            <a:off x="1158875"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704" name="TextBox 166"/>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05" name="TextBox 167"/>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06" name="TextBox 168"/>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07" name="TextBox 169"/>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08" name="TextBox 170"/>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09" name="TextBox 171"/>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10" name="TextBox 172"/>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11" name="TextBox 173"/>
          <p:cNvSpPr txBox="1"/>
          <p:nvPr/>
        </p:nvSpPr>
        <p:spPr>
          <a:xfrm flipH="1">
            <a:off x="1181100"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712" name="TextBox 174"/>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13" name="TextBox 175"/>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14" name="TextBox 177"/>
          <p:cNvSpPr txBox="1"/>
          <p:nvPr/>
        </p:nvSpPr>
        <p:spPr>
          <a:xfrm>
            <a:off x="1562100"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715" name="TextBox 178"/>
          <p:cNvSpPr txBox="1"/>
          <p:nvPr/>
        </p:nvSpPr>
        <p:spPr>
          <a:xfrm flipH="1" flipV="1">
            <a:off x="1158875"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716" name="TextBox 181"/>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17" name="TextBox 182"/>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18" name="TextBox 183"/>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19" name="TextBox 184"/>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20" name="TextBox 185"/>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21" name="TextBox 186"/>
          <p:cNvSpPr txBox="1"/>
          <p:nvPr/>
        </p:nvSpPr>
        <p:spPr>
          <a:xfrm flipH="1">
            <a:off x="1181100"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722" name="TextBox 187"/>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23" name="TextBox 188"/>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24" name="TextBox 189"/>
          <p:cNvSpPr txBox="1"/>
          <p:nvPr/>
        </p:nvSpPr>
        <p:spPr>
          <a:xfrm>
            <a:off x="1562100"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725" name="TextBox 190"/>
          <p:cNvSpPr txBox="1"/>
          <p:nvPr/>
        </p:nvSpPr>
        <p:spPr>
          <a:xfrm flipH="1" flipV="1">
            <a:off x="1158875"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726" name="TextBox 191"/>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27" name="TextBox 192"/>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28" name="TextBox 193"/>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29" name="TextBox 194"/>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30" name="TextBox 195"/>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31" name="TextBox 196"/>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32" name="TextBox 197"/>
          <p:cNvSpPr txBox="1"/>
          <p:nvPr/>
        </p:nvSpPr>
        <p:spPr>
          <a:xfrm flipH="1">
            <a:off x="1181100"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733" name="TextBox 198"/>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34" name="TextBox 199"/>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35" name="TextBox 200"/>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36" name="TextBox 201"/>
          <p:cNvSpPr txBox="1"/>
          <p:nvPr/>
        </p:nvSpPr>
        <p:spPr>
          <a:xfrm>
            <a:off x="1562100"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737" name="TextBox 202"/>
          <p:cNvSpPr txBox="1"/>
          <p:nvPr/>
        </p:nvSpPr>
        <p:spPr>
          <a:xfrm flipH="1" flipV="1">
            <a:off x="1158875"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738" name="TextBox 203"/>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39" name="TextBox 204"/>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40" name="TextBox 205"/>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41" name="TextBox 206"/>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42" name="TextBox 207"/>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43" name="TextBox 208"/>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44" name="TextBox 209"/>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45" name="TextBox 210"/>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46" name="TextBox 211"/>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47" name="TextBox 212"/>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48" name="TextBox 213"/>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49" name="TextBox 214"/>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50" name="TextBox 215"/>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51" name="TextBox 216"/>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52" name="TextBox 217"/>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53" name="TextBox 218"/>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54" name="TextBox 219"/>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55" name="TextBox 220"/>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56" name="TextBox 221"/>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57" name="TextBox 222"/>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58" name="TextBox 223"/>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59" name="TextBox 224"/>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60" name="TextBox 225"/>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61" name="TextBox 226"/>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62" name="TextBox 227"/>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63" name="TextBox 228"/>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64" name="TextBox 229"/>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65" name="TextBox 230"/>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66" name="TextBox 231"/>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67" name="TextBox 232"/>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68" name="TextBox 233"/>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69" name="TextBox 234"/>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70" name="TextBox 235"/>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71" name="TextBox 236"/>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72" name="TextBox 237"/>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73" name="TextBox 238"/>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74" name="TextBox 239"/>
          <p:cNvSpPr txBox="1"/>
          <p:nvPr/>
        </p:nvSpPr>
        <p:spPr>
          <a:xfrm flipV="1">
            <a:off x="3405188" y="23241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775" name="TextBox 240"/>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76" name="TextBox 241"/>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77" name="TextBox 242"/>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78" name="TextBox 243"/>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79" name="TextBox 244"/>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80" name="TextBox 245"/>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81" name="TextBox 246"/>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82" name="TextBox 247"/>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83" name="TextBox 248"/>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84" name="TextBox 249"/>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85" name="TextBox 250"/>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86" name="TextBox 251"/>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87" name="TextBox 252"/>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88" name="TextBox 253"/>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89" name="TextBox 254"/>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90" name="TextBox 255"/>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91" name="TextBox 256"/>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92" name="TextBox 257"/>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93" name="TextBox 258"/>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94" name="TextBox 259"/>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95" name="TextBox 260"/>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96" name="TextBox 261"/>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97" name="TextBox 262"/>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98" name="TextBox 263"/>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99" name="TextBox 264"/>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00" name="TextBox 265"/>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01" name="TextBox 266"/>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02" name="TextBox 267"/>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03" name="TextBox 268"/>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04" name="TextBox 269"/>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05" name="TextBox 270"/>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06" name="TextBox 271"/>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07" name="TextBox 272"/>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08" name="TextBox 273"/>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09" name="TextBox 274"/>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10" name="TextBox 275"/>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11" name="TextBox 276"/>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12" name="TextBox 277"/>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13" name="TextBox 278"/>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14" name="TextBox 279"/>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15" name="TextBox 280"/>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16" name="TextBox 281"/>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17" name="TextBox 282"/>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18" name="TextBox 283"/>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19" name="TextBox 284"/>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20" name="TextBox 285"/>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21" name="TextBox 286"/>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22" name="TextBox 287"/>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23" name="TextBox 288"/>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24" name="TextBox 289"/>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25" name="TextBox 290"/>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26" name="TextBox 291"/>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27" name="TextBox 292"/>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28" name="TextBox 293"/>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29" name="TextBox 294"/>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30" name="TextBox 295"/>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31" name="TextBox 296"/>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32" name="TextBox 297"/>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33" name="TextBox 298"/>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34" name="TextBox 299"/>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35" name="TextBox 300"/>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36" name="TextBox 301"/>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37" name="TextBox 302"/>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38" name="TextBox 303"/>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39" name="TextBox 304"/>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40" name="TextBox 305"/>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41" name="TextBox 306"/>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42" name="TextBox 307"/>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43" name="TextBox 308"/>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44" name="TextBox 309"/>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45" name="TextBox 310"/>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46" name="TextBox 311"/>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47" name="TextBox 312"/>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48" name="TextBox 313"/>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49" name="TextBox 314"/>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50" name="TextBox 315"/>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51" name="TextBox 316"/>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52" name="TextBox 317"/>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53" name="TextBox 318"/>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54" name="TextBox 319"/>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55" name="TextBox 320"/>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56" name="TextBox 321"/>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57" name="TextBox 322"/>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58" name="TextBox 323"/>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59" name="TextBox 324"/>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60" name="TextBox 325"/>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61" name="TextBox 326"/>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62" name="TextBox 327"/>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63" name="TextBox 328"/>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64" name="TextBox 329"/>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65" name="TextBox 330"/>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66" name="TextBox 331"/>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67" name="TextBox 332"/>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68" name="TextBox 333"/>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69" name="TextBox 334"/>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70" name="TextBox 335"/>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71" name="TextBox 336"/>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72" name="TextBox 337"/>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73" name="TextBox 338"/>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74" name="TextBox 339"/>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75" name="TextBox 340"/>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76" name="TextBox 341"/>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77" name="TextBox 342"/>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78" name="TextBox 343"/>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79" name="TextBox 344"/>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80" name="TextBox 345"/>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81" name="TextBox 346"/>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82" name="TextBox 347"/>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83" name="TextBox 348"/>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84" name="TextBox 349"/>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85" name="TextBox 350"/>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86" name="TextBox 351"/>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87" name="TextBox 352"/>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88" name="TextBox 353"/>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89" name="TextBox 354"/>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90" name="TextBox 355"/>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91" name="TextBox 356"/>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92" name="TextBox 357"/>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93" name="TextBox 358"/>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94" name="TextBox 359"/>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95" name="TextBox 360"/>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96" name="TextBox 361"/>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97" name="TextBox 362"/>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98" name="TextBox 363"/>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99" name="TextBox 364"/>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00" name="TextBox 365"/>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01" name="TextBox 366"/>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02" name="TextBox 367"/>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03" name="TextBox 368"/>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04" name="TextBox 369"/>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05" name="TextBox 370"/>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06" name="TextBox 371"/>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07" name="TextBox 372"/>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08" name="TextBox 373"/>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09" name="TextBox 374"/>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10" name="TextBox 375"/>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11" name="TextBox 376"/>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12" name="TextBox 377"/>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13" name="TextBox 378"/>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14" name="TextBox 379"/>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15" name="TextBox 380"/>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16" name="TextBox 381"/>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17" name="TextBox 382"/>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18" name="TextBox 383"/>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19" name="TextBox 384"/>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20" name="TextBox 385"/>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21" name="TextBox 1"/>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22" name="TextBox 2"/>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23" name="TextBox 3"/>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24" name="TextBox 4"/>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25" name="TextBox 5"/>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26" name="TextBox 6"/>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27" name="TextBox 7"/>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28" name="TextBox 8"/>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29" name="TextBox 9"/>
          <p:cNvSpPr txBox="1"/>
          <p:nvPr/>
        </p:nvSpPr>
        <p:spPr>
          <a:xfrm flipH="1">
            <a:off x="1144588" y="1790700"/>
            <a:ext cx="96837"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930" name="TextBox 10"/>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31" name="TextBox 11"/>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32" name="TextBox 12"/>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33" name="TextBox 13"/>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934" name="TextBox 15"/>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35" name="TextBox 16"/>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36" name="TextBox 17"/>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37" name="TextBox 18"/>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38" name="TextBox 19"/>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39" name="TextBox 20"/>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40" name="TextBox 21"/>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41" name="TextBox 22"/>
          <p:cNvSpPr txBox="1"/>
          <p:nvPr/>
        </p:nvSpPr>
        <p:spPr>
          <a:xfrm flipH="1">
            <a:off x="1196975"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942" name="TextBox 23"/>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43" name="TextBox 24"/>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944" name="TextBox 26"/>
          <p:cNvSpPr txBox="1"/>
          <p:nvPr/>
        </p:nvSpPr>
        <p:spPr>
          <a:xfrm flipV="1">
            <a:off x="2830513" y="23241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945" name="TextBox 27"/>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46" name="TextBox 28"/>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47" name="TextBox 29"/>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48" name="TextBox 30"/>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49" name="TextBox 31"/>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50" name="TextBox 32"/>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51" name="TextBox 33"/>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52" name="TextBox 34"/>
          <p:cNvSpPr txBox="1"/>
          <p:nvPr/>
        </p:nvSpPr>
        <p:spPr>
          <a:xfrm flipH="1">
            <a:off x="1196975"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953" name="TextBox 35"/>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54" name="TextBox 36"/>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55" name="TextBox 37"/>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56" name="TextBox 38"/>
          <p:cNvSpPr txBox="1"/>
          <p:nvPr/>
        </p:nvSpPr>
        <p:spPr>
          <a:xfrm>
            <a:off x="1577975"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957" name="TextBox 39"/>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958" name="TextBox 40"/>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59" name="TextBox 41"/>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60" name="TextBox 42"/>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61" name="TextBox 43"/>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62" name="TextBox 44"/>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63" name="TextBox 45"/>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64" name="TextBox 46"/>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65" name="TextBox 47"/>
          <p:cNvSpPr txBox="1"/>
          <p:nvPr/>
        </p:nvSpPr>
        <p:spPr>
          <a:xfrm flipH="1">
            <a:off x="1196975"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966" name="TextBox 48"/>
          <p:cNvSpPr txBox="1"/>
          <p:nvPr/>
        </p:nvSpPr>
        <p:spPr>
          <a:xfrm>
            <a:off x="1577975"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967" name="TextBox 49"/>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968" name="TextBox 50"/>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69" name="TextBox 5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70" name="TextBox 52"/>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71" name="TextBox 53"/>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72" name="TextBox 54"/>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73" name="TextBox 55"/>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74" name="TextBox 56"/>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75" name="TextBox 57"/>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76" name="TextBox 58"/>
          <p:cNvSpPr txBox="1"/>
          <p:nvPr/>
        </p:nvSpPr>
        <p:spPr>
          <a:xfrm flipH="1">
            <a:off x="1196975"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977" name="TextBox 59"/>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78" name="TextBox 60"/>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79" name="TextBox 6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80" name="TextBox 62"/>
          <p:cNvSpPr txBox="1"/>
          <p:nvPr/>
        </p:nvSpPr>
        <p:spPr>
          <a:xfrm>
            <a:off x="1577975"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981" name="TextBox 63"/>
          <p:cNvSpPr txBox="1"/>
          <p:nvPr/>
        </p:nvSpPr>
        <p:spPr>
          <a:xfrm flipH="1" flipV="1">
            <a:off x="1174750"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982" name="TextBox 65"/>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83" name="TextBox 66"/>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84" name="TextBox 67"/>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85" name="TextBox 68"/>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86" name="TextBox 69"/>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87" name="TextBox 70"/>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88" name="TextBox 71"/>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89" name="TextBox 72"/>
          <p:cNvSpPr txBox="1"/>
          <p:nvPr/>
        </p:nvSpPr>
        <p:spPr>
          <a:xfrm flipH="1">
            <a:off x="1196975"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990" name="TextBox 73"/>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91" name="TextBox 74"/>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92" name="TextBox 75"/>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93" name="TextBox 76"/>
          <p:cNvSpPr txBox="1"/>
          <p:nvPr/>
        </p:nvSpPr>
        <p:spPr>
          <a:xfrm>
            <a:off x="1577975"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994" name="TextBox 77"/>
          <p:cNvSpPr txBox="1"/>
          <p:nvPr/>
        </p:nvSpPr>
        <p:spPr>
          <a:xfrm flipH="1" flipV="1">
            <a:off x="1174750"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995" name="TextBox 80"/>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96" name="TextBox 81"/>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97" name="TextBox 82"/>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98" name="TextBox 83"/>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99" name="TextBox 84"/>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00" name="TextBox 85"/>
          <p:cNvSpPr txBox="1"/>
          <p:nvPr/>
        </p:nvSpPr>
        <p:spPr>
          <a:xfrm flipH="1">
            <a:off x="1196975"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001" name="TextBox 86"/>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02" name="TextBox 87"/>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03" name="TextBox 88"/>
          <p:cNvSpPr txBox="1"/>
          <p:nvPr/>
        </p:nvSpPr>
        <p:spPr>
          <a:xfrm>
            <a:off x="1577975"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004" name="TextBox 89"/>
          <p:cNvSpPr txBox="1"/>
          <p:nvPr/>
        </p:nvSpPr>
        <p:spPr>
          <a:xfrm flipH="1" flipV="1">
            <a:off x="1174750"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005" name="TextBox 90"/>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06" name="TextBox 91"/>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07" name="TextBox 92"/>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08" name="TextBox 93"/>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09" name="TextBox 94"/>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10" name="TextBox 95"/>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11" name="TextBox 96"/>
          <p:cNvSpPr txBox="1"/>
          <p:nvPr/>
        </p:nvSpPr>
        <p:spPr>
          <a:xfrm flipH="1">
            <a:off x="1196975"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012" name="TextBox 97"/>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13" name="TextBox 98"/>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14" name="TextBox 99"/>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15" name="TextBox 100"/>
          <p:cNvSpPr txBox="1"/>
          <p:nvPr/>
        </p:nvSpPr>
        <p:spPr>
          <a:xfrm>
            <a:off x="1577975"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016" name="TextBox 101"/>
          <p:cNvSpPr txBox="1"/>
          <p:nvPr/>
        </p:nvSpPr>
        <p:spPr>
          <a:xfrm flipH="1" flipV="1">
            <a:off x="1174750"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017" name="TextBox 102"/>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18" name="TextBox 103"/>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19" name="TextBox 104"/>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20" name="TextBox 105"/>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21" name="TextBox 106"/>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22" name="TextBox 107"/>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23" name="TextBox 108"/>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24" name="TextBox 109"/>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25" name="TextBox 110"/>
          <p:cNvSpPr txBox="1"/>
          <p:nvPr/>
        </p:nvSpPr>
        <p:spPr>
          <a:xfrm flipH="1">
            <a:off x="1144588" y="1790700"/>
            <a:ext cx="96837"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026" name="TextBox 111"/>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27" name="TextBox 112"/>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28" name="TextBox 113"/>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29" name="TextBox 114"/>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030" name="TextBox 116"/>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31" name="TextBox 117"/>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32" name="TextBox 118"/>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33" name="TextBox 119"/>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34" name="TextBox 120"/>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35" name="TextBox 121"/>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36" name="TextBox 122"/>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37" name="TextBox 123"/>
          <p:cNvSpPr txBox="1"/>
          <p:nvPr/>
        </p:nvSpPr>
        <p:spPr>
          <a:xfrm flipH="1">
            <a:off x="1196975"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038" name="TextBox 124"/>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39" name="TextBox 125"/>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040" name="TextBox 127"/>
          <p:cNvSpPr txBox="1"/>
          <p:nvPr/>
        </p:nvSpPr>
        <p:spPr>
          <a:xfrm flipV="1">
            <a:off x="2830513" y="23241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041" name="TextBox 128"/>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42" name="TextBox 129"/>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43" name="TextBox 130"/>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44" name="TextBox 131"/>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45" name="TextBox 132"/>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46" name="TextBox 133"/>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47" name="TextBox 134"/>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48" name="TextBox 135"/>
          <p:cNvSpPr txBox="1"/>
          <p:nvPr/>
        </p:nvSpPr>
        <p:spPr>
          <a:xfrm flipH="1">
            <a:off x="1196975"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049" name="TextBox 136"/>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50" name="TextBox 137"/>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51" name="TextBox 138"/>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52" name="TextBox 139"/>
          <p:cNvSpPr txBox="1"/>
          <p:nvPr/>
        </p:nvSpPr>
        <p:spPr>
          <a:xfrm>
            <a:off x="1577975"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053" name="TextBox 140"/>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054" name="TextBox 141"/>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55" name="TextBox 142"/>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56" name="TextBox 143"/>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57" name="TextBox 144"/>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58" name="TextBox 145"/>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59" name="TextBox 146"/>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60" name="TextBox 147"/>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61" name="TextBox 148"/>
          <p:cNvSpPr txBox="1"/>
          <p:nvPr/>
        </p:nvSpPr>
        <p:spPr>
          <a:xfrm flipH="1">
            <a:off x="1196975"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062" name="TextBox 149"/>
          <p:cNvSpPr txBox="1"/>
          <p:nvPr/>
        </p:nvSpPr>
        <p:spPr>
          <a:xfrm>
            <a:off x="1577975"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063" name="TextBox 150"/>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064" name="TextBox 15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65" name="TextBox 152"/>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66" name="TextBox 153"/>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67" name="TextBox 154"/>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68" name="TextBox 155"/>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69" name="TextBox 156"/>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70" name="TextBox 157"/>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71" name="TextBox 158"/>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72" name="TextBox 159"/>
          <p:cNvSpPr txBox="1"/>
          <p:nvPr/>
        </p:nvSpPr>
        <p:spPr>
          <a:xfrm flipH="1">
            <a:off x="1196975"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073" name="TextBox 160"/>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74" name="TextBox 16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75" name="TextBox 162"/>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76" name="TextBox 163"/>
          <p:cNvSpPr txBox="1"/>
          <p:nvPr/>
        </p:nvSpPr>
        <p:spPr>
          <a:xfrm>
            <a:off x="1577975"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077" name="TextBox 164"/>
          <p:cNvSpPr txBox="1"/>
          <p:nvPr/>
        </p:nvSpPr>
        <p:spPr>
          <a:xfrm flipH="1" flipV="1">
            <a:off x="1174750"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078" name="TextBox 166"/>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79" name="TextBox 167"/>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80" name="TextBox 168"/>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81" name="TextBox 169"/>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82" name="TextBox 170"/>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83" name="TextBox 171"/>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84" name="TextBox 172"/>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85" name="TextBox 173"/>
          <p:cNvSpPr txBox="1"/>
          <p:nvPr/>
        </p:nvSpPr>
        <p:spPr>
          <a:xfrm flipH="1">
            <a:off x="1196975"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086" name="TextBox 174"/>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87" name="TextBox 175"/>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88" name="TextBox 177"/>
          <p:cNvSpPr txBox="1"/>
          <p:nvPr/>
        </p:nvSpPr>
        <p:spPr>
          <a:xfrm>
            <a:off x="1577975"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089" name="TextBox 178"/>
          <p:cNvSpPr txBox="1"/>
          <p:nvPr/>
        </p:nvSpPr>
        <p:spPr>
          <a:xfrm flipH="1" flipV="1">
            <a:off x="1174750"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090" name="TextBox 181"/>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91" name="TextBox 182"/>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92" name="TextBox 183"/>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93" name="TextBox 184"/>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94" name="TextBox 185"/>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95" name="TextBox 186"/>
          <p:cNvSpPr txBox="1"/>
          <p:nvPr/>
        </p:nvSpPr>
        <p:spPr>
          <a:xfrm flipH="1">
            <a:off x="1196975"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096" name="TextBox 187"/>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97" name="TextBox 188"/>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98" name="TextBox 189"/>
          <p:cNvSpPr txBox="1"/>
          <p:nvPr/>
        </p:nvSpPr>
        <p:spPr>
          <a:xfrm>
            <a:off x="1577975"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099" name="TextBox 190"/>
          <p:cNvSpPr txBox="1"/>
          <p:nvPr/>
        </p:nvSpPr>
        <p:spPr>
          <a:xfrm flipH="1" flipV="1">
            <a:off x="1174750"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100" name="TextBox 191"/>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01" name="TextBox 192"/>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02" name="TextBox 193"/>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03" name="TextBox 194"/>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04" name="TextBox 195"/>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05" name="TextBox 196"/>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06" name="TextBox 197"/>
          <p:cNvSpPr txBox="1"/>
          <p:nvPr/>
        </p:nvSpPr>
        <p:spPr>
          <a:xfrm flipH="1">
            <a:off x="1196975"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107" name="TextBox 198"/>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08" name="TextBox 199"/>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09" name="TextBox 200"/>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10" name="TextBox 201"/>
          <p:cNvSpPr txBox="1"/>
          <p:nvPr/>
        </p:nvSpPr>
        <p:spPr>
          <a:xfrm>
            <a:off x="1577975"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111" name="TextBox 202"/>
          <p:cNvSpPr txBox="1"/>
          <p:nvPr/>
        </p:nvSpPr>
        <p:spPr>
          <a:xfrm flipH="1" flipV="1">
            <a:off x="1174750"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112" name="TextBox 203"/>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13" name="TextBox 204"/>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14" name="TextBox 205"/>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15" name="TextBox 206"/>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16" name="TextBox 207"/>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17" name="TextBox 208"/>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18" name="TextBox 209"/>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19" name="TextBox 210"/>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20" name="TextBox 21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21" name="TextBox 212"/>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22" name="TextBox 213"/>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23" name="TextBox 214"/>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24" name="TextBox 215"/>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25" name="TextBox 216"/>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26" name="TextBox 217"/>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27" name="TextBox 218"/>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28" name="TextBox 219"/>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29" name="TextBox 220"/>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30" name="TextBox 22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31" name="TextBox 222"/>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32" name="TextBox 223"/>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33" name="TextBox 224"/>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34" name="TextBox 225"/>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35" name="TextBox 226"/>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36" name="TextBox 227"/>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37" name="TextBox 228"/>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38" name="TextBox 229"/>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39" name="TextBox 230"/>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40" name="TextBox 23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41" name="TextBox 232"/>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42" name="TextBox 233"/>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43" name="TextBox 234"/>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44" name="TextBox 235"/>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45" name="TextBox 236"/>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46" name="TextBox 237"/>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47" name="TextBox 238"/>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48" name="TextBox 239"/>
          <p:cNvSpPr txBox="1"/>
          <p:nvPr/>
        </p:nvSpPr>
        <p:spPr>
          <a:xfrm flipV="1">
            <a:off x="3421063" y="23241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149" name="TextBox 240"/>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50" name="TextBox 241"/>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51" name="TextBox 242"/>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52" name="TextBox 243"/>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53" name="TextBox 244"/>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54" name="TextBox 245"/>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55" name="TextBox 246"/>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56" name="TextBox 247"/>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57" name="TextBox 248"/>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58" name="TextBox 249"/>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59" name="TextBox 250"/>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60" name="TextBox 251"/>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61" name="TextBox 25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62" name="TextBox 25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63" name="TextBox 254"/>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64" name="TextBox 25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65" name="TextBox 25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66" name="TextBox 257"/>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67" name="TextBox 258"/>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68" name="TextBox 259"/>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69" name="TextBox 260"/>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70" name="TextBox 261"/>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71" name="TextBox 26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72" name="TextBox 26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73" name="TextBox 264"/>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74" name="TextBox 26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75" name="TextBox 26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76" name="TextBox 267"/>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77" name="TextBox 268"/>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78" name="TextBox 269"/>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79" name="TextBox 270"/>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80" name="TextBox 271"/>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81" name="TextBox 272"/>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82" name="TextBox 273"/>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83" name="TextBox 274"/>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84" name="TextBox 275"/>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85" name="TextBox 276"/>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86" name="TextBox 277"/>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87" name="TextBox 278"/>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88" name="TextBox 279"/>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89" name="TextBox 280"/>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90" name="TextBox 281"/>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91" name="TextBox 28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92" name="TextBox 28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93" name="TextBox 284"/>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94" name="TextBox 28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95" name="TextBox 28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96" name="TextBox 287"/>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97" name="TextBox 288"/>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98" name="TextBox 289"/>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99" name="TextBox 290"/>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00" name="TextBox 291"/>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01" name="TextBox 29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02" name="TextBox 29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03" name="TextBox 294"/>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04" name="TextBox 295"/>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05" name="TextBox 296"/>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06" name="TextBox 297"/>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07" name="TextBox 298"/>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08" name="TextBox 299"/>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09" name="TextBox 300"/>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10" name="TextBox 301"/>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11" name="TextBox 302"/>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12" name="TextBox 303"/>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13" name="TextBox 304"/>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14" name="TextBox 30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15" name="TextBox 30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16" name="TextBox 307"/>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17" name="TextBox 308"/>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18" name="TextBox 309"/>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19" name="TextBox 310"/>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20" name="TextBox 311"/>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21" name="TextBox 31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22" name="TextBox 31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23" name="TextBox 314"/>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24" name="TextBox 31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25" name="TextBox 31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26" name="TextBox 317"/>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27" name="TextBox 318"/>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28" name="TextBox 319"/>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29" name="TextBox 320"/>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30" name="TextBox 321"/>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31" name="TextBox 322"/>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32" name="TextBox 323"/>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33" name="TextBox 324"/>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34" name="TextBox 325"/>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35" name="TextBox 326"/>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36" name="TextBox 327"/>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37" name="TextBox 328"/>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38" name="TextBox 329"/>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39" name="TextBox 330"/>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40" name="TextBox 331"/>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41" name="TextBox 33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42" name="TextBox 33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43" name="TextBox 334"/>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44" name="TextBox 33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45" name="TextBox 33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46" name="TextBox 337"/>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47" name="TextBox 338"/>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48" name="TextBox 339"/>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49" name="TextBox 340"/>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50" name="TextBox 341"/>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51" name="TextBox 34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52" name="TextBox 34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53" name="TextBox 344"/>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54" name="TextBox 34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55" name="TextBox 34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56" name="TextBox 347"/>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57" name="TextBox 348"/>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58" name="TextBox 349"/>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59" name="TextBox 350"/>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60" name="TextBox 351"/>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61" name="TextBox 352"/>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62" name="TextBox 353"/>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63" name="TextBox 354"/>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64" name="TextBox 355"/>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65" name="TextBox 356"/>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66" name="TextBox 357"/>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67" name="TextBox 358"/>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68" name="TextBox 359"/>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69" name="TextBox 360"/>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70" name="TextBox 361"/>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71" name="TextBox 362"/>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72" name="TextBox 363"/>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73" name="TextBox 364"/>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74" name="TextBox 365"/>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75" name="TextBox 366"/>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76" name="TextBox 367"/>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77" name="TextBox 368"/>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78" name="TextBox 369"/>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79" name="TextBox 370"/>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80" name="TextBox 371"/>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81" name="TextBox 372"/>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82" name="TextBox 373"/>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83" name="TextBox 374"/>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84" name="TextBox 375"/>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85" name="TextBox 376"/>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86" name="TextBox 377"/>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87" name="TextBox 378"/>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88" name="TextBox 379"/>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89" name="TextBox 380"/>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90" name="TextBox 381"/>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91" name="TextBox 382"/>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92" name="TextBox 383"/>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93" name="TextBox 384"/>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94" name="TextBox 385"/>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95" name="TextBox 1"/>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96" name="TextBox 2"/>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97" name="TextBox 3"/>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98" name="TextBox 4"/>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99" name="TextBox 5"/>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00" name="TextBox 6"/>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01" name="TextBox 7"/>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02" name="TextBox 8"/>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03" name="TextBox 9"/>
          <p:cNvSpPr txBox="1"/>
          <p:nvPr/>
        </p:nvSpPr>
        <p:spPr>
          <a:xfrm flipH="1">
            <a:off x="1144588" y="1790700"/>
            <a:ext cx="96837"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304" name="TextBox 10"/>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05" name="TextBox 11"/>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06" name="TextBox 12"/>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07" name="TextBox 13"/>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308" name="TextBox 15"/>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09" name="TextBox 16"/>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10" name="TextBox 17"/>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11" name="TextBox 18"/>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12" name="TextBox 19"/>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13" name="TextBox 20"/>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14" name="TextBox 21"/>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15" name="TextBox 22"/>
          <p:cNvSpPr txBox="1"/>
          <p:nvPr/>
        </p:nvSpPr>
        <p:spPr>
          <a:xfrm flipH="1">
            <a:off x="1196975"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316" name="TextBox 23"/>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17" name="TextBox 24"/>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318" name="TextBox 26"/>
          <p:cNvSpPr txBox="1"/>
          <p:nvPr/>
        </p:nvSpPr>
        <p:spPr>
          <a:xfrm flipV="1">
            <a:off x="2830513" y="23241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319" name="TextBox 27"/>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20" name="TextBox 28"/>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21" name="TextBox 29"/>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22" name="TextBox 30"/>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23" name="TextBox 31"/>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24" name="TextBox 32"/>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25" name="TextBox 33"/>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26" name="TextBox 34"/>
          <p:cNvSpPr txBox="1"/>
          <p:nvPr/>
        </p:nvSpPr>
        <p:spPr>
          <a:xfrm flipH="1">
            <a:off x="1196975"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327" name="TextBox 35"/>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28" name="TextBox 36"/>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29" name="TextBox 37"/>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30" name="TextBox 38"/>
          <p:cNvSpPr txBox="1"/>
          <p:nvPr/>
        </p:nvSpPr>
        <p:spPr>
          <a:xfrm>
            <a:off x="1577975"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331" name="TextBox 39"/>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332" name="TextBox 40"/>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33" name="TextBox 41"/>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34" name="TextBox 42"/>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35" name="TextBox 43"/>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36" name="TextBox 44"/>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37" name="TextBox 45"/>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38" name="TextBox 46"/>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39" name="TextBox 47"/>
          <p:cNvSpPr txBox="1"/>
          <p:nvPr/>
        </p:nvSpPr>
        <p:spPr>
          <a:xfrm flipH="1">
            <a:off x="1196975"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340" name="TextBox 48"/>
          <p:cNvSpPr txBox="1"/>
          <p:nvPr/>
        </p:nvSpPr>
        <p:spPr>
          <a:xfrm>
            <a:off x="1577975"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341" name="TextBox 49"/>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342" name="TextBox 50"/>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43" name="TextBox 5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44" name="TextBox 52"/>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45" name="TextBox 53"/>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46" name="TextBox 54"/>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47" name="TextBox 55"/>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48" name="TextBox 56"/>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49" name="TextBox 57"/>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50" name="TextBox 58"/>
          <p:cNvSpPr txBox="1"/>
          <p:nvPr/>
        </p:nvSpPr>
        <p:spPr>
          <a:xfrm flipH="1">
            <a:off x="1196975"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351" name="TextBox 59"/>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52" name="TextBox 60"/>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53" name="TextBox 6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54" name="TextBox 62"/>
          <p:cNvSpPr txBox="1"/>
          <p:nvPr/>
        </p:nvSpPr>
        <p:spPr>
          <a:xfrm>
            <a:off x="1577975"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355" name="TextBox 63"/>
          <p:cNvSpPr txBox="1"/>
          <p:nvPr/>
        </p:nvSpPr>
        <p:spPr>
          <a:xfrm flipH="1" flipV="1">
            <a:off x="1174750"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356" name="TextBox 65"/>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57" name="TextBox 66"/>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58" name="TextBox 67"/>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59" name="TextBox 68"/>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60" name="TextBox 69"/>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61" name="TextBox 70"/>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62" name="TextBox 71"/>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63" name="TextBox 72"/>
          <p:cNvSpPr txBox="1"/>
          <p:nvPr/>
        </p:nvSpPr>
        <p:spPr>
          <a:xfrm flipH="1">
            <a:off x="1196975"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364" name="TextBox 73"/>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65" name="TextBox 74"/>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66" name="TextBox 75"/>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67" name="TextBox 76"/>
          <p:cNvSpPr txBox="1"/>
          <p:nvPr/>
        </p:nvSpPr>
        <p:spPr>
          <a:xfrm>
            <a:off x="1577975"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368" name="TextBox 77"/>
          <p:cNvSpPr txBox="1"/>
          <p:nvPr/>
        </p:nvSpPr>
        <p:spPr>
          <a:xfrm flipH="1" flipV="1">
            <a:off x="1174750"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369" name="TextBox 80"/>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70" name="TextBox 81"/>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71" name="TextBox 82"/>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72" name="TextBox 83"/>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73" name="TextBox 84"/>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74" name="TextBox 85"/>
          <p:cNvSpPr txBox="1"/>
          <p:nvPr/>
        </p:nvSpPr>
        <p:spPr>
          <a:xfrm flipH="1">
            <a:off x="1196975"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375" name="TextBox 86"/>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76" name="TextBox 87"/>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77" name="TextBox 88"/>
          <p:cNvSpPr txBox="1"/>
          <p:nvPr/>
        </p:nvSpPr>
        <p:spPr>
          <a:xfrm>
            <a:off x="1577975"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378" name="TextBox 89"/>
          <p:cNvSpPr txBox="1"/>
          <p:nvPr/>
        </p:nvSpPr>
        <p:spPr>
          <a:xfrm flipH="1" flipV="1">
            <a:off x="1174750"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379" name="TextBox 90"/>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80" name="TextBox 91"/>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81" name="TextBox 92"/>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82" name="TextBox 93"/>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83" name="TextBox 94"/>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84" name="TextBox 95"/>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85" name="TextBox 96"/>
          <p:cNvSpPr txBox="1"/>
          <p:nvPr/>
        </p:nvSpPr>
        <p:spPr>
          <a:xfrm flipH="1">
            <a:off x="1196975"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386" name="TextBox 97"/>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87" name="TextBox 98"/>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88" name="TextBox 99"/>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89" name="TextBox 100"/>
          <p:cNvSpPr txBox="1"/>
          <p:nvPr/>
        </p:nvSpPr>
        <p:spPr>
          <a:xfrm>
            <a:off x="1577975"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390" name="TextBox 101"/>
          <p:cNvSpPr txBox="1"/>
          <p:nvPr/>
        </p:nvSpPr>
        <p:spPr>
          <a:xfrm flipH="1" flipV="1">
            <a:off x="1174750"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391" name="TextBox 102"/>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92" name="TextBox 103"/>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93" name="TextBox 104"/>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94" name="TextBox 105"/>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95" name="TextBox 106"/>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96" name="TextBox 107"/>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97" name="TextBox 108"/>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98" name="TextBox 109"/>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99" name="TextBox 110"/>
          <p:cNvSpPr txBox="1"/>
          <p:nvPr/>
        </p:nvSpPr>
        <p:spPr>
          <a:xfrm flipH="1">
            <a:off x="1144588" y="1790700"/>
            <a:ext cx="96837"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400" name="TextBox 111"/>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01" name="TextBox 112"/>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02" name="TextBox 113"/>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03" name="TextBox 114"/>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404" name="TextBox 116"/>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05" name="TextBox 117"/>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06" name="TextBox 118"/>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07" name="TextBox 119"/>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08" name="TextBox 120"/>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09" name="TextBox 121"/>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10" name="TextBox 122"/>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11" name="TextBox 123"/>
          <p:cNvSpPr txBox="1"/>
          <p:nvPr/>
        </p:nvSpPr>
        <p:spPr>
          <a:xfrm flipH="1">
            <a:off x="1196975"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412" name="TextBox 124"/>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13" name="TextBox 125"/>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414" name="TextBox 127"/>
          <p:cNvSpPr txBox="1"/>
          <p:nvPr/>
        </p:nvSpPr>
        <p:spPr>
          <a:xfrm flipV="1">
            <a:off x="2830513" y="23241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415" name="TextBox 128"/>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16" name="TextBox 129"/>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17" name="TextBox 130"/>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18" name="TextBox 131"/>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19" name="TextBox 132"/>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20" name="TextBox 133"/>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21" name="TextBox 134"/>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22" name="TextBox 135"/>
          <p:cNvSpPr txBox="1"/>
          <p:nvPr/>
        </p:nvSpPr>
        <p:spPr>
          <a:xfrm flipH="1">
            <a:off x="1196975"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423" name="TextBox 136"/>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24" name="TextBox 137"/>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25" name="TextBox 138"/>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26" name="TextBox 139"/>
          <p:cNvSpPr txBox="1"/>
          <p:nvPr/>
        </p:nvSpPr>
        <p:spPr>
          <a:xfrm>
            <a:off x="1577975"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427" name="TextBox 140"/>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428" name="TextBox 141"/>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29" name="TextBox 142"/>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30" name="TextBox 143"/>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31" name="TextBox 144"/>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32" name="TextBox 145"/>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33" name="TextBox 146"/>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34" name="TextBox 147"/>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35" name="TextBox 148"/>
          <p:cNvSpPr txBox="1"/>
          <p:nvPr/>
        </p:nvSpPr>
        <p:spPr>
          <a:xfrm flipH="1">
            <a:off x="1196975"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436" name="TextBox 149"/>
          <p:cNvSpPr txBox="1"/>
          <p:nvPr/>
        </p:nvSpPr>
        <p:spPr>
          <a:xfrm>
            <a:off x="1577975"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437" name="TextBox 150"/>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438" name="TextBox 15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39" name="TextBox 152"/>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40" name="TextBox 153"/>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41" name="TextBox 154"/>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42" name="TextBox 155"/>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43" name="TextBox 156"/>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44" name="TextBox 157"/>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45" name="TextBox 158"/>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46" name="TextBox 159"/>
          <p:cNvSpPr txBox="1"/>
          <p:nvPr/>
        </p:nvSpPr>
        <p:spPr>
          <a:xfrm flipH="1">
            <a:off x="1196975"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447" name="TextBox 160"/>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48" name="TextBox 16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49" name="TextBox 162"/>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50" name="TextBox 163"/>
          <p:cNvSpPr txBox="1"/>
          <p:nvPr/>
        </p:nvSpPr>
        <p:spPr>
          <a:xfrm>
            <a:off x="1577975"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451" name="TextBox 164"/>
          <p:cNvSpPr txBox="1"/>
          <p:nvPr/>
        </p:nvSpPr>
        <p:spPr>
          <a:xfrm flipH="1" flipV="1">
            <a:off x="1174750"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452" name="TextBox 166"/>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53" name="TextBox 167"/>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54" name="TextBox 168"/>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55" name="TextBox 169"/>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56" name="TextBox 170"/>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57" name="TextBox 171"/>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58" name="TextBox 172"/>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59" name="TextBox 173"/>
          <p:cNvSpPr txBox="1"/>
          <p:nvPr/>
        </p:nvSpPr>
        <p:spPr>
          <a:xfrm flipH="1">
            <a:off x="1196975"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460" name="TextBox 174"/>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61" name="TextBox 175"/>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62" name="TextBox 177"/>
          <p:cNvSpPr txBox="1"/>
          <p:nvPr/>
        </p:nvSpPr>
        <p:spPr>
          <a:xfrm>
            <a:off x="1577975"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463" name="TextBox 178"/>
          <p:cNvSpPr txBox="1"/>
          <p:nvPr/>
        </p:nvSpPr>
        <p:spPr>
          <a:xfrm flipH="1" flipV="1">
            <a:off x="1174750"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464" name="TextBox 181"/>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65" name="TextBox 182"/>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66" name="TextBox 183"/>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67" name="TextBox 184"/>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68" name="TextBox 185"/>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69" name="TextBox 186"/>
          <p:cNvSpPr txBox="1"/>
          <p:nvPr/>
        </p:nvSpPr>
        <p:spPr>
          <a:xfrm flipH="1">
            <a:off x="1196975"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470" name="TextBox 187"/>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71" name="TextBox 188"/>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72" name="TextBox 189"/>
          <p:cNvSpPr txBox="1"/>
          <p:nvPr/>
        </p:nvSpPr>
        <p:spPr>
          <a:xfrm>
            <a:off x="1577975"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473" name="TextBox 190"/>
          <p:cNvSpPr txBox="1"/>
          <p:nvPr/>
        </p:nvSpPr>
        <p:spPr>
          <a:xfrm flipH="1" flipV="1">
            <a:off x="1174750"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474" name="TextBox 191"/>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75" name="TextBox 192"/>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76" name="TextBox 193"/>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77" name="TextBox 194"/>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78" name="TextBox 195"/>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79" name="TextBox 196"/>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80" name="TextBox 197"/>
          <p:cNvSpPr txBox="1"/>
          <p:nvPr/>
        </p:nvSpPr>
        <p:spPr>
          <a:xfrm flipH="1">
            <a:off x="1196975"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481" name="TextBox 198"/>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82" name="TextBox 199"/>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83" name="TextBox 200"/>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84" name="TextBox 201"/>
          <p:cNvSpPr txBox="1"/>
          <p:nvPr/>
        </p:nvSpPr>
        <p:spPr>
          <a:xfrm>
            <a:off x="1577975"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485" name="TextBox 202"/>
          <p:cNvSpPr txBox="1"/>
          <p:nvPr/>
        </p:nvSpPr>
        <p:spPr>
          <a:xfrm flipH="1" flipV="1">
            <a:off x="1174750"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486" name="TextBox 203"/>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87" name="TextBox 204"/>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88" name="TextBox 205"/>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89" name="TextBox 206"/>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90" name="TextBox 207"/>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91" name="TextBox 208"/>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92" name="TextBox 209"/>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93" name="TextBox 210"/>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94" name="TextBox 21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95" name="TextBox 212"/>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96" name="TextBox 213"/>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97" name="TextBox 214"/>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98" name="TextBox 215"/>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99" name="TextBox 216"/>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00" name="TextBox 217"/>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01" name="TextBox 218"/>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02" name="TextBox 219"/>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03" name="TextBox 220"/>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04" name="TextBox 22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05" name="TextBox 222"/>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06" name="TextBox 223"/>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07" name="TextBox 224"/>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08" name="TextBox 225"/>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09" name="TextBox 226"/>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10" name="TextBox 227"/>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11" name="TextBox 228"/>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12" name="TextBox 229"/>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13" name="TextBox 230"/>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14" name="TextBox 23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15" name="TextBox 232"/>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16" name="TextBox 233"/>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17" name="TextBox 234"/>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18" name="TextBox 235"/>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19" name="TextBox 236"/>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20" name="TextBox 237"/>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21" name="TextBox 238"/>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22" name="TextBox 239"/>
          <p:cNvSpPr txBox="1"/>
          <p:nvPr/>
        </p:nvSpPr>
        <p:spPr>
          <a:xfrm flipV="1">
            <a:off x="3421063" y="23241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523" name="TextBox 240"/>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24" name="TextBox 241"/>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25" name="TextBox 242"/>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26" name="TextBox 243"/>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27" name="TextBox 244"/>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28" name="TextBox 245"/>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29" name="TextBox 246"/>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30" name="TextBox 247"/>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31" name="TextBox 248"/>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32" name="TextBox 249"/>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33" name="TextBox 250"/>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34" name="TextBox 251"/>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35" name="TextBox 25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36" name="TextBox 25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37" name="TextBox 254"/>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38" name="TextBox 25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39" name="TextBox 25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40" name="TextBox 257"/>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41" name="TextBox 258"/>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42" name="TextBox 259"/>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43" name="TextBox 260"/>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44" name="TextBox 261"/>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45" name="TextBox 26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46" name="TextBox 26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47" name="TextBox 264"/>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48" name="TextBox 26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49" name="TextBox 26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50" name="TextBox 267"/>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51" name="TextBox 268"/>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52" name="TextBox 269"/>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53" name="TextBox 270"/>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54" name="TextBox 271"/>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55" name="TextBox 272"/>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56" name="TextBox 273"/>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57" name="TextBox 274"/>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58" name="TextBox 275"/>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59" name="TextBox 276"/>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60" name="TextBox 277"/>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61" name="TextBox 278"/>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62" name="TextBox 279"/>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63" name="TextBox 280"/>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64" name="TextBox 281"/>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65" name="TextBox 28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66" name="TextBox 28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67" name="TextBox 284"/>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68" name="TextBox 28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69" name="TextBox 28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70" name="TextBox 287"/>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71" name="TextBox 288"/>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72" name="TextBox 289"/>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73" name="TextBox 290"/>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74" name="TextBox 291"/>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75" name="TextBox 29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76" name="TextBox 29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77" name="TextBox 294"/>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78" name="TextBox 295"/>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79" name="TextBox 296"/>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80" name="TextBox 297"/>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81" name="TextBox 298"/>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82" name="TextBox 299"/>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83" name="TextBox 300"/>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84" name="TextBox 301"/>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85" name="TextBox 302"/>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86" name="TextBox 303"/>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87" name="TextBox 304"/>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88" name="TextBox 30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89" name="TextBox 30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90" name="TextBox 307"/>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91" name="TextBox 308"/>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92" name="TextBox 309"/>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93" name="TextBox 310"/>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94" name="TextBox 311"/>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95" name="TextBox 31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96" name="TextBox 31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97" name="TextBox 314"/>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98" name="TextBox 31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99" name="TextBox 31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00" name="TextBox 317"/>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01" name="TextBox 318"/>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02" name="TextBox 319"/>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03" name="TextBox 320"/>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04" name="TextBox 321"/>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05" name="TextBox 322"/>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06" name="TextBox 323"/>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07" name="TextBox 324"/>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08" name="TextBox 325"/>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09" name="TextBox 326"/>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10" name="TextBox 327"/>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11" name="TextBox 328"/>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12" name="TextBox 329"/>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13" name="TextBox 330"/>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14" name="TextBox 331"/>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15" name="TextBox 33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16" name="TextBox 33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17" name="TextBox 334"/>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18" name="TextBox 33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19" name="TextBox 33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20" name="TextBox 337"/>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21" name="TextBox 338"/>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22" name="TextBox 339"/>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23" name="TextBox 340"/>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24" name="TextBox 341"/>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25" name="TextBox 34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26" name="TextBox 34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27" name="TextBox 344"/>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28" name="TextBox 34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29" name="TextBox 34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30" name="TextBox 347"/>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31" name="TextBox 348"/>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32" name="TextBox 349"/>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33" name="TextBox 350"/>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34" name="TextBox 351"/>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35" name="TextBox 352"/>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36" name="TextBox 353"/>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37" name="TextBox 354"/>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38" name="TextBox 355"/>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39" name="TextBox 356"/>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40" name="TextBox 357"/>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41" name="TextBox 358"/>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42" name="TextBox 359"/>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43" name="TextBox 360"/>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44" name="TextBox 361"/>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45" name="TextBox 362"/>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46" name="TextBox 363"/>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47" name="TextBox 364"/>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48" name="TextBox 365"/>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49" name="TextBox 366"/>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50" name="TextBox 367"/>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51" name="TextBox 368"/>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52" name="TextBox 369"/>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53" name="TextBox 370"/>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54" name="TextBox 371"/>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55" name="TextBox 372"/>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56" name="TextBox 373"/>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57" name="TextBox 374"/>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58" name="TextBox 375"/>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59" name="TextBox 376"/>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60" name="TextBox 377"/>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61" name="TextBox 378"/>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62" name="TextBox 379"/>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63" name="TextBox 380"/>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64" name="TextBox 381"/>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65" name="TextBox 382"/>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66" name="TextBox 383"/>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67" name="TextBox 384"/>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68" name="TextBox 385"/>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69" name="TextBox 1"/>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70" name="TextBox 2"/>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71" name="TextBox 3"/>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72" name="TextBox 4"/>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73" name="TextBox 5"/>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74" name="TextBox 6"/>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75" name="TextBox 7"/>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76" name="TextBox 8"/>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77" name="TextBox 9"/>
          <p:cNvSpPr txBox="1"/>
          <p:nvPr/>
        </p:nvSpPr>
        <p:spPr>
          <a:xfrm flipH="1">
            <a:off x="627063" y="1830388"/>
            <a:ext cx="96837"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678" name="TextBox 10"/>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79" name="TextBox 11"/>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80" name="TextBox 12"/>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81" name="TextBox 13"/>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682" name="TextBox 15"/>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83" name="TextBox 16"/>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84" name="TextBox 17"/>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85" name="TextBox 18"/>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86" name="TextBox 19"/>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87" name="TextBox 20"/>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88" name="TextBox 21"/>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89" name="TextBox 22"/>
          <p:cNvSpPr txBox="1"/>
          <p:nvPr/>
        </p:nvSpPr>
        <p:spPr>
          <a:xfrm flipH="1">
            <a:off x="679450" y="18303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690" name="TextBox 23"/>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91" name="TextBox 24"/>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692" name="TextBox 27"/>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93" name="TextBox 28"/>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94" name="TextBox 29"/>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95" name="TextBox 30"/>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96" name="TextBox 31"/>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97" name="TextBox 32"/>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98" name="TextBox 33"/>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99" name="TextBox 34"/>
          <p:cNvSpPr txBox="1"/>
          <p:nvPr/>
        </p:nvSpPr>
        <p:spPr>
          <a:xfrm flipH="1">
            <a:off x="679450" y="18303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700" name="TextBox 35"/>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01" name="TextBox 36"/>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02" name="TextBox 37"/>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03" name="TextBox 38"/>
          <p:cNvSpPr txBox="1"/>
          <p:nvPr/>
        </p:nvSpPr>
        <p:spPr>
          <a:xfrm>
            <a:off x="1060450" y="18303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704" name="TextBox 39"/>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705" name="TextBox 40"/>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06" name="TextBox 41"/>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07" name="TextBox 42"/>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08" name="TextBox 43"/>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09" name="TextBox 44"/>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10" name="TextBox 45"/>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11" name="TextBox 46"/>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12" name="TextBox 47"/>
          <p:cNvSpPr txBox="1"/>
          <p:nvPr/>
        </p:nvSpPr>
        <p:spPr>
          <a:xfrm flipH="1">
            <a:off x="679450" y="18303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713" name="TextBox 48"/>
          <p:cNvSpPr txBox="1"/>
          <p:nvPr/>
        </p:nvSpPr>
        <p:spPr>
          <a:xfrm>
            <a:off x="1060450" y="18303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714" name="TextBox 49"/>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715" name="TextBox 50"/>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16" name="TextBox 5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17" name="TextBox 52"/>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18" name="TextBox 53"/>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19" name="TextBox 54"/>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20" name="TextBox 55"/>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21" name="TextBox 56"/>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22" name="TextBox 57"/>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23" name="TextBox 58"/>
          <p:cNvSpPr txBox="1"/>
          <p:nvPr/>
        </p:nvSpPr>
        <p:spPr>
          <a:xfrm flipH="1">
            <a:off x="679450" y="46783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724" name="TextBox 59"/>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25" name="TextBox 60"/>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26" name="TextBox 6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27" name="TextBox 62"/>
          <p:cNvSpPr txBox="1"/>
          <p:nvPr/>
        </p:nvSpPr>
        <p:spPr>
          <a:xfrm>
            <a:off x="1060450" y="48879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728" name="TextBox 63"/>
          <p:cNvSpPr txBox="1"/>
          <p:nvPr/>
        </p:nvSpPr>
        <p:spPr>
          <a:xfrm flipH="1" flipV="1">
            <a:off x="657225" y="4887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729" name="TextBox 65"/>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30" name="TextBox 66"/>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31" name="TextBox 67"/>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32" name="TextBox 68"/>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33" name="TextBox 69"/>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34" name="TextBox 70"/>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35" name="TextBox 71"/>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36" name="TextBox 72"/>
          <p:cNvSpPr txBox="1"/>
          <p:nvPr/>
        </p:nvSpPr>
        <p:spPr>
          <a:xfrm flipH="1">
            <a:off x="679450" y="46783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737" name="TextBox 73"/>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38" name="TextBox 74"/>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39" name="TextBox 75"/>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40" name="TextBox 76"/>
          <p:cNvSpPr txBox="1"/>
          <p:nvPr/>
        </p:nvSpPr>
        <p:spPr>
          <a:xfrm>
            <a:off x="1060450" y="48879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741" name="TextBox 77"/>
          <p:cNvSpPr txBox="1"/>
          <p:nvPr/>
        </p:nvSpPr>
        <p:spPr>
          <a:xfrm flipH="1" flipV="1">
            <a:off x="657225" y="4887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742" name="TextBox 80"/>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43" name="TextBox 81"/>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44" name="TextBox 82"/>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45" name="TextBox 83"/>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46" name="TextBox 84"/>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47" name="TextBox 85"/>
          <p:cNvSpPr txBox="1"/>
          <p:nvPr/>
        </p:nvSpPr>
        <p:spPr>
          <a:xfrm flipH="1">
            <a:off x="679450" y="42783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748" name="TextBox 86"/>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49" name="TextBox 87"/>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50" name="TextBox 88"/>
          <p:cNvSpPr txBox="1"/>
          <p:nvPr/>
        </p:nvSpPr>
        <p:spPr>
          <a:xfrm>
            <a:off x="1060450" y="44783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751" name="TextBox 89"/>
          <p:cNvSpPr txBox="1"/>
          <p:nvPr/>
        </p:nvSpPr>
        <p:spPr>
          <a:xfrm flipH="1" flipV="1">
            <a:off x="657225" y="44783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752" name="TextBox 90"/>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53" name="TextBox 91"/>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54" name="TextBox 92"/>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55" name="TextBox 93"/>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56" name="TextBox 94"/>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57" name="TextBox 95"/>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58" name="TextBox 96"/>
          <p:cNvSpPr txBox="1"/>
          <p:nvPr/>
        </p:nvSpPr>
        <p:spPr>
          <a:xfrm flipH="1">
            <a:off x="679450" y="42783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759" name="TextBox 97"/>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60" name="TextBox 98"/>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61" name="TextBox 99"/>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62" name="TextBox 100"/>
          <p:cNvSpPr txBox="1"/>
          <p:nvPr/>
        </p:nvSpPr>
        <p:spPr>
          <a:xfrm>
            <a:off x="1060450" y="44783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763" name="TextBox 101"/>
          <p:cNvSpPr txBox="1"/>
          <p:nvPr/>
        </p:nvSpPr>
        <p:spPr>
          <a:xfrm flipH="1" flipV="1">
            <a:off x="657225" y="44783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764" name="TextBox 102"/>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65" name="TextBox 103"/>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66" name="TextBox 104"/>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67" name="TextBox 105"/>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68" name="TextBox 106"/>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69" name="TextBox 107"/>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70" name="TextBox 108"/>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71" name="TextBox 109"/>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72" name="TextBox 110"/>
          <p:cNvSpPr txBox="1"/>
          <p:nvPr/>
        </p:nvSpPr>
        <p:spPr>
          <a:xfrm flipH="1">
            <a:off x="627063" y="1830388"/>
            <a:ext cx="96837"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773" name="TextBox 111"/>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74" name="TextBox 112"/>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75" name="TextBox 113"/>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76" name="TextBox 114"/>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777" name="TextBox 116"/>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78" name="TextBox 117"/>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79" name="TextBox 118"/>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80" name="TextBox 119"/>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81" name="TextBox 120"/>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82" name="TextBox 121"/>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83" name="TextBox 122"/>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84" name="TextBox 123"/>
          <p:cNvSpPr txBox="1"/>
          <p:nvPr/>
        </p:nvSpPr>
        <p:spPr>
          <a:xfrm flipH="1">
            <a:off x="679450" y="18303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785" name="TextBox 124"/>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86" name="TextBox 125"/>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787" name="TextBox 128"/>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88" name="TextBox 129"/>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89" name="TextBox 130"/>
          <p:cNvSpPr txBox="1"/>
          <p:nvPr/>
        </p:nvSpPr>
        <p:spPr>
          <a:xfrm>
            <a:off x="6276053" y="918667"/>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90" name="TextBox 131"/>
          <p:cNvSpPr txBox="1"/>
          <p:nvPr/>
        </p:nvSpPr>
        <p:spPr>
          <a:xfrm>
            <a:off x="2359025" y="6433364"/>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91" name="TextBox 132"/>
          <p:cNvSpPr txBox="1"/>
          <p:nvPr/>
        </p:nvSpPr>
        <p:spPr>
          <a:xfrm>
            <a:off x="6554381" y="807376"/>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92" name="TextBox 133"/>
          <p:cNvSpPr txBox="1"/>
          <p:nvPr/>
        </p:nvSpPr>
        <p:spPr>
          <a:xfrm>
            <a:off x="642787" y="188640"/>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793" name="TextBox 134"/>
          <p:cNvSpPr txBox="1"/>
          <p:nvPr/>
        </p:nvSpPr>
        <p:spPr>
          <a:xfrm>
            <a:off x="7278688" y="105122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94" name="TextBox 135"/>
          <p:cNvSpPr txBox="1"/>
          <p:nvPr/>
        </p:nvSpPr>
        <p:spPr>
          <a:xfrm flipH="1">
            <a:off x="679450" y="18303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795" name="TextBox 136"/>
          <p:cNvSpPr txBox="1"/>
          <p:nvPr/>
        </p:nvSpPr>
        <p:spPr>
          <a:xfrm>
            <a:off x="8008458" y="139552"/>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96" name="TextBox 137"/>
          <p:cNvSpPr txBox="1"/>
          <p:nvPr/>
        </p:nvSpPr>
        <p:spPr>
          <a:xfrm>
            <a:off x="8008458" y="404664"/>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97" name="TextBox 138"/>
          <p:cNvSpPr txBox="1"/>
          <p:nvPr/>
        </p:nvSpPr>
        <p:spPr>
          <a:xfrm>
            <a:off x="2383022" y="6453336"/>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98" name="TextBox 139"/>
          <p:cNvSpPr txBox="1"/>
          <p:nvPr/>
        </p:nvSpPr>
        <p:spPr>
          <a:xfrm>
            <a:off x="1060450" y="18303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799" name="TextBox 140"/>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800" name="TextBox 141"/>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01" name="TextBox 142"/>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02" name="TextBox 143"/>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03" name="TextBox 144"/>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04" name="TextBox 145"/>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05" name="TextBox 146"/>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06" name="TextBox 147"/>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07" name="TextBox 148"/>
          <p:cNvSpPr txBox="1"/>
          <p:nvPr/>
        </p:nvSpPr>
        <p:spPr>
          <a:xfrm flipH="1">
            <a:off x="679450" y="18303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808" name="TextBox 149"/>
          <p:cNvSpPr txBox="1"/>
          <p:nvPr/>
        </p:nvSpPr>
        <p:spPr>
          <a:xfrm>
            <a:off x="1060450" y="18303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809" name="TextBox 150"/>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810" name="TextBox 15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11" name="TextBox 152"/>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12" name="TextBox 153"/>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13" name="TextBox 154"/>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14" name="TextBox 155"/>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15" name="TextBox 156"/>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16" name="TextBox 157"/>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17" name="TextBox 158"/>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18" name="TextBox 159"/>
          <p:cNvSpPr txBox="1"/>
          <p:nvPr/>
        </p:nvSpPr>
        <p:spPr>
          <a:xfrm flipH="1">
            <a:off x="679450" y="46783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819" name="TextBox 160"/>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20" name="TextBox 16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21" name="TextBox 162"/>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22" name="TextBox 163"/>
          <p:cNvSpPr txBox="1"/>
          <p:nvPr/>
        </p:nvSpPr>
        <p:spPr>
          <a:xfrm>
            <a:off x="1060450" y="48879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823" name="TextBox 164"/>
          <p:cNvSpPr txBox="1"/>
          <p:nvPr/>
        </p:nvSpPr>
        <p:spPr>
          <a:xfrm flipH="1" flipV="1">
            <a:off x="657225" y="4887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824" name="TextBox 166"/>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25" name="TextBox 167"/>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26" name="TextBox 168"/>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27" name="TextBox 169"/>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28" name="TextBox 170"/>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29" name="TextBox 171"/>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30" name="TextBox 172"/>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31" name="TextBox 173"/>
          <p:cNvSpPr txBox="1"/>
          <p:nvPr/>
        </p:nvSpPr>
        <p:spPr>
          <a:xfrm flipH="1">
            <a:off x="679450" y="46783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832" name="TextBox 174"/>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33" name="TextBox 175"/>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34" name="TextBox 177"/>
          <p:cNvSpPr txBox="1"/>
          <p:nvPr/>
        </p:nvSpPr>
        <p:spPr>
          <a:xfrm>
            <a:off x="1060450" y="48879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835" name="TextBox 178"/>
          <p:cNvSpPr txBox="1"/>
          <p:nvPr/>
        </p:nvSpPr>
        <p:spPr>
          <a:xfrm flipH="1" flipV="1">
            <a:off x="657225" y="4887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836" name="TextBox 181"/>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37" name="TextBox 182"/>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38" name="TextBox 183"/>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39" name="TextBox 184"/>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40" name="TextBox 185"/>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41" name="TextBox 186"/>
          <p:cNvSpPr txBox="1"/>
          <p:nvPr/>
        </p:nvSpPr>
        <p:spPr>
          <a:xfrm flipH="1">
            <a:off x="679450" y="42783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842" name="TextBox 187"/>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43" name="TextBox 188"/>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44" name="TextBox 189"/>
          <p:cNvSpPr txBox="1"/>
          <p:nvPr/>
        </p:nvSpPr>
        <p:spPr>
          <a:xfrm>
            <a:off x="1060450" y="44783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845" name="TextBox 190"/>
          <p:cNvSpPr txBox="1"/>
          <p:nvPr/>
        </p:nvSpPr>
        <p:spPr>
          <a:xfrm flipH="1" flipV="1">
            <a:off x="657225" y="44783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846" name="TextBox 191"/>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47" name="TextBox 192"/>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48" name="TextBox 193"/>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49" name="TextBox 194"/>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50" name="TextBox 195"/>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51" name="TextBox 196"/>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52" name="TextBox 197"/>
          <p:cNvSpPr txBox="1"/>
          <p:nvPr/>
        </p:nvSpPr>
        <p:spPr>
          <a:xfrm flipH="1">
            <a:off x="679450" y="42783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853" name="TextBox 198"/>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54" name="TextBox 199"/>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55" name="TextBox 200"/>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56" name="TextBox 201"/>
          <p:cNvSpPr txBox="1"/>
          <p:nvPr/>
        </p:nvSpPr>
        <p:spPr>
          <a:xfrm>
            <a:off x="1060450" y="44783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857" name="TextBox 202"/>
          <p:cNvSpPr txBox="1"/>
          <p:nvPr/>
        </p:nvSpPr>
        <p:spPr>
          <a:xfrm flipH="1" flipV="1">
            <a:off x="657225" y="44783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858" name="TextBox 203"/>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59" name="TextBox 204"/>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60" name="TextBox 205"/>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61" name="TextBox 206"/>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62" name="TextBox 207"/>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63" name="TextBox 208"/>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64" name="TextBox 209"/>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65" name="TextBox 210"/>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66" name="TextBox 21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67" name="TextBox 212"/>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68" name="TextBox 213"/>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69" name="TextBox 214"/>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70" name="TextBox 215"/>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71" name="TextBox 216"/>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72" name="TextBox 217"/>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73" name="TextBox 218"/>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74" name="TextBox 219"/>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75" name="TextBox 220"/>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76" name="TextBox 22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77" name="TextBox 222"/>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78" name="TextBox 223"/>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79" name="TextBox 224"/>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80" name="TextBox 225"/>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81" name="TextBox 226"/>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82" name="TextBox 227"/>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83" name="TextBox 228"/>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84" name="TextBox 229"/>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85" name="TextBox 230"/>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86" name="TextBox 23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87" name="TextBox 232"/>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88" name="TextBox 233"/>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89" name="TextBox 234"/>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90" name="TextBox 235"/>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91" name="TextBox 236"/>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92" name="TextBox 237"/>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93" name="TextBox 238"/>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94" name="TextBox 239"/>
          <p:cNvSpPr txBox="1"/>
          <p:nvPr/>
        </p:nvSpPr>
        <p:spPr>
          <a:xfrm flipV="1">
            <a:off x="3074988" y="236378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895" name="TextBox 240"/>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96" name="TextBox 241"/>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97" name="TextBox 242"/>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98" name="TextBox 243"/>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99" name="TextBox 244"/>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00" name="TextBox 245"/>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01" name="TextBox 246"/>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02" name="TextBox 247"/>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03" name="TextBox 248"/>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04" name="TextBox 249"/>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05" name="TextBox 250"/>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06" name="TextBox 251"/>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07" name="TextBox 25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08" name="TextBox 25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09" name="TextBox 254"/>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10" name="TextBox 25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11" name="TextBox 25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12" name="TextBox 257"/>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13" name="TextBox 258"/>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14" name="TextBox 259"/>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15" name="TextBox 260"/>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16" name="TextBox 261"/>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17" name="TextBox 26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18" name="TextBox 26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19" name="TextBox 264"/>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20" name="TextBox 26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21" name="TextBox 26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22" name="TextBox 267"/>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23" name="TextBox 268"/>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24" name="TextBox 269"/>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25" name="TextBox 270"/>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26" name="TextBox 271"/>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27" name="TextBox 272"/>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28" name="TextBox 273"/>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29" name="TextBox 274"/>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30" name="TextBox 275"/>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31" name="TextBox 276"/>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32" name="TextBox 277"/>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33" name="TextBox 278"/>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34" name="TextBox 279"/>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35" name="TextBox 280"/>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36" name="TextBox 281"/>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37" name="TextBox 28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38" name="TextBox 28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39" name="TextBox 284"/>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40" name="TextBox 28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41" name="TextBox 28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42" name="TextBox 287"/>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43" name="TextBox 288"/>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44" name="TextBox 289"/>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45" name="TextBox 290"/>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46" name="TextBox 291"/>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47" name="TextBox 29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48" name="TextBox 29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49" name="TextBox 294"/>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50" name="TextBox 295"/>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51" name="TextBox 296"/>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52" name="TextBox 297"/>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53" name="TextBox 298"/>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54" name="TextBox 299"/>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55" name="TextBox 300"/>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56" name="TextBox 301"/>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57" name="TextBox 302"/>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58" name="TextBox 303"/>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59" name="TextBox 304"/>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60" name="TextBox 30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61" name="TextBox 30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62" name="TextBox 307"/>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63" name="TextBox 308"/>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64" name="TextBox 309"/>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65" name="TextBox 310"/>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66" name="TextBox 311"/>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67" name="TextBox 31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68" name="TextBox 31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69" name="TextBox 314"/>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70" name="TextBox 31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71" name="TextBox 31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72" name="TextBox 317"/>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73" name="TextBox 318"/>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74" name="TextBox 319"/>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75" name="TextBox 320"/>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76" name="TextBox 321"/>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77" name="TextBox 322"/>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78" name="TextBox 323"/>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79" name="TextBox 324"/>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80" name="TextBox 325"/>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81" name="TextBox 326"/>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82" name="TextBox 327"/>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83" name="TextBox 328"/>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84" name="TextBox 329"/>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85" name="TextBox 330"/>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86" name="TextBox 331"/>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87" name="TextBox 33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88" name="TextBox 33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89" name="TextBox 334"/>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90" name="TextBox 33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91" name="TextBox 33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92" name="TextBox 337"/>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93" name="TextBox 338"/>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94" name="TextBox 339"/>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95" name="TextBox 340"/>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96" name="TextBox 341"/>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97" name="TextBox 34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98" name="TextBox 34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99" name="TextBox 344"/>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00" name="TextBox 34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01" name="TextBox 34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02" name="TextBox 347"/>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03" name="TextBox 348"/>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04" name="TextBox 349"/>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05" name="TextBox 350"/>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06" name="TextBox 351"/>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07" name="TextBox 352"/>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08" name="TextBox 353"/>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09" name="TextBox 354"/>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10" name="TextBox 355"/>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11" name="TextBox 356"/>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12" name="TextBox 357"/>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13" name="TextBox 358"/>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14" name="TextBox 359"/>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15" name="TextBox 360"/>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16" name="TextBox 361"/>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17" name="TextBox 362"/>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18" name="TextBox 363"/>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19" name="TextBox 364"/>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20" name="TextBox 365"/>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21" name="TextBox 366"/>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22" name="TextBox 367"/>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23" name="TextBox 368"/>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24" name="TextBox 369"/>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25" name="TextBox 370"/>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26" name="TextBox 371"/>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27" name="TextBox 372"/>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28" name="TextBox 373"/>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29" name="TextBox 374"/>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30" name="TextBox 375"/>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31" name="TextBox 376"/>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32" name="TextBox 377"/>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33" name="TextBox 378"/>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34" name="TextBox 379"/>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35" name="TextBox 380"/>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36" name="TextBox 381"/>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37" name="TextBox 382"/>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38" name="TextBox 383"/>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39" name="TextBox 384"/>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40" name="TextBox 385"/>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41" name="TextBox 1"/>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42" name="TextBox 2"/>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43" name="TextBox 3"/>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44" name="TextBox 4"/>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45" name="TextBox 5"/>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46" name="TextBox 6"/>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47" name="TextBox 7"/>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48" name="TextBox 8"/>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49" name="TextBox 9"/>
          <p:cNvSpPr txBox="1"/>
          <p:nvPr/>
        </p:nvSpPr>
        <p:spPr>
          <a:xfrm flipH="1">
            <a:off x="627063" y="1830388"/>
            <a:ext cx="96837"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050" name="TextBox 10"/>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51" name="TextBox 11"/>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52" name="TextBox 12"/>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53" name="TextBox 13"/>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054" name="TextBox 15"/>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55" name="TextBox 16"/>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56" name="TextBox 17"/>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57" name="TextBox 18"/>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58" name="TextBox 19"/>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59" name="TextBox 20"/>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60" name="TextBox 21"/>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61" name="TextBox 22"/>
          <p:cNvSpPr txBox="1"/>
          <p:nvPr/>
        </p:nvSpPr>
        <p:spPr>
          <a:xfrm flipH="1">
            <a:off x="679450" y="18303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062" name="TextBox 23"/>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63" name="TextBox 24"/>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064" name="TextBox 27"/>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65" name="TextBox 28"/>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66" name="TextBox 29"/>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67" name="TextBox 30"/>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68" name="TextBox 31"/>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69" name="TextBox 32"/>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70" name="TextBox 33"/>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71" name="TextBox 34"/>
          <p:cNvSpPr txBox="1"/>
          <p:nvPr/>
        </p:nvSpPr>
        <p:spPr>
          <a:xfrm flipH="1">
            <a:off x="679450" y="18303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072" name="TextBox 35"/>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73" name="TextBox 36"/>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74" name="TextBox 37"/>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75" name="TextBox 38"/>
          <p:cNvSpPr txBox="1"/>
          <p:nvPr/>
        </p:nvSpPr>
        <p:spPr>
          <a:xfrm>
            <a:off x="1060450" y="18303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076" name="TextBox 39"/>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077" name="TextBox 40"/>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78" name="TextBox 41"/>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79" name="TextBox 42"/>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80" name="TextBox 43"/>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81" name="TextBox 44"/>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82" name="TextBox 45"/>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83" name="TextBox 46"/>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84" name="TextBox 47"/>
          <p:cNvSpPr txBox="1"/>
          <p:nvPr/>
        </p:nvSpPr>
        <p:spPr>
          <a:xfrm flipH="1">
            <a:off x="679450" y="18303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085" name="TextBox 48"/>
          <p:cNvSpPr txBox="1"/>
          <p:nvPr/>
        </p:nvSpPr>
        <p:spPr>
          <a:xfrm>
            <a:off x="1060450" y="18303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086" name="TextBox 49"/>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087" name="TextBox 50"/>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88" name="TextBox 5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89" name="TextBox 52"/>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90" name="TextBox 53"/>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91" name="TextBox 54"/>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92" name="TextBox 55"/>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93" name="TextBox 56"/>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94" name="TextBox 57"/>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95" name="TextBox 58"/>
          <p:cNvSpPr txBox="1"/>
          <p:nvPr/>
        </p:nvSpPr>
        <p:spPr>
          <a:xfrm flipH="1">
            <a:off x="679450" y="46783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096" name="TextBox 59"/>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97" name="TextBox 60"/>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98" name="TextBox 6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99" name="TextBox 62"/>
          <p:cNvSpPr txBox="1"/>
          <p:nvPr/>
        </p:nvSpPr>
        <p:spPr>
          <a:xfrm>
            <a:off x="1060450" y="48879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100" name="TextBox 63"/>
          <p:cNvSpPr txBox="1"/>
          <p:nvPr/>
        </p:nvSpPr>
        <p:spPr>
          <a:xfrm flipH="1" flipV="1">
            <a:off x="657225" y="4887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101" name="TextBox 65"/>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02" name="TextBox 66"/>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03" name="TextBox 67"/>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04" name="TextBox 68"/>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05" name="TextBox 69"/>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06" name="TextBox 70"/>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07" name="TextBox 71"/>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08" name="TextBox 72"/>
          <p:cNvSpPr txBox="1"/>
          <p:nvPr/>
        </p:nvSpPr>
        <p:spPr>
          <a:xfrm flipH="1">
            <a:off x="679450" y="46783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109" name="TextBox 73"/>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10" name="TextBox 74"/>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11" name="TextBox 75"/>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12" name="TextBox 76"/>
          <p:cNvSpPr txBox="1"/>
          <p:nvPr/>
        </p:nvSpPr>
        <p:spPr>
          <a:xfrm>
            <a:off x="1060450" y="48879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113" name="TextBox 77"/>
          <p:cNvSpPr txBox="1"/>
          <p:nvPr/>
        </p:nvSpPr>
        <p:spPr>
          <a:xfrm flipH="1" flipV="1">
            <a:off x="657225" y="4887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114" name="TextBox 80"/>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15" name="TextBox 81"/>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16" name="TextBox 82"/>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17" name="TextBox 83"/>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18" name="TextBox 84"/>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19" name="TextBox 85"/>
          <p:cNvSpPr txBox="1"/>
          <p:nvPr/>
        </p:nvSpPr>
        <p:spPr>
          <a:xfrm flipH="1">
            <a:off x="679450" y="42783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120" name="TextBox 86"/>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21" name="TextBox 87"/>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22" name="TextBox 88"/>
          <p:cNvSpPr txBox="1"/>
          <p:nvPr/>
        </p:nvSpPr>
        <p:spPr>
          <a:xfrm>
            <a:off x="1060450" y="44783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123" name="TextBox 89"/>
          <p:cNvSpPr txBox="1"/>
          <p:nvPr/>
        </p:nvSpPr>
        <p:spPr>
          <a:xfrm flipH="1" flipV="1">
            <a:off x="657225" y="44783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124" name="TextBox 90"/>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25" name="TextBox 91"/>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26" name="TextBox 92"/>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27" name="TextBox 93"/>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28" name="TextBox 94"/>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29" name="TextBox 95"/>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30" name="TextBox 96"/>
          <p:cNvSpPr txBox="1"/>
          <p:nvPr/>
        </p:nvSpPr>
        <p:spPr>
          <a:xfrm flipH="1">
            <a:off x="679450" y="42783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131" name="TextBox 97"/>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32" name="TextBox 98"/>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33" name="TextBox 99"/>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34" name="TextBox 100"/>
          <p:cNvSpPr txBox="1"/>
          <p:nvPr/>
        </p:nvSpPr>
        <p:spPr>
          <a:xfrm>
            <a:off x="1060450" y="44783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135" name="TextBox 101"/>
          <p:cNvSpPr txBox="1"/>
          <p:nvPr/>
        </p:nvSpPr>
        <p:spPr>
          <a:xfrm flipH="1" flipV="1">
            <a:off x="657225" y="44783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136" name="TextBox 102"/>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37" name="TextBox 103"/>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38" name="TextBox 104"/>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39" name="TextBox 105"/>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40" name="TextBox 106"/>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41" name="TextBox 107"/>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42" name="TextBox 108"/>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43" name="TextBox 109"/>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44" name="TextBox 110"/>
          <p:cNvSpPr txBox="1"/>
          <p:nvPr/>
        </p:nvSpPr>
        <p:spPr>
          <a:xfrm flipH="1">
            <a:off x="627063" y="1830388"/>
            <a:ext cx="96837"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145" name="TextBox 111"/>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46" name="TextBox 112"/>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47" name="TextBox 113"/>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48" name="TextBox 114"/>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149" name="TextBox 116"/>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50" name="TextBox 117"/>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51" name="TextBox 118"/>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52" name="TextBox 119"/>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53" name="TextBox 120"/>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54" name="TextBox 121"/>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55" name="TextBox 122"/>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56" name="TextBox 123"/>
          <p:cNvSpPr txBox="1"/>
          <p:nvPr/>
        </p:nvSpPr>
        <p:spPr>
          <a:xfrm flipH="1">
            <a:off x="679450" y="18303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157" name="TextBox 124"/>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58" name="TextBox 125"/>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159" name="TextBox 128"/>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60" name="TextBox 129"/>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61" name="TextBox 130"/>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62" name="TextBox 131"/>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64" name="TextBox 133"/>
          <p:cNvSpPr txBox="1"/>
          <p:nvPr/>
        </p:nvSpPr>
        <p:spPr>
          <a:xfrm>
            <a:off x="8891587" y="-240226"/>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65" name="TextBox 134"/>
          <p:cNvSpPr txBox="1"/>
          <p:nvPr/>
        </p:nvSpPr>
        <p:spPr>
          <a:xfrm>
            <a:off x="8115300" y="729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66" name="TextBox 135"/>
          <p:cNvSpPr txBox="1"/>
          <p:nvPr/>
        </p:nvSpPr>
        <p:spPr>
          <a:xfrm flipH="1">
            <a:off x="679450" y="18303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167" name="TextBox 136"/>
          <p:cNvSpPr txBox="1"/>
          <p:nvPr/>
        </p:nvSpPr>
        <p:spPr>
          <a:xfrm>
            <a:off x="7699375" y="272405"/>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68" name="TextBox 137"/>
          <p:cNvSpPr txBox="1"/>
          <p:nvPr/>
        </p:nvSpPr>
        <p:spPr>
          <a:xfrm>
            <a:off x="7278688" y="939932"/>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69" name="TextBox 138"/>
          <p:cNvSpPr txBox="1"/>
          <p:nvPr/>
        </p:nvSpPr>
        <p:spPr>
          <a:xfrm>
            <a:off x="3265931" y="6858000"/>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70" name="TextBox 139"/>
          <p:cNvSpPr txBox="1"/>
          <p:nvPr/>
        </p:nvSpPr>
        <p:spPr>
          <a:xfrm>
            <a:off x="1060450" y="18303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171" name="TextBox 140"/>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172" name="TextBox 141"/>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73" name="TextBox 142"/>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74" name="TextBox 143"/>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75" name="TextBox 144"/>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76" name="TextBox 145"/>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77" name="TextBox 146"/>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78" name="TextBox 147"/>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79" name="TextBox 148"/>
          <p:cNvSpPr txBox="1"/>
          <p:nvPr/>
        </p:nvSpPr>
        <p:spPr>
          <a:xfrm flipH="1">
            <a:off x="679450" y="18303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180" name="TextBox 149"/>
          <p:cNvSpPr txBox="1"/>
          <p:nvPr/>
        </p:nvSpPr>
        <p:spPr>
          <a:xfrm>
            <a:off x="1060450" y="18303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181" name="TextBox 150"/>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182" name="TextBox 15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83" name="TextBox 152"/>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84" name="TextBox 153"/>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85" name="TextBox 154"/>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86" name="TextBox 155"/>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87" name="TextBox 156"/>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88" name="TextBox 157"/>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89" name="TextBox 158"/>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90" name="TextBox 159"/>
          <p:cNvSpPr txBox="1"/>
          <p:nvPr/>
        </p:nvSpPr>
        <p:spPr>
          <a:xfrm flipH="1">
            <a:off x="679450" y="46783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191" name="TextBox 160"/>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92" name="TextBox 16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93" name="TextBox 162"/>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94" name="TextBox 163"/>
          <p:cNvSpPr txBox="1"/>
          <p:nvPr/>
        </p:nvSpPr>
        <p:spPr>
          <a:xfrm>
            <a:off x="1060450" y="48879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195" name="TextBox 164"/>
          <p:cNvSpPr txBox="1"/>
          <p:nvPr/>
        </p:nvSpPr>
        <p:spPr>
          <a:xfrm flipH="1" flipV="1">
            <a:off x="657225" y="4887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196" name="TextBox 166"/>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97" name="TextBox 167"/>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98" name="TextBox 168"/>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99" name="TextBox 169"/>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00" name="TextBox 170"/>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01" name="TextBox 171"/>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02" name="TextBox 172"/>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03" name="TextBox 173"/>
          <p:cNvSpPr txBox="1"/>
          <p:nvPr/>
        </p:nvSpPr>
        <p:spPr>
          <a:xfrm flipH="1">
            <a:off x="679450" y="46783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204" name="TextBox 174"/>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05" name="TextBox 175"/>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06" name="TextBox 177"/>
          <p:cNvSpPr txBox="1"/>
          <p:nvPr/>
        </p:nvSpPr>
        <p:spPr>
          <a:xfrm>
            <a:off x="1060450" y="48879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207" name="TextBox 178"/>
          <p:cNvSpPr txBox="1"/>
          <p:nvPr/>
        </p:nvSpPr>
        <p:spPr>
          <a:xfrm flipH="1" flipV="1">
            <a:off x="657225" y="4887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208" name="TextBox 181"/>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09" name="TextBox 182"/>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10" name="TextBox 183"/>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11" name="TextBox 184"/>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12" name="TextBox 185"/>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13" name="TextBox 186"/>
          <p:cNvSpPr txBox="1"/>
          <p:nvPr/>
        </p:nvSpPr>
        <p:spPr>
          <a:xfrm flipH="1">
            <a:off x="679450" y="42783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214" name="TextBox 187"/>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15" name="TextBox 188"/>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16" name="TextBox 189"/>
          <p:cNvSpPr txBox="1"/>
          <p:nvPr/>
        </p:nvSpPr>
        <p:spPr>
          <a:xfrm>
            <a:off x="1060450" y="44783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217" name="TextBox 190"/>
          <p:cNvSpPr txBox="1"/>
          <p:nvPr/>
        </p:nvSpPr>
        <p:spPr>
          <a:xfrm flipH="1" flipV="1">
            <a:off x="657225" y="44783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218" name="TextBox 191"/>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19" name="TextBox 192"/>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20" name="TextBox 193"/>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21" name="TextBox 194"/>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22" name="TextBox 195"/>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23" name="TextBox 196"/>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24" name="TextBox 197"/>
          <p:cNvSpPr txBox="1"/>
          <p:nvPr/>
        </p:nvSpPr>
        <p:spPr>
          <a:xfrm flipH="1">
            <a:off x="679450" y="42783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225" name="TextBox 198"/>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26" name="TextBox 199"/>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27" name="TextBox 200"/>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28" name="TextBox 201"/>
          <p:cNvSpPr txBox="1"/>
          <p:nvPr/>
        </p:nvSpPr>
        <p:spPr>
          <a:xfrm>
            <a:off x="1060450" y="44783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229" name="TextBox 202"/>
          <p:cNvSpPr txBox="1"/>
          <p:nvPr/>
        </p:nvSpPr>
        <p:spPr>
          <a:xfrm flipH="1" flipV="1">
            <a:off x="657225" y="44783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230" name="TextBox 203"/>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31" name="TextBox 204"/>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32" name="TextBox 205"/>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33" name="TextBox 206"/>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34" name="TextBox 207"/>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35" name="TextBox 208"/>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36" name="TextBox 209"/>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37" name="TextBox 210"/>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38" name="TextBox 21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39" name="TextBox 212"/>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40" name="TextBox 213"/>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41" name="TextBox 214"/>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42" name="TextBox 215"/>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43" name="TextBox 216"/>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44" name="TextBox 217"/>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45" name="TextBox 218"/>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46" name="TextBox 219"/>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47" name="TextBox 220"/>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48" name="TextBox 22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49" name="TextBox 222"/>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50" name="TextBox 223"/>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51" name="TextBox 224"/>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52" name="TextBox 225"/>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53" name="TextBox 226"/>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54" name="TextBox 227"/>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55" name="TextBox 228"/>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56" name="TextBox 229"/>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57" name="TextBox 230"/>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58" name="TextBox 23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59" name="TextBox 232"/>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60" name="TextBox 233"/>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61" name="TextBox 234"/>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62" name="TextBox 235"/>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63" name="TextBox 236"/>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64" name="TextBox 237"/>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65" name="TextBox 238"/>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66" name="TextBox 239"/>
          <p:cNvSpPr txBox="1"/>
          <p:nvPr/>
        </p:nvSpPr>
        <p:spPr>
          <a:xfrm flipV="1">
            <a:off x="3074988" y="236378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267" name="TextBox 240"/>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68" name="TextBox 241"/>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69" name="TextBox 242"/>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70" name="TextBox 243"/>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71" name="TextBox 244"/>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72" name="TextBox 245"/>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73" name="TextBox 246"/>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74" name="TextBox 247"/>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75" name="TextBox 248"/>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76" name="TextBox 249"/>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77" name="TextBox 250"/>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78" name="TextBox 251"/>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79" name="TextBox 25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80" name="TextBox 25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81" name="TextBox 254"/>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82" name="TextBox 25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83" name="TextBox 25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84" name="TextBox 257"/>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85" name="TextBox 258"/>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86" name="TextBox 259"/>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87" name="TextBox 260"/>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88" name="TextBox 261"/>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89" name="TextBox 26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90" name="TextBox 26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91" name="TextBox 264"/>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92" name="TextBox 26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93" name="TextBox 26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94" name="TextBox 267"/>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95" name="TextBox 268"/>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96" name="TextBox 269"/>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97" name="TextBox 270"/>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98" name="TextBox 271"/>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99" name="TextBox 272"/>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00" name="TextBox 273"/>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01" name="TextBox 274"/>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02" name="TextBox 275"/>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03" name="TextBox 276"/>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04" name="TextBox 277"/>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05" name="TextBox 278"/>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06" name="TextBox 279"/>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07" name="TextBox 280"/>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08" name="TextBox 281"/>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09" name="TextBox 28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10" name="TextBox 28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11" name="TextBox 284"/>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12" name="TextBox 28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13" name="TextBox 28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14" name="TextBox 287"/>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15" name="TextBox 288"/>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16" name="TextBox 289"/>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17" name="TextBox 290"/>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18" name="TextBox 291"/>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19" name="TextBox 29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20" name="TextBox 29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21" name="TextBox 294"/>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22" name="TextBox 295"/>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23" name="TextBox 296"/>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24" name="TextBox 297"/>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25" name="TextBox 298"/>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26" name="TextBox 299"/>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27" name="TextBox 300"/>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28" name="TextBox 301"/>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29" name="TextBox 302"/>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30" name="TextBox 303"/>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31" name="TextBox 304"/>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32" name="TextBox 30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33" name="TextBox 30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34" name="TextBox 307"/>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35" name="TextBox 308"/>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36" name="TextBox 309"/>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37" name="TextBox 310"/>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38" name="TextBox 311"/>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39" name="TextBox 31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40" name="TextBox 31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41" name="TextBox 314"/>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42" name="TextBox 31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43" name="TextBox 31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44" name="TextBox 317"/>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45" name="TextBox 318"/>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46" name="TextBox 319"/>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47" name="TextBox 320"/>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48" name="TextBox 321"/>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49" name="TextBox 322"/>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50" name="TextBox 323"/>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51" name="TextBox 324"/>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52" name="TextBox 325"/>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53" name="TextBox 326"/>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54" name="TextBox 327"/>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55" name="TextBox 328"/>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56" name="TextBox 329"/>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57" name="TextBox 330"/>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58" name="TextBox 331"/>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59" name="TextBox 33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60" name="TextBox 33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61" name="TextBox 334"/>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62" name="TextBox 33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63" name="TextBox 33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64" name="TextBox 337"/>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65" name="TextBox 338"/>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66" name="TextBox 339"/>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67" name="TextBox 340"/>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68" name="TextBox 341"/>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69" name="TextBox 34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70" name="TextBox 34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71" name="TextBox 344"/>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72" name="TextBox 34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73" name="TextBox 34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74" name="TextBox 347"/>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75" name="TextBox 348"/>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76" name="TextBox 349"/>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77" name="TextBox 350"/>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78" name="TextBox 351"/>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79" name="TextBox 352"/>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80" name="TextBox 353"/>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81" name="TextBox 354"/>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82" name="TextBox 355"/>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83" name="TextBox 356"/>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84" name="TextBox 357"/>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85" name="TextBox 358"/>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86" name="TextBox 359"/>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87" name="TextBox 360"/>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88" name="TextBox 361"/>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89" name="TextBox 362"/>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90" name="TextBox 363"/>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91" name="TextBox 364"/>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92" name="TextBox 365"/>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93" name="TextBox 366"/>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94" name="TextBox 367"/>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95" name="TextBox 368"/>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96" name="TextBox 369"/>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97" name="TextBox 370"/>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98" name="TextBox 371"/>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99" name="TextBox 372"/>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00" name="TextBox 373"/>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01" name="TextBox 374"/>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02" name="TextBox 375"/>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03" name="TextBox 376"/>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04" name="TextBox 377"/>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05" name="TextBox 378"/>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06" name="TextBox 379"/>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07" name="TextBox 380"/>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08" name="TextBox 381"/>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09" name="TextBox 382"/>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10" name="TextBox 383"/>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11" name="TextBox 384"/>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12" name="TextBox 385"/>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graphicFrame>
        <p:nvGraphicFramePr>
          <p:cNvPr id="5" name="Table 4"/>
          <p:cNvGraphicFramePr>
            <a:graphicFrameLocks noGrp="1"/>
          </p:cNvGraphicFramePr>
          <p:nvPr>
            <p:extLst>
              <p:ext uri="{D42A27DB-BD31-4B8C-83A1-F6EECF244321}">
                <p14:modId xmlns:p14="http://schemas.microsoft.com/office/powerpoint/2010/main" xmlns="" val="1472181484"/>
              </p:ext>
            </p:extLst>
          </p:nvPr>
        </p:nvGraphicFramePr>
        <p:xfrm>
          <a:off x="223222" y="939777"/>
          <a:ext cx="8668366" cy="5596486"/>
        </p:xfrm>
        <a:graphic>
          <a:graphicData uri="http://schemas.openxmlformats.org/drawingml/2006/table">
            <a:tbl>
              <a:tblPr/>
              <a:tblGrid>
                <a:gridCol w="3280496">
                  <a:extLst>
                    <a:ext uri="{9D8B030D-6E8A-4147-A177-3AD203B41FA5}">
                      <a16:colId xmlns:a16="http://schemas.microsoft.com/office/drawing/2014/main" xmlns="" val="20000"/>
                    </a:ext>
                  </a:extLst>
                </a:gridCol>
                <a:gridCol w="700689">
                  <a:extLst>
                    <a:ext uri="{9D8B030D-6E8A-4147-A177-3AD203B41FA5}">
                      <a16:colId xmlns:a16="http://schemas.microsoft.com/office/drawing/2014/main" xmlns="" val="20001"/>
                    </a:ext>
                  </a:extLst>
                </a:gridCol>
                <a:gridCol w="647606">
                  <a:extLst>
                    <a:ext uri="{9D8B030D-6E8A-4147-A177-3AD203B41FA5}">
                      <a16:colId xmlns:a16="http://schemas.microsoft.com/office/drawing/2014/main" xmlns="" val="20002"/>
                    </a:ext>
                  </a:extLst>
                </a:gridCol>
                <a:gridCol w="775003">
                  <a:extLst>
                    <a:ext uri="{9D8B030D-6E8A-4147-A177-3AD203B41FA5}">
                      <a16:colId xmlns:a16="http://schemas.microsoft.com/office/drawing/2014/main" xmlns="" val="20003"/>
                    </a:ext>
                  </a:extLst>
                </a:gridCol>
                <a:gridCol w="851973">
                  <a:extLst>
                    <a:ext uri="{9D8B030D-6E8A-4147-A177-3AD203B41FA5}">
                      <a16:colId xmlns:a16="http://schemas.microsoft.com/office/drawing/2014/main" xmlns="" val="20004"/>
                    </a:ext>
                  </a:extLst>
                </a:gridCol>
                <a:gridCol w="817380">
                  <a:extLst>
                    <a:ext uri="{9D8B030D-6E8A-4147-A177-3AD203B41FA5}">
                      <a16:colId xmlns:a16="http://schemas.microsoft.com/office/drawing/2014/main" xmlns="" val="20005"/>
                    </a:ext>
                  </a:extLst>
                </a:gridCol>
                <a:gridCol w="802627">
                  <a:extLst>
                    <a:ext uri="{9D8B030D-6E8A-4147-A177-3AD203B41FA5}">
                      <a16:colId xmlns:a16="http://schemas.microsoft.com/office/drawing/2014/main" xmlns="" val="20006"/>
                    </a:ext>
                  </a:extLst>
                </a:gridCol>
                <a:gridCol w="792592">
                  <a:extLst>
                    <a:ext uri="{9D8B030D-6E8A-4147-A177-3AD203B41FA5}">
                      <a16:colId xmlns:a16="http://schemas.microsoft.com/office/drawing/2014/main" xmlns="" val="20007"/>
                    </a:ext>
                  </a:extLst>
                </a:gridCol>
              </a:tblGrid>
              <a:tr h="534734">
                <a:tc rowSpan="2">
                  <a:txBody>
                    <a:bodyPr/>
                    <a:lstStyle/>
                    <a:p>
                      <a:pPr algn="ctr" fontAlgn="ctr"/>
                      <a:r>
                        <a:rPr lang="en-US" sz="1000" b="1" i="0" u="none" strike="noStrike" dirty="0" smtClean="0">
                          <a:solidFill>
                            <a:srgbClr val="000000"/>
                          </a:solidFill>
                          <a:effectLst/>
                          <a:latin typeface="Arial"/>
                        </a:rPr>
                        <a:t>Financial </a:t>
                      </a:r>
                      <a:r>
                        <a:rPr lang="en-US" sz="1000" b="1" i="0" u="none" strike="noStrike" dirty="0">
                          <a:solidFill>
                            <a:srgbClr val="000000"/>
                          </a:solidFill>
                          <a:effectLst/>
                          <a:latin typeface="Arial"/>
                        </a:rPr>
                        <a:t>Intervention</a:t>
                      </a:r>
                    </a:p>
                  </a:txBody>
                  <a:tcPr marL="7564" marR="7564" marT="756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8E4BC"/>
                    </a:solidFill>
                  </a:tcPr>
                </a:tc>
                <a:tc>
                  <a:txBody>
                    <a:bodyPr/>
                    <a:lstStyle/>
                    <a:p>
                      <a:pPr algn="ctr" fontAlgn="t"/>
                      <a:r>
                        <a:rPr lang="en-US" sz="1000" b="1" i="0" u="none" strike="noStrike" dirty="0">
                          <a:solidFill>
                            <a:srgbClr val="000000"/>
                          </a:solidFill>
                          <a:effectLst/>
                          <a:latin typeface="Arial"/>
                        </a:rPr>
                        <a:t>Projected Outputs (Sites)</a:t>
                      </a:r>
                    </a:p>
                  </a:txBody>
                  <a:tcPr marL="7564" marR="7564" marT="756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8E4BC"/>
                    </a:solidFill>
                  </a:tcPr>
                </a:tc>
                <a:tc>
                  <a:txBody>
                    <a:bodyPr/>
                    <a:lstStyle/>
                    <a:p>
                      <a:pPr algn="ctr" fontAlgn="t"/>
                      <a:r>
                        <a:rPr lang="en-US" sz="1000" b="1" i="0" u="none" strike="noStrike" dirty="0">
                          <a:solidFill>
                            <a:srgbClr val="000000"/>
                          </a:solidFill>
                          <a:effectLst/>
                          <a:latin typeface="Arial"/>
                        </a:rPr>
                        <a:t>Projected Outputs (Units)</a:t>
                      </a:r>
                    </a:p>
                  </a:txBody>
                  <a:tcPr marL="7564" marR="7564" marT="756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8E4BC"/>
                    </a:solidFill>
                  </a:tcPr>
                </a:tc>
                <a:tc>
                  <a:txBody>
                    <a:bodyPr/>
                    <a:lstStyle/>
                    <a:p>
                      <a:pPr algn="ctr" fontAlgn="t"/>
                      <a:r>
                        <a:rPr lang="en-US" sz="1000" b="1" i="0" u="none" strike="noStrike" dirty="0">
                          <a:solidFill>
                            <a:srgbClr val="000000"/>
                          </a:solidFill>
                          <a:effectLst/>
                          <a:latin typeface="Arial"/>
                        </a:rPr>
                        <a:t>Projected Outputs (Other)</a:t>
                      </a:r>
                    </a:p>
                  </a:txBody>
                  <a:tcPr marL="7564" marR="7564" marT="756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8E4BC"/>
                    </a:solidFill>
                  </a:tcPr>
                </a:tc>
                <a:tc>
                  <a:txBody>
                    <a:bodyPr/>
                    <a:lstStyle/>
                    <a:p>
                      <a:pPr algn="ctr" fontAlgn="t"/>
                      <a:r>
                        <a:rPr lang="en-US" sz="1000" b="1" i="0" u="none" strike="noStrike" dirty="0">
                          <a:solidFill>
                            <a:srgbClr val="000000"/>
                          </a:solidFill>
                          <a:effectLst/>
                          <a:latin typeface="Arial"/>
                        </a:rPr>
                        <a:t>Funds Allocated </a:t>
                      </a:r>
                    </a:p>
                  </a:txBody>
                  <a:tcPr marL="7564" marR="7564" marT="756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8E4BC"/>
                    </a:solidFill>
                  </a:tcPr>
                </a:tc>
                <a:tc>
                  <a:txBody>
                    <a:bodyPr/>
                    <a:lstStyle/>
                    <a:p>
                      <a:pPr algn="ctr" fontAlgn="t"/>
                      <a:r>
                        <a:rPr lang="en-US" sz="1000" b="1" i="0" u="none" strike="noStrike" dirty="0">
                          <a:solidFill>
                            <a:srgbClr val="000000"/>
                          </a:solidFill>
                          <a:effectLst/>
                          <a:latin typeface="Arial"/>
                        </a:rPr>
                        <a:t>Actual Expenditure </a:t>
                      </a:r>
                    </a:p>
                  </a:txBody>
                  <a:tcPr marL="7564" marR="7564" marT="756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8E4BC"/>
                    </a:solidFill>
                  </a:tcPr>
                </a:tc>
                <a:tc>
                  <a:txBody>
                    <a:bodyPr/>
                    <a:lstStyle/>
                    <a:p>
                      <a:pPr algn="ctr" fontAlgn="ctr"/>
                      <a:r>
                        <a:rPr lang="en-US" sz="1000" b="1" i="0" u="none" strike="noStrike" dirty="0">
                          <a:solidFill>
                            <a:srgbClr val="000000"/>
                          </a:solidFill>
                          <a:effectLst/>
                          <a:latin typeface="Arial"/>
                        </a:rPr>
                        <a:t>Variance</a:t>
                      </a:r>
                    </a:p>
                  </a:txBody>
                  <a:tcPr marL="7564" marR="7564" marT="756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8E4BC"/>
                    </a:solidFill>
                  </a:tcPr>
                </a:tc>
                <a:tc rowSpan="2">
                  <a:txBody>
                    <a:bodyPr/>
                    <a:lstStyle/>
                    <a:p>
                      <a:pPr algn="ctr" fontAlgn="t"/>
                      <a:r>
                        <a:rPr lang="en-US" sz="1000" b="1" i="0" u="none" strike="noStrike" dirty="0">
                          <a:solidFill>
                            <a:srgbClr val="000000"/>
                          </a:solidFill>
                          <a:effectLst/>
                          <a:latin typeface="Arial"/>
                        </a:rPr>
                        <a:t>% of Allocation spent</a:t>
                      </a:r>
                    </a:p>
                  </a:txBody>
                  <a:tcPr marL="7564" marR="7564" marT="7564"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8E4BC"/>
                    </a:solidFill>
                  </a:tcPr>
                </a:tc>
                <a:extLst>
                  <a:ext uri="{0D108BD9-81ED-4DB2-BD59-A6C34878D82A}">
                    <a16:rowId xmlns:a16="http://schemas.microsoft.com/office/drawing/2014/main" xmlns="" val="10000"/>
                  </a:ext>
                </a:extLst>
              </a:tr>
              <a:tr h="197008">
                <a:tc vMerge="1">
                  <a:txBody>
                    <a:bodyPr/>
                    <a:lstStyle/>
                    <a:p>
                      <a:endParaRPr lang="en-US"/>
                    </a:p>
                  </a:txBody>
                  <a:tcPr/>
                </a:tc>
                <a:tc>
                  <a:txBody>
                    <a:bodyPr/>
                    <a:lstStyle/>
                    <a:p>
                      <a:pPr algn="l" fontAlgn="b"/>
                      <a:r>
                        <a:rPr lang="en-US" sz="1000" b="0" i="0" u="none" strike="noStrike">
                          <a:solidFill>
                            <a:srgbClr val="000000"/>
                          </a:solidFill>
                          <a:effectLst/>
                          <a:latin typeface="Arial"/>
                        </a:rPr>
                        <a:t>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8E4BC"/>
                    </a:solidFill>
                  </a:tcPr>
                </a:tc>
                <a:tc>
                  <a:txBody>
                    <a:bodyPr/>
                    <a:lstStyle/>
                    <a:p>
                      <a:pPr algn="l" fontAlgn="b"/>
                      <a:r>
                        <a:rPr lang="en-US" sz="1000" b="0" i="0" u="none" strike="noStrike">
                          <a:solidFill>
                            <a:srgbClr val="000000"/>
                          </a:solidFill>
                          <a:effectLst/>
                          <a:latin typeface="Arial"/>
                        </a:rPr>
                        <a:t>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8E4BC"/>
                    </a:solidFill>
                  </a:tcPr>
                </a:tc>
                <a:tc>
                  <a:txBody>
                    <a:bodyPr/>
                    <a:lstStyle/>
                    <a:p>
                      <a:pPr algn="ctr" fontAlgn="ctr"/>
                      <a:r>
                        <a:rPr lang="en-US" sz="1000" b="1" i="0" u="none" strike="noStrike">
                          <a:solidFill>
                            <a:srgbClr val="000000"/>
                          </a:solidFill>
                          <a:effectLst/>
                          <a:latin typeface="Arial"/>
                        </a:rPr>
                        <a:t> </a:t>
                      </a:r>
                    </a:p>
                  </a:txBody>
                  <a:tcPr marL="7564" marR="7564" marT="756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8E4BC"/>
                    </a:solidFill>
                  </a:tcPr>
                </a:tc>
                <a:tc>
                  <a:txBody>
                    <a:bodyPr/>
                    <a:lstStyle/>
                    <a:p>
                      <a:pPr algn="r" fontAlgn="b"/>
                      <a:r>
                        <a:rPr lang="en-US" sz="1000" b="1" i="0" u="none" strike="noStrike">
                          <a:solidFill>
                            <a:srgbClr val="000000"/>
                          </a:solidFill>
                          <a:effectLst/>
                          <a:latin typeface="Arial"/>
                        </a:rPr>
                        <a:t>R'000</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8E4BC"/>
                    </a:solidFill>
                  </a:tcPr>
                </a:tc>
                <a:tc>
                  <a:txBody>
                    <a:bodyPr/>
                    <a:lstStyle/>
                    <a:p>
                      <a:pPr algn="r" fontAlgn="b"/>
                      <a:r>
                        <a:rPr lang="en-US" sz="1000" b="1" i="0" u="none" strike="noStrike">
                          <a:solidFill>
                            <a:srgbClr val="000000"/>
                          </a:solidFill>
                          <a:effectLst/>
                          <a:latin typeface="Arial"/>
                        </a:rPr>
                        <a:t>R'000</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8E4BC"/>
                    </a:solidFill>
                  </a:tcPr>
                </a:tc>
                <a:tc>
                  <a:txBody>
                    <a:bodyPr/>
                    <a:lstStyle/>
                    <a:p>
                      <a:pPr algn="r" fontAlgn="b"/>
                      <a:r>
                        <a:rPr lang="en-US" sz="1000" b="1" i="0" u="none" strike="noStrike">
                          <a:solidFill>
                            <a:srgbClr val="000000"/>
                          </a:solidFill>
                          <a:effectLst/>
                          <a:latin typeface="Arial"/>
                        </a:rPr>
                        <a:t>R'000</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8E4BC"/>
                    </a:solidFill>
                  </a:tcPr>
                </a:tc>
                <a:tc vMerge="1">
                  <a:txBody>
                    <a:bodyPr/>
                    <a:lstStyle/>
                    <a:p>
                      <a:endParaRPr lang="en-US"/>
                    </a:p>
                  </a:txBody>
                  <a:tcPr/>
                </a:tc>
                <a:extLst>
                  <a:ext uri="{0D108BD9-81ED-4DB2-BD59-A6C34878D82A}">
                    <a16:rowId xmlns:a16="http://schemas.microsoft.com/office/drawing/2014/main" xmlns="" val="10001"/>
                  </a:ext>
                </a:extLst>
              </a:tr>
              <a:tr h="303077">
                <a:tc>
                  <a:txBody>
                    <a:bodyPr/>
                    <a:lstStyle/>
                    <a:p>
                      <a:pPr algn="l" fontAlgn="ctr"/>
                      <a:r>
                        <a:rPr lang="en-US" sz="1000" b="0" i="0" u="none" strike="noStrike">
                          <a:solidFill>
                            <a:srgbClr val="000000"/>
                          </a:solidFill>
                          <a:effectLst/>
                          <a:latin typeface="Calibri"/>
                        </a:rPr>
                        <a:t>1.1a Individual housing subsidies (R0 - R3 500) credit linked</a:t>
                      </a:r>
                    </a:p>
                  </a:txBody>
                  <a:tcPr marL="7564" marR="7564" marT="756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000" b="0" i="0" u="none" strike="noStrike" dirty="0">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6 827</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6 827</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2"/>
                  </a:ext>
                </a:extLst>
              </a:tr>
              <a:tr h="384634">
                <a:tc>
                  <a:txBody>
                    <a:bodyPr/>
                    <a:lstStyle/>
                    <a:p>
                      <a:pPr algn="l" fontAlgn="ctr"/>
                      <a:r>
                        <a:rPr lang="en-US" sz="1000" b="0" i="0" u="none" strike="noStrike">
                          <a:solidFill>
                            <a:srgbClr val="000000"/>
                          </a:solidFill>
                          <a:effectLst/>
                          <a:latin typeface="Calibri"/>
                        </a:rPr>
                        <a:t>1.1b Individual housing subsidies (R0 - R3 500) Non - Credit Linked</a:t>
                      </a:r>
                    </a:p>
                  </a:txBody>
                  <a:tcPr marL="7564" marR="7564" marT="756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Arial"/>
                        </a:rPr>
                        <a:t>                 5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Arial"/>
                        </a:rPr>
                        <a:t>            478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dirty="0">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47 983</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110 359</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62 376</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Arial"/>
                        </a:rPr>
                        <a:t>                   230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384634">
                <a:tc>
                  <a:txBody>
                    <a:bodyPr/>
                    <a:lstStyle/>
                    <a:p>
                      <a:pPr algn="l" fontAlgn="ctr"/>
                      <a:r>
                        <a:rPr lang="en-US" sz="1000" b="0" i="0" u="none" strike="noStrike">
                          <a:solidFill>
                            <a:srgbClr val="000000"/>
                          </a:solidFill>
                          <a:effectLst/>
                          <a:latin typeface="Calibri"/>
                        </a:rPr>
                        <a:t>1.2 Housing finance linked Individual subsidies (FLISP)-(R3 501 - R7 000)</a:t>
                      </a:r>
                    </a:p>
                  </a:txBody>
                  <a:tcPr marL="7564" marR="7564" marT="756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Arial"/>
                        </a:rPr>
                        <a:t>  2 000</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a:solidFill>
                            <a:srgbClr val="000000"/>
                          </a:solidFill>
                          <a:effectLst/>
                          <a:latin typeface="Arial"/>
                        </a:rPr>
                        <a:t>  3 057</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dirty="0">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255 103</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78 749</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176 354</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a:solidFill>
                            <a:srgbClr val="000000"/>
                          </a:solidFill>
                          <a:effectLst/>
                          <a:latin typeface="Arial"/>
                        </a:rPr>
                        <a:t>                     31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303077">
                <a:tc>
                  <a:txBody>
                    <a:bodyPr/>
                    <a:lstStyle/>
                    <a:p>
                      <a:pPr algn="l" fontAlgn="ctr"/>
                      <a:r>
                        <a:rPr lang="en-US" sz="1000" b="0" i="0" u="none" strike="noStrike">
                          <a:solidFill>
                            <a:srgbClr val="000000"/>
                          </a:solidFill>
                          <a:effectLst/>
                          <a:latin typeface="Calibri"/>
                        </a:rPr>
                        <a:t>1.3 Enhanced Extended Discount Benefit Scheme (EEDBS)</a:t>
                      </a:r>
                    </a:p>
                  </a:txBody>
                  <a:tcPr marL="7564" marR="7564" marT="756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5 278</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dirty="0">
                          <a:solidFill>
                            <a:srgbClr val="000000"/>
                          </a:solidFill>
                          <a:effectLst/>
                          <a:latin typeface="Arial"/>
                        </a:rPr>
                        <a:t>  68 113</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36 954</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31 159</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Arial"/>
                        </a:rPr>
                        <a:t>                     54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303077">
                <a:tc>
                  <a:txBody>
                    <a:bodyPr/>
                    <a:lstStyle/>
                    <a:p>
                      <a:pPr algn="l" fontAlgn="ctr"/>
                      <a:r>
                        <a:rPr lang="fr-FR" sz="1000" b="0" i="0" u="none" strike="noStrike">
                          <a:solidFill>
                            <a:srgbClr val="000000"/>
                          </a:solidFill>
                          <a:effectLst/>
                          <a:latin typeface="Calibri"/>
                        </a:rPr>
                        <a:t>1.4 State Asset Maintenance Programme</a:t>
                      </a:r>
                    </a:p>
                  </a:txBody>
                  <a:tcPr marL="7564" marR="7564" marT="756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8 011</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93 697</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136 620</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42 923</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a:solidFill>
                            <a:srgbClr val="000000"/>
                          </a:solidFill>
                          <a:effectLst/>
                          <a:latin typeface="Arial"/>
                        </a:rPr>
                        <a:t>                   146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303077">
                <a:tc>
                  <a:txBody>
                    <a:bodyPr/>
                    <a:lstStyle/>
                    <a:p>
                      <a:pPr algn="l" fontAlgn="ctr"/>
                      <a:r>
                        <a:rPr lang="en-US" sz="1000" b="0" i="0" u="none" strike="noStrike">
                          <a:solidFill>
                            <a:srgbClr val="000000"/>
                          </a:solidFill>
                          <a:effectLst/>
                          <a:latin typeface="Calibri"/>
                        </a:rPr>
                        <a:t>1.5a Rectified RDP stck 1994-2002</a:t>
                      </a:r>
                    </a:p>
                  </a:txBody>
                  <a:tcPr marL="7564" marR="7564" marT="756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2 519</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222 412</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dirty="0">
                          <a:solidFill>
                            <a:srgbClr val="000000"/>
                          </a:solidFill>
                          <a:effectLst/>
                          <a:latin typeface="Arial"/>
                        </a:rPr>
                        <a:t>  324 397</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101 985</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Arial"/>
                        </a:rPr>
                        <a:t>                   146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303077">
                <a:tc>
                  <a:txBody>
                    <a:bodyPr/>
                    <a:lstStyle/>
                    <a:p>
                      <a:pPr algn="l" fontAlgn="ctr"/>
                      <a:r>
                        <a:rPr lang="en-US" sz="1000" b="0" i="0" u="none" strike="noStrike">
                          <a:solidFill>
                            <a:srgbClr val="000000"/>
                          </a:solidFill>
                          <a:effectLst/>
                          <a:latin typeface="Calibri"/>
                        </a:rPr>
                        <a:t>1.5b Rectification of Housing Stock(pre 1994)</a:t>
                      </a:r>
                    </a:p>
                  </a:txBody>
                  <a:tcPr marL="7564" marR="7564" marT="756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1 166</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109 289</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120 712</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dirty="0">
                          <a:solidFill>
                            <a:srgbClr val="000000"/>
                          </a:solidFill>
                          <a:effectLst/>
                          <a:latin typeface="Arial"/>
                        </a:rPr>
                        <a:t>-  11 423</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a:solidFill>
                            <a:srgbClr val="000000"/>
                          </a:solidFill>
                          <a:effectLst/>
                          <a:latin typeface="Arial"/>
                        </a:rPr>
                        <a:t>                   110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303077">
                <a:tc>
                  <a:txBody>
                    <a:bodyPr/>
                    <a:lstStyle/>
                    <a:p>
                      <a:pPr algn="l" fontAlgn="ctr"/>
                      <a:r>
                        <a:rPr lang="en-US" sz="1000" b="0" i="0" u="none" strike="noStrike">
                          <a:solidFill>
                            <a:srgbClr val="000000"/>
                          </a:solidFill>
                          <a:effectLst/>
                          <a:latin typeface="Calibri"/>
                        </a:rPr>
                        <a:t>1.6 Social and Economic Facilities</a:t>
                      </a:r>
                    </a:p>
                  </a:txBody>
                  <a:tcPr marL="7564" marR="7564" marT="756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1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91 398</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98 470</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dirty="0">
                          <a:solidFill>
                            <a:srgbClr val="000000"/>
                          </a:solidFill>
                          <a:effectLst/>
                          <a:latin typeface="Arial"/>
                        </a:rPr>
                        <a:t>-  7 072</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a:solidFill>
                            <a:srgbClr val="000000"/>
                          </a:solidFill>
                          <a:effectLst/>
                          <a:latin typeface="Arial"/>
                        </a:rPr>
                        <a:t>                   108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303077">
                <a:tc>
                  <a:txBody>
                    <a:bodyPr/>
                    <a:lstStyle/>
                    <a:p>
                      <a:pPr algn="l" fontAlgn="ctr"/>
                      <a:r>
                        <a:rPr lang="en-US" sz="1000" b="0" i="0" u="none" strike="noStrike">
                          <a:solidFill>
                            <a:srgbClr val="000000"/>
                          </a:solidFill>
                          <a:effectLst/>
                          <a:latin typeface="Calibri"/>
                        </a:rPr>
                        <a:t>1.7 Accredited Municipalities (level 1 &amp; 2): </a:t>
                      </a:r>
                    </a:p>
                  </a:txBody>
                  <a:tcPr marL="7564" marR="7564" marT="756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65 194</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67 951</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2 757</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Arial"/>
                        </a:rPr>
                        <a:t>                   104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303077">
                <a:tc>
                  <a:txBody>
                    <a:bodyPr/>
                    <a:lstStyle/>
                    <a:p>
                      <a:pPr algn="l" fontAlgn="ctr"/>
                      <a:r>
                        <a:rPr lang="en-US" sz="1000" b="0" i="0" u="none" strike="noStrike">
                          <a:solidFill>
                            <a:srgbClr val="000000"/>
                          </a:solidFill>
                          <a:effectLst/>
                          <a:latin typeface="Calibri"/>
                        </a:rPr>
                        <a:t>1.8 Operational Capital Budget</a:t>
                      </a:r>
                    </a:p>
                  </a:txBody>
                  <a:tcPr marL="7564" marR="7564" marT="756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796 397</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770 053</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dirty="0">
                          <a:solidFill>
                            <a:srgbClr val="000000"/>
                          </a:solidFill>
                          <a:effectLst/>
                          <a:latin typeface="Arial"/>
                        </a:rPr>
                        <a:t>  26 344</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Arial"/>
                        </a:rPr>
                        <a:t>                     97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303077">
                <a:tc>
                  <a:txBody>
                    <a:bodyPr/>
                    <a:lstStyle/>
                    <a:p>
                      <a:pPr algn="l" fontAlgn="ctr"/>
                      <a:r>
                        <a:rPr lang="en-US" sz="1000" b="0" i="0" u="none" strike="noStrike">
                          <a:solidFill>
                            <a:srgbClr val="000000"/>
                          </a:solidFill>
                          <a:effectLst/>
                          <a:latin typeface="Calibri"/>
                        </a:rPr>
                        <a:t>1.9 Blocked projects</a:t>
                      </a:r>
                    </a:p>
                  </a:txBody>
                  <a:tcPr marL="7564" marR="7564" marT="756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33 541</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51 694</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18 153</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Arial"/>
                        </a:rPr>
                        <a:t>                   154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2"/>
                  </a:ext>
                </a:extLst>
              </a:tr>
              <a:tr h="303077">
                <a:tc>
                  <a:txBody>
                    <a:bodyPr/>
                    <a:lstStyle/>
                    <a:p>
                      <a:pPr algn="l" fontAlgn="ctr"/>
                      <a:r>
                        <a:rPr lang="en-US" sz="1000" b="0" i="0" u="none" strike="noStrike">
                          <a:solidFill>
                            <a:srgbClr val="000000"/>
                          </a:solidFill>
                          <a:effectLst/>
                          <a:latin typeface="Calibri"/>
                        </a:rPr>
                        <a:t>1.10 NHBRC enrolment (related to grant)</a:t>
                      </a:r>
                    </a:p>
                  </a:txBody>
                  <a:tcPr marL="7564" marR="7564" marT="756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26 000</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192 174</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156 512</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35 662</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Arial"/>
                        </a:rPr>
                        <a:t>                     81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3"/>
                  </a:ext>
                </a:extLst>
              </a:tr>
              <a:tr h="303077">
                <a:tc>
                  <a:txBody>
                    <a:bodyPr/>
                    <a:lstStyle/>
                    <a:p>
                      <a:pPr algn="l" fontAlgn="ctr"/>
                      <a:r>
                        <a:rPr lang="en-US" sz="1000" b="0" i="0" u="none" strike="noStrike">
                          <a:solidFill>
                            <a:srgbClr val="000000"/>
                          </a:solidFill>
                          <a:effectLst/>
                          <a:latin typeface="Calibri"/>
                        </a:rPr>
                        <a:t>1.11a Land parcels procured(IHAHSD)</a:t>
                      </a:r>
                    </a:p>
                  </a:txBody>
                  <a:tcPr marL="7564" marR="7564" marT="756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308</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dirty="0">
                          <a:solidFill>
                            <a:srgbClr val="000000"/>
                          </a:solidFill>
                          <a:effectLst/>
                          <a:latin typeface="Arial"/>
                        </a:rPr>
                        <a:t>  75 639</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299 522</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223 883</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Arial"/>
                        </a:rPr>
                        <a:t>                   396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4"/>
                  </a:ext>
                </a:extLst>
              </a:tr>
              <a:tr h="303077">
                <a:tc>
                  <a:txBody>
                    <a:bodyPr/>
                    <a:lstStyle/>
                    <a:p>
                      <a:pPr algn="l" fontAlgn="ctr"/>
                      <a:r>
                        <a:rPr lang="en-US" sz="1000" b="0" i="0" u="none" strike="noStrike">
                          <a:solidFill>
                            <a:srgbClr val="000000"/>
                          </a:solidFill>
                          <a:effectLst/>
                          <a:latin typeface="Calibri"/>
                        </a:rPr>
                        <a:t>1.12 Housing chapters of IDP's</a:t>
                      </a:r>
                    </a:p>
                  </a:txBody>
                  <a:tcPr marL="7564" marR="7564" marT="756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dirty="0">
                          <a:solidFill>
                            <a:srgbClr val="000000"/>
                          </a:solidFill>
                          <a:effectLst/>
                          <a:latin typeface="Arial"/>
                        </a:rPr>
                        <a:t>  1 744</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671</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a:rPr>
                        <a:t>  1 073</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Arial"/>
                        </a:rPr>
                        <a:t>                     38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5"/>
                  </a:ext>
                </a:extLst>
              </a:tr>
              <a:tr h="347108">
                <a:tc>
                  <a:txBody>
                    <a:bodyPr/>
                    <a:lstStyle/>
                    <a:p>
                      <a:pPr algn="l" fontAlgn="ctr"/>
                      <a:endParaRPr lang="en-US" sz="1000" b="1" i="0" u="none" strike="noStrike" dirty="0" smtClean="0">
                        <a:solidFill>
                          <a:srgbClr val="000000"/>
                        </a:solidFill>
                        <a:effectLst/>
                        <a:latin typeface="Arial"/>
                      </a:endParaRPr>
                    </a:p>
                    <a:p>
                      <a:pPr algn="l" fontAlgn="ctr"/>
                      <a:r>
                        <a:rPr lang="en-US" sz="1000" b="1" i="0" u="none" strike="noStrike" dirty="0" smtClean="0">
                          <a:solidFill>
                            <a:srgbClr val="000000"/>
                          </a:solidFill>
                          <a:effectLst/>
                          <a:latin typeface="Arial"/>
                        </a:rPr>
                        <a:t>Total</a:t>
                      </a:r>
                      <a:r>
                        <a:rPr lang="en-US" sz="1000" b="1" i="0" u="none" strike="noStrike" dirty="0">
                          <a:solidFill>
                            <a:srgbClr val="000000"/>
                          </a:solidFill>
                          <a:effectLst/>
                          <a:latin typeface="Arial"/>
                        </a:rPr>
                        <a:t>: Financial Intervention</a:t>
                      </a:r>
                    </a:p>
                  </a:txBody>
                  <a:tcPr marL="7564" marR="7564" marT="756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gn="ctr" fontAlgn="b"/>
                      <a:r>
                        <a:rPr lang="en-US" sz="1000" b="1" i="0" u="none" strike="noStrike" dirty="0">
                          <a:solidFill>
                            <a:srgbClr val="000000"/>
                          </a:solidFill>
                          <a:effectLst/>
                          <a:latin typeface="Arial"/>
                        </a:rPr>
                        <a:t>  2 005</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gn="ctr" fontAlgn="b"/>
                      <a:r>
                        <a:rPr lang="en-US" sz="1000" b="1" i="0" u="none" strike="noStrike" dirty="0">
                          <a:solidFill>
                            <a:srgbClr val="000000"/>
                          </a:solidFill>
                          <a:effectLst/>
                          <a:latin typeface="Arial"/>
                        </a:rPr>
                        <a:t>  3 535</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gn="r" fontAlgn="b"/>
                      <a:r>
                        <a:rPr lang="en-US" sz="1000" b="1" i="0" u="none" strike="noStrike">
                          <a:solidFill>
                            <a:srgbClr val="000000"/>
                          </a:solidFill>
                          <a:effectLst/>
                          <a:latin typeface="Arial"/>
                        </a:rPr>
                        <a:t>  43 283</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gn="r" fontAlgn="b"/>
                      <a:r>
                        <a:rPr lang="en-US" sz="1000" b="1" i="0" u="none" strike="noStrike" dirty="0">
                          <a:solidFill>
                            <a:srgbClr val="000000"/>
                          </a:solidFill>
                          <a:effectLst/>
                          <a:latin typeface="Arial"/>
                        </a:rPr>
                        <a:t> 2 052 684</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gn="r" fontAlgn="b"/>
                      <a:r>
                        <a:rPr lang="en-US" sz="1000" b="1" i="0" u="none" strike="noStrike" dirty="0">
                          <a:solidFill>
                            <a:srgbClr val="000000"/>
                          </a:solidFill>
                          <a:effectLst/>
                          <a:latin typeface="Arial"/>
                        </a:rPr>
                        <a:t> 2 259 491</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gn="r" fontAlgn="b"/>
                      <a:r>
                        <a:rPr lang="en-US" sz="1000" b="1" i="0" u="none" strike="noStrike" dirty="0">
                          <a:solidFill>
                            <a:srgbClr val="000000"/>
                          </a:solidFill>
                          <a:effectLst/>
                          <a:latin typeface="Arial"/>
                        </a:rPr>
                        <a:t>-  206 807</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gn="ctr" fontAlgn="b"/>
                      <a:r>
                        <a:rPr lang="en-US" sz="1000" b="1" i="0" u="none" strike="noStrike" dirty="0">
                          <a:solidFill>
                            <a:srgbClr val="000000"/>
                          </a:solidFill>
                          <a:effectLst/>
                          <a:latin typeface="Arial"/>
                        </a:rPr>
                        <a:t>                   110 </a:t>
                      </a:r>
                    </a:p>
                  </a:txBody>
                  <a:tcPr marL="7564" marR="7564" marT="7564"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xmlns="" val="10016"/>
                  </a:ext>
                </a:extLst>
              </a:tr>
            </a:tbl>
          </a:graphicData>
        </a:graphic>
      </p:graphicFrame>
      <p:sp>
        <p:nvSpPr>
          <p:cNvPr id="2" name="Slide Number Placeholder 1"/>
          <p:cNvSpPr>
            <a:spLocks noGrp="1"/>
          </p:cNvSpPr>
          <p:nvPr>
            <p:ph type="sldNum" sz="quarter" idx="12"/>
          </p:nvPr>
        </p:nvSpPr>
        <p:spPr/>
        <p:txBody>
          <a:bodyPr/>
          <a:lstStyle/>
          <a:p>
            <a:fld id="{8B13A7A9-1CF6-4B25-A7CF-4920571CA2E3}" type="slidenum">
              <a:rPr lang="en-ZA" smtClean="0">
                <a:solidFill>
                  <a:prstClr val="black">
                    <a:tint val="75000"/>
                  </a:prstClr>
                </a:solidFill>
              </a:rPr>
              <a:pPr/>
              <a:t>20</a:t>
            </a:fld>
            <a:endParaRPr lang="en-ZA">
              <a:solidFill>
                <a:prstClr val="black">
                  <a:tint val="75000"/>
                </a:prstClr>
              </a:solidFill>
            </a:endParaRPr>
          </a:p>
        </p:txBody>
      </p:sp>
    </p:spTree>
    <p:extLst>
      <p:ext uri="{BB962C8B-B14F-4D97-AF65-F5344CB8AC3E}">
        <p14:creationId xmlns:p14="http://schemas.microsoft.com/office/powerpoint/2010/main" xmlns="" val="1123301462"/>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8229600" cy="792162"/>
          </a:xfrm>
        </p:spPr>
        <p:txBody>
          <a:bodyPr>
            <a:normAutofit/>
          </a:bodyPr>
          <a:lstStyle/>
          <a:p>
            <a:r>
              <a:rPr lang="en-US" sz="3200" dirty="0">
                <a:solidFill>
                  <a:prstClr val="black"/>
                </a:solidFill>
              </a:rPr>
              <a:t>Financial </a:t>
            </a:r>
            <a:r>
              <a:rPr lang="en-US" sz="3200" dirty="0" smtClean="0">
                <a:solidFill>
                  <a:prstClr val="black"/>
                </a:solidFill>
              </a:rPr>
              <a:t>Interventions Programme - HSDG</a:t>
            </a:r>
            <a:endParaRPr lang="en-US" sz="3200" dirty="0"/>
          </a:p>
        </p:txBody>
      </p:sp>
      <p:sp>
        <p:nvSpPr>
          <p:cNvPr id="3" name="Content Placeholder 2"/>
          <p:cNvSpPr>
            <a:spLocks noGrp="1"/>
          </p:cNvSpPr>
          <p:nvPr>
            <p:ph idx="1"/>
          </p:nvPr>
        </p:nvSpPr>
        <p:spPr>
          <a:xfrm>
            <a:off x="228600" y="1219200"/>
            <a:ext cx="8458200" cy="4648200"/>
          </a:xfrm>
        </p:spPr>
        <p:txBody>
          <a:bodyPr>
            <a:normAutofit fontScale="55000" lnSpcReduction="20000"/>
          </a:bodyPr>
          <a:lstStyle/>
          <a:p>
            <a:pPr algn="just">
              <a:lnSpc>
                <a:spcPct val="120000"/>
              </a:lnSpc>
            </a:pPr>
            <a:r>
              <a:rPr lang="en-US" sz="3800" dirty="0" smtClean="0">
                <a:latin typeface="Arial Narrow"/>
                <a:cs typeface="Arial Narrow"/>
              </a:rPr>
              <a:t>On the reported R18.3 billion expenditure by Provinces for the 2016/17 financial year, a total of R2.2 billion which is 12% of the total available funds, was spent on Financial Intervention Housing programme.</a:t>
            </a:r>
          </a:p>
          <a:p>
            <a:pPr algn="just">
              <a:lnSpc>
                <a:spcPct val="120000"/>
              </a:lnSpc>
            </a:pPr>
            <a:r>
              <a:rPr lang="en-US" sz="3800" dirty="0" smtClean="0">
                <a:latin typeface="Arial Narrow"/>
                <a:cs typeface="Arial Narrow"/>
              </a:rPr>
              <a:t>A total of 43 283 housing opportunities was reported under the </a:t>
            </a:r>
            <a:r>
              <a:rPr lang="en-US" sz="3800" dirty="0">
                <a:latin typeface="Arial Narrow"/>
                <a:cs typeface="Arial Narrow"/>
              </a:rPr>
              <a:t>f</a:t>
            </a:r>
            <a:r>
              <a:rPr lang="en-US" sz="3800" dirty="0" smtClean="0">
                <a:latin typeface="Arial Narrow"/>
                <a:cs typeface="Arial Narrow"/>
              </a:rPr>
              <a:t>inancial </a:t>
            </a:r>
            <a:r>
              <a:rPr lang="en-US" sz="3800" dirty="0">
                <a:latin typeface="Arial Narrow"/>
                <a:cs typeface="Arial Narrow"/>
              </a:rPr>
              <a:t>i</a:t>
            </a:r>
            <a:r>
              <a:rPr lang="en-US" sz="3800" dirty="0" smtClean="0">
                <a:latin typeface="Arial Narrow"/>
                <a:cs typeface="Arial Narrow"/>
              </a:rPr>
              <a:t>ntervention programme and the outputs cannot be counted as new housing opportunities.</a:t>
            </a:r>
          </a:p>
          <a:p>
            <a:pPr algn="just">
              <a:lnSpc>
                <a:spcPct val="120000"/>
              </a:lnSpc>
            </a:pPr>
            <a:r>
              <a:rPr lang="en-US" sz="3800" dirty="0" smtClean="0">
                <a:latin typeface="Arial Narrow"/>
                <a:cs typeface="Arial Narrow"/>
              </a:rPr>
              <a:t>The lead contributors to these outputs were mainly NHBRC enrolments with 26 000, followed by Sate Asset Maintenance with 8 011, EEDBS with 5 278 and Rectification with 2 519 units.</a:t>
            </a:r>
          </a:p>
          <a:p>
            <a:pPr algn="just">
              <a:lnSpc>
                <a:spcPct val="120000"/>
              </a:lnSpc>
            </a:pPr>
            <a:r>
              <a:rPr lang="en-US" sz="3800" dirty="0" smtClean="0">
                <a:latin typeface="Arial Narrow"/>
                <a:cs typeface="Arial Narrow"/>
              </a:rPr>
              <a:t>It is only under FLISP in this programme that yielded a total of 5 057 (2 000 sites and 3 057 units) new housing opportunities with a reported expenditure of R78.7 million.</a:t>
            </a:r>
            <a:endParaRPr lang="en-US" dirty="0" smtClean="0">
              <a:latin typeface="Arial Narrow"/>
              <a:cs typeface="Arial Narrow"/>
            </a:endParaRPr>
          </a:p>
          <a:p>
            <a:endParaRPr lang="en-US" dirty="0"/>
          </a:p>
        </p:txBody>
      </p:sp>
      <p:sp>
        <p:nvSpPr>
          <p:cNvPr id="4" name="Slide Number Placeholder 3"/>
          <p:cNvSpPr>
            <a:spLocks noGrp="1"/>
          </p:cNvSpPr>
          <p:nvPr>
            <p:ph type="sldNum" sz="quarter" idx="12"/>
          </p:nvPr>
        </p:nvSpPr>
        <p:spPr/>
        <p:txBody>
          <a:bodyPr/>
          <a:lstStyle/>
          <a:p>
            <a:fld id="{8B13A7A9-1CF6-4B25-A7CF-4920571CA2E3}" type="slidenum">
              <a:rPr lang="en-ZA" smtClean="0">
                <a:solidFill>
                  <a:prstClr val="black">
                    <a:tint val="75000"/>
                  </a:prstClr>
                </a:solidFill>
              </a:rPr>
              <a:pPr/>
              <a:t>21</a:t>
            </a:fld>
            <a:endParaRPr lang="en-ZA">
              <a:solidFill>
                <a:prstClr val="black">
                  <a:tint val="75000"/>
                </a:prstClr>
              </a:solidFill>
            </a:endParaRPr>
          </a:p>
        </p:txBody>
      </p:sp>
    </p:spTree>
    <p:extLst>
      <p:ext uri="{BB962C8B-B14F-4D97-AF65-F5344CB8AC3E}">
        <p14:creationId xmlns:p14="http://schemas.microsoft.com/office/powerpoint/2010/main" xmlns="" val="199376985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3999" cy="994122"/>
          </a:xfrm>
        </p:spPr>
        <p:txBody>
          <a:bodyPr/>
          <a:lstStyle/>
          <a:p>
            <a:r>
              <a:rPr lang="en-US" sz="3200" dirty="0" smtClean="0">
                <a:solidFill>
                  <a:prstClr val="black"/>
                </a:solidFill>
              </a:rPr>
              <a:t>Expenditure </a:t>
            </a:r>
            <a:r>
              <a:rPr lang="en-US" sz="3200" dirty="0">
                <a:solidFill>
                  <a:prstClr val="black"/>
                </a:solidFill>
              </a:rPr>
              <a:t>by Economic Classification </a:t>
            </a:r>
            <a:r>
              <a:rPr lang="en-US" sz="3200" dirty="0" smtClean="0"/>
              <a:t>as </a:t>
            </a:r>
            <a:r>
              <a:rPr lang="en-US" sz="3200" dirty="0"/>
              <a:t>at 31 March 2017 </a:t>
            </a:r>
          </a:p>
        </p:txBody>
      </p:sp>
      <p:sp>
        <p:nvSpPr>
          <p:cNvPr id="3" name="Slide Number Placeholder 2"/>
          <p:cNvSpPr>
            <a:spLocks noGrp="1"/>
          </p:cNvSpPr>
          <p:nvPr>
            <p:ph type="sldNum" sz="quarter" idx="12"/>
          </p:nvPr>
        </p:nvSpPr>
        <p:spPr/>
        <p:txBody>
          <a:bodyPr/>
          <a:lstStyle/>
          <a:p>
            <a:pPr>
              <a:defRPr/>
            </a:pPr>
            <a:fld id="{17612693-689F-42AA-8F76-7F9C9A9F1456}" type="slidenum">
              <a:rPr lang="en-US" smtClean="0"/>
              <a:pPr>
                <a:defRPr/>
              </a:pPr>
              <a:t>22</a:t>
            </a:fld>
            <a:endParaRPr lang="en-US"/>
          </a:p>
        </p:txBody>
      </p:sp>
      <p:graphicFrame>
        <p:nvGraphicFramePr>
          <p:cNvPr id="4" name="Table 3"/>
          <p:cNvGraphicFramePr>
            <a:graphicFrameLocks noGrp="1"/>
          </p:cNvGraphicFramePr>
          <p:nvPr>
            <p:extLst>
              <p:ext uri="{D42A27DB-BD31-4B8C-83A1-F6EECF244321}">
                <p14:modId xmlns:p14="http://schemas.microsoft.com/office/powerpoint/2010/main" xmlns="" val="1806005396"/>
              </p:ext>
            </p:extLst>
          </p:nvPr>
        </p:nvGraphicFramePr>
        <p:xfrm>
          <a:off x="209779" y="1268761"/>
          <a:ext cx="8496943" cy="4157372"/>
        </p:xfrm>
        <a:graphic>
          <a:graphicData uri="http://schemas.openxmlformats.org/drawingml/2006/table">
            <a:tbl>
              <a:tblPr/>
              <a:tblGrid>
                <a:gridCol w="3171024">
                  <a:extLst>
                    <a:ext uri="{9D8B030D-6E8A-4147-A177-3AD203B41FA5}">
                      <a16:colId xmlns:a16="http://schemas.microsoft.com/office/drawing/2014/main" xmlns="" val="20000"/>
                    </a:ext>
                  </a:extLst>
                </a:gridCol>
                <a:gridCol w="1371254">
                  <a:extLst>
                    <a:ext uri="{9D8B030D-6E8A-4147-A177-3AD203B41FA5}">
                      <a16:colId xmlns:a16="http://schemas.microsoft.com/office/drawing/2014/main" xmlns="" val="20001"/>
                    </a:ext>
                  </a:extLst>
                </a:gridCol>
                <a:gridCol w="1449435">
                  <a:extLst>
                    <a:ext uri="{9D8B030D-6E8A-4147-A177-3AD203B41FA5}">
                      <a16:colId xmlns:a16="http://schemas.microsoft.com/office/drawing/2014/main" xmlns="" val="20002"/>
                    </a:ext>
                  </a:extLst>
                </a:gridCol>
                <a:gridCol w="1252615">
                  <a:extLst>
                    <a:ext uri="{9D8B030D-6E8A-4147-A177-3AD203B41FA5}">
                      <a16:colId xmlns:a16="http://schemas.microsoft.com/office/drawing/2014/main" xmlns="" val="20003"/>
                    </a:ext>
                  </a:extLst>
                </a:gridCol>
                <a:gridCol w="1252615">
                  <a:extLst>
                    <a:ext uri="{9D8B030D-6E8A-4147-A177-3AD203B41FA5}">
                      <a16:colId xmlns:a16="http://schemas.microsoft.com/office/drawing/2014/main" xmlns="" val="20004"/>
                    </a:ext>
                  </a:extLst>
                </a:gridCol>
              </a:tblGrid>
              <a:tr h="505969">
                <a:tc>
                  <a:txBody>
                    <a:bodyPr/>
                    <a:lstStyle/>
                    <a:p>
                      <a:pPr algn="l" fontAlgn="ctr"/>
                      <a:r>
                        <a:rPr lang="en-US" sz="1600" b="1" i="0" u="none" strike="noStrike" dirty="0">
                          <a:solidFill>
                            <a:srgbClr val="000000"/>
                          </a:solidFill>
                          <a:effectLst/>
                          <a:latin typeface="Calibri"/>
                        </a:rPr>
                        <a:t>Economic </a:t>
                      </a:r>
                      <a:r>
                        <a:rPr lang="en-US" sz="1600" b="1" i="0" u="none" strike="noStrike" dirty="0" smtClean="0">
                          <a:solidFill>
                            <a:srgbClr val="000000"/>
                          </a:solidFill>
                          <a:effectLst/>
                          <a:latin typeface="Calibri"/>
                        </a:rPr>
                        <a:t>Classification</a:t>
                      </a:r>
                    </a:p>
                    <a:p>
                      <a:pPr algn="l" fontAlgn="ctr"/>
                      <a:r>
                        <a:rPr lang="en-US" sz="1600" b="1" i="0" u="none" strike="noStrike" dirty="0" smtClean="0">
                          <a:solidFill>
                            <a:srgbClr val="000000"/>
                          </a:solidFill>
                          <a:effectLst/>
                          <a:latin typeface="Calibri"/>
                        </a:rPr>
                        <a:t>R`000</a:t>
                      </a:r>
                      <a:endParaRPr lang="en-US" sz="1600" b="1" i="0" u="none" strike="noStrike" dirty="0">
                        <a:solidFill>
                          <a:srgbClr val="000000"/>
                        </a:solidFill>
                        <a:effectLst/>
                        <a:latin typeface="Calibri"/>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D79B"/>
                    </a:solidFill>
                  </a:tcPr>
                </a:tc>
                <a:tc>
                  <a:txBody>
                    <a:bodyPr/>
                    <a:lstStyle/>
                    <a:p>
                      <a:pPr algn="ctr" fontAlgn="ctr"/>
                      <a:r>
                        <a:rPr lang="en-US" sz="1600" b="1" i="0" u="none" strike="noStrike" dirty="0">
                          <a:solidFill>
                            <a:srgbClr val="000000"/>
                          </a:solidFill>
                          <a:effectLst/>
                          <a:latin typeface="Calibri"/>
                        </a:rPr>
                        <a:t>Total Allocation</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D79B"/>
                    </a:solidFill>
                  </a:tcPr>
                </a:tc>
                <a:tc>
                  <a:txBody>
                    <a:bodyPr/>
                    <a:lstStyle/>
                    <a:p>
                      <a:pPr algn="ctr" fontAlgn="ctr"/>
                      <a:r>
                        <a:rPr lang="en-US" sz="1600" b="1" i="0" u="none" strike="noStrike" dirty="0">
                          <a:solidFill>
                            <a:srgbClr val="000000"/>
                          </a:solidFill>
                          <a:effectLst/>
                          <a:latin typeface="Calibri"/>
                        </a:rPr>
                        <a:t>Expenditure</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D79B"/>
                    </a:solidFill>
                  </a:tcPr>
                </a:tc>
                <a:tc>
                  <a:txBody>
                    <a:bodyPr/>
                    <a:lstStyle/>
                    <a:p>
                      <a:pPr algn="ctr" fontAlgn="ctr"/>
                      <a:r>
                        <a:rPr lang="en-US" sz="1600" b="1" i="0" u="none" strike="noStrike" dirty="0">
                          <a:solidFill>
                            <a:srgbClr val="000000"/>
                          </a:solidFill>
                          <a:effectLst/>
                          <a:latin typeface="Calibri"/>
                        </a:rPr>
                        <a:t>Variance</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D79B"/>
                    </a:solidFill>
                  </a:tcPr>
                </a:tc>
                <a:tc>
                  <a:txBody>
                    <a:bodyPr/>
                    <a:lstStyle/>
                    <a:p>
                      <a:pPr algn="ctr" fontAlgn="ctr"/>
                      <a:r>
                        <a:rPr lang="en-US" sz="1600" b="1" i="0" u="none" strike="noStrike" dirty="0">
                          <a:solidFill>
                            <a:srgbClr val="000000"/>
                          </a:solidFill>
                          <a:effectLst/>
                          <a:latin typeface="Calibri"/>
                        </a:rPr>
                        <a:t>% Spent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D79B"/>
                    </a:solidFill>
                  </a:tcPr>
                </a:tc>
                <a:extLst>
                  <a:ext uri="{0D108BD9-81ED-4DB2-BD59-A6C34878D82A}">
                    <a16:rowId xmlns:a16="http://schemas.microsoft.com/office/drawing/2014/main" xmlns="" val="10000"/>
                  </a:ext>
                </a:extLst>
              </a:tr>
              <a:tr h="521629">
                <a:tc>
                  <a:txBody>
                    <a:bodyPr/>
                    <a:lstStyle/>
                    <a:p>
                      <a:pPr algn="l" fontAlgn="ctr"/>
                      <a:r>
                        <a:rPr lang="en-US" sz="1600" b="0" i="0" u="none" strike="noStrike" dirty="0">
                          <a:solidFill>
                            <a:srgbClr val="000000"/>
                          </a:solidFill>
                          <a:effectLst/>
                          <a:latin typeface="Calibri"/>
                        </a:rPr>
                        <a:t>Compensation of employees</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rtl="0" fontAlgn="ctr"/>
                      <a:r>
                        <a:rPr lang="en-ZA" sz="1600" b="0" i="0" u="none" strike="noStrike">
                          <a:solidFill>
                            <a:srgbClr val="000000"/>
                          </a:solidFill>
                          <a:effectLst/>
                          <a:latin typeface="Calibri"/>
                        </a:rPr>
                        <a:t>371 492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rtl="0" fontAlgn="ctr"/>
                      <a:r>
                        <a:rPr lang="en-ZA" sz="1600" b="0" i="0" u="none" strike="noStrike">
                          <a:solidFill>
                            <a:srgbClr val="000000"/>
                          </a:solidFill>
                          <a:effectLst/>
                          <a:latin typeface="Calibri"/>
                        </a:rPr>
                        <a:t>325 288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rtl="0" fontAlgn="ctr"/>
                      <a:r>
                        <a:rPr lang="en-ZA" sz="1600" b="0" i="0" u="none" strike="noStrike">
                          <a:solidFill>
                            <a:srgbClr val="000000"/>
                          </a:solidFill>
                          <a:effectLst/>
                          <a:latin typeface="Calibri"/>
                        </a:rPr>
                        <a:t>46 204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rtl="0" fontAlgn="ctr"/>
                      <a:r>
                        <a:rPr lang="en-ZA" sz="1600" b="0" i="0" u="none" strike="noStrike">
                          <a:solidFill>
                            <a:srgbClr val="000000"/>
                          </a:solidFill>
                          <a:effectLst/>
                          <a:latin typeface="Calibri"/>
                        </a:rPr>
                        <a:t>88%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0001"/>
                  </a:ext>
                </a:extLst>
              </a:tr>
              <a:tr h="521629">
                <a:tc>
                  <a:txBody>
                    <a:bodyPr/>
                    <a:lstStyle/>
                    <a:p>
                      <a:pPr algn="l" fontAlgn="ctr"/>
                      <a:r>
                        <a:rPr lang="en-US" sz="1600" b="0" i="0" u="none" strike="noStrike" dirty="0">
                          <a:solidFill>
                            <a:srgbClr val="000000"/>
                          </a:solidFill>
                          <a:effectLst/>
                          <a:latin typeface="Calibri"/>
                        </a:rPr>
                        <a:t>Goods and services</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rtl="0" fontAlgn="ctr"/>
                      <a:r>
                        <a:rPr lang="en-ZA" sz="1600" b="0" i="0" u="none" strike="noStrike" dirty="0">
                          <a:solidFill>
                            <a:srgbClr val="000000"/>
                          </a:solidFill>
                          <a:effectLst/>
                          <a:latin typeface="Calibri"/>
                        </a:rPr>
                        <a:t>374 461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rtl="0" fontAlgn="ctr"/>
                      <a:r>
                        <a:rPr lang="en-ZA" sz="1600" b="0" i="0" u="none" strike="noStrike">
                          <a:solidFill>
                            <a:srgbClr val="000000"/>
                          </a:solidFill>
                          <a:effectLst/>
                          <a:latin typeface="Calibri"/>
                        </a:rPr>
                        <a:t>332 497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rtl="0" fontAlgn="ctr"/>
                      <a:r>
                        <a:rPr lang="en-ZA" sz="1600" b="0" i="0" u="none" strike="noStrike">
                          <a:solidFill>
                            <a:srgbClr val="000000"/>
                          </a:solidFill>
                          <a:effectLst/>
                          <a:latin typeface="Calibri"/>
                        </a:rPr>
                        <a:t>41 964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rtl="0" fontAlgn="ctr"/>
                      <a:r>
                        <a:rPr lang="en-ZA" sz="1600" b="0" i="0" u="none" strike="noStrike">
                          <a:solidFill>
                            <a:srgbClr val="000000"/>
                          </a:solidFill>
                          <a:effectLst/>
                          <a:latin typeface="Calibri"/>
                        </a:rPr>
                        <a:t>89%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0002"/>
                  </a:ext>
                </a:extLst>
              </a:tr>
              <a:tr h="521629">
                <a:tc>
                  <a:txBody>
                    <a:bodyPr/>
                    <a:lstStyle/>
                    <a:p>
                      <a:pPr algn="l" fontAlgn="ctr"/>
                      <a:r>
                        <a:rPr lang="en-US" sz="1600" b="0" i="0" u="none" strike="noStrike">
                          <a:solidFill>
                            <a:srgbClr val="000000"/>
                          </a:solidFill>
                          <a:effectLst/>
                          <a:latin typeface="Calibri"/>
                        </a:rPr>
                        <a:t>Interest Paid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rtl="0" fontAlgn="ctr"/>
                      <a:r>
                        <a:rPr lang="en-ZA" sz="1600" b="0" i="0" u="none" strike="noStrike">
                          <a:solidFill>
                            <a:srgbClr val="000000"/>
                          </a:solidFill>
                          <a:effectLst/>
                          <a:latin typeface="Calibri"/>
                        </a:rPr>
                        <a:t>12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rtl="0" fontAlgn="ctr"/>
                      <a:r>
                        <a:rPr lang="en-ZA" sz="1600" b="0" i="0" u="none" strike="noStrike">
                          <a:solidFill>
                            <a:srgbClr val="000000"/>
                          </a:solidFill>
                          <a:effectLst/>
                          <a:latin typeface="Calibri"/>
                        </a:rPr>
                        <a:t>12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rtl="0" fontAlgn="ctr"/>
                      <a:r>
                        <a:rPr lang="en-ZA" sz="1600" b="0" i="0" u="none" strike="noStrike">
                          <a:solidFill>
                            <a:srgbClr val="000000"/>
                          </a:solidFill>
                          <a:effectLst/>
                          <a:latin typeface="Calibri"/>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rtl="0" fontAlgn="ctr"/>
                      <a:r>
                        <a:rPr lang="en-ZA" sz="1600" b="0" i="0" u="none" strike="noStrike">
                          <a:solidFill>
                            <a:srgbClr val="000000"/>
                          </a:solidFill>
                          <a:effectLst/>
                          <a:latin typeface="Calibri"/>
                        </a:rPr>
                        <a:t>100%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0003"/>
                  </a:ext>
                </a:extLst>
              </a:tr>
              <a:tr h="521629">
                <a:tc>
                  <a:txBody>
                    <a:bodyPr/>
                    <a:lstStyle/>
                    <a:p>
                      <a:pPr algn="l" fontAlgn="ctr"/>
                      <a:r>
                        <a:rPr lang="en-US" sz="1600" b="0" i="0" u="none" strike="noStrike" dirty="0">
                          <a:solidFill>
                            <a:srgbClr val="000000"/>
                          </a:solidFill>
                          <a:effectLst/>
                          <a:latin typeface="Calibri"/>
                        </a:rPr>
                        <a:t>Payments For Financial Assets</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rtl="0" fontAlgn="ctr"/>
                      <a:r>
                        <a:rPr lang="en-ZA" sz="1600" b="0" i="0" u="none" strike="noStrike">
                          <a:solidFill>
                            <a:srgbClr val="000000"/>
                          </a:solidFill>
                          <a:effectLst/>
                          <a:latin typeface="Calibri"/>
                        </a:rPr>
                        <a:t>100 231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rtl="0" fontAlgn="ctr"/>
                      <a:r>
                        <a:rPr lang="en-ZA" sz="1600" b="0" i="0" u="none" strike="noStrike">
                          <a:solidFill>
                            <a:srgbClr val="000000"/>
                          </a:solidFill>
                          <a:effectLst/>
                          <a:latin typeface="Calibri"/>
                        </a:rPr>
                        <a:t>100 222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rtl="0" fontAlgn="ctr"/>
                      <a:r>
                        <a:rPr lang="en-ZA" sz="1600" b="0" i="0" u="none" strike="noStrike">
                          <a:solidFill>
                            <a:srgbClr val="000000"/>
                          </a:solidFill>
                          <a:effectLst/>
                          <a:latin typeface="Calibri"/>
                        </a:rPr>
                        <a:t>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rtl="0" fontAlgn="ctr"/>
                      <a:r>
                        <a:rPr lang="en-ZA" sz="1600" b="0" i="0" u="none" strike="noStrike">
                          <a:solidFill>
                            <a:srgbClr val="000000"/>
                          </a:solidFill>
                          <a:effectLst/>
                          <a:latin typeface="Calibri"/>
                        </a:rPr>
                        <a:t>100%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0004"/>
                  </a:ext>
                </a:extLst>
              </a:tr>
              <a:tr h="521629">
                <a:tc>
                  <a:txBody>
                    <a:bodyPr/>
                    <a:lstStyle/>
                    <a:p>
                      <a:pPr algn="l" fontAlgn="ctr"/>
                      <a:r>
                        <a:rPr lang="en-US" sz="1600" b="0" i="0" u="none" strike="noStrike">
                          <a:solidFill>
                            <a:srgbClr val="000000"/>
                          </a:solidFill>
                          <a:effectLst/>
                          <a:latin typeface="Calibri"/>
                        </a:rPr>
                        <a:t>Transfers and subsidies</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rtl="0" fontAlgn="ctr"/>
                      <a:r>
                        <a:rPr lang="en-ZA" sz="1600" b="0" i="0" u="none" strike="noStrike" dirty="0">
                          <a:solidFill>
                            <a:srgbClr val="000000"/>
                          </a:solidFill>
                          <a:effectLst/>
                          <a:latin typeface="Calibri"/>
                        </a:rPr>
                        <a:t>29 823 992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rtl="0" fontAlgn="ctr"/>
                      <a:r>
                        <a:rPr lang="en-ZA" sz="1600" b="0" i="0" u="none" strike="noStrike" dirty="0">
                          <a:solidFill>
                            <a:srgbClr val="000000"/>
                          </a:solidFill>
                          <a:effectLst/>
                          <a:latin typeface="Calibri"/>
                        </a:rPr>
                        <a:t>29 822 601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rtl="0" fontAlgn="ctr"/>
                      <a:r>
                        <a:rPr lang="en-ZA" sz="1600" b="0" i="0" u="none" strike="noStrike">
                          <a:solidFill>
                            <a:srgbClr val="000000"/>
                          </a:solidFill>
                          <a:effectLst/>
                          <a:latin typeface="Calibri"/>
                        </a:rPr>
                        <a:t>1 391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rtl="0" fontAlgn="ctr"/>
                      <a:r>
                        <a:rPr lang="en-ZA" sz="1600" b="0" i="0" u="none" strike="noStrike">
                          <a:solidFill>
                            <a:srgbClr val="000000"/>
                          </a:solidFill>
                          <a:effectLst/>
                          <a:latin typeface="Calibri"/>
                        </a:rPr>
                        <a:t>100%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0005"/>
                  </a:ext>
                </a:extLst>
              </a:tr>
              <a:tr h="521629">
                <a:tc>
                  <a:txBody>
                    <a:bodyPr/>
                    <a:lstStyle/>
                    <a:p>
                      <a:pPr algn="l" fontAlgn="ctr"/>
                      <a:r>
                        <a:rPr lang="en-US" sz="1600" b="0" i="0" u="none" strike="noStrike">
                          <a:solidFill>
                            <a:srgbClr val="000000"/>
                          </a:solidFill>
                          <a:effectLst/>
                          <a:latin typeface="Calibri"/>
                        </a:rPr>
                        <a:t>Payments for capital assets</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rtl="0" fontAlgn="ctr"/>
                      <a:r>
                        <a:rPr lang="en-ZA" sz="1600" b="0" i="0" u="none" strike="noStrike">
                          <a:solidFill>
                            <a:srgbClr val="000000"/>
                          </a:solidFill>
                          <a:effectLst/>
                          <a:latin typeface="Calibri"/>
                        </a:rPr>
                        <a:t>26 168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rtl="0" fontAlgn="ctr"/>
                      <a:r>
                        <a:rPr lang="en-ZA" sz="1600" b="0" i="0" u="none" strike="noStrike">
                          <a:solidFill>
                            <a:srgbClr val="000000"/>
                          </a:solidFill>
                          <a:effectLst/>
                          <a:latin typeface="Calibri"/>
                        </a:rPr>
                        <a:t>6 611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rtl="0" fontAlgn="ctr"/>
                      <a:r>
                        <a:rPr lang="en-ZA" sz="1600" b="0" i="0" u="none" strike="noStrike">
                          <a:solidFill>
                            <a:srgbClr val="000000"/>
                          </a:solidFill>
                          <a:effectLst/>
                          <a:latin typeface="Calibri"/>
                        </a:rPr>
                        <a:t>19 557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rtl="0" fontAlgn="ctr"/>
                      <a:r>
                        <a:rPr lang="en-ZA" sz="1600" b="0" i="0" u="none" strike="noStrike">
                          <a:solidFill>
                            <a:srgbClr val="000000"/>
                          </a:solidFill>
                          <a:effectLst/>
                          <a:latin typeface="Calibri"/>
                        </a:rPr>
                        <a:t>25%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521629">
                <a:tc>
                  <a:txBody>
                    <a:bodyPr/>
                    <a:lstStyle/>
                    <a:p>
                      <a:pPr algn="l" fontAlgn="ctr"/>
                      <a:r>
                        <a:rPr lang="en-US" sz="1600" b="1" i="0" u="none" strike="noStrike">
                          <a:solidFill>
                            <a:srgbClr val="000000"/>
                          </a:solidFill>
                          <a:effectLst/>
                          <a:latin typeface="Calibri"/>
                        </a:rPr>
                        <a:t>Total</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BB59"/>
                    </a:solidFill>
                  </a:tcPr>
                </a:tc>
                <a:tc>
                  <a:txBody>
                    <a:bodyPr/>
                    <a:lstStyle/>
                    <a:p>
                      <a:pPr algn="r" rtl="0" fontAlgn="ctr"/>
                      <a:r>
                        <a:rPr lang="en-ZA" sz="1600" b="1" i="0" u="none" strike="noStrike" dirty="0">
                          <a:solidFill>
                            <a:srgbClr val="000000"/>
                          </a:solidFill>
                          <a:effectLst/>
                          <a:latin typeface="Calibri"/>
                        </a:rPr>
                        <a:t>30 696 356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BB59"/>
                    </a:solidFill>
                  </a:tcPr>
                </a:tc>
                <a:tc>
                  <a:txBody>
                    <a:bodyPr/>
                    <a:lstStyle/>
                    <a:p>
                      <a:pPr algn="r" rtl="0" fontAlgn="ctr"/>
                      <a:r>
                        <a:rPr lang="en-ZA" sz="1600" b="1" i="0" u="none" strike="noStrike" dirty="0">
                          <a:solidFill>
                            <a:srgbClr val="000000"/>
                          </a:solidFill>
                          <a:effectLst/>
                          <a:latin typeface="Calibri"/>
                        </a:rPr>
                        <a:t>30 587 231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BB59"/>
                    </a:solidFill>
                  </a:tcPr>
                </a:tc>
                <a:tc>
                  <a:txBody>
                    <a:bodyPr/>
                    <a:lstStyle/>
                    <a:p>
                      <a:pPr algn="r" rtl="0" fontAlgn="ctr"/>
                      <a:r>
                        <a:rPr lang="en-ZA" sz="1600" b="1" i="0" u="none" strike="noStrike">
                          <a:solidFill>
                            <a:srgbClr val="000000"/>
                          </a:solidFill>
                          <a:effectLst/>
                          <a:latin typeface="Calibri"/>
                        </a:rPr>
                        <a:t>109 125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BB59"/>
                    </a:solidFill>
                  </a:tcPr>
                </a:tc>
                <a:tc>
                  <a:txBody>
                    <a:bodyPr/>
                    <a:lstStyle/>
                    <a:p>
                      <a:pPr algn="r" rtl="0" fontAlgn="ctr"/>
                      <a:r>
                        <a:rPr lang="en-ZA" sz="1600" b="1" i="0" u="none" strike="noStrike" dirty="0">
                          <a:solidFill>
                            <a:srgbClr val="000000"/>
                          </a:solidFill>
                          <a:effectLst/>
                          <a:latin typeface="Calibri"/>
                        </a:rPr>
                        <a:t>100%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BB59"/>
                    </a:solidFill>
                  </a:tcPr>
                </a:tc>
                <a:extLst>
                  <a:ext uri="{0D108BD9-81ED-4DB2-BD59-A6C34878D82A}">
                    <a16:rowId xmlns:a16="http://schemas.microsoft.com/office/drawing/2014/main" xmlns="" val="10007"/>
                  </a:ext>
                </a:extLst>
              </a:tr>
            </a:tbl>
          </a:graphicData>
        </a:graphic>
      </p:graphicFrame>
    </p:spTree>
    <p:extLst>
      <p:ext uri="{BB962C8B-B14F-4D97-AF65-F5344CB8AC3E}">
        <p14:creationId xmlns:p14="http://schemas.microsoft.com/office/powerpoint/2010/main" xmlns="" val="1396166831"/>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200" y="116632"/>
            <a:ext cx="9067800" cy="634082"/>
          </a:xfrm>
        </p:spPr>
        <p:txBody>
          <a:bodyPr/>
          <a:lstStyle/>
          <a:p>
            <a:r>
              <a:rPr lang="en-US" sz="3200" dirty="0">
                <a:solidFill>
                  <a:prstClr val="black"/>
                </a:solidFill>
              </a:rPr>
              <a:t>Transfer Payments </a:t>
            </a:r>
            <a:r>
              <a:rPr lang="en-US" sz="3200" dirty="0" smtClean="0">
                <a:solidFill>
                  <a:prstClr val="black"/>
                </a:solidFill>
              </a:rPr>
              <a:t>as at </a:t>
            </a:r>
            <a:r>
              <a:rPr lang="en-US" sz="3200" dirty="0"/>
              <a:t>31 March 2017 </a:t>
            </a:r>
          </a:p>
        </p:txBody>
      </p:sp>
      <p:sp>
        <p:nvSpPr>
          <p:cNvPr id="3" name="Slide Number Placeholder 2"/>
          <p:cNvSpPr>
            <a:spLocks noGrp="1"/>
          </p:cNvSpPr>
          <p:nvPr>
            <p:ph type="sldNum" sz="quarter" idx="12"/>
          </p:nvPr>
        </p:nvSpPr>
        <p:spPr/>
        <p:txBody>
          <a:bodyPr/>
          <a:lstStyle/>
          <a:p>
            <a:pPr>
              <a:defRPr/>
            </a:pPr>
            <a:fld id="{17612693-689F-42AA-8F76-7F9C9A9F1456}" type="slidenum">
              <a:rPr lang="en-US" smtClean="0"/>
              <a:pPr>
                <a:defRPr/>
              </a:pPr>
              <a:t>23</a:t>
            </a:fld>
            <a:endParaRPr lang="en-US"/>
          </a:p>
        </p:txBody>
      </p:sp>
      <p:graphicFrame>
        <p:nvGraphicFramePr>
          <p:cNvPr id="5" name="Table 4"/>
          <p:cNvGraphicFramePr>
            <a:graphicFrameLocks noGrp="1"/>
          </p:cNvGraphicFramePr>
          <p:nvPr>
            <p:extLst>
              <p:ext uri="{D42A27DB-BD31-4B8C-83A1-F6EECF244321}">
                <p14:modId xmlns:p14="http://schemas.microsoft.com/office/powerpoint/2010/main" xmlns="" val="3675238821"/>
              </p:ext>
            </p:extLst>
          </p:nvPr>
        </p:nvGraphicFramePr>
        <p:xfrm>
          <a:off x="222582" y="914400"/>
          <a:ext cx="8616617" cy="5010486"/>
        </p:xfrm>
        <a:graphic>
          <a:graphicData uri="http://schemas.openxmlformats.org/drawingml/2006/table">
            <a:tbl>
              <a:tblPr/>
              <a:tblGrid>
                <a:gridCol w="4413359">
                  <a:extLst>
                    <a:ext uri="{9D8B030D-6E8A-4147-A177-3AD203B41FA5}">
                      <a16:colId xmlns:a16="http://schemas.microsoft.com/office/drawing/2014/main" xmlns="" val="20000"/>
                    </a:ext>
                  </a:extLst>
                </a:gridCol>
                <a:gridCol w="1324008">
                  <a:extLst>
                    <a:ext uri="{9D8B030D-6E8A-4147-A177-3AD203B41FA5}">
                      <a16:colId xmlns:a16="http://schemas.microsoft.com/office/drawing/2014/main" xmlns="" val="20001"/>
                    </a:ext>
                  </a:extLst>
                </a:gridCol>
                <a:gridCol w="1324008">
                  <a:extLst>
                    <a:ext uri="{9D8B030D-6E8A-4147-A177-3AD203B41FA5}">
                      <a16:colId xmlns:a16="http://schemas.microsoft.com/office/drawing/2014/main" xmlns="" val="20002"/>
                    </a:ext>
                  </a:extLst>
                </a:gridCol>
                <a:gridCol w="1029784">
                  <a:extLst>
                    <a:ext uri="{9D8B030D-6E8A-4147-A177-3AD203B41FA5}">
                      <a16:colId xmlns:a16="http://schemas.microsoft.com/office/drawing/2014/main" xmlns="" val="20003"/>
                    </a:ext>
                  </a:extLst>
                </a:gridCol>
                <a:gridCol w="525458">
                  <a:extLst>
                    <a:ext uri="{9D8B030D-6E8A-4147-A177-3AD203B41FA5}">
                      <a16:colId xmlns:a16="http://schemas.microsoft.com/office/drawing/2014/main" xmlns="" val="20004"/>
                    </a:ext>
                  </a:extLst>
                </a:gridCol>
              </a:tblGrid>
              <a:tr h="223538">
                <a:tc>
                  <a:txBody>
                    <a:bodyPr/>
                    <a:lstStyle/>
                    <a:p>
                      <a:pPr algn="ctr" rtl="0" fontAlgn="ctr"/>
                      <a:r>
                        <a:rPr lang="en-ZA" sz="1200" b="1" i="0" u="none" strike="noStrike" dirty="0">
                          <a:solidFill>
                            <a:srgbClr val="000000"/>
                          </a:solidFill>
                          <a:effectLst/>
                          <a:latin typeface="Calibri"/>
                        </a:rPr>
                        <a:t>Transfer Payments</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3D69B"/>
                    </a:solidFill>
                  </a:tcPr>
                </a:tc>
                <a:tc rowSpan="2">
                  <a:txBody>
                    <a:bodyPr/>
                    <a:lstStyle/>
                    <a:p>
                      <a:pPr algn="ctr" rtl="0" fontAlgn="ctr"/>
                      <a:r>
                        <a:rPr lang="en-ZA" sz="1200" b="1" i="0" u="none" strike="noStrike" dirty="0">
                          <a:solidFill>
                            <a:srgbClr val="000000"/>
                          </a:solidFill>
                          <a:effectLst/>
                          <a:latin typeface="Calibri"/>
                        </a:rPr>
                        <a:t> Total Allocation </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3D69B"/>
                    </a:solidFill>
                  </a:tcPr>
                </a:tc>
                <a:tc rowSpan="2">
                  <a:txBody>
                    <a:bodyPr/>
                    <a:lstStyle/>
                    <a:p>
                      <a:pPr algn="ctr" rtl="0" fontAlgn="ctr"/>
                      <a:r>
                        <a:rPr lang="en-ZA" sz="1200" b="1" i="0" u="none" strike="noStrike">
                          <a:solidFill>
                            <a:srgbClr val="000000"/>
                          </a:solidFill>
                          <a:effectLst/>
                          <a:latin typeface="Calibri"/>
                        </a:rPr>
                        <a:t> Expenditure </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3D69B"/>
                    </a:solidFill>
                  </a:tcPr>
                </a:tc>
                <a:tc rowSpan="2">
                  <a:txBody>
                    <a:bodyPr/>
                    <a:lstStyle/>
                    <a:p>
                      <a:pPr algn="ctr" rtl="0" fontAlgn="ctr"/>
                      <a:r>
                        <a:rPr lang="en-ZA" sz="1200" b="1" i="0" u="none" strike="noStrike">
                          <a:solidFill>
                            <a:srgbClr val="000000"/>
                          </a:solidFill>
                          <a:effectLst/>
                          <a:latin typeface="Calibri"/>
                        </a:rPr>
                        <a:t> Variance </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3D69B"/>
                    </a:solidFill>
                  </a:tcPr>
                </a:tc>
                <a:tc rowSpan="2">
                  <a:txBody>
                    <a:bodyPr/>
                    <a:lstStyle/>
                    <a:p>
                      <a:pPr algn="ctr" rtl="0" fontAlgn="ctr"/>
                      <a:r>
                        <a:rPr lang="en-ZA" sz="1200" b="1" i="0" u="none" strike="noStrike">
                          <a:solidFill>
                            <a:srgbClr val="000000"/>
                          </a:solidFill>
                          <a:effectLst/>
                          <a:latin typeface="Calibri"/>
                        </a:rPr>
                        <a:t> % Spent </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3D69B"/>
                    </a:solidFill>
                  </a:tcPr>
                </a:tc>
                <a:extLst>
                  <a:ext uri="{0D108BD9-81ED-4DB2-BD59-A6C34878D82A}">
                    <a16:rowId xmlns:a16="http://schemas.microsoft.com/office/drawing/2014/main" xmlns="" val="10000"/>
                  </a:ext>
                </a:extLst>
              </a:tr>
              <a:tr h="223538">
                <a:tc>
                  <a:txBody>
                    <a:bodyPr/>
                    <a:lstStyle/>
                    <a:p>
                      <a:pPr algn="ctr" rtl="0" fontAlgn="ctr"/>
                      <a:r>
                        <a:rPr lang="en-ZA" sz="1200" b="1" i="0" u="none" strike="noStrike" dirty="0">
                          <a:solidFill>
                            <a:srgbClr val="000000"/>
                          </a:solidFill>
                          <a:effectLst/>
                          <a:latin typeface="Calibri"/>
                        </a:rPr>
                        <a:t>R`000</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3D69B"/>
                    </a:solidFill>
                  </a:tcPr>
                </a:tc>
                <a:tc vMerge="1">
                  <a:txBody>
                    <a:bodyPr/>
                    <a:lstStyle/>
                    <a:p>
                      <a:endParaRPr lang="en-ZA"/>
                    </a:p>
                  </a:txBody>
                  <a:tcPr/>
                </a:tc>
                <a:tc vMerge="1">
                  <a:txBody>
                    <a:bodyPr/>
                    <a:lstStyle/>
                    <a:p>
                      <a:endParaRPr lang="en-ZA"/>
                    </a:p>
                  </a:txBody>
                  <a:tcPr/>
                </a:tc>
                <a:tc vMerge="1">
                  <a:txBody>
                    <a:bodyPr/>
                    <a:lstStyle/>
                    <a:p>
                      <a:endParaRPr lang="en-ZA"/>
                    </a:p>
                  </a:txBody>
                  <a:tcPr/>
                </a:tc>
                <a:tc vMerge="1">
                  <a:txBody>
                    <a:bodyPr/>
                    <a:lstStyle/>
                    <a:p>
                      <a:endParaRPr lang="en-ZA"/>
                    </a:p>
                  </a:txBody>
                  <a:tcPr/>
                </a:tc>
                <a:extLst>
                  <a:ext uri="{0D108BD9-81ED-4DB2-BD59-A6C34878D82A}">
                    <a16:rowId xmlns:a16="http://schemas.microsoft.com/office/drawing/2014/main" xmlns="" val="10001"/>
                  </a:ext>
                </a:extLst>
              </a:tr>
              <a:tr h="223538">
                <a:tc>
                  <a:txBody>
                    <a:bodyPr/>
                    <a:lstStyle/>
                    <a:p>
                      <a:pPr algn="ctr" rtl="0" fontAlgn="b"/>
                      <a:r>
                        <a:rPr lang="en-ZA" sz="1200" b="1" i="0" u="none" strike="noStrike" dirty="0">
                          <a:solidFill>
                            <a:srgbClr val="000000"/>
                          </a:solidFill>
                          <a:effectLst/>
                          <a:latin typeface="Calibri"/>
                        </a:rPr>
                        <a:t>Grants</a:t>
                      </a:r>
                    </a:p>
                  </a:txBody>
                  <a:tcPr marL="5672" marR="5672" marT="567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r" fontAlgn="ctr"/>
                      <a:r>
                        <a:rPr lang="en-ZA" sz="1200" b="1" i="0" u="none" strike="noStrike" dirty="0" smtClean="0">
                          <a:solidFill>
                            <a:srgbClr val="000000"/>
                          </a:solidFill>
                          <a:effectLst/>
                          <a:latin typeface="Calibri"/>
                        </a:rPr>
                        <a:t>29 </a:t>
                      </a:r>
                      <a:r>
                        <a:rPr lang="en-ZA" sz="1200" b="1" i="0" u="none" strike="noStrike" dirty="0">
                          <a:solidFill>
                            <a:srgbClr val="000000"/>
                          </a:solidFill>
                          <a:effectLst/>
                          <a:latin typeface="Calibri"/>
                        </a:rPr>
                        <a:t>123 459 </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r" fontAlgn="ctr"/>
                      <a:r>
                        <a:rPr lang="en-ZA" sz="1200" b="1" i="0" u="none" strike="noStrike" dirty="0" smtClean="0">
                          <a:solidFill>
                            <a:srgbClr val="000000"/>
                          </a:solidFill>
                          <a:effectLst/>
                          <a:latin typeface="Calibri"/>
                        </a:rPr>
                        <a:t>29 </a:t>
                      </a:r>
                      <a:r>
                        <a:rPr lang="en-ZA" sz="1200" b="1" i="0" u="none" strike="noStrike" dirty="0">
                          <a:solidFill>
                            <a:srgbClr val="000000"/>
                          </a:solidFill>
                          <a:effectLst/>
                          <a:latin typeface="Calibri"/>
                        </a:rPr>
                        <a:t>123 459 </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r" fontAlgn="ctr"/>
                      <a:r>
                        <a:rPr lang="en-ZA" sz="1200" b="1" i="0" u="none" strike="noStrike" dirty="0">
                          <a:solidFill>
                            <a:srgbClr val="000000"/>
                          </a:solidFill>
                          <a:effectLst/>
                          <a:latin typeface="Calibri"/>
                        </a:rPr>
                        <a:t>                                </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r" fontAlgn="ctr"/>
                      <a:r>
                        <a:rPr lang="en-ZA" sz="1200" b="1" i="0" u="none" strike="noStrike">
                          <a:solidFill>
                            <a:srgbClr val="000000"/>
                          </a:solidFill>
                          <a:effectLst/>
                          <a:latin typeface="Calibri"/>
                        </a:rPr>
                        <a:t>100%</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extLst>
                  <a:ext uri="{0D108BD9-81ED-4DB2-BD59-A6C34878D82A}">
                    <a16:rowId xmlns:a16="http://schemas.microsoft.com/office/drawing/2014/main" xmlns="" val="10002"/>
                  </a:ext>
                </a:extLst>
              </a:tr>
              <a:tr h="223538">
                <a:tc>
                  <a:txBody>
                    <a:bodyPr/>
                    <a:lstStyle/>
                    <a:p>
                      <a:pPr algn="ctr" rtl="0" fontAlgn="ctr"/>
                      <a:r>
                        <a:rPr lang="en-ZA" sz="1200" b="0" i="0" u="none" strike="noStrike" dirty="0">
                          <a:solidFill>
                            <a:srgbClr val="000000"/>
                          </a:solidFill>
                          <a:effectLst/>
                          <a:latin typeface="Calibri"/>
                        </a:rPr>
                        <a:t>Human Settlements Development Grant</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GB" sz="1200" b="0" i="0" u="none" strike="noStrike" dirty="0" smtClean="0">
                          <a:solidFill>
                            <a:srgbClr val="000000"/>
                          </a:solidFill>
                          <a:effectLst/>
                          <a:latin typeface="Calibri"/>
                        </a:rPr>
                        <a:t>18 283 991 </a:t>
                      </a:r>
                      <a:endParaRPr lang="en-GB" sz="1200" b="0" i="0" u="none" strike="noStrike" dirty="0">
                        <a:solidFill>
                          <a:srgbClr val="000000"/>
                        </a:solidFill>
                        <a:effectLst/>
                        <a:latin typeface="Calibri"/>
                      </a:endParaRP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GB" sz="1200" b="0" i="0" u="none" strike="noStrike" dirty="0" smtClean="0">
                          <a:solidFill>
                            <a:srgbClr val="000000"/>
                          </a:solidFill>
                          <a:effectLst/>
                          <a:latin typeface="Calibri"/>
                        </a:rPr>
                        <a:t>18 </a:t>
                      </a:r>
                      <a:r>
                        <a:rPr lang="en-GB" sz="1200" b="0" i="0" u="none" strike="noStrike" dirty="0">
                          <a:solidFill>
                            <a:srgbClr val="000000"/>
                          </a:solidFill>
                          <a:effectLst/>
                          <a:latin typeface="Calibri"/>
                        </a:rPr>
                        <a:t>283 991 </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ZA" sz="1200" b="0" i="0" u="none" strike="noStrike" dirty="0" smtClean="0">
                          <a:solidFill>
                            <a:srgbClr val="000000"/>
                          </a:solidFill>
                          <a:effectLst/>
                          <a:latin typeface="Calibri"/>
                        </a:rPr>
                        <a:t>-   </a:t>
                      </a:r>
                      <a:endParaRPr lang="en-ZA" sz="1200" b="0" i="0" u="none" strike="noStrike" dirty="0">
                        <a:solidFill>
                          <a:srgbClr val="000000"/>
                        </a:solidFill>
                        <a:effectLst/>
                        <a:latin typeface="Calibri"/>
                      </a:endParaRP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ZA" sz="1200" b="0" i="0" u="none" strike="noStrike">
                          <a:solidFill>
                            <a:srgbClr val="000000"/>
                          </a:solidFill>
                          <a:effectLst/>
                          <a:latin typeface="Calibri"/>
                        </a:rPr>
                        <a:t>100%</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0003"/>
                  </a:ext>
                </a:extLst>
              </a:tr>
              <a:tr h="223538">
                <a:tc>
                  <a:txBody>
                    <a:bodyPr/>
                    <a:lstStyle/>
                    <a:p>
                      <a:pPr algn="ctr" rtl="0" fontAlgn="ctr"/>
                      <a:r>
                        <a:rPr lang="en-ZA" sz="1200" b="0" i="0" u="none" strike="noStrike" dirty="0">
                          <a:solidFill>
                            <a:srgbClr val="000000"/>
                          </a:solidFill>
                          <a:effectLst/>
                          <a:latin typeface="Calibri"/>
                        </a:rPr>
                        <a:t>Urban Settlements Development Grant</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GB" sz="1200" b="0" i="0" u="none" strike="noStrike" dirty="0" smtClean="0">
                          <a:solidFill>
                            <a:srgbClr val="000000"/>
                          </a:solidFill>
                          <a:effectLst/>
                          <a:latin typeface="Calibri"/>
                        </a:rPr>
                        <a:t>10 </a:t>
                      </a:r>
                      <a:r>
                        <a:rPr lang="en-GB" sz="1200" b="0" i="0" u="none" strike="noStrike" dirty="0">
                          <a:solidFill>
                            <a:srgbClr val="000000"/>
                          </a:solidFill>
                          <a:effectLst/>
                          <a:latin typeface="Calibri"/>
                        </a:rPr>
                        <a:t>839 468 </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GB" sz="1200" b="0" i="0" u="none" strike="noStrike" dirty="0" smtClean="0">
                          <a:solidFill>
                            <a:srgbClr val="000000"/>
                          </a:solidFill>
                          <a:effectLst/>
                          <a:latin typeface="Calibri"/>
                        </a:rPr>
                        <a:t>10 </a:t>
                      </a:r>
                      <a:r>
                        <a:rPr lang="en-GB" sz="1200" b="0" i="0" u="none" strike="noStrike" dirty="0">
                          <a:solidFill>
                            <a:srgbClr val="000000"/>
                          </a:solidFill>
                          <a:effectLst/>
                          <a:latin typeface="Calibri"/>
                        </a:rPr>
                        <a:t>839 468 </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dirty="0" smtClean="0">
                          <a:solidFill>
                            <a:srgbClr val="000000"/>
                          </a:solidFill>
                          <a:effectLst/>
                          <a:latin typeface="Calibri"/>
                        </a:rPr>
                        <a:t>-   </a:t>
                      </a:r>
                      <a:endParaRPr lang="en-ZA" sz="1200" b="0" i="0" u="none" strike="noStrike" dirty="0">
                        <a:solidFill>
                          <a:srgbClr val="000000"/>
                        </a:solidFill>
                        <a:effectLst/>
                        <a:latin typeface="Calibri"/>
                      </a:endParaRP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Calibri"/>
                        </a:rPr>
                        <a:t>100%</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223538">
                <a:tc>
                  <a:txBody>
                    <a:bodyPr/>
                    <a:lstStyle/>
                    <a:p>
                      <a:pPr algn="ctr" rtl="0" fontAlgn="ctr"/>
                      <a:r>
                        <a:rPr lang="en-ZA" sz="1200" b="1" i="0" u="none" strike="noStrike" dirty="0">
                          <a:solidFill>
                            <a:srgbClr val="000000"/>
                          </a:solidFill>
                          <a:effectLst/>
                          <a:latin typeface="Calibri"/>
                        </a:rPr>
                        <a:t>Entities</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8E4BC"/>
                    </a:solidFill>
                  </a:tcPr>
                </a:tc>
                <a:tc>
                  <a:txBody>
                    <a:bodyPr/>
                    <a:lstStyle/>
                    <a:p>
                      <a:pPr algn="r" fontAlgn="ctr"/>
                      <a:r>
                        <a:rPr lang="en-ZA" sz="1200" b="1" i="0" u="none" strike="noStrike" dirty="0" smtClean="0">
                          <a:solidFill>
                            <a:srgbClr val="000000"/>
                          </a:solidFill>
                          <a:effectLst/>
                          <a:latin typeface="Calibri"/>
                        </a:rPr>
                        <a:t>682 395 </a:t>
                      </a:r>
                      <a:endParaRPr lang="en-ZA" sz="1200" b="1" i="0" u="none" strike="noStrike" dirty="0">
                        <a:solidFill>
                          <a:srgbClr val="000000"/>
                        </a:solidFill>
                        <a:effectLst/>
                        <a:latin typeface="Calibri"/>
                      </a:endParaRP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r" fontAlgn="ctr"/>
                      <a:r>
                        <a:rPr lang="en-ZA" sz="1200" b="1" i="0" u="none" strike="noStrike" dirty="0" smtClean="0">
                          <a:solidFill>
                            <a:srgbClr val="000000"/>
                          </a:solidFill>
                          <a:effectLst/>
                          <a:latin typeface="Calibri"/>
                        </a:rPr>
                        <a:t>682 395 </a:t>
                      </a:r>
                      <a:endParaRPr lang="en-ZA" sz="1200" b="1" i="0" u="none" strike="noStrike" dirty="0">
                        <a:solidFill>
                          <a:srgbClr val="000000"/>
                        </a:solidFill>
                        <a:effectLst/>
                        <a:latin typeface="Calibri"/>
                      </a:endParaRP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8E4BC"/>
                    </a:solidFill>
                  </a:tcPr>
                </a:tc>
                <a:tc>
                  <a:txBody>
                    <a:bodyPr/>
                    <a:lstStyle/>
                    <a:p>
                      <a:pPr algn="r" fontAlgn="ctr"/>
                      <a:r>
                        <a:rPr lang="en-ZA" sz="1200" b="1" i="0" u="none" strike="noStrike" dirty="0" smtClean="0">
                          <a:solidFill>
                            <a:srgbClr val="000000"/>
                          </a:solidFill>
                          <a:effectLst/>
                          <a:latin typeface="Calibri"/>
                        </a:rPr>
                        <a:t>-   </a:t>
                      </a:r>
                      <a:endParaRPr lang="en-ZA" sz="1200" b="1" i="0" u="none" strike="noStrike" dirty="0">
                        <a:solidFill>
                          <a:srgbClr val="000000"/>
                        </a:solidFill>
                        <a:effectLst/>
                        <a:latin typeface="Calibri"/>
                      </a:endParaRP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r" fontAlgn="ctr"/>
                      <a:r>
                        <a:rPr lang="en-ZA" sz="1200" b="1" i="0" u="none" strike="noStrike">
                          <a:solidFill>
                            <a:srgbClr val="000000"/>
                          </a:solidFill>
                          <a:effectLst/>
                          <a:latin typeface="Calibri"/>
                        </a:rPr>
                        <a:t>100%</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8E4BC"/>
                    </a:solidFill>
                  </a:tcPr>
                </a:tc>
                <a:extLst>
                  <a:ext uri="{0D108BD9-81ED-4DB2-BD59-A6C34878D82A}">
                    <a16:rowId xmlns:a16="http://schemas.microsoft.com/office/drawing/2014/main" xmlns="" val="10005"/>
                  </a:ext>
                </a:extLst>
              </a:tr>
              <a:tr h="223538">
                <a:tc>
                  <a:txBody>
                    <a:bodyPr/>
                    <a:lstStyle/>
                    <a:p>
                      <a:pPr algn="ctr" rtl="0" fontAlgn="ctr"/>
                      <a:r>
                        <a:rPr lang="en-ZA" sz="1200" b="0" i="0" u="none" strike="noStrike" dirty="0">
                          <a:solidFill>
                            <a:srgbClr val="000000"/>
                          </a:solidFill>
                          <a:effectLst/>
                          <a:latin typeface="Calibri"/>
                        </a:rPr>
                        <a:t> Social Housing Regulatory Authority: Operational </a:t>
                      </a: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r" fontAlgn="ctr"/>
                      <a:r>
                        <a:rPr lang="en-ZA" sz="1200" b="0" i="0" u="none" strike="noStrike" dirty="0" smtClean="0">
                          <a:solidFill>
                            <a:srgbClr val="000000"/>
                          </a:solidFill>
                          <a:effectLst/>
                          <a:latin typeface="Calibri"/>
                        </a:rPr>
                        <a:t>36 </a:t>
                      </a:r>
                      <a:r>
                        <a:rPr lang="en-ZA" sz="1200" b="0" i="0" u="none" strike="noStrike" dirty="0">
                          <a:solidFill>
                            <a:srgbClr val="000000"/>
                          </a:solidFill>
                          <a:effectLst/>
                          <a:latin typeface="Calibri"/>
                        </a:rPr>
                        <a:t>392 </a:t>
                      </a: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ZA" sz="1200" b="0" i="0" u="none" strike="noStrike" dirty="0" smtClean="0">
                          <a:solidFill>
                            <a:srgbClr val="000000"/>
                          </a:solidFill>
                          <a:effectLst/>
                          <a:latin typeface="Calibri"/>
                        </a:rPr>
                        <a:t>36 </a:t>
                      </a:r>
                      <a:r>
                        <a:rPr lang="en-ZA" sz="1200" b="0" i="0" u="none" strike="noStrike" dirty="0">
                          <a:solidFill>
                            <a:srgbClr val="000000"/>
                          </a:solidFill>
                          <a:effectLst/>
                          <a:latin typeface="Calibri"/>
                        </a:rPr>
                        <a:t>392 </a:t>
                      </a: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r" fontAlgn="ctr"/>
                      <a:r>
                        <a:rPr lang="en-ZA" sz="1200" b="0" i="0" u="none" strike="noStrike" dirty="0" smtClean="0">
                          <a:solidFill>
                            <a:srgbClr val="000000"/>
                          </a:solidFill>
                          <a:effectLst/>
                          <a:latin typeface="Calibri"/>
                        </a:rPr>
                        <a:t>-   </a:t>
                      </a:r>
                      <a:endParaRPr lang="en-ZA" sz="1200" b="0" i="0" u="none" strike="noStrike" dirty="0">
                        <a:solidFill>
                          <a:srgbClr val="000000"/>
                        </a:solidFill>
                        <a:effectLst/>
                        <a:latin typeface="Calibri"/>
                      </a:endParaRP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ZA" sz="1200" b="0" i="0" u="none" strike="noStrike" dirty="0">
                          <a:solidFill>
                            <a:srgbClr val="000000"/>
                          </a:solidFill>
                          <a:effectLst/>
                          <a:latin typeface="Calibri"/>
                        </a:rPr>
                        <a:t>100%</a:t>
                      </a: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tcPr>
                </a:tc>
                <a:extLst>
                  <a:ext uri="{0D108BD9-81ED-4DB2-BD59-A6C34878D82A}">
                    <a16:rowId xmlns:a16="http://schemas.microsoft.com/office/drawing/2014/main" xmlns="" val="10006"/>
                  </a:ext>
                </a:extLst>
              </a:tr>
              <a:tr h="223538">
                <a:tc>
                  <a:txBody>
                    <a:bodyPr/>
                    <a:lstStyle/>
                    <a:p>
                      <a:pPr algn="ctr" rtl="0" fontAlgn="t"/>
                      <a:r>
                        <a:rPr lang="en-ZA" sz="1200" b="0" i="0" u="none" strike="noStrike" dirty="0">
                          <a:solidFill>
                            <a:srgbClr val="000000"/>
                          </a:solidFill>
                          <a:effectLst/>
                          <a:latin typeface="Calibri"/>
                        </a:rPr>
                        <a:t> Social Housing Regulatory Authority: Institutional Investment </a:t>
                      </a:r>
                    </a:p>
                  </a:txBody>
                  <a:tcPr marL="5672" marR="5672" marT="5672"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r" fontAlgn="ctr"/>
                      <a:r>
                        <a:rPr lang="en-ZA" sz="1200" b="0" i="0" u="none" strike="noStrike" dirty="0" smtClean="0">
                          <a:solidFill>
                            <a:srgbClr val="000000"/>
                          </a:solidFill>
                          <a:effectLst/>
                          <a:latin typeface="Calibri"/>
                        </a:rPr>
                        <a:t>28 083 </a:t>
                      </a:r>
                      <a:endParaRPr lang="en-ZA" sz="1200" b="0" i="0" u="none" strike="noStrike" dirty="0">
                        <a:solidFill>
                          <a:srgbClr val="000000"/>
                        </a:solidFill>
                        <a:effectLst/>
                        <a:latin typeface="Calibri"/>
                      </a:endParaRP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r" fontAlgn="ctr"/>
                      <a:r>
                        <a:rPr lang="en-ZA" sz="1200" b="0" i="0" u="none" strike="noStrike" dirty="0" smtClean="0">
                          <a:solidFill>
                            <a:srgbClr val="000000"/>
                          </a:solidFill>
                          <a:effectLst/>
                          <a:latin typeface="Calibri"/>
                        </a:rPr>
                        <a:t>28 083 </a:t>
                      </a:r>
                      <a:endParaRPr lang="en-ZA" sz="1200" b="0" i="0" u="none" strike="noStrike" dirty="0">
                        <a:solidFill>
                          <a:srgbClr val="000000"/>
                        </a:solidFill>
                        <a:effectLst/>
                        <a:latin typeface="Calibri"/>
                      </a:endParaRP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r" fontAlgn="ctr"/>
                      <a:r>
                        <a:rPr lang="en-ZA" sz="1200" b="0" i="0" u="none" strike="noStrike" dirty="0" smtClean="0">
                          <a:solidFill>
                            <a:srgbClr val="000000"/>
                          </a:solidFill>
                          <a:effectLst/>
                          <a:latin typeface="Calibri"/>
                        </a:rPr>
                        <a:t>-   </a:t>
                      </a:r>
                      <a:endParaRPr lang="en-ZA" sz="1200" b="0" i="0" u="none" strike="noStrike" dirty="0">
                        <a:solidFill>
                          <a:srgbClr val="000000"/>
                        </a:solidFill>
                        <a:effectLst/>
                        <a:latin typeface="Calibri"/>
                      </a:endParaRP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r" fontAlgn="ctr"/>
                      <a:r>
                        <a:rPr lang="en-ZA" sz="1200" b="0" i="0" u="none" strike="noStrike" dirty="0">
                          <a:solidFill>
                            <a:srgbClr val="000000"/>
                          </a:solidFill>
                          <a:effectLst/>
                          <a:latin typeface="Calibri"/>
                        </a:rPr>
                        <a:t>100%</a:t>
                      </a: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extLst>
                  <a:ext uri="{0D108BD9-81ED-4DB2-BD59-A6C34878D82A}">
                    <a16:rowId xmlns:a16="http://schemas.microsoft.com/office/drawing/2014/main" xmlns="" val="10007"/>
                  </a:ext>
                </a:extLst>
              </a:tr>
              <a:tr h="223538">
                <a:tc>
                  <a:txBody>
                    <a:bodyPr/>
                    <a:lstStyle/>
                    <a:p>
                      <a:pPr algn="ctr" rtl="0" fontAlgn="t"/>
                      <a:r>
                        <a:rPr lang="en-ZA" sz="1200" b="0" i="0" u="none" strike="noStrike" dirty="0">
                          <a:solidFill>
                            <a:srgbClr val="000000"/>
                          </a:solidFill>
                          <a:effectLst/>
                          <a:latin typeface="Calibri"/>
                        </a:rPr>
                        <a:t> Social Housing Regulatory Authority: Restructuring Capital Grant </a:t>
                      </a:r>
                    </a:p>
                  </a:txBody>
                  <a:tcPr marL="5672" marR="5672" marT="5672"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r" fontAlgn="ctr"/>
                      <a:r>
                        <a:rPr lang="en-ZA" sz="1200" b="0" i="0" u="none" strike="noStrike" dirty="0" smtClean="0">
                          <a:solidFill>
                            <a:srgbClr val="000000"/>
                          </a:solidFill>
                          <a:effectLst/>
                          <a:latin typeface="Calibri"/>
                        </a:rPr>
                        <a:t>424 </a:t>
                      </a:r>
                      <a:r>
                        <a:rPr lang="en-ZA" sz="1200" b="0" i="0" u="none" strike="noStrike" dirty="0">
                          <a:solidFill>
                            <a:srgbClr val="000000"/>
                          </a:solidFill>
                          <a:effectLst/>
                          <a:latin typeface="Calibri"/>
                        </a:rPr>
                        <a:t>388 </a:t>
                      </a: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r" fontAlgn="ctr"/>
                      <a:r>
                        <a:rPr lang="en-ZA" sz="1200" b="0" i="0" u="none" strike="noStrike" dirty="0" smtClean="0">
                          <a:solidFill>
                            <a:srgbClr val="000000"/>
                          </a:solidFill>
                          <a:effectLst/>
                          <a:latin typeface="Calibri"/>
                        </a:rPr>
                        <a:t>424 </a:t>
                      </a:r>
                      <a:r>
                        <a:rPr lang="en-ZA" sz="1200" b="0" i="0" u="none" strike="noStrike" dirty="0">
                          <a:solidFill>
                            <a:srgbClr val="000000"/>
                          </a:solidFill>
                          <a:effectLst/>
                          <a:latin typeface="Calibri"/>
                        </a:rPr>
                        <a:t>388 </a:t>
                      </a: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r" fontAlgn="ctr"/>
                      <a:r>
                        <a:rPr lang="en-ZA" sz="1200" b="0" i="0" u="none" strike="noStrike" dirty="0" smtClean="0">
                          <a:solidFill>
                            <a:srgbClr val="000000"/>
                          </a:solidFill>
                          <a:effectLst/>
                          <a:latin typeface="Calibri"/>
                        </a:rPr>
                        <a:t>-   </a:t>
                      </a:r>
                      <a:endParaRPr lang="en-ZA" sz="1200" b="0" i="0" u="none" strike="noStrike" dirty="0">
                        <a:solidFill>
                          <a:srgbClr val="000000"/>
                        </a:solidFill>
                        <a:effectLst/>
                        <a:latin typeface="Calibri"/>
                      </a:endParaRP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r" fontAlgn="ctr"/>
                      <a:r>
                        <a:rPr lang="en-ZA" sz="1200" b="0" i="0" u="none" strike="noStrike" dirty="0">
                          <a:solidFill>
                            <a:srgbClr val="000000"/>
                          </a:solidFill>
                          <a:effectLst/>
                          <a:latin typeface="Calibri"/>
                        </a:rPr>
                        <a:t>100%</a:t>
                      </a: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extLst>
                  <a:ext uri="{0D108BD9-81ED-4DB2-BD59-A6C34878D82A}">
                    <a16:rowId xmlns:a16="http://schemas.microsoft.com/office/drawing/2014/main" xmlns="" val="10008"/>
                  </a:ext>
                </a:extLst>
              </a:tr>
              <a:tr h="223538">
                <a:tc>
                  <a:txBody>
                    <a:bodyPr/>
                    <a:lstStyle/>
                    <a:p>
                      <a:pPr algn="ctr" rtl="0" fontAlgn="t"/>
                      <a:r>
                        <a:rPr lang="en-ZA" sz="1200" b="0" i="0" u="none" strike="noStrike" dirty="0">
                          <a:solidFill>
                            <a:srgbClr val="000000"/>
                          </a:solidFill>
                          <a:effectLst/>
                          <a:latin typeface="Calibri"/>
                        </a:rPr>
                        <a:t> Social Housing Regulatory Authority: Regulations </a:t>
                      </a:r>
                    </a:p>
                  </a:txBody>
                  <a:tcPr marL="5672" marR="5672" marT="5672"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r" fontAlgn="ctr"/>
                      <a:r>
                        <a:rPr lang="en-ZA" sz="1200" b="0" i="0" u="none" strike="noStrike" dirty="0" smtClean="0">
                          <a:solidFill>
                            <a:srgbClr val="000000"/>
                          </a:solidFill>
                          <a:effectLst/>
                          <a:latin typeface="Calibri"/>
                        </a:rPr>
                        <a:t>6 </a:t>
                      </a:r>
                      <a:r>
                        <a:rPr lang="en-ZA" sz="1200" b="0" i="0" u="none" strike="noStrike" dirty="0">
                          <a:solidFill>
                            <a:srgbClr val="000000"/>
                          </a:solidFill>
                          <a:effectLst/>
                          <a:latin typeface="Calibri"/>
                        </a:rPr>
                        <a:t>000 </a:t>
                      </a: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r" fontAlgn="ctr"/>
                      <a:r>
                        <a:rPr lang="en-ZA" sz="1200" b="0" i="0" u="none" strike="noStrike" dirty="0" smtClean="0">
                          <a:solidFill>
                            <a:srgbClr val="000000"/>
                          </a:solidFill>
                          <a:effectLst/>
                          <a:latin typeface="Calibri"/>
                        </a:rPr>
                        <a:t>6 </a:t>
                      </a:r>
                      <a:r>
                        <a:rPr lang="en-ZA" sz="1200" b="0" i="0" u="none" strike="noStrike" dirty="0">
                          <a:solidFill>
                            <a:srgbClr val="000000"/>
                          </a:solidFill>
                          <a:effectLst/>
                          <a:latin typeface="Calibri"/>
                        </a:rPr>
                        <a:t>000 </a:t>
                      </a: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r" fontAlgn="ctr"/>
                      <a:r>
                        <a:rPr lang="en-ZA" sz="1200" b="0" i="0" u="none" strike="noStrike" dirty="0" smtClean="0">
                          <a:solidFill>
                            <a:srgbClr val="000000"/>
                          </a:solidFill>
                          <a:effectLst/>
                          <a:latin typeface="Calibri"/>
                        </a:rPr>
                        <a:t>-   </a:t>
                      </a:r>
                      <a:endParaRPr lang="en-ZA" sz="1200" b="0" i="0" u="none" strike="noStrike" dirty="0">
                        <a:solidFill>
                          <a:srgbClr val="000000"/>
                        </a:solidFill>
                        <a:effectLst/>
                        <a:latin typeface="Calibri"/>
                      </a:endParaRP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r" fontAlgn="ctr"/>
                      <a:r>
                        <a:rPr lang="en-ZA" sz="1200" b="0" i="0" u="none" strike="noStrike" dirty="0">
                          <a:solidFill>
                            <a:srgbClr val="000000"/>
                          </a:solidFill>
                          <a:effectLst/>
                          <a:latin typeface="Calibri"/>
                        </a:rPr>
                        <a:t>100%</a:t>
                      </a: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extLst>
                  <a:ext uri="{0D108BD9-81ED-4DB2-BD59-A6C34878D82A}">
                    <a16:rowId xmlns:a16="http://schemas.microsoft.com/office/drawing/2014/main" xmlns="" val="10009"/>
                  </a:ext>
                </a:extLst>
              </a:tr>
              <a:tr h="223538">
                <a:tc>
                  <a:txBody>
                    <a:bodyPr/>
                    <a:lstStyle/>
                    <a:p>
                      <a:pPr algn="ctr" rtl="0" fontAlgn="ctr"/>
                      <a:r>
                        <a:rPr lang="en-ZA" sz="1200" b="0" i="0" u="none" strike="noStrike" dirty="0">
                          <a:solidFill>
                            <a:srgbClr val="000000"/>
                          </a:solidFill>
                          <a:effectLst/>
                          <a:latin typeface="Calibri"/>
                        </a:rPr>
                        <a:t>Community Schemes </a:t>
                      </a:r>
                      <a:r>
                        <a:rPr lang="en-ZA" sz="1200" b="0" i="0" u="none" strike="noStrike" dirty="0" err="1">
                          <a:solidFill>
                            <a:srgbClr val="000000"/>
                          </a:solidFill>
                          <a:effectLst/>
                          <a:latin typeface="Calibri"/>
                        </a:rPr>
                        <a:t>Ombuds</a:t>
                      </a:r>
                      <a:r>
                        <a:rPr lang="en-ZA" sz="1200" b="0" i="0" u="none" strike="noStrike" dirty="0">
                          <a:solidFill>
                            <a:srgbClr val="000000"/>
                          </a:solidFill>
                          <a:effectLst/>
                          <a:latin typeface="Calibri"/>
                        </a:rPr>
                        <a:t> Services</a:t>
                      </a: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r" fontAlgn="ctr"/>
                      <a:r>
                        <a:rPr lang="en-ZA" sz="1200" b="0" i="0" u="none" strike="noStrike" dirty="0" smtClean="0">
                          <a:solidFill>
                            <a:srgbClr val="000000"/>
                          </a:solidFill>
                          <a:effectLst/>
                          <a:latin typeface="Calibri"/>
                        </a:rPr>
                        <a:t>30 </a:t>
                      </a:r>
                      <a:r>
                        <a:rPr lang="en-ZA" sz="1200" b="0" i="0" u="none" strike="noStrike" dirty="0">
                          <a:solidFill>
                            <a:srgbClr val="000000"/>
                          </a:solidFill>
                          <a:effectLst/>
                          <a:latin typeface="Calibri"/>
                        </a:rPr>
                        <a:t>020 </a:t>
                      </a: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r" fontAlgn="ctr"/>
                      <a:r>
                        <a:rPr lang="en-ZA" sz="1200" b="0" i="0" u="none" strike="noStrike" dirty="0" smtClean="0">
                          <a:solidFill>
                            <a:srgbClr val="000000"/>
                          </a:solidFill>
                          <a:effectLst/>
                          <a:latin typeface="Calibri"/>
                        </a:rPr>
                        <a:t>30 </a:t>
                      </a:r>
                      <a:r>
                        <a:rPr lang="en-ZA" sz="1200" b="0" i="0" u="none" strike="noStrike" dirty="0">
                          <a:solidFill>
                            <a:srgbClr val="000000"/>
                          </a:solidFill>
                          <a:effectLst/>
                          <a:latin typeface="Calibri"/>
                        </a:rPr>
                        <a:t>020 </a:t>
                      </a: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r" fontAlgn="ctr"/>
                      <a:r>
                        <a:rPr lang="en-ZA" sz="1200" b="0" i="0" u="none" strike="noStrike" dirty="0" smtClean="0">
                          <a:solidFill>
                            <a:srgbClr val="000000"/>
                          </a:solidFill>
                          <a:effectLst/>
                          <a:latin typeface="Calibri"/>
                        </a:rPr>
                        <a:t>-   </a:t>
                      </a:r>
                      <a:endParaRPr lang="en-ZA" sz="1200" b="0" i="0" u="none" strike="noStrike" dirty="0">
                        <a:solidFill>
                          <a:srgbClr val="000000"/>
                        </a:solidFill>
                        <a:effectLst/>
                        <a:latin typeface="Calibri"/>
                      </a:endParaRP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r" fontAlgn="ctr"/>
                      <a:r>
                        <a:rPr lang="en-ZA" sz="1200" b="0" i="0" u="none" strike="noStrike" dirty="0">
                          <a:solidFill>
                            <a:srgbClr val="000000"/>
                          </a:solidFill>
                          <a:effectLst/>
                          <a:latin typeface="Calibri"/>
                        </a:rPr>
                        <a:t>100%</a:t>
                      </a: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extLst>
                  <a:ext uri="{0D108BD9-81ED-4DB2-BD59-A6C34878D82A}">
                    <a16:rowId xmlns:a16="http://schemas.microsoft.com/office/drawing/2014/main" xmlns="" val="10010"/>
                  </a:ext>
                </a:extLst>
              </a:tr>
              <a:tr h="223538">
                <a:tc>
                  <a:txBody>
                    <a:bodyPr/>
                    <a:lstStyle/>
                    <a:p>
                      <a:pPr algn="ctr" rtl="0" fontAlgn="ctr"/>
                      <a:r>
                        <a:rPr lang="en-ZA" sz="1200" b="0" i="0" u="none" strike="noStrike" dirty="0">
                          <a:solidFill>
                            <a:srgbClr val="000000"/>
                          </a:solidFill>
                          <a:effectLst/>
                          <a:latin typeface="Calibri"/>
                        </a:rPr>
                        <a:t>Housing Development Agency</a:t>
                      </a: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ctr"/>
                      <a:r>
                        <a:rPr lang="en-ZA" sz="1200" b="0" i="0" u="none" strike="noStrike" dirty="0" smtClean="0">
                          <a:solidFill>
                            <a:srgbClr val="000000"/>
                          </a:solidFill>
                          <a:effectLst/>
                          <a:latin typeface="Calibri"/>
                        </a:rPr>
                        <a:t>147 </a:t>
                      </a:r>
                      <a:r>
                        <a:rPr lang="en-ZA" sz="1200" b="0" i="0" u="none" strike="noStrike" dirty="0">
                          <a:solidFill>
                            <a:srgbClr val="000000"/>
                          </a:solidFill>
                          <a:effectLst/>
                          <a:latin typeface="Calibri"/>
                        </a:rPr>
                        <a:t>512 </a:t>
                      </a: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ctr"/>
                      <a:r>
                        <a:rPr lang="en-ZA" sz="1200" b="0" i="0" u="none" strike="noStrike" dirty="0" smtClean="0">
                          <a:solidFill>
                            <a:srgbClr val="000000"/>
                          </a:solidFill>
                          <a:effectLst/>
                          <a:latin typeface="Calibri"/>
                        </a:rPr>
                        <a:t>147 </a:t>
                      </a:r>
                      <a:r>
                        <a:rPr lang="en-ZA" sz="1200" b="0" i="0" u="none" strike="noStrike" dirty="0">
                          <a:solidFill>
                            <a:srgbClr val="000000"/>
                          </a:solidFill>
                          <a:effectLst/>
                          <a:latin typeface="Calibri"/>
                        </a:rPr>
                        <a:t>512 </a:t>
                      </a: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ctr"/>
                      <a:r>
                        <a:rPr lang="en-ZA" sz="1200" b="0" i="0" u="none" strike="noStrike" dirty="0" smtClean="0">
                          <a:solidFill>
                            <a:srgbClr val="000000"/>
                          </a:solidFill>
                          <a:effectLst/>
                          <a:latin typeface="Calibri"/>
                        </a:rPr>
                        <a:t>-   </a:t>
                      </a:r>
                      <a:endParaRPr lang="en-ZA" sz="1200" b="0" i="0" u="none" strike="noStrike" dirty="0">
                        <a:solidFill>
                          <a:srgbClr val="000000"/>
                        </a:solidFill>
                        <a:effectLst/>
                        <a:latin typeface="Calibri"/>
                      </a:endParaRP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63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ctr"/>
                      <a:r>
                        <a:rPr lang="en-ZA" sz="1200" b="0" i="0" u="none" strike="noStrike" dirty="0">
                          <a:solidFill>
                            <a:srgbClr val="000000"/>
                          </a:solidFill>
                          <a:effectLst/>
                          <a:latin typeface="Calibri"/>
                        </a:rPr>
                        <a:t>100%</a:t>
                      </a: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635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1"/>
                  </a:ext>
                </a:extLst>
              </a:tr>
              <a:tr h="269863">
                <a:tc>
                  <a:txBody>
                    <a:bodyPr/>
                    <a:lstStyle/>
                    <a:p>
                      <a:pPr algn="ctr" rtl="0" fontAlgn="ctr"/>
                      <a:r>
                        <a:rPr lang="en-ZA" sz="1200" b="0" i="0" u="none" strike="noStrike" dirty="0" smtClean="0">
                          <a:solidFill>
                            <a:srgbClr val="000000"/>
                          </a:solidFill>
                          <a:effectLst/>
                          <a:latin typeface="+mn-lt"/>
                        </a:rPr>
                        <a:t>Housing Development Agency: NUSP</a:t>
                      </a:r>
                      <a:endParaRPr lang="en-ZA" sz="1200" b="0" i="0" u="none" strike="noStrike" dirty="0">
                        <a:solidFill>
                          <a:srgbClr val="000000"/>
                        </a:solidFill>
                        <a:effectLst/>
                        <a:latin typeface="Calibri"/>
                      </a:endParaRP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ZA" sz="1200" b="0" i="0" u="none" strike="noStrike" dirty="0" smtClean="0">
                          <a:solidFill>
                            <a:srgbClr val="000000"/>
                          </a:solidFill>
                          <a:effectLst/>
                          <a:latin typeface="Calibri"/>
                        </a:rPr>
                        <a:t>10 000</a:t>
                      </a:r>
                      <a:endParaRPr lang="en-ZA" sz="1200" b="0" i="0" u="none" strike="noStrike" dirty="0">
                        <a:solidFill>
                          <a:srgbClr val="000000"/>
                        </a:solidFill>
                        <a:effectLst/>
                        <a:latin typeface="Calibri"/>
                      </a:endParaRP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ZA" sz="1200" b="0" i="0" u="none" strike="noStrike" dirty="0" smtClean="0">
                          <a:solidFill>
                            <a:srgbClr val="000000"/>
                          </a:solidFill>
                          <a:effectLst/>
                          <a:latin typeface="Calibri"/>
                        </a:rPr>
                        <a:t>10 000</a:t>
                      </a:r>
                      <a:endParaRPr lang="en-ZA" sz="1200" b="0" i="0" u="none" strike="noStrike" dirty="0">
                        <a:solidFill>
                          <a:srgbClr val="000000"/>
                        </a:solidFill>
                        <a:effectLst/>
                        <a:latin typeface="Calibri"/>
                      </a:endParaRP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ZA" sz="1200" b="0" i="0" u="none" strike="noStrike" dirty="0" smtClean="0">
                          <a:solidFill>
                            <a:srgbClr val="000000"/>
                          </a:solidFill>
                          <a:effectLst/>
                          <a:latin typeface="Calibri"/>
                        </a:rPr>
                        <a:t>-</a:t>
                      </a:r>
                      <a:endParaRPr lang="en-ZA" sz="1200" b="0" i="0" u="none" strike="noStrike" dirty="0">
                        <a:solidFill>
                          <a:srgbClr val="000000"/>
                        </a:solidFill>
                        <a:effectLst/>
                        <a:latin typeface="Calibri"/>
                      </a:endParaRP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ZA" sz="1200" b="0" i="0" u="none" strike="noStrike" dirty="0" smtClean="0">
                          <a:solidFill>
                            <a:srgbClr val="000000"/>
                          </a:solidFill>
                          <a:effectLst/>
                          <a:latin typeface="Calibri"/>
                        </a:rPr>
                        <a:t>100%</a:t>
                      </a:r>
                      <a:endParaRPr lang="en-ZA" sz="1200" b="0" i="0" u="none" strike="noStrike" dirty="0">
                        <a:solidFill>
                          <a:srgbClr val="000000"/>
                        </a:solidFill>
                        <a:effectLst/>
                        <a:latin typeface="Calibri"/>
                      </a:endParaRP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12"/>
                  </a:ext>
                </a:extLst>
              </a:tr>
              <a:tr h="269863">
                <a:tc>
                  <a:txBody>
                    <a:bodyPr/>
                    <a:lstStyle/>
                    <a:p>
                      <a:pPr algn="ctr" rtl="0" fontAlgn="ctr"/>
                      <a:r>
                        <a:rPr lang="en-ZA" sz="1200" b="1" i="0" u="none" strike="noStrike" dirty="0">
                          <a:solidFill>
                            <a:srgbClr val="000000"/>
                          </a:solidFill>
                          <a:effectLst/>
                          <a:latin typeface="Calibri"/>
                        </a:rPr>
                        <a:t>Departmental Transfers</a:t>
                      </a:r>
                    </a:p>
                  </a:txBody>
                  <a:tcPr marL="5672" marR="5672" marT="5672"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8E4BC"/>
                    </a:solidFill>
                  </a:tcPr>
                </a:tc>
                <a:tc>
                  <a:txBody>
                    <a:bodyPr/>
                    <a:lstStyle/>
                    <a:p>
                      <a:pPr algn="r" fontAlgn="ctr"/>
                      <a:r>
                        <a:rPr lang="en-ZA" sz="1200" b="1" i="0" u="none" strike="noStrike" dirty="0" smtClean="0">
                          <a:solidFill>
                            <a:srgbClr val="000000"/>
                          </a:solidFill>
                          <a:effectLst/>
                          <a:latin typeface="Calibri"/>
                        </a:rPr>
                        <a:t>18 </a:t>
                      </a:r>
                      <a:r>
                        <a:rPr lang="en-ZA" sz="1200" b="1" i="0" u="none" strike="noStrike" dirty="0">
                          <a:solidFill>
                            <a:srgbClr val="000000"/>
                          </a:solidFill>
                          <a:effectLst/>
                          <a:latin typeface="Calibri"/>
                        </a:rPr>
                        <a:t>138 </a:t>
                      </a:r>
                    </a:p>
                  </a:txBody>
                  <a:tcPr marL="5672" marR="5672" marT="5672"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r" fontAlgn="ctr"/>
                      <a:r>
                        <a:rPr lang="en-ZA" sz="1200" b="1" i="0" u="none" strike="noStrike" dirty="0" smtClean="0">
                          <a:solidFill>
                            <a:srgbClr val="000000"/>
                          </a:solidFill>
                          <a:effectLst/>
                          <a:latin typeface="Calibri"/>
                        </a:rPr>
                        <a:t>16 </a:t>
                      </a:r>
                      <a:r>
                        <a:rPr lang="en-ZA" sz="1200" b="1" i="0" u="none" strike="noStrike" dirty="0">
                          <a:solidFill>
                            <a:srgbClr val="000000"/>
                          </a:solidFill>
                          <a:effectLst/>
                          <a:latin typeface="Calibri"/>
                        </a:rPr>
                        <a:t>747 </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r" fontAlgn="ctr"/>
                      <a:r>
                        <a:rPr lang="en-ZA" sz="1200" b="1" i="0" u="none" strike="noStrike" dirty="0" smtClean="0">
                          <a:solidFill>
                            <a:srgbClr val="000000"/>
                          </a:solidFill>
                          <a:effectLst/>
                          <a:latin typeface="Calibri"/>
                        </a:rPr>
                        <a:t>1 </a:t>
                      </a:r>
                      <a:r>
                        <a:rPr lang="en-ZA" sz="1200" b="1" i="0" u="none" strike="noStrike" dirty="0">
                          <a:solidFill>
                            <a:srgbClr val="000000"/>
                          </a:solidFill>
                          <a:effectLst/>
                          <a:latin typeface="Calibri"/>
                        </a:rPr>
                        <a:t>391 </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tc>
                  <a:txBody>
                    <a:bodyPr/>
                    <a:lstStyle/>
                    <a:p>
                      <a:pPr algn="r" fontAlgn="ctr"/>
                      <a:r>
                        <a:rPr lang="en-ZA" sz="1200" b="1" i="0" u="none" strike="noStrike">
                          <a:solidFill>
                            <a:srgbClr val="000000"/>
                          </a:solidFill>
                          <a:effectLst/>
                          <a:latin typeface="Calibri"/>
                        </a:rPr>
                        <a:t>92%</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8E4BC"/>
                    </a:solidFill>
                  </a:tcPr>
                </a:tc>
                <a:extLst>
                  <a:ext uri="{0D108BD9-81ED-4DB2-BD59-A6C34878D82A}">
                    <a16:rowId xmlns:a16="http://schemas.microsoft.com/office/drawing/2014/main" xmlns="" val="10013"/>
                  </a:ext>
                </a:extLst>
              </a:tr>
              <a:tr h="223538">
                <a:tc>
                  <a:txBody>
                    <a:bodyPr/>
                    <a:lstStyle/>
                    <a:p>
                      <a:pPr algn="ctr" rtl="0" fontAlgn="ctr"/>
                      <a:r>
                        <a:rPr lang="en-GB" sz="1200" b="0" i="0" u="none" strike="noStrike">
                          <a:solidFill>
                            <a:srgbClr val="000000"/>
                          </a:solidFill>
                          <a:effectLst/>
                          <a:latin typeface="Calibri"/>
                        </a:rPr>
                        <a:t>Mangosuthu University of Technology</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tcPr>
                </a:tc>
                <a:tc>
                  <a:txBody>
                    <a:bodyPr/>
                    <a:lstStyle/>
                    <a:p>
                      <a:pPr algn="r" fontAlgn="ctr"/>
                      <a:r>
                        <a:rPr lang="en-ZA" sz="1200" b="0" i="0" u="none" strike="noStrike" dirty="0" smtClean="0">
                          <a:solidFill>
                            <a:srgbClr val="000000"/>
                          </a:solidFill>
                          <a:effectLst/>
                          <a:latin typeface="Calibri"/>
                        </a:rPr>
                        <a:t>3 </a:t>
                      </a:r>
                      <a:r>
                        <a:rPr lang="en-ZA" sz="1200" b="0" i="0" u="none" strike="noStrike" dirty="0">
                          <a:solidFill>
                            <a:srgbClr val="000000"/>
                          </a:solidFill>
                          <a:effectLst/>
                          <a:latin typeface="Calibri"/>
                        </a:rPr>
                        <a:t>500 </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ZA" sz="1200" b="0" i="0" u="none" strike="noStrike" dirty="0" smtClean="0">
                          <a:solidFill>
                            <a:srgbClr val="000000"/>
                          </a:solidFill>
                          <a:effectLst/>
                          <a:latin typeface="Calibri"/>
                        </a:rPr>
                        <a:t>3 500 </a:t>
                      </a:r>
                      <a:endParaRPr lang="en-ZA" sz="1200" b="0" i="0" u="none" strike="noStrike" dirty="0">
                        <a:solidFill>
                          <a:srgbClr val="000000"/>
                        </a:solidFill>
                        <a:effectLst/>
                        <a:latin typeface="Calibri"/>
                      </a:endParaRP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ZA" sz="1200" b="0" i="0" u="none" strike="noStrike" dirty="0" smtClean="0">
                          <a:solidFill>
                            <a:srgbClr val="000000"/>
                          </a:solidFill>
                          <a:effectLst/>
                          <a:latin typeface="Calibri"/>
                        </a:rPr>
                        <a:t>-   </a:t>
                      </a:r>
                      <a:endParaRPr lang="en-ZA" sz="1200" b="0" i="0" u="none" strike="noStrike" dirty="0">
                        <a:solidFill>
                          <a:srgbClr val="000000"/>
                        </a:solidFill>
                        <a:effectLst/>
                        <a:latin typeface="Calibri"/>
                      </a:endParaRP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r" fontAlgn="ctr"/>
                      <a:r>
                        <a:rPr lang="en-ZA" sz="1200" b="0" i="0" u="none" strike="noStrike">
                          <a:solidFill>
                            <a:srgbClr val="000000"/>
                          </a:solidFill>
                          <a:effectLst/>
                          <a:latin typeface="Calibri"/>
                        </a:rPr>
                        <a:t>100%</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0014"/>
                  </a:ext>
                </a:extLst>
              </a:tr>
              <a:tr h="223538">
                <a:tc>
                  <a:txBody>
                    <a:bodyPr/>
                    <a:lstStyle/>
                    <a:p>
                      <a:pPr algn="ctr" rtl="0" fontAlgn="ctr"/>
                      <a:r>
                        <a:rPr lang="en-ZA" sz="1200" b="0" i="0" u="none" strike="noStrike" dirty="0">
                          <a:solidFill>
                            <a:srgbClr val="000000"/>
                          </a:solidFill>
                          <a:effectLst/>
                          <a:latin typeface="Calibri"/>
                        </a:rPr>
                        <a:t>Scholarship Programme</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fontAlgn="ctr"/>
                      <a:r>
                        <a:rPr lang="en-GB" sz="1200" b="0" i="0" u="none" strike="noStrike" dirty="0" smtClean="0">
                          <a:solidFill>
                            <a:srgbClr val="000000"/>
                          </a:solidFill>
                          <a:effectLst/>
                          <a:latin typeface="Calibri"/>
                        </a:rPr>
                        <a:t>5 </a:t>
                      </a:r>
                      <a:r>
                        <a:rPr lang="en-GB" sz="1200" b="0" i="0" u="none" strike="noStrike" dirty="0">
                          <a:solidFill>
                            <a:srgbClr val="000000"/>
                          </a:solidFill>
                          <a:effectLst/>
                          <a:latin typeface="Calibri"/>
                        </a:rPr>
                        <a:t>847 </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fontAlgn="ctr"/>
                      <a:r>
                        <a:rPr lang="en-GB" sz="1200" b="0" i="0" u="none" strike="noStrike" dirty="0" smtClean="0">
                          <a:solidFill>
                            <a:srgbClr val="000000"/>
                          </a:solidFill>
                          <a:effectLst/>
                          <a:latin typeface="Calibri"/>
                        </a:rPr>
                        <a:t>4 </a:t>
                      </a:r>
                      <a:r>
                        <a:rPr lang="en-GB" sz="1200" b="0" i="0" u="none" strike="noStrike" dirty="0">
                          <a:solidFill>
                            <a:srgbClr val="000000"/>
                          </a:solidFill>
                          <a:effectLst/>
                          <a:latin typeface="Calibri"/>
                        </a:rPr>
                        <a:t>529 </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fontAlgn="ctr"/>
                      <a:r>
                        <a:rPr lang="en-ZA" sz="1200" b="0" i="0" u="none" strike="noStrike" dirty="0" smtClean="0">
                          <a:solidFill>
                            <a:srgbClr val="000000"/>
                          </a:solidFill>
                          <a:effectLst/>
                          <a:latin typeface="Calibri"/>
                        </a:rPr>
                        <a:t>1 </a:t>
                      </a:r>
                      <a:r>
                        <a:rPr lang="en-ZA" sz="1200" b="0" i="0" u="none" strike="noStrike" dirty="0">
                          <a:solidFill>
                            <a:srgbClr val="000000"/>
                          </a:solidFill>
                          <a:effectLst/>
                          <a:latin typeface="Calibri"/>
                        </a:rPr>
                        <a:t>318 </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fontAlgn="ctr"/>
                      <a:r>
                        <a:rPr lang="en-ZA" sz="1200" b="0" i="0" u="none" strike="noStrike">
                          <a:solidFill>
                            <a:srgbClr val="000000"/>
                          </a:solidFill>
                          <a:effectLst/>
                          <a:latin typeface="Calibri"/>
                        </a:rPr>
                        <a:t>77%</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0015"/>
                  </a:ext>
                </a:extLst>
              </a:tr>
              <a:tr h="223538">
                <a:tc>
                  <a:txBody>
                    <a:bodyPr/>
                    <a:lstStyle/>
                    <a:p>
                      <a:pPr algn="ctr" rtl="0" fontAlgn="ctr"/>
                      <a:r>
                        <a:rPr lang="en-ZA" sz="1200" b="0" i="0" u="none" strike="noStrike" dirty="0">
                          <a:solidFill>
                            <a:srgbClr val="000000"/>
                          </a:solidFill>
                          <a:effectLst/>
                          <a:latin typeface="Calibri"/>
                        </a:rPr>
                        <a:t>UN Habitat</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fontAlgn="ctr"/>
                      <a:r>
                        <a:rPr lang="en-ZA" sz="1200" b="0" i="0" u="none" strike="noStrike" dirty="0" smtClean="0">
                          <a:solidFill>
                            <a:srgbClr val="000000"/>
                          </a:solidFill>
                          <a:effectLst/>
                          <a:latin typeface="Calibri"/>
                        </a:rPr>
                        <a:t>1 </a:t>
                      </a:r>
                      <a:r>
                        <a:rPr lang="en-ZA" sz="1200" b="0" i="0" u="none" strike="noStrike" dirty="0">
                          <a:solidFill>
                            <a:srgbClr val="000000"/>
                          </a:solidFill>
                          <a:effectLst/>
                          <a:latin typeface="Calibri"/>
                        </a:rPr>
                        <a:t>924 </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fontAlgn="ctr"/>
                      <a:r>
                        <a:rPr lang="en-ZA" sz="1200" b="0" i="0" u="none" strike="noStrike">
                          <a:solidFill>
                            <a:srgbClr val="000000"/>
                          </a:solidFill>
                          <a:effectLst/>
                          <a:latin typeface="Calibri"/>
                        </a:rPr>
                        <a:t>                          1 923 </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fontAlgn="ctr"/>
                      <a:r>
                        <a:rPr lang="en-ZA" sz="1200" b="0" i="0" u="none" strike="noStrike" dirty="0" smtClean="0">
                          <a:solidFill>
                            <a:srgbClr val="000000"/>
                          </a:solidFill>
                          <a:effectLst/>
                          <a:latin typeface="Calibri"/>
                        </a:rPr>
                        <a:t>1 </a:t>
                      </a:r>
                      <a:endParaRPr lang="en-ZA" sz="1200" b="0" i="0" u="none" strike="noStrike" dirty="0">
                        <a:solidFill>
                          <a:srgbClr val="000000"/>
                        </a:solidFill>
                        <a:effectLst/>
                        <a:latin typeface="Calibri"/>
                      </a:endParaRP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fontAlgn="ctr"/>
                      <a:r>
                        <a:rPr lang="en-ZA" sz="1200" b="0" i="0" u="none" strike="noStrike">
                          <a:solidFill>
                            <a:srgbClr val="000000"/>
                          </a:solidFill>
                          <a:effectLst/>
                          <a:latin typeface="Calibri"/>
                        </a:rPr>
                        <a:t>100%</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0016"/>
                  </a:ext>
                </a:extLst>
              </a:tr>
              <a:tr h="223538">
                <a:tc>
                  <a:txBody>
                    <a:bodyPr/>
                    <a:lstStyle/>
                    <a:p>
                      <a:pPr algn="ctr" rtl="0" fontAlgn="ctr"/>
                      <a:r>
                        <a:rPr lang="en-ZA" sz="1200" b="0" i="0" u="none" strike="noStrike" dirty="0">
                          <a:solidFill>
                            <a:srgbClr val="000000"/>
                          </a:solidFill>
                          <a:effectLst/>
                          <a:latin typeface="Calibri"/>
                        </a:rPr>
                        <a:t>Households</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fontAlgn="ctr"/>
                      <a:r>
                        <a:rPr lang="en-ZA" sz="1200" b="0" i="0" u="none" strike="noStrike" dirty="0" smtClean="0">
                          <a:solidFill>
                            <a:srgbClr val="000000"/>
                          </a:solidFill>
                          <a:effectLst/>
                          <a:latin typeface="Calibri"/>
                        </a:rPr>
                        <a:t>1 </a:t>
                      </a:r>
                      <a:r>
                        <a:rPr lang="en-ZA" sz="1200" b="0" i="0" u="none" strike="noStrike" dirty="0">
                          <a:solidFill>
                            <a:srgbClr val="000000"/>
                          </a:solidFill>
                          <a:effectLst/>
                          <a:latin typeface="Calibri"/>
                        </a:rPr>
                        <a:t>867 </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fontAlgn="ctr"/>
                      <a:r>
                        <a:rPr lang="en-ZA" sz="1200" b="0" i="0" u="none" strike="noStrike">
                          <a:solidFill>
                            <a:srgbClr val="000000"/>
                          </a:solidFill>
                          <a:effectLst/>
                          <a:latin typeface="Calibri"/>
                        </a:rPr>
                        <a:t>                          1 795 </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fontAlgn="ctr"/>
                      <a:r>
                        <a:rPr lang="en-ZA" sz="1200" b="0" i="0" u="none" strike="noStrike" dirty="0" smtClean="0">
                          <a:solidFill>
                            <a:srgbClr val="000000"/>
                          </a:solidFill>
                          <a:effectLst/>
                          <a:latin typeface="Calibri"/>
                        </a:rPr>
                        <a:t>72 </a:t>
                      </a:r>
                      <a:endParaRPr lang="en-ZA" sz="1200" b="0" i="0" u="none" strike="noStrike" dirty="0">
                        <a:solidFill>
                          <a:srgbClr val="000000"/>
                        </a:solidFill>
                        <a:effectLst/>
                        <a:latin typeface="Calibri"/>
                      </a:endParaRP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r" fontAlgn="ctr"/>
                      <a:r>
                        <a:rPr lang="en-ZA" sz="1200" b="0" i="0" u="none" strike="noStrike">
                          <a:solidFill>
                            <a:srgbClr val="000000"/>
                          </a:solidFill>
                          <a:effectLst/>
                          <a:latin typeface="Calibri"/>
                        </a:rPr>
                        <a:t>96%</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0017"/>
                  </a:ext>
                </a:extLst>
              </a:tr>
              <a:tr h="223538">
                <a:tc>
                  <a:txBody>
                    <a:bodyPr/>
                    <a:lstStyle/>
                    <a:p>
                      <a:pPr algn="ctr" rtl="0" fontAlgn="ctr"/>
                      <a:r>
                        <a:rPr lang="en-ZA" sz="1200" b="0" i="0" u="none" strike="noStrike" dirty="0">
                          <a:solidFill>
                            <a:srgbClr val="000000"/>
                          </a:solidFill>
                          <a:effectLst/>
                          <a:latin typeface="Calibri"/>
                        </a:rPr>
                        <a:t>CSIR</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dirty="0" smtClean="0">
                          <a:solidFill>
                            <a:srgbClr val="000000"/>
                          </a:solidFill>
                          <a:effectLst/>
                          <a:latin typeface="Calibri"/>
                        </a:rPr>
                        <a:t>5 </a:t>
                      </a:r>
                      <a:r>
                        <a:rPr lang="en-ZA" sz="1200" b="0" i="0" u="none" strike="noStrike" dirty="0">
                          <a:solidFill>
                            <a:srgbClr val="000000"/>
                          </a:solidFill>
                          <a:effectLst/>
                          <a:latin typeface="Calibri"/>
                        </a:rPr>
                        <a:t>000 </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Calibri"/>
                        </a:rPr>
                        <a:t>                          5 000 </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dirty="0" smtClean="0">
                          <a:solidFill>
                            <a:srgbClr val="000000"/>
                          </a:solidFill>
                          <a:effectLst/>
                          <a:latin typeface="Calibri"/>
                        </a:rPr>
                        <a:t>-   </a:t>
                      </a:r>
                      <a:endParaRPr lang="en-ZA" sz="1200" b="0" i="0" u="none" strike="noStrike" dirty="0">
                        <a:solidFill>
                          <a:srgbClr val="000000"/>
                        </a:solidFill>
                        <a:effectLst/>
                        <a:latin typeface="Calibri"/>
                      </a:endParaRP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Calibri"/>
                        </a:rPr>
                        <a:t>100%</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8"/>
                  </a:ext>
                </a:extLst>
              </a:tr>
              <a:tr h="223538">
                <a:tc>
                  <a:txBody>
                    <a:bodyPr/>
                    <a:lstStyle/>
                    <a:p>
                      <a:pPr algn="ctr" rtl="0" fontAlgn="ctr"/>
                      <a:r>
                        <a:rPr lang="en-ZA" sz="1200" b="1" i="0" u="none" strike="noStrike" dirty="0">
                          <a:solidFill>
                            <a:srgbClr val="000000"/>
                          </a:solidFill>
                          <a:effectLst/>
                          <a:latin typeface="Calibri"/>
                        </a:rPr>
                        <a:t>Payments for financial assets</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7E4BD"/>
                    </a:solidFill>
                  </a:tcPr>
                </a:tc>
                <a:tc>
                  <a:txBody>
                    <a:bodyPr/>
                    <a:lstStyle/>
                    <a:p>
                      <a:pPr algn="r" fontAlgn="ctr"/>
                      <a:r>
                        <a:rPr lang="en-ZA" sz="1200" b="1" i="0" u="none" strike="noStrike" dirty="0" smtClean="0">
                          <a:solidFill>
                            <a:srgbClr val="000000"/>
                          </a:solidFill>
                          <a:effectLst/>
                          <a:latin typeface="Calibri"/>
                        </a:rPr>
                        <a:t>100 </a:t>
                      </a:r>
                      <a:r>
                        <a:rPr lang="en-ZA" sz="1200" b="1" i="0" u="none" strike="noStrike" dirty="0">
                          <a:solidFill>
                            <a:srgbClr val="000000"/>
                          </a:solidFill>
                          <a:effectLst/>
                          <a:latin typeface="Calibri"/>
                        </a:rPr>
                        <a:t>000 </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7E4BD"/>
                    </a:solidFill>
                  </a:tcPr>
                </a:tc>
                <a:tc>
                  <a:txBody>
                    <a:bodyPr/>
                    <a:lstStyle/>
                    <a:p>
                      <a:pPr algn="r" fontAlgn="ctr"/>
                      <a:r>
                        <a:rPr lang="en-ZA" sz="1200" b="1" i="0" u="none" strike="noStrike">
                          <a:solidFill>
                            <a:srgbClr val="000000"/>
                          </a:solidFill>
                          <a:effectLst/>
                          <a:latin typeface="Calibri"/>
                        </a:rPr>
                        <a:t>                      100 000 </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7E4BD"/>
                    </a:solidFill>
                  </a:tcPr>
                </a:tc>
                <a:tc>
                  <a:txBody>
                    <a:bodyPr/>
                    <a:lstStyle/>
                    <a:p>
                      <a:pPr algn="r" fontAlgn="ctr"/>
                      <a:r>
                        <a:rPr lang="en-ZA" sz="1200" b="1" i="0" u="none" strike="noStrike" dirty="0" smtClean="0">
                          <a:solidFill>
                            <a:srgbClr val="000000"/>
                          </a:solidFill>
                          <a:effectLst/>
                          <a:latin typeface="Calibri"/>
                        </a:rPr>
                        <a:t>-   </a:t>
                      </a:r>
                      <a:endParaRPr lang="en-ZA" sz="1200" b="1" i="0" u="none" strike="noStrike" dirty="0">
                        <a:solidFill>
                          <a:srgbClr val="000000"/>
                        </a:solidFill>
                        <a:effectLst/>
                        <a:latin typeface="Calibri"/>
                      </a:endParaRP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7E4BD"/>
                    </a:solidFill>
                  </a:tcPr>
                </a:tc>
                <a:tc>
                  <a:txBody>
                    <a:bodyPr/>
                    <a:lstStyle/>
                    <a:p>
                      <a:pPr algn="r" fontAlgn="ctr"/>
                      <a:r>
                        <a:rPr lang="en-ZA" sz="1200" b="1" i="0" u="none" strike="noStrike">
                          <a:solidFill>
                            <a:srgbClr val="000000"/>
                          </a:solidFill>
                          <a:effectLst/>
                          <a:latin typeface="Calibri"/>
                        </a:rPr>
                        <a:t>100%</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7E4BD"/>
                    </a:solidFill>
                  </a:tcPr>
                </a:tc>
                <a:extLst>
                  <a:ext uri="{0D108BD9-81ED-4DB2-BD59-A6C34878D82A}">
                    <a16:rowId xmlns:a16="http://schemas.microsoft.com/office/drawing/2014/main" xmlns="" val="10019"/>
                  </a:ext>
                </a:extLst>
              </a:tr>
              <a:tr h="223538">
                <a:tc>
                  <a:txBody>
                    <a:bodyPr/>
                    <a:lstStyle/>
                    <a:p>
                      <a:pPr algn="ctr" rtl="0" fontAlgn="ctr"/>
                      <a:r>
                        <a:rPr lang="en-ZA" sz="1200" b="0" i="0" u="none" strike="noStrike" dirty="0">
                          <a:solidFill>
                            <a:srgbClr val="000000"/>
                          </a:solidFill>
                          <a:effectLst/>
                          <a:latin typeface="Calibri"/>
                        </a:rPr>
                        <a:t>National Housing Finance Corporation</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dirty="0" smtClean="0">
                          <a:solidFill>
                            <a:srgbClr val="000000"/>
                          </a:solidFill>
                          <a:effectLst/>
                          <a:latin typeface="Calibri"/>
                        </a:rPr>
                        <a:t>100 </a:t>
                      </a:r>
                      <a:r>
                        <a:rPr lang="en-ZA" sz="1200" b="0" i="0" u="none" strike="noStrike" dirty="0">
                          <a:solidFill>
                            <a:srgbClr val="000000"/>
                          </a:solidFill>
                          <a:effectLst/>
                          <a:latin typeface="Calibri"/>
                        </a:rPr>
                        <a:t>000 </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Calibri"/>
                        </a:rPr>
                        <a:t>                      100 000 </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dirty="0" smtClean="0">
                          <a:solidFill>
                            <a:srgbClr val="000000"/>
                          </a:solidFill>
                          <a:effectLst/>
                          <a:latin typeface="Calibri"/>
                        </a:rPr>
                        <a:t>-   </a:t>
                      </a:r>
                      <a:endParaRPr lang="en-ZA" sz="1200" b="0" i="0" u="none" strike="noStrike" dirty="0">
                        <a:solidFill>
                          <a:srgbClr val="000000"/>
                        </a:solidFill>
                        <a:effectLst/>
                        <a:latin typeface="Calibri"/>
                      </a:endParaRP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Calibri"/>
                        </a:rPr>
                        <a:t>100%</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20"/>
                  </a:ext>
                </a:extLst>
              </a:tr>
              <a:tr h="223538">
                <a:tc>
                  <a:txBody>
                    <a:bodyPr/>
                    <a:lstStyle/>
                    <a:p>
                      <a:pPr algn="ctr" rtl="0" fontAlgn="ctr"/>
                      <a:r>
                        <a:rPr lang="en-ZA" sz="1200" b="1" i="0" u="none" strike="noStrike" dirty="0">
                          <a:solidFill>
                            <a:srgbClr val="000000"/>
                          </a:solidFill>
                          <a:effectLst/>
                          <a:latin typeface="Calibri"/>
                        </a:rPr>
                        <a:t>Total</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BB59"/>
                    </a:solidFill>
                  </a:tcPr>
                </a:tc>
                <a:tc>
                  <a:txBody>
                    <a:bodyPr/>
                    <a:lstStyle/>
                    <a:p>
                      <a:pPr algn="r" fontAlgn="ctr"/>
                      <a:r>
                        <a:rPr lang="en-ZA" sz="1200" b="1" i="0" u="none" strike="noStrike" dirty="0" smtClean="0">
                          <a:solidFill>
                            <a:srgbClr val="000000"/>
                          </a:solidFill>
                          <a:effectLst/>
                          <a:latin typeface="Calibri"/>
                        </a:rPr>
                        <a:t>29 923 992 </a:t>
                      </a:r>
                      <a:endParaRPr lang="en-ZA" sz="1200" b="1" i="0" u="none" strike="noStrike" dirty="0">
                        <a:solidFill>
                          <a:srgbClr val="000000"/>
                        </a:solidFill>
                        <a:effectLst/>
                        <a:latin typeface="Calibri"/>
                      </a:endParaRP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BB59"/>
                    </a:solidFill>
                  </a:tcPr>
                </a:tc>
                <a:tc>
                  <a:txBody>
                    <a:bodyPr/>
                    <a:lstStyle/>
                    <a:p>
                      <a:pPr algn="r" fontAlgn="ctr"/>
                      <a:r>
                        <a:rPr lang="en-ZA" sz="1200" b="1" i="0" u="none" strike="noStrike" dirty="0" smtClean="0">
                          <a:solidFill>
                            <a:srgbClr val="000000"/>
                          </a:solidFill>
                          <a:effectLst/>
                          <a:latin typeface="Calibri"/>
                        </a:rPr>
                        <a:t>29 922 601 </a:t>
                      </a:r>
                      <a:endParaRPr lang="en-ZA" sz="1200" b="1" i="0" u="none" strike="noStrike" dirty="0">
                        <a:solidFill>
                          <a:srgbClr val="000000"/>
                        </a:solidFill>
                        <a:effectLst/>
                        <a:latin typeface="Calibri"/>
                      </a:endParaRP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BB59"/>
                    </a:solidFill>
                  </a:tcPr>
                </a:tc>
                <a:tc>
                  <a:txBody>
                    <a:bodyPr/>
                    <a:lstStyle/>
                    <a:p>
                      <a:pPr algn="r" fontAlgn="ctr"/>
                      <a:r>
                        <a:rPr lang="en-ZA" sz="1200" b="1" i="0" u="none" strike="noStrike" dirty="0" smtClean="0">
                          <a:solidFill>
                            <a:srgbClr val="000000"/>
                          </a:solidFill>
                          <a:effectLst/>
                          <a:latin typeface="Calibri"/>
                        </a:rPr>
                        <a:t>1 </a:t>
                      </a:r>
                      <a:r>
                        <a:rPr lang="en-ZA" sz="1200" b="1" i="0" u="none" strike="noStrike" dirty="0">
                          <a:solidFill>
                            <a:srgbClr val="000000"/>
                          </a:solidFill>
                          <a:effectLst/>
                          <a:latin typeface="Calibri"/>
                        </a:rPr>
                        <a:t>391 </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BB59"/>
                    </a:solidFill>
                  </a:tcPr>
                </a:tc>
                <a:tc>
                  <a:txBody>
                    <a:bodyPr/>
                    <a:lstStyle/>
                    <a:p>
                      <a:pPr algn="r" fontAlgn="ctr"/>
                      <a:r>
                        <a:rPr lang="en-ZA" sz="1200" b="1" i="0" u="none" strike="noStrike" dirty="0">
                          <a:solidFill>
                            <a:srgbClr val="000000"/>
                          </a:solidFill>
                          <a:effectLst/>
                          <a:latin typeface="Calibri"/>
                        </a:rPr>
                        <a:t>100%</a:t>
                      </a:r>
                    </a:p>
                  </a:txBody>
                  <a:tcPr marL="5672" marR="5672" marT="567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BB59"/>
                    </a:solidFill>
                  </a:tcPr>
                </a:tc>
                <a:extLst>
                  <a:ext uri="{0D108BD9-81ED-4DB2-BD59-A6C34878D82A}">
                    <a16:rowId xmlns:a16="http://schemas.microsoft.com/office/drawing/2014/main" xmlns="" val="10021"/>
                  </a:ext>
                </a:extLst>
              </a:tr>
            </a:tbl>
          </a:graphicData>
        </a:graphic>
      </p:graphicFrame>
    </p:spTree>
    <p:extLst>
      <p:ext uri="{BB962C8B-B14F-4D97-AF65-F5344CB8AC3E}">
        <p14:creationId xmlns:p14="http://schemas.microsoft.com/office/powerpoint/2010/main" xmlns="" val="1117600873"/>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xmlns="" val="3589321343"/>
              </p:ext>
            </p:extLst>
          </p:nvPr>
        </p:nvGraphicFramePr>
        <p:xfrm>
          <a:off x="-1" y="830999"/>
          <a:ext cx="9144002" cy="4973828"/>
        </p:xfrm>
        <a:graphic>
          <a:graphicData uri="http://schemas.openxmlformats.org/drawingml/2006/table">
            <a:tbl>
              <a:tblPr/>
              <a:tblGrid>
                <a:gridCol w="1278452">
                  <a:extLst>
                    <a:ext uri="{9D8B030D-6E8A-4147-A177-3AD203B41FA5}">
                      <a16:colId xmlns:a16="http://schemas.microsoft.com/office/drawing/2014/main" xmlns="" val="20000"/>
                    </a:ext>
                  </a:extLst>
                </a:gridCol>
                <a:gridCol w="964643">
                  <a:extLst>
                    <a:ext uri="{9D8B030D-6E8A-4147-A177-3AD203B41FA5}">
                      <a16:colId xmlns:a16="http://schemas.microsoft.com/office/drawing/2014/main" xmlns="" val="20001"/>
                    </a:ext>
                  </a:extLst>
                </a:gridCol>
                <a:gridCol w="742033">
                  <a:extLst>
                    <a:ext uri="{9D8B030D-6E8A-4147-A177-3AD203B41FA5}">
                      <a16:colId xmlns:a16="http://schemas.microsoft.com/office/drawing/2014/main" xmlns="" val="20002"/>
                    </a:ext>
                  </a:extLst>
                </a:gridCol>
                <a:gridCol w="890440">
                  <a:extLst>
                    <a:ext uri="{9D8B030D-6E8A-4147-A177-3AD203B41FA5}">
                      <a16:colId xmlns:a16="http://schemas.microsoft.com/office/drawing/2014/main" xmlns="" val="20003"/>
                    </a:ext>
                  </a:extLst>
                </a:gridCol>
                <a:gridCol w="890440">
                  <a:extLst>
                    <a:ext uri="{9D8B030D-6E8A-4147-A177-3AD203B41FA5}">
                      <a16:colId xmlns:a16="http://schemas.microsoft.com/office/drawing/2014/main" xmlns="" val="20004"/>
                    </a:ext>
                  </a:extLst>
                </a:gridCol>
                <a:gridCol w="954783">
                  <a:extLst>
                    <a:ext uri="{9D8B030D-6E8A-4147-A177-3AD203B41FA5}">
                      <a16:colId xmlns:a16="http://schemas.microsoft.com/office/drawing/2014/main" xmlns="" val="20005"/>
                    </a:ext>
                  </a:extLst>
                </a:gridCol>
                <a:gridCol w="84063">
                  <a:extLst>
                    <a:ext uri="{9D8B030D-6E8A-4147-A177-3AD203B41FA5}">
                      <a16:colId xmlns:a16="http://schemas.microsoft.com/office/drawing/2014/main" xmlns="" val="20006"/>
                    </a:ext>
                  </a:extLst>
                </a:gridCol>
                <a:gridCol w="822452">
                  <a:extLst>
                    <a:ext uri="{9D8B030D-6E8A-4147-A177-3AD203B41FA5}">
                      <a16:colId xmlns:a16="http://schemas.microsoft.com/office/drawing/2014/main" xmlns="" val="20007"/>
                    </a:ext>
                  </a:extLst>
                </a:gridCol>
                <a:gridCol w="741349">
                  <a:extLst>
                    <a:ext uri="{9D8B030D-6E8A-4147-A177-3AD203B41FA5}">
                      <a16:colId xmlns:a16="http://schemas.microsoft.com/office/drawing/2014/main" xmlns="" val="20008"/>
                    </a:ext>
                  </a:extLst>
                </a:gridCol>
                <a:gridCol w="889469">
                  <a:extLst>
                    <a:ext uri="{9D8B030D-6E8A-4147-A177-3AD203B41FA5}">
                      <a16:colId xmlns:a16="http://schemas.microsoft.com/office/drawing/2014/main" xmlns="" val="20009"/>
                    </a:ext>
                  </a:extLst>
                </a:gridCol>
                <a:gridCol w="885878">
                  <a:extLst>
                    <a:ext uri="{9D8B030D-6E8A-4147-A177-3AD203B41FA5}">
                      <a16:colId xmlns:a16="http://schemas.microsoft.com/office/drawing/2014/main" xmlns="" val="20010"/>
                    </a:ext>
                  </a:extLst>
                </a:gridCol>
              </a:tblGrid>
              <a:tr h="202007">
                <a:tc rowSpan="3">
                  <a:txBody>
                    <a:bodyPr/>
                    <a:lstStyle/>
                    <a:p>
                      <a:pPr algn="ctr" fontAlgn="ctr"/>
                      <a:r>
                        <a:rPr lang="en-ZA" sz="1200" b="1" i="0" u="none" strike="noStrike" dirty="0">
                          <a:solidFill>
                            <a:srgbClr val="000000"/>
                          </a:solidFill>
                          <a:effectLst/>
                          <a:latin typeface="+mn-lt"/>
                        </a:rPr>
                        <a:t>Provinces</a:t>
                      </a:r>
                    </a:p>
                  </a:txBody>
                  <a:tcPr marL="7410" marR="7410" marT="74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40000"/>
                        <a:lumOff val="60000"/>
                      </a:schemeClr>
                    </a:solidFill>
                  </a:tcPr>
                </a:tc>
                <a:tc rowSpan="2">
                  <a:txBody>
                    <a:bodyPr/>
                    <a:lstStyle/>
                    <a:p>
                      <a:pPr algn="ctr" fontAlgn="ctr"/>
                      <a:r>
                        <a:rPr lang="en-ZA" sz="1200" b="1" i="0" u="none" strike="noStrike" dirty="0">
                          <a:solidFill>
                            <a:srgbClr val="000000"/>
                          </a:solidFill>
                          <a:effectLst/>
                          <a:latin typeface="+mn-lt"/>
                        </a:rPr>
                        <a:t>Voted     Funds</a:t>
                      </a:r>
                    </a:p>
                  </a:txBody>
                  <a:tcPr marL="7410" marR="7410" marT="74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40000"/>
                        <a:lumOff val="60000"/>
                      </a:schemeClr>
                    </a:solidFill>
                  </a:tcPr>
                </a:tc>
                <a:tc rowSpan="2">
                  <a:txBody>
                    <a:bodyPr/>
                    <a:lstStyle/>
                    <a:p>
                      <a:pPr algn="ctr" fontAlgn="ctr"/>
                      <a:r>
                        <a:rPr lang="en-ZA" sz="1200" b="1" i="0" u="none" strike="noStrike" dirty="0">
                          <a:solidFill>
                            <a:srgbClr val="000000"/>
                          </a:solidFill>
                          <a:effectLst/>
                          <a:latin typeface="+mn-lt"/>
                        </a:rPr>
                        <a:t>Roll Over from 2015/16</a:t>
                      </a:r>
                    </a:p>
                  </a:txBody>
                  <a:tcPr marL="7410" marR="7410" marT="74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40000"/>
                        <a:lumOff val="60000"/>
                      </a:schemeClr>
                    </a:solidFill>
                  </a:tcPr>
                </a:tc>
                <a:tc rowSpan="2">
                  <a:txBody>
                    <a:bodyPr/>
                    <a:lstStyle/>
                    <a:p>
                      <a:pPr algn="ctr" fontAlgn="ctr"/>
                      <a:r>
                        <a:rPr lang="en-ZA" sz="1200" b="1" i="0" u="none" strike="noStrike" dirty="0">
                          <a:solidFill>
                            <a:srgbClr val="000000"/>
                          </a:solidFill>
                          <a:effectLst/>
                          <a:latin typeface="+mn-lt"/>
                        </a:rPr>
                        <a:t>Total Available</a:t>
                      </a:r>
                    </a:p>
                  </a:txBody>
                  <a:tcPr marL="7410" marR="7410" marT="74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40000"/>
                        <a:lumOff val="60000"/>
                      </a:schemeClr>
                    </a:solidFill>
                  </a:tcPr>
                </a:tc>
                <a:tc gridSpan="7">
                  <a:txBody>
                    <a:bodyPr/>
                    <a:lstStyle/>
                    <a:p>
                      <a:pPr algn="ctr" fontAlgn="b"/>
                      <a:r>
                        <a:rPr lang="en-ZA" sz="1200" b="1" i="0" u="none" strike="noStrike" dirty="0">
                          <a:solidFill>
                            <a:srgbClr val="000000"/>
                          </a:solidFill>
                          <a:effectLst/>
                          <a:latin typeface="+mn-lt"/>
                        </a:rPr>
                        <a:t>Year to date (1 April 2016 - 31 March 2017)</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40000"/>
                        <a:lumOff val="60000"/>
                      </a:schemeClr>
                    </a:solidFill>
                  </a:tcPr>
                </a:tc>
                <a:tc hMerge="1">
                  <a:txBody>
                    <a:bodyPr/>
                    <a:lstStyle/>
                    <a:p>
                      <a:endParaRPr lang="en-ZA"/>
                    </a:p>
                  </a:txBody>
                  <a:tcPr/>
                </a:tc>
                <a:tc hMerge="1">
                  <a:txBody>
                    <a:bodyPr/>
                    <a:lstStyle/>
                    <a:p>
                      <a:endParaRPr lang="en-US"/>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xmlns="" val="10000"/>
                  </a:ext>
                </a:extLst>
              </a:tr>
              <a:tr h="848617">
                <a:tc vMerge="1">
                  <a:txBody>
                    <a:bodyPr/>
                    <a:lstStyle/>
                    <a:p>
                      <a:endParaRPr lang="en-ZA"/>
                    </a:p>
                  </a:txBody>
                  <a:tcPr/>
                </a:tc>
                <a:tc vMerge="1">
                  <a:txBody>
                    <a:bodyPr/>
                    <a:lstStyle/>
                    <a:p>
                      <a:endParaRPr lang="en-ZA"/>
                    </a:p>
                  </a:txBody>
                  <a:tcPr/>
                </a:tc>
                <a:tc vMerge="1">
                  <a:txBody>
                    <a:bodyPr/>
                    <a:lstStyle/>
                    <a:p>
                      <a:endParaRPr lang="en-ZA"/>
                    </a:p>
                  </a:txBody>
                  <a:tcPr/>
                </a:tc>
                <a:tc vMerge="1">
                  <a:txBody>
                    <a:bodyPr/>
                    <a:lstStyle/>
                    <a:p>
                      <a:endParaRPr lang="en-ZA"/>
                    </a:p>
                  </a:txBody>
                  <a:tcPr/>
                </a:tc>
                <a:tc>
                  <a:txBody>
                    <a:bodyPr/>
                    <a:lstStyle/>
                    <a:p>
                      <a:pPr algn="ctr" fontAlgn="ctr"/>
                      <a:r>
                        <a:rPr lang="en-ZA" sz="1200" b="1" i="0" u="none" strike="noStrike" dirty="0">
                          <a:solidFill>
                            <a:srgbClr val="000000"/>
                          </a:solidFill>
                          <a:effectLst/>
                          <a:latin typeface="+mn-lt"/>
                        </a:rPr>
                        <a:t>Transferred from Voted Funds</a:t>
                      </a:r>
                    </a:p>
                  </a:txBody>
                  <a:tcPr marL="7410" marR="7410" marT="74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40000"/>
                        <a:lumOff val="60000"/>
                      </a:schemeClr>
                    </a:solidFill>
                  </a:tcPr>
                </a:tc>
                <a:tc gridSpan="2">
                  <a:txBody>
                    <a:bodyPr/>
                    <a:lstStyle/>
                    <a:p>
                      <a:pPr algn="ctr" fontAlgn="ctr"/>
                      <a:r>
                        <a:rPr lang="en-ZA" sz="1200" b="1" i="0" u="none" strike="noStrike" dirty="0">
                          <a:solidFill>
                            <a:srgbClr val="000000"/>
                          </a:solidFill>
                          <a:effectLst/>
                          <a:latin typeface="+mn-lt"/>
                        </a:rPr>
                        <a:t>Spent by Provinces</a:t>
                      </a:r>
                    </a:p>
                  </a:txBody>
                  <a:tcPr marL="7410" marR="7410" marT="74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40000"/>
                        <a:lumOff val="60000"/>
                      </a:schemeClr>
                    </a:solidFill>
                  </a:tcPr>
                </a:tc>
                <a:tc hMerge="1">
                  <a:txBody>
                    <a:bodyPr/>
                    <a:lstStyle/>
                    <a:p>
                      <a:endParaRPr lang="en-US"/>
                    </a:p>
                  </a:txBody>
                  <a:tcPr/>
                </a:tc>
                <a:tc>
                  <a:txBody>
                    <a:bodyPr/>
                    <a:lstStyle/>
                    <a:p>
                      <a:pPr algn="ctr" fontAlgn="t"/>
                      <a:r>
                        <a:rPr lang="en-ZA" sz="1200" b="1" i="0" u="none" strike="noStrike" dirty="0">
                          <a:solidFill>
                            <a:srgbClr val="000000"/>
                          </a:solidFill>
                          <a:effectLst/>
                          <a:latin typeface="+mn-lt"/>
                        </a:rPr>
                        <a:t>Unspent against Total available</a:t>
                      </a:r>
                    </a:p>
                  </a:txBody>
                  <a:tcPr marL="7410" marR="7410" marT="741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40000"/>
                        <a:lumOff val="60000"/>
                      </a:schemeClr>
                    </a:solidFill>
                  </a:tcPr>
                </a:tc>
                <a:tc rowSpan="2">
                  <a:txBody>
                    <a:bodyPr/>
                    <a:lstStyle/>
                    <a:p>
                      <a:pPr algn="ctr" fontAlgn="ctr"/>
                      <a:r>
                        <a:rPr lang="en-ZA" sz="1200" b="1" i="0" u="none" strike="noStrike" dirty="0">
                          <a:solidFill>
                            <a:srgbClr val="000000"/>
                          </a:solidFill>
                          <a:effectLst/>
                          <a:latin typeface="+mn-lt"/>
                        </a:rPr>
                        <a:t>%  Spent against Total Available</a:t>
                      </a:r>
                    </a:p>
                  </a:txBody>
                  <a:tcPr marL="7410" marR="7410" marT="74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40000"/>
                        <a:lumOff val="60000"/>
                      </a:schemeClr>
                    </a:solidFill>
                  </a:tcPr>
                </a:tc>
                <a:tc rowSpan="2">
                  <a:txBody>
                    <a:bodyPr/>
                    <a:lstStyle/>
                    <a:p>
                      <a:pPr algn="ctr" fontAlgn="ctr"/>
                      <a:r>
                        <a:rPr lang="en-ZA" sz="1200" b="1" i="0" u="none" strike="noStrike" dirty="0">
                          <a:solidFill>
                            <a:srgbClr val="000000"/>
                          </a:solidFill>
                          <a:effectLst/>
                          <a:latin typeface="+mn-lt"/>
                        </a:rPr>
                        <a:t>%  Spent against Roll Over &amp; Transferred Funds</a:t>
                      </a:r>
                    </a:p>
                  </a:txBody>
                  <a:tcPr marL="7410" marR="7410" marT="74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40000"/>
                        <a:lumOff val="60000"/>
                      </a:schemeClr>
                    </a:solidFill>
                  </a:tcPr>
                </a:tc>
                <a:tc rowSpan="2">
                  <a:txBody>
                    <a:bodyPr/>
                    <a:lstStyle/>
                    <a:p>
                      <a:pPr algn="ctr" fontAlgn="ctr"/>
                      <a:r>
                        <a:rPr lang="en-ZA" sz="1200" b="1" i="0" u="none" strike="noStrike" dirty="0">
                          <a:solidFill>
                            <a:srgbClr val="000000"/>
                          </a:solidFill>
                          <a:effectLst/>
                          <a:latin typeface="+mn-lt"/>
                        </a:rPr>
                        <a:t>% Unspent against Roll-over &amp; Transferred Funds</a:t>
                      </a:r>
                    </a:p>
                  </a:txBody>
                  <a:tcPr marL="7410" marR="7410" marT="74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xmlns="" val="10001"/>
                  </a:ext>
                </a:extLst>
              </a:tr>
              <a:tr h="275186">
                <a:tc vMerge="1">
                  <a:txBody>
                    <a:bodyPr/>
                    <a:lstStyle/>
                    <a:p>
                      <a:endParaRPr lang="en-ZA"/>
                    </a:p>
                  </a:txBody>
                  <a:tcPr/>
                </a:tc>
                <a:tc gridSpan="7">
                  <a:txBody>
                    <a:bodyPr/>
                    <a:lstStyle/>
                    <a:p>
                      <a:pPr algn="ctr" fontAlgn="ctr"/>
                      <a:r>
                        <a:rPr lang="en-ZA" sz="1200" b="1" i="0" u="none" strike="noStrike" dirty="0">
                          <a:solidFill>
                            <a:srgbClr val="000000"/>
                          </a:solidFill>
                          <a:effectLst/>
                          <a:latin typeface="+mn-lt"/>
                        </a:rPr>
                        <a:t>R'000</a:t>
                      </a:r>
                    </a:p>
                  </a:txBody>
                  <a:tcPr marL="7410" marR="7410" marT="741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3">
                        <a:lumMod val="40000"/>
                        <a:lumOff val="60000"/>
                      </a:schemeClr>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US"/>
                    </a:p>
                  </a:txBody>
                  <a:tcPr/>
                </a:tc>
                <a:tc hMerge="1">
                  <a:txBody>
                    <a:bodyPr/>
                    <a:lstStyle/>
                    <a:p>
                      <a:endParaRPr lang="en-ZA"/>
                    </a:p>
                  </a:txBody>
                  <a:tcPr/>
                </a:tc>
                <a:tc vMerge="1">
                  <a:txBody>
                    <a:bodyPr/>
                    <a:lstStyle/>
                    <a:p>
                      <a:endParaRPr lang="en-ZA"/>
                    </a:p>
                  </a:txBody>
                  <a:tcPr/>
                </a:tc>
                <a:tc vMerge="1">
                  <a:txBody>
                    <a:bodyPr/>
                    <a:lstStyle/>
                    <a:p>
                      <a:endParaRPr lang="en-ZA"/>
                    </a:p>
                  </a:txBody>
                  <a:tcPr/>
                </a:tc>
                <a:tc vMerge="1">
                  <a:txBody>
                    <a:bodyPr/>
                    <a:lstStyle/>
                    <a:p>
                      <a:endParaRPr lang="en-ZA"/>
                    </a:p>
                  </a:txBody>
                  <a:tcPr/>
                </a:tc>
                <a:extLst>
                  <a:ext uri="{0D108BD9-81ED-4DB2-BD59-A6C34878D82A}">
                    <a16:rowId xmlns:a16="http://schemas.microsoft.com/office/drawing/2014/main" xmlns="" val="10002"/>
                  </a:ext>
                </a:extLst>
              </a:tr>
              <a:tr h="384192">
                <a:tc>
                  <a:txBody>
                    <a:bodyPr/>
                    <a:lstStyle/>
                    <a:p>
                      <a:pPr algn="ctr" fontAlgn="ctr"/>
                      <a:r>
                        <a:rPr lang="en-ZA" sz="1200" b="1" i="0" u="none" strike="noStrike" dirty="0">
                          <a:solidFill>
                            <a:srgbClr val="000000"/>
                          </a:solidFill>
                          <a:effectLst/>
                          <a:latin typeface="+mn-lt"/>
                        </a:rPr>
                        <a:t>Eastern Cape</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dirty="0">
                          <a:solidFill>
                            <a:srgbClr val="000000"/>
                          </a:solidFill>
                          <a:effectLst/>
                          <a:latin typeface="+mn-lt"/>
                        </a:rPr>
                        <a:t>   1 991 457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dirty="0">
                          <a:solidFill>
                            <a:srgbClr val="000000"/>
                          </a:solidFill>
                          <a:effectLst/>
                          <a:latin typeface="+mn-lt"/>
                        </a:rPr>
                        <a:t>        </a:t>
                      </a:r>
                      <a:r>
                        <a:rPr lang="en-ZA" sz="1200" b="0" i="0" u="none" strike="noStrike" dirty="0" smtClean="0">
                          <a:solidFill>
                            <a:srgbClr val="000000"/>
                          </a:solidFill>
                          <a:effectLst/>
                          <a:latin typeface="+mn-lt"/>
                        </a:rPr>
                        <a:t>4 </a:t>
                      </a:r>
                      <a:r>
                        <a:rPr lang="en-ZA" sz="1200" b="0" i="0" u="none" strike="noStrike" dirty="0">
                          <a:solidFill>
                            <a:srgbClr val="000000"/>
                          </a:solidFill>
                          <a:effectLst/>
                          <a:latin typeface="+mn-lt"/>
                        </a:rPr>
                        <a:t>186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dirty="0">
                          <a:solidFill>
                            <a:srgbClr val="000000"/>
                          </a:solidFill>
                          <a:effectLst/>
                          <a:latin typeface="+mn-lt"/>
                        </a:rPr>
                        <a:t>   1 995 643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dirty="0">
                          <a:solidFill>
                            <a:srgbClr val="000000"/>
                          </a:solidFill>
                          <a:effectLst/>
                          <a:latin typeface="+mn-lt"/>
                        </a:rPr>
                        <a:t>   1 991 457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dirty="0">
                          <a:solidFill>
                            <a:srgbClr val="000000"/>
                          </a:solidFill>
                          <a:effectLst/>
                          <a:latin typeface="+mn-lt"/>
                        </a:rPr>
                        <a:t>    1 995 643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r" fontAlgn="b"/>
                      <a:r>
                        <a:rPr lang="en-ZA" sz="1200" b="0" i="0" u="none" strike="noStrike" dirty="0">
                          <a:solidFill>
                            <a:srgbClr val="000000"/>
                          </a:solidFill>
                          <a:effectLst/>
                          <a:latin typeface="+mn-lt"/>
                        </a:rPr>
                        <a:t>                        -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r" fontAlgn="b"/>
                      <a:endParaRPr lang="en-ZA" sz="1200" b="0" i="0" u="none" strike="noStrike" dirty="0">
                        <a:solidFill>
                          <a:srgbClr val="000000"/>
                        </a:solidFill>
                        <a:effectLst/>
                        <a:latin typeface="+mn-lt"/>
                      </a:endParaRP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ZA" sz="1200" b="0" i="0" u="none" strike="noStrike">
                          <a:solidFill>
                            <a:srgbClr val="000000"/>
                          </a:solidFill>
                          <a:effectLst/>
                          <a:latin typeface="+mn-lt"/>
                        </a:rPr>
                        <a:t>             100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ZA" sz="1200" b="0" i="0" u="none" strike="noStrike" dirty="0">
                          <a:solidFill>
                            <a:srgbClr val="000000"/>
                          </a:solidFill>
                          <a:effectLst/>
                          <a:latin typeface="+mn-lt"/>
                        </a:rPr>
                        <a:t>                     100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ZA" sz="1200" b="0" i="0" u="none" strike="noStrike" dirty="0">
                          <a:solidFill>
                            <a:srgbClr val="000000"/>
                          </a:solidFill>
                          <a:effectLst/>
                          <a:latin typeface="+mn-lt"/>
                        </a:rPr>
                        <a:t>                           -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384192">
                <a:tc>
                  <a:txBody>
                    <a:bodyPr/>
                    <a:lstStyle/>
                    <a:p>
                      <a:pPr algn="ctr" fontAlgn="ctr"/>
                      <a:r>
                        <a:rPr lang="en-ZA" sz="1200" b="1" i="0" u="none" strike="noStrike" dirty="0">
                          <a:solidFill>
                            <a:srgbClr val="000000"/>
                          </a:solidFill>
                          <a:effectLst/>
                          <a:latin typeface="+mn-lt"/>
                        </a:rPr>
                        <a:t>Free State</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mn-lt"/>
                        </a:rPr>
                        <a:t>   1 098 411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dirty="0">
                          <a:solidFill>
                            <a:srgbClr val="000000"/>
                          </a:solidFill>
                          <a:effectLst/>
                          <a:latin typeface="+mn-lt"/>
                        </a:rPr>
                        <a:t>        </a:t>
                      </a:r>
                      <a:r>
                        <a:rPr lang="en-ZA" sz="1200" b="0" i="0" u="none" strike="noStrike" dirty="0" smtClean="0">
                          <a:solidFill>
                            <a:srgbClr val="000000"/>
                          </a:solidFill>
                          <a:effectLst/>
                          <a:latin typeface="+mn-lt"/>
                        </a:rPr>
                        <a:t>2 </a:t>
                      </a:r>
                      <a:r>
                        <a:rPr lang="en-ZA" sz="1200" b="0" i="0" u="none" strike="noStrike" dirty="0">
                          <a:solidFill>
                            <a:srgbClr val="000000"/>
                          </a:solidFill>
                          <a:effectLst/>
                          <a:latin typeface="+mn-lt"/>
                        </a:rPr>
                        <a:t>784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mn-lt"/>
                        </a:rPr>
                        <a:t>   1 101 195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dirty="0">
                          <a:solidFill>
                            <a:srgbClr val="000000"/>
                          </a:solidFill>
                          <a:effectLst/>
                          <a:latin typeface="+mn-lt"/>
                        </a:rPr>
                        <a:t>   1 098 411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dirty="0">
                          <a:solidFill>
                            <a:srgbClr val="000000"/>
                          </a:solidFill>
                          <a:effectLst/>
                          <a:latin typeface="+mn-lt"/>
                        </a:rPr>
                        <a:t>    1 098 317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r" fontAlgn="b"/>
                      <a:r>
                        <a:rPr lang="en-ZA" sz="1200" b="0" i="0" u="none" strike="noStrike">
                          <a:solidFill>
                            <a:srgbClr val="000000"/>
                          </a:solidFill>
                          <a:effectLst/>
                          <a:latin typeface="+mn-lt"/>
                        </a:rPr>
                        <a:t>       </a:t>
                      </a:r>
                      <a:r>
                        <a:rPr lang="en-ZA" sz="1200" b="0" i="0" u="none" strike="noStrike" smtClean="0">
                          <a:solidFill>
                            <a:srgbClr val="000000"/>
                          </a:solidFill>
                          <a:effectLst/>
                          <a:latin typeface="+mn-lt"/>
                        </a:rPr>
                        <a:t>2 </a:t>
                      </a:r>
                      <a:r>
                        <a:rPr lang="en-ZA" sz="1200" b="0" i="0" u="none" strike="noStrike" dirty="0">
                          <a:solidFill>
                            <a:srgbClr val="000000"/>
                          </a:solidFill>
                          <a:effectLst/>
                          <a:latin typeface="+mn-lt"/>
                        </a:rPr>
                        <a:t>878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r" fontAlgn="b"/>
                      <a:endParaRPr lang="en-ZA" sz="1200" b="0" i="0" u="none" strike="noStrike" dirty="0">
                        <a:solidFill>
                          <a:srgbClr val="000000"/>
                        </a:solidFill>
                        <a:effectLst/>
                        <a:latin typeface="+mn-lt"/>
                      </a:endParaRP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ZA" sz="1200" b="0" i="0" u="none" strike="noStrike" dirty="0">
                          <a:solidFill>
                            <a:srgbClr val="000000"/>
                          </a:solidFill>
                          <a:effectLst/>
                          <a:latin typeface="+mn-lt"/>
                        </a:rPr>
                        <a:t>             100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ZA" sz="1200" b="0" i="0" u="none" strike="noStrike">
                          <a:solidFill>
                            <a:srgbClr val="000000"/>
                          </a:solidFill>
                          <a:effectLst/>
                          <a:latin typeface="+mn-lt"/>
                        </a:rPr>
                        <a:t>                     100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ZA" sz="1200" b="0" i="0" u="none" strike="noStrike" dirty="0">
                          <a:solidFill>
                            <a:srgbClr val="000000"/>
                          </a:solidFill>
                          <a:effectLst/>
                          <a:latin typeface="+mn-lt"/>
                        </a:rPr>
                        <a:t>                           0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384192">
                <a:tc>
                  <a:txBody>
                    <a:bodyPr/>
                    <a:lstStyle/>
                    <a:p>
                      <a:pPr algn="ctr" fontAlgn="ctr"/>
                      <a:r>
                        <a:rPr lang="en-ZA" sz="1200" b="1" i="0" u="none" strike="noStrike" dirty="0">
                          <a:solidFill>
                            <a:srgbClr val="000000"/>
                          </a:solidFill>
                          <a:effectLst/>
                          <a:latin typeface="+mn-lt"/>
                        </a:rPr>
                        <a:t>Gauteng</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dirty="0">
                          <a:solidFill>
                            <a:srgbClr val="000000"/>
                          </a:solidFill>
                          <a:effectLst/>
                          <a:latin typeface="+mn-lt"/>
                        </a:rPr>
                        <a:t>   5 022 669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mn-lt"/>
                        </a:rPr>
                        <a:t>               -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dirty="0">
                          <a:solidFill>
                            <a:srgbClr val="000000"/>
                          </a:solidFill>
                          <a:effectLst/>
                          <a:latin typeface="+mn-lt"/>
                        </a:rPr>
                        <a:t>   5 022 669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dirty="0">
                          <a:solidFill>
                            <a:srgbClr val="000000"/>
                          </a:solidFill>
                          <a:effectLst/>
                          <a:latin typeface="+mn-lt"/>
                        </a:rPr>
                        <a:t>   5 022 669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dirty="0">
                          <a:solidFill>
                            <a:srgbClr val="000000"/>
                          </a:solidFill>
                          <a:effectLst/>
                          <a:latin typeface="+mn-lt"/>
                        </a:rPr>
                        <a:t>    4 978 964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r" fontAlgn="b"/>
                      <a:r>
                        <a:rPr lang="en-ZA" sz="1200" b="0" i="0" u="none" strike="noStrike" dirty="0">
                          <a:solidFill>
                            <a:srgbClr val="000000"/>
                          </a:solidFill>
                          <a:effectLst/>
                          <a:latin typeface="+mn-lt"/>
                        </a:rPr>
                        <a:t>          </a:t>
                      </a:r>
                      <a:r>
                        <a:rPr lang="en-ZA" sz="1200" b="0" i="0" u="none" strike="noStrike" dirty="0" smtClean="0">
                          <a:solidFill>
                            <a:srgbClr val="000000"/>
                          </a:solidFill>
                          <a:effectLst/>
                          <a:latin typeface="+mn-lt"/>
                        </a:rPr>
                        <a:t>43 </a:t>
                      </a:r>
                      <a:r>
                        <a:rPr lang="en-ZA" sz="1200" b="0" i="0" u="none" strike="noStrike" dirty="0">
                          <a:solidFill>
                            <a:srgbClr val="000000"/>
                          </a:solidFill>
                          <a:effectLst/>
                          <a:latin typeface="+mn-lt"/>
                        </a:rPr>
                        <a:t>705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r" fontAlgn="b"/>
                      <a:endParaRPr lang="en-ZA" sz="1200" b="0" i="0" u="none" strike="noStrike" dirty="0">
                        <a:solidFill>
                          <a:srgbClr val="000000"/>
                        </a:solidFill>
                        <a:effectLst/>
                        <a:latin typeface="+mn-lt"/>
                      </a:endParaRP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ZA" sz="1200" b="0" i="0" u="none" strike="noStrike" dirty="0">
                          <a:solidFill>
                            <a:srgbClr val="000000"/>
                          </a:solidFill>
                          <a:effectLst/>
                          <a:latin typeface="+mn-lt"/>
                        </a:rPr>
                        <a:t>               99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ZA" sz="1200" b="0" i="0" u="none" strike="noStrike">
                          <a:solidFill>
                            <a:srgbClr val="000000"/>
                          </a:solidFill>
                          <a:effectLst/>
                          <a:latin typeface="+mn-lt"/>
                        </a:rPr>
                        <a:t>                       99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ZA" sz="1200" b="0" i="0" u="none" strike="noStrike" dirty="0">
                          <a:solidFill>
                            <a:srgbClr val="000000"/>
                          </a:solidFill>
                          <a:effectLst/>
                          <a:latin typeface="+mn-lt"/>
                        </a:rPr>
                        <a:t>                           1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384192">
                <a:tc>
                  <a:txBody>
                    <a:bodyPr/>
                    <a:lstStyle/>
                    <a:p>
                      <a:pPr algn="ctr" fontAlgn="ctr"/>
                      <a:r>
                        <a:rPr lang="en-ZA" sz="1200" b="1" i="0" u="none" strike="noStrike" dirty="0">
                          <a:solidFill>
                            <a:srgbClr val="000000"/>
                          </a:solidFill>
                          <a:effectLst/>
                          <a:latin typeface="+mn-lt"/>
                        </a:rPr>
                        <a:t>KwaZulu-Natal</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mn-lt"/>
                        </a:rPr>
                        <a:t>   3 124 702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dirty="0">
                          <a:solidFill>
                            <a:srgbClr val="000000"/>
                          </a:solidFill>
                          <a:effectLst/>
                          <a:latin typeface="+mn-lt"/>
                        </a:rPr>
                        <a:t>               -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dirty="0">
                          <a:solidFill>
                            <a:srgbClr val="000000"/>
                          </a:solidFill>
                          <a:effectLst/>
                          <a:latin typeface="+mn-lt"/>
                        </a:rPr>
                        <a:t>   3 124 702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mn-lt"/>
                        </a:rPr>
                        <a:t>   3 124 702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dirty="0">
                          <a:solidFill>
                            <a:srgbClr val="000000"/>
                          </a:solidFill>
                          <a:effectLst/>
                          <a:latin typeface="+mn-lt"/>
                        </a:rPr>
                        <a:t>    3 123 330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r" fontAlgn="b"/>
                      <a:r>
                        <a:rPr lang="en-ZA" sz="1200" b="0" i="0" u="none" strike="noStrike" dirty="0">
                          <a:solidFill>
                            <a:srgbClr val="000000"/>
                          </a:solidFill>
                          <a:effectLst/>
                          <a:latin typeface="+mn-lt"/>
                        </a:rPr>
                        <a:t>            </a:t>
                      </a:r>
                      <a:r>
                        <a:rPr lang="en-ZA" sz="1200" b="0" i="0" u="none" strike="noStrike" dirty="0" smtClean="0">
                          <a:solidFill>
                            <a:srgbClr val="000000"/>
                          </a:solidFill>
                          <a:effectLst/>
                          <a:latin typeface="+mn-lt"/>
                        </a:rPr>
                        <a:t>1 </a:t>
                      </a:r>
                      <a:r>
                        <a:rPr lang="en-ZA" sz="1200" b="0" i="0" u="none" strike="noStrike" dirty="0">
                          <a:solidFill>
                            <a:srgbClr val="000000"/>
                          </a:solidFill>
                          <a:effectLst/>
                          <a:latin typeface="+mn-lt"/>
                        </a:rPr>
                        <a:t>372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r" fontAlgn="b"/>
                      <a:endParaRPr lang="en-ZA" sz="1200" b="0" i="0" u="none" strike="noStrike" dirty="0">
                        <a:solidFill>
                          <a:srgbClr val="000000"/>
                        </a:solidFill>
                        <a:effectLst/>
                        <a:latin typeface="+mn-lt"/>
                      </a:endParaRP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ZA" sz="1200" b="0" i="0" u="none" strike="noStrike" dirty="0">
                          <a:solidFill>
                            <a:srgbClr val="000000"/>
                          </a:solidFill>
                          <a:effectLst/>
                          <a:latin typeface="+mn-lt"/>
                        </a:rPr>
                        <a:t>             100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ZA" sz="1200" b="0" i="0" u="none" strike="noStrike" dirty="0">
                          <a:solidFill>
                            <a:srgbClr val="000000"/>
                          </a:solidFill>
                          <a:effectLst/>
                          <a:latin typeface="+mn-lt"/>
                        </a:rPr>
                        <a:t>                     100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ZA" sz="1200" b="0" i="0" u="none" strike="noStrike" dirty="0">
                          <a:solidFill>
                            <a:srgbClr val="000000"/>
                          </a:solidFill>
                          <a:effectLst/>
                          <a:latin typeface="+mn-lt"/>
                        </a:rPr>
                        <a:t>                           0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384192">
                <a:tc>
                  <a:txBody>
                    <a:bodyPr/>
                    <a:lstStyle/>
                    <a:p>
                      <a:pPr algn="ctr" fontAlgn="ctr"/>
                      <a:r>
                        <a:rPr lang="en-ZA" sz="1200" b="1" i="0" u="none" strike="noStrike" dirty="0">
                          <a:solidFill>
                            <a:srgbClr val="000000"/>
                          </a:solidFill>
                          <a:effectLst/>
                          <a:latin typeface="+mn-lt"/>
                        </a:rPr>
                        <a:t>Limpopo</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mn-lt"/>
                        </a:rPr>
                        <a:t>   1 208 370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dirty="0">
                          <a:solidFill>
                            <a:srgbClr val="000000"/>
                          </a:solidFill>
                          <a:effectLst/>
                          <a:latin typeface="+mn-lt"/>
                        </a:rPr>
                        <a:t>   </a:t>
                      </a:r>
                      <a:r>
                        <a:rPr lang="en-ZA" sz="1200" b="0" i="0" u="none" strike="noStrike" dirty="0" smtClean="0">
                          <a:solidFill>
                            <a:srgbClr val="000000"/>
                          </a:solidFill>
                          <a:effectLst/>
                          <a:latin typeface="+mn-lt"/>
                        </a:rPr>
                        <a:t>394 </a:t>
                      </a:r>
                      <a:r>
                        <a:rPr lang="en-ZA" sz="1200" b="0" i="0" u="none" strike="noStrike" dirty="0">
                          <a:solidFill>
                            <a:srgbClr val="000000"/>
                          </a:solidFill>
                          <a:effectLst/>
                          <a:latin typeface="+mn-lt"/>
                        </a:rPr>
                        <a:t>842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mn-lt"/>
                        </a:rPr>
                        <a:t>   1 603 212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mn-lt"/>
                        </a:rPr>
                        <a:t>   1 208 370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mn-lt"/>
                        </a:rPr>
                        <a:t>    1 517 376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r" fontAlgn="b"/>
                      <a:r>
                        <a:rPr lang="en-ZA" sz="1200" b="0" i="0" u="none" strike="noStrike" dirty="0">
                          <a:solidFill>
                            <a:srgbClr val="000000"/>
                          </a:solidFill>
                          <a:effectLst/>
                          <a:latin typeface="+mn-lt"/>
                        </a:rPr>
                        <a:t>          </a:t>
                      </a:r>
                      <a:r>
                        <a:rPr lang="en-ZA" sz="1200" b="0" i="0" u="none" strike="noStrike" dirty="0" smtClean="0">
                          <a:solidFill>
                            <a:srgbClr val="000000"/>
                          </a:solidFill>
                          <a:effectLst/>
                          <a:latin typeface="+mn-lt"/>
                        </a:rPr>
                        <a:t>85 </a:t>
                      </a:r>
                      <a:r>
                        <a:rPr lang="en-ZA" sz="1200" b="0" i="0" u="none" strike="noStrike" dirty="0">
                          <a:solidFill>
                            <a:srgbClr val="000000"/>
                          </a:solidFill>
                          <a:effectLst/>
                          <a:latin typeface="+mn-lt"/>
                        </a:rPr>
                        <a:t>836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r" fontAlgn="b"/>
                      <a:endParaRPr lang="en-ZA" sz="1200" b="0" i="0" u="none" strike="noStrike" dirty="0">
                        <a:solidFill>
                          <a:srgbClr val="000000"/>
                        </a:solidFill>
                        <a:effectLst/>
                        <a:latin typeface="+mn-lt"/>
                      </a:endParaRP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ZA" sz="1200" b="0" i="0" u="none" strike="noStrike" dirty="0">
                          <a:solidFill>
                            <a:srgbClr val="000000"/>
                          </a:solidFill>
                          <a:effectLst/>
                          <a:latin typeface="+mn-lt"/>
                        </a:rPr>
                        <a:t>               95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ZA" sz="1200" b="0" i="0" u="none" strike="noStrike" dirty="0">
                          <a:solidFill>
                            <a:srgbClr val="000000"/>
                          </a:solidFill>
                          <a:effectLst/>
                          <a:latin typeface="+mn-lt"/>
                        </a:rPr>
                        <a:t>                       95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ZA" sz="1200" b="0" i="0" u="none" strike="noStrike" dirty="0">
                          <a:solidFill>
                            <a:srgbClr val="000000"/>
                          </a:solidFill>
                          <a:effectLst/>
                          <a:latin typeface="+mn-lt"/>
                        </a:rPr>
                        <a:t>                           5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384192">
                <a:tc>
                  <a:txBody>
                    <a:bodyPr/>
                    <a:lstStyle/>
                    <a:p>
                      <a:pPr algn="ctr" fontAlgn="ctr"/>
                      <a:r>
                        <a:rPr lang="en-ZA" sz="1200" b="1" i="0" u="none" strike="noStrike" dirty="0">
                          <a:solidFill>
                            <a:srgbClr val="000000"/>
                          </a:solidFill>
                          <a:effectLst/>
                          <a:latin typeface="+mn-lt"/>
                        </a:rPr>
                        <a:t>Mpumalanga</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mn-lt"/>
                        </a:rPr>
                        <a:t>   1 314 645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mn-lt"/>
                        </a:rPr>
                        <a:t>               -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mn-lt"/>
                        </a:rPr>
                        <a:t>   1 314 645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dirty="0">
                          <a:solidFill>
                            <a:srgbClr val="000000"/>
                          </a:solidFill>
                          <a:effectLst/>
                          <a:latin typeface="+mn-lt"/>
                        </a:rPr>
                        <a:t>   1 314 645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dirty="0">
                          <a:solidFill>
                            <a:srgbClr val="000000"/>
                          </a:solidFill>
                          <a:effectLst/>
                          <a:latin typeface="+mn-lt"/>
                        </a:rPr>
                        <a:t>    1 302 757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r" fontAlgn="b"/>
                      <a:r>
                        <a:rPr lang="en-ZA" sz="1200" b="0" i="0" u="none" strike="noStrike" dirty="0">
                          <a:solidFill>
                            <a:srgbClr val="000000"/>
                          </a:solidFill>
                          <a:effectLst/>
                          <a:latin typeface="+mn-lt"/>
                        </a:rPr>
                        <a:t>          </a:t>
                      </a:r>
                      <a:r>
                        <a:rPr lang="en-ZA" sz="1200" b="0" i="0" u="none" strike="noStrike" dirty="0" smtClean="0">
                          <a:solidFill>
                            <a:srgbClr val="000000"/>
                          </a:solidFill>
                          <a:effectLst/>
                          <a:latin typeface="+mn-lt"/>
                        </a:rPr>
                        <a:t>11 </a:t>
                      </a:r>
                      <a:r>
                        <a:rPr lang="en-ZA" sz="1200" b="0" i="0" u="none" strike="noStrike" dirty="0">
                          <a:solidFill>
                            <a:srgbClr val="000000"/>
                          </a:solidFill>
                          <a:effectLst/>
                          <a:latin typeface="+mn-lt"/>
                        </a:rPr>
                        <a:t>888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r" fontAlgn="b"/>
                      <a:endParaRPr lang="en-ZA" sz="1200" b="0" i="0" u="none" strike="noStrike" dirty="0">
                        <a:solidFill>
                          <a:srgbClr val="000000"/>
                        </a:solidFill>
                        <a:effectLst/>
                        <a:latin typeface="+mn-lt"/>
                      </a:endParaRP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ZA" sz="1200" b="0" i="0" u="none" strike="noStrike" dirty="0">
                          <a:solidFill>
                            <a:srgbClr val="000000"/>
                          </a:solidFill>
                          <a:effectLst/>
                          <a:latin typeface="+mn-lt"/>
                        </a:rPr>
                        <a:t>               99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ZA" sz="1200" b="0" i="0" u="none" strike="noStrike" dirty="0">
                          <a:solidFill>
                            <a:srgbClr val="000000"/>
                          </a:solidFill>
                          <a:effectLst/>
                          <a:latin typeface="+mn-lt"/>
                        </a:rPr>
                        <a:t>                       99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ZA" sz="1200" b="0" i="0" u="none" strike="noStrike" dirty="0">
                          <a:solidFill>
                            <a:srgbClr val="000000"/>
                          </a:solidFill>
                          <a:effectLst/>
                          <a:latin typeface="+mn-lt"/>
                        </a:rPr>
                        <a:t>                           1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384192">
                <a:tc>
                  <a:txBody>
                    <a:bodyPr/>
                    <a:lstStyle/>
                    <a:p>
                      <a:pPr algn="ctr" fontAlgn="ctr"/>
                      <a:r>
                        <a:rPr lang="en-ZA" sz="1200" b="1" i="0" u="none" strike="noStrike" dirty="0">
                          <a:solidFill>
                            <a:srgbClr val="000000"/>
                          </a:solidFill>
                          <a:effectLst/>
                          <a:latin typeface="+mn-lt"/>
                        </a:rPr>
                        <a:t>Northern Cape</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mn-lt"/>
                        </a:rPr>
                        <a:t>      371 109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dirty="0">
                          <a:solidFill>
                            <a:srgbClr val="000000"/>
                          </a:solidFill>
                          <a:effectLst/>
                          <a:latin typeface="+mn-lt"/>
                        </a:rPr>
                        <a:t>      </a:t>
                      </a:r>
                      <a:r>
                        <a:rPr lang="en-ZA" sz="1200" b="0" i="0" u="none" strike="noStrike" dirty="0" smtClean="0">
                          <a:solidFill>
                            <a:srgbClr val="000000"/>
                          </a:solidFill>
                          <a:effectLst/>
                          <a:latin typeface="+mn-lt"/>
                        </a:rPr>
                        <a:t> </a:t>
                      </a:r>
                      <a:r>
                        <a:rPr lang="en-ZA" sz="1200" b="0" i="0" u="none" strike="noStrike" dirty="0">
                          <a:solidFill>
                            <a:srgbClr val="000000"/>
                          </a:solidFill>
                          <a:effectLst/>
                          <a:latin typeface="+mn-lt"/>
                        </a:rPr>
                        <a:t>3 821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dirty="0">
                          <a:solidFill>
                            <a:srgbClr val="000000"/>
                          </a:solidFill>
                          <a:effectLst/>
                          <a:latin typeface="+mn-lt"/>
                        </a:rPr>
                        <a:t>      374 930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dirty="0">
                          <a:solidFill>
                            <a:srgbClr val="000000"/>
                          </a:solidFill>
                          <a:effectLst/>
                          <a:latin typeface="+mn-lt"/>
                        </a:rPr>
                        <a:t>      371 109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mn-lt"/>
                        </a:rPr>
                        <a:t>       368 127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r" fontAlgn="b"/>
                      <a:r>
                        <a:rPr lang="en-ZA" sz="1200" b="0" i="0" u="none" strike="noStrike" dirty="0">
                          <a:solidFill>
                            <a:srgbClr val="000000"/>
                          </a:solidFill>
                          <a:effectLst/>
                          <a:latin typeface="+mn-lt"/>
                        </a:rPr>
                        <a:t>           </a:t>
                      </a:r>
                      <a:r>
                        <a:rPr lang="en-ZA" sz="1200" b="0" i="0" u="none" strike="noStrike" dirty="0" smtClean="0">
                          <a:solidFill>
                            <a:srgbClr val="000000"/>
                          </a:solidFill>
                          <a:effectLst/>
                          <a:latin typeface="+mn-lt"/>
                        </a:rPr>
                        <a:t> </a:t>
                      </a:r>
                      <a:r>
                        <a:rPr lang="en-ZA" sz="1200" b="0" i="0" u="none" strike="noStrike" dirty="0">
                          <a:solidFill>
                            <a:srgbClr val="000000"/>
                          </a:solidFill>
                          <a:effectLst/>
                          <a:latin typeface="+mn-lt"/>
                        </a:rPr>
                        <a:t>6 803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r" fontAlgn="b"/>
                      <a:endParaRPr lang="en-ZA" sz="1200" b="0" i="0" u="none" strike="noStrike" dirty="0">
                        <a:solidFill>
                          <a:srgbClr val="000000"/>
                        </a:solidFill>
                        <a:effectLst/>
                        <a:latin typeface="+mn-lt"/>
                      </a:endParaRP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ZA" sz="1200" b="0" i="0" u="none" strike="noStrike">
                          <a:solidFill>
                            <a:srgbClr val="000000"/>
                          </a:solidFill>
                          <a:effectLst/>
                          <a:latin typeface="+mn-lt"/>
                        </a:rPr>
                        <a:t>               98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ZA" sz="1200" b="0" i="0" u="none" strike="noStrike" dirty="0">
                          <a:solidFill>
                            <a:srgbClr val="000000"/>
                          </a:solidFill>
                          <a:effectLst/>
                          <a:latin typeface="+mn-lt"/>
                        </a:rPr>
                        <a:t>                       98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ZA" sz="1200" b="0" i="0" u="none" strike="noStrike" dirty="0">
                          <a:solidFill>
                            <a:srgbClr val="000000"/>
                          </a:solidFill>
                          <a:effectLst/>
                          <a:latin typeface="+mn-lt"/>
                        </a:rPr>
                        <a:t>                           2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384192">
                <a:tc>
                  <a:txBody>
                    <a:bodyPr/>
                    <a:lstStyle/>
                    <a:p>
                      <a:pPr algn="ctr" fontAlgn="ctr"/>
                      <a:r>
                        <a:rPr lang="en-ZA" sz="1200" b="1" i="0" u="none" strike="noStrike" dirty="0">
                          <a:solidFill>
                            <a:srgbClr val="000000"/>
                          </a:solidFill>
                          <a:effectLst/>
                          <a:latin typeface="+mn-lt"/>
                        </a:rPr>
                        <a:t>North West</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mn-lt"/>
                        </a:rPr>
                        <a:t>   2 151 817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mn-lt"/>
                        </a:rPr>
                        <a:t>               -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mn-lt"/>
                        </a:rPr>
                        <a:t>   2 151 817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mn-lt"/>
                        </a:rPr>
                        <a:t>   2 151 817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mn-lt"/>
                        </a:rPr>
                        <a:t>    1 951 247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r" fontAlgn="b"/>
                      <a:r>
                        <a:rPr lang="en-ZA" sz="1200" b="0" i="0" u="none" strike="noStrike" dirty="0">
                          <a:solidFill>
                            <a:srgbClr val="000000"/>
                          </a:solidFill>
                          <a:effectLst/>
                          <a:latin typeface="+mn-lt"/>
                        </a:rPr>
                        <a:t>      </a:t>
                      </a:r>
                      <a:r>
                        <a:rPr lang="en-ZA" sz="1200" b="0" i="0" u="none" strike="noStrike" dirty="0" smtClean="0">
                          <a:solidFill>
                            <a:srgbClr val="000000"/>
                          </a:solidFill>
                          <a:effectLst/>
                          <a:latin typeface="+mn-lt"/>
                        </a:rPr>
                        <a:t> </a:t>
                      </a:r>
                      <a:r>
                        <a:rPr lang="en-ZA" sz="1200" b="0" i="0" u="none" strike="noStrike" dirty="0">
                          <a:solidFill>
                            <a:srgbClr val="000000"/>
                          </a:solidFill>
                          <a:effectLst/>
                          <a:latin typeface="+mn-lt"/>
                        </a:rPr>
                        <a:t>200 570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r" fontAlgn="b"/>
                      <a:endParaRPr lang="en-ZA" sz="1200" b="0" i="0" u="none" strike="noStrike" dirty="0">
                        <a:solidFill>
                          <a:srgbClr val="000000"/>
                        </a:solidFill>
                        <a:effectLst/>
                        <a:latin typeface="+mn-lt"/>
                      </a:endParaRP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ZA" sz="1200" b="0" i="0" u="none" strike="noStrike">
                          <a:solidFill>
                            <a:srgbClr val="000000"/>
                          </a:solidFill>
                          <a:effectLst/>
                          <a:latin typeface="+mn-lt"/>
                        </a:rPr>
                        <a:t>               91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ZA" sz="1200" b="0" i="0" u="none" strike="noStrike" dirty="0">
                          <a:solidFill>
                            <a:srgbClr val="000000"/>
                          </a:solidFill>
                          <a:effectLst/>
                          <a:latin typeface="+mn-lt"/>
                        </a:rPr>
                        <a:t>                       91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ZA" sz="1200" b="0" i="0" u="none" strike="noStrike" dirty="0">
                          <a:solidFill>
                            <a:srgbClr val="000000"/>
                          </a:solidFill>
                          <a:effectLst/>
                          <a:latin typeface="+mn-lt"/>
                        </a:rPr>
                        <a:t>                           9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384192">
                <a:tc>
                  <a:txBody>
                    <a:bodyPr/>
                    <a:lstStyle/>
                    <a:p>
                      <a:pPr algn="ctr" fontAlgn="ctr"/>
                      <a:r>
                        <a:rPr lang="en-ZA" sz="1200" b="1" i="0" u="none" strike="noStrike" dirty="0">
                          <a:solidFill>
                            <a:srgbClr val="000000"/>
                          </a:solidFill>
                          <a:effectLst/>
                          <a:latin typeface="+mn-lt"/>
                        </a:rPr>
                        <a:t>Western Cape</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dirty="0">
                          <a:solidFill>
                            <a:srgbClr val="000000"/>
                          </a:solidFill>
                          <a:effectLst/>
                          <a:latin typeface="+mn-lt"/>
                        </a:rPr>
                        <a:t>   2 000 811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mn-lt"/>
                        </a:rPr>
                        <a:t>               -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mn-lt"/>
                        </a:rPr>
                        <a:t>   2 000 811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mn-lt"/>
                        </a:rPr>
                        <a:t>   2 000 811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ZA" sz="1200" b="0" i="0" u="none" strike="noStrike">
                          <a:solidFill>
                            <a:srgbClr val="000000"/>
                          </a:solidFill>
                          <a:effectLst/>
                          <a:latin typeface="+mn-lt"/>
                        </a:rPr>
                        <a:t>    2 000 811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r" fontAlgn="b"/>
                      <a:r>
                        <a:rPr lang="en-ZA" sz="1200" b="0" i="0" u="none" strike="noStrike">
                          <a:solidFill>
                            <a:srgbClr val="000000"/>
                          </a:solidFill>
                          <a:effectLst/>
                          <a:latin typeface="+mn-lt"/>
                        </a:rPr>
                        <a:t>                        -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pPr algn="r" fontAlgn="b"/>
                      <a:endParaRPr lang="en-ZA" sz="1200" b="0" i="0" u="none" strike="noStrike">
                        <a:solidFill>
                          <a:srgbClr val="000000"/>
                        </a:solidFill>
                        <a:effectLst/>
                        <a:latin typeface="+mn-lt"/>
                      </a:endParaRP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ZA" sz="1200" b="0" i="0" u="none" strike="noStrike">
                          <a:solidFill>
                            <a:srgbClr val="000000"/>
                          </a:solidFill>
                          <a:effectLst/>
                          <a:latin typeface="+mn-lt"/>
                        </a:rPr>
                        <a:t>             100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ZA" sz="1200" b="0" i="0" u="none" strike="noStrike" dirty="0">
                          <a:solidFill>
                            <a:srgbClr val="000000"/>
                          </a:solidFill>
                          <a:effectLst/>
                          <a:latin typeface="+mn-lt"/>
                        </a:rPr>
                        <a:t>                     100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n-ZA" sz="1200" b="0" i="0" u="none" strike="noStrike" dirty="0">
                          <a:solidFill>
                            <a:srgbClr val="000000"/>
                          </a:solidFill>
                          <a:effectLst/>
                          <a:latin typeface="+mn-lt"/>
                        </a:rPr>
                        <a:t>                           - </a:t>
                      </a: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1"/>
                  </a:ext>
                </a:extLst>
              </a:tr>
              <a:tr h="176663">
                <a:tc>
                  <a:txBody>
                    <a:bodyPr/>
                    <a:lstStyle/>
                    <a:p>
                      <a:pPr algn="ctr" fontAlgn="ctr"/>
                      <a:r>
                        <a:rPr lang="en-ZA" sz="1200" b="1" i="0" u="none" strike="noStrike" dirty="0" smtClean="0">
                          <a:solidFill>
                            <a:srgbClr val="000000"/>
                          </a:solidFill>
                          <a:effectLst/>
                          <a:latin typeface="+mn-lt"/>
                        </a:rPr>
                        <a:t>Total</a:t>
                      </a:r>
                      <a:endParaRPr lang="en-ZA" sz="1200" b="1" i="0" u="none" strike="noStrike" dirty="0">
                        <a:solidFill>
                          <a:srgbClr val="000000"/>
                        </a:solidFill>
                        <a:effectLst/>
                        <a:latin typeface="+mn-lt"/>
                      </a:endParaRPr>
                    </a:p>
                  </a:txBody>
                  <a:tcPr marL="7410" marR="7410" marT="741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tc>
                  <a:txBody>
                    <a:bodyPr/>
                    <a:lstStyle/>
                    <a:p>
                      <a:pPr algn="r" fontAlgn="ctr"/>
                      <a:r>
                        <a:rPr lang="en-ZA" sz="1200" b="1" i="0" u="none" strike="noStrike" dirty="0" smtClean="0">
                          <a:solidFill>
                            <a:srgbClr val="000000"/>
                          </a:solidFill>
                          <a:effectLst/>
                          <a:latin typeface="+mn-lt"/>
                        </a:rPr>
                        <a:t>18 283 </a:t>
                      </a:r>
                      <a:r>
                        <a:rPr lang="en-ZA" sz="1200" b="1" i="0" u="none" strike="noStrike" dirty="0">
                          <a:solidFill>
                            <a:srgbClr val="000000"/>
                          </a:solidFill>
                          <a:effectLst/>
                          <a:latin typeface="+mn-lt"/>
                        </a:rPr>
                        <a:t>991 </a:t>
                      </a:r>
                    </a:p>
                  </a:txBody>
                  <a:tcPr marL="7410" marR="7410" marT="741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tc>
                  <a:txBody>
                    <a:bodyPr/>
                    <a:lstStyle/>
                    <a:p>
                      <a:pPr algn="r" fontAlgn="ctr"/>
                      <a:r>
                        <a:rPr lang="en-ZA" sz="1200" b="1" i="0" u="none" strike="noStrike" dirty="0" smtClean="0">
                          <a:solidFill>
                            <a:srgbClr val="000000"/>
                          </a:solidFill>
                          <a:effectLst/>
                          <a:latin typeface="+mn-lt"/>
                        </a:rPr>
                        <a:t>405 </a:t>
                      </a:r>
                      <a:r>
                        <a:rPr lang="en-ZA" sz="1200" b="1" i="0" u="none" strike="noStrike" dirty="0">
                          <a:solidFill>
                            <a:srgbClr val="000000"/>
                          </a:solidFill>
                          <a:effectLst/>
                          <a:latin typeface="+mn-lt"/>
                        </a:rPr>
                        <a:t>633 </a:t>
                      </a:r>
                    </a:p>
                  </a:txBody>
                  <a:tcPr marL="7410" marR="7410" marT="741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tc>
                  <a:txBody>
                    <a:bodyPr/>
                    <a:lstStyle/>
                    <a:p>
                      <a:pPr algn="r" fontAlgn="ctr"/>
                      <a:r>
                        <a:rPr lang="en-ZA" sz="1200" b="1" i="0" u="none" strike="noStrike" dirty="0" smtClean="0">
                          <a:solidFill>
                            <a:srgbClr val="000000"/>
                          </a:solidFill>
                          <a:effectLst/>
                          <a:latin typeface="+mn-lt"/>
                        </a:rPr>
                        <a:t>18 </a:t>
                      </a:r>
                      <a:r>
                        <a:rPr lang="en-ZA" sz="1200" b="1" i="0" u="none" strike="noStrike" dirty="0">
                          <a:solidFill>
                            <a:srgbClr val="000000"/>
                          </a:solidFill>
                          <a:effectLst/>
                          <a:latin typeface="+mn-lt"/>
                        </a:rPr>
                        <a:t>689 624 </a:t>
                      </a:r>
                    </a:p>
                  </a:txBody>
                  <a:tcPr marL="7410" marR="7410" marT="741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tc>
                  <a:txBody>
                    <a:bodyPr/>
                    <a:lstStyle/>
                    <a:p>
                      <a:pPr algn="r" fontAlgn="ctr"/>
                      <a:r>
                        <a:rPr lang="en-ZA" sz="1200" b="1" i="0" u="none" strike="noStrike" dirty="0">
                          <a:solidFill>
                            <a:srgbClr val="000000"/>
                          </a:solidFill>
                          <a:effectLst/>
                          <a:latin typeface="+mn-lt"/>
                        </a:rPr>
                        <a:t> 18 </a:t>
                      </a:r>
                      <a:r>
                        <a:rPr lang="en-ZA" sz="1200" b="1" i="0" u="none" strike="noStrike" dirty="0" smtClean="0">
                          <a:solidFill>
                            <a:srgbClr val="000000"/>
                          </a:solidFill>
                          <a:effectLst/>
                          <a:latin typeface="+mn-lt"/>
                        </a:rPr>
                        <a:t>283 </a:t>
                      </a:r>
                      <a:r>
                        <a:rPr lang="en-ZA" sz="1200" b="1" i="0" u="none" strike="noStrike" dirty="0">
                          <a:solidFill>
                            <a:srgbClr val="000000"/>
                          </a:solidFill>
                          <a:effectLst/>
                          <a:latin typeface="+mn-lt"/>
                        </a:rPr>
                        <a:t>991 </a:t>
                      </a:r>
                    </a:p>
                  </a:txBody>
                  <a:tcPr marL="7410" marR="7410" marT="741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tc>
                  <a:txBody>
                    <a:bodyPr/>
                    <a:lstStyle/>
                    <a:p>
                      <a:pPr algn="r" fontAlgn="ctr"/>
                      <a:r>
                        <a:rPr lang="en-ZA" sz="1200" b="1" i="0" u="none" strike="noStrike" dirty="0" smtClean="0">
                          <a:solidFill>
                            <a:srgbClr val="000000"/>
                          </a:solidFill>
                          <a:effectLst/>
                          <a:latin typeface="+mn-lt"/>
                        </a:rPr>
                        <a:t>18 </a:t>
                      </a:r>
                      <a:r>
                        <a:rPr lang="en-ZA" sz="1200" b="1" i="0" u="none" strike="noStrike" dirty="0">
                          <a:solidFill>
                            <a:srgbClr val="000000"/>
                          </a:solidFill>
                          <a:effectLst/>
                          <a:latin typeface="+mn-lt"/>
                        </a:rPr>
                        <a:t>336 572 </a:t>
                      </a:r>
                    </a:p>
                  </a:txBody>
                  <a:tcPr marL="7410" marR="7410" marT="741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tc gridSpan="2">
                  <a:txBody>
                    <a:bodyPr/>
                    <a:lstStyle/>
                    <a:p>
                      <a:pPr algn="r" fontAlgn="b"/>
                      <a:r>
                        <a:rPr lang="en-ZA" sz="1200" b="1" i="0" u="none" strike="noStrike" dirty="0">
                          <a:solidFill>
                            <a:srgbClr val="000000"/>
                          </a:solidFill>
                          <a:effectLst/>
                          <a:latin typeface="+mn-lt"/>
                        </a:rPr>
                        <a:t>    </a:t>
                      </a:r>
                      <a:r>
                        <a:rPr lang="en-ZA" sz="1200" b="1" i="0" u="none" strike="noStrike" dirty="0" smtClean="0">
                          <a:solidFill>
                            <a:srgbClr val="000000"/>
                          </a:solidFill>
                          <a:effectLst/>
                          <a:latin typeface="+mn-lt"/>
                        </a:rPr>
                        <a:t>    353 </a:t>
                      </a:r>
                      <a:r>
                        <a:rPr lang="en-ZA" sz="1200" b="1" i="0" u="none" strike="noStrike" dirty="0">
                          <a:solidFill>
                            <a:srgbClr val="000000"/>
                          </a:solidFill>
                          <a:effectLst/>
                          <a:latin typeface="+mn-lt"/>
                        </a:rPr>
                        <a:t>052 </a:t>
                      </a:r>
                    </a:p>
                  </a:txBody>
                  <a:tcPr marL="7410" marR="7410" marT="741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tc hMerge="1">
                  <a:txBody>
                    <a:bodyPr/>
                    <a:lstStyle/>
                    <a:p>
                      <a:pPr algn="r" fontAlgn="b"/>
                      <a:endParaRPr lang="en-ZA" sz="1200" b="1" i="0" u="none" strike="noStrike" dirty="0">
                        <a:solidFill>
                          <a:srgbClr val="000000"/>
                        </a:solidFill>
                        <a:effectLst/>
                        <a:latin typeface="+mn-lt"/>
                      </a:endParaRPr>
                    </a:p>
                  </a:txBody>
                  <a:tcPr marL="7410" marR="7410" marT="741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tc>
                  <a:txBody>
                    <a:bodyPr/>
                    <a:lstStyle/>
                    <a:p>
                      <a:pPr algn="r" fontAlgn="b"/>
                      <a:r>
                        <a:rPr lang="en-ZA" sz="1200" b="1" i="0" u="none" strike="noStrike" dirty="0" smtClean="0">
                          <a:solidFill>
                            <a:srgbClr val="000000"/>
                          </a:solidFill>
                          <a:effectLst/>
                          <a:latin typeface="+mn-lt"/>
                        </a:rPr>
                        <a:t>  98 </a:t>
                      </a:r>
                      <a:endParaRPr lang="en-ZA" sz="1200" b="1" i="0" u="none" strike="noStrike" dirty="0">
                        <a:solidFill>
                          <a:srgbClr val="000000"/>
                        </a:solidFill>
                        <a:effectLst/>
                        <a:latin typeface="+mn-lt"/>
                      </a:endParaRPr>
                    </a:p>
                  </a:txBody>
                  <a:tcPr marL="7410" marR="7410" marT="741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tc>
                  <a:txBody>
                    <a:bodyPr/>
                    <a:lstStyle/>
                    <a:p>
                      <a:pPr algn="r" fontAlgn="b"/>
                      <a:r>
                        <a:rPr lang="en-ZA" sz="1200" b="1" i="0" u="none" strike="noStrike" dirty="0">
                          <a:solidFill>
                            <a:srgbClr val="000000"/>
                          </a:solidFill>
                          <a:effectLst/>
                          <a:latin typeface="+mn-lt"/>
                        </a:rPr>
                        <a:t>          </a:t>
                      </a:r>
                      <a:r>
                        <a:rPr lang="en-ZA" sz="1200" b="1" i="0" u="none" strike="noStrike" dirty="0" smtClean="0">
                          <a:solidFill>
                            <a:srgbClr val="000000"/>
                          </a:solidFill>
                          <a:effectLst/>
                          <a:latin typeface="+mn-lt"/>
                        </a:rPr>
                        <a:t>98 </a:t>
                      </a:r>
                      <a:endParaRPr lang="en-ZA" sz="1200" b="1" i="0" u="none" strike="noStrike" dirty="0">
                        <a:solidFill>
                          <a:srgbClr val="000000"/>
                        </a:solidFill>
                        <a:effectLst/>
                        <a:latin typeface="+mn-lt"/>
                      </a:endParaRPr>
                    </a:p>
                  </a:txBody>
                  <a:tcPr marL="7410" marR="7410" marT="741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tc>
                  <a:txBody>
                    <a:bodyPr/>
                    <a:lstStyle/>
                    <a:p>
                      <a:pPr algn="ctr" fontAlgn="b"/>
                      <a:r>
                        <a:rPr lang="en-ZA" sz="1200" b="1" i="0" u="none" strike="noStrike" dirty="0">
                          <a:solidFill>
                            <a:srgbClr val="000000"/>
                          </a:solidFill>
                          <a:effectLst/>
                          <a:latin typeface="+mn-lt"/>
                        </a:rPr>
                        <a:t>                    </a:t>
                      </a:r>
                      <a:r>
                        <a:rPr lang="en-ZA" sz="1200" b="1" i="0" u="none" strike="noStrike" dirty="0" smtClean="0">
                          <a:solidFill>
                            <a:srgbClr val="000000"/>
                          </a:solidFill>
                          <a:effectLst/>
                          <a:latin typeface="+mn-lt"/>
                        </a:rPr>
                        <a:t>2 </a:t>
                      </a:r>
                      <a:endParaRPr lang="en-ZA" sz="1200" b="1" i="0" u="none" strike="noStrike" dirty="0">
                        <a:solidFill>
                          <a:srgbClr val="000000"/>
                        </a:solidFill>
                        <a:effectLst/>
                        <a:latin typeface="+mn-lt"/>
                      </a:endParaRPr>
                    </a:p>
                  </a:txBody>
                  <a:tcPr marL="7410" marR="7410" marT="741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xmlns="" val="10012"/>
                  </a:ext>
                </a:extLst>
              </a:tr>
            </a:tbl>
          </a:graphicData>
        </a:graphic>
      </p:graphicFrame>
      <p:sp>
        <p:nvSpPr>
          <p:cNvPr id="5" name="Rectangle 4"/>
          <p:cNvSpPr/>
          <p:nvPr/>
        </p:nvSpPr>
        <p:spPr>
          <a:xfrm>
            <a:off x="0" y="0"/>
            <a:ext cx="9143999" cy="830997"/>
          </a:xfrm>
          <a:prstGeom prst="rect">
            <a:avLst/>
          </a:prstGeom>
          <a:solidFill>
            <a:srgbClr val="92D050"/>
          </a:solidFill>
          <a:ln>
            <a:solidFill>
              <a:sysClr val="windowText" lastClr="000000"/>
            </a:solidFill>
          </a:ln>
        </p:spPr>
        <p:txBody>
          <a:bodyPr wrap="square">
            <a:spAutoFit/>
          </a:bodyPr>
          <a:lstStyle/>
          <a:p>
            <a:pPr algn="ctr" defTabSz="914400" fontAlgn="auto">
              <a:spcBef>
                <a:spcPts val="0"/>
              </a:spcBef>
              <a:spcAft>
                <a:spcPts val="0"/>
              </a:spcAft>
              <a:defRPr/>
            </a:pPr>
            <a:r>
              <a:rPr lang="en-US" sz="2400" b="1" kern="0" dirty="0" smtClean="0">
                <a:solidFill>
                  <a:prstClr val="black"/>
                </a:solidFill>
                <a:latin typeface="Calibri"/>
              </a:rPr>
              <a:t>Human Settlements Development Grant Expenditure (HSDG) Performance as at 31 March 2017 </a:t>
            </a:r>
            <a:endParaRPr lang="en-ZA" sz="2400" kern="0" dirty="0" smtClean="0">
              <a:solidFill>
                <a:sysClr val="windowText" lastClr="000000"/>
              </a:solidFill>
              <a:latin typeface="Calibri"/>
            </a:endParaRPr>
          </a:p>
        </p:txBody>
      </p:sp>
      <p:sp>
        <p:nvSpPr>
          <p:cNvPr id="2" name="Slide Number Placeholder 1"/>
          <p:cNvSpPr>
            <a:spLocks noGrp="1"/>
          </p:cNvSpPr>
          <p:nvPr>
            <p:ph type="sldNum" sz="quarter" idx="12"/>
          </p:nvPr>
        </p:nvSpPr>
        <p:spPr/>
        <p:txBody>
          <a:bodyPr/>
          <a:lstStyle/>
          <a:p>
            <a:fld id="{93BB8AE4-110D-4ED4-B360-B9DBE4D9C258}" type="slidenum">
              <a:rPr lang="en-US" smtClean="0"/>
              <a:pPr/>
              <a:t>24</a:t>
            </a:fld>
            <a:endParaRPr lang="en-US" dirty="0"/>
          </a:p>
        </p:txBody>
      </p:sp>
    </p:spTree>
    <p:extLst>
      <p:ext uri="{BB962C8B-B14F-4D97-AF65-F5344CB8AC3E}">
        <p14:creationId xmlns:p14="http://schemas.microsoft.com/office/powerpoint/2010/main" xmlns="" val="1756078221"/>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itle 1"/>
          <p:cNvSpPr>
            <a:spLocks noGrp="1"/>
          </p:cNvSpPr>
          <p:nvPr>
            <p:ph type="title"/>
          </p:nvPr>
        </p:nvSpPr>
        <p:spPr>
          <a:xfrm>
            <a:off x="302559" y="116632"/>
            <a:ext cx="8415991" cy="936104"/>
          </a:xfrm>
          <a:solidFill>
            <a:srgbClr val="92D050"/>
          </a:solidFill>
        </p:spPr>
        <p:style>
          <a:lnRef idx="1">
            <a:schemeClr val="accent3"/>
          </a:lnRef>
          <a:fillRef idx="2">
            <a:schemeClr val="accent3"/>
          </a:fillRef>
          <a:effectRef idx="1">
            <a:schemeClr val="accent3"/>
          </a:effectRef>
          <a:fontRef idx="minor">
            <a:schemeClr val="dk1"/>
          </a:fontRef>
        </p:style>
        <p:txBody>
          <a:bodyPr>
            <a:normAutofit fontScale="90000"/>
          </a:bodyPr>
          <a:lstStyle/>
          <a:p>
            <a:r>
              <a:rPr lang="en-US" sz="2800" b="1" dirty="0" smtClean="0">
                <a:latin typeface="+mn-lt"/>
              </a:rPr>
              <a:t/>
            </a:r>
            <a:br>
              <a:rPr lang="en-US" sz="2800" b="1" dirty="0" smtClean="0">
                <a:latin typeface="+mn-lt"/>
              </a:rPr>
            </a:br>
            <a:r>
              <a:rPr lang="en-US" sz="3100" b="1" dirty="0" smtClean="0">
                <a:latin typeface="+mj-lt"/>
              </a:rPr>
              <a:t>Urban Settlements Development Grant (USDG) Performance as at 31 March 2017</a:t>
            </a:r>
            <a:r>
              <a:rPr lang="en-US" sz="3200" b="1" dirty="0" smtClean="0">
                <a:solidFill>
                  <a:srgbClr val="FF0000"/>
                </a:solidFill>
                <a:latin typeface="+mj-lt"/>
              </a:rPr>
              <a:t/>
            </a:r>
            <a:br>
              <a:rPr lang="en-US" sz="3200" b="1" dirty="0" smtClean="0">
                <a:solidFill>
                  <a:srgbClr val="FF0000"/>
                </a:solidFill>
                <a:latin typeface="+mj-lt"/>
              </a:rPr>
            </a:br>
            <a:endParaRPr lang="en-US" sz="3200" b="1" dirty="0" smtClean="0">
              <a:solidFill>
                <a:srgbClr val="FF0000"/>
              </a:solidFill>
              <a:latin typeface="+mj-lt"/>
            </a:endParaRPr>
          </a:p>
        </p:txBody>
      </p:sp>
      <p:sp>
        <p:nvSpPr>
          <p:cNvPr id="8195" name="Content Placeholder 3"/>
          <p:cNvSpPr>
            <a:spLocks noGrp="1"/>
          </p:cNvSpPr>
          <p:nvPr>
            <p:ph idx="1"/>
          </p:nvPr>
        </p:nvSpPr>
        <p:spPr>
          <a:xfrm>
            <a:off x="457200" y="1600200"/>
            <a:ext cx="8229600" cy="4525963"/>
          </a:xfrm>
        </p:spPr>
        <p:txBody>
          <a:bodyPr/>
          <a:lstStyle/>
          <a:p>
            <a:endParaRPr lang="en-US" dirty="0" smtClean="0"/>
          </a:p>
          <a:p>
            <a:endParaRPr lang="en-US" dirty="0" smtClean="0"/>
          </a:p>
        </p:txBody>
      </p:sp>
      <p:sp>
        <p:nvSpPr>
          <p:cNvPr id="7" name="TextBox 1"/>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8" name="TextBox 2"/>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9" name="TextBox 3"/>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0" name="TextBox 4"/>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1" name="TextBox 5"/>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2" name="TextBox 6"/>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3" name="TextBox 7"/>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4" name="TextBox 8"/>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5" name="TextBox 9"/>
          <p:cNvSpPr txBox="1"/>
          <p:nvPr/>
        </p:nvSpPr>
        <p:spPr>
          <a:xfrm flipH="1">
            <a:off x="223223" y="1400175"/>
            <a:ext cx="45719"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16" name="TextBox 10"/>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7" name="TextBox 11"/>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8" name="TextBox 12"/>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9" name="TextBox 13"/>
          <p:cNvSpPr txBox="1"/>
          <p:nvPr/>
        </p:nvSpPr>
        <p:spPr>
          <a:xfrm>
            <a:off x="795619" y="1600200"/>
            <a:ext cx="694764" cy="24885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20" name="TextBox 14"/>
          <p:cNvSpPr txBox="1"/>
          <p:nvPr/>
        </p:nvSpPr>
        <p:spPr>
          <a:xfrm flipH="1" flipV="1">
            <a:off x="201706" y="1600200"/>
            <a:ext cx="100853" cy="24885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21" name="TextBox 16"/>
          <p:cNvSpPr txBox="1"/>
          <p:nvPr/>
        </p:nvSpPr>
        <p:spPr>
          <a:xfrm>
            <a:off x="3529294" y="1600200"/>
            <a:ext cx="694764" cy="24885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23" name="TextBox 1"/>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4" name="TextBox 2"/>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5" name="TextBox 3"/>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6" name="TextBox 4"/>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7" name="TextBox 5"/>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8" name="TextBox 6"/>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9" name="TextBox 7"/>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0" name="TextBox 8"/>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1" name="TextBox 9"/>
          <p:cNvSpPr txBox="1"/>
          <p:nvPr/>
        </p:nvSpPr>
        <p:spPr>
          <a:xfrm flipH="1">
            <a:off x="223223" y="1400175"/>
            <a:ext cx="45719"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32" name="TextBox 10"/>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3" name="TextBox 11"/>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4" name="TextBox 12"/>
          <p:cNvSpPr txBox="1"/>
          <p:nvPr/>
        </p:nvSpPr>
        <p:spPr>
          <a:xfrm>
            <a:off x="6153150" y="1600200"/>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6" name="TextBox 14"/>
          <p:cNvSpPr txBox="1"/>
          <p:nvPr/>
        </p:nvSpPr>
        <p:spPr>
          <a:xfrm flipH="1" flipV="1">
            <a:off x="201706" y="1600200"/>
            <a:ext cx="100853" cy="24885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37" name="TextBox 16"/>
          <p:cNvSpPr txBox="1"/>
          <p:nvPr/>
        </p:nvSpPr>
        <p:spPr>
          <a:xfrm>
            <a:off x="3529294" y="1600200"/>
            <a:ext cx="694764" cy="24885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38" name="TextBox 1"/>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9" name="TextBox 2"/>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40" name="TextBox 3"/>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41" name="TextBox 4"/>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42" name="TextBox 5"/>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43" name="TextBox 6"/>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44" name="TextBox 7"/>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45" name="TextBox 8"/>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46" name="TextBox 9"/>
          <p:cNvSpPr txBox="1"/>
          <p:nvPr/>
        </p:nvSpPr>
        <p:spPr>
          <a:xfrm flipH="1">
            <a:off x="681038" y="41370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47" name="TextBox 10"/>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48" name="TextBox 11"/>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49" name="TextBox 12"/>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50" name="TextBox 13"/>
          <p:cNvSpPr txBox="1"/>
          <p:nvPr/>
        </p:nvSpPr>
        <p:spPr>
          <a:xfrm>
            <a:off x="1252538" y="43656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51" name="TextBox 14"/>
          <p:cNvSpPr txBox="1"/>
          <p:nvPr/>
        </p:nvSpPr>
        <p:spPr>
          <a:xfrm flipH="1" flipV="1">
            <a:off x="658813" y="43656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52" name="TextBox 16"/>
          <p:cNvSpPr txBox="1"/>
          <p:nvPr/>
        </p:nvSpPr>
        <p:spPr>
          <a:xfrm>
            <a:off x="2819400" y="43656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53" name="TextBox 1"/>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54" name="TextBox 2"/>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55" name="TextBox 3"/>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56" name="TextBox 4"/>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57" name="TextBox 5"/>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58" name="TextBox 6"/>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59" name="TextBox 7"/>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60" name="TextBox 8"/>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61" name="TextBox 9"/>
          <p:cNvSpPr txBox="1"/>
          <p:nvPr/>
        </p:nvSpPr>
        <p:spPr>
          <a:xfrm flipH="1">
            <a:off x="681038" y="41370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62" name="TextBox 10"/>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63" name="TextBox 11"/>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64" name="TextBox 12"/>
          <p:cNvSpPr txBox="1"/>
          <p:nvPr/>
        </p:nvSpPr>
        <p:spPr>
          <a:xfrm>
            <a:off x="4695825" y="43656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65" name="TextBox 13"/>
          <p:cNvSpPr txBox="1"/>
          <p:nvPr/>
        </p:nvSpPr>
        <p:spPr>
          <a:xfrm>
            <a:off x="1252538" y="43656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66" name="TextBox 14"/>
          <p:cNvSpPr txBox="1"/>
          <p:nvPr/>
        </p:nvSpPr>
        <p:spPr>
          <a:xfrm flipH="1" flipV="1">
            <a:off x="658813" y="43656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67" name="TextBox 16"/>
          <p:cNvSpPr txBox="1"/>
          <p:nvPr/>
        </p:nvSpPr>
        <p:spPr>
          <a:xfrm>
            <a:off x="2819400" y="43656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68" name="TextBox 1"/>
          <p:cNvSpPr txBox="1"/>
          <p:nvPr/>
        </p:nvSpPr>
        <p:spPr>
          <a:xfrm>
            <a:off x="4848225" y="45370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69" name="TextBox 2"/>
          <p:cNvSpPr txBox="1"/>
          <p:nvPr/>
        </p:nvSpPr>
        <p:spPr>
          <a:xfrm>
            <a:off x="4848225" y="45370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70" name="TextBox 3"/>
          <p:cNvSpPr txBox="1"/>
          <p:nvPr/>
        </p:nvSpPr>
        <p:spPr>
          <a:xfrm>
            <a:off x="4848225" y="45370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71" name="TextBox 4"/>
          <p:cNvSpPr txBox="1"/>
          <p:nvPr/>
        </p:nvSpPr>
        <p:spPr>
          <a:xfrm>
            <a:off x="4848225" y="45370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72" name="TextBox 5"/>
          <p:cNvSpPr txBox="1"/>
          <p:nvPr/>
        </p:nvSpPr>
        <p:spPr>
          <a:xfrm>
            <a:off x="4848225" y="45370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73" name="TextBox 6"/>
          <p:cNvSpPr txBox="1"/>
          <p:nvPr/>
        </p:nvSpPr>
        <p:spPr>
          <a:xfrm>
            <a:off x="4848225" y="45370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74" name="TextBox 7"/>
          <p:cNvSpPr txBox="1"/>
          <p:nvPr/>
        </p:nvSpPr>
        <p:spPr>
          <a:xfrm>
            <a:off x="4848225" y="45370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75" name="TextBox 8"/>
          <p:cNvSpPr txBox="1"/>
          <p:nvPr/>
        </p:nvSpPr>
        <p:spPr>
          <a:xfrm>
            <a:off x="4848225" y="45370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76" name="TextBox 9"/>
          <p:cNvSpPr txBox="1"/>
          <p:nvPr/>
        </p:nvSpPr>
        <p:spPr>
          <a:xfrm flipH="1">
            <a:off x="681038" y="43084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77" name="TextBox 10"/>
          <p:cNvSpPr txBox="1"/>
          <p:nvPr/>
        </p:nvSpPr>
        <p:spPr>
          <a:xfrm>
            <a:off x="4848225" y="45370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78" name="TextBox 11"/>
          <p:cNvSpPr txBox="1"/>
          <p:nvPr/>
        </p:nvSpPr>
        <p:spPr>
          <a:xfrm>
            <a:off x="4848225" y="45370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79" name="TextBox 12"/>
          <p:cNvSpPr txBox="1"/>
          <p:nvPr/>
        </p:nvSpPr>
        <p:spPr>
          <a:xfrm>
            <a:off x="4848225" y="45370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80" name="TextBox 13"/>
          <p:cNvSpPr txBox="1"/>
          <p:nvPr/>
        </p:nvSpPr>
        <p:spPr>
          <a:xfrm>
            <a:off x="1252538" y="453707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81" name="TextBox 14"/>
          <p:cNvSpPr txBox="1"/>
          <p:nvPr/>
        </p:nvSpPr>
        <p:spPr>
          <a:xfrm flipH="1" flipV="1">
            <a:off x="658813" y="453707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82" name="TextBox 16"/>
          <p:cNvSpPr txBox="1"/>
          <p:nvPr/>
        </p:nvSpPr>
        <p:spPr>
          <a:xfrm>
            <a:off x="2971800" y="453707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100" name="TextBox 1"/>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01" name="TextBox 2"/>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02" name="TextBox 3"/>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03" name="TextBox 4"/>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04" name="TextBox 5"/>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05" name="TextBox 6"/>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06" name="TextBox 7"/>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07" name="TextBox 8"/>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08" name="TextBox 9"/>
          <p:cNvSpPr txBox="1"/>
          <p:nvPr/>
        </p:nvSpPr>
        <p:spPr>
          <a:xfrm flipH="1">
            <a:off x="223223" y="1524000"/>
            <a:ext cx="45719"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109" name="TextBox 10"/>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10" name="TextBox 11"/>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11" name="TextBox 12"/>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12" name="TextBox 13"/>
          <p:cNvSpPr txBox="1"/>
          <p:nvPr/>
        </p:nvSpPr>
        <p:spPr>
          <a:xfrm>
            <a:off x="795619" y="1724025"/>
            <a:ext cx="694764" cy="24885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113" name="TextBox 14"/>
          <p:cNvSpPr txBox="1"/>
          <p:nvPr/>
        </p:nvSpPr>
        <p:spPr>
          <a:xfrm flipH="1" flipV="1">
            <a:off x="201706" y="1724025"/>
            <a:ext cx="100853" cy="24885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114" name="TextBox 16"/>
          <p:cNvSpPr txBox="1"/>
          <p:nvPr/>
        </p:nvSpPr>
        <p:spPr>
          <a:xfrm flipV="1">
            <a:off x="4010025" y="1963351"/>
            <a:ext cx="694764" cy="208349"/>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116" name="TextBox 1"/>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17" name="TextBox 2"/>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18" name="TextBox 3"/>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19" name="TextBox 4"/>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20" name="TextBox 5"/>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21" name="TextBox 6"/>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22" name="TextBox 7"/>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23" name="TextBox 8"/>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24" name="TextBox 9"/>
          <p:cNvSpPr txBox="1"/>
          <p:nvPr/>
        </p:nvSpPr>
        <p:spPr>
          <a:xfrm flipH="1">
            <a:off x="223223" y="1524000"/>
            <a:ext cx="45719"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125" name="TextBox 10"/>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26" name="TextBox 11"/>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27" name="TextBox 12"/>
          <p:cNvSpPr txBox="1"/>
          <p:nvPr/>
        </p:nvSpPr>
        <p:spPr>
          <a:xfrm>
            <a:off x="5686425" y="1724025"/>
            <a:ext cx="504825" cy="26456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28" name="TextBox 13"/>
          <p:cNvSpPr txBox="1"/>
          <p:nvPr/>
        </p:nvSpPr>
        <p:spPr>
          <a:xfrm>
            <a:off x="905156" y="1733437"/>
            <a:ext cx="694764" cy="24885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129" name="TextBox 14"/>
          <p:cNvSpPr txBox="1"/>
          <p:nvPr/>
        </p:nvSpPr>
        <p:spPr>
          <a:xfrm flipH="1" flipV="1">
            <a:off x="201706" y="1724025"/>
            <a:ext cx="100853" cy="248851"/>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131" name="TextBox 1"/>
          <p:cNvSpPr txBox="1"/>
          <p:nvPr/>
        </p:nvSpPr>
        <p:spPr>
          <a:xfrm>
            <a:off x="55086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32" name="TextBox 2"/>
          <p:cNvSpPr txBox="1"/>
          <p:nvPr/>
        </p:nvSpPr>
        <p:spPr>
          <a:xfrm>
            <a:off x="55086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33" name="TextBox 3"/>
          <p:cNvSpPr txBox="1"/>
          <p:nvPr/>
        </p:nvSpPr>
        <p:spPr>
          <a:xfrm>
            <a:off x="55086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34" name="TextBox 4"/>
          <p:cNvSpPr txBox="1"/>
          <p:nvPr/>
        </p:nvSpPr>
        <p:spPr>
          <a:xfrm>
            <a:off x="55086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35" name="TextBox 5"/>
          <p:cNvSpPr txBox="1"/>
          <p:nvPr/>
        </p:nvSpPr>
        <p:spPr>
          <a:xfrm>
            <a:off x="55086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36" name="TextBox 6"/>
          <p:cNvSpPr txBox="1"/>
          <p:nvPr/>
        </p:nvSpPr>
        <p:spPr>
          <a:xfrm>
            <a:off x="55086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37" name="TextBox 7"/>
          <p:cNvSpPr txBox="1"/>
          <p:nvPr/>
        </p:nvSpPr>
        <p:spPr>
          <a:xfrm>
            <a:off x="55086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38" name="TextBox 8"/>
          <p:cNvSpPr txBox="1"/>
          <p:nvPr/>
        </p:nvSpPr>
        <p:spPr>
          <a:xfrm>
            <a:off x="55086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39" name="TextBox 9"/>
          <p:cNvSpPr txBox="1"/>
          <p:nvPr/>
        </p:nvSpPr>
        <p:spPr>
          <a:xfrm flipH="1">
            <a:off x="1589088" y="49164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140" name="TextBox 10"/>
          <p:cNvSpPr txBox="1"/>
          <p:nvPr/>
        </p:nvSpPr>
        <p:spPr>
          <a:xfrm>
            <a:off x="55086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41" name="TextBox 11"/>
          <p:cNvSpPr txBox="1"/>
          <p:nvPr/>
        </p:nvSpPr>
        <p:spPr>
          <a:xfrm>
            <a:off x="55086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42" name="TextBox 12"/>
          <p:cNvSpPr txBox="1"/>
          <p:nvPr/>
        </p:nvSpPr>
        <p:spPr>
          <a:xfrm>
            <a:off x="55086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43" name="TextBox 13"/>
          <p:cNvSpPr txBox="1"/>
          <p:nvPr/>
        </p:nvSpPr>
        <p:spPr>
          <a:xfrm>
            <a:off x="1970088" y="51641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144" name="TextBox 14"/>
          <p:cNvSpPr txBox="1"/>
          <p:nvPr/>
        </p:nvSpPr>
        <p:spPr>
          <a:xfrm flipH="1" flipV="1">
            <a:off x="1566863" y="51641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145" name="TextBox 16"/>
          <p:cNvSpPr txBox="1"/>
          <p:nvPr/>
        </p:nvSpPr>
        <p:spPr>
          <a:xfrm>
            <a:off x="3632200" y="51641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146" name="TextBox 17"/>
          <p:cNvSpPr txBox="1"/>
          <p:nvPr/>
        </p:nvSpPr>
        <p:spPr>
          <a:xfrm>
            <a:off x="75660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47" name="TextBox 18"/>
          <p:cNvSpPr txBox="1"/>
          <p:nvPr/>
        </p:nvSpPr>
        <p:spPr>
          <a:xfrm>
            <a:off x="75660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48" name="TextBox 19"/>
          <p:cNvSpPr txBox="1"/>
          <p:nvPr/>
        </p:nvSpPr>
        <p:spPr>
          <a:xfrm>
            <a:off x="75660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49" name="TextBox 20"/>
          <p:cNvSpPr txBox="1"/>
          <p:nvPr/>
        </p:nvSpPr>
        <p:spPr>
          <a:xfrm>
            <a:off x="75660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50" name="TextBox 21"/>
          <p:cNvSpPr txBox="1"/>
          <p:nvPr/>
        </p:nvSpPr>
        <p:spPr>
          <a:xfrm>
            <a:off x="75660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51" name="TextBox 22"/>
          <p:cNvSpPr txBox="1"/>
          <p:nvPr/>
        </p:nvSpPr>
        <p:spPr>
          <a:xfrm>
            <a:off x="75660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52" name="TextBox 23"/>
          <p:cNvSpPr txBox="1"/>
          <p:nvPr/>
        </p:nvSpPr>
        <p:spPr>
          <a:xfrm>
            <a:off x="75660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53" name="TextBox 24"/>
          <p:cNvSpPr txBox="1"/>
          <p:nvPr/>
        </p:nvSpPr>
        <p:spPr>
          <a:xfrm>
            <a:off x="75660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54" name="TextBox 25"/>
          <p:cNvSpPr txBox="1"/>
          <p:nvPr/>
        </p:nvSpPr>
        <p:spPr>
          <a:xfrm flipH="1">
            <a:off x="1589088" y="49164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155" name="TextBox 26"/>
          <p:cNvSpPr txBox="1"/>
          <p:nvPr/>
        </p:nvSpPr>
        <p:spPr>
          <a:xfrm>
            <a:off x="75660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56" name="TextBox 27"/>
          <p:cNvSpPr txBox="1"/>
          <p:nvPr/>
        </p:nvSpPr>
        <p:spPr>
          <a:xfrm>
            <a:off x="75660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57" name="TextBox 28"/>
          <p:cNvSpPr txBox="1"/>
          <p:nvPr/>
        </p:nvSpPr>
        <p:spPr>
          <a:xfrm>
            <a:off x="7566025" y="51641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58" name="TextBox 29"/>
          <p:cNvSpPr txBox="1"/>
          <p:nvPr/>
        </p:nvSpPr>
        <p:spPr>
          <a:xfrm>
            <a:off x="1970088" y="51641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159" name="TextBox 30"/>
          <p:cNvSpPr txBox="1"/>
          <p:nvPr/>
        </p:nvSpPr>
        <p:spPr>
          <a:xfrm flipH="1" flipV="1">
            <a:off x="1566863" y="51641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160" name="TextBox 33"/>
          <p:cNvSpPr txBox="1"/>
          <p:nvPr/>
        </p:nvSpPr>
        <p:spPr>
          <a:xfrm>
            <a:off x="550862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61" name="TextBox 34"/>
          <p:cNvSpPr txBox="1"/>
          <p:nvPr/>
        </p:nvSpPr>
        <p:spPr>
          <a:xfrm>
            <a:off x="550862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62" name="TextBox 35"/>
          <p:cNvSpPr txBox="1"/>
          <p:nvPr/>
        </p:nvSpPr>
        <p:spPr>
          <a:xfrm>
            <a:off x="550862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63" name="TextBox 36"/>
          <p:cNvSpPr txBox="1"/>
          <p:nvPr/>
        </p:nvSpPr>
        <p:spPr>
          <a:xfrm>
            <a:off x="550862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64" name="TextBox 37"/>
          <p:cNvSpPr txBox="1"/>
          <p:nvPr/>
        </p:nvSpPr>
        <p:spPr>
          <a:xfrm>
            <a:off x="550862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65" name="TextBox 38"/>
          <p:cNvSpPr txBox="1"/>
          <p:nvPr/>
        </p:nvSpPr>
        <p:spPr>
          <a:xfrm>
            <a:off x="550862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66" name="TextBox 39"/>
          <p:cNvSpPr txBox="1"/>
          <p:nvPr/>
        </p:nvSpPr>
        <p:spPr>
          <a:xfrm>
            <a:off x="550862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67" name="TextBox 40"/>
          <p:cNvSpPr txBox="1"/>
          <p:nvPr/>
        </p:nvSpPr>
        <p:spPr>
          <a:xfrm>
            <a:off x="550862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68" name="TextBox 41"/>
          <p:cNvSpPr txBox="1"/>
          <p:nvPr/>
        </p:nvSpPr>
        <p:spPr>
          <a:xfrm flipH="1">
            <a:off x="1589088" y="45354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169" name="TextBox 42"/>
          <p:cNvSpPr txBox="1"/>
          <p:nvPr/>
        </p:nvSpPr>
        <p:spPr>
          <a:xfrm>
            <a:off x="550862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70" name="TextBox 43"/>
          <p:cNvSpPr txBox="1"/>
          <p:nvPr/>
        </p:nvSpPr>
        <p:spPr>
          <a:xfrm>
            <a:off x="550862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71" name="TextBox 44"/>
          <p:cNvSpPr txBox="1"/>
          <p:nvPr/>
        </p:nvSpPr>
        <p:spPr>
          <a:xfrm>
            <a:off x="550862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72" name="TextBox 45"/>
          <p:cNvSpPr txBox="1"/>
          <p:nvPr/>
        </p:nvSpPr>
        <p:spPr>
          <a:xfrm>
            <a:off x="1970088" y="47259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173" name="TextBox 46"/>
          <p:cNvSpPr txBox="1"/>
          <p:nvPr/>
        </p:nvSpPr>
        <p:spPr>
          <a:xfrm flipH="1" flipV="1">
            <a:off x="1566863" y="47259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174" name="TextBox 47"/>
          <p:cNvSpPr txBox="1"/>
          <p:nvPr/>
        </p:nvSpPr>
        <p:spPr>
          <a:xfrm>
            <a:off x="3632200" y="47259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175" name="TextBox 48"/>
          <p:cNvSpPr txBox="1"/>
          <p:nvPr/>
        </p:nvSpPr>
        <p:spPr>
          <a:xfrm>
            <a:off x="655637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76" name="TextBox 49"/>
          <p:cNvSpPr txBox="1"/>
          <p:nvPr/>
        </p:nvSpPr>
        <p:spPr>
          <a:xfrm>
            <a:off x="655637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77" name="TextBox 50"/>
          <p:cNvSpPr txBox="1"/>
          <p:nvPr/>
        </p:nvSpPr>
        <p:spPr>
          <a:xfrm>
            <a:off x="655637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78" name="TextBox 51"/>
          <p:cNvSpPr txBox="1"/>
          <p:nvPr/>
        </p:nvSpPr>
        <p:spPr>
          <a:xfrm>
            <a:off x="655637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79" name="TextBox 52"/>
          <p:cNvSpPr txBox="1"/>
          <p:nvPr/>
        </p:nvSpPr>
        <p:spPr>
          <a:xfrm>
            <a:off x="655637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80" name="TextBox 53"/>
          <p:cNvSpPr txBox="1"/>
          <p:nvPr/>
        </p:nvSpPr>
        <p:spPr>
          <a:xfrm>
            <a:off x="655637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81" name="TextBox 54"/>
          <p:cNvSpPr txBox="1"/>
          <p:nvPr/>
        </p:nvSpPr>
        <p:spPr>
          <a:xfrm>
            <a:off x="655637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82" name="TextBox 55"/>
          <p:cNvSpPr txBox="1"/>
          <p:nvPr/>
        </p:nvSpPr>
        <p:spPr>
          <a:xfrm>
            <a:off x="655637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83" name="TextBox 56"/>
          <p:cNvSpPr txBox="1"/>
          <p:nvPr/>
        </p:nvSpPr>
        <p:spPr>
          <a:xfrm flipH="1">
            <a:off x="1589088" y="45354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184" name="TextBox 57"/>
          <p:cNvSpPr txBox="1"/>
          <p:nvPr/>
        </p:nvSpPr>
        <p:spPr>
          <a:xfrm>
            <a:off x="655637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85" name="TextBox 58"/>
          <p:cNvSpPr txBox="1"/>
          <p:nvPr/>
        </p:nvSpPr>
        <p:spPr>
          <a:xfrm>
            <a:off x="655637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86" name="TextBox 59"/>
          <p:cNvSpPr txBox="1"/>
          <p:nvPr/>
        </p:nvSpPr>
        <p:spPr>
          <a:xfrm>
            <a:off x="6556375" y="4725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87" name="TextBox 60"/>
          <p:cNvSpPr txBox="1"/>
          <p:nvPr/>
        </p:nvSpPr>
        <p:spPr>
          <a:xfrm>
            <a:off x="1970088" y="47259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188" name="TextBox 61"/>
          <p:cNvSpPr txBox="1"/>
          <p:nvPr/>
        </p:nvSpPr>
        <p:spPr>
          <a:xfrm flipH="1" flipV="1">
            <a:off x="1566863" y="47259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189" name="TextBox 1"/>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90" name="TextBox 2"/>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91" name="TextBox 3"/>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92" name="TextBox 4"/>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93" name="TextBox 5"/>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94" name="TextBox 6"/>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95" name="TextBox 7"/>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96" name="TextBox 8"/>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97" name="TextBox 9"/>
          <p:cNvSpPr txBox="1"/>
          <p:nvPr/>
        </p:nvSpPr>
        <p:spPr>
          <a:xfrm flipH="1">
            <a:off x="1238250" y="2941638"/>
            <a:ext cx="96838"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198" name="TextBox 10"/>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199" name="TextBox 11"/>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00" name="TextBox 12"/>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01" name="TextBox 14"/>
          <p:cNvSpPr txBox="1"/>
          <p:nvPr/>
        </p:nvSpPr>
        <p:spPr>
          <a:xfrm flipH="1" flipV="1">
            <a:off x="1268413" y="29416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202" name="TextBox 15"/>
          <p:cNvSpPr txBox="1"/>
          <p:nvPr/>
        </p:nvSpPr>
        <p:spPr>
          <a:xfrm flipV="1">
            <a:off x="6699250" y="3094038"/>
            <a:ext cx="774700"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dirty="0">
              <a:solidFill>
                <a:prstClr val="black"/>
              </a:solidFill>
            </a:endParaRPr>
          </a:p>
        </p:txBody>
      </p:sp>
      <p:sp>
        <p:nvSpPr>
          <p:cNvPr id="203" name="TextBox 18"/>
          <p:cNvSpPr txBox="1"/>
          <p:nvPr/>
        </p:nvSpPr>
        <p:spPr>
          <a:xfrm>
            <a:off x="6696075"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04" name="TextBox 19"/>
          <p:cNvSpPr txBox="1"/>
          <p:nvPr/>
        </p:nvSpPr>
        <p:spPr>
          <a:xfrm>
            <a:off x="6696075"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05" name="TextBox 20"/>
          <p:cNvSpPr txBox="1"/>
          <p:nvPr/>
        </p:nvSpPr>
        <p:spPr>
          <a:xfrm>
            <a:off x="6696075"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06" name="TextBox 21"/>
          <p:cNvSpPr txBox="1"/>
          <p:nvPr/>
        </p:nvSpPr>
        <p:spPr>
          <a:xfrm>
            <a:off x="6696075"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07" name="TextBox 22"/>
          <p:cNvSpPr txBox="1"/>
          <p:nvPr/>
        </p:nvSpPr>
        <p:spPr>
          <a:xfrm>
            <a:off x="6696075"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08" name="TextBox 23"/>
          <p:cNvSpPr txBox="1"/>
          <p:nvPr/>
        </p:nvSpPr>
        <p:spPr>
          <a:xfrm>
            <a:off x="6696075"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09" name="TextBox 24"/>
          <p:cNvSpPr txBox="1"/>
          <p:nvPr/>
        </p:nvSpPr>
        <p:spPr>
          <a:xfrm>
            <a:off x="6696075"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10" name="TextBox 25"/>
          <p:cNvSpPr txBox="1"/>
          <p:nvPr/>
        </p:nvSpPr>
        <p:spPr>
          <a:xfrm flipH="1">
            <a:off x="1290638" y="294163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211" name="TextBox 26"/>
          <p:cNvSpPr txBox="1"/>
          <p:nvPr/>
        </p:nvSpPr>
        <p:spPr>
          <a:xfrm>
            <a:off x="6696075"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12" name="TextBox 27"/>
          <p:cNvSpPr txBox="1"/>
          <p:nvPr/>
        </p:nvSpPr>
        <p:spPr>
          <a:xfrm>
            <a:off x="6696075"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13" name="TextBox 30"/>
          <p:cNvSpPr txBox="1"/>
          <p:nvPr/>
        </p:nvSpPr>
        <p:spPr>
          <a:xfrm flipH="1" flipV="1">
            <a:off x="1268413" y="29416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214" name="TextBox 31"/>
          <p:cNvSpPr txBox="1"/>
          <p:nvPr/>
        </p:nvSpPr>
        <p:spPr>
          <a:xfrm flipV="1">
            <a:off x="10385425" y="3094038"/>
            <a:ext cx="774700"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dirty="0">
              <a:solidFill>
                <a:prstClr val="black"/>
              </a:solidFill>
            </a:endParaRPr>
          </a:p>
        </p:txBody>
      </p:sp>
      <p:sp>
        <p:nvSpPr>
          <p:cNvPr id="215" name="TextBox 32"/>
          <p:cNvSpPr txBox="1"/>
          <p:nvPr/>
        </p:nvSpPr>
        <p:spPr>
          <a:xfrm flipV="1">
            <a:off x="4152900" y="3427413"/>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216" name="TextBox 34"/>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17" name="TextBox 35"/>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18" name="TextBox 36"/>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19" name="TextBox 37"/>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20" name="TextBox 38"/>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21" name="TextBox 39"/>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22" name="TextBox 40"/>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23" name="TextBox 41"/>
          <p:cNvSpPr txBox="1"/>
          <p:nvPr/>
        </p:nvSpPr>
        <p:spPr>
          <a:xfrm flipH="1">
            <a:off x="1290638" y="294163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224" name="TextBox 42"/>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25" name="TextBox 43"/>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26" name="TextBox 44"/>
          <p:cNvSpPr txBox="1"/>
          <p:nvPr/>
        </p:nvSpPr>
        <p:spPr>
          <a:xfrm>
            <a:off x="415290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27" name="TextBox 45"/>
          <p:cNvSpPr txBox="1"/>
          <p:nvPr/>
        </p:nvSpPr>
        <p:spPr>
          <a:xfrm>
            <a:off x="1671638" y="29416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228" name="TextBox 46"/>
          <p:cNvSpPr txBox="1"/>
          <p:nvPr/>
        </p:nvSpPr>
        <p:spPr>
          <a:xfrm flipH="1" flipV="1">
            <a:off x="1268413" y="29416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229" name="TextBox 48"/>
          <p:cNvSpPr txBox="1"/>
          <p:nvPr/>
        </p:nvSpPr>
        <p:spPr>
          <a:xfrm>
            <a:off x="588645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30" name="TextBox 49"/>
          <p:cNvSpPr txBox="1"/>
          <p:nvPr/>
        </p:nvSpPr>
        <p:spPr>
          <a:xfrm>
            <a:off x="588645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31" name="TextBox 50"/>
          <p:cNvSpPr txBox="1"/>
          <p:nvPr/>
        </p:nvSpPr>
        <p:spPr>
          <a:xfrm>
            <a:off x="588645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32" name="TextBox 51"/>
          <p:cNvSpPr txBox="1"/>
          <p:nvPr/>
        </p:nvSpPr>
        <p:spPr>
          <a:xfrm>
            <a:off x="588645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33" name="TextBox 52"/>
          <p:cNvSpPr txBox="1"/>
          <p:nvPr/>
        </p:nvSpPr>
        <p:spPr>
          <a:xfrm>
            <a:off x="588645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34" name="TextBox 53"/>
          <p:cNvSpPr txBox="1"/>
          <p:nvPr/>
        </p:nvSpPr>
        <p:spPr>
          <a:xfrm>
            <a:off x="588645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35" name="TextBox 54"/>
          <p:cNvSpPr txBox="1"/>
          <p:nvPr/>
        </p:nvSpPr>
        <p:spPr>
          <a:xfrm>
            <a:off x="588645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36" name="TextBox 55"/>
          <p:cNvSpPr txBox="1"/>
          <p:nvPr/>
        </p:nvSpPr>
        <p:spPr>
          <a:xfrm>
            <a:off x="588645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37" name="TextBox 56"/>
          <p:cNvSpPr txBox="1"/>
          <p:nvPr/>
        </p:nvSpPr>
        <p:spPr>
          <a:xfrm flipH="1">
            <a:off x="1290638" y="294163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238" name="TextBox 57"/>
          <p:cNvSpPr txBox="1"/>
          <p:nvPr/>
        </p:nvSpPr>
        <p:spPr>
          <a:xfrm>
            <a:off x="588645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39" name="TextBox 58"/>
          <p:cNvSpPr txBox="1"/>
          <p:nvPr/>
        </p:nvSpPr>
        <p:spPr>
          <a:xfrm>
            <a:off x="5886450" y="29416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40" name="TextBox 60"/>
          <p:cNvSpPr txBox="1"/>
          <p:nvPr/>
        </p:nvSpPr>
        <p:spPr>
          <a:xfrm>
            <a:off x="1671638" y="29416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241" name="TextBox 61"/>
          <p:cNvSpPr txBox="1"/>
          <p:nvPr/>
        </p:nvSpPr>
        <p:spPr>
          <a:xfrm flipH="1" flipV="1">
            <a:off x="1268413" y="29416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242" name="TextBox 62"/>
          <p:cNvSpPr txBox="1"/>
          <p:nvPr/>
        </p:nvSpPr>
        <p:spPr>
          <a:xfrm>
            <a:off x="588645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43" name="TextBox 63"/>
          <p:cNvSpPr txBox="1"/>
          <p:nvPr/>
        </p:nvSpPr>
        <p:spPr>
          <a:xfrm>
            <a:off x="588645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44" name="TextBox 64"/>
          <p:cNvSpPr txBox="1"/>
          <p:nvPr/>
        </p:nvSpPr>
        <p:spPr>
          <a:xfrm>
            <a:off x="588645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45" name="TextBox 65"/>
          <p:cNvSpPr txBox="1"/>
          <p:nvPr/>
        </p:nvSpPr>
        <p:spPr>
          <a:xfrm>
            <a:off x="588645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46" name="TextBox 66"/>
          <p:cNvSpPr txBox="1"/>
          <p:nvPr/>
        </p:nvSpPr>
        <p:spPr>
          <a:xfrm>
            <a:off x="588645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47" name="TextBox 67"/>
          <p:cNvSpPr txBox="1"/>
          <p:nvPr/>
        </p:nvSpPr>
        <p:spPr>
          <a:xfrm>
            <a:off x="588645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48" name="TextBox 68"/>
          <p:cNvSpPr txBox="1"/>
          <p:nvPr/>
        </p:nvSpPr>
        <p:spPr>
          <a:xfrm>
            <a:off x="588645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49" name="TextBox 69"/>
          <p:cNvSpPr txBox="1"/>
          <p:nvPr/>
        </p:nvSpPr>
        <p:spPr>
          <a:xfrm>
            <a:off x="588645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50" name="TextBox 70"/>
          <p:cNvSpPr txBox="1"/>
          <p:nvPr/>
        </p:nvSpPr>
        <p:spPr>
          <a:xfrm flipH="1">
            <a:off x="1290638" y="51704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251" name="TextBox 71"/>
          <p:cNvSpPr txBox="1"/>
          <p:nvPr/>
        </p:nvSpPr>
        <p:spPr>
          <a:xfrm>
            <a:off x="588645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52" name="TextBox 72"/>
          <p:cNvSpPr txBox="1"/>
          <p:nvPr/>
        </p:nvSpPr>
        <p:spPr>
          <a:xfrm>
            <a:off x="588645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53" name="TextBox 73"/>
          <p:cNvSpPr txBox="1"/>
          <p:nvPr/>
        </p:nvSpPr>
        <p:spPr>
          <a:xfrm>
            <a:off x="588645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54" name="TextBox 74"/>
          <p:cNvSpPr txBox="1"/>
          <p:nvPr/>
        </p:nvSpPr>
        <p:spPr>
          <a:xfrm>
            <a:off x="1671638" y="53990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255" name="TextBox 75"/>
          <p:cNvSpPr txBox="1"/>
          <p:nvPr/>
        </p:nvSpPr>
        <p:spPr>
          <a:xfrm flipH="1" flipV="1">
            <a:off x="1268413" y="53990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256" name="TextBox 78"/>
          <p:cNvSpPr txBox="1"/>
          <p:nvPr/>
        </p:nvSpPr>
        <p:spPr>
          <a:xfrm>
            <a:off x="857250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57" name="TextBox 79"/>
          <p:cNvSpPr txBox="1"/>
          <p:nvPr/>
        </p:nvSpPr>
        <p:spPr>
          <a:xfrm>
            <a:off x="857250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58" name="TextBox 80"/>
          <p:cNvSpPr txBox="1"/>
          <p:nvPr/>
        </p:nvSpPr>
        <p:spPr>
          <a:xfrm>
            <a:off x="857250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59" name="TextBox 81"/>
          <p:cNvSpPr txBox="1"/>
          <p:nvPr/>
        </p:nvSpPr>
        <p:spPr>
          <a:xfrm>
            <a:off x="857250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60" name="TextBox 82"/>
          <p:cNvSpPr txBox="1"/>
          <p:nvPr/>
        </p:nvSpPr>
        <p:spPr>
          <a:xfrm>
            <a:off x="857250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61" name="TextBox 83"/>
          <p:cNvSpPr txBox="1"/>
          <p:nvPr/>
        </p:nvSpPr>
        <p:spPr>
          <a:xfrm>
            <a:off x="857250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62" name="TextBox 84"/>
          <p:cNvSpPr txBox="1"/>
          <p:nvPr/>
        </p:nvSpPr>
        <p:spPr>
          <a:xfrm>
            <a:off x="857250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63" name="TextBox 85"/>
          <p:cNvSpPr txBox="1"/>
          <p:nvPr/>
        </p:nvSpPr>
        <p:spPr>
          <a:xfrm flipH="1">
            <a:off x="1290638" y="51704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264" name="TextBox 86"/>
          <p:cNvSpPr txBox="1"/>
          <p:nvPr/>
        </p:nvSpPr>
        <p:spPr>
          <a:xfrm>
            <a:off x="857250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65" name="TextBox 87"/>
          <p:cNvSpPr txBox="1"/>
          <p:nvPr/>
        </p:nvSpPr>
        <p:spPr>
          <a:xfrm>
            <a:off x="857250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66" name="TextBox 88"/>
          <p:cNvSpPr txBox="1"/>
          <p:nvPr/>
        </p:nvSpPr>
        <p:spPr>
          <a:xfrm>
            <a:off x="8572500" y="53990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67" name="TextBox 89"/>
          <p:cNvSpPr txBox="1"/>
          <p:nvPr/>
        </p:nvSpPr>
        <p:spPr>
          <a:xfrm>
            <a:off x="1671638" y="53990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268" name="TextBox 90"/>
          <p:cNvSpPr txBox="1"/>
          <p:nvPr/>
        </p:nvSpPr>
        <p:spPr>
          <a:xfrm flipH="1" flipV="1">
            <a:off x="1268413" y="53990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269" name="TextBox 95"/>
          <p:cNvSpPr txBox="1"/>
          <p:nvPr/>
        </p:nvSpPr>
        <p:spPr>
          <a:xfrm>
            <a:off x="5886450"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70" name="TextBox 96"/>
          <p:cNvSpPr txBox="1"/>
          <p:nvPr/>
        </p:nvSpPr>
        <p:spPr>
          <a:xfrm>
            <a:off x="5886450"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71" name="TextBox 97"/>
          <p:cNvSpPr txBox="1"/>
          <p:nvPr/>
        </p:nvSpPr>
        <p:spPr>
          <a:xfrm>
            <a:off x="5886450"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72" name="TextBox 98"/>
          <p:cNvSpPr txBox="1"/>
          <p:nvPr/>
        </p:nvSpPr>
        <p:spPr>
          <a:xfrm>
            <a:off x="5886450"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73" name="TextBox 99"/>
          <p:cNvSpPr txBox="1"/>
          <p:nvPr/>
        </p:nvSpPr>
        <p:spPr>
          <a:xfrm>
            <a:off x="5886450"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74" name="TextBox 100"/>
          <p:cNvSpPr txBox="1"/>
          <p:nvPr/>
        </p:nvSpPr>
        <p:spPr>
          <a:xfrm flipH="1">
            <a:off x="1290638" y="477043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275" name="TextBox 101"/>
          <p:cNvSpPr txBox="1"/>
          <p:nvPr/>
        </p:nvSpPr>
        <p:spPr>
          <a:xfrm>
            <a:off x="5886450"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76" name="TextBox 102"/>
          <p:cNvSpPr txBox="1"/>
          <p:nvPr/>
        </p:nvSpPr>
        <p:spPr>
          <a:xfrm>
            <a:off x="5886450"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77" name="TextBox 104"/>
          <p:cNvSpPr txBox="1"/>
          <p:nvPr/>
        </p:nvSpPr>
        <p:spPr>
          <a:xfrm>
            <a:off x="1671638" y="497046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278" name="TextBox 105"/>
          <p:cNvSpPr txBox="1"/>
          <p:nvPr/>
        </p:nvSpPr>
        <p:spPr>
          <a:xfrm flipH="1" flipV="1">
            <a:off x="1268413" y="49704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279" name="TextBox 108"/>
          <p:cNvSpPr txBox="1"/>
          <p:nvPr/>
        </p:nvSpPr>
        <p:spPr>
          <a:xfrm>
            <a:off x="6696075"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80" name="TextBox 109"/>
          <p:cNvSpPr txBox="1"/>
          <p:nvPr/>
        </p:nvSpPr>
        <p:spPr>
          <a:xfrm>
            <a:off x="6696075"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81" name="TextBox 110"/>
          <p:cNvSpPr txBox="1"/>
          <p:nvPr/>
        </p:nvSpPr>
        <p:spPr>
          <a:xfrm>
            <a:off x="6696075"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82" name="TextBox 111"/>
          <p:cNvSpPr txBox="1"/>
          <p:nvPr/>
        </p:nvSpPr>
        <p:spPr>
          <a:xfrm>
            <a:off x="6696075"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83" name="TextBox 112"/>
          <p:cNvSpPr txBox="1"/>
          <p:nvPr/>
        </p:nvSpPr>
        <p:spPr>
          <a:xfrm>
            <a:off x="6696075"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84" name="TextBox 113"/>
          <p:cNvSpPr txBox="1"/>
          <p:nvPr/>
        </p:nvSpPr>
        <p:spPr>
          <a:xfrm>
            <a:off x="6696075"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85" name="TextBox 114"/>
          <p:cNvSpPr txBox="1"/>
          <p:nvPr/>
        </p:nvSpPr>
        <p:spPr>
          <a:xfrm flipH="1">
            <a:off x="1290638" y="477043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286" name="TextBox 115"/>
          <p:cNvSpPr txBox="1"/>
          <p:nvPr/>
        </p:nvSpPr>
        <p:spPr>
          <a:xfrm>
            <a:off x="6696075"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87" name="TextBox 116"/>
          <p:cNvSpPr txBox="1"/>
          <p:nvPr/>
        </p:nvSpPr>
        <p:spPr>
          <a:xfrm>
            <a:off x="6696075"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88" name="TextBox 117"/>
          <p:cNvSpPr txBox="1"/>
          <p:nvPr/>
        </p:nvSpPr>
        <p:spPr>
          <a:xfrm>
            <a:off x="6696075" y="49704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89" name="TextBox 118"/>
          <p:cNvSpPr txBox="1"/>
          <p:nvPr/>
        </p:nvSpPr>
        <p:spPr>
          <a:xfrm>
            <a:off x="1671638" y="497046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290" name="TextBox 119"/>
          <p:cNvSpPr txBox="1"/>
          <p:nvPr/>
        </p:nvSpPr>
        <p:spPr>
          <a:xfrm flipH="1" flipV="1">
            <a:off x="1268413" y="49704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291" name="TextBox 1"/>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92" name="TextBox 2"/>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93" name="TextBox 3"/>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94" name="TextBox 4"/>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95" name="TextBox 5"/>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96" name="TextBox 6"/>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97" name="TextBox 7"/>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98" name="TextBox 8"/>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299" name="TextBox 9"/>
          <p:cNvSpPr txBox="1"/>
          <p:nvPr/>
        </p:nvSpPr>
        <p:spPr>
          <a:xfrm flipH="1">
            <a:off x="1238250" y="2932113"/>
            <a:ext cx="96838"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300" name="TextBox 10"/>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01" name="TextBox 11"/>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02" name="TextBox 12"/>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03" name="TextBox 14"/>
          <p:cNvSpPr txBox="1"/>
          <p:nvPr/>
        </p:nvSpPr>
        <p:spPr>
          <a:xfrm flipH="1" flipV="1">
            <a:off x="1268413" y="29321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304" name="TextBox 15"/>
          <p:cNvSpPr txBox="1"/>
          <p:nvPr/>
        </p:nvSpPr>
        <p:spPr>
          <a:xfrm flipV="1">
            <a:off x="6584950" y="3084513"/>
            <a:ext cx="774700"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dirty="0">
              <a:solidFill>
                <a:prstClr val="black"/>
              </a:solidFill>
            </a:endParaRPr>
          </a:p>
        </p:txBody>
      </p:sp>
      <p:sp>
        <p:nvSpPr>
          <p:cNvPr id="305" name="TextBox 18"/>
          <p:cNvSpPr txBox="1"/>
          <p:nvPr/>
        </p:nvSpPr>
        <p:spPr>
          <a:xfrm>
            <a:off x="6581775"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06" name="TextBox 19"/>
          <p:cNvSpPr txBox="1"/>
          <p:nvPr/>
        </p:nvSpPr>
        <p:spPr>
          <a:xfrm>
            <a:off x="6581775"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07" name="TextBox 20"/>
          <p:cNvSpPr txBox="1"/>
          <p:nvPr/>
        </p:nvSpPr>
        <p:spPr>
          <a:xfrm>
            <a:off x="6581775"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08" name="TextBox 21"/>
          <p:cNvSpPr txBox="1"/>
          <p:nvPr/>
        </p:nvSpPr>
        <p:spPr>
          <a:xfrm>
            <a:off x="6581775"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09" name="TextBox 22"/>
          <p:cNvSpPr txBox="1"/>
          <p:nvPr/>
        </p:nvSpPr>
        <p:spPr>
          <a:xfrm>
            <a:off x="6581775"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10" name="TextBox 23"/>
          <p:cNvSpPr txBox="1"/>
          <p:nvPr/>
        </p:nvSpPr>
        <p:spPr>
          <a:xfrm>
            <a:off x="6581775"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11" name="TextBox 24"/>
          <p:cNvSpPr txBox="1"/>
          <p:nvPr/>
        </p:nvSpPr>
        <p:spPr>
          <a:xfrm>
            <a:off x="6581775"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12" name="TextBox 25"/>
          <p:cNvSpPr txBox="1"/>
          <p:nvPr/>
        </p:nvSpPr>
        <p:spPr>
          <a:xfrm flipH="1">
            <a:off x="1290638" y="29321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313" name="TextBox 26"/>
          <p:cNvSpPr txBox="1"/>
          <p:nvPr/>
        </p:nvSpPr>
        <p:spPr>
          <a:xfrm>
            <a:off x="6581775"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14" name="TextBox 27"/>
          <p:cNvSpPr txBox="1"/>
          <p:nvPr/>
        </p:nvSpPr>
        <p:spPr>
          <a:xfrm>
            <a:off x="6581775"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15" name="TextBox 30"/>
          <p:cNvSpPr txBox="1"/>
          <p:nvPr/>
        </p:nvSpPr>
        <p:spPr>
          <a:xfrm flipH="1" flipV="1">
            <a:off x="1268413" y="29321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316" name="TextBox 31"/>
          <p:cNvSpPr txBox="1"/>
          <p:nvPr/>
        </p:nvSpPr>
        <p:spPr>
          <a:xfrm flipV="1">
            <a:off x="10271125" y="3084513"/>
            <a:ext cx="774700"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dirty="0">
              <a:solidFill>
                <a:prstClr val="black"/>
              </a:solidFill>
            </a:endParaRPr>
          </a:p>
        </p:txBody>
      </p:sp>
      <p:sp>
        <p:nvSpPr>
          <p:cNvPr id="317" name="TextBox 32"/>
          <p:cNvSpPr txBox="1"/>
          <p:nvPr/>
        </p:nvSpPr>
        <p:spPr>
          <a:xfrm flipV="1">
            <a:off x="4057650" y="341788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318" name="TextBox 34"/>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19" name="TextBox 35"/>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20" name="TextBox 36"/>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21" name="TextBox 37"/>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22" name="TextBox 38"/>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23" name="TextBox 39"/>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24" name="TextBox 40"/>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25" name="TextBox 41"/>
          <p:cNvSpPr txBox="1"/>
          <p:nvPr/>
        </p:nvSpPr>
        <p:spPr>
          <a:xfrm flipH="1">
            <a:off x="1290638" y="29321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326" name="TextBox 42"/>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27" name="TextBox 43"/>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28" name="TextBox 44"/>
          <p:cNvSpPr txBox="1"/>
          <p:nvPr/>
        </p:nvSpPr>
        <p:spPr>
          <a:xfrm>
            <a:off x="40576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29" name="TextBox 45"/>
          <p:cNvSpPr txBox="1"/>
          <p:nvPr/>
        </p:nvSpPr>
        <p:spPr>
          <a:xfrm>
            <a:off x="1671638" y="29321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330" name="TextBox 46"/>
          <p:cNvSpPr txBox="1"/>
          <p:nvPr/>
        </p:nvSpPr>
        <p:spPr>
          <a:xfrm flipH="1" flipV="1">
            <a:off x="1268413" y="29321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331" name="TextBox 48"/>
          <p:cNvSpPr txBox="1"/>
          <p:nvPr/>
        </p:nvSpPr>
        <p:spPr>
          <a:xfrm>
            <a:off x="56959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32" name="TextBox 49"/>
          <p:cNvSpPr txBox="1"/>
          <p:nvPr/>
        </p:nvSpPr>
        <p:spPr>
          <a:xfrm>
            <a:off x="56959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33" name="TextBox 50"/>
          <p:cNvSpPr txBox="1"/>
          <p:nvPr/>
        </p:nvSpPr>
        <p:spPr>
          <a:xfrm>
            <a:off x="56959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34" name="TextBox 51"/>
          <p:cNvSpPr txBox="1"/>
          <p:nvPr/>
        </p:nvSpPr>
        <p:spPr>
          <a:xfrm>
            <a:off x="56959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35" name="TextBox 52"/>
          <p:cNvSpPr txBox="1"/>
          <p:nvPr/>
        </p:nvSpPr>
        <p:spPr>
          <a:xfrm>
            <a:off x="56959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36" name="TextBox 53"/>
          <p:cNvSpPr txBox="1"/>
          <p:nvPr/>
        </p:nvSpPr>
        <p:spPr>
          <a:xfrm>
            <a:off x="56959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37" name="TextBox 54"/>
          <p:cNvSpPr txBox="1"/>
          <p:nvPr/>
        </p:nvSpPr>
        <p:spPr>
          <a:xfrm>
            <a:off x="56959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38" name="TextBox 55"/>
          <p:cNvSpPr txBox="1"/>
          <p:nvPr/>
        </p:nvSpPr>
        <p:spPr>
          <a:xfrm>
            <a:off x="56959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39" name="TextBox 56"/>
          <p:cNvSpPr txBox="1"/>
          <p:nvPr/>
        </p:nvSpPr>
        <p:spPr>
          <a:xfrm flipH="1">
            <a:off x="1290638" y="29321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340" name="TextBox 57"/>
          <p:cNvSpPr txBox="1"/>
          <p:nvPr/>
        </p:nvSpPr>
        <p:spPr>
          <a:xfrm>
            <a:off x="56959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41" name="TextBox 58"/>
          <p:cNvSpPr txBox="1"/>
          <p:nvPr/>
        </p:nvSpPr>
        <p:spPr>
          <a:xfrm>
            <a:off x="5695950" y="29321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42" name="TextBox 60"/>
          <p:cNvSpPr txBox="1"/>
          <p:nvPr/>
        </p:nvSpPr>
        <p:spPr>
          <a:xfrm>
            <a:off x="1671638" y="29321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343" name="TextBox 61"/>
          <p:cNvSpPr txBox="1"/>
          <p:nvPr/>
        </p:nvSpPr>
        <p:spPr>
          <a:xfrm flipH="1" flipV="1">
            <a:off x="1268413" y="29321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344" name="TextBox 62"/>
          <p:cNvSpPr txBox="1"/>
          <p:nvPr/>
        </p:nvSpPr>
        <p:spPr>
          <a:xfrm>
            <a:off x="569595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45" name="TextBox 63"/>
          <p:cNvSpPr txBox="1"/>
          <p:nvPr/>
        </p:nvSpPr>
        <p:spPr>
          <a:xfrm>
            <a:off x="569595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46" name="TextBox 64"/>
          <p:cNvSpPr txBox="1"/>
          <p:nvPr/>
        </p:nvSpPr>
        <p:spPr>
          <a:xfrm>
            <a:off x="569595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47" name="TextBox 65"/>
          <p:cNvSpPr txBox="1"/>
          <p:nvPr/>
        </p:nvSpPr>
        <p:spPr>
          <a:xfrm>
            <a:off x="569595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48" name="TextBox 66"/>
          <p:cNvSpPr txBox="1"/>
          <p:nvPr/>
        </p:nvSpPr>
        <p:spPr>
          <a:xfrm>
            <a:off x="569595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49" name="TextBox 67"/>
          <p:cNvSpPr txBox="1"/>
          <p:nvPr/>
        </p:nvSpPr>
        <p:spPr>
          <a:xfrm>
            <a:off x="569595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50" name="TextBox 68"/>
          <p:cNvSpPr txBox="1"/>
          <p:nvPr/>
        </p:nvSpPr>
        <p:spPr>
          <a:xfrm>
            <a:off x="569595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51" name="TextBox 69"/>
          <p:cNvSpPr txBox="1"/>
          <p:nvPr/>
        </p:nvSpPr>
        <p:spPr>
          <a:xfrm>
            <a:off x="569595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52" name="TextBox 70"/>
          <p:cNvSpPr txBox="1"/>
          <p:nvPr/>
        </p:nvSpPr>
        <p:spPr>
          <a:xfrm flipH="1">
            <a:off x="1290638" y="51609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353" name="TextBox 71"/>
          <p:cNvSpPr txBox="1"/>
          <p:nvPr/>
        </p:nvSpPr>
        <p:spPr>
          <a:xfrm>
            <a:off x="569595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54" name="TextBox 72"/>
          <p:cNvSpPr txBox="1"/>
          <p:nvPr/>
        </p:nvSpPr>
        <p:spPr>
          <a:xfrm>
            <a:off x="569595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55" name="TextBox 73"/>
          <p:cNvSpPr txBox="1"/>
          <p:nvPr/>
        </p:nvSpPr>
        <p:spPr>
          <a:xfrm>
            <a:off x="569595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56" name="TextBox 74"/>
          <p:cNvSpPr txBox="1"/>
          <p:nvPr/>
        </p:nvSpPr>
        <p:spPr>
          <a:xfrm>
            <a:off x="1671638" y="538956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357" name="TextBox 75"/>
          <p:cNvSpPr txBox="1"/>
          <p:nvPr/>
        </p:nvSpPr>
        <p:spPr>
          <a:xfrm flipH="1" flipV="1">
            <a:off x="1268413" y="53895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358" name="TextBox 78"/>
          <p:cNvSpPr txBox="1"/>
          <p:nvPr/>
        </p:nvSpPr>
        <p:spPr>
          <a:xfrm>
            <a:off x="845820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59" name="TextBox 79"/>
          <p:cNvSpPr txBox="1"/>
          <p:nvPr/>
        </p:nvSpPr>
        <p:spPr>
          <a:xfrm>
            <a:off x="845820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60" name="TextBox 80"/>
          <p:cNvSpPr txBox="1"/>
          <p:nvPr/>
        </p:nvSpPr>
        <p:spPr>
          <a:xfrm>
            <a:off x="845820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61" name="TextBox 81"/>
          <p:cNvSpPr txBox="1"/>
          <p:nvPr/>
        </p:nvSpPr>
        <p:spPr>
          <a:xfrm>
            <a:off x="845820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62" name="TextBox 82"/>
          <p:cNvSpPr txBox="1"/>
          <p:nvPr/>
        </p:nvSpPr>
        <p:spPr>
          <a:xfrm>
            <a:off x="845820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63" name="TextBox 83"/>
          <p:cNvSpPr txBox="1"/>
          <p:nvPr/>
        </p:nvSpPr>
        <p:spPr>
          <a:xfrm>
            <a:off x="845820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64" name="TextBox 84"/>
          <p:cNvSpPr txBox="1"/>
          <p:nvPr/>
        </p:nvSpPr>
        <p:spPr>
          <a:xfrm>
            <a:off x="845820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65" name="TextBox 85"/>
          <p:cNvSpPr txBox="1"/>
          <p:nvPr/>
        </p:nvSpPr>
        <p:spPr>
          <a:xfrm flipH="1">
            <a:off x="1290638" y="51609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366" name="TextBox 86"/>
          <p:cNvSpPr txBox="1"/>
          <p:nvPr/>
        </p:nvSpPr>
        <p:spPr>
          <a:xfrm>
            <a:off x="845820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67" name="TextBox 87"/>
          <p:cNvSpPr txBox="1"/>
          <p:nvPr/>
        </p:nvSpPr>
        <p:spPr>
          <a:xfrm>
            <a:off x="845820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68" name="TextBox 88"/>
          <p:cNvSpPr txBox="1"/>
          <p:nvPr/>
        </p:nvSpPr>
        <p:spPr>
          <a:xfrm>
            <a:off x="8458200" y="53895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69" name="TextBox 89"/>
          <p:cNvSpPr txBox="1"/>
          <p:nvPr/>
        </p:nvSpPr>
        <p:spPr>
          <a:xfrm>
            <a:off x="1671638" y="538956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370" name="TextBox 90"/>
          <p:cNvSpPr txBox="1"/>
          <p:nvPr/>
        </p:nvSpPr>
        <p:spPr>
          <a:xfrm flipH="1" flipV="1">
            <a:off x="1268413" y="53895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371" name="TextBox 95"/>
          <p:cNvSpPr txBox="1"/>
          <p:nvPr/>
        </p:nvSpPr>
        <p:spPr>
          <a:xfrm>
            <a:off x="5695950"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72" name="TextBox 96"/>
          <p:cNvSpPr txBox="1"/>
          <p:nvPr/>
        </p:nvSpPr>
        <p:spPr>
          <a:xfrm>
            <a:off x="5695950"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73" name="TextBox 97"/>
          <p:cNvSpPr txBox="1"/>
          <p:nvPr/>
        </p:nvSpPr>
        <p:spPr>
          <a:xfrm>
            <a:off x="5695950"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74" name="TextBox 98"/>
          <p:cNvSpPr txBox="1"/>
          <p:nvPr/>
        </p:nvSpPr>
        <p:spPr>
          <a:xfrm>
            <a:off x="5695950"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75" name="TextBox 99"/>
          <p:cNvSpPr txBox="1"/>
          <p:nvPr/>
        </p:nvSpPr>
        <p:spPr>
          <a:xfrm>
            <a:off x="5695950"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76" name="TextBox 100"/>
          <p:cNvSpPr txBox="1"/>
          <p:nvPr/>
        </p:nvSpPr>
        <p:spPr>
          <a:xfrm flipH="1">
            <a:off x="1290638" y="47609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377" name="TextBox 101"/>
          <p:cNvSpPr txBox="1"/>
          <p:nvPr/>
        </p:nvSpPr>
        <p:spPr>
          <a:xfrm>
            <a:off x="5695950"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78" name="TextBox 102"/>
          <p:cNvSpPr txBox="1"/>
          <p:nvPr/>
        </p:nvSpPr>
        <p:spPr>
          <a:xfrm>
            <a:off x="5695950"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79" name="TextBox 104"/>
          <p:cNvSpPr txBox="1"/>
          <p:nvPr/>
        </p:nvSpPr>
        <p:spPr>
          <a:xfrm>
            <a:off x="1671638" y="49609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380" name="TextBox 105"/>
          <p:cNvSpPr txBox="1"/>
          <p:nvPr/>
        </p:nvSpPr>
        <p:spPr>
          <a:xfrm flipH="1" flipV="1">
            <a:off x="1268413" y="49609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381" name="TextBox 108"/>
          <p:cNvSpPr txBox="1"/>
          <p:nvPr/>
        </p:nvSpPr>
        <p:spPr>
          <a:xfrm>
            <a:off x="6581775"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82" name="TextBox 109"/>
          <p:cNvSpPr txBox="1"/>
          <p:nvPr/>
        </p:nvSpPr>
        <p:spPr>
          <a:xfrm>
            <a:off x="6581775"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83" name="TextBox 110"/>
          <p:cNvSpPr txBox="1"/>
          <p:nvPr/>
        </p:nvSpPr>
        <p:spPr>
          <a:xfrm>
            <a:off x="6581775"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84" name="TextBox 111"/>
          <p:cNvSpPr txBox="1"/>
          <p:nvPr/>
        </p:nvSpPr>
        <p:spPr>
          <a:xfrm>
            <a:off x="6581775"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85" name="TextBox 112"/>
          <p:cNvSpPr txBox="1"/>
          <p:nvPr/>
        </p:nvSpPr>
        <p:spPr>
          <a:xfrm>
            <a:off x="6581775"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86" name="TextBox 113"/>
          <p:cNvSpPr txBox="1"/>
          <p:nvPr/>
        </p:nvSpPr>
        <p:spPr>
          <a:xfrm>
            <a:off x="6581775"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87" name="TextBox 114"/>
          <p:cNvSpPr txBox="1"/>
          <p:nvPr/>
        </p:nvSpPr>
        <p:spPr>
          <a:xfrm flipH="1">
            <a:off x="1290638" y="47609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dirty="0">
              <a:solidFill>
                <a:prstClr val="black"/>
              </a:solidFill>
            </a:endParaRPr>
          </a:p>
        </p:txBody>
      </p:sp>
      <p:sp>
        <p:nvSpPr>
          <p:cNvPr id="388" name="TextBox 115"/>
          <p:cNvSpPr txBox="1"/>
          <p:nvPr/>
        </p:nvSpPr>
        <p:spPr>
          <a:xfrm>
            <a:off x="6581775"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89" name="TextBox 116"/>
          <p:cNvSpPr txBox="1"/>
          <p:nvPr/>
        </p:nvSpPr>
        <p:spPr>
          <a:xfrm>
            <a:off x="6581775"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90" name="TextBox 117"/>
          <p:cNvSpPr txBox="1"/>
          <p:nvPr/>
        </p:nvSpPr>
        <p:spPr>
          <a:xfrm>
            <a:off x="6581775" y="49609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91" name="TextBox 118"/>
          <p:cNvSpPr txBox="1"/>
          <p:nvPr/>
        </p:nvSpPr>
        <p:spPr>
          <a:xfrm>
            <a:off x="1671638" y="49609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dirty="0">
              <a:solidFill>
                <a:prstClr val="black"/>
              </a:solidFill>
            </a:endParaRPr>
          </a:p>
        </p:txBody>
      </p:sp>
      <p:sp>
        <p:nvSpPr>
          <p:cNvPr id="392" name="TextBox 119"/>
          <p:cNvSpPr txBox="1"/>
          <p:nvPr/>
        </p:nvSpPr>
        <p:spPr>
          <a:xfrm flipH="1" flipV="1">
            <a:off x="1268413" y="49609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dirty="0">
              <a:solidFill>
                <a:prstClr val="black"/>
              </a:solidFill>
            </a:endParaRPr>
          </a:p>
        </p:txBody>
      </p:sp>
      <p:sp>
        <p:nvSpPr>
          <p:cNvPr id="393" name="TextBox 1"/>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4" name="TextBox 2"/>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5" name="TextBox 3"/>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6" name="TextBox 4"/>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7" name="TextBox 5"/>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8" name="TextBox 6"/>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9" name="TextBox 7"/>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0" name="TextBox 8"/>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1" name="TextBox 9"/>
          <p:cNvSpPr txBox="1"/>
          <p:nvPr/>
        </p:nvSpPr>
        <p:spPr>
          <a:xfrm flipH="1">
            <a:off x="1238250" y="2951163"/>
            <a:ext cx="96838"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02" name="TextBox 10"/>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3" name="TextBox 11"/>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4" name="TextBox 12"/>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5" name="TextBox 14"/>
          <p:cNvSpPr txBox="1"/>
          <p:nvPr/>
        </p:nvSpPr>
        <p:spPr>
          <a:xfrm flipH="1" flipV="1">
            <a:off x="1268413" y="29511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06" name="TextBox 15"/>
          <p:cNvSpPr txBox="1"/>
          <p:nvPr/>
        </p:nvSpPr>
        <p:spPr>
          <a:xfrm flipV="1">
            <a:off x="6832600" y="3103563"/>
            <a:ext cx="774700"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a:solidFill>
                <a:prstClr val="black"/>
              </a:solidFill>
            </a:endParaRPr>
          </a:p>
        </p:txBody>
      </p:sp>
      <p:sp>
        <p:nvSpPr>
          <p:cNvPr id="407" name="TextBox 18"/>
          <p:cNvSpPr txBox="1"/>
          <p:nvPr/>
        </p:nvSpPr>
        <p:spPr>
          <a:xfrm>
            <a:off x="6829425"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8" name="TextBox 19"/>
          <p:cNvSpPr txBox="1"/>
          <p:nvPr/>
        </p:nvSpPr>
        <p:spPr>
          <a:xfrm>
            <a:off x="6829425"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9" name="TextBox 20"/>
          <p:cNvSpPr txBox="1"/>
          <p:nvPr/>
        </p:nvSpPr>
        <p:spPr>
          <a:xfrm>
            <a:off x="6829425"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0" name="TextBox 21"/>
          <p:cNvSpPr txBox="1"/>
          <p:nvPr/>
        </p:nvSpPr>
        <p:spPr>
          <a:xfrm>
            <a:off x="6829425"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1" name="TextBox 22"/>
          <p:cNvSpPr txBox="1"/>
          <p:nvPr/>
        </p:nvSpPr>
        <p:spPr>
          <a:xfrm>
            <a:off x="6829425"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2" name="TextBox 23"/>
          <p:cNvSpPr txBox="1"/>
          <p:nvPr/>
        </p:nvSpPr>
        <p:spPr>
          <a:xfrm>
            <a:off x="6829425"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3" name="TextBox 24"/>
          <p:cNvSpPr txBox="1"/>
          <p:nvPr/>
        </p:nvSpPr>
        <p:spPr>
          <a:xfrm>
            <a:off x="6829425"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4" name="TextBox 25"/>
          <p:cNvSpPr txBox="1"/>
          <p:nvPr/>
        </p:nvSpPr>
        <p:spPr>
          <a:xfrm flipH="1">
            <a:off x="1290638" y="29511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15" name="TextBox 26"/>
          <p:cNvSpPr txBox="1"/>
          <p:nvPr/>
        </p:nvSpPr>
        <p:spPr>
          <a:xfrm>
            <a:off x="6829425"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6" name="TextBox 27"/>
          <p:cNvSpPr txBox="1"/>
          <p:nvPr/>
        </p:nvSpPr>
        <p:spPr>
          <a:xfrm>
            <a:off x="6829425"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7" name="TextBox 30"/>
          <p:cNvSpPr txBox="1"/>
          <p:nvPr/>
        </p:nvSpPr>
        <p:spPr>
          <a:xfrm flipH="1" flipV="1">
            <a:off x="1268413" y="29511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18" name="TextBox 31"/>
          <p:cNvSpPr txBox="1"/>
          <p:nvPr/>
        </p:nvSpPr>
        <p:spPr>
          <a:xfrm flipV="1">
            <a:off x="10518775" y="3103563"/>
            <a:ext cx="774700"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a:solidFill>
                <a:prstClr val="black"/>
              </a:solidFill>
            </a:endParaRPr>
          </a:p>
        </p:txBody>
      </p:sp>
      <p:sp>
        <p:nvSpPr>
          <p:cNvPr id="419" name="TextBox 32"/>
          <p:cNvSpPr txBox="1"/>
          <p:nvPr/>
        </p:nvSpPr>
        <p:spPr>
          <a:xfrm flipV="1">
            <a:off x="4152900" y="343693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20" name="TextBox 34"/>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1" name="TextBox 35"/>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2" name="TextBox 36"/>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3" name="TextBox 37"/>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4" name="TextBox 38"/>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5" name="TextBox 39"/>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6" name="TextBox 40"/>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7" name="TextBox 41"/>
          <p:cNvSpPr txBox="1"/>
          <p:nvPr/>
        </p:nvSpPr>
        <p:spPr>
          <a:xfrm flipH="1">
            <a:off x="1290638" y="29511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28" name="TextBox 42"/>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9" name="TextBox 43"/>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0" name="TextBox 44"/>
          <p:cNvSpPr txBox="1"/>
          <p:nvPr/>
        </p:nvSpPr>
        <p:spPr>
          <a:xfrm>
            <a:off x="415290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1" name="TextBox 45"/>
          <p:cNvSpPr txBox="1"/>
          <p:nvPr/>
        </p:nvSpPr>
        <p:spPr>
          <a:xfrm>
            <a:off x="1671638" y="295116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32" name="TextBox 46"/>
          <p:cNvSpPr txBox="1"/>
          <p:nvPr/>
        </p:nvSpPr>
        <p:spPr>
          <a:xfrm flipH="1" flipV="1">
            <a:off x="1268413" y="29511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33" name="TextBox 48"/>
          <p:cNvSpPr txBox="1"/>
          <p:nvPr/>
        </p:nvSpPr>
        <p:spPr>
          <a:xfrm>
            <a:off x="588645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4" name="TextBox 49"/>
          <p:cNvSpPr txBox="1"/>
          <p:nvPr/>
        </p:nvSpPr>
        <p:spPr>
          <a:xfrm>
            <a:off x="588645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5" name="TextBox 50"/>
          <p:cNvSpPr txBox="1"/>
          <p:nvPr/>
        </p:nvSpPr>
        <p:spPr>
          <a:xfrm>
            <a:off x="588645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6" name="TextBox 51"/>
          <p:cNvSpPr txBox="1"/>
          <p:nvPr/>
        </p:nvSpPr>
        <p:spPr>
          <a:xfrm>
            <a:off x="588645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7" name="TextBox 52"/>
          <p:cNvSpPr txBox="1"/>
          <p:nvPr/>
        </p:nvSpPr>
        <p:spPr>
          <a:xfrm>
            <a:off x="588645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8" name="TextBox 53"/>
          <p:cNvSpPr txBox="1"/>
          <p:nvPr/>
        </p:nvSpPr>
        <p:spPr>
          <a:xfrm>
            <a:off x="588645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9" name="TextBox 54"/>
          <p:cNvSpPr txBox="1"/>
          <p:nvPr/>
        </p:nvSpPr>
        <p:spPr>
          <a:xfrm>
            <a:off x="588645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0" name="TextBox 55"/>
          <p:cNvSpPr txBox="1"/>
          <p:nvPr/>
        </p:nvSpPr>
        <p:spPr>
          <a:xfrm>
            <a:off x="588645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1" name="TextBox 56"/>
          <p:cNvSpPr txBox="1"/>
          <p:nvPr/>
        </p:nvSpPr>
        <p:spPr>
          <a:xfrm flipH="1">
            <a:off x="1290638" y="29511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42" name="TextBox 57"/>
          <p:cNvSpPr txBox="1"/>
          <p:nvPr/>
        </p:nvSpPr>
        <p:spPr>
          <a:xfrm>
            <a:off x="588645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3" name="TextBox 58"/>
          <p:cNvSpPr txBox="1"/>
          <p:nvPr/>
        </p:nvSpPr>
        <p:spPr>
          <a:xfrm>
            <a:off x="5886450" y="2951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4" name="TextBox 60"/>
          <p:cNvSpPr txBox="1"/>
          <p:nvPr/>
        </p:nvSpPr>
        <p:spPr>
          <a:xfrm>
            <a:off x="1671638" y="295116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45" name="TextBox 61"/>
          <p:cNvSpPr txBox="1"/>
          <p:nvPr/>
        </p:nvSpPr>
        <p:spPr>
          <a:xfrm flipH="1" flipV="1">
            <a:off x="1268413" y="29511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46" name="TextBox 62"/>
          <p:cNvSpPr txBox="1"/>
          <p:nvPr/>
        </p:nvSpPr>
        <p:spPr>
          <a:xfrm>
            <a:off x="58864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7" name="TextBox 63"/>
          <p:cNvSpPr txBox="1"/>
          <p:nvPr/>
        </p:nvSpPr>
        <p:spPr>
          <a:xfrm>
            <a:off x="58864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8" name="TextBox 64"/>
          <p:cNvSpPr txBox="1"/>
          <p:nvPr/>
        </p:nvSpPr>
        <p:spPr>
          <a:xfrm>
            <a:off x="58864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9" name="TextBox 65"/>
          <p:cNvSpPr txBox="1"/>
          <p:nvPr/>
        </p:nvSpPr>
        <p:spPr>
          <a:xfrm>
            <a:off x="58864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50" name="TextBox 66"/>
          <p:cNvSpPr txBox="1"/>
          <p:nvPr/>
        </p:nvSpPr>
        <p:spPr>
          <a:xfrm>
            <a:off x="58864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51" name="TextBox 67"/>
          <p:cNvSpPr txBox="1"/>
          <p:nvPr/>
        </p:nvSpPr>
        <p:spPr>
          <a:xfrm>
            <a:off x="58864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52" name="TextBox 68"/>
          <p:cNvSpPr txBox="1"/>
          <p:nvPr/>
        </p:nvSpPr>
        <p:spPr>
          <a:xfrm>
            <a:off x="58864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53" name="TextBox 69"/>
          <p:cNvSpPr txBox="1"/>
          <p:nvPr/>
        </p:nvSpPr>
        <p:spPr>
          <a:xfrm>
            <a:off x="58864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54" name="TextBox 70"/>
          <p:cNvSpPr txBox="1"/>
          <p:nvPr/>
        </p:nvSpPr>
        <p:spPr>
          <a:xfrm flipH="1">
            <a:off x="1290638" y="51800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55" name="TextBox 71"/>
          <p:cNvSpPr txBox="1"/>
          <p:nvPr/>
        </p:nvSpPr>
        <p:spPr>
          <a:xfrm>
            <a:off x="58864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56" name="TextBox 72"/>
          <p:cNvSpPr txBox="1"/>
          <p:nvPr/>
        </p:nvSpPr>
        <p:spPr>
          <a:xfrm>
            <a:off x="58864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57" name="TextBox 73"/>
          <p:cNvSpPr txBox="1"/>
          <p:nvPr/>
        </p:nvSpPr>
        <p:spPr>
          <a:xfrm>
            <a:off x="58864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58" name="TextBox 74"/>
          <p:cNvSpPr txBox="1"/>
          <p:nvPr/>
        </p:nvSpPr>
        <p:spPr>
          <a:xfrm>
            <a:off x="1671638" y="54086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59" name="TextBox 75"/>
          <p:cNvSpPr txBox="1"/>
          <p:nvPr/>
        </p:nvSpPr>
        <p:spPr>
          <a:xfrm flipH="1" flipV="1">
            <a:off x="1268413" y="54086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60" name="TextBox 78"/>
          <p:cNvSpPr txBox="1"/>
          <p:nvPr/>
        </p:nvSpPr>
        <p:spPr>
          <a:xfrm>
            <a:off x="87058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61" name="TextBox 79"/>
          <p:cNvSpPr txBox="1"/>
          <p:nvPr/>
        </p:nvSpPr>
        <p:spPr>
          <a:xfrm>
            <a:off x="87058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62" name="TextBox 80"/>
          <p:cNvSpPr txBox="1"/>
          <p:nvPr/>
        </p:nvSpPr>
        <p:spPr>
          <a:xfrm>
            <a:off x="87058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63" name="TextBox 81"/>
          <p:cNvSpPr txBox="1"/>
          <p:nvPr/>
        </p:nvSpPr>
        <p:spPr>
          <a:xfrm>
            <a:off x="87058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64" name="TextBox 82"/>
          <p:cNvSpPr txBox="1"/>
          <p:nvPr/>
        </p:nvSpPr>
        <p:spPr>
          <a:xfrm>
            <a:off x="87058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65" name="TextBox 83"/>
          <p:cNvSpPr txBox="1"/>
          <p:nvPr/>
        </p:nvSpPr>
        <p:spPr>
          <a:xfrm>
            <a:off x="87058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66" name="TextBox 84"/>
          <p:cNvSpPr txBox="1"/>
          <p:nvPr/>
        </p:nvSpPr>
        <p:spPr>
          <a:xfrm>
            <a:off x="87058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67" name="TextBox 85"/>
          <p:cNvSpPr txBox="1"/>
          <p:nvPr/>
        </p:nvSpPr>
        <p:spPr>
          <a:xfrm flipH="1">
            <a:off x="1290638" y="51800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68" name="TextBox 86"/>
          <p:cNvSpPr txBox="1"/>
          <p:nvPr/>
        </p:nvSpPr>
        <p:spPr>
          <a:xfrm>
            <a:off x="87058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69" name="TextBox 87"/>
          <p:cNvSpPr txBox="1"/>
          <p:nvPr/>
        </p:nvSpPr>
        <p:spPr>
          <a:xfrm>
            <a:off x="87058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70" name="TextBox 88"/>
          <p:cNvSpPr txBox="1"/>
          <p:nvPr/>
        </p:nvSpPr>
        <p:spPr>
          <a:xfrm>
            <a:off x="8705850" y="5408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71" name="TextBox 89"/>
          <p:cNvSpPr txBox="1"/>
          <p:nvPr/>
        </p:nvSpPr>
        <p:spPr>
          <a:xfrm>
            <a:off x="1671638" y="54086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72" name="TextBox 90"/>
          <p:cNvSpPr txBox="1"/>
          <p:nvPr/>
        </p:nvSpPr>
        <p:spPr>
          <a:xfrm flipH="1" flipV="1">
            <a:off x="1268413" y="54086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73" name="TextBox 95"/>
          <p:cNvSpPr txBox="1"/>
          <p:nvPr/>
        </p:nvSpPr>
        <p:spPr>
          <a:xfrm>
            <a:off x="5886450"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74" name="TextBox 96"/>
          <p:cNvSpPr txBox="1"/>
          <p:nvPr/>
        </p:nvSpPr>
        <p:spPr>
          <a:xfrm>
            <a:off x="5886450"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75" name="TextBox 97"/>
          <p:cNvSpPr txBox="1"/>
          <p:nvPr/>
        </p:nvSpPr>
        <p:spPr>
          <a:xfrm>
            <a:off x="5886450"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76" name="TextBox 98"/>
          <p:cNvSpPr txBox="1"/>
          <p:nvPr/>
        </p:nvSpPr>
        <p:spPr>
          <a:xfrm>
            <a:off x="5886450"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77" name="TextBox 99"/>
          <p:cNvSpPr txBox="1"/>
          <p:nvPr/>
        </p:nvSpPr>
        <p:spPr>
          <a:xfrm>
            <a:off x="5886450"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78" name="TextBox 100"/>
          <p:cNvSpPr txBox="1"/>
          <p:nvPr/>
        </p:nvSpPr>
        <p:spPr>
          <a:xfrm flipH="1">
            <a:off x="1290638" y="47799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79" name="TextBox 101"/>
          <p:cNvSpPr txBox="1"/>
          <p:nvPr/>
        </p:nvSpPr>
        <p:spPr>
          <a:xfrm>
            <a:off x="5886450"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80" name="TextBox 102"/>
          <p:cNvSpPr txBox="1"/>
          <p:nvPr/>
        </p:nvSpPr>
        <p:spPr>
          <a:xfrm>
            <a:off x="5886450"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81" name="TextBox 104"/>
          <p:cNvSpPr txBox="1"/>
          <p:nvPr/>
        </p:nvSpPr>
        <p:spPr>
          <a:xfrm>
            <a:off x="1671638" y="49799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82" name="TextBox 105"/>
          <p:cNvSpPr txBox="1"/>
          <p:nvPr/>
        </p:nvSpPr>
        <p:spPr>
          <a:xfrm flipH="1" flipV="1">
            <a:off x="1268413" y="49799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83" name="TextBox 108"/>
          <p:cNvSpPr txBox="1"/>
          <p:nvPr/>
        </p:nvSpPr>
        <p:spPr>
          <a:xfrm>
            <a:off x="6829425"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84" name="TextBox 109"/>
          <p:cNvSpPr txBox="1"/>
          <p:nvPr/>
        </p:nvSpPr>
        <p:spPr>
          <a:xfrm>
            <a:off x="6829425"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85" name="TextBox 110"/>
          <p:cNvSpPr txBox="1"/>
          <p:nvPr/>
        </p:nvSpPr>
        <p:spPr>
          <a:xfrm>
            <a:off x="6829425"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86" name="TextBox 111"/>
          <p:cNvSpPr txBox="1"/>
          <p:nvPr/>
        </p:nvSpPr>
        <p:spPr>
          <a:xfrm>
            <a:off x="6829425"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87" name="TextBox 112"/>
          <p:cNvSpPr txBox="1"/>
          <p:nvPr/>
        </p:nvSpPr>
        <p:spPr>
          <a:xfrm>
            <a:off x="6829425"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88" name="TextBox 113"/>
          <p:cNvSpPr txBox="1"/>
          <p:nvPr/>
        </p:nvSpPr>
        <p:spPr>
          <a:xfrm>
            <a:off x="6829425"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89" name="TextBox 114"/>
          <p:cNvSpPr txBox="1"/>
          <p:nvPr/>
        </p:nvSpPr>
        <p:spPr>
          <a:xfrm flipH="1">
            <a:off x="1290638" y="47799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90" name="TextBox 115"/>
          <p:cNvSpPr txBox="1"/>
          <p:nvPr/>
        </p:nvSpPr>
        <p:spPr>
          <a:xfrm>
            <a:off x="6829425"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91" name="TextBox 116"/>
          <p:cNvSpPr txBox="1"/>
          <p:nvPr/>
        </p:nvSpPr>
        <p:spPr>
          <a:xfrm>
            <a:off x="6829425"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92" name="TextBox 117"/>
          <p:cNvSpPr txBox="1"/>
          <p:nvPr/>
        </p:nvSpPr>
        <p:spPr>
          <a:xfrm>
            <a:off x="6829425" y="49799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93" name="TextBox 118"/>
          <p:cNvSpPr txBox="1"/>
          <p:nvPr/>
        </p:nvSpPr>
        <p:spPr>
          <a:xfrm>
            <a:off x="1671638" y="49799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94" name="TextBox 119"/>
          <p:cNvSpPr txBox="1"/>
          <p:nvPr/>
        </p:nvSpPr>
        <p:spPr>
          <a:xfrm flipH="1" flipV="1">
            <a:off x="1268413" y="49799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95" name="TextBox 1"/>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96" name="TextBox 2"/>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97" name="TextBox 3"/>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98" name="TextBox 4"/>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99" name="TextBox 5"/>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00" name="TextBox 6"/>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01" name="TextBox 7"/>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02" name="TextBox 8"/>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03" name="TextBox 9"/>
          <p:cNvSpPr txBox="1"/>
          <p:nvPr/>
        </p:nvSpPr>
        <p:spPr>
          <a:xfrm flipH="1">
            <a:off x="1238250" y="2743200"/>
            <a:ext cx="96838"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504" name="TextBox 10"/>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05" name="TextBox 11"/>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06" name="TextBox 12"/>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07" name="TextBox 13"/>
          <p:cNvSpPr txBox="1"/>
          <p:nvPr/>
        </p:nvSpPr>
        <p:spPr>
          <a:xfrm flipH="1" flipV="1">
            <a:off x="1268413" y="27432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508" name="TextBox 14"/>
          <p:cNvSpPr txBox="1"/>
          <p:nvPr/>
        </p:nvSpPr>
        <p:spPr>
          <a:xfrm flipV="1">
            <a:off x="6832600" y="2895600"/>
            <a:ext cx="774700"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a:solidFill>
                <a:prstClr val="black"/>
              </a:solidFill>
            </a:endParaRPr>
          </a:p>
        </p:txBody>
      </p:sp>
      <p:sp>
        <p:nvSpPr>
          <p:cNvPr id="509" name="TextBox 15"/>
          <p:cNvSpPr txBox="1"/>
          <p:nvPr/>
        </p:nvSpPr>
        <p:spPr>
          <a:xfrm>
            <a:off x="6829425"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10" name="TextBox 16"/>
          <p:cNvSpPr txBox="1"/>
          <p:nvPr/>
        </p:nvSpPr>
        <p:spPr>
          <a:xfrm>
            <a:off x="6829425"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11" name="TextBox 17"/>
          <p:cNvSpPr txBox="1"/>
          <p:nvPr/>
        </p:nvSpPr>
        <p:spPr>
          <a:xfrm>
            <a:off x="6829425"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12" name="TextBox 18"/>
          <p:cNvSpPr txBox="1"/>
          <p:nvPr/>
        </p:nvSpPr>
        <p:spPr>
          <a:xfrm>
            <a:off x="6829425"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13" name="TextBox 19"/>
          <p:cNvSpPr txBox="1"/>
          <p:nvPr/>
        </p:nvSpPr>
        <p:spPr>
          <a:xfrm>
            <a:off x="6829425"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14" name="TextBox 20"/>
          <p:cNvSpPr txBox="1"/>
          <p:nvPr/>
        </p:nvSpPr>
        <p:spPr>
          <a:xfrm>
            <a:off x="6829425"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15" name="TextBox 21"/>
          <p:cNvSpPr txBox="1"/>
          <p:nvPr/>
        </p:nvSpPr>
        <p:spPr>
          <a:xfrm>
            <a:off x="6829425"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16" name="TextBox 22"/>
          <p:cNvSpPr txBox="1"/>
          <p:nvPr/>
        </p:nvSpPr>
        <p:spPr>
          <a:xfrm flipH="1">
            <a:off x="1290638" y="27432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517" name="TextBox 23"/>
          <p:cNvSpPr txBox="1"/>
          <p:nvPr/>
        </p:nvSpPr>
        <p:spPr>
          <a:xfrm>
            <a:off x="6829425"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18" name="TextBox 24"/>
          <p:cNvSpPr txBox="1"/>
          <p:nvPr/>
        </p:nvSpPr>
        <p:spPr>
          <a:xfrm>
            <a:off x="6829425"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19" name="TextBox 25"/>
          <p:cNvSpPr txBox="1"/>
          <p:nvPr/>
        </p:nvSpPr>
        <p:spPr>
          <a:xfrm flipH="1" flipV="1">
            <a:off x="1268413" y="27432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520" name="TextBox 26"/>
          <p:cNvSpPr txBox="1"/>
          <p:nvPr/>
        </p:nvSpPr>
        <p:spPr>
          <a:xfrm flipV="1">
            <a:off x="9566275" y="2895600"/>
            <a:ext cx="774700"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a:solidFill>
                <a:prstClr val="black"/>
              </a:solidFill>
            </a:endParaRPr>
          </a:p>
        </p:txBody>
      </p:sp>
      <p:sp>
        <p:nvSpPr>
          <p:cNvPr id="521" name="TextBox 27"/>
          <p:cNvSpPr txBox="1"/>
          <p:nvPr/>
        </p:nvSpPr>
        <p:spPr>
          <a:xfrm flipV="1">
            <a:off x="4152900" y="32289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522" name="TextBox 28"/>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23" name="TextBox 29"/>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24" name="TextBox 30"/>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25" name="TextBox 31"/>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26" name="TextBox 32"/>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27" name="TextBox 33"/>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28" name="TextBox 34"/>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29" name="TextBox 35"/>
          <p:cNvSpPr txBox="1"/>
          <p:nvPr/>
        </p:nvSpPr>
        <p:spPr>
          <a:xfrm flipH="1">
            <a:off x="1290638" y="27432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530" name="TextBox 36"/>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31" name="TextBox 37"/>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32" name="TextBox 38"/>
          <p:cNvSpPr txBox="1"/>
          <p:nvPr/>
        </p:nvSpPr>
        <p:spPr>
          <a:xfrm>
            <a:off x="415290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33" name="TextBox 39"/>
          <p:cNvSpPr txBox="1"/>
          <p:nvPr/>
        </p:nvSpPr>
        <p:spPr>
          <a:xfrm>
            <a:off x="1671638" y="27432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534" name="TextBox 40"/>
          <p:cNvSpPr txBox="1"/>
          <p:nvPr/>
        </p:nvSpPr>
        <p:spPr>
          <a:xfrm flipH="1" flipV="1">
            <a:off x="1268413" y="27432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535" name="TextBox 41"/>
          <p:cNvSpPr txBox="1"/>
          <p:nvPr/>
        </p:nvSpPr>
        <p:spPr>
          <a:xfrm>
            <a:off x="588645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36" name="TextBox 42"/>
          <p:cNvSpPr txBox="1"/>
          <p:nvPr/>
        </p:nvSpPr>
        <p:spPr>
          <a:xfrm>
            <a:off x="588645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37" name="TextBox 43"/>
          <p:cNvSpPr txBox="1"/>
          <p:nvPr/>
        </p:nvSpPr>
        <p:spPr>
          <a:xfrm>
            <a:off x="588645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38" name="TextBox 44"/>
          <p:cNvSpPr txBox="1"/>
          <p:nvPr/>
        </p:nvSpPr>
        <p:spPr>
          <a:xfrm>
            <a:off x="588645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39" name="TextBox 45"/>
          <p:cNvSpPr txBox="1"/>
          <p:nvPr/>
        </p:nvSpPr>
        <p:spPr>
          <a:xfrm>
            <a:off x="588645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40" name="TextBox 46"/>
          <p:cNvSpPr txBox="1"/>
          <p:nvPr/>
        </p:nvSpPr>
        <p:spPr>
          <a:xfrm>
            <a:off x="588645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41" name="TextBox 47"/>
          <p:cNvSpPr txBox="1"/>
          <p:nvPr/>
        </p:nvSpPr>
        <p:spPr>
          <a:xfrm>
            <a:off x="588645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42" name="TextBox 48"/>
          <p:cNvSpPr txBox="1"/>
          <p:nvPr/>
        </p:nvSpPr>
        <p:spPr>
          <a:xfrm>
            <a:off x="588645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43" name="TextBox 49"/>
          <p:cNvSpPr txBox="1"/>
          <p:nvPr/>
        </p:nvSpPr>
        <p:spPr>
          <a:xfrm flipH="1">
            <a:off x="1290638" y="27432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544" name="TextBox 50"/>
          <p:cNvSpPr txBox="1"/>
          <p:nvPr/>
        </p:nvSpPr>
        <p:spPr>
          <a:xfrm>
            <a:off x="588645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45" name="TextBox 51"/>
          <p:cNvSpPr txBox="1"/>
          <p:nvPr/>
        </p:nvSpPr>
        <p:spPr>
          <a:xfrm>
            <a:off x="5886450" y="2743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46" name="TextBox 52"/>
          <p:cNvSpPr txBox="1"/>
          <p:nvPr/>
        </p:nvSpPr>
        <p:spPr>
          <a:xfrm>
            <a:off x="1671638" y="27432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547" name="TextBox 53"/>
          <p:cNvSpPr txBox="1"/>
          <p:nvPr/>
        </p:nvSpPr>
        <p:spPr>
          <a:xfrm flipH="1" flipV="1">
            <a:off x="1268413" y="27432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548" name="TextBox 54"/>
          <p:cNvSpPr txBox="1"/>
          <p:nvPr/>
        </p:nvSpPr>
        <p:spPr>
          <a:xfrm>
            <a:off x="58864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49" name="TextBox 55"/>
          <p:cNvSpPr txBox="1"/>
          <p:nvPr/>
        </p:nvSpPr>
        <p:spPr>
          <a:xfrm>
            <a:off x="58864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50" name="TextBox 56"/>
          <p:cNvSpPr txBox="1"/>
          <p:nvPr/>
        </p:nvSpPr>
        <p:spPr>
          <a:xfrm>
            <a:off x="58864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51" name="TextBox 57"/>
          <p:cNvSpPr txBox="1"/>
          <p:nvPr/>
        </p:nvSpPr>
        <p:spPr>
          <a:xfrm>
            <a:off x="58864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52" name="TextBox 58"/>
          <p:cNvSpPr txBox="1"/>
          <p:nvPr/>
        </p:nvSpPr>
        <p:spPr>
          <a:xfrm>
            <a:off x="58864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53" name="TextBox 59"/>
          <p:cNvSpPr txBox="1"/>
          <p:nvPr/>
        </p:nvSpPr>
        <p:spPr>
          <a:xfrm>
            <a:off x="58864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54" name="TextBox 60"/>
          <p:cNvSpPr txBox="1"/>
          <p:nvPr/>
        </p:nvSpPr>
        <p:spPr>
          <a:xfrm>
            <a:off x="58864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55" name="TextBox 61"/>
          <p:cNvSpPr txBox="1"/>
          <p:nvPr/>
        </p:nvSpPr>
        <p:spPr>
          <a:xfrm>
            <a:off x="58864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56" name="TextBox 62"/>
          <p:cNvSpPr txBox="1"/>
          <p:nvPr/>
        </p:nvSpPr>
        <p:spPr>
          <a:xfrm flipH="1">
            <a:off x="1290638" y="508635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557" name="TextBox 63"/>
          <p:cNvSpPr txBox="1"/>
          <p:nvPr/>
        </p:nvSpPr>
        <p:spPr>
          <a:xfrm>
            <a:off x="58864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58" name="TextBox 64"/>
          <p:cNvSpPr txBox="1"/>
          <p:nvPr/>
        </p:nvSpPr>
        <p:spPr>
          <a:xfrm>
            <a:off x="58864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59" name="TextBox 65"/>
          <p:cNvSpPr txBox="1"/>
          <p:nvPr/>
        </p:nvSpPr>
        <p:spPr>
          <a:xfrm>
            <a:off x="58864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60" name="TextBox 66"/>
          <p:cNvSpPr txBox="1"/>
          <p:nvPr/>
        </p:nvSpPr>
        <p:spPr>
          <a:xfrm>
            <a:off x="1671638" y="52959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561" name="TextBox 67"/>
          <p:cNvSpPr txBox="1"/>
          <p:nvPr/>
        </p:nvSpPr>
        <p:spPr>
          <a:xfrm flipH="1" flipV="1">
            <a:off x="1268413" y="52959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562" name="TextBox 69"/>
          <p:cNvSpPr txBox="1"/>
          <p:nvPr/>
        </p:nvSpPr>
        <p:spPr>
          <a:xfrm>
            <a:off x="87058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63" name="TextBox 70"/>
          <p:cNvSpPr txBox="1"/>
          <p:nvPr/>
        </p:nvSpPr>
        <p:spPr>
          <a:xfrm>
            <a:off x="87058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64" name="TextBox 71"/>
          <p:cNvSpPr txBox="1"/>
          <p:nvPr/>
        </p:nvSpPr>
        <p:spPr>
          <a:xfrm>
            <a:off x="87058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65" name="TextBox 72"/>
          <p:cNvSpPr txBox="1"/>
          <p:nvPr/>
        </p:nvSpPr>
        <p:spPr>
          <a:xfrm>
            <a:off x="87058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66" name="TextBox 73"/>
          <p:cNvSpPr txBox="1"/>
          <p:nvPr/>
        </p:nvSpPr>
        <p:spPr>
          <a:xfrm>
            <a:off x="87058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67" name="TextBox 74"/>
          <p:cNvSpPr txBox="1"/>
          <p:nvPr/>
        </p:nvSpPr>
        <p:spPr>
          <a:xfrm>
            <a:off x="87058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68" name="TextBox 75"/>
          <p:cNvSpPr txBox="1"/>
          <p:nvPr/>
        </p:nvSpPr>
        <p:spPr>
          <a:xfrm>
            <a:off x="87058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69" name="TextBox 76"/>
          <p:cNvSpPr txBox="1"/>
          <p:nvPr/>
        </p:nvSpPr>
        <p:spPr>
          <a:xfrm flipH="1">
            <a:off x="1290638" y="508635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570" name="TextBox 77"/>
          <p:cNvSpPr txBox="1"/>
          <p:nvPr/>
        </p:nvSpPr>
        <p:spPr>
          <a:xfrm>
            <a:off x="87058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71" name="TextBox 78"/>
          <p:cNvSpPr txBox="1"/>
          <p:nvPr/>
        </p:nvSpPr>
        <p:spPr>
          <a:xfrm>
            <a:off x="87058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72" name="TextBox 79"/>
          <p:cNvSpPr txBox="1"/>
          <p:nvPr/>
        </p:nvSpPr>
        <p:spPr>
          <a:xfrm>
            <a:off x="8705850" y="52959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73" name="TextBox 80"/>
          <p:cNvSpPr txBox="1"/>
          <p:nvPr/>
        </p:nvSpPr>
        <p:spPr>
          <a:xfrm>
            <a:off x="1671638" y="52959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574" name="TextBox 81"/>
          <p:cNvSpPr txBox="1"/>
          <p:nvPr/>
        </p:nvSpPr>
        <p:spPr>
          <a:xfrm flipH="1" flipV="1">
            <a:off x="1268413" y="52959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575" name="TextBox 84"/>
          <p:cNvSpPr txBox="1"/>
          <p:nvPr/>
        </p:nvSpPr>
        <p:spPr>
          <a:xfrm>
            <a:off x="5886450"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76" name="TextBox 85"/>
          <p:cNvSpPr txBox="1"/>
          <p:nvPr/>
        </p:nvSpPr>
        <p:spPr>
          <a:xfrm>
            <a:off x="5886450"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77" name="TextBox 86"/>
          <p:cNvSpPr txBox="1"/>
          <p:nvPr/>
        </p:nvSpPr>
        <p:spPr>
          <a:xfrm>
            <a:off x="5886450"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78" name="TextBox 87"/>
          <p:cNvSpPr txBox="1"/>
          <p:nvPr/>
        </p:nvSpPr>
        <p:spPr>
          <a:xfrm>
            <a:off x="5886450"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79" name="TextBox 88"/>
          <p:cNvSpPr txBox="1"/>
          <p:nvPr/>
        </p:nvSpPr>
        <p:spPr>
          <a:xfrm>
            <a:off x="5886450"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80" name="TextBox 89"/>
          <p:cNvSpPr txBox="1"/>
          <p:nvPr/>
        </p:nvSpPr>
        <p:spPr>
          <a:xfrm flipH="1">
            <a:off x="1290638" y="46863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581" name="TextBox 90"/>
          <p:cNvSpPr txBox="1"/>
          <p:nvPr/>
        </p:nvSpPr>
        <p:spPr>
          <a:xfrm>
            <a:off x="5886450"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83" name="TextBox 92"/>
          <p:cNvSpPr txBox="1"/>
          <p:nvPr/>
        </p:nvSpPr>
        <p:spPr>
          <a:xfrm>
            <a:off x="1671638" y="48863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584" name="TextBox 93"/>
          <p:cNvSpPr txBox="1"/>
          <p:nvPr/>
        </p:nvSpPr>
        <p:spPr>
          <a:xfrm flipH="1" flipV="1">
            <a:off x="1268413" y="48863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585" name="TextBox 94"/>
          <p:cNvSpPr txBox="1"/>
          <p:nvPr/>
        </p:nvSpPr>
        <p:spPr>
          <a:xfrm>
            <a:off x="6829425"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86" name="TextBox 95"/>
          <p:cNvSpPr txBox="1"/>
          <p:nvPr/>
        </p:nvSpPr>
        <p:spPr>
          <a:xfrm>
            <a:off x="6829425"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87" name="TextBox 96"/>
          <p:cNvSpPr txBox="1"/>
          <p:nvPr/>
        </p:nvSpPr>
        <p:spPr>
          <a:xfrm>
            <a:off x="6829425"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88" name="TextBox 97"/>
          <p:cNvSpPr txBox="1"/>
          <p:nvPr/>
        </p:nvSpPr>
        <p:spPr>
          <a:xfrm>
            <a:off x="6829425"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89" name="TextBox 98"/>
          <p:cNvSpPr txBox="1"/>
          <p:nvPr/>
        </p:nvSpPr>
        <p:spPr>
          <a:xfrm>
            <a:off x="6829425"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90" name="TextBox 99"/>
          <p:cNvSpPr txBox="1"/>
          <p:nvPr/>
        </p:nvSpPr>
        <p:spPr>
          <a:xfrm>
            <a:off x="6829425"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91" name="TextBox 100"/>
          <p:cNvSpPr txBox="1"/>
          <p:nvPr/>
        </p:nvSpPr>
        <p:spPr>
          <a:xfrm flipH="1">
            <a:off x="1290638" y="46863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592" name="TextBox 101"/>
          <p:cNvSpPr txBox="1"/>
          <p:nvPr/>
        </p:nvSpPr>
        <p:spPr>
          <a:xfrm>
            <a:off x="6829425"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93" name="TextBox 102"/>
          <p:cNvSpPr txBox="1"/>
          <p:nvPr/>
        </p:nvSpPr>
        <p:spPr>
          <a:xfrm>
            <a:off x="6829425"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94" name="TextBox 103"/>
          <p:cNvSpPr txBox="1"/>
          <p:nvPr/>
        </p:nvSpPr>
        <p:spPr>
          <a:xfrm>
            <a:off x="6829425" y="48863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95" name="TextBox 104"/>
          <p:cNvSpPr txBox="1"/>
          <p:nvPr/>
        </p:nvSpPr>
        <p:spPr>
          <a:xfrm>
            <a:off x="1671638" y="48863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596" name="TextBox 105"/>
          <p:cNvSpPr txBox="1"/>
          <p:nvPr/>
        </p:nvSpPr>
        <p:spPr>
          <a:xfrm flipH="1" flipV="1">
            <a:off x="1268413" y="48863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582" name="TextBox 1"/>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97" name="TextBox 2"/>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98" name="TextBox 3"/>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599" name="TextBox 4"/>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00" name="TextBox 5"/>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01" name="TextBox 6"/>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02" name="TextBox 7"/>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03" name="TextBox 8"/>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04" name="TextBox 9"/>
          <p:cNvSpPr txBox="1"/>
          <p:nvPr/>
        </p:nvSpPr>
        <p:spPr>
          <a:xfrm flipH="1">
            <a:off x="1238250" y="2741613"/>
            <a:ext cx="96838"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605" name="TextBox 10"/>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06" name="TextBox 11"/>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07" name="TextBox 12"/>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08" name="TextBox 13"/>
          <p:cNvSpPr txBox="1"/>
          <p:nvPr/>
        </p:nvSpPr>
        <p:spPr>
          <a:xfrm flipH="1" flipV="1">
            <a:off x="1268413" y="27416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609" name="TextBox 14"/>
          <p:cNvSpPr txBox="1"/>
          <p:nvPr/>
        </p:nvSpPr>
        <p:spPr>
          <a:xfrm flipV="1">
            <a:off x="7699375" y="2894013"/>
            <a:ext cx="774700"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a:solidFill>
                <a:prstClr val="black"/>
              </a:solidFill>
            </a:endParaRPr>
          </a:p>
        </p:txBody>
      </p:sp>
      <p:sp>
        <p:nvSpPr>
          <p:cNvPr id="610" name="TextBox 15"/>
          <p:cNvSpPr txBox="1"/>
          <p:nvPr/>
        </p:nvSpPr>
        <p:spPr>
          <a:xfrm>
            <a:off x="76962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11" name="TextBox 16"/>
          <p:cNvSpPr txBox="1"/>
          <p:nvPr/>
        </p:nvSpPr>
        <p:spPr>
          <a:xfrm>
            <a:off x="76962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12" name="TextBox 17"/>
          <p:cNvSpPr txBox="1"/>
          <p:nvPr/>
        </p:nvSpPr>
        <p:spPr>
          <a:xfrm>
            <a:off x="76962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13" name="TextBox 18"/>
          <p:cNvSpPr txBox="1"/>
          <p:nvPr/>
        </p:nvSpPr>
        <p:spPr>
          <a:xfrm>
            <a:off x="76962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14" name="TextBox 19"/>
          <p:cNvSpPr txBox="1"/>
          <p:nvPr/>
        </p:nvSpPr>
        <p:spPr>
          <a:xfrm>
            <a:off x="76962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15" name="TextBox 20"/>
          <p:cNvSpPr txBox="1"/>
          <p:nvPr/>
        </p:nvSpPr>
        <p:spPr>
          <a:xfrm>
            <a:off x="76962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16" name="TextBox 21"/>
          <p:cNvSpPr txBox="1"/>
          <p:nvPr/>
        </p:nvSpPr>
        <p:spPr>
          <a:xfrm>
            <a:off x="76962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17" name="TextBox 22"/>
          <p:cNvSpPr txBox="1"/>
          <p:nvPr/>
        </p:nvSpPr>
        <p:spPr>
          <a:xfrm flipH="1">
            <a:off x="1290638" y="27416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618" name="TextBox 23"/>
          <p:cNvSpPr txBox="1"/>
          <p:nvPr/>
        </p:nvSpPr>
        <p:spPr>
          <a:xfrm>
            <a:off x="76962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19" name="TextBox 24"/>
          <p:cNvSpPr txBox="1"/>
          <p:nvPr/>
        </p:nvSpPr>
        <p:spPr>
          <a:xfrm>
            <a:off x="76962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20" name="TextBox 25"/>
          <p:cNvSpPr txBox="1"/>
          <p:nvPr/>
        </p:nvSpPr>
        <p:spPr>
          <a:xfrm flipH="1" flipV="1">
            <a:off x="1268413" y="27416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621" name="TextBox 26"/>
          <p:cNvSpPr txBox="1"/>
          <p:nvPr/>
        </p:nvSpPr>
        <p:spPr>
          <a:xfrm flipV="1">
            <a:off x="9556750" y="2894013"/>
            <a:ext cx="774700"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a:solidFill>
                <a:prstClr val="black"/>
              </a:solidFill>
            </a:endParaRPr>
          </a:p>
        </p:txBody>
      </p:sp>
      <p:sp>
        <p:nvSpPr>
          <p:cNvPr id="623" name="TextBox 28"/>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24" name="TextBox 29"/>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25" name="TextBox 30"/>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26" name="TextBox 31"/>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27" name="TextBox 32"/>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28" name="TextBox 33"/>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29" name="TextBox 34"/>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30" name="TextBox 35"/>
          <p:cNvSpPr txBox="1"/>
          <p:nvPr/>
        </p:nvSpPr>
        <p:spPr>
          <a:xfrm flipH="1">
            <a:off x="1290638" y="27416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631" name="TextBox 36"/>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32" name="TextBox 37"/>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33" name="TextBox 38"/>
          <p:cNvSpPr txBox="1"/>
          <p:nvPr/>
        </p:nvSpPr>
        <p:spPr>
          <a:xfrm>
            <a:off x="4152900"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34" name="TextBox 39"/>
          <p:cNvSpPr txBox="1"/>
          <p:nvPr/>
        </p:nvSpPr>
        <p:spPr>
          <a:xfrm>
            <a:off x="1671638" y="27416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635" name="TextBox 40"/>
          <p:cNvSpPr txBox="1"/>
          <p:nvPr/>
        </p:nvSpPr>
        <p:spPr>
          <a:xfrm flipH="1" flipV="1">
            <a:off x="1268413" y="27416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636" name="TextBox 41"/>
          <p:cNvSpPr txBox="1"/>
          <p:nvPr/>
        </p:nvSpPr>
        <p:spPr>
          <a:xfrm>
            <a:off x="6753225"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37" name="TextBox 42"/>
          <p:cNvSpPr txBox="1"/>
          <p:nvPr/>
        </p:nvSpPr>
        <p:spPr>
          <a:xfrm>
            <a:off x="6753225"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38" name="TextBox 43"/>
          <p:cNvSpPr txBox="1"/>
          <p:nvPr/>
        </p:nvSpPr>
        <p:spPr>
          <a:xfrm>
            <a:off x="6753225"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39" name="TextBox 44"/>
          <p:cNvSpPr txBox="1"/>
          <p:nvPr/>
        </p:nvSpPr>
        <p:spPr>
          <a:xfrm>
            <a:off x="6753225"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40" name="TextBox 45"/>
          <p:cNvSpPr txBox="1"/>
          <p:nvPr/>
        </p:nvSpPr>
        <p:spPr>
          <a:xfrm>
            <a:off x="6753225"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41" name="TextBox 46"/>
          <p:cNvSpPr txBox="1"/>
          <p:nvPr/>
        </p:nvSpPr>
        <p:spPr>
          <a:xfrm>
            <a:off x="6753225"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42" name="TextBox 47"/>
          <p:cNvSpPr txBox="1"/>
          <p:nvPr/>
        </p:nvSpPr>
        <p:spPr>
          <a:xfrm>
            <a:off x="6753225"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43" name="TextBox 48"/>
          <p:cNvSpPr txBox="1"/>
          <p:nvPr/>
        </p:nvSpPr>
        <p:spPr>
          <a:xfrm>
            <a:off x="6753225"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44" name="TextBox 49"/>
          <p:cNvSpPr txBox="1"/>
          <p:nvPr/>
        </p:nvSpPr>
        <p:spPr>
          <a:xfrm flipH="1">
            <a:off x="1290638" y="27416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645" name="TextBox 50"/>
          <p:cNvSpPr txBox="1"/>
          <p:nvPr/>
        </p:nvSpPr>
        <p:spPr>
          <a:xfrm>
            <a:off x="6753225"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46" name="TextBox 51"/>
          <p:cNvSpPr txBox="1"/>
          <p:nvPr/>
        </p:nvSpPr>
        <p:spPr>
          <a:xfrm>
            <a:off x="6753225" y="27416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47" name="TextBox 52"/>
          <p:cNvSpPr txBox="1"/>
          <p:nvPr/>
        </p:nvSpPr>
        <p:spPr>
          <a:xfrm>
            <a:off x="1671638" y="27416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648" name="TextBox 53"/>
          <p:cNvSpPr txBox="1"/>
          <p:nvPr/>
        </p:nvSpPr>
        <p:spPr>
          <a:xfrm flipH="1" flipV="1">
            <a:off x="1268413" y="27416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649" name="TextBox 54"/>
          <p:cNvSpPr txBox="1"/>
          <p:nvPr/>
        </p:nvSpPr>
        <p:spPr>
          <a:xfrm>
            <a:off x="67532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50" name="TextBox 55"/>
          <p:cNvSpPr txBox="1"/>
          <p:nvPr/>
        </p:nvSpPr>
        <p:spPr>
          <a:xfrm>
            <a:off x="67532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51" name="TextBox 56"/>
          <p:cNvSpPr txBox="1"/>
          <p:nvPr/>
        </p:nvSpPr>
        <p:spPr>
          <a:xfrm>
            <a:off x="67532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52" name="TextBox 57"/>
          <p:cNvSpPr txBox="1"/>
          <p:nvPr/>
        </p:nvSpPr>
        <p:spPr>
          <a:xfrm>
            <a:off x="67532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53" name="TextBox 58"/>
          <p:cNvSpPr txBox="1"/>
          <p:nvPr/>
        </p:nvSpPr>
        <p:spPr>
          <a:xfrm>
            <a:off x="67532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54" name="TextBox 59"/>
          <p:cNvSpPr txBox="1"/>
          <p:nvPr/>
        </p:nvSpPr>
        <p:spPr>
          <a:xfrm>
            <a:off x="67532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55" name="TextBox 60"/>
          <p:cNvSpPr txBox="1"/>
          <p:nvPr/>
        </p:nvSpPr>
        <p:spPr>
          <a:xfrm>
            <a:off x="67532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56" name="TextBox 61"/>
          <p:cNvSpPr txBox="1"/>
          <p:nvPr/>
        </p:nvSpPr>
        <p:spPr>
          <a:xfrm>
            <a:off x="67532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57" name="TextBox 62"/>
          <p:cNvSpPr txBox="1"/>
          <p:nvPr/>
        </p:nvSpPr>
        <p:spPr>
          <a:xfrm flipH="1">
            <a:off x="1290638" y="50847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658" name="TextBox 63"/>
          <p:cNvSpPr txBox="1"/>
          <p:nvPr/>
        </p:nvSpPr>
        <p:spPr>
          <a:xfrm>
            <a:off x="67532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59" name="TextBox 64"/>
          <p:cNvSpPr txBox="1"/>
          <p:nvPr/>
        </p:nvSpPr>
        <p:spPr>
          <a:xfrm>
            <a:off x="67532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60" name="TextBox 65"/>
          <p:cNvSpPr txBox="1"/>
          <p:nvPr/>
        </p:nvSpPr>
        <p:spPr>
          <a:xfrm>
            <a:off x="67532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61" name="TextBox 66"/>
          <p:cNvSpPr txBox="1"/>
          <p:nvPr/>
        </p:nvSpPr>
        <p:spPr>
          <a:xfrm>
            <a:off x="1671638" y="52943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662" name="TextBox 67"/>
          <p:cNvSpPr txBox="1"/>
          <p:nvPr/>
        </p:nvSpPr>
        <p:spPr>
          <a:xfrm flipH="1" flipV="1">
            <a:off x="1268413" y="52943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663" name="TextBox 69"/>
          <p:cNvSpPr txBox="1"/>
          <p:nvPr/>
        </p:nvSpPr>
        <p:spPr>
          <a:xfrm>
            <a:off x="86963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64" name="TextBox 70"/>
          <p:cNvSpPr txBox="1"/>
          <p:nvPr/>
        </p:nvSpPr>
        <p:spPr>
          <a:xfrm>
            <a:off x="86963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65" name="TextBox 71"/>
          <p:cNvSpPr txBox="1"/>
          <p:nvPr/>
        </p:nvSpPr>
        <p:spPr>
          <a:xfrm>
            <a:off x="86963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66" name="TextBox 72"/>
          <p:cNvSpPr txBox="1"/>
          <p:nvPr/>
        </p:nvSpPr>
        <p:spPr>
          <a:xfrm>
            <a:off x="86963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67" name="TextBox 73"/>
          <p:cNvSpPr txBox="1"/>
          <p:nvPr/>
        </p:nvSpPr>
        <p:spPr>
          <a:xfrm>
            <a:off x="86963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68" name="TextBox 74"/>
          <p:cNvSpPr txBox="1"/>
          <p:nvPr/>
        </p:nvSpPr>
        <p:spPr>
          <a:xfrm>
            <a:off x="86963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69" name="TextBox 75"/>
          <p:cNvSpPr txBox="1"/>
          <p:nvPr/>
        </p:nvSpPr>
        <p:spPr>
          <a:xfrm>
            <a:off x="86963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70" name="TextBox 76"/>
          <p:cNvSpPr txBox="1"/>
          <p:nvPr/>
        </p:nvSpPr>
        <p:spPr>
          <a:xfrm flipH="1">
            <a:off x="1290638" y="50847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671" name="TextBox 77"/>
          <p:cNvSpPr txBox="1"/>
          <p:nvPr/>
        </p:nvSpPr>
        <p:spPr>
          <a:xfrm>
            <a:off x="86963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72" name="TextBox 78"/>
          <p:cNvSpPr txBox="1"/>
          <p:nvPr/>
        </p:nvSpPr>
        <p:spPr>
          <a:xfrm>
            <a:off x="86963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73" name="TextBox 79"/>
          <p:cNvSpPr txBox="1"/>
          <p:nvPr/>
        </p:nvSpPr>
        <p:spPr>
          <a:xfrm>
            <a:off x="8696325" y="52943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74" name="TextBox 80"/>
          <p:cNvSpPr txBox="1"/>
          <p:nvPr/>
        </p:nvSpPr>
        <p:spPr>
          <a:xfrm>
            <a:off x="1671638" y="52943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675" name="TextBox 81"/>
          <p:cNvSpPr txBox="1"/>
          <p:nvPr/>
        </p:nvSpPr>
        <p:spPr>
          <a:xfrm flipH="1" flipV="1">
            <a:off x="1268413" y="52943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676" name="TextBox 84"/>
          <p:cNvSpPr txBox="1"/>
          <p:nvPr/>
        </p:nvSpPr>
        <p:spPr>
          <a:xfrm>
            <a:off x="6753225"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77" name="TextBox 85"/>
          <p:cNvSpPr txBox="1"/>
          <p:nvPr/>
        </p:nvSpPr>
        <p:spPr>
          <a:xfrm>
            <a:off x="6753225"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78" name="TextBox 86"/>
          <p:cNvSpPr txBox="1"/>
          <p:nvPr/>
        </p:nvSpPr>
        <p:spPr>
          <a:xfrm>
            <a:off x="6753225"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79" name="TextBox 87"/>
          <p:cNvSpPr txBox="1"/>
          <p:nvPr/>
        </p:nvSpPr>
        <p:spPr>
          <a:xfrm>
            <a:off x="6753225"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80" name="TextBox 88"/>
          <p:cNvSpPr txBox="1"/>
          <p:nvPr/>
        </p:nvSpPr>
        <p:spPr>
          <a:xfrm>
            <a:off x="6753225"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81" name="TextBox 89"/>
          <p:cNvSpPr txBox="1"/>
          <p:nvPr/>
        </p:nvSpPr>
        <p:spPr>
          <a:xfrm flipH="1">
            <a:off x="1290638" y="46847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682" name="TextBox 90"/>
          <p:cNvSpPr txBox="1"/>
          <p:nvPr/>
        </p:nvSpPr>
        <p:spPr>
          <a:xfrm>
            <a:off x="6753225"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83" name="TextBox 91"/>
          <p:cNvSpPr txBox="1"/>
          <p:nvPr/>
        </p:nvSpPr>
        <p:spPr>
          <a:xfrm>
            <a:off x="6753225"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84" name="TextBox 92"/>
          <p:cNvSpPr txBox="1"/>
          <p:nvPr/>
        </p:nvSpPr>
        <p:spPr>
          <a:xfrm>
            <a:off x="1671638" y="48847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685" name="TextBox 93"/>
          <p:cNvSpPr txBox="1"/>
          <p:nvPr/>
        </p:nvSpPr>
        <p:spPr>
          <a:xfrm flipH="1" flipV="1">
            <a:off x="1268413" y="48847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686" name="TextBox 94"/>
          <p:cNvSpPr txBox="1"/>
          <p:nvPr/>
        </p:nvSpPr>
        <p:spPr>
          <a:xfrm>
            <a:off x="7696200"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87" name="TextBox 95"/>
          <p:cNvSpPr txBox="1"/>
          <p:nvPr/>
        </p:nvSpPr>
        <p:spPr>
          <a:xfrm>
            <a:off x="7696200"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88" name="TextBox 96"/>
          <p:cNvSpPr txBox="1"/>
          <p:nvPr/>
        </p:nvSpPr>
        <p:spPr>
          <a:xfrm>
            <a:off x="7696200"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89" name="TextBox 97"/>
          <p:cNvSpPr txBox="1"/>
          <p:nvPr/>
        </p:nvSpPr>
        <p:spPr>
          <a:xfrm>
            <a:off x="7696200"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90" name="TextBox 98"/>
          <p:cNvSpPr txBox="1"/>
          <p:nvPr/>
        </p:nvSpPr>
        <p:spPr>
          <a:xfrm>
            <a:off x="7696200"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91" name="TextBox 99"/>
          <p:cNvSpPr txBox="1"/>
          <p:nvPr/>
        </p:nvSpPr>
        <p:spPr>
          <a:xfrm>
            <a:off x="7696200"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92" name="TextBox 100"/>
          <p:cNvSpPr txBox="1"/>
          <p:nvPr/>
        </p:nvSpPr>
        <p:spPr>
          <a:xfrm flipH="1">
            <a:off x="1290638" y="46847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693" name="TextBox 101"/>
          <p:cNvSpPr txBox="1"/>
          <p:nvPr/>
        </p:nvSpPr>
        <p:spPr>
          <a:xfrm>
            <a:off x="7696200"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94" name="TextBox 102"/>
          <p:cNvSpPr txBox="1"/>
          <p:nvPr/>
        </p:nvSpPr>
        <p:spPr>
          <a:xfrm>
            <a:off x="7696200" y="48847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95" name="TextBox 104"/>
          <p:cNvSpPr txBox="1"/>
          <p:nvPr/>
        </p:nvSpPr>
        <p:spPr>
          <a:xfrm>
            <a:off x="1671638" y="48847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696" name="TextBox 105"/>
          <p:cNvSpPr txBox="1"/>
          <p:nvPr/>
        </p:nvSpPr>
        <p:spPr>
          <a:xfrm flipH="1" flipV="1">
            <a:off x="1268413" y="48847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697" name="TextBox 1"/>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98" name="TextBox 2"/>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699" name="TextBox 3"/>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00" name="TextBox 4"/>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01" name="TextBox 5"/>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02" name="TextBox 6"/>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03" name="TextBox 7"/>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04" name="TextBox 8"/>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05" name="TextBox 9"/>
          <p:cNvSpPr txBox="1"/>
          <p:nvPr/>
        </p:nvSpPr>
        <p:spPr>
          <a:xfrm flipH="1">
            <a:off x="1238250" y="2290763"/>
            <a:ext cx="96838"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706" name="TextBox 10"/>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07" name="TextBox 11"/>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08" name="TextBox 12"/>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09" name="TextBox 14"/>
          <p:cNvSpPr txBox="1"/>
          <p:nvPr/>
        </p:nvSpPr>
        <p:spPr>
          <a:xfrm flipH="1" flipV="1">
            <a:off x="1268413" y="22907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710" name="TextBox 15"/>
          <p:cNvSpPr txBox="1"/>
          <p:nvPr/>
        </p:nvSpPr>
        <p:spPr>
          <a:xfrm flipV="1">
            <a:off x="8718550" y="2443163"/>
            <a:ext cx="774700"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a:solidFill>
                <a:prstClr val="black"/>
              </a:solidFill>
            </a:endParaRPr>
          </a:p>
        </p:txBody>
      </p:sp>
      <p:sp>
        <p:nvSpPr>
          <p:cNvPr id="711" name="TextBox 18"/>
          <p:cNvSpPr txBox="1"/>
          <p:nvPr/>
        </p:nvSpPr>
        <p:spPr>
          <a:xfrm>
            <a:off x="8715375"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12" name="TextBox 19"/>
          <p:cNvSpPr txBox="1"/>
          <p:nvPr/>
        </p:nvSpPr>
        <p:spPr>
          <a:xfrm>
            <a:off x="8715375"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13" name="TextBox 20"/>
          <p:cNvSpPr txBox="1"/>
          <p:nvPr/>
        </p:nvSpPr>
        <p:spPr>
          <a:xfrm>
            <a:off x="8715375"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14" name="TextBox 21"/>
          <p:cNvSpPr txBox="1"/>
          <p:nvPr/>
        </p:nvSpPr>
        <p:spPr>
          <a:xfrm>
            <a:off x="8715375"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15" name="TextBox 22"/>
          <p:cNvSpPr txBox="1"/>
          <p:nvPr/>
        </p:nvSpPr>
        <p:spPr>
          <a:xfrm>
            <a:off x="8715375"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16" name="TextBox 23"/>
          <p:cNvSpPr txBox="1"/>
          <p:nvPr/>
        </p:nvSpPr>
        <p:spPr>
          <a:xfrm>
            <a:off x="8715375"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17" name="TextBox 24"/>
          <p:cNvSpPr txBox="1"/>
          <p:nvPr/>
        </p:nvSpPr>
        <p:spPr>
          <a:xfrm>
            <a:off x="8715375"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18" name="TextBox 25"/>
          <p:cNvSpPr txBox="1"/>
          <p:nvPr/>
        </p:nvSpPr>
        <p:spPr>
          <a:xfrm flipH="1">
            <a:off x="1290638" y="22907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719" name="TextBox 26"/>
          <p:cNvSpPr txBox="1"/>
          <p:nvPr/>
        </p:nvSpPr>
        <p:spPr>
          <a:xfrm>
            <a:off x="8715375"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20" name="TextBox 30"/>
          <p:cNvSpPr txBox="1"/>
          <p:nvPr/>
        </p:nvSpPr>
        <p:spPr>
          <a:xfrm flipH="1" flipV="1">
            <a:off x="1268413" y="22907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721" name="TextBox 31"/>
          <p:cNvSpPr txBox="1"/>
          <p:nvPr/>
        </p:nvSpPr>
        <p:spPr>
          <a:xfrm flipV="1">
            <a:off x="9718675" y="2443163"/>
            <a:ext cx="774700" cy="460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a:solidFill>
                <a:prstClr val="black"/>
              </a:solidFill>
            </a:endParaRPr>
          </a:p>
        </p:txBody>
      </p:sp>
      <p:sp>
        <p:nvSpPr>
          <p:cNvPr id="722" name="TextBox 32"/>
          <p:cNvSpPr txBox="1"/>
          <p:nvPr/>
        </p:nvSpPr>
        <p:spPr>
          <a:xfrm flipV="1">
            <a:off x="4152900" y="277653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723" name="TextBox 34"/>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24" name="TextBox 35"/>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25" name="TextBox 36"/>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26" name="TextBox 37"/>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27" name="TextBox 38"/>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28" name="TextBox 39"/>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29" name="TextBox 40"/>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30" name="TextBox 41"/>
          <p:cNvSpPr txBox="1"/>
          <p:nvPr/>
        </p:nvSpPr>
        <p:spPr>
          <a:xfrm flipH="1">
            <a:off x="1290638" y="22907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731" name="TextBox 42"/>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32" name="TextBox 43"/>
          <p:cNvSpPr txBox="1"/>
          <p:nvPr/>
        </p:nvSpPr>
        <p:spPr>
          <a:xfrm>
            <a:off x="415290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35" name="TextBox 46"/>
          <p:cNvSpPr txBox="1"/>
          <p:nvPr/>
        </p:nvSpPr>
        <p:spPr>
          <a:xfrm flipH="1" flipV="1">
            <a:off x="1268413" y="22907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736" name="TextBox 49"/>
          <p:cNvSpPr txBox="1"/>
          <p:nvPr/>
        </p:nvSpPr>
        <p:spPr>
          <a:xfrm>
            <a:off x="588645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37" name="TextBox 50"/>
          <p:cNvSpPr txBox="1"/>
          <p:nvPr/>
        </p:nvSpPr>
        <p:spPr>
          <a:xfrm>
            <a:off x="588645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38" name="TextBox 51"/>
          <p:cNvSpPr txBox="1"/>
          <p:nvPr/>
        </p:nvSpPr>
        <p:spPr>
          <a:xfrm>
            <a:off x="588645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39" name="TextBox 52"/>
          <p:cNvSpPr txBox="1"/>
          <p:nvPr/>
        </p:nvSpPr>
        <p:spPr>
          <a:xfrm>
            <a:off x="588645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40" name="TextBox 53"/>
          <p:cNvSpPr txBox="1"/>
          <p:nvPr/>
        </p:nvSpPr>
        <p:spPr>
          <a:xfrm>
            <a:off x="588645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41" name="TextBox 54"/>
          <p:cNvSpPr txBox="1"/>
          <p:nvPr/>
        </p:nvSpPr>
        <p:spPr>
          <a:xfrm>
            <a:off x="588645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42" name="TextBox 55"/>
          <p:cNvSpPr txBox="1"/>
          <p:nvPr/>
        </p:nvSpPr>
        <p:spPr>
          <a:xfrm>
            <a:off x="5886450" y="22907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43" name="TextBox 56"/>
          <p:cNvSpPr txBox="1"/>
          <p:nvPr/>
        </p:nvSpPr>
        <p:spPr>
          <a:xfrm flipH="1">
            <a:off x="1290638" y="22907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745" name="TextBox 61"/>
          <p:cNvSpPr txBox="1"/>
          <p:nvPr/>
        </p:nvSpPr>
        <p:spPr>
          <a:xfrm flipH="1" flipV="1">
            <a:off x="1268413" y="22907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746" name="TextBox 62"/>
          <p:cNvSpPr txBox="1"/>
          <p:nvPr/>
        </p:nvSpPr>
        <p:spPr>
          <a:xfrm>
            <a:off x="588645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47" name="TextBox 63"/>
          <p:cNvSpPr txBox="1"/>
          <p:nvPr/>
        </p:nvSpPr>
        <p:spPr>
          <a:xfrm>
            <a:off x="588645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48" name="TextBox 64"/>
          <p:cNvSpPr txBox="1"/>
          <p:nvPr/>
        </p:nvSpPr>
        <p:spPr>
          <a:xfrm>
            <a:off x="588645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49" name="TextBox 65"/>
          <p:cNvSpPr txBox="1"/>
          <p:nvPr/>
        </p:nvSpPr>
        <p:spPr>
          <a:xfrm>
            <a:off x="588645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50" name="TextBox 66"/>
          <p:cNvSpPr txBox="1"/>
          <p:nvPr/>
        </p:nvSpPr>
        <p:spPr>
          <a:xfrm>
            <a:off x="588645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51" name="TextBox 67"/>
          <p:cNvSpPr txBox="1"/>
          <p:nvPr/>
        </p:nvSpPr>
        <p:spPr>
          <a:xfrm>
            <a:off x="588645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52" name="TextBox 68"/>
          <p:cNvSpPr txBox="1"/>
          <p:nvPr/>
        </p:nvSpPr>
        <p:spPr>
          <a:xfrm>
            <a:off x="588645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53" name="TextBox 69"/>
          <p:cNvSpPr txBox="1"/>
          <p:nvPr/>
        </p:nvSpPr>
        <p:spPr>
          <a:xfrm>
            <a:off x="588645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54" name="TextBox 70"/>
          <p:cNvSpPr txBox="1"/>
          <p:nvPr/>
        </p:nvSpPr>
        <p:spPr>
          <a:xfrm flipH="1">
            <a:off x="1290638" y="53101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755" name="TextBox 71"/>
          <p:cNvSpPr txBox="1"/>
          <p:nvPr/>
        </p:nvSpPr>
        <p:spPr>
          <a:xfrm>
            <a:off x="588645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56" name="TextBox 72"/>
          <p:cNvSpPr txBox="1"/>
          <p:nvPr/>
        </p:nvSpPr>
        <p:spPr>
          <a:xfrm>
            <a:off x="588645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57" name="TextBox 73"/>
          <p:cNvSpPr txBox="1"/>
          <p:nvPr/>
        </p:nvSpPr>
        <p:spPr>
          <a:xfrm>
            <a:off x="588645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58" name="TextBox 74"/>
          <p:cNvSpPr txBox="1"/>
          <p:nvPr/>
        </p:nvSpPr>
        <p:spPr>
          <a:xfrm>
            <a:off x="1671638" y="55387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759" name="TextBox 75"/>
          <p:cNvSpPr txBox="1"/>
          <p:nvPr/>
        </p:nvSpPr>
        <p:spPr>
          <a:xfrm flipH="1" flipV="1">
            <a:off x="1268413" y="55387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760" name="TextBox 78"/>
          <p:cNvSpPr txBox="1"/>
          <p:nvPr/>
        </p:nvSpPr>
        <p:spPr>
          <a:xfrm>
            <a:off x="971550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61" name="TextBox 79"/>
          <p:cNvSpPr txBox="1"/>
          <p:nvPr/>
        </p:nvSpPr>
        <p:spPr>
          <a:xfrm>
            <a:off x="971550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62" name="TextBox 80"/>
          <p:cNvSpPr txBox="1"/>
          <p:nvPr/>
        </p:nvSpPr>
        <p:spPr>
          <a:xfrm>
            <a:off x="971550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63" name="TextBox 81"/>
          <p:cNvSpPr txBox="1"/>
          <p:nvPr/>
        </p:nvSpPr>
        <p:spPr>
          <a:xfrm>
            <a:off x="971550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64" name="TextBox 82"/>
          <p:cNvSpPr txBox="1"/>
          <p:nvPr/>
        </p:nvSpPr>
        <p:spPr>
          <a:xfrm>
            <a:off x="971550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65" name="TextBox 83"/>
          <p:cNvSpPr txBox="1"/>
          <p:nvPr/>
        </p:nvSpPr>
        <p:spPr>
          <a:xfrm>
            <a:off x="971550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66" name="TextBox 84"/>
          <p:cNvSpPr txBox="1"/>
          <p:nvPr/>
        </p:nvSpPr>
        <p:spPr>
          <a:xfrm>
            <a:off x="971550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67" name="TextBox 85"/>
          <p:cNvSpPr txBox="1"/>
          <p:nvPr/>
        </p:nvSpPr>
        <p:spPr>
          <a:xfrm flipH="1">
            <a:off x="1290638" y="53101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768" name="TextBox 86"/>
          <p:cNvSpPr txBox="1"/>
          <p:nvPr/>
        </p:nvSpPr>
        <p:spPr>
          <a:xfrm>
            <a:off x="971550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69" name="TextBox 87"/>
          <p:cNvSpPr txBox="1"/>
          <p:nvPr/>
        </p:nvSpPr>
        <p:spPr>
          <a:xfrm>
            <a:off x="971550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70" name="TextBox 88"/>
          <p:cNvSpPr txBox="1"/>
          <p:nvPr/>
        </p:nvSpPr>
        <p:spPr>
          <a:xfrm>
            <a:off x="9715500" y="55387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71" name="TextBox 89"/>
          <p:cNvSpPr txBox="1"/>
          <p:nvPr/>
        </p:nvSpPr>
        <p:spPr>
          <a:xfrm>
            <a:off x="1671638" y="55387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772" name="TextBox 90"/>
          <p:cNvSpPr txBox="1"/>
          <p:nvPr/>
        </p:nvSpPr>
        <p:spPr>
          <a:xfrm flipH="1" flipV="1">
            <a:off x="1268413" y="55387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773" name="TextBox 95"/>
          <p:cNvSpPr txBox="1"/>
          <p:nvPr/>
        </p:nvSpPr>
        <p:spPr>
          <a:xfrm>
            <a:off x="5886450"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74" name="TextBox 96"/>
          <p:cNvSpPr txBox="1"/>
          <p:nvPr/>
        </p:nvSpPr>
        <p:spPr>
          <a:xfrm>
            <a:off x="5886450"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75" name="TextBox 97"/>
          <p:cNvSpPr txBox="1"/>
          <p:nvPr/>
        </p:nvSpPr>
        <p:spPr>
          <a:xfrm>
            <a:off x="5886450"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76" name="TextBox 98"/>
          <p:cNvSpPr txBox="1"/>
          <p:nvPr/>
        </p:nvSpPr>
        <p:spPr>
          <a:xfrm>
            <a:off x="5886450"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77" name="TextBox 99"/>
          <p:cNvSpPr txBox="1"/>
          <p:nvPr/>
        </p:nvSpPr>
        <p:spPr>
          <a:xfrm>
            <a:off x="5886450"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78" name="TextBox 100"/>
          <p:cNvSpPr txBox="1"/>
          <p:nvPr/>
        </p:nvSpPr>
        <p:spPr>
          <a:xfrm flipH="1">
            <a:off x="1290638" y="491013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779" name="TextBox 101"/>
          <p:cNvSpPr txBox="1"/>
          <p:nvPr/>
        </p:nvSpPr>
        <p:spPr>
          <a:xfrm>
            <a:off x="5886450"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80" name="TextBox 102"/>
          <p:cNvSpPr txBox="1"/>
          <p:nvPr/>
        </p:nvSpPr>
        <p:spPr>
          <a:xfrm>
            <a:off x="5886450"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81" name="TextBox 104"/>
          <p:cNvSpPr txBox="1"/>
          <p:nvPr/>
        </p:nvSpPr>
        <p:spPr>
          <a:xfrm>
            <a:off x="1671638" y="511016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782" name="TextBox 105"/>
          <p:cNvSpPr txBox="1"/>
          <p:nvPr/>
        </p:nvSpPr>
        <p:spPr>
          <a:xfrm flipH="1" flipV="1">
            <a:off x="1268413" y="51101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783" name="TextBox 108"/>
          <p:cNvSpPr txBox="1"/>
          <p:nvPr/>
        </p:nvSpPr>
        <p:spPr>
          <a:xfrm>
            <a:off x="8715375"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84" name="TextBox 109"/>
          <p:cNvSpPr txBox="1"/>
          <p:nvPr/>
        </p:nvSpPr>
        <p:spPr>
          <a:xfrm>
            <a:off x="8715375"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85" name="TextBox 110"/>
          <p:cNvSpPr txBox="1"/>
          <p:nvPr/>
        </p:nvSpPr>
        <p:spPr>
          <a:xfrm>
            <a:off x="8715375"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86" name="TextBox 111"/>
          <p:cNvSpPr txBox="1"/>
          <p:nvPr/>
        </p:nvSpPr>
        <p:spPr>
          <a:xfrm>
            <a:off x="8715375"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87" name="TextBox 112"/>
          <p:cNvSpPr txBox="1"/>
          <p:nvPr/>
        </p:nvSpPr>
        <p:spPr>
          <a:xfrm>
            <a:off x="8715375"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88" name="TextBox 113"/>
          <p:cNvSpPr txBox="1"/>
          <p:nvPr/>
        </p:nvSpPr>
        <p:spPr>
          <a:xfrm>
            <a:off x="8715375"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89" name="TextBox 114"/>
          <p:cNvSpPr txBox="1"/>
          <p:nvPr/>
        </p:nvSpPr>
        <p:spPr>
          <a:xfrm flipH="1">
            <a:off x="1290638" y="491013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790" name="TextBox 115"/>
          <p:cNvSpPr txBox="1"/>
          <p:nvPr/>
        </p:nvSpPr>
        <p:spPr>
          <a:xfrm>
            <a:off x="8715375"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91" name="TextBox 116"/>
          <p:cNvSpPr txBox="1"/>
          <p:nvPr/>
        </p:nvSpPr>
        <p:spPr>
          <a:xfrm>
            <a:off x="8715375"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92" name="TextBox 117"/>
          <p:cNvSpPr txBox="1"/>
          <p:nvPr/>
        </p:nvSpPr>
        <p:spPr>
          <a:xfrm>
            <a:off x="8715375" y="511016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93" name="TextBox 118"/>
          <p:cNvSpPr txBox="1"/>
          <p:nvPr/>
        </p:nvSpPr>
        <p:spPr>
          <a:xfrm>
            <a:off x="1671638" y="511016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794" name="TextBox 119"/>
          <p:cNvSpPr txBox="1"/>
          <p:nvPr/>
        </p:nvSpPr>
        <p:spPr>
          <a:xfrm flipH="1" flipV="1">
            <a:off x="1268413" y="511016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795" name="TextBox 1"/>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96" name="TextBox 2"/>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97" name="TextBox 3"/>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98" name="TextBox 4"/>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799" name="TextBox 5"/>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00" name="TextBox 6"/>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01" name="TextBox 7"/>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02" name="TextBox 8"/>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03" name="TextBox 9"/>
          <p:cNvSpPr txBox="1"/>
          <p:nvPr/>
        </p:nvSpPr>
        <p:spPr>
          <a:xfrm flipH="1">
            <a:off x="1238250" y="2339975"/>
            <a:ext cx="96838"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804" name="TextBox 10"/>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05" name="TextBox 11"/>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06" name="TextBox 12"/>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07" name="TextBox 13"/>
          <p:cNvSpPr txBox="1"/>
          <p:nvPr/>
        </p:nvSpPr>
        <p:spPr>
          <a:xfrm flipH="1" flipV="1">
            <a:off x="1268413" y="233997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808" name="TextBox 14"/>
          <p:cNvSpPr txBox="1"/>
          <p:nvPr/>
        </p:nvSpPr>
        <p:spPr>
          <a:xfrm flipV="1">
            <a:off x="8718550" y="2492375"/>
            <a:ext cx="774700"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a:solidFill>
                <a:prstClr val="black"/>
              </a:solidFill>
            </a:endParaRPr>
          </a:p>
        </p:txBody>
      </p:sp>
      <p:sp>
        <p:nvSpPr>
          <p:cNvPr id="809" name="TextBox 15"/>
          <p:cNvSpPr txBox="1"/>
          <p:nvPr/>
        </p:nvSpPr>
        <p:spPr>
          <a:xfrm>
            <a:off x="8715375"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10" name="TextBox 16"/>
          <p:cNvSpPr txBox="1"/>
          <p:nvPr/>
        </p:nvSpPr>
        <p:spPr>
          <a:xfrm>
            <a:off x="8715375"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11" name="TextBox 17"/>
          <p:cNvSpPr txBox="1"/>
          <p:nvPr/>
        </p:nvSpPr>
        <p:spPr>
          <a:xfrm>
            <a:off x="8715375"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12" name="TextBox 18"/>
          <p:cNvSpPr txBox="1"/>
          <p:nvPr/>
        </p:nvSpPr>
        <p:spPr>
          <a:xfrm>
            <a:off x="8715375"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13" name="TextBox 19"/>
          <p:cNvSpPr txBox="1"/>
          <p:nvPr/>
        </p:nvSpPr>
        <p:spPr>
          <a:xfrm>
            <a:off x="8715375"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14" name="TextBox 20"/>
          <p:cNvSpPr txBox="1"/>
          <p:nvPr/>
        </p:nvSpPr>
        <p:spPr>
          <a:xfrm>
            <a:off x="8715375"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15" name="TextBox 21"/>
          <p:cNvSpPr txBox="1"/>
          <p:nvPr/>
        </p:nvSpPr>
        <p:spPr>
          <a:xfrm>
            <a:off x="8715375"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16" name="TextBox 22"/>
          <p:cNvSpPr txBox="1"/>
          <p:nvPr/>
        </p:nvSpPr>
        <p:spPr>
          <a:xfrm flipH="1">
            <a:off x="1290638" y="23399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817" name="TextBox 23"/>
          <p:cNvSpPr txBox="1"/>
          <p:nvPr/>
        </p:nvSpPr>
        <p:spPr>
          <a:xfrm>
            <a:off x="8715375"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18" name="TextBox 24"/>
          <p:cNvSpPr txBox="1"/>
          <p:nvPr/>
        </p:nvSpPr>
        <p:spPr>
          <a:xfrm flipH="1" flipV="1">
            <a:off x="1268413" y="233997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819" name="TextBox 25"/>
          <p:cNvSpPr txBox="1"/>
          <p:nvPr/>
        </p:nvSpPr>
        <p:spPr>
          <a:xfrm flipV="1">
            <a:off x="9718675" y="2492375"/>
            <a:ext cx="774700"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a:solidFill>
                <a:prstClr val="black"/>
              </a:solidFill>
            </a:endParaRPr>
          </a:p>
        </p:txBody>
      </p:sp>
      <p:sp>
        <p:nvSpPr>
          <p:cNvPr id="821" name="TextBox 27"/>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22" name="TextBox 28"/>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23" name="TextBox 29"/>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24" name="TextBox 30"/>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25" name="TextBox 31"/>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26" name="TextBox 32"/>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27" name="TextBox 33"/>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28" name="TextBox 34"/>
          <p:cNvSpPr txBox="1"/>
          <p:nvPr/>
        </p:nvSpPr>
        <p:spPr>
          <a:xfrm flipH="1">
            <a:off x="1290638" y="23399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829" name="TextBox 35"/>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30" name="TextBox 36"/>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31" name="TextBox 37"/>
          <p:cNvSpPr txBox="1"/>
          <p:nvPr/>
        </p:nvSpPr>
        <p:spPr>
          <a:xfrm>
            <a:off x="415290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33" name="TextBox 39"/>
          <p:cNvSpPr txBox="1"/>
          <p:nvPr/>
        </p:nvSpPr>
        <p:spPr>
          <a:xfrm flipH="1" flipV="1">
            <a:off x="1268413" y="233997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834" name="TextBox 40"/>
          <p:cNvSpPr txBox="1"/>
          <p:nvPr/>
        </p:nvSpPr>
        <p:spPr>
          <a:xfrm>
            <a:off x="588645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35" name="TextBox 41"/>
          <p:cNvSpPr txBox="1"/>
          <p:nvPr/>
        </p:nvSpPr>
        <p:spPr>
          <a:xfrm>
            <a:off x="588645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36" name="TextBox 42"/>
          <p:cNvSpPr txBox="1"/>
          <p:nvPr/>
        </p:nvSpPr>
        <p:spPr>
          <a:xfrm>
            <a:off x="588645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37" name="TextBox 43"/>
          <p:cNvSpPr txBox="1"/>
          <p:nvPr/>
        </p:nvSpPr>
        <p:spPr>
          <a:xfrm>
            <a:off x="5886450" y="23399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41" name="TextBox 47"/>
          <p:cNvSpPr txBox="1"/>
          <p:nvPr/>
        </p:nvSpPr>
        <p:spPr>
          <a:xfrm flipH="1">
            <a:off x="1290638" y="23399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843" name="TextBox 49"/>
          <p:cNvSpPr txBox="1"/>
          <p:nvPr/>
        </p:nvSpPr>
        <p:spPr>
          <a:xfrm flipH="1" flipV="1">
            <a:off x="1268413" y="233997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844" name="TextBox 50"/>
          <p:cNvSpPr txBox="1"/>
          <p:nvPr/>
        </p:nvSpPr>
        <p:spPr>
          <a:xfrm>
            <a:off x="588645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45" name="TextBox 51"/>
          <p:cNvSpPr txBox="1"/>
          <p:nvPr/>
        </p:nvSpPr>
        <p:spPr>
          <a:xfrm>
            <a:off x="588645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46" name="TextBox 52"/>
          <p:cNvSpPr txBox="1"/>
          <p:nvPr/>
        </p:nvSpPr>
        <p:spPr>
          <a:xfrm>
            <a:off x="588645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47" name="TextBox 53"/>
          <p:cNvSpPr txBox="1"/>
          <p:nvPr/>
        </p:nvSpPr>
        <p:spPr>
          <a:xfrm>
            <a:off x="588645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48" name="TextBox 54"/>
          <p:cNvSpPr txBox="1"/>
          <p:nvPr/>
        </p:nvSpPr>
        <p:spPr>
          <a:xfrm>
            <a:off x="588645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49" name="TextBox 55"/>
          <p:cNvSpPr txBox="1"/>
          <p:nvPr/>
        </p:nvSpPr>
        <p:spPr>
          <a:xfrm>
            <a:off x="588645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50" name="TextBox 56"/>
          <p:cNvSpPr txBox="1"/>
          <p:nvPr/>
        </p:nvSpPr>
        <p:spPr>
          <a:xfrm>
            <a:off x="588645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51" name="TextBox 57"/>
          <p:cNvSpPr txBox="1"/>
          <p:nvPr/>
        </p:nvSpPr>
        <p:spPr>
          <a:xfrm>
            <a:off x="588645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52" name="TextBox 58"/>
          <p:cNvSpPr txBox="1"/>
          <p:nvPr/>
        </p:nvSpPr>
        <p:spPr>
          <a:xfrm flipH="1">
            <a:off x="1290638" y="51022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853" name="TextBox 59"/>
          <p:cNvSpPr txBox="1"/>
          <p:nvPr/>
        </p:nvSpPr>
        <p:spPr>
          <a:xfrm>
            <a:off x="588645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54" name="TextBox 60"/>
          <p:cNvSpPr txBox="1"/>
          <p:nvPr/>
        </p:nvSpPr>
        <p:spPr>
          <a:xfrm>
            <a:off x="588645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55" name="TextBox 61"/>
          <p:cNvSpPr txBox="1"/>
          <p:nvPr/>
        </p:nvSpPr>
        <p:spPr>
          <a:xfrm>
            <a:off x="588645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56" name="TextBox 62"/>
          <p:cNvSpPr txBox="1"/>
          <p:nvPr/>
        </p:nvSpPr>
        <p:spPr>
          <a:xfrm>
            <a:off x="1671638" y="531177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857" name="TextBox 63"/>
          <p:cNvSpPr txBox="1"/>
          <p:nvPr/>
        </p:nvSpPr>
        <p:spPr>
          <a:xfrm flipH="1" flipV="1">
            <a:off x="1268413" y="531177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858" name="TextBox 65"/>
          <p:cNvSpPr txBox="1"/>
          <p:nvPr/>
        </p:nvSpPr>
        <p:spPr>
          <a:xfrm>
            <a:off x="971550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59" name="TextBox 66"/>
          <p:cNvSpPr txBox="1"/>
          <p:nvPr/>
        </p:nvSpPr>
        <p:spPr>
          <a:xfrm>
            <a:off x="971550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60" name="TextBox 67"/>
          <p:cNvSpPr txBox="1"/>
          <p:nvPr/>
        </p:nvSpPr>
        <p:spPr>
          <a:xfrm>
            <a:off x="971550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61" name="TextBox 68"/>
          <p:cNvSpPr txBox="1"/>
          <p:nvPr/>
        </p:nvSpPr>
        <p:spPr>
          <a:xfrm>
            <a:off x="971550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62" name="TextBox 69"/>
          <p:cNvSpPr txBox="1"/>
          <p:nvPr/>
        </p:nvSpPr>
        <p:spPr>
          <a:xfrm>
            <a:off x="971550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63" name="TextBox 70"/>
          <p:cNvSpPr txBox="1"/>
          <p:nvPr/>
        </p:nvSpPr>
        <p:spPr>
          <a:xfrm>
            <a:off x="971550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64" name="TextBox 71"/>
          <p:cNvSpPr txBox="1"/>
          <p:nvPr/>
        </p:nvSpPr>
        <p:spPr>
          <a:xfrm>
            <a:off x="971550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65" name="TextBox 72"/>
          <p:cNvSpPr txBox="1"/>
          <p:nvPr/>
        </p:nvSpPr>
        <p:spPr>
          <a:xfrm flipH="1">
            <a:off x="1290638" y="51022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866" name="TextBox 73"/>
          <p:cNvSpPr txBox="1"/>
          <p:nvPr/>
        </p:nvSpPr>
        <p:spPr>
          <a:xfrm>
            <a:off x="971550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67" name="TextBox 74"/>
          <p:cNvSpPr txBox="1"/>
          <p:nvPr/>
        </p:nvSpPr>
        <p:spPr>
          <a:xfrm>
            <a:off x="971550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68" name="TextBox 75"/>
          <p:cNvSpPr txBox="1"/>
          <p:nvPr/>
        </p:nvSpPr>
        <p:spPr>
          <a:xfrm>
            <a:off x="9715500" y="531177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69" name="TextBox 76"/>
          <p:cNvSpPr txBox="1"/>
          <p:nvPr/>
        </p:nvSpPr>
        <p:spPr>
          <a:xfrm>
            <a:off x="1671638" y="531177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870" name="TextBox 77"/>
          <p:cNvSpPr txBox="1"/>
          <p:nvPr/>
        </p:nvSpPr>
        <p:spPr>
          <a:xfrm flipH="1" flipV="1">
            <a:off x="1268413" y="531177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871" name="TextBox 80"/>
          <p:cNvSpPr txBox="1"/>
          <p:nvPr/>
        </p:nvSpPr>
        <p:spPr>
          <a:xfrm>
            <a:off x="5886450"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72" name="TextBox 81"/>
          <p:cNvSpPr txBox="1"/>
          <p:nvPr/>
        </p:nvSpPr>
        <p:spPr>
          <a:xfrm>
            <a:off x="5886450"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73" name="TextBox 82"/>
          <p:cNvSpPr txBox="1"/>
          <p:nvPr/>
        </p:nvSpPr>
        <p:spPr>
          <a:xfrm>
            <a:off x="5886450"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74" name="TextBox 83"/>
          <p:cNvSpPr txBox="1"/>
          <p:nvPr/>
        </p:nvSpPr>
        <p:spPr>
          <a:xfrm>
            <a:off x="5886450"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75" name="TextBox 84"/>
          <p:cNvSpPr txBox="1"/>
          <p:nvPr/>
        </p:nvSpPr>
        <p:spPr>
          <a:xfrm>
            <a:off x="5886450"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76" name="TextBox 85"/>
          <p:cNvSpPr txBox="1"/>
          <p:nvPr/>
        </p:nvSpPr>
        <p:spPr>
          <a:xfrm flipH="1">
            <a:off x="1290638" y="47021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877" name="TextBox 86"/>
          <p:cNvSpPr txBox="1"/>
          <p:nvPr/>
        </p:nvSpPr>
        <p:spPr>
          <a:xfrm>
            <a:off x="5886450"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78" name="TextBox 87"/>
          <p:cNvSpPr txBox="1"/>
          <p:nvPr/>
        </p:nvSpPr>
        <p:spPr>
          <a:xfrm>
            <a:off x="5886450"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79" name="TextBox 88"/>
          <p:cNvSpPr txBox="1"/>
          <p:nvPr/>
        </p:nvSpPr>
        <p:spPr>
          <a:xfrm>
            <a:off x="1671638" y="49022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880" name="TextBox 89"/>
          <p:cNvSpPr txBox="1"/>
          <p:nvPr/>
        </p:nvSpPr>
        <p:spPr>
          <a:xfrm flipH="1" flipV="1">
            <a:off x="1268413" y="49022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881" name="TextBox 90"/>
          <p:cNvSpPr txBox="1"/>
          <p:nvPr/>
        </p:nvSpPr>
        <p:spPr>
          <a:xfrm>
            <a:off x="8715375"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82" name="TextBox 91"/>
          <p:cNvSpPr txBox="1"/>
          <p:nvPr/>
        </p:nvSpPr>
        <p:spPr>
          <a:xfrm>
            <a:off x="8715375"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83" name="TextBox 92"/>
          <p:cNvSpPr txBox="1"/>
          <p:nvPr/>
        </p:nvSpPr>
        <p:spPr>
          <a:xfrm>
            <a:off x="8715375"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84" name="TextBox 93"/>
          <p:cNvSpPr txBox="1"/>
          <p:nvPr/>
        </p:nvSpPr>
        <p:spPr>
          <a:xfrm>
            <a:off x="8715375"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85" name="TextBox 94"/>
          <p:cNvSpPr txBox="1"/>
          <p:nvPr/>
        </p:nvSpPr>
        <p:spPr>
          <a:xfrm>
            <a:off x="8715375"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86" name="TextBox 95"/>
          <p:cNvSpPr txBox="1"/>
          <p:nvPr/>
        </p:nvSpPr>
        <p:spPr>
          <a:xfrm>
            <a:off x="8715375"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87" name="TextBox 96"/>
          <p:cNvSpPr txBox="1"/>
          <p:nvPr/>
        </p:nvSpPr>
        <p:spPr>
          <a:xfrm flipH="1">
            <a:off x="1290638" y="47021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888" name="TextBox 97"/>
          <p:cNvSpPr txBox="1"/>
          <p:nvPr/>
        </p:nvSpPr>
        <p:spPr>
          <a:xfrm>
            <a:off x="8715375"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89" name="TextBox 98"/>
          <p:cNvSpPr txBox="1"/>
          <p:nvPr/>
        </p:nvSpPr>
        <p:spPr>
          <a:xfrm>
            <a:off x="8715375"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90" name="TextBox 99"/>
          <p:cNvSpPr txBox="1"/>
          <p:nvPr/>
        </p:nvSpPr>
        <p:spPr>
          <a:xfrm>
            <a:off x="8715375" y="49022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91" name="TextBox 100"/>
          <p:cNvSpPr txBox="1"/>
          <p:nvPr/>
        </p:nvSpPr>
        <p:spPr>
          <a:xfrm>
            <a:off x="1671638" y="49022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892" name="TextBox 101"/>
          <p:cNvSpPr txBox="1"/>
          <p:nvPr/>
        </p:nvSpPr>
        <p:spPr>
          <a:xfrm flipH="1" flipV="1">
            <a:off x="1268413" y="49022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893" name="TextBox 1"/>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94" name="TextBox 2"/>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95" name="TextBox 3"/>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96" name="TextBox 4"/>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97" name="TextBox 5"/>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98" name="TextBox 6"/>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899" name="TextBox 7"/>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00" name="TextBox 8"/>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01" name="TextBox 9"/>
          <p:cNvSpPr txBox="1"/>
          <p:nvPr/>
        </p:nvSpPr>
        <p:spPr>
          <a:xfrm flipH="1">
            <a:off x="628650" y="2527300"/>
            <a:ext cx="96838"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902" name="TextBox 10"/>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03" name="TextBox 11"/>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04" name="TextBox 12"/>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05" name="TextBox 13"/>
          <p:cNvSpPr txBox="1"/>
          <p:nvPr/>
        </p:nvSpPr>
        <p:spPr>
          <a:xfrm flipH="1" flipV="1">
            <a:off x="658813" y="2527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906" name="TextBox 14"/>
          <p:cNvSpPr txBox="1"/>
          <p:nvPr/>
        </p:nvSpPr>
        <p:spPr>
          <a:xfrm flipV="1">
            <a:off x="6613525" y="2679700"/>
            <a:ext cx="774700"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a:solidFill>
                <a:prstClr val="black"/>
              </a:solidFill>
            </a:endParaRPr>
          </a:p>
        </p:txBody>
      </p:sp>
      <p:sp>
        <p:nvSpPr>
          <p:cNvPr id="907" name="TextBox 15"/>
          <p:cNvSpPr txBox="1"/>
          <p:nvPr/>
        </p:nvSpPr>
        <p:spPr>
          <a:xfrm>
            <a:off x="661035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08" name="TextBox 16"/>
          <p:cNvSpPr txBox="1"/>
          <p:nvPr/>
        </p:nvSpPr>
        <p:spPr>
          <a:xfrm>
            <a:off x="661035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09" name="TextBox 17"/>
          <p:cNvSpPr txBox="1"/>
          <p:nvPr/>
        </p:nvSpPr>
        <p:spPr>
          <a:xfrm>
            <a:off x="661035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10" name="TextBox 18"/>
          <p:cNvSpPr txBox="1"/>
          <p:nvPr/>
        </p:nvSpPr>
        <p:spPr>
          <a:xfrm>
            <a:off x="661035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11" name="TextBox 19"/>
          <p:cNvSpPr txBox="1"/>
          <p:nvPr/>
        </p:nvSpPr>
        <p:spPr>
          <a:xfrm>
            <a:off x="661035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12" name="TextBox 20"/>
          <p:cNvSpPr txBox="1"/>
          <p:nvPr/>
        </p:nvSpPr>
        <p:spPr>
          <a:xfrm>
            <a:off x="661035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13" name="TextBox 21"/>
          <p:cNvSpPr txBox="1"/>
          <p:nvPr/>
        </p:nvSpPr>
        <p:spPr>
          <a:xfrm>
            <a:off x="661035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14" name="TextBox 22"/>
          <p:cNvSpPr txBox="1"/>
          <p:nvPr/>
        </p:nvSpPr>
        <p:spPr>
          <a:xfrm flipH="1">
            <a:off x="681038" y="25273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915" name="TextBox 23"/>
          <p:cNvSpPr txBox="1"/>
          <p:nvPr/>
        </p:nvSpPr>
        <p:spPr>
          <a:xfrm>
            <a:off x="661035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16" name="TextBox 24"/>
          <p:cNvSpPr txBox="1"/>
          <p:nvPr/>
        </p:nvSpPr>
        <p:spPr>
          <a:xfrm flipH="1" flipV="1">
            <a:off x="658813" y="2527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917" name="TextBox 26"/>
          <p:cNvSpPr txBox="1"/>
          <p:nvPr/>
        </p:nvSpPr>
        <p:spPr>
          <a:xfrm flipV="1">
            <a:off x="2771775" y="30130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918" name="TextBox 27"/>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19" name="TextBox 28"/>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20" name="TextBox 29"/>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21" name="TextBox 30"/>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22" name="TextBox 31"/>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23" name="TextBox 32"/>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24" name="TextBox 33"/>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25" name="TextBox 34"/>
          <p:cNvSpPr txBox="1"/>
          <p:nvPr/>
        </p:nvSpPr>
        <p:spPr>
          <a:xfrm flipH="1">
            <a:off x="681038" y="25273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926" name="TextBox 35"/>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27" name="TextBox 36"/>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28" name="TextBox 37"/>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29" name="TextBox 38"/>
          <p:cNvSpPr txBox="1"/>
          <p:nvPr/>
        </p:nvSpPr>
        <p:spPr>
          <a:xfrm>
            <a:off x="1062038" y="2527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930" name="TextBox 39"/>
          <p:cNvSpPr txBox="1"/>
          <p:nvPr/>
        </p:nvSpPr>
        <p:spPr>
          <a:xfrm flipH="1" flipV="1">
            <a:off x="658813" y="2527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931" name="TextBox 40"/>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32" name="TextBox 41"/>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33" name="TextBox 42"/>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34" name="TextBox 43"/>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35" name="TextBox 44"/>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36" name="TextBox 45"/>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37" name="TextBox 46"/>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38" name="TextBox 47"/>
          <p:cNvSpPr txBox="1"/>
          <p:nvPr/>
        </p:nvSpPr>
        <p:spPr>
          <a:xfrm flipH="1">
            <a:off x="681038" y="25273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939" name="TextBox 48"/>
          <p:cNvSpPr txBox="1"/>
          <p:nvPr/>
        </p:nvSpPr>
        <p:spPr>
          <a:xfrm>
            <a:off x="1062038" y="2527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940" name="TextBox 49"/>
          <p:cNvSpPr txBox="1"/>
          <p:nvPr/>
        </p:nvSpPr>
        <p:spPr>
          <a:xfrm flipH="1" flipV="1">
            <a:off x="658813" y="2527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941" name="TextBox 50"/>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42" name="TextBox 51"/>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43" name="TextBox 52"/>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44" name="TextBox 53"/>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45" name="TextBox 54"/>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46" name="TextBox 55"/>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47" name="TextBox 56"/>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48" name="TextBox 57"/>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49" name="TextBox 58"/>
          <p:cNvSpPr txBox="1"/>
          <p:nvPr/>
        </p:nvSpPr>
        <p:spPr>
          <a:xfrm flipH="1">
            <a:off x="681038" y="498475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950" name="TextBox 59"/>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51" name="TextBox 60"/>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52" name="TextBox 61"/>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53" name="TextBox 62"/>
          <p:cNvSpPr txBox="1"/>
          <p:nvPr/>
        </p:nvSpPr>
        <p:spPr>
          <a:xfrm>
            <a:off x="1062038" y="5194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954" name="TextBox 63"/>
          <p:cNvSpPr txBox="1"/>
          <p:nvPr/>
        </p:nvSpPr>
        <p:spPr>
          <a:xfrm flipH="1" flipV="1">
            <a:off x="658813" y="5194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955" name="TextBox 65"/>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56" name="TextBox 66"/>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57" name="TextBox 67"/>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58" name="TextBox 68"/>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59" name="TextBox 69"/>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60" name="TextBox 70"/>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61" name="TextBox 71"/>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62" name="TextBox 72"/>
          <p:cNvSpPr txBox="1"/>
          <p:nvPr/>
        </p:nvSpPr>
        <p:spPr>
          <a:xfrm flipH="1">
            <a:off x="681038" y="498475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963" name="TextBox 73"/>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64" name="TextBox 74"/>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65" name="TextBox 75"/>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66" name="TextBox 76"/>
          <p:cNvSpPr txBox="1"/>
          <p:nvPr/>
        </p:nvSpPr>
        <p:spPr>
          <a:xfrm>
            <a:off x="1062038" y="5194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967" name="TextBox 77"/>
          <p:cNvSpPr txBox="1"/>
          <p:nvPr/>
        </p:nvSpPr>
        <p:spPr>
          <a:xfrm flipH="1" flipV="1">
            <a:off x="658813" y="5194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968" name="TextBox 80"/>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69" name="TextBox 81"/>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70" name="TextBox 82"/>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71" name="TextBox 83"/>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72" name="TextBox 84"/>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73" name="TextBox 85"/>
          <p:cNvSpPr txBox="1"/>
          <p:nvPr/>
        </p:nvSpPr>
        <p:spPr>
          <a:xfrm flipH="1">
            <a:off x="681038" y="4584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974" name="TextBox 86"/>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75" name="TextBox 87"/>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76" name="TextBox 88"/>
          <p:cNvSpPr txBox="1"/>
          <p:nvPr/>
        </p:nvSpPr>
        <p:spPr>
          <a:xfrm>
            <a:off x="1062038" y="47847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977" name="TextBox 89"/>
          <p:cNvSpPr txBox="1"/>
          <p:nvPr/>
        </p:nvSpPr>
        <p:spPr>
          <a:xfrm flipH="1" flipV="1">
            <a:off x="658813" y="47847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978" name="TextBox 90"/>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79" name="TextBox 91"/>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80" name="TextBox 92"/>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81" name="TextBox 93"/>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82" name="TextBox 94"/>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83" name="TextBox 95"/>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84" name="TextBox 96"/>
          <p:cNvSpPr txBox="1"/>
          <p:nvPr/>
        </p:nvSpPr>
        <p:spPr>
          <a:xfrm flipH="1">
            <a:off x="681038" y="4584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985" name="TextBox 97"/>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86" name="TextBox 98"/>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87" name="TextBox 99"/>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88" name="TextBox 100"/>
          <p:cNvSpPr txBox="1"/>
          <p:nvPr/>
        </p:nvSpPr>
        <p:spPr>
          <a:xfrm>
            <a:off x="1062038" y="47847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989" name="TextBox 101"/>
          <p:cNvSpPr txBox="1"/>
          <p:nvPr/>
        </p:nvSpPr>
        <p:spPr>
          <a:xfrm flipH="1" flipV="1">
            <a:off x="658813" y="47847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990" name="TextBox 102"/>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91" name="TextBox 103"/>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92" name="TextBox 104"/>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93" name="TextBox 105"/>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94" name="TextBox 106"/>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95" name="TextBox 107"/>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96" name="TextBox 108"/>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97" name="TextBox 109"/>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998" name="TextBox 110"/>
          <p:cNvSpPr txBox="1"/>
          <p:nvPr/>
        </p:nvSpPr>
        <p:spPr>
          <a:xfrm flipH="1">
            <a:off x="628650" y="2527300"/>
            <a:ext cx="96838"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999" name="TextBox 111"/>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00" name="TextBox 112"/>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01" name="TextBox 113"/>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02" name="TextBox 114"/>
          <p:cNvSpPr txBox="1"/>
          <p:nvPr/>
        </p:nvSpPr>
        <p:spPr>
          <a:xfrm flipH="1" flipV="1">
            <a:off x="658813" y="2527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003" name="TextBox 115"/>
          <p:cNvSpPr txBox="1"/>
          <p:nvPr/>
        </p:nvSpPr>
        <p:spPr>
          <a:xfrm flipV="1">
            <a:off x="6613525" y="2679700"/>
            <a:ext cx="774700" cy="460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200">
              <a:solidFill>
                <a:prstClr val="black"/>
              </a:solidFill>
            </a:endParaRPr>
          </a:p>
        </p:txBody>
      </p:sp>
      <p:sp>
        <p:nvSpPr>
          <p:cNvPr id="1004" name="TextBox 116"/>
          <p:cNvSpPr txBox="1"/>
          <p:nvPr/>
        </p:nvSpPr>
        <p:spPr>
          <a:xfrm>
            <a:off x="661035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05" name="TextBox 117"/>
          <p:cNvSpPr txBox="1"/>
          <p:nvPr/>
        </p:nvSpPr>
        <p:spPr>
          <a:xfrm>
            <a:off x="661035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06" name="TextBox 118"/>
          <p:cNvSpPr txBox="1"/>
          <p:nvPr/>
        </p:nvSpPr>
        <p:spPr>
          <a:xfrm>
            <a:off x="661035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07" name="TextBox 119"/>
          <p:cNvSpPr txBox="1"/>
          <p:nvPr/>
        </p:nvSpPr>
        <p:spPr>
          <a:xfrm>
            <a:off x="661035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11" name="TextBox 123"/>
          <p:cNvSpPr txBox="1"/>
          <p:nvPr/>
        </p:nvSpPr>
        <p:spPr>
          <a:xfrm flipH="1">
            <a:off x="681038" y="25273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013" name="TextBox 125"/>
          <p:cNvSpPr txBox="1"/>
          <p:nvPr/>
        </p:nvSpPr>
        <p:spPr>
          <a:xfrm flipH="1" flipV="1">
            <a:off x="658813" y="2527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014" name="TextBox 127"/>
          <p:cNvSpPr txBox="1"/>
          <p:nvPr/>
        </p:nvSpPr>
        <p:spPr>
          <a:xfrm flipV="1">
            <a:off x="2771775" y="3013075"/>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015" name="TextBox 128"/>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16" name="TextBox 129"/>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17" name="TextBox 130"/>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18" name="TextBox 131"/>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19" name="TextBox 132"/>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20" name="TextBox 133"/>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21" name="TextBox 134"/>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22" name="TextBox 135"/>
          <p:cNvSpPr txBox="1"/>
          <p:nvPr/>
        </p:nvSpPr>
        <p:spPr>
          <a:xfrm flipH="1">
            <a:off x="681038" y="25273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023" name="TextBox 136"/>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24" name="TextBox 137"/>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25" name="TextBox 138"/>
          <p:cNvSpPr txBox="1"/>
          <p:nvPr/>
        </p:nvSpPr>
        <p:spPr>
          <a:xfrm>
            <a:off x="2771775"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26" name="TextBox 139"/>
          <p:cNvSpPr txBox="1"/>
          <p:nvPr/>
        </p:nvSpPr>
        <p:spPr>
          <a:xfrm>
            <a:off x="1062038" y="2527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027" name="TextBox 140"/>
          <p:cNvSpPr txBox="1"/>
          <p:nvPr/>
        </p:nvSpPr>
        <p:spPr>
          <a:xfrm flipH="1" flipV="1">
            <a:off x="658813" y="2527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028" name="TextBox 141"/>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29" name="TextBox 142"/>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30" name="TextBox 143"/>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31" name="TextBox 144"/>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32" name="TextBox 145"/>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33" name="TextBox 146"/>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34" name="TextBox 147"/>
          <p:cNvSpPr txBox="1"/>
          <p:nvPr/>
        </p:nvSpPr>
        <p:spPr>
          <a:xfrm>
            <a:off x="3733800" y="2527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35" name="TextBox 148"/>
          <p:cNvSpPr txBox="1"/>
          <p:nvPr/>
        </p:nvSpPr>
        <p:spPr>
          <a:xfrm flipH="1">
            <a:off x="681038" y="25273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036" name="TextBox 149"/>
          <p:cNvSpPr txBox="1"/>
          <p:nvPr/>
        </p:nvSpPr>
        <p:spPr>
          <a:xfrm>
            <a:off x="1062038" y="2527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037" name="TextBox 150"/>
          <p:cNvSpPr txBox="1"/>
          <p:nvPr/>
        </p:nvSpPr>
        <p:spPr>
          <a:xfrm flipH="1" flipV="1">
            <a:off x="658813" y="2527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038" name="TextBox 151"/>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39" name="TextBox 152"/>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40" name="TextBox 153"/>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41" name="TextBox 154"/>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42" name="TextBox 155"/>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43" name="TextBox 156"/>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44" name="TextBox 157"/>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45" name="TextBox 158"/>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46" name="TextBox 159"/>
          <p:cNvSpPr txBox="1"/>
          <p:nvPr/>
        </p:nvSpPr>
        <p:spPr>
          <a:xfrm flipH="1">
            <a:off x="681038" y="498475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047" name="TextBox 160"/>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48" name="TextBox 161"/>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49" name="TextBox 162"/>
          <p:cNvSpPr txBox="1"/>
          <p:nvPr/>
        </p:nvSpPr>
        <p:spPr>
          <a:xfrm>
            <a:off x="3733800"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50" name="TextBox 163"/>
          <p:cNvSpPr txBox="1"/>
          <p:nvPr/>
        </p:nvSpPr>
        <p:spPr>
          <a:xfrm>
            <a:off x="1062038" y="5194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051" name="TextBox 164"/>
          <p:cNvSpPr txBox="1"/>
          <p:nvPr/>
        </p:nvSpPr>
        <p:spPr>
          <a:xfrm flipH="1" flipV="1">
            <a:off x="658813" y="5194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052" name="TextBox 166"/>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53" name="TextBox 167"/>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54" name="TextBox 168"/>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55" name="TextBox 169"/>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56" name="TextBox 170"/>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57" name="TextBox 171"/>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58" name="TextBox 172"/>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59" name="TextBox 173"/>
          <p:cNvSpPr txBox="1"/>
          <p:nvPr/>
        </p:nvSpPr>
        <p:spPr>
          <a:xfrm flipH="1">
            <a:off x="681038" y="498475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060" name="TextBox 174"/>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61" name="TextBox 175"/>
          <p:cNvSpPr txBox="1"/>
          <p:nvPr/>
        </p:nvSpPr>
        <p:spPr>
          <a:xfrm>
            <a:off x="7610475" y="51943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62" name="TextBox 177"/>
          <p:cNvSpPr txBox="1"/>
          <p:nvPr/>
        </p:nvSpPr>
        <p:spPr>
          <a:xfrm>
            <a:off x="1062038" y="51943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063" name="TextBox 178"/>
          <p:cNvSpPr txBox="1"/>
          <p:nvPr/>
        </p:nvSpPr>
        <p:spPr>
          <a:xfrm flipH="1" flipV="1">
            <a:off x="658813" y="51943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064" name="TextBox 181"/>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65" name="TextBox 182"/>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66" name="TextBox 183"/>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67" name="TextBox 184"/>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68" name="TextBox 185"/>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69" name="TextBox 186"/>
          <p:cNvSpPr txBox="1"/>
          <p:nvPr/>
        </p:nvSpPr>
        <p:spPr>
          <a:xfrm flipH="1">
            <a:off x="681038" y="4584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070" name="TextBox 187"/>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71" name="TextBox 188"/>
          <p:cNvSpPr txBox="1"/>
          <p:nvPr/>
        </p:nvSpPr>
        <p:spPr>
          <a:xfrm>
            <a:off x="373380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72" name="TextBox 189"/>
          <p:cNvSpPr txBox="1"/>
          <p:nvPr/>
        </p:nvSpPr>
        <p:spPr>
          <a:xfrm>
            <a:off x="1062038" y="47847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073" name="TextBox 190"/>
          <p:cNvSpPr txBox="1"/>
          <p:nvPr/>
        </p:nvSpPr>
        <p:spPr>
          <a:xfrm flipH="1" flipV="1">
            <a:off x="658813" y="47847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074" name="TextBox 191"/>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75" name="TextBox 192"/>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76" name="TextBox 193"/>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77" name="TextBox 194"/>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78" name="TextBox 195"/>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79" name="TextBox 196"/>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80" name="TextBox 197"/>
          <p:cNvSpPr txBox="1"/>
          <p:nvPr/>
        </p:nvSpPr>
        <p:spPr>
          <a:xfrm flipH="1">
            <a:off x="681038" y="4584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081" name="TextBox 198"/>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82" name="TextBox 199"/>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83" name="TextBox 200"/>
          <p:cNvSpPr txBox="1"/>
          <p:nvPr/>
        </p:nvSpPr>
        <p:spPr>
          <a:xfrm>
            <a:off x="6610350" y="47847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084" name="TextBox 201"/>
          <p:cNvSpPr txBox="1"/>
          <p:nvPr/>
        </p:nvSpPr>
        <p:spPr>
          <a:xfrm>
            <a:off x="1062038" y="47847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085" name="TextBox 202"/>
          <p:cNvSpPr txBox="1"/>
          <p:nvPr/>
        </p:nvSpPr>
        <p:spPr>
          <a:xfrm flipH="1" flipV="1">
            <a:off x="658813" y="47847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834" name="TextBox 1"/>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35" name="TextBox 2"/>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36" name="TextBox 3"/>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37" name="TextBox 4"/>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38" name="TextBox 5"/>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39" name="TextBox 6"/>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40" name="TextBox 7"/>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41" name="TextBox 8"/>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42" name="TextBox 9"/>
          <p:cNvSpPr txBox="1"/>
          <p:nvPr/>
        </p:nvSpPr>
        <p:spPr>
          <a:xfrm flipH="1">
            <a:off x="628650" y="2474913"/>
            <a:ext cx="96838"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843" name="TextBox 10"/>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44" name="TextBox 11"/>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45" name="TextBox 12"/>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46" name="TextBox 13"/>
          <p:cNvSpPr txBox="1"/>
          <p:nvPr/>
        </p:nvSpPr>
        <p:spPr>
          <a:xfrm flipH="1" flipV="1">
            <a:off x="658813" y="2474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847" name="TextBox 15"/>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48" name="TextBox 16"/>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49" name="TextBox 17"/>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50" name="TextBox 18"/>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51" name="TextBox 19"/>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52" name="TextBox 20"/>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53" name="TextBox 21"/>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54" name="TextBox 22"/>
          <p:cNvSpPr txBox="1"/>
          <p:nvPr/>
        </p:nvSpPr>
        <p:spPr>
          <a:xfrm flipH="1">
            <a:off x="681038" y="24749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855" name="TextBox 23"/>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56" name="TextBox 24"/>
          <p:cNvSpPr txBox="1"/>
          <p:nvPr/>
        </p:nvSpPr>
        <p:spPr>
          <a:xfrm flipH="1" flipV="1">
            <a:off x="658813" y="2474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857" name="TextBox 26"/>
          <p:cNvSpPr txBox="1"/>
          <p:nvPr/>
        </p:nvSpPr>
        <p:spPr>
          <a:xfrm flipV="1">
            <a:off x="2381250" y="3008313"/>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858" name="TextBox 27"/>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59" name="TextBox 28"/>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60" name="TextBox 29"/>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61" name="TextBox 30"/>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62" name="TextBox 31"/>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63" name="TextBox 32"/>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64" name="TextBox 33"/>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65" name="TextBox 34"/>
          <p:cNvSpPr txBox="1"/>
          <p:nvPr/>
        </p:nvSpPr>
        <p:spPr>
          <a:xfrm flipH="1">
            <a:off x="681038" y="24749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866" name="TextBox 35"/>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67" name="TextBox 36"/>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68" name="TextBox 37"/>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69" name="TextBox 38"/>
          <p:cNvSpPr txBox="1"/>
          <p:nvPr/>
        </p:nvSpPr>
        <p:spPr>
          <a:xfrm>
            <a:off x="1062038" y="24749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870" name="TextBox 39"/>
          <p:cNvSpPr txBox="1"/>
          <p:nvPr/>
        </p:nvSpPr>
        <p:spPr>
          <a:xfrm flipH="1" flipV="1">
            <a:off x="658813" y="2474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871" name="TextBox 40"/>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72" name="TextBox 41"/>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73" name="TextBox 42"/>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74" name="TextBox 43"/>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75" name="TextBox 44"/>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76" name="TextBox 45"/>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77" name="TextBox 46"/>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78" name="TextBox 47"/>
          <p:cNvSpPr txBox="1"/>
          <p:nvPr/>
        </p:nvSpPr>
        <p:spPr>
          <a:xfrm flipH="1">
            <a:off x="681038" y="24749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879" name="TextBox 48"/>
          <p:cNvSpPr txBox="1"/>
          <p:nvPr/>
        </p:nvSpPr>
        <p:spPr>
          <a:xfrm>
            <a:off x="1062038" y="24749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880" name="TextBox 49"/>
          <p:cNvSpPr txBox="1"/>
          <p:nvPr/>
        </p:nvSpPr>
        <p:spPr>
          <a:xfrm flipH="1" flipV="1">
            <a:off x="658813" y="2474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881" name="TextBox 50"/>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82" name="TextBox 51"/>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83" name="TextBox 52"/>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84" name="TextBox 53"/>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85" name="TextBox 54"/>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86" name="TextBox 55"/>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87" name="TextBox 56"/>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88" name="TextBox 57"/>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89" name="TextBox 58"/>
          <p:cNvSpPr txBox="1"/>
          <p:nvPr/>
        </p:nvSpPr>
        <p:spPr>
          <a:xfrm flipH="1">
            <a:off x="681038" y="51228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890" name="TextBox 59"/>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91" name="TextBox 60"/>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92" name="TextBox 61"/>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93" name="TextBox 62"/>
          <p:cNvSpPr txBox="1"/>
          <p:nvPr/>
        </p:nvSpPr>
        <p:spPr>
          <a:xfrm>
            <a:off x="1062038" y="53324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894" name="TextBox 63"/>
          <p:cNvSpPr txBox="1"/>
          <p:nvPr/>
        </p:nvSpPr>
        <p:spPr>
          <a:xfrm flipH="1" flipV="1">
            <a:off x="658813" y="53324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895" name="TextBox 65"/>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96" name="TextBox 66"/>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97" name="TextBox 67"/>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98" name="TextBox 68"/>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99" name="TextBox 69"/>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00" name="TextBox 70"/>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01" name="TextBox 71"/>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02" name="TextBox 72"/>
          <p:cNvSpPr txBox="1"/>
          <p:nvPr/>
        </p:nvSpPr>
        <p:spPr>
          <a:xfrm flipH="1">
            <a:off x="681038" y="51228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903" name="TextBox 73"/>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04" name="TextBox 74"/>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05" name="TextBox 75"/>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06" name="TextBox 76"/>
          <p:cNvSpPr txBox="1"/>
          <p:nvPr/>
        </p:nvSpPr>
        <p:spPr>
          <a:xfrm>
            <a:off x="1062038" y="53324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907" name="TextBox 77"/>
          <p:cNvSpPr txBox="1"/>
          <p:nvPr/>
        </p:nvSpPr>
        <p:spPr>
          <a:xfrm flipH="1" flipV="1">
            <a:off x="658813" y="53324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908" name="TextBox 80"/>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09" name="TextBox 81"/>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10" name="TextBox 82"/>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11" name="TextBox 83"/>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12" name="TextBox 84"/>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13" name="TextBox 85"/>
          <p:cNvSpPr txBox="1"/>
          <p:nvPr/>
        </p:nvSpPr>
        <p:spPr>
          <a:xfrm flipH="1">
            <a:off x="681038" y="47228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914" name="TextBox 86"/>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15" name="TextBox 87"/>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16" name="TextBox 88"/>
          <p:cNvSpPr txBox="1"/>
          <p:nvPr/>
        </p:nvSpPr>
        <p:spPr>
          <a:xfrm>
            <a:off x="1062038" y="49228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917" name="TextBox 89"/>
          <p:cNvSpPr txBox="1"/>
          <p:nvPr/>
        </p:nvSpPr>
        <p:spPr>
          <a:xfrm flipH="1" flipV="1">
            <a:off x="658813" y="49228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918" name="TextBox 90"/>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19" name="TextBox 91"/>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20" name="TextBox 92"/>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21" name="TextBox 93"/>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22" name="TextBox 94"/>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23" name="TextBox 95"/>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24" name="TextBox 96"/>
          <p:cNvSpPr txBox="1"/>
          <p:nvPr/>
        </p:nvSpPr>
        <p:spPr>
          <a:xfrm flipH="1">
            <a:off x="681038" y="47228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925" name="TextBox 97"/>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26" name="TextBox 98"/>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27" name="TextBox 99"/>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28" name="TextBox 100"/>
          <p:cNvSpPr txBox="1"/>
          <p:nvPr/>
        </p:nvSpPr>
        <p:spPr>
          <a:xfrm>
            <a:off x="1062038" y="49228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929" name="TextBox 101"/>
          <p:cNvSpPr txBox="1"/>
          <p:nvPr/>
        </p:nvSpPr>
        <p:spPr>
          <a:xfrm flipH="1" flipV="1">
            <a:off x="658813" y="49228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930" name="TextBox 102"/>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31" name="TextBox 103"/>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32" name="TextBox 104"/>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33" name="TextBox 105"/>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34" name="TextBox 106"/>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35" name="TextBox 107"/>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36" name="TextBox 108"/>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37" name="TextBox 109"/>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38" name="TextBox 110"/>
          <p:cNvSpPr txBox="1"/>
          <p:nvPr/>
        </p:nvSpPr>
        <p:spPr>
          <a:xfrm flipH="1">
            <a:off x="628650" y="2474913"/>
            <a:ext cx="96838"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939" name="TextBox 111"/>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40" name="TextBox 112"/>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41" name="TextBox 113"/>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42" name="TextBox 114"/>
          <p:cNvSpPr txBox="1"/>
          <p:nvPr/>
        </p:nvSpPr>
        <p:spPr>
          <a:xfrm flipH="1" flipV="1">
            <a:off x="658813" y="2474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943" name="TextBox 116"/>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44" name="TextBox 117"/>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45" name="TextBox 118"/>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46" name="TextBox 119"/>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47" name="TextBox 120"/>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48" name="TextBox 121"/>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49" name="TextBox 122"/>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50" name="TextBox 123"/>
          <p:cNvSpPr txBox="1"/>
          <p:nvPr/>
        </p:nvSpPr>
        <p:spPr>
          <a:xfrm flipH="1">
            <a:off x="681038" y="24749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951" name="TextBox 124"/>
          <p:cNvSpPr txBox="1"/>
          <p:nvPr/>
        </p:nvSpPr>
        <p:spPr>
          <a:xfrm>
            <a:off x="70675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52" name="TextBox 125"/>
          <p:cNvSpPr txBox="1"/>
          <p:nvPr/>
        </p:nvSpPr>
        <p:spPr>
          <a:xfrm flipH="1" flipV="1">
            <a:off x="658813" y="2474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953" name="TextBox 127"/>
          <p:cNvSpPr txBox="1"/>
          <p:nvPr/>
        </p:nvSpPr>
        <p:spPr>
          <a:xfrm flipV="1">
            <a:off x="2381250" y="3008313"/>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954" name="TextBox 128"/>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55" name="TextBox 129"/>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56" name="TextBox 130"/>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57" name="TextBox 131"/>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58" name="TextBox 132"/>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59" name="TextBox 133"/>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60" name="TextBox 134"/>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61" name="TextBox 135"/>
          <p:cNvSpPr txBox="1"/>
          <p:nvPr/>
        </p:nvSpPr>
        <p:spPr>
          <a:xfrm flipH="1">
            <a:off x="681038" y="24749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962" name="TextBox 136"/>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63" name="TextBox 137"/>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64" name="TextBox 138"/>
          <p:cNvSpPr txBox="1"/>
          <p:nvPr/>
        </p:nvSpPr>
        <p:spPr>
          <a:xfrm>
            <a:off x="238125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65" name="TextBox 139"/>
          <p:cNvSpPr txBox="1"/>
          <p:nvPr/>
        </p:nvSpPr>
        <p:spPr>
          <a:xfrm>
            <a:off x="1062038" y="24749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966" name="TextBox 140"/>
          <p:cNvSpPr txBox="1"/>
          <p:nvPr/>
        </p:nvSpPr>
        <p:spPr>
          <a:xfrm flipH="1" flipV="1">
            <a:off x="658813" y="2474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967" name="TextBox 141"/>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68" name="TextBox 142"/>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69" name="TextBox 143"/>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70" name="TextBox 144"/>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71" name="TextBox 145"/>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72" name="TextBox 146"/>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73" name="TextBox 147"/>
          <p:cNvSpPr txBox="1"/>
          <p:nvPr/>
        </p:nvSpPr>
        <p:spPr>
          <a:xfrm>
            <a:off x="4533900" y="2474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74" name="TextBox 148"/>
          <p:cNvSpPr txBox="1"/>
          <p:nvPr/>
        </p:nvSpPr>
        <p:spPr>
          <a:xfrm flipH="1">
            <a:off x="681038" y="24749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975" name="TextBox 149"/>
          <p:cNvSpPr txBox="1"/>
          <p:nvPr/>
        </p:nvSpPr>
        <p:spPr>
          <a:xfrm>
            <a:off x="1062038" y="24749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976" name="TextBox 150"/>
          <p:cNvSpPr txBox="1"/>
          <p:nvPr/>
        </p:nvSpPr>
        <p:spPr>
          <a:xfrm flipH="1" flipV="1">
            <a:off x="658813" y="2474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977" name="TextBox 151"/>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78" name="TextBox 152"/>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79" name="TextBox 153"/>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80" name="TextBox 154"/>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81" name="TextBox 155"/>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82" name="TextBox 156"/>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83" name="TextBox 157"/>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84" name="TextBox 158"/>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85" name="TextBox 159"/>
          <p:cNvSpPr txBox="1"/>
          <p:nvPr/>
        </p:nvSpPr>
        <p:spPr>
          <a:xfrm flipH="1">
            <a:off x="681038" y="51228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986" name="TextBox 160"/>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87" name="TextBox 161"/>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88" name="TextBox 162"/>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89" name="TextBox 163"/>
          <p:cNvSpPr txBox="1"/>
          <p:nvPr/>
        </p:nvSpPr>
        <p:spPr>
          <a:xfrm>
            <a:off x="1062038" y="53324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990" name="TextBox 164"/>
          <p:cNvSpPr txBox="1"/>
          <p:nvPr/>
        </p:nvSpPr>
        <p:spPr>
          <a:xfrm flipH="1" flipV="1">
            <a:off x="658813" y="53324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991" name="TextBox 166"/>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92" name="TextBox 167"/>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93" name="TextBox 168"/>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94" name="TextBox 169"/>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95" name="TextBox 170"/>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96" name="TextBox 171"/>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97" name="TextBox 172"/>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998" name="TextBox 173"/>
          <p:cNvSpPr txBox="1"/>
          <p:nvPr/>
        </p:nvSpPr>
        <p:spPr>
          <a:xfrm flipH="1">
            <a:off x="681038" y="51228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999" name="TextBox 174"/>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00" name="TextBox 175"/>
          <p:cNvSpPr txBox="1"/>
          <p:nvPr/>
        </p:nvSpPr>
        <p:spPr>
          <a:xfrm>
            <a:off x="9534525"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01" name="TextBox 177"/>
          <p:cNvSpPr txBox="1"/>
          <p:nvPr/>
        </p:nvSpPr>
        <p:spPr>
          <a:xfrm>
            <a:off x="1062038" y="53324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002" name="TextBox 178"/>
          <p:cNvSpPr txBox="1"/>
          <p:nvPr/>
        </p:nvSpPr>
        <p:spPr>
          <a:xfrm flipH="1" flipV="1">
            <a:off x="658813" y="53324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003" name="TextBox 181"/>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04" name="TextBox 182"/>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05" name="TextBox 183"/>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06" name="TextBox 184"/>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07" name="TextBox 185"/>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08" name="TextBox 186"/>
          <p:cNvSpPr txBox="1"/>
          <p:nvPr/>
        </p:nvSpPr>
        <p:spPr>
          <a:xfrm flipH="1">
            <a:off x="681038" y="47228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009" name="TextBox 187"/>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10" name="TextBox 188"/>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11" name="TextBox 189"/>
          <p:cNvSpPr txBox="1"/>
          <p:nvPr/>
        </p:nvSpPr>
        <p:spPr>
          <a:xfrm>
            <a:off x="1062038" y="49228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012" name="TextBox 190"/>
          <p:cNvSpPr txBox="1"/>
          <p:nvPr/>
        </p:nvSpPr>
        <p:spPr>
          <a:xfrm flipH="1" flipV="1">
            <a:off x="658813" y="49228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013" name="TextBox 191"/>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14" name="TextBox 192"/>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15" name="TextBox 193"/>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16" name="TextBox 194"/>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17" name="TextBox 195"/>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18" name="TextBox 196"/>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19" name="TextBox 197"/>
          <p:cNvSpPr txBox="1"/>
          <p:nvPr/>
        </p:nvSpPr>
        <p:spPr>
          <a:xfrm flipH="1">
            <a:off x="681038" y="47228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020" name="TextBox 198"/>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21" name="TextBox 199"/>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22" name="TextBox 200"/>
          <p:cNvSpPr txBox="1"/>
          <p:nvPr/>
        </p:nvSpPr>
        <p:spPr>
          <a:xfrm>
            <a:off x="70675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23" name="TextBox 201"/>
          <p:cNvSpPr txBox="1"/>
          <p:nvPr/>
        </p:nvSpPr>
        <p:spPr>
          <a:xfrm>
            <a:off x="1062038" y="49228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024" name="TextBox 202"/>
          <p:cNvSpPr txBox="1"/>
          <p:nvPr/>
        </p:nvSpPr>
        <p:spPr>
          <a:xfrm flipH="1" flipV="1">
            <a:off x="658813" y="49228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025" name="TextBox 203"/>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26" name="TextBox 204"/>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27" name="TextBox 205"/>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28" name="TextBox 206"/>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29" name="TextBox 207"/>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30" name="TextBox 208"/>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31" name="TextBox 209"/>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32" name="TextBox 210"/>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33" name="TextBox 211"/>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34" name="TextBox 212"/>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35" name="TextBox 213"/>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36" name="TextBox 214"/>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37" name="TextBox 215"/>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38" name="TextBox 216"/>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39" name="TextBox 217"/>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40" name="TextBox 218"/>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41" name="TextBox 219"/>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42" name="TextBox 220"/>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43" name="TextBox 221"/>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44" name="TextBox 222"/>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45" name="TextBox 223"/>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46" name="TextBox 224"/>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47" name="TextBox 225"/>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48" name="TextBox 226"/>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49" name="TextBox 227"/>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50" name="TextBox 228"/>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51" name="TextBox 229"/>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52" name="TextBox 230"/>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53" name="TextBox 231"/>
          <p:cNvSpPr txBox="1"/>
          <p:nvPr/>
        </p:nvSpPr>
        <p:spPr>
          <a:xfrm>
            <a:off x="45339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54" name="TextBox 232"/>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55" name="TextBox 233"/>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56" name="TextBox 234"/>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57" name="TextBox 235"/>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58" name="TextBox 236"/>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59" name="TextBox 237"/>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60" name="TextBox 238"/>
          <p:cNvSpPr txBox="1"/>
          <p:nvPr/>
        </p:nvSpPr>
        <p:spPr>
          <a:xfrm>
            <a:off x="453390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61" name="TextBox 239"/>
          <p:cNvSpPr txBox="1"/>
          <p:nvPr/>
        </p:nvSpPr>
        <p:spPr>
          <a:xfrm flipV="1">
            <a:off x="3057525" y="3008313"/>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062" name="TextBox 240"/>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63" name="TextBox 241"/>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64" name="TextBox 242"/>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65" name="TextBox 243"/>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66" name="TextBox 244"/>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67" name="TextBox 245"/>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68" name="TextBox 246"/>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69" name="TextBox 247"/>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70" name="TextBox 248"/>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71" name="TextBox 249"/>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72" name="TextBox 250"/>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73" name="TextBox 251"/>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74" name="TextBox 252"/>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75" name="TextBox 253"/>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76" name="TextBox 254"/>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77" name="TextBox 255"/>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78" name="TextBox 256"/>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79" name="TextBox 257"/>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80" name="TextBox 258"/>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81" name="TextBox 259"/>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82" name="TextBox 260"/>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83" name="TextBox 261"/>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84" name="TextBox 262"/>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85" name="TextBox 263"/>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86" name="TextBox 264"/>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87" name="TextBox 265"/>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88" name="TextBox 266"/>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89" name="TextBox 267"/>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90" name="TextBox 268"/>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91" name="TextBox 269"/>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92" name="TextBox 270"/>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93" name="TextBox 271"/>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94" name="TextBox 272"/>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95" name="TextBox 273"/>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96" name="TextBox 274"/>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97" name="TextBox 275"/>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98" name="TextBox 276"/>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099" name="TextBox 277"/>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00" name="TextBox 278"/>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01" name="TextBox 279"/>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02" name="TextBox 280"/>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03" name="TextBox 281"/>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04" name="TextBox 282"/>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05" name="TextBox 283"/>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06" name="TextBox 284"/>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07" name="TextBox 285"/>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08" name="TextBox 286"/>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09" name="TextBox 287"/>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10" name="TextBox 288"/>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11" name="TextBox 289"/>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12" name="TextBox 290"/>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13" name="TextBox 291"/>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14" name="TextBox 292"/>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15" name="TextBox 293"/>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16" name="TextBox 294"/>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17" name="TextBox 295"/>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18" name="TextBox 296"/>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19" name="TextBox 297"/>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20" name="TextBox 298"/>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21" name="TextBox 299"/>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22" name="TextBox 300"/>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23" name="TextBox 301"/>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24" name="TextBox 302"/>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25" name="TextBox 303"/>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26" name="TextBox 304"/>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27" name="TextBox 305"/>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28" name="TextBox 306"/>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29" name="TextBox 307"/>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30" name="TextBox 308"/>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31" name="TextBox 309"/>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32" name="TextBox 310"/>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33" name="TextBox 311"/>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34" name="TextBox 312"/>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35" name="TextBox 313"/>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36" name="TextBox 314"/>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37" name="TextBox 315"/>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38" name="TextBox 316"/>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39" name="TextBox 317"/>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40" name="TextBox 318"/>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41" name="TextBox 319"/>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42" name="TextBox 320"/>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43" name="TextBox 321"/>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44" name="TextBox 322"/>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45" name="TextBox 323"/>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46" name="TextBox 324"/>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47" name="TextBox 325"/>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48" name="TextBox 326"/>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49" name="TextBox 327"/>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50" name="TextBox 328"/>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51" name="TextBox 329"/>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52" name="TextBox 330"/>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53" name="TextBox 331"/>
          <p:cNvSpPr txBox="1"/>
          <p:nvPr/>
        </p:nvSpPr>
        <p:spPr>
          <a:xfrm>
            <a:off x="238125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54" name="TextBox 332"/>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55" name="TextBox 333"/>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56" name="TextBox 334"/>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57" name="TextBox 335"/>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58" name="TextBox 336"/>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59" name="TextBox 337"/>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60" name="TextBox 338"/>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61" name="TextBox 339"/>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62" name="TextBox 340"/>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63" name="TextBox 341"/>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64" name="TextBox 342"/>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65" name="TextBox 343"/>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66" name="TextBox 344"/>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67" name="TextBox 345"/>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68" name="TextBox 346"/>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69" name="TextBox 347"/>
          <p:cNvSpPr txBox="1"/>
          <p:nvPr/>
        </p:nvSpPr>
        <p:spPr>
          <a:xfrm>
            <a:off x="2381250" y="4922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70" name="TextBox 348"/>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71" name="TextBox 349"/>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72" name="TextBox 350"/>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73" name="TextBox 351"/>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74" name="TextBox 352"/>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75" name="TextBox 353"/>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76" name="TextBox 354"/>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77" name="TextBox 355"/>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78" name="TextBox 356"/>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79" name="TextBox 357"/>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80" name="TextBox 358"/>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81" name="TextBox 359"/>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82" name="TextBox 360"/>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83" name="TextBox 361"/>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84" name="TextBox 362"/>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85" name="TextBox 363"/>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86" name="TextBox 364"/>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87" name="TextBox 365"/>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88" name="TextBox 366"/>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89" name="TextBox 367"/>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90" name="TextBox 368"/>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91" name="TextBox 369"/>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92" name="TextBox 370"/>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93" name="TextBox 371"/>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94" name="TextBox 372"/>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95" name="TextBox 373"/>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96" name="TextBox 374"/>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97" name="TextBox 375"/>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98" name="TextBox 376"/>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199" name="TextBox 377"/>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00" name="TextBox 378"/>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01" name="TextBox 379"/>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02" name="TextBox 380"/>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03" name="TextBox 381"/>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04" name="TextBox 382"/>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05" name="TextBox 383"/>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06" name="TextBox 384"/>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07" name="TextBox 385"/>
          <p:cNvSpPr txBox="1"/>
          <p:nvPr/>
        </p:nvSpPr>
        <p:spPr>
          <a:xfrm>
            <a:off x="1638300" y="5332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24" name="TextBox 1"/>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25" name="TextBox 2"/>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26" name="TextBox 3"/>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27" name="TextBox 4"/>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28" name="TextBox 5"/>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29" name="TextBox 6"/>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30" name="TextBox 7"/>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31" name="TextBox 8"/>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32" name="TextBox 9"/>
          <p:cNvSpPr txBox="1"/>
          <p:nvPr/>
        </p:nvSpPr>
        <p:spPr>
          <a:xfrm flipH="1">
            <a:off x="627063" y="1893888"/>
            <a:ext cx="96837"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433" name="TextBox 10"/>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34" name="TextBox 11"/>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35" name="TextBox 12"/>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36" name="TextBox 13"/>
          <p:cNvSpPr txBox="1"/>
          <p:nvPr/>
        </p:nvSpPr>
        <p:spPr>
          <a:xfrm flipH="1" flipV="1">
            <a:off x="657225" y="18938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437" name="TextBox 15"/>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38" name="TextBox 16"/>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39" name="TextBox 17"/>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40" name="TextBox 18"/>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41" name="TextBox 19"/>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42" name="TextBox 20"/>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43" name="TextBox 21"/>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44" name="TextBox 22"/>
          <p:cNvSpPr txBox="1"/>
          <p:nvPr/>
        </p:nvSpPr>
        <p:spPr>
          <a:xfrm flipH="1">
            <a:off x="679450" y="18938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445" name="TextBox 23"/>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46" name="TextBox 24"/>
          <p:cNvSpPr txBox="1"/>
          <p:nvPr/>
        </p:nvSpPr>
        <p:spPr>
          <a:xfrm flipH="1" flipV="1">
            <a:off x="657225" y="18938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447" name="TextBox 26"/>
          <p:cNvSpPr txBox="1"/>
          <p:nvPr/>
        </p:nvSpPr>
        <p:spPr>
          <a:xfrm flipV="1">
            <a:off x="2379663" y="242728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448" name="TextBox 27"/>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49" name="TextBox 28"/>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50" name="TextBox 29"/>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51" name="TextBox 30"/>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52" name="TextBox 31"/>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53" name="TextBox 32"/>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54" name="TextBox 33"/>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55" name="TextBox 34"/>
          <p:cNvSpPr txBox="1"/>
          <p:nvPr/>
        </p:nvSpPr>
        <p:spPr>
          <a:xfrm flipH="1">
            <a:off x="679450" y="18938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456" name="TextBox 35"/>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57" name="TextBox 36"/>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58" name="TextBox 37"/>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59" name="TextBox 38"/>
          <p:cNvSpPr txBox="1"/>
          <p:nvPr/>
        </p:nvSpPr>
        <p:spPr>
          <a:xfrm>
            <a:off x="1060450" y="18938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460" name="TextBox 39"/>
          <p:cNvSpPr txBox="1"/>
          <p:nvPr/>
        </p:nvSpPr>
        <p:spPr>
          <a:xfrm flipH="1" flipV="1">
            <a:off x="657225" y="18938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461" name="TextBox 40"/>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62" name="TextBox 41"/>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63" name="TextBox 42"/>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64" name="TextBox 43"/>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65" name="TextBox 44"/>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66" name="TextBox 45"/>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67" name="TextBox 46"/>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68" name="TextBox 47"/>
          <p:cNvSpPr txBox="1"/>
          <p:nvPr/>
        </p:nvSpPr>
        <p:spPr>
          <a:xfrm flipH="1">
            <a:off x="679450" y="18938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469" name="TextBox 48"/>
          <p:cNvSpPr txBox="1"/>
          <p:nvPr/>
        </p:nvSpPr>
        <p:spPr>
          <a:xfrm>
            <a:off x="1060450" y="18938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470" name="TextBox 49"/>
          <p:cNvSpPr txBox="1"/>
          <p:nvPr/>
        </p:nvSpPr>
        <p:spPr>
          <a:xfrm flipH="1" flipV="1">
            <a:off x="657225" y="18938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471" name="TextBox 50"/>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72" name="TextBox 51"/>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73" name="TextBox 52"/>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74" name="TextBox 53"/>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75" name="TextBox 54"/>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76" name="TextBox 55"/>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77" name="TextBox 56"/>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78" name="TextBox 57"/>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79" name="TextBox 58"/>
          <p:cNvSpPr txBox="1"/>
          <p:nvPr/>
        </p:nvSpPr>
        <p:spPr>
          <a:xfrm flipH="1">
            <a:off x="679450" y="47418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480" name="TextBox 59"/>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81" name="TextBox 60"/>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82" name="TextBox 61"/>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83" name="TextBox 62"/>
          <p:cNvSpPr txBox="1"/>
          <p:nvPr/>
        </p:nvSpPr>
        <p:spPr>
          <a:xfrm>
            <a:off x="1060450" y="49514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484" name="TextBox 63"/>
          <p:cNvSpPr txBox="1"/>
          <p:nvPr/>
        </p:nvSpPr>
        <p:spPr>
          <a:xfrm flipH="1" flipV="1">
            <a:off x="657225" y="49514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485" name="TextBox 65"/>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86" name="TextBox 66"/>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87" name="TextBox 67"/>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88" name="TextBox 68"/>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89" name="TextBox 69"/>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90" name="TextBox 70"/>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91" name="TextBox 71"/>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92" name="TextBox 72"/>
          <p:cNvSpPr txBox="1"/>
          <p:nvPr/>
        </p:nvSpPr>
        <p:spPr>
          <a:xfrm flipH="1">
            <a:off x="679450" y="47418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493" name="TextBox 73"/>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94" name="TextBox 74"/>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95" name="TextBox 75"/>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96" name="TextBox 76"/>
          <p:cNvSpPr txBox="1"/>
          <p:nvPr/>
        </p:nvSpPr>
        <p:spPr>
          <a:xfrm>
            <a:off x="1060450" y="49514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497" name="TextBox 77"/>
          <p:cNvSpPr txBox="1"/>
          <p:nvPr/>
        </p:nvSpPr>
        <p:spPr>
          <a:xfrm flipH="1" flipV="1">
            <a:off x="657225" y="49514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498" name="TextBox 80"/>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499" name="TextBox 81"/>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00" name="TextBox 82"/>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01" name="TextBox 83"/>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02" name="TextBox 84"/>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03" name="TextBox 85"/>
          <p:cNvSpPr txBox="1"/>
          <p:nvPr/>
        </p:nvSpPr>
        <p:spPr>
          <a:xfrm flipH="1">
            <a:off x="679450" y="43418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504" name="TextBox 86"/>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05" name="TextBox 87"/>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06" name="TextBox 88"/>
          <p:cNvSpPr txBox="1"/>
          <p:nvPr/>
        </p:nvSpPr>
        <p:spPr>
          <a:xfrm>
            <a:off x="1060450" y="45418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507" name="TextBox 89"/>
          <p:cNvSpPr txBox="1"/>
          <p:nvPr/>
        </p:nvSpPr>
        <p:spPr>
          <a:xfrm flipH="1" flipV="1">
            <a:off x="657225" y="45418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508" name="TextBox 90"/>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09" name="TextBox 91"/>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10" name="TextBox 92"/>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11" name="TextBox 93"/>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12" name="TextBox 94"/>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13" name="TextBox 95"/>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14" name="TextBox 96"/>
          <p:cNvSpPr txBox="1"/>
          <p:nvPr/>
        </p:nvSpPr>
        <p:spPr>
          <a:xfrm flipH="1">
            <a:off x="679450" y="43418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515" name="TextBox 97"/>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16" name="TextBox 98"/>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17" name="TextBox 99"/>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18" name="TextBox 100"/>
          <p:cNvSpPr txBox="1"/>
          <p:nvPr/>
        </p:nvSpPr>
        <p:spPr>
          <a:xfrm>
            <a:off x="1060450" y="45418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519" name="TextBox 101"/>
          <p:cNvSpPr txBox="1"/>
          <p:nvPr/>
        </p:nvSpPr>
        <p:spPr>
          <a:xfrm flipH="1" flipV="1">
            <a:off x="657225" y="45418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520" name="TextBox 102"/>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21" name="TextBox 103"/>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22" name="TextBox 104"/>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23" name="TextBox 105"/>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24" name="TextBox 106"/>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25" name="TextBox 107"/>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26" name="TextBox 108"/>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27" name="TextBox 109"/>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28" name="TextBox 110"/>
          <p:cNvSpPr txBox="1"/>
          <p:nvPr/>
        </p:nvSpPr>
        <p:spPr>
          <a:xfrm flipH="1">
            <a:off x="627063" y="1893888"/>
            <a:ext cx="96837"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529" name="TextBox 111"/>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30" name="TextBox 112"/>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31" name="TextBox 113"/>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32" name="TextBox 114"/>
          <p:cNvSpPr txBox="1"/>
          <p:nvPr/>
        </p:nvSpPr>
        <p:spPr>
          <a:xfrm flipH="1" flipV="1">
            <a:off x="657225" y="18938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533" name="TextBox 116"/>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34" name="TextBox 117"/>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35" name="TextBox 118"/>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36" name="TextBox 119"/>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37" name="TextBox 120"/>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38" name="TextBox 121"/>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39" name="TextBox 122"/>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40" name="TextBox 123"/>
          <p:cNvSpPr txBox="1"/>
          <p:nvPr/>
        </p:nvSpPr>
        <p:spPr>
          <a:xfrm flipH="1">
            <a:off x="679450" y="18938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541" name="TextBox 124"/>
          <p:cNvSpPr txBox="1"/>
          <p:nvPr/>
        </p:nvSpPr>
        <p:spPr>
          <a:xfrm>
            <a:off x="70659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42" name="TextBox 125"/>
          <p:cNvSpPr txBox="1"/>
          <p:nvPr/>
        </p:nvSpPr>
        <p:spPr>
          <a:xfrm flipH="1" flipV="1">
            <a:off x="657225" y="18938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543" name="TextBox 127"/>
          <p:cNvSpPr txBox="1"/>
          <p:nvPr/>
        </p:nvSpPr>
        <p:spPr>
          <a:xfrm flipV="1">
            <a:off x="2379663" y="242728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544" name="TextBox 128"/>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45" name="TextBox 129"/>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46" name="TextBox 130"/>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47" name="TextBox 131"/>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48" name="TextBox 132"/>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49" name="TextBox 133"/>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50" name="TextBox 134"/>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51" name="TextBox 135"/>
          <p:cNvSpPr txBox="1"/>
          <p:nvPr/>
        </p:nvSpPr>
        <p:spPr>
          <a:xfrm flipH="1">
            <a:off x="679450" y="18938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552" name="TextBox 136"/>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53" name="TextBox 137"/>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54" name="TextBox 138"/>
          <p:cNvSpPr txBox="1"/>
          <p:nvPr/>
        </p:nvSpPr>
        <p:spPr>
          <a:xfrm>
            <a:off x="237966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55" name="TextBox 139"/>
          <p:cNvSpPr txBox="1"/>
          <p:nvPr/>
        </p:nvSpPr>
        <p:spPr>
          <a:xfrm>
            <a:off x="1060450" y="18938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556" name="TextBox 140"/>
          <p:cNvSpPr txBox="1"/>
          <p:nvPr/>
        </p:nvSpPr>
        <p:spPr>
          <a:xfrm flipH="1" flipV="1">
            <a:off x="657225" y="18938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557" name="TextBox 141"/>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58" name="TextBox 142"/>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59" name="TextBox 143"/>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60" name="TextBox 144"/>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61" name="TextBox 145"/>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62" name="TextBox 146"/>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63" name="TextBox 147"/>
          <p:cNvSpPr txBox="1"/>
          <p:nvPr/>
        </p:nvSpPr>
        <p:spPr>
          <a:xfrm>
            <a:off x="4532313" y="18938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64" name="TextBox 148"/>
          <p:cNvSpPr txBox="1"/>
          <p:nvPr/>
        </p:nvSpPr>
        <p:spPr>
          <a:xfrm flipH="1">
            <a:off x="679450" y="18938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565" name="TextBox 149"/>
          <p:cNvSpPr txBox="1"/>
          <p:nvPr/>
        </p:nvSpPr>
        <p:spPr>
          <a:xfrm>
            <a:off x="1060450" y="18938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566" name="TextBox 150"/>
          <p:cNvSpPr txBox="1"/>
          <p:nvPr/>
        </p:nvSpPr>
        <p:spPr>
          <a:xfrm flipH="1" flipV="1">
            <a:off x="657225" y="18938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567" name="TextBox 151"/>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68" name="TextBox 152"/>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69" name="TextBox 153"/>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70" name="TextBox 154"/>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71" name="TextBox 155"/>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72" name="TextBox 156"/>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73" name="TextBox 157"/>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74" name="TextBox 158"/>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75" name="TextBox 159"/>
          <p:cNvSpPr txBox="1"/>
          <p:nvPr/>
        </p:nvSpPr>
        <p:spPr>
          <a:xfrm flipH="1">
            <a:off x="679450" y="47418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576" name="TextBox 160"/>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77" name="TextBox 161"/>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78" name="TextBox 162"/>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79" name="TextBox 163"/>
          <p:cNvSpPr txBox="1"/>
          <p:nvPr/>
        </p:nvSpPr>
        <p:spPr>
          <a:xfrm>
            <a:off x="1060450" y="49514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580" name="TextBox 164"/>
          <p:cNvSpPr txBox="1"/>
          <p:nvPr/>
        </p:nvSpPr>
        <p:spPr>
          <a:xfrm flipH="1" flipV="1">
            <a:off x="657225" y="49514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581" name="TextBox 166"/>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82" name="TextBox 167"/>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83" name="TextBox 168"/>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84" name="TextBox 169"/>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85" name="TextBox 170"/>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86" name="TextBox 171"/>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87" name="TextBox 172"/>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88" name="TextBox 173"/>
          <p:cNvSpPr txBox="1"/>
          <p:nvPr/>
        </p:nvSpPr>
        <p:spPr>
          <a:xfrm flipH="1">
            <a:off x="679450" y="47418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589" name="TextBox 174"/>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90" name="TextBox 175"/>
          <p:cNvSpPr txBox="1"/>
          <p:nvPr/>
        </p:nvSpPr>
        <p:spPr>
          <a:xfrm>
            <a:off x="9532938"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91" name="TextBox 177"/>
          <p:cNvSpPr txBox="1"/>
          <p:nvPr/>
        </p:nvSpPr>
        <p:spPr>
          <a:xfrm>
            <a:off x="1060450" y="49514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592" name="TextBox 178"/>
          <p:cNvSpPr txBox="1"/>
          <p:nvPr/>
        </p:nvSpPr>
        <p:spPr>
          <a:xfrm flipH="1" flipV="1">
            <a:off x="657225" y="49514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593" name="TextBox 181"/>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94" name="TextBox 182"/>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95" name="TextBox 183"/>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96" name="TextBox 184"/>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97" name="TextBox 185"/>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598" name="TextBox 186"/>
          <p:cNvSpPr txBox="1"/>
          <p:nvPr/>
        </p:nvSpPr>
        <p:spPr>
          <a:xfrm flipH="1">
            <a:off x="679450" y="43418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599" name="TextBox 187"/>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00" name="TextBox 188"/>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01" name="TextBox 189"/>
          <p:cNvSpPr txBox="1"/>
          <p:nvPr/>
        </p:nvSpPr>
        <p:spPr>
          <a:xfrm>
            <a:off x="1060450" y="45418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602" name="TextBox 190"/>
          <p:cNvSpPr txBox="1"/>
          <p:nvPr/>
        </p:nvSpPr>
        <p:spPr>
          <a:xfrm flipH="1" flipV="1">
            <a:off x="657225" y="45418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603" name="TextBox 191"/>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04" name="TextBox 192"/>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05" name="TextBox 193"/>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06" name="TextBox 194"/>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07" name="TextBox 195"/>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08" name="TextBox 196"/>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09" name="TextBox 197"/>
          <p:cNvSpPr txBox="1"/>
          <p:nvPr/>
        </p:nvSpPr>
        <p:spPr>
          <a:xfrm flipH="1">
            <a:off x="679450" y="43418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610" name="TextBox 198"/>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11" name="TextBox 199"/>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12" name="TextBox 200"/>
          <p:cNvSpPr txBox="1"/>
          <p:nvPr/>
        </p:nvSpPr>
        <p:spPr>
          <a:xfrm>
            <a:off x="70659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13" name="TextBox 201"/>
          <p:cNvSpPr txBox="1"/>
          <p:nvPr/>
        </p:nvSpPr>
        <p:spPr>
          <a:xfrm>
            <a:off x="1060450" y="45418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614" name="TextBox 202"/>
          <p:cNvSpPr txBox="1"/>
          <p:nvPr/>
        </p:nvSpPr>
        <p:spPr>
          <a:xfrm flipH="1" flipV="1">
            <a:off x="657225" y="45418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615" name="TextBox 203"/>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16" name="TextBox 204"/>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17" name="TextBox 205"/>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18" name="TextBox 206"/>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19" name="TextBox 207"/>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20" name="TextBox 208"/>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21" name="TextBox 209"/>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22" name="TextBox 210"/>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23" name="TextBox 211"/>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24" name="TextBox 212"/>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25" name="TextBox 213"/>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26" name="TextBox 214"/>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27" name="TextBox 215"/>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28" name="TextBox 216"/>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29" name="TextBox 217"/>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30" name="TextBox 218"/>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31" name="TextBox 219"/>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32" name="TextBox 220"/>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33" name="TextBox 221"/>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34" name="TextBox 222"/>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35" name="TextBox 223"/>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36" name="TextBox 224"/>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37" name="TextBox 225"/>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38" name="TextBox 226"/>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39" name="TextBox 227"/>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40" name="TextBox 228"/>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41" name="TextBox 229"/>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42" name="TextBox 230"/>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43" name="TextBox 231"/>
          <p:cNvSpPr txBox="1"/>
          <p:nvPr/>
        </p:nvSpPr>
        <p:spPr>
          <a:xfrm>
            <a:off x="45323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44" name="TextBox 232"/>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45" name="TextBox 233"/>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46" name="TextBox 234"/>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47" name="TextBox 235"/>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48" name="TextBox 236"/>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49" name="TextBox 237"/>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50" name="TextBox 238"/>
          <p:cNvSpPr txBox="1"/>
          <p:nvPr/>
        </p:nvSpPr>
        <p:spPr>
          <a:xfrm>
            <a:off x="453231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51" name="TextBox 239"/>
          <p:cNvSpPr txBox="1"/>
          <p:nvPr/>
        </p:nvSpPr>
        <p:spPr>
          <a:xfrm flipV="1">
            <a:off x="3055938" y="242728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652" name="TextBox 240"/>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53" name="TextBox 241"/>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54" name="TextBox 242"/>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55" name="TextBox 243"/>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56" name="TextBox 244"/>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57" name="TextBox 245"/>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58" name="TextBox 246"/>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59" name="TextBox 247"/>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60" name="TextBox 248"/>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61" name="TextBox 249"/>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62" name="TextBox 250"/>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63" name="TextBox 251"/>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64" name="TextBox 252"/>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65" name="TextBox 253"/>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66" name="TextBox 254"/>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67" name="TextBox 255"/>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68" name="TextBox 256"/>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69" name="TextBox 257"/>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70" name="TextBox 258"/>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71" name="TextBox 259"/>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72" name="TextBox 260"/>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73" name="TextBox 261"/>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74" name="TextBox 262"/>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75" name="TextBox 263"/>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76" name="TextBox 264"/>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77" name="TextBox 265"/>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78" name="TextBox 266"/>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79" name="TextBox 267"/>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80" name="TextBox 268"/>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81" name="TextBox 269"/>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82" name="TextBox 270"/>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83" name="TextBox 271"/>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84" name="TextBox 272"/>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85" name="TextBox 273"/>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86" name="TextBox 274"/>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87" name="TextBox 275"/>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88" name="TextBox 276"/>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89" name="TextBox 277"/>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90" name="TextBox 278"/>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91" name="TextBox 279"/>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92" name="TextBox 280"/>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93" name="TextBox 281"/>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94" name="TextBox 282"/>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95" name="TextBox 283"/>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96" name="TextBox 284"/>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97" name="TextBox 285"/>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98" name="TextBox 286"/>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699" name="TextBox 287"/>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00" name="TextBox 288"/>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01" name="TextBox 289"/>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02" name="TextBox 290"/>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03" name="TextBox 291"/>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04" name="TextBox 292"/>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05" name="TextBox 293"/>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06" name="TextBox 294"/>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07" name="TextBox 295"/>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08" name="TextBox 296"/>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09" name="TextBox 297"/>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10" name="TextBox 298"/>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11" name="TextBox 299"/>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12" name="TextBox 300"/>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13" name="TextBox 301"/>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14" name="TextBox 302"/>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15" name="TextBox 303"/>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16" name="TextBox 304"/>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17" name="TextBox 305"/>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18" name="TextBox 306"/>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19" name="TextBox 307"/>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20" name="TextBox 308"/>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21" name="TextBox 309"/>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22" name="TextBox 310"/>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23" name="TextBox 311"/>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24" name="TextBox 312"/>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25" name="TextBox 313"/>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26" name="TextBox 314"/>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27" name="TextBox 315"/>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28" name="TextBox 316"/>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29" name="TextBox 317"/>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30" name="TextBox 318"/>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31" name="TextBox 319"/>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32" name="TextBox 320"/>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33" name="TextBox 321"/>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34" name="TextBox 322"/>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35" name="TextBox 323"/>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36" name="TextBox 324"/>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37" name="TextBox 325"/>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38" name="TextBox 326"/>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39" name="TextBox 327"/>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40" name="TextBox 328"/>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41" name="TextBox 329"/>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42" name="TextBox 330"/>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43" name="TextBox 331"/>
          <p:cNvSpPr txBox="1"/>
          <p:nvPr/>
        </p:nvSpPr>
        <p:spPr>
          <a:xfrm>
            <a:off x="237966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44" name="TextBox 332"/>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45" name="TextBox 333"/>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46" name="TextBox 334"/>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47" name="TextBox 335"/>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48" name="TextBox 336"/>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49" name="TextBox 337"/>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50" name="TextBox 338"/>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51" name="TextBox 339"/>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52" name="TextBox 340"/>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53" name="TextBox 341"/>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54" name="TextBox 342"/>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55" name="TextBox 343"/>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56" name="TextBox 344"/>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57" name="TextBox 345"/>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58" name="TextBox 346"/>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59" name="TextBox 347"/>
          <p:cNvSpPr txBox="1"/>
          <p:nvPr/>
        </p:nvSpPr>
        <p:spPr>
          <a:xfrm>
            <a:off x="2379663" y="45418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60" name="TextBox 348"/>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61" name="TextBox 349"/>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62" name="TextBox 350"/>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63" name="TextBox 351"/>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64" name="TextBox 352"/>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65" name="TextBox 353"/>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66" name="TextBox 354"/>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67" name="TextBox 355"/>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68" name="TextBox 356"/>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69" name="TextBox 357"/>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70" name="TextBox 358"/>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71" name="TextBox 359"/>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72" name="TextBox 360"/>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73" name="TextBox 361"/>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74" name="TextBox 362"/>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75" name="TextBox 363"/>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76" name="TextBox 364"/>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77" name="TextBox 365"/>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78" name="TextBox 366"/>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79" name="TextBox 367"/>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80" name="TextBox 368"/>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81" name="TextBox 369"/>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82" name="TextBox 370"/>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83" name="TextBox 371"/>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84" name="TextBox 372"/>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85" name="TextBox 373"/>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86" name="TextBox 374"/>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87" name="TextBox 375"/>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88" name="TextBox 376"/>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89" name="TextBox 377"/>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90" name="TextBox 378"/>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91" name="TextBox 379"/>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92" name="TextBox 380"/>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93" name="TextBox 381"/>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94" name="TextBox 382"/>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95" name="TextBox 383"/>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96" name="TextBox 384"/>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97" name="TextBox 385"/>
          <p:cNvSpPr txBox="1"/>
          <p:nvPr/>
        </p:nvSpPr>
        <p:spPr>
          <a:xfrm>
            <a:off x="1636713" y="49514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799" name="TextBox 1"/>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00" name="TextBox 2"/>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01" name="TextBox 3"/>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02" name="TextBox 4"/>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03" name="TextBox 5"/>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04" name="TextBox 6"/>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05" name="TextBox 7"/>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06" name="TextBox 8"/>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07" name="TextBox 9"/>
          <p:cNvSpPr txBox="1"/>
          <p:nvPr/>
        </p:nvSpPr>
        <p:spPr>
          <a:xfrm flipH="1">
            <a:off x="1149350" y="1790700"/>
            <a:ext cx="96838"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808" name="TextBox 10"/>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09" name="TextBox 11"/>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10" name="TextBox 12"/>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11" name="TextBox 13"/>
          <p:cNvSpPr txBox="1"/>
          <p:nvPr/>
        </p:nvSpPr>
        <p:spPr>
          <a:xfrm flipH="1" flipV="1">
            <a:off x="1179513"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812" name="TextBox 15"/>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13" name="TextBox 16"/>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14" name="TextBox 17"/>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15" name="TextBox 18"/>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16" name="TextBox 19"/>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17" name="TextBox 20"/>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18" name="TextBox 21"/>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19" name="TextBox 22"/>
          <p:cNvSpPr txBox="1"/>
          <p:nvPr/>
        </p:nvSpPr>
        <p:spPr>
          <a:xfrm flipH="1">
            <a:off x="1201738"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820" name="TextBox 23"/>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21" name="TextBox 24"/>
          <p:cNvSpPr txBox="1"/>
          <p:nvPr/>
        </p:nvSpPr>
        <p:spPr>
          <a:xfrm flipH="1" flipV="1">
            <a:off x="1179513"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1822" name="TextBox 26"/>
          <p:cNvSpPr txBox="1"/>
          <p:nvPr/>
        </p:nvSpPr>
        <p:spPr>
          <a:xfrm flipV="1">
            <a:off x="2835275" y="23241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1823" name="TextBox 27"/>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24" name="TextBox 28"/>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25" name="TextBox 29"/>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26" name="TextBox 30"/>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27" name="TextBox 31"/>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28" name="TextBox 32"/>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29" name="TextBox 33"/>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30" name="TextBox 34"/>
          <p:cNvSpPr txBox="1"/>
          <p:nvPr/>
        </p:nvSpPr>
        <p:spPr>
          <a:xfrm flipH="1">
            <a:off x="1201738"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1831" name="TextBox 35"/>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32" name="TextBox 36"/>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1833" name="TextBox 37"/>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08" name="TextBox 38"/>
          <p:cNvSpPr txBox="1"/>
          <p:nvPr/>
        </p:nvSpPr>
        <p:spPr>
          <a:xfrm>
            <a:off x="1582738"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209" name="TextBox 39"/>
          <p:cNvSpPr txBox="1"/>
          <p:nvPr/>
        </p:nvSpPr>
        <p:spPr>
          <a:xfrm flipH="1" flipV="1">
            <a:off x="1179513"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210" name="TextBox 40"/>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11" name="TextBox 41"/>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12" name="TextBox 42"/>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13" name="TextBox 43"/>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14" name="TextBox 44"/>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15" name="TextBox 45"/>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16" name="TextBox 46"/>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17" name="TextBox 47"/>
          <p:cNvSpPr txBox="1"/>
          <p:nvPr/>
        </p:nvSpPr>
        <p:spPr>
          <a:xfrm flipH="1">
            <a:off x="1201738"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218" name="TextBox 48"/>
          <p:cNvSpPr txBox="1"/>
          <p:nvPr/>
        </p:nvSpPr>
        <p:spPr>
          <a:xfrm>
            <a:off x="1582738"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219" name="TextBox 49"/>
          <p:cNvSpPr txBox="1"/>
          <p:nvPr/>
        </p:nvSpPr>
        <p:spPr>
          <a:xfrm flipH="1" flipV="1">
            <a:off x="1179513"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220" name="TextBox 50"/>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21" name="TextBox 51"/>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22" name="TextBox 52"/>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23" name="TextBox 53"/>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24" name="TextBox 54"/>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25" name="TextBox 55"/>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26" name="TextBox 56"/>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27" name="TextBox 57"/>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28" name="TextBox 58"/>
          <p:cNvSpPr txBox="1"/>
          <p:nvPr/>
        </p:nvSpPr>
        <p:spPr>
          <a:xfrm flipH="1">
            <a:off x="1201738"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229" name="TextBox 59"/>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30" name="TextBox 60"/>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31" name="TextBox 61"/>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32" name="TextBox 62"/>
          <p:cNvSpPr txBox="1"/>
          <p:nvPr/>
        </p:nvSpPr>
        <p:spPr>
          <a:xfrm>
            <a:off x="1582738"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233" name="TextBox 63"/>
          <p:cNvSpPr txBox="1"/>
          <p:nvPr/>
        </p:nvSpPr>
        <p:spPr>
          <a:xfrm flipH="1" flipV="1">
            <a:off x="1179513"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234" name="TextBox 65"/>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35" name="TextBox 66"/>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36" name="TextBox 67"/>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37" name="TextBox 68"/>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38" name="TextBox 69"/>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39" name="TextBox 70"/>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40" name="TextBox 71"/>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41" name="TextBox 72"/>
          <p:cNvSpPr txBox="1"/>
          <p:nvPr/>
        </p:nvSpPr>
        <p:spPr>
          <a:xfrm flipH="1">
            <a:off x="1201738"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242" name="TextBox 73"/>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43" name="TextBox 74"/>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44" name="TextBox 75"/>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45" name="TextBox 76"/>
          <p:cNvSpPr txBox="1"/>
          <p:nvPr/>
        </p:nvSpPr>
        <p:spPr>
          <a:xfrm>
            <a:off x="1582738"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246" name="TextBox 77"/>
          <p:cNvSpPr txBox="1"/>
          <p:nvPr/>
        </p:nvSpPr>
        <p:spPr>
          <a:xfrm flipH="1" flipV="1">
            <a:off x="1179513"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247" name="TextBox 80"/>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48" name="TextBox 81"/>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49" name="TextBox 82"/>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50" name="TextBox 83"/>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51" name="TextBox 84"/>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52" name="TextBox 85"/>
          <p:cNvSpPr txBox="1"/>
          <p:nvPr/>
        </p:nvSpPr>
        <p:spPr>
          <a:xfrm flipH="1">
            <a:off x="1201738"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253" name="TextBox 86"/>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54" name="TextBox 87"/>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55" name="TextBox 88"/>
          <p:cNvSpPr txBox="1"/>
          <p:nvPr/>
        </p:nvSpPr>
        <p:spPr>
          <a:xfrm>
            <a:off x="1582738"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256" name="TextBox 89"/>
          <p:cNvSpPr txBox="1"/>
          <p:nvPr/>
        </p:nvSpPr>
        <p:spPr>
          <a:xfrm flipH="1" flipV="1">
            <a:off x="1179513"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257" name="TextBox 90"/>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58" name="TextBox 91"/>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59" name="TextBox 92"/>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60" name="TextBox 93"/>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61" name="TextBox 94"/>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62" name="TextBox 95"/>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63" name="TextBox 96"/>
          <p:cNvSpPr txBox="1"/>
          <p:nvPr/>
        </p:nvSpPr>
        <p:spPr>
          <a:xfrm flipH="1">
            <a:off x="1201738"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264" name="TextBox 97"/>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65" name="TextBox 98"/>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66" name="TextBox 99"/>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67" name="TextBox 100"/>
          <p:cNvSpPr txBox="1"/>
          <p:nvPr/>
        </p:nvSpPr>
        <p:spPr>
          <a:xfrm>
            <a:off x="1582738"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268" name="TextBox 101"/>
          <p:cNvSpPr txBox="1"/>
          <p:nvPr/>
        </p:nvSpPr>
        <p:spPr>
          <a:xfrm flipH="1" flipV="1">
            <a:off x="1179513"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269" name="TextBox 102"/>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70" name="TextBox 103"/>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71" name="TextBox 104"/>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72" name="TextBox 105"/>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73" name="TextBox 106"/>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74" name="TextBox 107"/>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75" name="TextBox 108"/>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76" name="TextBox 109"/>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77" name="TextBox 110"/>
          <p:cNvSpPr txBox="1"/>
          <p:nvPr/>
        </p:nvSpPr>
        <p:spPr>
          <a:xfrm flipH="1">
            <a:off x="1149350" y="1790700"/>
            <a:ext cx="96838"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278" name="TextBox 111"/>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79" name="TextBox 112"/>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80" name="TextBox 113"/>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81" name="TextBox 114"/>
          <p:cNvSpPr txBox="1"/>
          <p:nvPr/>
        </p:nvSpPr>
        <p:spPr>
          <a:xfrm flipH="1" flipV="1">
            <a:off x="1179513"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282" name="TextBox 116"/>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83" name="TextBox 117"/>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84" name="TextBox 118"/>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85" name="TextBox 119"/>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86" name="TextBox 120"/>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87" name="TextBox 121"/>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88" name="TextBox 122"/>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89" name="TextBox 123"/>
          <p:cNvSpPr txBox="1"/>
          <p:nvPr/>
        </p:nvSpPr>
        <p:spPr>
          <a:xfrm flipH="1">
            <a:off x="1201738"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290" name="TextBox 124"/>
          <p:cNvSpPr txBox="1"/>
          <p:nvPr/>
        </p:nvSpPr>
        <p:spPr>
          <a:xfrm>
            <a:off x="677862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91" name="TextBox 125"/>
          <p:cNvSpPr txBox="1"/>
          <p:nvPr/>
        </p:nvSpPr>
        <p:spPr>
          <a:xfrm flipH="1" flipV="1">
            <a:off x="1179513"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292" name="TextBox 127"/>
          <p:cNvSpPr txBox="1"/>
          <p:nvPr/>
        </p:nvSpPr>
        <p:spPr>
          <a:xfrm flipV="1">
            <a:off x="2835275" y="23241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293" name="TextBox 128"/>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94" name="TextBox 129"/>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95" name="TextBox 130"/>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96" name="TextBox 131"/>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97" name="TextBox 132"/>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98" name="TextBox 133"/>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299" name="TextBox 134"/>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00" name="TextBox 135"/>
          <p:cNvSpPr txBox="1"/>
          <p:nvPr/>
        </p:nvSpPr>
        <p:spPr>
          <a:xfrm flipH="1">
            <a:off x="1201738"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301" name="TextBox 136"/>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02" name="TextBox 137"/>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03" name="TextBox 138"/>
          <p:cNvSpPr txBox="1"/>
          <p:nvPr/>
        </p:nvSpPr>
        <p:spPr>
          <a:xfrm>
            <a:off x="28352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04" name="TextBox 139"/>
          <p:cNvSpPr txBox="1"/>
          <p:nvPr/>
        </p:nvSpPr>
        <p:spPr>
          <a:xfrm>
            <a:off x="1582738"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305" name="TextBox 140"/>
          <p:cNvSpPr txBox="1"/>
          <p:nvPr/>
        </p:nvSpPr>
        <p:spPr>
          <a:xfrm flipH="1" flipV="1">
            <a:off x="1179513"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306" name="TextBox 141"/>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07" name="TextBox 142"/>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08" name="TextBox 143"/>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09" name="TextBox 144"/>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10" name="TextBox 145"/>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11" name="TextBox 146"/>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12" name="TextBox 147"/>
          <p:cNvSpPr txBox="1"/>
          <p:nvPr/>
        </p:nvSpPr>
        <p:spPr>
          <a:xfrm>
            <a:off x="4854575"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13" name="TextBox 148"/>
          <p:cNvSpPr txBox="1"/>
          <p:nvPr/>
        </p:nvSpPr>
        <p:spPr>
          <a:xfrm flipH="1">
            <a:off x="1201738"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314" name="TextBox 149"/>
          <p:cNvSpPr txBox="1"/>
          <p:nvPr/>
        </p:nvSpPr>
        <p:spPr>
          <a:xfrm>
            <a:off x="1582738"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315" name="TextBox 150"/>
          <p:cNvSpPr txBox="1"/>
          <p:nvPr/>
        </p:nvSpPr>
        <p:spPr>
          <a:xfrm flipH="1" flipV="1">
            <a:off x="1179513"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316" name="TextBox 151"/>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17" name="TextBox 152"/>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18" name="TextBox 153"/>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19" name="TextBox 154"/>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20" name="TextBox 155"/>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21" name="TextBox 156"/>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22" name="TextBox 157"/>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23" name="TextBox 158"/>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24" name="TextBox 159"/>
          <p:cNvSpPr txBox="1"/>
          <p:nvPr/>
        </p:nvSpPr>
        <p:spPr>
          <a:xfrm flipH="1">
            <a:off x="1201738"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325" name="TextBox 160"/>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26" name="TextBox 161"/>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27" name="TextBox 162"/>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28" name="TextBox 163"/>
          <p:cNvSpPr txBox="1"/>
          <p:nvPr/>
        </p:nvSpPr>
        <p:spPr>
          <a:xfrm>
            <a:off x="1582738"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329" name="TextBox 164"/>
          <p:cNvSpPr txBox="1"/>
          <p:nvPr/>
        </p:nvSpPr>
        <p:spPr>
          <a:xfrm flipH="1" flipV="1">
            <a:off x="1179513"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330" name="TextBox 166"/>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31" name="TextBox 167"/>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32" name="TextBox 168"/>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33" name="TextBox 169"/>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34" name="TextBox 170"/>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35" name="TextBox 171"/>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36" name="TextBox 172"/>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37" name="TextBox 173"/>
          <p:cNvSpPr txBox="1"/>
          <p:nvPr/>
        </p:nvSpPr>
        <p:spPr>
          <a:xfrm flipH="1">
            <a:off x="1201738"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338" name="TextBox 174"/>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39" name="TextBox 175"/>
          <p:cNvSpPr txBox="1"/>
          <p:nvPr/>
        </p:nvSpPr>
        <p:spPr>
          <a:xfrm>
            <a:off x="89122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40" name="TextBox 177"/>
          <p:cNvSpPr txBox="1"/>
          <p:nvPr/>
        </p:nvSpPr>
        <p:spPr>
          <a:xfrm>
            <a:off x="1582738"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341" name="TextBox 178"/>
          <p:cNvSpPr txBox="1"/>
          <p:nvPr/>
        </p:nvSpPr>
        <p:spPr>
          <a:xfrm flipH="1" flipV="1">
            <a:off x="1179513"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342" name="TextBox 181"/>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43" name="TextBox 182"/>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44" name="TextBox 183"/>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45" name="TextBox 184"/>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46" name="TextBox 185"/>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47" name="TextBox 186"/>
          <p:cNvSpPr txBox="1"/>
          <p:nvPr/>
        </p:nvSpPr>
        <p:spPr>
          <a:xfrm flipH="1">
            <a:off x="1201738"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348" name="TextBox 187"/>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49" name="TextBox 188"/>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50" name="TextBox 189"/>
          <p:cNvSpPr txBox="1"/>
          <p:nvPr/>
        </p:nvSpPr>
        <p:spPr>
          <a:xfrm>
            <a:off x="1582738"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351" name="TextBox 190"/>
          <p:cNvSpPr txBox="1"/>
          <p:nvPr/>
        </p:nvSpPr>
        <p:spPr>
          <a:xfrm flipH="1" flipV="1">
            <a:off x="1179513"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352" name="TextBox 191"/>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53" name="TextBox 192"/>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54" name="TextBox 193"/>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55" name="TextBox 194"/>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56" name="TextBox 195"/>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57" name="TextBox 196"/>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58" name="TextBox 197"/>
          <p:cNvSpPr txBox="1"/>
          <p:nvPr/>
        </p:nvSpPr>
        <p:spPr>
          <a:xfrm flipH="1">
            <a:off x="1201738"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359" name="TextBox 198"/>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60" name="TextBox 199"/>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61" name="TextBox 200"/>
          <p:cNvSpPr txBox="1"/>
          <p:nvPr/>
        </p:nvSpPr>
        <p:spPr>
          <a:xfrm>
            <a:off x="677862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62" name="TextBox 201"/>
          <p:cNvSpPr txBox="1"/>
          <p:nvPr/>
        </p:nvSpPr>
        <p:spPr>
          <a:xfrm>
            <a:off x="1582738"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363" name="TextBox 202"/>
          <p:cNvSpPr txBox="1"/>
          <p:nvPr/>
        </p:nvSpPr>
        <p:spPr>
          <a:xfrm flipH="1" flipV="1">
            <a:off x="1179513"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364" name="TextBox 203"/>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65" name="TextBox 204"/>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66" name="TextBox 205"/>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67" name="TextBox 206"/>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68" name="TextBox 207"/>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69" name="TextBox 208"/>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70" name="TextBox 209"/>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71" name="TextBox 210"/>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72" name="TextBox 211"/>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73" name="TextBox 212"/>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74" name="TextBox 213"/>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75" name="TextBox 214"/>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76" name="TextBox 215"/>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77" name="TextBox 216"/>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78" name="TextBox 217"/>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79" name="TextBox 218"/>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80" name="TextBox 219"/>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81" name="TextBox 220"/>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82" name="TextBox 221"/>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83" name="TextBox 222"/>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84" name="TextBox 223"/>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85" name="TextBox 224"/>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86" name="TextBox 225"/>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87" name="TextBox 226"/>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88" name="TextBox 227"/>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89" name="TextBox 228"/>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90" name="TextBox 229"/>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91" name="TextBox 230"/>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92" name="TextBox 231"/>
          <p:cNvSpPr txBox="1"/>
          <p:nvPr/>
        </p:nvSpPr>
        <p:spPr>
          <a:xfrm>
            <a:off x="48545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93" name="TextBox 232"/>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94" name="TextBox 233"/>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95" name="TextBox 234"/>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96" name="TextBox 235"/>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97" name="TextBox 236"/>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98" name="TextBox 237"/>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399" name="TextBox 238"/>
          <p:cNvSpPr txBox="1"/>
          <p:nvPr/>
        </p:nvSpPr>
        <p:spPr>
          <a:xfrm>
            <a:off x="48545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00" name="TextBox 239"/>
          <p:cNvSpPr txBox="1"/>
          <p:nvPr/>
        </p:nvSpPr>
        <p:spPr>
          <a:xfrm flipV="1">
            <a:off x="3425825" y="23241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401" name="TextBox 240"/>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02" name="TextBox 241"/>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03" name="TextBox 242"/>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04" name="TextBox 243"/>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05" name="TextBox 244"/>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06" name="TextBox 245"/>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07" name="TextBox 246"/>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08" name="TextBox 247"/>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09" name="TextBox 248"/>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10" name="TextBox 249"/>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11" name="TextBox 250"/>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12" name="TextBox 251"/>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13" name="TextBox 252"/>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14" name="TextBox 253"/>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15" name="TextBox 254"/>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16" name="TextBox 255"/>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17" name="TextBox 256"/>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18" name="TextBox 257"/>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19" name="TextBox 258"/>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20" name="TextBox 259"/>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21" name="TextBox 260"/>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22" name="TextBox 261"/>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23" name="TextBox 262"/>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24" name="TextBox 263"/>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25" name="TextBox 264"/>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26" name="TextBox 265"/>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27" name="TextBox 266"/>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28" name="TextBox 267"/>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29" name="TextBox 268"/>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30" name="TextBox 269"/>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31" name="TextBox 270"/>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32" name="TextBox 271"/>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33" name="TextBox 272"/>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34" name="TextBox 273"/>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35" name="TextBox 274"/>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36" name="TextBox 275"/>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37" name="TextBox 276"/>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38" name="TextBox 277"/>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39" name="TextBox 278"/>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40" name="TextBox 279"/>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41" name="TextBox 280"/>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42" name="TextBox 281"/>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43" name="TextBox 282"/>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44" name="TextBox 283"/>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45" name="TextBox 284"/>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46" name="TextBox 285"/>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47" name="TextBox 286"/>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48" name="TextBox 287"/>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49" name="TextBox 288"/>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50" name="TextBox 289"/>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51" name="TextBox 290"/>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52" name="TextBox 291"/>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53" name="TextBox 292"/>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54" name="TextBox 293"/>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55" name="TextBox 294"/>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56" name="TextBox 295"/>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57" name="TextBox 296"/>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58" name="TextBox 297"/>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59" name="TextBox 298"/>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60" name="TextBox 299"/>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61" name="TextBox 300"/>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62" name="TextBox 301"/>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63" name="TextBox 302"/>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64" name="TextBox 303"/>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65" name="TextBox 304"/>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66" name="TextBox 305"/>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67" name="TextBox 306"/>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68" name="TextBox 307"/>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69" name="TextBox 308"/>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70" name="TextBox 309"/>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71" name="TextBox 310"/>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72" name="TextBox 311"/>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73" name="TextBox 312"/>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74" name="TextBox 313"/>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75" name="TextBox 314"/>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76" name="TextBox 315"/>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77" name="TextBox 316"/>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78" name="TextBox 317"/>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79" name="TextBox 318"/>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80" name="TextBox 319"/>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81" name="TextBox 320"/>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82" name="TextBox 321"/>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83" name="TextBox 322"/>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84" name="TextBox 323"/>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85" name="TextBox 324"/>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86" name="TextBox 325"/>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87" name="TextBox 326"/>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88" name="TextBox 327"/>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89" name="TextBox 328"/>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90" name="TextBox 329"/>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91" name="TextBox 330"/>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92" name="TextBox 331"/>
          <p:cNvSpPr txBox="1"/>
          <p:nvPr/>
        </p:nvSpPr>
        <p:spPr>
          <a:xfrm>
            <a:off x="283527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93" name="TextBox 332"/>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94" name="TextBox 333"/>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95" name="TextBox 334"/>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96" name="TextBox 335"/>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97" name="TextBox 336"/>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98" name="TextBox 337"/>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499" name="TextBox 338"/>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00" name="TextBox 339"/>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01" name="TextBox 340"/>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02" name="TextBox 341"/>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03" name="TextBox 342"/>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04" name="TextBox 343"/>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05" name="TextBox 344"/>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06" name="TextBox 345"/>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07" name="TextBox 346"/>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08" name="TextBox 347"/>
          <p:cNvSpPr txBox="1"/>
          <p:nvPr/>
        </p:nvSpPr>
        <p:spPr>
          <a:xfrm>
            <a:off x="2835275"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09" name="TextBox 348"/>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10" name="TextBox 349"/>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11" name="TextBox 350"/>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12" name="TextBox 351"/>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13" name="TextBox 352"/>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14" name="TextBox 353"/>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15" name="TextBox 354"/>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16" name="TextBox 355"/>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17" name="TextBox 356"/>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18" name="TextBox 357"/>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19" name="TextBox 358"/>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20" name="TextBox 359"/>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21" name="TextBox 360"/>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22" name="TextBox 361"/>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23" name="TextBox 362"/>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24" name="TextBox 363"/>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25" name="TextBox 364"/>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26" name="TextBox 365"/>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27" name="TextBox 366"/>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28" name="TextBox 367"/>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29" name="TextBox 368"/>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30" name="TextBox 369"/>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31" name="TextBox 370"/>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32" name="TextBox 371"/>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33" name="TextBox 372"/>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34" name="TextBox 373"/>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35" name="TextBox 374"/>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36" name="TextBox 375"/>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37" name="TextBox 376"/>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38" name="TextBox 377"/>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39" name="TextBox 378"/>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40" name="TextBox 379"/>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41" name="TextBox 380"/>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42" name="TextBox 381"/>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43" name="TextBox 382"/>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44" name="TextBox 383"/>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45" name="TextBox 384"/>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46" name="TextBox 385"/>
          <p:cNvSpPr txBox="1"/>
          <p:nvPr/>
        </p:nvSpPr>
        <p:spPr>
          <a:xfrm>
            <a:off x="2092325"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47" name="TextBox 1"/>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48" name="TextBox 2"/>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49" name="TextBox 3"/>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50" name="TextBox 4"/>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51" name="TextBox 5"/>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52" name="TextBox 6"/>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53" name="TextBox 7"/>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54" name="TextBox 8"/>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55" name="TextBox 9"/>
          <p:cNvSpPr txBox="1"/>
          <p:nvPr/>
        </p:nvSpPr>
        <p:spPr>
          <a:xfrm flipH="1">
            <a:off x="1128713" y="1790700"/>
            <a:ext cx="96837"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556" name="TextBox 10"/>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57" name="TextBox 11"/>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58" name="TextBox 12"/>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59" name="TextBox 13"/>
          <p:cNvSpPr txBox="1"/>
          <p:nvPr/>
        </p:nvSpPr>
        <p:spPr>
          <a:xfrm flipH="1" flipV="1">
            <a:off x="1158875"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560" name="TextBox 15"/>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61" name="TextBox 16"/>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62" name="TextBox 17"/>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63" name="TextBox 18"/>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64" name="TextBox 19"/>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65" name="TextBox 20"/>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66" name="TextBox 21"/>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67" name="TextBox 22"/>
          <p:cNvSpPr txBox="1"/>
          <p:nvPr/>
        </p:nvSpPr>
        <p:spPr>
          <a:xfrm flipH="1">
            <a:off x="1181100"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568" name="TextBox 23"/>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69" name="TextBox 24"/>
          <p:cNvSpPr txBox="1"/>
          <p:nvPr/>
        </p:nvSpPr>
        <p:spPr>
          <a:xfrm flipH="1" flipV="1">
            <a:off x="1158875"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570" name="TextBox 26"/>
          <p:cNvSpPr txBox="1"/>
          <p:nvPr/>
        </p:nvSpPr>
        <p:spPr>
          <a:xfrm flipV="1">
            <a:off x="2814638" y="23241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571" name="TextBox 27"/>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72" name="TextBox 28"/>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73" name="TextBox 29"/>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74" name="TextBox 30"/>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75" name="TextBox 31"/>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76" name="TextBox 32"/>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77" name="TextBox 33"/>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78" name="TextBox 34"/>
          <p:cNvSpPr txBox="1"/>
          <p:nvPr/>
        </p:nvSpPr>
        <p:spPr>
          <a:xfrm flipH="1">
            <a:off x="1181100"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579" name="TextBox 35"/>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80" name="TextBox 36"/>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81" name="TextBox 37"/>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82" name="TextBox 38"/>
          <p:cNvSpPr txBox="1"/>
          <p:nvPr/>
        </p:nvSpPr>
        <p:spPr>
          <a:xfrm>
            <a:off x="1562100"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583" name="TextBox 39"/>
          <p:cNvSpPr txBox="1"/>
          <p:nvPr/>
        </p:nvSpPr>
        <p:spPr>
          <a:xfrm flipH="1" flipV="1">
            <a:off x="1158875"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584" name="TextBox 40"/>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85" name="TextBox 41"/>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86" name="TextBox 42"/>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87" name="TextBox 43"/>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88" name="TextBox 44"/>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89" name="TextBox 45"/>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90" name="TextBox 46"/>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91" name="TextBox 47"/>
          <p:cNvSpPr txBox="1"/>
          <p:nvPr/>
        </p:nvSpPr>
        <p:spPr>
          <a:xfrm flipH="1">
            <a:off x="1181100"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592" name="TextBox 48"/>
          <p:cNvSpPr txBox="1"/>
          <p:nvPr/>
        </p:nvSpPr>
        <p:spPr>
          <a:xfrm>
            <a:off x="1562100"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593" name="TextBox 49"/>
          <p:cNvSpPr txBox="1"/>
          <p:nvPr/>
        </p:nvSpPr>
        <p:spPr>
          <a:xfrm flipH="1" flipV="1">
            <a:off x="1158875"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594" name="TextBox 50"/>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95" name="TextBox 51"/>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96" name="TextBox 52"/>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97" name="TextBox 53"/>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98" name="TextBox 54"/>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599" name="TextBox 55"/>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00" name="TextBox 56"/>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01" name="TextBox 57"/>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02" name="TextBox 58"/>
          <p:cNvSpPr txBox="1"/>
          <p:nvPr/>
        </p:nvSpPr>
        <p:spPr>
          <a:xfrm flipH="1">
            <a:off x="1181100"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603" name="TextBox 59"/>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04" name="TextBox 60"/>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05" name="TextBox 61"/>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06" name="TextBox 62"/>
          <p:cNvSpPr txBox="1"/>
          <p:nvPr/>
        </p:nvSpPr>
        <p:spPr>
          <a:xfrm>
            <a:off x="1562100"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607" name="TextBox 63"/>
          <p:cNvSpPr txBox="1"/>
          <p:nvPr/>
        </p:nvSpPr>
        <p:spPr>
          <a:xfrm flipH="1" flipV="1">
            <a:off x="1158875"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608" name="TextBox 65"/>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09" name="TextBox 66"/>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10" name="TextBox 67"/>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11" name="TextBox 68"/>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12" name="TextBox 69"/>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13" name="TextBox 70"/>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14" name="TextBox 71"/>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15" name="TextBox 72"/>
          <p:cNvSpPr txBox="1"/>
          <p:nvPr/>
        </p:nvSpPr>
        <p:spPr>
          <a:xfrm flipH="1">
            <a:off x="1181100"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616" name="TextBox 73"/>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17" name="TextBox 74"/>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18" name="TextBox 75"/>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19" name="TextBox 76"/>
          <p:cNvSpPr txBox="1"/>
          <p:nvPr/>
        </p:nvSpPr>
        <p:spPr>
          <a:xfrm>
            <a:off x="1562100"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620" name="TextBox 77"/>
          <p:cNvSpPr txBox="1"/>
          <p:nvPr/>
        </p:nvSpPr>
        <p:spPr>
          <a:xfrm flipH="1" flipV="1">
            <a:off x="1158875"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621" name="TextBox 80"/>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22" name="TextBox 81"/>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23" name="TextBox 82"/>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24" name="TextBox 83"/>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25" name="TextBox 84"/>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26" name="TextBox 85"/>
          <p:cNvSpPr txBox="1"/>
          <p:nvPr/>
        </p:nvSpPr>
        <p:spPr>
          <a:xfrm flipH="1">
            <a:off x="1181100"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627" name="TextBox 86"/>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28" name="TextBox 87"/>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29" name="TextBox 88"/>
          <p:cNvSpPr txBox="1"/>
          <p:nvPr/>
        </p:nvSpPr>
        <p:spPr>
          <a:xfrm>
            <a:off x="1562100"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630" name="TextBox 89"/>
          <p:cNvSpPr txBox="1"/>
          <p:nvPr/>
        </p:nvSpPr>
        <p:spPr>
          <a:xfrm flipH="1" flipV="1">
            <a:off x="1158875"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631" name="TextBox 90"/>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32" name="TextBox 91"/>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33" name="TextBox 92"/>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34" name="TextBox 93"/>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35" name="TextBox 94"/>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36" name="TextBox 95"/>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37" name="TextBox 96"/>
          <p:cNvSpPr txBox="1"/>
          <p:nvPr/>
        </p:nvSpPr>
        <p:spPr>
          <a:xfrm flipH="1">
            <a:off x="1181100"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638" name="TextBox 97"/>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39" name="TextBox 98"/>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40" name="TextBox 99"/>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41" name="TextBox 100"/>
          <p:cNvSpPr txBox="1"/>
          <p:nvPr/>
        </p:nvSpPr>
        <p:spPr>
          <a:xfrm>
            <a:off x="1562100"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642" name="TextBox 101"/>
          <p:cNvSpPr txBox="1"/>
          <p:nvPr/>
        </p:nvSpPr>
        <p:spPr>
          <a:xfrm flipH="1" flipV="1">
            <a:off x="1158875"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643" name="TextBox 102"/>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44" name="TextBox 103"/>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45" name="TextBox 104"/>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46" name="TextBox 105"/>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47" name="TextBox 106"/>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48" name="TextBox 107"/>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49" name="TextBox 108"/>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50" name="TextBox 109"/>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51" name="TextBox 110"/>
          <p:cNvSpPr txBox="1"/>
          <p:nvPr/>
        </p:nvSpPr>
        <p:spPr>
          <a:xfrm flipH="1">
            <a:off x="1128713" y="1790700"/>
            <a:ext cx="96837"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652" name="TextBox 111"/>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53" name="TextBox 112"/>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54" name="TextBox 113"/>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55" name="TextBox 114"/>
          <p:cNvSpPr txBox="1"/>
          <p:nvPr/>
        </p:nvSpPr>
        <p:spPr>
          <a:xfrm flipH="1" flipV="1">
            <a:off x="1158875"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656" name="TextBox 116"/>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57" name="TextBox 117"/>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58" name="TextBox 118"/>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59" name="TextBox 119"/>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60" name="TextBox 120"/>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61" name="TextBox 121"/>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62" name="TextBox 122"/>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63" name="TextBox 123"/>
          <p:cNvSpPr txBox="1"/>
          <p:nvPr/>
        </p:nvSpPr>
        <p:spPr>
          <a:xfrm flipH="1">
            <a:off x="1181100"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664" name="TextBox 124"/>
          <p:cNvSpPr txBox="1"/>
          <p:nvPr/>
        </p:nvSpPr>
        <p:spPr>
          <a:xfrm>
            <a:off x="675798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65" name="TextBox 125"/>
          <p:cNvSpPr txBox="1"/>
          <p:nvPr/>
        </p:nvSpPr>
        <p:spPr>
          <a:xfrm flipH="1" flipV="1">
            <a:off x="1158875"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666" name="TextBox 127"/>
          <p:cNvSpPr txBox="1"/>
          <p:nvPr/>
        </p:nvSpPr>
        <p:spPr>
          <a:xfrm flipV="1">
            <a:off x="2814638" y="23241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667" name="TextBox 128"/>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68" name="TextBox 129"/>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69" name="TextBox 130"/>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70" name="TextBox 131"/>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71" name="TextBox 132"/>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72" name="TextBox 133"/>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73" name="TextBox 134"/>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74" name="TextBox 135"/>
          <p:cNvSpPr txBox="1"/>
          <p:nvPr/>
        </p:nvSpPr>
        <p:spPr>
          <a:xfrm flipH="1">
            <a:off x="1181100"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675" name="TextBox 136"/>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76" name="TextBox 137"/>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77" name="TextBox 138"/>
          <p:cNvSpPr txBox="1"/>
          <p:nvPr/>
        </p:nvSpPr>
        <p:spPr>
          <a:xfrm>
            <a:off x="28146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78" name="TextBox 139"/>
          <p:cNvSpPr txBox="1"/>
          <p:nvPr/>
        </p:nvSpPr>
        <p:spPr>
          <a:xfrm>
            <a:off x="1562100"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679" name="TextBox 140"/>
          <p:cNvSpPr txBox="1"/>
          <p:nvPr/>
        </p:nvSpPr>
        <p:spPr>
          <a:xfrm flipH="1" flipV="1">
            <a:off x="1158875"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680" name="TextBox 141"/>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81" name="TextBox 142"/>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82" name="TextBox 143"/>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83" name="TextBox 144"/>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84" name="TextBox 145"/>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85" name="TextBox 146"/>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86" name="TextBox 147"/>
          <p:cNvSpPr txBox="1"/>
          <p:nvPr/>
        </p:nvSpPr>
        <p:spPr>
          <a:xfrm>
            <a:off x="4833938"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87" name="TextBox 148"/>
          <p:cNvSpPr txBox="1"/>
          <p:nvPr/>
        </p:nvSpPr>
        <p:spPr>
          <a:xfrm flipH="1">
            <a:off x="1181100"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688" name="TextBox 149"/>
          <p:cNvSpPr txBox="1"/>
          <p:nvPr/>
        </p:nvSpPr>
        <p:spPr>
          <a:xfrm>
            <a:off x="1562100"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689" name="TextBox 150"/>
          <p:cNvSpPr txBox="1"/>
          <p:nvPr/>
        </p:nvSpPr>
        <p:spPr>
          <a:xfrm flipH="1" flipV="1">
            <a:off x="1158875"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690" name="TextBox 151"/>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91" name="TextBox 152"/>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92" name="TextBox 153"/>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93" name="TextBox 154"/>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94" name="TextBox 155"/>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95" name="TextBox 156"/>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96" name="TextBox 157"/>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97" name="TextBox 158"/>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698" name="TextBox 159"/>
          <p:cNvSpPr txBox="1"/>
          <p:nvPr/>
        </p:nvSpPr>
        <p:spPr>
          <a:xfrm flipH="1">
            <a:off x="1181100"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699" name="TextBox 160"/>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00" name="TextBox 161"/>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01" name="TextBox 162"/>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02" name="TextBox 163"/>
          <p:cNvSpPr txBox="1"/>
          <p:nvPr/>
        </p:nvSpPr>
        <p:spPr>
          <a:xfrm>
            <a:off x="1562100"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703" name="TextBox 164"/>
          <p:cNvSpPr txBox="1"/>
          <p:nvPr/>
        </p:nvSpPr>
        <p:spPr>
          <a:xfrm flipH="1" flipV="1">
            <a:off x="1158875"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704" name="TextBox 166"/>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05" name="TextBox 167"/>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06" name="TextBox 168"/>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07" name="TextBox 169"/>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08" name="TextBox 170"/>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09" name="TextBox 171"/>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10" name="TextBox 172"/>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11" name="TextBox 173"/>
          <p:cNvSpPr txBox="1"/>
          <p:nvPr/>
        </p:nvSpPr>
        <p:spPr>
          <a:xfrm flipH="1">
            <a:off x="1181100"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712" name="TextBox 174"/>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13" name="TextBox 175"/>
          <p:cNvSpPr txBox="1"/>
          <p:nvPr/>
        </p:nvSpPr>
        <p:spPr>
          <a:xfrm>
            <a:off x="88915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14" name="TextBox 177"/>
          <p:cNvSpPr txBox="1"/>
          <p:nvPr/>
        </p:nvSpPr>
        <p:spPr>
          <a:xfrm>
            <a:off x="1562100"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715" name="TextBox 178"/>
          <p:cNvSpPr txBox="1"/>
          <p:nvPr/>
        </p:nvSpPr>
        <p:spPr>
          <a:xfrm flipH="1" flipV="1">
            <a:off x="1158875"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716" name="TextBox 181"/>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17" name="TextBox 182"/>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18" name="TextBox 183"/>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19" name="TextBox 184"/>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20" name="TextBox 185"/>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21" name="TextBox 186"/>
          <p:cNvSpPr txBox="1"/>
          <p:nvPr/>
        </p:nvSpPr>
        <p:spPr>
          <a:xfrm flipH="1">
            <a:off x="1181100"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722" name="TextBox 187"/>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23" name="TextBox 188"/>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24" name="TextBox 189"/>
          <p:cNvSpPr txBox="1"/>
          <p:nvPr/>
        </p:nvSpPr>
        <p:spPr>
          <a:xfrm>
            <a:off x="1562100"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725" name="TextBox 190"/>
          <p:cNvSpPr txBox="1"/>
          <p:nvPr/>
        </p:nvSpPr>
        <p:spPr>
          <a:xfrm flipH="1" flipV="1">
            <a:off x="1158875"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726" name="TextBox 191"/>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27" name="TextBox 192"/>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28" name="TextBox 193"/>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29" name="TextBox 194"/>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30" name="TextBox 195"/>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31" name="TextBox 196"/>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32" name="TextBox 197"/>
          <p:cNvSpPr txBox="1"/>
          <p:nvPr/>
        </p:nvSpPr>
        <p:spPr>
          <a:xfrm flipH="1">
            <a:off x="1181100"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733" name="TextBox 198"/>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34" name="TextBox 199"/>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35" name="TextBox 200"/>
          <p:cNvSpPr txBox="1"/>
          <p:nvPr/>
        </p:nvSpPr>
        <p:spPr>
          <a:xfrm>
            <a:off x="675798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36" name="TextBox 201"/>
          <p:cNvSpPr txBox="1"/>
          <p:nvPr/>
        </p:nvSpPr>
        <p:spPr>
          <a:xfrm>
            <a:off x="1562100"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737" name="TextBox 202"/>
          <p:cNvSpPr txBox="1"/>
          <p:nvPr/>
        </p:nvSpPr>
        <p:spPr>
          <a:xfrm flipH="1" flipV="1">
            <a:off x="1158875"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738" name="TextBox 203"/>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39" name="TextBox 204"/>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40" name="TextBox 205"/>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41" name="TextBox 206"/>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42" name="TextBox 207"/>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43" name="TextBox 208"/>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44" name="TextBox 209"/>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45" name="TextBox 210"/>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46" name="TextBox 211"/>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47" name="TextBox 212"/>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48" name="TextBox 213"/>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49" name="TextBox 214"/>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50" name="TextBox 215"/>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51" name="TextBox 216"/>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52" name="TextBox 217"/>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53" name="TextBox 218"/>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54" name="TextBox 219"/>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55" name="TextBox 220"/>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56" name="TextBox 221"/>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57" name="TextBox 222"/>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58" name="TextBox 223"/>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59" name="TextBox 224"/>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60" name="TextBox 225"/>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61" name="TextBox 226"/>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62" name="TextBox 227"/>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63" name="TextBox 228"/>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64" name="TextBox 229"/>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65" name="TextBox 230"/>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66" name="TextBox 231"/>
          <p:cNvSpPr txBox="1"/>
          <p:nvPr/>
        </p:nvSpPr>
        <p:spPr>
          <a:xfrm>
            <a:off x="48339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67" name="TextBox 232"/>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68" name="TextBox 233"/>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69" name="TextBox 234"/>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70" name="TextBox 235"/>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71" name="TextBox 236"/>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72" name="TextBox 237"/>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73" name="TextBox 238"/>
          <p:cNvSpPr txBox="1"/>
          <p:nvPr/>
        </p:nvSpPr>
        <p:spPr>
          <a:xfrm>
            <a:off x="48339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74" name="TextBox 239"/>
          <p:cNvSpPr txBox="1"/>
          <p:nvPr/>
        </p:nvSpPr>
        <p:spPr>
          <a:xfrm flipV="1">
            <a:off x="3405188" y="23241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775" name="TextBox 240"/>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76" name="TextBox 241"/>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77" name="TextBox 242"/>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78" name="TextBox 243"/>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79" name="TextBox 244"/>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80" name="TextBox 245"/>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81" name="TextBox 246"/>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82" name="TextBox 247"/>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83" name="TextBox 248"/>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84" name="TextBox 249"/>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85" name="TextBox 250"/>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86" name="TextBox 251"/>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87" name="TextBox 252"/>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88" name="TextBox 253"/>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89" name="TextBox 254"/>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90" name="TextBox 255"/>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91" name="TextBox 256"/>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92" name="TextBox 257"/>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93" name="TextBox 258"/>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94" name="TextBox 259"/>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95" name="TextBox 260"/>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96" name="TextBox 261"/>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97" name="TextBox 262"/>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98" name="TextBox 263"/>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799" name="TextBox 264"/>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00" name="TextBox 265"/>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01" name="TextBox 266"/>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02" name="TextBox 267"/>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03" name="TextBox 268"/>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04" name="TextBox 269"/>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05" name="TextBox 270"/>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06" name="TextBox 271"/>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07" name="TextBox 272"/>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08" name="TextBox 273"/>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09" name="TextBox 274"/>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10" name="TextBox 275"/>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11" name="TextBox 276"/>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12" name="TextBox 277"/>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13" name="TextBox 278"/>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14" name="TextBox 279"/>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15" name="TextBox 280"/>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16" name="TextBox 281"/>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17" name="TextBox 282"/>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18" name="TextBox 283"/>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19" name="TextBox 284"/>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20" name="TextBox 285"/>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21" name="TextBox 286"/>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22" name="TextBox 287"/>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23" name="TextBox 288"/>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24" name="TextBox 289"/>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25" name="TextBox 290"/>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26" name="TextBox 291"/>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27" name="TextBox 292"/>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28" name="TextBox 293"/>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29" name="TextBox 294"/>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30" name="TextBox 295"/>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31" name="TextBox 296"/>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32" name="TextBox 297"/>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33" name="TextBox 298"/>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34" name="TextBox 299"/>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35" name="TextBox 300"/>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36" name="TextBox 301"/>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37" name="TextBox 302"/>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38" name="TextBox 303"/>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39" name="TextBox 304"/>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40" name="TextBox 305"/>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41" name="TextBox 306"/>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42" name="TextBox 307"/>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43" name="TextBox 308"/>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44" name="TextBox 309"/>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45" name="TextBox 310"/>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46" name="TextBox 311"/>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47" name="TextBox 312"/>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48" name="TextBox 313"/>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49" name="TextBox 314"/>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50" name="TextBox 315"/>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51" name="TextBox 316"/>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52" name="TextBox 317"/>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53" name="TextBox 318"/>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54" name="TextBox 319"/>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55" name="TextBox 320"/>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56" name="TextBox 321"/>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57" name="TextBox 322"/>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58" name="TextBox 323"/>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59" name="TextBox 324"/>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60" name="TextBox 325"/>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61" name="TextBox 326"/>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62" name="TextBox 327"/>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63" name="TextBox 328"/>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64" name="TextBox 329"/>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65" name="TextBox 330"/>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66" name="TextBox 331"/>
          <p:cNvSpPr txBox="1"/>
          <p:nvPr/>
        </p:nvSpPr>
        <p:spPr>
          <a:xfrm>
            <a:off x="281463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67" name="TextBox 332"/>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68" name="TextBox 333"/>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69" name="TextBox 334"/>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70" name="TextBox 335"/>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71" name="TextBox 336"/>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72" name="TextBox 337"/>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73" name="TextBox 338"/>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74" name="TextBox 339"/>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75" name="TextBox 340"/>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76" name="TextBox 341"/>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77" name="TextBox 342"/>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78" name="TextBox 343"/>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79" name="TextBox 344"/>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80" name="TextBox 345"/>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81" name="TextBox 346"/>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82" name="TextBox 347"/>
          <p:cNvSpPr txBox="1"/>
          <p:nvPr/>
        </p:nvSpPr>
        <p:spPr>
          <a:xfrm>
            <a:off x="2814638"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83" name="TextBox 348"/>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84" name="TextBox 349"/>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85" name="TextBox 350"/>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86" name="TextBox 351"/>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87" name="TextBox 352"/>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88" name="TextBox 353"/>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89" name="TextBox 354"/>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90" name="TextBox 355"/>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91" name="TextBox 356"/>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92" name="TextBox 357"/>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93" name="TextBox 358"/>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94" name="TextBox 359"/>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95" name="TextBox 360"/>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96" name="TextBox 361"/>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97" name="TextBox 362"/>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98" name="TextBox 363"/>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899" name="TextBox 364"/>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00" name="TextBox 365"/>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01" name="TextBox 366"/>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02" name="TextBox 367"/>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03" name="TextBox 368"/>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04" name="TextBox 369"/>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05" name="TextBox 370"/>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06" name="TextBox 371"/>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07" name="TextBox 372"/>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08" name="TextBox 373"/>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09" name="TextBox 374"/>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10" name="TextBox 375"/>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11" name="TextBox 376"/>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12" name="TextBox 377"/>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13" name="TextBox 378"/>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14" name="TextBox 379"/>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15" name="TextBox 380"/>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16" name="TextBox 381"/>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17" name="TextBox 382"/>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18" name="TextBox 383"/>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19" name="TextBox 384"/>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20" name="TextBox 385"/>
          <p:cNvSpPr txBox="1"/>
          <p:nvPr/>
        </p:nvSpPr>
        <p:spPr>
          <a:xfrm>
            <a:off x="2071688"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21" name="TextBox 1"/>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22" name="TextBox 2"/>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23" name="TextBox 3"/>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24" name="TextBox 4"/>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25" name="TextBox 5"/>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26" name="TextBox 6"/>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27" name="TextBox 7"/>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28" name="TextBox 8"/>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29" name="TextBox 9"/>
          <p:cNvSpPr txBox="1"/>
          <p:nvPr/>
        </p:nvSpPr>
        <p:spPr>
          <a:xfrm flipH="1">
            <a:off x="1144588" y="1790700"/>
            <a:ext cx="96837"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930" name="TextBox 10"/>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31" name="TextBox 11"/>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32" name="TextBox 12"/>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33" name="TextBox 13"/>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934" name="TextBox 15"/>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35" name="TextBox 16"/>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36" name="TextBox 17"/>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37" name="TextBox 18"/>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38" name="TextBox 19"/>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39" name="TextBox 20"/>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40" name="TextBox 21"/>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41" name="TextBox 22"/>
          <p:cNvSpPr txBox="1"/>
          <p:nvPr/>
        </p:nvSpPr>
        <p:spPr>
          <a:xfrm flipH="1">
            <a:off x="1196975"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942" name="TextBox 23"/>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43" name="TextBox 24"/>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944" name="TextBox 26"/>
          <p:cNvSpPr txBox="1"/>
          <p:nvPr/>
        </p:nvSpPr>
        <p:spPr>
          <a:xfrm flipV="1">
            <a:off x="2830513" y="23241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945" name="TextBox 27"/>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46" name="TextBox 28"/>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47" name="TextBox 29"/>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48" name="TextBox 30"/>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49" name="TextBox 31"/>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50" name="TextBox 32"/>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51" name="TextBox 33"/>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52" name="TextBox 34"/>
          <p:cNvSpPr txBox="1"/>
          <p:nvPr/>
        </p:nvSpPr>
        <p:spPr>
          <a:xfrm flipH="1">
            <a:off x="1196975"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953" name="TextBox 35"/>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54" name="TextBox 36"/>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55" name="TextBox 37"/>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56" name="TextBox 38"/>
          <p:cNvSpPr txBox="1"/>
          <p:nvPr/>
        </p:nvSpPr>
        <p:spPr>
          <a:xfrm>
            <a:off x="1577975"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957" name="TextBox 39"/>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958" name="TextBox 40"/>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59" name="TextBox 41"/>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60" name="TextBox 42"/>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61" name="TextBox 43"/>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62" name="TextBox 44"/>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63" name="TextBox 45"/>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64" name="TextBox 46"/>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65" name="TextBox 47"/>
          <p:cNvSpPr txBox="1"/>
          <p:nvPr/>
        </p:nvSpPr>
        <p:spPr>
          <a:xfrm flipH="1">
            <a:off x="1196975"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966" name="TextBox 48"/>
          <p:cNvSpPr txBox="1"/>
          <p:nvPr/>
        </p:nvSpPr>
        <p:spPr>
          <a:xfrm>
            <a:off x="1577975"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967" name="TextBox 49"/>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968" name="TextBox 50"/>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69" name="TextBox 5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70" name="TextBox 52"/>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71" name="TextBox 53"/>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72" name="TextBox 54"/>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73" name="TextBox 55"/>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74" name="TextBox 56"/>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75" name="TextBox 57"/>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76" name="TextBox 58"/>
          <p:cNvSpPr txBox="1"/>
          <p:nvPr/>
        </p:nvSpPr>
        <p:spPr>
          <a:xfrm flipH="1">
            <a:off x="1196975"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977" name="TextBox 59"/>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78" name="TextBox 60"/>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79" name="TextBox 6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80" name="TextBox 62"/>
          <p:cNvSpPr txBox="1"/>
          <p:nvPr/>
        </p:nvSpPr>
        <p:spPr>
          <a:xfrm>
            <a:off x="1577975"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981" name="TextBox 63"/>
          <p:cNvSpPr txBox="1"/>
          <p:nvPr/>
        </p:nvSpPr>
        <p:spPr>
          <a:xfrm flipH="1" flipV="1">
            <a:off x="1174750"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982" name="TextBox 65"/>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83" name="TextBox 66"/>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84" name="TextBox 67"/>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85" name="TextBox 68"/>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86" name="TextBox 69"/>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87" name="TextBox 70"/>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88" name="TextBox 71"/>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89" name="TextBox 72"/>
          <p:cNvSpPr txBox="1"/>
          <p:nvPr/>
        </p:nvSpPr>
        <p:spPr>
          <a:xfrm flipH="1">
            <a:off x="1196975"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2990" name="TextBox 73"/>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91" name="TextBox 74"/>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92" name="TextBox 75"/>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93" name="TextBox 76"/>
          <p:cNvSpPr txBox="1"/>
          <p:nvPr/>
        </p:nvSpPr>
        <p:spPr>
          <a:xfrm>
            <a:off x="1577975"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2994" name="TextBox 77"/>
          <p:cNvSpPr txBox="1"/>
          <p:nvPr/>
        </p:nvSpPr>
        <p:spPr>
          <a:xfrm flipH="1" flipV="1">
            <a:off x="1174750"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2995" name="TextBox 80"/>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96" name="TextBox 81"/>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97" name="TextBox 82"/>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98" name="TextBox 83"/>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2999" name="TextBox 84"/>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00" name="TextBox 85"/>
          <p:cNvSpPr txBox="1"/>
          <p:nvPr/>
        </p:nvSpPr>
        <p:spPr>
          <a:xfrm flipH="1">
            <a:off x="1196975"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001" name="TextBox 86"/>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02" name="TextBox 87"/>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03" name="TextBox 88"/>
          <p:cNvSpPr txBox="1"/>
          <p:nvPr/>
        </p:nvSpPr>
        <p:spPr>
          <a:xfrm>
            <a:off x="1577975"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004" name="TextBox 89"/>
          <p:cNvSpPr txBox="1"/>
          <p:nvPr/>
        </p:nvSpPr>
        <p:spPr>
          <a:xfrm flipH="1" flipV="1">
            <a:off x="1174750"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005" name="TextBox 90"/>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06" name="TextBox 91"/>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07" name="TextBox 92"/>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08" name="TextBox 93"/>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09" name="TextBox 94"/>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10" name="TextBox 95"/>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11" name="TextBox 96"/>
          <p:cNvSpPr txBox="1"/>
          <p:nvPr/>
        </p:nvSpPr>
        <p:spPr>
          <a:xfrm flipH="1">
            <a:off x="1196975"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012" name="TextBox 97"/>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13" name="TextBox 98"/>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14" name="TextBox 99"/>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15" name="TextBox 100"/>
          <p:cNvSpPr txBox="1"/>
          <p:nvPr/>
        </p:nvSpPr>
        <p:spPr>
          <a:xfrm>
            <a:off x="1577975"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016" name="TextBox 101"/>
          <p:cNvSpPr txBox="1"/>
          <p:nvPr/>
        </p:nvSpPr>
        <p:spPr>
          <a:xfrm flipH="1" flipV="1">
            <a:off x="1174750"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017" name="TextBox 102"/>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18" name="TextBox 103"/>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19" name="TextBox 104"/>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20" name="TextBox 105"/>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21" name="TextBox 106"/>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22" name="TextBox 107"/>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23" name="TextBox 108"/>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24" name="TextBox 109"/>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25" name="TextBox 110"/>
          <p:cNvSpPr txBox="1"/>
          <p:nvPr/>
        </p:nvSpPr>
        <p:spPr>
          <a:xfrm flipH="1">
            <a:off x="1144588" y="1790700"/>
            <a:ext cx="96837"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026" name="TextBox 111"/>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27" name="TextBox 112"/>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28" name="TextBox 113"/>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29" name="TextBox 114"/>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030" name="TextBox 116"/>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31" name="TextBox 117"/>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32" name="TextBox 118"/>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33" name="TextBox 119"/>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34" name="TextBox 120"/>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35" name="TextBox 121"/>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36" name="TextBox 122"/>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37" name="TextBox 123"/>
          <p:cNvSpPr txBox="1"/>
          <p:nvPr/>
        </p:nvSpPr>
        <p:spPr>
          <a:xfrm flipH="1">
            <a:off x="1196975"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038" name="TextBox 124"/>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39" name="TextBox 125"/>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040" name="TextBox 127"/>
          <p:cNvSpPr txBox="1"/>
          <p:nvPr/>
        </p:nvSpPr>
        <p:spPr>
          <a:xfrm flipV="1">
            <a:off x="2830513" y="23241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041" name="TextBox 128"/>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42" name="TextBox 129"/>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43" name="TextBox 130"/>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44" name="TextBox 131"/>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45" name="TextBox 132"/>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46" name="TextBox 133"/>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47" name="TextBox 134"/>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48" name="TextBox 135"/>
          <p:cNvSpPr txBox="1"/>
          <p:nvPr/>
        </p:nvSpPr>
        <p:spPr>
          <a:xfrm flipH="1">
            <a:off x="1196975"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049" name="TextBox 136"/>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50" name="TextBox 137"/>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51" name="TextBox 138"/>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52" name="TextBox 139"/>
          <p:cNvSpPr txBox="1"/>
          <p:nvPr/>
        </p:nvSpPr>
        <p:spPr>
          <a:xfrm>
            <a:off x="1577975"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053" name="TextBox 140"/>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054" name="TextBox 141"/>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55" name="TextBox 142"/>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56" name="TextBox 143"/>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57" name="TextBox 144"/>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58" name="TextBox 145"/>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59" name="TextBox 146"/>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60" name="TextBox 147"/>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61" name="TextBox 148"/>
          <p:cNvSpPr txBox="1"/>
          <p:nvPr/>
        </p:nvSpPr>
        <p:spPr>
          <a:xfrm flipH="1">
            <a:off x="1196975"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062" name="TextBox 149"/>
          <p:cNvSpPr txBox="1"/>
          <p:nvPr/>
        </p:nvSpPr>
        <p:spPr>
          <a:xfrm>
            <a:off x="1577975"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063" name="TextBox 150"/>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064" name="TextBox 15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65" name="TextBox 152"/>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66" name="TextBox 153"/>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67" name="TextBox 154"/>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68" name="TextBox 155"/>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69" name="TextBox 156"/>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70" name="TextBox 157"/>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71" name="TextBox 158"/>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72" name="TextBox 159"/>
          <p:cNvSpPr txBox="1"/>
          <p:nvPr/>
        </p:nvSpPr>
        <p:spPr>
          <a:xfrm flipH="1">
            <a:off x="1196975"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073" name="TextBox 160"/>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74" name="TextBox 16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75" name="TextBox 162"/>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76" name="TextBox 163"/>
          <p:cNvSpPr txBox="1"/>
          <p:nvPr/>
        </p:nvSpPr>
        <p:spPr>
          <a:xfrm>
            <a:off x="1577975"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077" name="TextBox 164"/>
          <p:cNvSpPr txBox="1"/>
          <p:nvPr/>
        </p:nvSpPr>
        <p:spPr>
          <a:xfrm flipH="1" flipV="1">
            <a:off x="1174750"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078" name="TextBox 166"/>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79" name="TextBox 167"/>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80" name="TextBox 168"/>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81" name="TextBox 169"/>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82" name="TextBox 170"/>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83" name="TextBox 171"/>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84" name="TextBox 172"/>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85" name="TextBox 173"/>
          <p:cNvSpPr txBox="1"/>
          <p:nvPr/>
        </p:nvSpPr>
        <p:spPr>
          <a:xfrm flipH="1">
            <a:off x="1196975"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086" name="TextBox 174"/>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87" name="TextBox 175"/>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88" name="TextBox 177"/>
          <p:cNvSpPr txBox="1"/>
          <p:nvPr/>
        </p:nvSpPr>
        <p:spPr>
          <a:xfrm>
            <a:off x="1577975"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089" name="TextBox 178"/>
          <p:cNvSpPr txBox="1"/>
          <p:nvPr/>
        </p:nvSpPr>
        <p:spPr>
          <a:xfrm flipH="1" flipV="1">
            <a:off x="1174750"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090" name="TextBox 181"/>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91" name="TextBox 182"/>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92" name="TextBox 183"/>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93" name="TextBox 184"/>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94" name="TextBox 185"/>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95" name="TextBox 186"/>
          <p:cNvSpPr txBox="1"/>
          <p:nvPr/>
        </p:nvSpPr>
        <p:spPr>
          <a:xfrm flipH="1">
            <a:off x="1196975"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096" name="TextBox 187"/>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97" name="TextBox 188"/>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098" name="TextBox 189"/>
          <p:cNvSpPr txBox="1"/>
          <p:nvPr/>
        </p:nvSpPr>
        <p:spPr>
          <a:xfrm>
            <a:off x="1577975"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099" name="TextBox 190"/>
          <p:cNvSpPr txBox="1"/>
          <p:nvPr/>
        </p:nvSpPr>
        <p:spPr>
          <a:xfrm flipH="1" flipV="1">
            <a:off x="1174750"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100" name="TextBox 191"/>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01" name="TextBox 192"/>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02" name="TextBox 193"/>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03" name="TextBox 194"/>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04" name="TextBox 195"/>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05" name="TextBox 196"/>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06" name="TextBox 197"/>
          <p:cNvSpPr txBox="1"/>
          <p:nvPr/>
        </p:nvSpPr>
        <p:spPr>
          <a:xfrm flipH="1">
            <a:off x="1196975"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107" name="TextBox 198"/>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08" name="TextBox 199"/>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09" name="TextBox 200"/>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10" name="TextBox 201"/>
          <p:cNvSpPr txBox="1"/>
          <p:nvPr/>
        </p:nvSpPr>
        <p:spPr>
          <a:xfrm>
            <a:off x="1577975"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111" name="TextBox 202"/>
          <p:cNvSpPr txBox="1"/>
          <p:nvPr/>
        </p:nvSpPr>
        <p:spPr>
          <a:xfrm flipH="1" flipV="1">
            <a:off x="1174750"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112" name="TextBox 203"/>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13" name="TextBox 204"/>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14" name="TextBox 205"/>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15" name="TextBox 206"/>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16" name="TextBox 207"/>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17" name="TextBox 208"/>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18" name="TextBox 209"/>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19" name="TextBox 210"/>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20" name="TextBox 21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21" name="TextBox 212"/>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22" name="TextBox 213"/>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23" name="TextBox 214"/>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24" name="TextBox 215"/>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25" name="TextBox 216"/>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26" name="TextBox 217"/>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27" name="TextBox 218"/>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28" name="TextBox 219"/>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29" name="TextBox 220"/>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30" name="TextBox 22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31" name="TextBox 222"/>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32" name="TextBox 223"/>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33" name="TextBox 224"/>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34" name="TextBox 225"/>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35" name="TextBox 226"/>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36" name="TextBox 227"/>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37" name="TextBox 228"/>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38" name="TextBox 229"/>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39" name="TextBox 230"/>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40" name="TextBox 23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41" name="TextBox 232"/>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42" name="TextBox 233"/>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43" name="TextBox 234"/>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44" name="TextBox 235"/>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45" name="TextBox 236"/>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46" name="TextBox 237"/>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47" name="TextBox 238"/>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48" name="TextBox 239"/>
          <p:cNvSpPr txBox="1"/>
          <p:nvPr/>
        </p:nvSpPr>
        <p:spPr>
          <a:xfrm flipV="1">
            <a:off x="3421063" y="23241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149" name="TextBox 240"/>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50" name="TextBox 241"/>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51" name="TextBox 242"/>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52" name="TextBox 243"/>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53" name="TextBox 244"/>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54" name="TextBox 245"/>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55" name="TextBox 246"/>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56" name="TextBox 247"/>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57" name="TextBox 248"/>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58" name="TextBox 249"/>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59" name="TextBox 250"/>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60" name="TextBox 251"/>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61" name="TextBox 25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62" name="TextBox 25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63" name="TextBox 254"/>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64" name="TextBox 25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65" name="TextBox 25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66" name="TextBox 257"/>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67" name="TextBox 258"/>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68" name="TextBox 259"/>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69" name="TextBox 260"/>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70" name="TextBox 261"/>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71" name="TextBox 26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72" name="TextBox 26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73" name="TextBox 264"/>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74" name="TextBox 26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75" name="TextBox 26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76" name="TextBox 267"/>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77" name="TextBox 268"/>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78" name="TextBox 269"/>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79" name="TextBox 270"/>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80" name="TextBox 271"/>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81" name="TextBox 272"/>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82" name="TextBox 273"/>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83" name="TextBox 274"/>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84" name="TextBox 275"/>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85" name="TextBox 276"/>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86" name="TextBox 277"/>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87" name="TextBox 278"/>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88" name="TextBox 279"/>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89" name="TextBox 280"/>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90" name="TextBox 281"/>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91" name="TextBox 28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92" name="TextBox 28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93" name="TextBox 284"/>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94" name="TextBox 28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95" name="TextBox 28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96" name="TextBox 287"/>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97" name="TextBox 288"/>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98" name="TextBox 289"/>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199" name="TextBox 290"/>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00" name="TextBox 291"/>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01" name="TextBox 29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02" name="TextBox 29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03" name="TextBox 294"/>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04" name="TextBox 295"/>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05" name="TextBox 296"/>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06" name="TextBox 297"/>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07" name="TextBox 298"/>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08" name="TextBox 299"/>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09" name="TextBox 300"/>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10" name="TextBox 301"/>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11" name="TextBox 302"/>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12" name="TextBox 303"/>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13" name="TextBox 304"/>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14" name="TextBox 30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15" name="TextBox 30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16" name="TextBox 307"/>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17" name="TextBox 308"/>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18" name="TextBox 309"/>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19" name="TextBox 310"/>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20" name="TextBox 311"/>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21" name="TextBox 31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22" name="TextBox 31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23" name="TextBox 314"/>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24" name="TextBox 31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25" name="TextBox 31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26" name="TextBox 317"/>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27" name="TextBox 318"/>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28" name="TextBox 319"/>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29" name="TextBox 320"/>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30" name="TextBox 321"/>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31" name="TextBox 322"/>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32" name="TextBox 323"/>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33" name="TextBox 324"/>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34" name="TextBox 325"/>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35" name="TextBox 326"/>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36" name="TextBox 327"/>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37" name="TextBox 328"/>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38" name="TextBox 329"/>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39" name="TextBox 330"/>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40" name="TextBox 331"/>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41" name="TextBox 33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42" name="TextBox 33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43" name="TextBox 334"/>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44" name="TextBox 33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45" name="TextBox 33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46" name="TextBox 337"/>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47" name="TextBox 338"/>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48" name="TextBox 339"/>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49" name="TextBox 340"/>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50" name="TextBox 341"/>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51" name="TextBox 34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52" name="TextBox 34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53" name="TextBox 344"/>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54" name="TextBox 34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55" name="TextBox 34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56" name="TextBox 347"/>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57" name="TextBox 348"/>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58" name="TextBox 349"/>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59" name="TextBox 350"/>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60" name="TextBox 351"/>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61" name="TextBox 352"/>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62" name="TextBox 353"/>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63" name="TextBox 354"/>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64" name="TextBox 355"/>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65" name="TextBox 356"/>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66" name="TextBox 357"/>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67" name="TextBox 358"/>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68" name="TextBox 359"/>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69" name="TextBox 360"/>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70" name="TextBox 361"/>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71" name="TextBox 362"/>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72" name="TextBox 363"/>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73" name="TextBox 364"/>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74" name="TextBox 365"/>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75" name="TextBox 366"/>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76" name="TextBox 367"/>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77" name="TextBox 368"/>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78" name="TextBox 369"/>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79" name="TextBox 370"/>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80" name="TextBox 371"/>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81" name="TextBox 372"/>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82" name="TextBox 373"/>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83" name="TextBox 374"/>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84" name="TextBox 375"/>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85" name="TextBox 376"/>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86" name="TextBox 377"/>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87" name="TextBox 378"/>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88" name="TextBox 379"/>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89" name="TextBox 380"/>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90" name="TextBox 381"/>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91" name="TextBox 382"/>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92" name="TextBox 383"/>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93" name="TextBox 384"/>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94" name="TextBox 385"/>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95" name="TextBox 1"/>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96" name="TextBox 2"/>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97" name="TextBox 3"/>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98" name="TextBox 4"/>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299" name="TextBox 5"/>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00" name="TextBox 6"/>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01" name="TextBox 7"/>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02" name="TextBox 8"/>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03" name="TextBox 9"/>
          <p:cNvSpPr txBox="1"/>
          <p:nvPr/>
        </p:nvSpPr>
        <p:spPr>
          <a:xfrm flipH="1">
            <a:off x="1144588" y="1790700"/>
            <a:ext cx="96837"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304" name="TextBox 10"/>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05" name="TextBox 11"/>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06" name="TextBox 12"/>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07" name="TextBox 13"/>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308" name="TextBox 15"/>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09" name="TextBox 16"/>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10" name="TextBox 17"/>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11" name="TextBox 18"/>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12" name="TextBox 19"/>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13" name="TextBox 20"/>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14" name="TextBox 21"/>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15" name="TextBox 22"/>
          <p:cNvSpPr txBox="1"/>
          <p:nvPr/>
        </p:nvSpPr>
        <p:spPr>
          <a:xfrm flipH="1">
            <a:off x="1196975"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316" name="TextBox 23"/>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17" name="TextBox 24"/>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318" name="TextBox 26"/>
          <p:cNvSpPr txBox="1"/>
          <p:nvPr/>
        </p:nvSpPr>
        <p:spPr>
          <a:xfrm flipV="1">
            <a:off x="2830513" y="23241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319" name="TextBox 27"/>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20" name="TextBox 28"/>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21" name="TextBox 29"/>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22" name="TextBox 30"/>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23" name="TextBox 31"/>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24" name="TextBox 32"/>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25" name="TextBox 33"/>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26" name="TextBox 34"/>
          <p:cNvSpPr txBox="1"/>
          <p:nvPr/>
        </p:nvSpPr>
        <p:spPr>
          <a:xfrm flipH="1">
            <a:off x="1196975"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327" name="TextBox 35"/>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28" name="TextBox 36"/>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29" name="TextBox 37"/>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30" name="TextBox 38"/>
          <p:cNvSpPr txBox="1"/>
          <p:nvPr/>
        </p:nvSpPr>
        <p:spPr>
          <a:xfrm>
            <a:off x="1577975"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331" name="TextBox 39"/>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332" name="TextBox 40"/>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33" name="TextBox 41"/>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34" name="TextBox 42"/>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35" name="TextBox 43"/>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36" name="TextBox 44"/>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37" name="TextBox 45"/>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38" name="TextBox 46"/>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39" name="TextBox 47"/>
          <p:cNvSpPr txBox="1"/>
          <p:nvPr/>
        </p:nvSpPr>
        <p:spPr>
          <a:xfrm flipH="1">
            <a:off x="1196975"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340" name="TextBox 48"/>
          <p:cNvSpPr txBox="1"/>
          <p:nvPr/>
        </p:nvSpPr>
        <p:spPr>
          <a:xfrm>
            <a:off x="1577975"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341" name="TextBox 49"/>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342" name="TextBox 50"/>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43" name="TextBox 5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44" name="TextBox 52"/>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45" name="TextBox 53"/>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46" name="TextBox 54"/>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47" name="TextBox 55"/>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48" name="TextBox 56"/>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49" name="TextBox 57"/>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50" name="TextBox 58"/>
          <p:cNvSpPr txBox="1"/>
          <p:nvPr/>
        </p:nvSpPr>
        <p:spPr>
          <a:xfrm flipH="1">
            <a:off x="1196975"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351" name="TextBox 59"/>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52" name="TextBox 60"/>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53" name="TextBox 6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54" name="TextBox 62"/>
          <p:cNvSpPr txBox="1"/>
          <p:nvPr/>
        </p:nvSpPr>
        <p:spPr>
          <a:xfrm>
            <a:off x="1577975"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355" name="TextBox 63"/>
          <p:cNvSpPr txBox="1"/>
          <p:nvPr/>
        </p:nvSpPr>
        <p:spPr>
          <a:xfrm flipH="1" flipV="1">
            <a:off x="1174750"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356" name="TextBox 65"/>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57" name="TextBox 66"/>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58" name="TextBox 67"/>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59" name="TextBox 68"/>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60" name="TextBox 69"/>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61" name="TextBox 70"/>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62" name="TextBox 71"/>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63" name="TextBox 72"/>
          <p:cNvSpPr txBox="1"/>
          <p:nvPr/>
        </p:nvSpPr>
        <p:spPr>
          <a:xfrm flipH="1">
            <a:off x="1196975"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364" name="TextBox 73"/>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65" name="TextBox 74"/>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66" name="TextBox 75"/>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67" name="TextBox 76"/>
          <p:cNvSpPr txBox="1"/>
          <p:nvPr/>
        </p:nvSpPr>
        <p:spPr>
          <a:xfrm>
            <a:off x="1577975"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368" name="TextBox 77"/>
          <p:cNvSpPr txBox="1"/>
          <p:nvPr/>
        </p:nvSpPr>
        <p:spPr>
          <a:xfrm flipH="1" flipV="1">
            <a:off x="1174750"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369" name="TextBox 80"/>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70" name="TextBox 81"/>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71" name="TextBox 82"/>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72" name="TextBox 83"/>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73" name="TextBox 84"/>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74" name="TextBox 85"/>
          <p:cNvSpPr txBox="1"/>
          <p:nvPr/>
        </p:nvSpPr>
        <p:spPr>
          <a:xfrm flipH="1">
            <a:off x="1196975"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375" name="TextBox 86"/>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76" name="TextBox 87"/>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77" name="TextBox 88"/>
          <p:cNvSpPr txBox="1"/>
          <p:nvPr/>
        </p:nvSpPr>
        <p:spPr>
          <a:xfrm>
            <a:off x="1577975"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378" name="TextBox 89"/>
          <p:cNvSpPr txBox="1"/>
          <p:nvPr/>
        </p:nvSpPr>
        <p:spPr>
          <a:xfrm flipH="1" flipV="1">
            <a:off x="1174750"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379" name="TextBox 90"/>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80" name="TextBox 91"/>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81" name="TextBox 92"/>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82" name="TextBox 93"/>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83" name="TextBox 94"/>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84" name="TextBox 95"/>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85" name="TextBox 96"/>
          <p:cNvSpPr txBox="1"/>
          <p:nvPr/>
        </p:nvSpPr>
        <p:spPr>
          <a:xfrm flipH="1">
            <a:off x="1196975"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386" name="TextBox 97"/>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87" name="TextBox 98"/>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88" name="TextBox 99"/>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89" name="TextBox 100"/>
          <p:cNvSpPr txBox="1"/>
          <p:nvPr/>
        </p:nvSpPr>
        <p:spPr>
          <a:xfrm>
            <a:off x="1577975"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390" name="TextBox 101"/>
          <p:cNvSpPr txBox="1"/>
          <p:nvPr/>
        </p:nvSpPr>
        <p:spPr>
          <a:xfrm flipH="1" flipV="1">
            <a:off x="1174750"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391" name="TextBox 102"/>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92" name="TextBox 103"/>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93" name="TextBox 104"/>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94" name="TextBox 105"/>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95" name="TextBox 106"/>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96" name="TextBox 107"/>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97" name="TextBox 108"/>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98" name="TextBox 109"/>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399" name="TextBox 110"/>
          <p:cNvSpPr txBox="1"/>
          <p:nvPr/>
        </p:nvSpPr>
        <p:spPr>
          <a:xfrm flipH="1">
            <a:off x="1144588" y="1790700"/>
            <a:ext cx="96837"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400" name="TextBox 111"/>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01" name="TextBox 112"/>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02" name="TextBox 113"/>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03" name="TextBox 114"/>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404" name="TextBox 116"/>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05" name="TextBox 117"/>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06" name="TextBox 118"/>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07" name="TextBox 119"/>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08" name="TextBox 120"/>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09" name="TextBox 121"/>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10" name="TextBox 122"/>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11" name="TextBox 123"/>
          <p:cNvSpPr txBox="1"/>
          <p:nvPr/>
        </p:nvSpPr>
        <p:spPr>
          <a:xfrm flipH="1">
            <a:off x="1196975"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412" name="TextBox 124"/>
          <p:cNvSpPr txBox="1"/>
          <p:nvPr/>
        </p:nvSpPr>
        <p:spPr>
          <a:xfrm>
            <a:off x="677386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13" name="TextBox 125"/>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414" name="TextBox 127"/>
          <p:cNvSpPr txBox="1"/>
          <p:nvPr/>
        </p:nvSpPr>
        <p:spPr>
          <a:xfrm flipV="1">
            <a:off x="2830513" y="23241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415" name="TextBox 128"/>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16" name="TextBox 129"/>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17" name="TextBox 130"/>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18" name="TextBox 131"/>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19" name="TextBox 132"/>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20" name="TextBox 133"/>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21" name="TextBox 134"/>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22" name="TextBox 135"/>
          <p:cNvSpPr txBox="1"/>
          <p:nvPr/>
        </p:nvSpPr>
        <p:spPr>
          <a:xfrm flipH="1">
            <a:off x="1196975"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423" name="TextBox 136"/>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24" name="TextBox 137"/>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25" name="TextBox 138"/>
          <p:cNvSpPr txBox="1"/>
          <p:nvPr/>
        </p:nvSpPr>
        <p:spPr>
          <a:xfrm>
            <a:off x="28305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26" name="TextBox 139"/>
          <p:cNvSpPr txBox="1"/>
          <p:nvPr/>
        </p:nvSpPr>
        <p:spPr>
          <a:xfrm>
            <a:off x="1577975"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427" name="TextBox 140"/>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428" name="TextBox 141"/>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29" name="TextBox 142"/>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30" name="TextBox 143"/>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31" name="TextBox 144"/>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32" name="TextBox 145"/>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33" name="TextBox 146"/>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34" name="TextBox 147"/>
          <p:cNvSpPr txBox="1"/>
          <p:nvPr/>
        </p:nvSpPr>
        <p:spPr>
          <a:xfrm>
            <a:off x="4849813" y="179070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35" name="TextBox 148"/>
          <p:cNvSpPr txBox="1"/>
          <p:nvPr/>
        </p:nvSpPr>
        <p:spPr>
          <a:xfrm flipH="1">
            <a:off x="1196975" y="1790700"/>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436" name="TextBox 149"/>
          <p:cNvSpPr txBox="1"/>
          <p:nvPr/>
        </p:nvSpPr>
        <p:spPr>
          <a:xfrm>
            <a:off x="1577975" y="179070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437" name="TextBox 150"/>
          <p:cNvSpPr txBox="1"/>
          <p:nvPr/>
        </p:nvSpPr>
        <p:spPr>
          <a:xfrm flipH="1" flipV="1">
            <a:off x="1174750" y="179070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438" name="TextBox 15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39" name="TextBox 152"/>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40" name="TextBox 153"/>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41" name="TextBox 154"/>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42" name="TextBox 155"/>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43" name="TextBox 156"/>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44" name="TextBox 157"/>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45" name="TextBox 158"/>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46" name="TextBox 159"/>
          <p:cNvSpPr txBox="1"/>
          <p:nvPr/>
        </p:nvSpPr>
        <p:spPr>
          <a:xfrm flipH="1">
            <a:off x="1196975"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447" name="TextBox 160"/>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48" name="TextBox 16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49" name="TextBox 162"/>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50" name="TextBox 163"/>
          <p:cNvSpPr txBox="1"/>
          <p:nvPr/>
        </p:nvSpPr>
        <p:spPr>
          <a:xfrm>
            <a:off x="1577975"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451" name="TextBox 164"/>
          <p:cNvSpPr txBox="1"/>
          <p:nvPr/>
        </p:nvSpPr>
        <p:spPr>
          <a:xfrm flipH="1" flipV="1">
            <a:off x="1174750"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452" name="TextBox 166"/>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53" name="TextBox 167"/>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54" name="TextBox 168"/>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55" name="TextBox 169"/>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56" name="TextBox 170"/>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57" name="TextBox 171"/>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58" name="TextBox 172"/>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59" name="TextBox 173"/>
          <p:cNvSpPr txBox="1"/>
          <p:nvPr/>
        </p:nvSpPr>
        <p:spPr>
          <a:xfrm flipH="1">
            <a:off x="1196975" y="463867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460" name="TextBox 174"/>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61" name="TextBox 175"/>
          <p:cNvSpPr txBox="1"/>
          <p:nvPr/>
        </p:nvSpPr>
        <p:spPr>
          <a:xfrm>
            <a:off x="89074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62" name="TextBox 177"/>
          <p:cNvSpPr txBox="1"/>
          <p:nvPr/>
        </p:nvSpPr>
        <p:spPr>
          <a:xfrm>
            <a:off x="1577975" y="4848225"/>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463" name="TextBox 178"/>
          <p:cNvSpPr txBox="1"/>
          <p:nvPr/>
        </p:nvSpPr>
        <p:spPr>
          <a:xfrm flipH="1" flipV="1">
            <a:off x="1174750" y="4848225"/>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464" name="TextBox 181"/>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65" name="TextBox 182"/>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66" name="TextBox 183"/>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67" name="TextBox 184"/>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68" name="TextBox 185"/>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69" name="TextBox 186"/>
          <p:cNvSpPr txBox="1"/>
          <p:nvPr/>
        </p:nvSpPr>
        <p:spPr>
          <a:xfrm flipH="1">
            <a:off x="1196975"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470" name="TextBox 187"/>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71" name="TextBox 188"/>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72" name="TextBox 189"/>
          <p:cNvSpPr txBox="1"/>
          <p:nvPr/>
        </p:nvSpPr>
        <p:spPr>
          <a:xfrm>
            <a:off x="1577975"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473" name="TextBox 190"/>
          <p:cNvSpPr txBox="1"/>
          <p:nvPr/>
        </p:nvSpPr>
        <p:spPr>
          <a:xfrm flipH="1" flipV="1">
            <a:off x="1174750"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474" name="TextBox 191"/>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75" name="TextBox 192"/>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76" name="TextBox 193"/>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77" name="TextBox 194"/>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78" name="TextBox 195"/>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79" name="TextBox 196"/>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80" name="TextBox 197"/>
          <p:cNvSpPr txBox="1"/>
          <p:nvPr/>
        </p:nvSpPr>
        <p:spPr>
          <a:xfrm flipH="1">
            <a:off x="1196975" y="4238625"/>
            <a:ext cx="44450"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481" name="TextBox 198"/>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82" name="TextBox 199"/>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83" name="TextBox 200"/>
          <p:cNvSpPr txBox="1"/>
          <p:nvPr/>
        </p:nvSpPr>
        <p:spPr>
          <a:xfrm>
            <a:off x="677386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84" name="TextBox 201"/>
          <p:cNvSpPr txBox="1"/>
          <p:nvPr/>
        </p:nvSpPr>
        <p:spPr>
          <a:xfrm>
            <a:off x="1577975" y="4438650"/>
            <a:ext cx="695325"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485" name="TextBox 202"/>
          <p:cNvSpPr txBox="1"/>
          <p:nvPr/>
        </p:nvSpPr>
        <p:spPr>
          <a:xfrm flipH="1" flipV="1">
            <a:off x="1174750" y="4438650"/>
            <a:ext cx="101600" cy="249238"/>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486" name="TextBox 203"/>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87" name="TextBox 204"/>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88" name="TextBox 205"/>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89" name="TextBox 206"/>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90" name="TextBox 207"/>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91" name="TextBox 208"/>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92" name="TextBox 209"/>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93" name="TextBox 210"/>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94" name="TextBox 21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95" name="TextBox 212"/>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96" name="TextBox 213"/>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97" name="TextBox 214"/>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98" name="TextBox 215"/>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499" name="TextBox 216"/>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00" name="TextBox 217"/>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01" name="TextBox 218"/>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02" name="TextBox 219"/>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03" name="TextBox 220"/>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04" name="TextBox 22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05" name="TextBox 222"/>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06" name="TextBox 223"/>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07" name="TextBox 224"/>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08" name="TextBox 225"/>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09" name="TextBox 226"/>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10" name="TextBox 227"/>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11" name="TextBox 228"/>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12" name="TextBox 229"/>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13" name="TextBox 230"/>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14" name="TextBox 231"/>
          <p:cNvSpPr txBox="1"/>
          <p:nvPr/>
        </p:nvSpPr>
        <p:spPr>
          <a:xfrm>
            <a:off x="48498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15" name="TextBox 232"/>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16" name="TextBox 233"/>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17" name="TextBox 234"/>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18" name="TextBox 235"/>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19" name="TextBox 236"/>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20" name="TextBox 237"/>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21" name="TextBox 238"/>
          <p:cNvSpPr txBox="1"/>
          <p:nvPr/>
        </p:nvSpPr>
        <p:spPr>
          <a:xfrm>
            <a:off x="48498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22" name="TextBox 239"/>
          <p:cNvSpPr txBox="1"/>
          <p:nvPr/>
        </p:nvSpPr>
        <p:spPr>
          <a:xfrm flipV="1">
            <a:off x="3421063" y="2324100"/>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523" name="TextBox 240"/>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24" name="TextBox 241"/>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25" name="TextBox 242"/>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26" name="TextBox 243"/>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27" name="TextBox 244"/>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28" name="TextBox 245"/>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29" name="TextBox 246"/>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30" name="TextBox 247"/>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31" name="TextBox 248"/>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32" name="TextBox 249"/>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33" name="TextBox 250"/>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34" name="TextBox 251"/>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35" name="TextBox 25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36" name="TextBox 25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37" name="TextBox 254"/>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38" name="TextBox 25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39" name="TextBox 25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40" name="TextBox 257"/>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41" name="TextBox 258"/>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42" name="TextBox 259"/>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43" name="TextBox 260"/>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44" name="TextBox 261"/>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45" name="TextBox 26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46" name="TextBox 26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47" name="TextBox 264"/>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48" name="TextBox 26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49" name="TextBox 26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50" name="TextBox 267"/>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51" name="TextBox 268"/>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52" name="TextBox 269"/>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53" name="TextBox 270"/>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54" name="TextBox 271"/>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55" name="TextBox 272"/>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56" name="TextBox 273"/>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57" name="TextBox 274"/>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58" name="TextBox 275"/>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59" name="TextBox 276"/>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60" name="TextBox 277"/>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61" name="TextBox 278"/>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62" name="TextBox 279"/>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63" name="TextBox 280"/>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64" name="TextBox 281"/>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65" name="TextBox 28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66" name="TextBox 28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67" name="TextBox 284"/>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68" name="TextBox 28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69" name="TextBox 28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70" name="TextBox 287"/>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71" name="TextBox 288"/>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72" name="TextBox 289"/>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73" name="TextBox 290"/>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74" name="TextBox 291"/>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75" name="TextBox 29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76" name="TextBox 29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77" name="TextBox 294"/>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78" name="TextBox 295"/>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79" name="TextBox 296"/>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80" name="TextBox 297"/>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81" name="TextBox 298"/>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82" name="TextBox 299"/>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83" name="TextBox 300"/>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84" name="TextBox 301"/>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85" name="TextBox 302"/>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86" name="TextBox 303"/>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87" name="TextBox 304"/>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88" name="TextBox 30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89" name="TextBox 30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90" name="TextBox 307"/>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91" name="TextBox 308"/>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92" name="TextBox 309"/>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93" name="TextBox 310"/>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94" name="TextBox 311"/>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95" name="TextBox 31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96" name="TextBox 31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97" name="TextBox 314"/>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98" name="TextBox 31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599" name="TextBox 31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00" name="TextBox 317"/>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01" name="TextBox 318"/>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02" name="TextBox 319"/>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03" name="TextBox 320"/>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04" name="TextBox 321"/>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05" name="TextBox 322"/>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06" name="TextBox 323"/>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07" name="TextBox 324"/>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08" name="TextBox 325"/>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09" name="TextBox 326"/>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10" name="TextBox 327"/>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11" name="TextBox 328"/>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12" name="TextBox 329"/>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13" name="TextBox 330"/>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14" name="TextBox 331"/>
          <p:cNvSpPr txBox="1"/>
          <p:nvPr/>
        </p:nvSpPr>
        <p:spPr>
          <a:xfrm>
            <a:off x="283051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15" name="TextBox 33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16" name="TextBox 33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17" name="TextBox 334"/>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18" name="TextBox 33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19" name="TextBox 33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20" name="TextBox 337"/>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21" name="TextBox 338"/>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22" name="TextBox 339"/>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23" name="TextBox 340"/>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24" name="TextBox 341"/>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25" name="TextBox 342"/>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26" name="TextBox 343"/>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27" name="TextBox 344"/>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28" name="TextBox 345"/>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29" name="TextBox 346"/>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30" name="TextBox 347"/>
          <p:cNvSpPr txBox="1"/>
          <p:nvPr/>
        </p:nvSpPr>
        <p:spPr>
          <a:xfrm>
            <a:off x="2830513" y="4438650"/>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31" name="TextBox 348"/>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32" name="TextBox 349"/>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33" name="TextBox 350"/>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34" name="TextBox 351"/>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35" name="TextBox 352"/>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36" name="TextBox 353"/>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37" name="TextBox 354"/>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38" name="TextBox 355"/>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39" name="TextBox 356"/>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40" name="TextBox 357"/>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41" name="TextBox 358"/>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42" name="TextBox 359"/>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43" name="TextBox 360"/>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44" name="TextBox 361"/>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45" name="TextBox 362"/>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46" name="TextBox 363"/>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47" name="TextBox 364"/>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48" name="TextBox 365"/>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49" name="TextBox 366"/>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50" name="TextBox 367"/>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51" name="TextBox 368"/>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52" name="TextBox 369"/>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53" name="TextBox 370"/>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54" name="TextBox 371"/>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55" name="TextBox 372"/>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56" name="TextBox 373"/>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57" name="TextBox 374"/>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58" name="TextBox 375"/>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59" name="TextBox 376"/>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60" name="TextBox 377"/>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61" name="TextBox 378"/>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62" name="TextBox 379"/>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63" name="TextBox 380"/>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64" name="TextBox 381"/>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65" name="TextBox 382"/>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66" name="TextBox 383"/>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67" name="TextBox 384"/>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68" name="TextBox 385"/>
          <p:cNvSpPr txBox="1"/>
          <p:nvPr/>
        </p:nvSpPr>
        <p:spPr>
          <a:xfrm>
            <a:off x="2087563" y="4848225"/>
            <a:ext cx="504825" cy="265113"/>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69" name="TextBox 1"/>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70" name="TextBox 2"/>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71" name="TextBox 3"/>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72" name="TextBox 4"/>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73" name="TextBox 5"/>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74" name="TextBox 6"/>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75" name="TextBox 7"/>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76" name="TextBox 8"/>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77" name="TextBox 9"/>
          <p:cNvSpPr txBox="1"/>
          <p:nvPr/>
        </p:nvSpPr>
        <p:spPr>
          <a:xfrm flipH="1">
            <a:off x="627063" y="1830388"/>
            <a:ext cx="96837"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678" name="TextBox 10"/>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79" name="TextBox 11"/>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80" name="TextBox 12"/>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81" name="TextBox 13"/>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682" name="TextBox 15"/>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83" name="TextBox 16"/>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84" name="TextBox 17"/>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85" name="TextBox 18"/>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86" name="TextBox 19"/>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87" name="TextBox 20"/>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88" name="TextBox 21"/>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89" name="TextBox 22"/>
          <p:cNvSpPr txBox="1"/>
          <p:nvPr/>
        </p:nvSpPr>
        <p:spPr>
          <a:xfrm flipH="1">
            <a:off x="679450" y="18303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690" name="TextBox 23"/>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91" name="TextBox 24"/>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692" name="TextBox 27"/>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93" name="TextBox 28"/>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94" name="TextBox 29"/>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95" name="TextBox 30"/>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96" name="TextBox 31"/>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97" name="TextBox 32"/>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98" name="TextBox 33"/>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699" name="TextBox 34"/>
          <p:cNvSpPr txBox="1"/>
          <p:nvPr/>
        </p:nvSpPr>
        <p:spPr>
          <a:xfrm flipH="1">
            <a:off x="679450" y="18303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700" name="TextBox 35"/>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01" name="TextBox 36"/>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02" name="TextBox 37"/>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03" name="TextBox 38"/>
          <p:cNvSpPr txBox="1"/>
          <p:nvPr/>
        </p:nvSpPr>
        <p:spPr>
          <a:xfrm>
            <a:off x="1060450" y="18303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704" name="TextBox 39"/>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705" name="TextBox 40"/>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06" name="TextBox 41"/>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07" name="TextBox 42"/>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08" name="TextBox 43"/>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09" name="TextBox 44"/>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10" name="TextBox 45"/>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11" name="TextBox 46"/>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12" name="TextBox 47"/>
          <p:cNvSpPr txBox="1"/>
          <p:nvPr/>
        </p:nvSpPr>
        <p:spPr>
          <a:xfrm flipH="1">
            <a:off x="679450" y="18303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713" name="TextBox 48"/>
          <p:cNvSpPr txBox="1"/>
          <p:nvPr/>
        </p:nvSpPr>
        <p:spPr>
          <a:xfrm>
            <a:off x="1060450" y="18303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714" name="TextBox 49"/>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715" name="TextBox 50"/>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16" name="TextBox 5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17" name="TextBox 52"/>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18" name="TextBox 53"/>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19" name="TextBox 54"/>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20" name="TextBox 55"/>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21" name="TextBox 56"/>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22" name="TextBox 57"/>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23" name="TextBox 58"/>
          <p:cNvSpPr txBox="1"/>
          <p:nvPr/>
        </p:nvSpPr>
        <p:spPr>
          <a:xfrm flipH="1">
            <a:off x="679450" y="46783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724" name="TextBox 59"/>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25" name="TextBox 60"/>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26" name="TextBox 6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27" name="TextBox 62"/>
          <p:cNvSpPr txBox="1"/>
          <p:nvPr/>
        </p:nvSpPr>
        <p:spPr>
          <a:xfrm>
            <a:off x="1060450" y="48879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728" name="TextBox 63"/>
          <p:cNvSpPr txBox="1"/>
          <p:nvPr/>
        </p:nvSpPr>
        <p:spPr>
          <a:xfrm flipH="1" flipV="1">
            <a:off x="657225" y="4887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729" name="TextBox 65"/>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30" name="TextBox 66"/>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31" name="TextBox 67"/>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32" name="TextBox 68"/>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33" name="TextBox 69"/>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34" name="TextBox 70"/>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35" name="TextBox 71"/>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36" name="TextBox 72"/>
          <p:cNvSpPr txBox="1"/>
          <p:nvPr/>
        </p:nvSpPr>
        <p:spPr>
          <a:xfrm flipH="1">
            <a:off x="679450" y="46783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737" name="TextBox 73"/>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38" name="TextBox 74"/>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39" name="TextBox 75"/>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40" name="TextBox 76"/>
          <p:cNvSpPr txBox="1"/>
          <p:nvPr/>
        </p:nvSpPr>
        <p:spPr>
          <a:xfrm>
            <a:off x="1060450" y="48879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741" name="TextBox 77"/>
          <p:cNvSpPr txBox="1"/>
          <p:nvPr/>
        </p:nvSpPr>
        <p:spPr>
          <a:xfrm flipH="1" flipV="1">
            <a:off x="657225" y="4887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742" name="TextBox 80"/>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43" name="TextBox 81"/>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44" name="TextBox 82"/>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45" name="TextBox 83"/>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46" name="TextBox 84"/>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47" name="TextBox 85"/>
          <p:cNvSpPr txBox="1"/>
          <p:nvPr/>
        </p:nvSpPr>
        <p:spPr>
          <a:xfrm flipH="1">
            <a:off x="679450" y="42783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748" name="TextBox 86"/>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49" name="TextBox 87"/>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50" name="TextBox 88"/>
          <p:cNvSpPr txBox="1"/>
          <p:nvPr/>
        </p:nvSpPr>
        <p:spPr>
          <a:xfrm>
            <a:off x="1060450" y="44783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751" name="TextBox 89"/>
          <p:cNvSpPr txBox="1"/>
          <p:nvPr/>
        </p:nvSpPr>
        <p:spPr>
          <a:xfrm flipH="1" flipV="1">
            <a:off x="657225" y="44783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752" name="TextBox 90"/>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53" name="TextBox 91"/>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54" name="TextBox 92"/>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55" name="TextBox 93"/>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56" name="TextBox 94"/>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57" name="TextBox 95"/>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58" name="TextBox 96"/>
          <p:cNvSpPr txBox="1"/>
          <p:nvPr/>
        </p:nvSpPr>
        <p:spPr>
          <a:xfrm flipH="1">
            <a:off x="679450" y="42783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759" name="TextBox 97"/>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60" name="TextBox 98"/>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61" name="TextBox 99"/>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62" name="TextBox 100"/>
          <p:cNvSpPr txBox="1"/>
          <p:nvPr/>
        </p:nvSpPr>
        <p:spPr>
          <a:xfrm>
            <a:off x="1060450" y="44783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763" name="TextBox 101"/>
          <p:cNvSpPr txBox="1"/>
          <p:nvPr/>
        </p:nvSpPr>
        <p:spPr>
          <a:xfrm flipH="1" flipV="1">
            <a:off x="657225" y="44783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764" name="TextBox 102"/>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65" name="TextBox 103"/>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66" name="TextBox 104"/>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67" name="TextBox 105"/>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68" name="TextBox 106"/>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69" name="TextBox 107"/>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70" name="TextBox 108"/>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71" name="TextBox 109"/>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72" name="TextBox 110"/>
          <p:cNvSpPr txBox="1"/>
          <p:nvPr/>
        </p:nvSpPr>
        <p:spPr>
          <a:xfrm flipH="1">
            <a:off x="627063" y="1830388"/>
            <a:ext cx="96837"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773" name="TextBox 111"/>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74" name="TextBox 112"/>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75" name="TextBox 113"/>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76" name="TextBox 114"/>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777" name="TextBox 116"/>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78" name="TextBox 117"/>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79" name="TextBox 118"/>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80" name="TextBox 119"/>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81" name="TextBox 120"/>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82" name="TextBox 121"/>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83" name="TextBox 122"/>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84" name="TextBox 123"/>
          <p:cNvSpPr txBox="1"/>
          <p:nvPr/>
        </p:nvSpPr>
        <p:spPr>
          <a:xfrm flipH="1">
            <a:off x="679450" y="18303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785" name="TextBox 124"/>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86" name="TextBox 125"/>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787" name="TextBox 128"/>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88" name="TextBox 129"/>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89" name="TextBox 130"/>
          <p:cNvSpPr txBox="1"/>
          <p:nvPr/>
        </p:nvSpPr>
        <p:spPr>
          <a:xfrm>
            <a:off x="6276053" y="918667"/>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90" name="TextBox 131"/>
          <p:cNvSpPr txBox="1"/>
          <p:nvPr/>
        </p:nvSpPr>
        <p:spPr>
          <a:xfrm>
            <a:off x="2359025" y="6433364"/>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91" name="TextBox 132"/>
          <p:cNvSpPr txBox="1"/>
          <p:nvPr/>
        </p:nvSpPr>
        <p:spPr>
          <a:xfrm>
            <a:off x="6554381" y="807376"/>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92" name="TextBox 133"/>
          <p:cNvSpPr txBox="1"/>
          <p:nvPr/>
        </p:nvSpPr>
        <p:spPr>
          <a:xfrm>
            <a:off x="642787" y="188640"/>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dirty="0">
              <a:solidFill>
                <a:prstClr val="black"/>
              </a:solidFill>
            </a:endParaRPr>
          </a:p>
        </p:txBody>
      </p:sp>
      <p:sp>
        <p:nvSpPr>
          <p:cNvPr id="3793" name="TextBox 134"/>
          <p:cNvSpPr txBox="1"/>
          <p:nvPr/>
        </p:nvSpPr>
        <p:spPr>
          <a:xfrm>
            <a:off x="7278688" y="105122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94" name="TextBox 135"/>
          <p:cNvSpPr txBox="1"/>
          <p:nvPr/>
        </p:nvSpPr>
        <p:spPr>
          <a:xfrm flipH="1">
            <a:off x="679450" y="18303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795" name="TextBox 136"/>
          <p:cNvSpPr txBox="1"/>
          <p:nvPr/>
        </p:nvSpPr>
        <p:spPr>
          <a:xfrm>
            <a:off x="8008458" y="139552"/>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96" name="TextBox 137"/>
          <p:cNvSpPr txBox="1"/>
          <p:nvPr/>
        </p:nvSpPr>
        <p:spPr>
          <a:xfrm>
            <a:off x="8008458" y="404664"/>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97" name="TextBox 138"/>
          <p:cNvSpPr txBox="1"/>
          <p:nvPr/>
        </p:nvSpPr>
        <p:spPr>
          <a:xfrm>
            <a:off x="2383022" y="6453336"/>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798" name="TextBox 139"/>
          <p:cNvSpPr txBox="1"/>
          <p:nvPr/>
        </p:nvSpPr>
        <p:spPr>
          <a:xfrm>
            <a:off x="1060450" y="18303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799" name="TextBox 140"/>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800" name="TextBox 141"/>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01" name="TextBox 142"/>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02" name="TextBox 143"/>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03" name="TextBox 144"/>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04" name="TextBox 145"/>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05" name="TextBox 146"/>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06" name="TextBox 147"/>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07" name="TextBox 148"/>
          <p:cNvSpPr txBox="1"/>
          <p:nvPr/>
        </p:nvSpPr>
        <p:spPr>
          <a:xfrm flipH="1">
            <a:off x="679450" y="18303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808" name="TextBox 149"/>
          <p:cNvSpPr txBox="1"/>
          <p:nvPr/>
        </p:nvSpPr>
        <p:spPr>
          <a:xfrm>
            <a:off x="1060450" y="18303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809" name="TextBox 150"/>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810" name="TextBox 15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11" name="TextBox 152"/>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12" name="TextBox 153"/>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13" name="TextBox 154"/>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14" name="TextBox 155"/>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15" name="TextBox 156"/>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16" name="TextBox 157"/>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17" name="TextBox 158"/>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18" name="TextBox 159"/>
          <p:cNvSpPr txBox="1"/>
          <p:nvPr/>
        </p:nvSpPr>
        <p:spPr>
          <a:xfrm flipH="1">
            <a:off x="679450" y="46783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819" name="TextBox 160"/>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20" name="TextBox 16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21" name="TextBox 162"/>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22" name="TextBox 163"/>
          <p:cNvSpPr txBox="1"/>
          <p:nvPr/>
        </p:nvSpPr>
        <p:spPr>
          <a:xfrm>
            <a:off x="1060450" y="48879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823" name="TextBox 164"/>
          <p:cNvSpPr txBox="1"/>
          <p:nvPr/>
        </p:nvSpPr>
        <p:spPr>
          <a:xfrm flipH="1" flipV="1">
            <a:off x="657225" y="4887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824" name="TextBox 166"/>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25" name="TextBox 167"/>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26" name="TextBox 168"/>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27" name="TextBox 169"/>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28" name="TextBox 170"/>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29" name="TextBox 171"/>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30" name="TextBox 172"/>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31" name="TextBox 173"/>
          <p:cNvSpPr txBox="1"/>
          <p:nvPr/>
        </p:nvSpPr>
        <p:spPr>
          <a:xfrm flipH="1">
            <a:off x="679450" y="46783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832" name="TextBox 174"/>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33" name="TextBox 175"/>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34" name="TextBox 177"/>
          <p:cNvSpPr txBox="1"/>
          <p:nvPr/>
        </p:nvSpPr>
        <p:spPr>
          <a:xfrm>
            <a:off x="1060450" y="48879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835" name="TextBox 178"/>
          <p:cNvSpPr txBox="1"/>
          <p:nvPr/>
        </p:nvSpPr>
        <p:spPr>
          <a:xfrm flipH="1" flipV="1">
            <a:off x="657225" y="4887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836" name="TextBox 181"/>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37" name="TextBox 182"/>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38" name="TextBox 183"/>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39" name="TextBox 184"/>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40" name="TextBox 185"/>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41" name="TextBox 186"/>
          <p:cNvSpPr txBox="1"/>
          <p:nvPr/>
        </p:nvSpPr>
        <p:spPr>
          <a:xfrm flipH="1">
            <a:off x="679450" y="42783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842" name="TextBox 187"/>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43" name="TextBox 188"/>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44" name="TextBox 189"/>
          <p:cNvSpPr txBox="1"/>
          <p:nvPr/>
        </p:nvSpPr>
        <p:spPr>
          <a:xfrm>
            <a:off x="1060450" y="44783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845" name="TextBox 190"/>
          <p:cNvSpPr txBox="1"/>
          <p:nvPr/>
        </p:nvSpPr>
        <p:spPr>
          <a:xfrm flipH="1" flipV="1">
            <a:off x="657225" y="44783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846" name="TextBox 191"/>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47" name="TextBox 192"/>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48" name="TextBox 193"/>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49" name="TextBox 194"/>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50" name="TextBox 195"/>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51" name="TextBox 196"/>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52" name="TextBox 197"/>
          <p:cNvSpPr txBox="1"/>
          <p:nvPr/>
        </p:nvSpPr>
        <p:spPr>
          <a:xfrm flipH="1">
            <a:off x="679450" y="42783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3853" name="TextBox 198"/>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54" name="TextBox 199"/>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55" name="TextBox 200"/>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56" name="TextBox 201"/>
          <p:cNvSpPr txBox="1"/>
          <p:nvPr/>
        </p:nvSpPr>
        <p:spPr>
          <a:xfrm>
            <a:off x="1060450" y="44783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857" name="TextBox 202"/>
          <p:cNvSpPr txBox="1"/>
          <p:nvPr/>
        </p:nvSpPr>
        <p:spPr>
          <a:xfrm flipH="1" flipV="1">
            <a:off x="657225" y="44783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3858" name="TextBox 203"/>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59" name="TextBox 204"/>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60" name="TextBox 205"/>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61" name="TextBox 206"/>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62" name="TextBox 207"/>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63" name="TextBox 208"/>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64" name="TextBox 209"/>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65" name="TextBox 210"/>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66" name="TextBox 21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67" name="TextBox 212"/>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68" name="TextBox 213"/>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69" name="TextBox 214"/>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70" name="TextBox 215"/>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71" name="TextBox 216"/>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72" name="TextBox 217"/>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73" name="TextBox 218"/>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74" name="TextBox 219"/>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75" name="TextBox 220"/>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76" name="TextBox 22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77" name="TextBox 222"/>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78" name="TextBox 223"/>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79" name="TextBox 224"/>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80" name="TextBox 225"/>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81" name="TextBox 226"/>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82" name="TextBox 227"/>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83" name="TextBox 228"/>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84" name="TextBox 229"/>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85" name="TextBox 230"/>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86" name="TextBox 23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87" name="TextBox 232"/>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88" name="TextBox 233"/>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89" name="TextBox 234"/>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90" name="TextBox 235"/>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91" name="TextBox 236"/>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92" name="TextBox 237"/>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93" name="TextBox 238"/>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94" name="TextBox 239"/>
          <p:cNvSpPr txBox="1"/>
          <p:nvPr/>
        </p:nvSpPr>
        <p:spPr>
          <a:xfrm flipV="1">
            <a:off x="3074988" y="236378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3895" name="TextBox 240"/>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96" name="TextBox 241"/>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97" name="TextBox 242"/>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98" name="TextBox 243"/>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899" name="TextBox 244"/>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00" name="TextBox 245"/>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01" name="TextBox 246"/>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02" name="TextBox 247"/>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03" name="TextBox 248"/>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04" name="TextBox 249"/>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05" name="TextBox 250"/>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06" name="TextBox 251"/>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07" name="TextBox 25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08" name="TextBox 25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09" name="TextBox 254"/>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10" name="TextBox 25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11" name="TextBox 25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12" name="TextBox 257"/>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13" name="TextBox 258"/>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14" name="TextBox 259"/>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15" name="TextBox 260"/>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16" name="TextBox 261"/>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17" name="TextBox 26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18" name="TextBox 26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19" name="TextBox 264"/>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20" name="TextBox 26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21" name="TextBox 26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22" name="TextBox 267"/>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23" name="TextBox 268"/>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24" name="TextBox 269"/>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25" name="TextBox 270"/>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26" name="TextBox 271"/>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27" name="TextBox 272"/>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28" name="TextBox 273"/>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29" name="TextBox 274"/>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30" name="TextBox 275"/>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31" name="TextBox 276"/>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32" name="TextBox 277"/>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33" name="TextBox 278"/>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34" name="TextBox 279"/>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35" name="TextBox 280"/>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36" name="TextBox 281"/>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37" name="TextBox 28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38" name="TextBox 28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39" name="TextBox 284"/>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40" name="TextBox 28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41" name="TextBox 28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42" name="TextBox 287"/>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43" name="TextBox 288"/>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44" name="TextBox 289"/>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45" name="TextBox 290"/>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46" name="TextBox 291"/>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47" name="TextBox 29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48" name="TextBox 29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49" name="TextBox 294"/>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50" name="TextBox 295"/>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51" name="TextBox 296"/>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52" name="TextBox 297"/>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53" name="TextBox 298"/>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54" name="TextBox 299"/>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55" name="TextBox 300"/>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56" name="TextBox 301"/>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57" name="TextBox 302"/>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58" name="TextBox 303"/>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59" name="TextBox 304"/>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60" name="TextBox 30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61" name="TextBox 30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62" name="TextBox 307"/>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63" name="TextBox 308"/>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64" name="TextBox 309"/>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65" name="TextBox 310"/>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66" name="TextBox 311"/>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67" name="TextBox 31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68" name="TextBox 31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69" name="TextBox 314"/>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70" name="TextBox 31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71" name="TextBox 31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72" name="TextBox 317"/>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73" name="TextBox 318"/>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74" name="TextBox 319"/>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75" name="TextBox 320"/>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76" name="TextBox 321"/>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77" name="TextBox 322"/>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78" name="TextBox 323"/>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79" name="TextBox 324"/>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80" name="TextBox 325"/>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81" name="TextBox 326"/>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82" name="TextBox 327"/>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83" name="TextBox 328"/>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84" name="TextBox 329"/>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85" name="TextBox 330"/>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86" name="TextBox 331"/>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87" name="TextBox 33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88" name="TextBox 33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89" name="TextBox 334"/>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90" name="TextBox 33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91" name="TextBox 33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92" name="TextBox 337"/>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93" name="TextBox 338"/>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94" name="TextBox 339"/>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95" name="TextBox 340"/>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96" name="TextBox 341"/>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97" name="TextBox 34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98" name="TextBox 34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3999" name="TextBox 344"/>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00" name="TextBox 34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01" name="TextBox 34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02" name="TextBox 347"/>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03" name="TextBox 348"/>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04" name="TextBox 349"/>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05" name="TextBox 350"/>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06" name="TextBox 351"/>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07" name="TextBox 352"/>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08" name="TextBox 353"/>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09" name="TextBox 354"/>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10" name="TextBox 355"/>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11" name="TextBox 356"/>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12" name="TextBox 357"/>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13" name="TextBox 358"/>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14" name="TextBox 359"/>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15" name="TextBox 360"/>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16" name="TextBox 361"/>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17" name="TextBox 362"/>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18" name="TextBox 363"/>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19" name="TextBox 364"/>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20" name="TextBox 365"/>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21" name="TextBox 366"/>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22" name="TextBox 367"/>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23" name="TextBox 368"/>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24" name="TextBox 369"/>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25" name="TextBox 370"/>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26" name="TextBox 371"/>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27" name="TextBox 372"/>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28" name="TextBox 373"/>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29" name="TextBox 374"/>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30" name="TextBox 375"/>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31" name="TextBox 376"/>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32" name="TextBox 377"/>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33" name="TextBox 378"/>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34" name="TextBox 379"/>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35" name="TextBox 380"/>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36" name="TextBox 381"/>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37" name="TextBox 382"/>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38" name="TextBox 383"/>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39" name="TextBox 384"/>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40" name="TextBox 385"/>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41" name="TextBox 1"/>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42" name="TextBox 2"/>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43" name="TextBox 3"/>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44" name="TextBox 4"/>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45" name="TextBox 5"/>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46" name="TextBox 6"/>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47" name="TextBox 7"/>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48" name="TextBox 8"/>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49" name="TextBox 9"/>
          <p:cNvSpPr txBox="1"/>
          <p:nvPr/>
        </p:nvSpPr>
        <p:spPr>
          <a:xfrm flipH="1">
            <a:off x="627063" y="1830388"/>
            <a:ext cx="96837"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050" name="TextBox 10"/>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51" name="TextBox 11"/>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52" name="TextBox 12"/>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53" name="TextBox 13"/>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054" name="TextBox 15"/>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55" name="TextBox 16"/>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56" name="TextBox 17"/>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57" name="TextBox 18"/>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58" name="TextBox 19"/>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59" name="TextBox 20"/>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60" name="TextBox 21"/>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61" name="TextBox 22"/>
          <p:cNvSpPr txBox="1"/>
          <p:nvPr/>
        </p:nvSpPr>
        <p:spPr>
          <a:xfrm flipH="1">
            <a:off x="679450" y="18303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062" name="TextBox 23"/>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63" name="TextBox 24"/>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064" name="TextBox 27"/>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65" name="TextBox 28"/>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66" name="TextBox 29"/>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67" name="TextBox 30"/>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68" name="TextBox 31"/>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69" name="TextBox 32"/>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70" name="TextBox 33"/>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71" name="TextBox 34"/>
          <p:cNvSpPr txBox="1"/>
          <p:nvPr/>
        </p:nvSpPr>
        <p:spPr>
          <a:xfrm flipH="1">
            <a:off x="679450" y="18303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072" name="TextBox 35"/>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73" name="TextBox 36"/>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74" name="TextBox 37"/>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75" name="TextBox 38"/>
          <p:cNvSpPr txBox="1"/>
          <p:nvPr/>
        </p:nvSpPr>
        <p:spPr>
          <a:xfrm>
            <a:off x="1060450" y="18303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076" name="TextBox 39"/>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077" name="TextBox 40"/>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78" name="TextBox 41"/>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79" name="TextBox 42"/>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80" name="TextBox 43"/>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81" name="TextBox 44"/>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82" name="TextBox 45"/>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83" name="TextBox 46"/>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84" name="TextBox 47"/>
          <p:cNvSpPr txBox="1"/>
          <p:nvPr/>
        </p:nvSpPr>
        <p:spPr>
          <a:xfrm flipH="1">
            <a:off x="679450" y="18303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085" name="TextBox 48"/>
          <p:cNvSpPr txBox="1"/>
          <p:nvPr/>
        </p:nvSpPr>
        <p:spPr>
          <a:xfrm>
            <a:off x="1060450" y="18303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086" name="TextBox 49"/>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087" name="TextBox 50"/>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88" name="TextBox 5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89" name="TextBox 52"/>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90" name="TextBox 53"/>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91" name="TextBox 54"/>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92" name="TextBox 55"/>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93" name="TextBox 56"/>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94" name="TextBox 57"/>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95" name="TextBox 58"/>
          <p:cNvSpPr txBox="1"/>
          <p:nvPr/>
        </p:nvSpPr>
        <p:spPr>
          <a:xfrm flipH="1">
            <a:off x="679450" y="46783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096" name="TextBox 59"/>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97" name="TextBox 60"/>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98" name="TextBox 6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099" name="TextBox 62"/>
          <p:cNvSpPr txBox="1"/>
          <p:nvPr/>
        </p:nvSpPr>
        <p:spPr>
          <a:xfrm>
            <a:off x="1060450" y="48879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100" name="TextBox 63"/>
          <p:cNvSpPr txBox="1"/>
          <p:nvPr/>
        </p:nvSpPr>
        <p:spPr>
          <a:xfrm flipH="1" flipV="1">
            <a:off x="657225" y="4887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101" name="TextBox 65"/>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02" name="TextBox 66"/>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03" name="TextBox 67"/>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04" name="TextBox 68"/>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05" name="TextBox 69"/>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06" name="TextBox 70"/>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07" name="TextBox 71"/>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08" name="TextBox 72"/>
          <p:cNvSpPr txBox="1"/>
          <p:nvPr/>
        </p:nvSpPr>
        <p:spPr>
          <a:xfrm flipH="1">
            <a:off x="679450" y="46783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109" name="TextBox 73"/>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10" name="TextBox 74"/>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11" name="TextBox 75"/>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12" name="TextBox 76"/>
          <p:cNvSpPr txBox="1"/>
          <p:nvPr/>
        </p:nvSpPr>
        <p:spPr>
          <a:xfrm>
            <a:off x="1060450" y="48879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113" name="TextBox 77"/>
          <p:cNvSpPr txBox="1"/>
          <p:nvPr/>
        </p:nvSpPr>
        <p:spPr>
          <a:xfrm flipH="1" flipV="1">
            <a:off x="657225" y="4887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114" name="TextBox 80"/>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15" name="TextBox 81"/>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16" name="TextBox 82"/>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17" name="TextBox 83"/>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18" name="TextBox 84"/>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19" name="TextBox 85"/>
          <p:cNvSpPr txBox="1"/>
          <p:nvPr/>
        </p:nvSpPr>
        <p:spPr>
          <a:xfrm flipH="1">
            <a:off x="679450" y="42783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120" name="TextBox 86"/>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21" name="TextBox 87"/>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22" name="TextBox 88"/>
          <p:cNvSpPr txBox="1"/>
          <p:nvPr/>
        </p:nvSpPr>
        <p:spPr>
          <a:xfrm>
            <a:off x="1060450" y="44783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123" name="TextBox 89"/>
          <p:cNvSpPr txBox="1"/>
          <p:nvPr/>
        </p:nvSpPr>
        <p:spPr>
          <a:xfrm flipH="1" flipV="1">
            <a:off x="657225" y="44783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124" name="TextBox 90"/>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25" name="TextBox 91"/>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26" name="TextBox 92"/>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27" name="TextBox 93"/>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28" name="TextBox 94"/>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29" name="TextBox 95"/>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30" name="TextBox 96"/>
          <p:cNvSpPr txBox="1"/>
          <p:nvPr/>
        </p:nvSpPr>
        <p:spPr>
          <a:xfrm flipH="1">
            <a:off x="679450" y="42783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131" name="TextBox 97"/>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32" name="TextBox 98"/>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33" name="TextBox 99"/>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34" name="TextBox 100"/>
          <p:cNvSpPr txBox="1"/>
          <p:nvPr/>
        </p:nvSpPr>
        <p:spPr>
          <a:xfrm>
            <a:off x="1060450" y="44783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135" name="TextBox 101"/>
          <p:cNvSpPr txBox="1"/>
          <p:nvPr/>
        </p:nvSpPr>
        <p:spPr>
          <a:xfrm flipH="1" flipV="1">
            <a:off x="657225" y="44783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136" name="TextBox 102"/>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37" name="TextBox 103"/>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38" name="TextBox 104"/>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39" name="TextBox 105"/>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40" name="TextBox 106"/>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41" name="TextBox 107"/>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42" name="TextBox 108"/>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43" name="TextBox 109"/>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44" name="TextBox 110"/>
          <p:cNvSpPr txBox="1"/>
          <p:nvPr/>
        </p:nvSpPr>
        <p:spPr>
          <a:xfrm flipH="1">
            <a:off x="627063" y="1830388"/>
            <a:ext cx="96837" cy="33337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145" name="TextBox 111"/>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46" name="TextBox 112"/>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47" name="TextBox 113"/>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48" name="TextBox 114"/>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149" name="TextBox 116"/>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50" name="TextBox 117"/>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51" name="TextBox 118"/>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52" name="TextBox 119"/>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53" name="TextBox 120"/>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54" name="TextBox 121"/>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55" name="TextBox 122"/>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56" name="TextBox 123"/>
          <p:cNvSpPr txBox="1"/>
          <p:nvPr/>
        </p:nvSpPr>
        <p:spPr>
          <a:xfrm flipH="1">
            <a:off x="679450" y="18303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157" name="TextBox 124"/>
          <p:cNvSpPr txBox="1"/>
          <p:nvPr/>
        </p:nvSpPr>
        <p:spPr>
          <a:xfrm>
            <a:off x="689451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58" name="TextBox 125"/>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159" name="TextBox 128"/>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60" name="TextBox 129"/>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61" name="TextBox 130"/>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62" name="TextBox 131"/>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63" name="TextBox 132"/>
          <p:cNvSpPr txBox="1"/>
          <p:nvPr/>
        </p:nvSpPr>
        <p:spPr>
          <a:xfrm>
            <a:off x="2417763"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64" name="TextBox 133"/>
          <p:cNvSpPr txBox="1"/>
          <p:nvPr/>
        </p:nvSpPr>
        <p:spPr>
          <a:xfrm>
            <a:off x="8891587" y="-240226"/>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65" name="TextBox 134"/>
          <p:cNvSpPr txBox="1"/>
          <p:nvPr/>
        </p:nvSpPr>
        <p:spPr>
          <a:xfrm>
            <a:off x="8115300" y="729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66" name="TextBox 135"/>
          <p:cNvSpPr txBox="1"/>
          <p:nvPr/>
        </p:nvSpPr>
        <p:spPr>
          <a:xfrm flipH="1">
            <a:off x="679450" y="18303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167" name="TextBox 136"/>
          <p:cNvSpPr txBox="1"/>
          <p:nvPr/>
        </p:nvSpPr>
        <p:spPr>
          <a:xfrm>
            <a:off x="7699375" y="272405"/>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68" name="TextBox 137"/>
          <p:cNvSpPr txBox="1"/>
          <p:nvPr/>
        </p:nvSpPr>
        <p:spPr>
          <a:xfrm>
            <a:off x="7278688" y="939932"/>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69" name="TextBox 138"/>
          <p:cNvSpPr txBox="1"/>
          <p:nvPr/>
        </p:nvSpPr>
        <p:spPr>
          <a:xfrm>
            <a:off x="3265931" y="6858000"/>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70" name="TextBox 139"/>
          <p:cNvSpPr txBox="1"/>
          <p:nvPr/>
        </p:nvSpPr>
        <p:spPr>
          <a:xfrm>
            <a:off x="1060450" y="18303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171" name="TextBox 140"/>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172" name="TextBox 141"/>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73" name="TextBox 142"/>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74" name="TextBox 143"/>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75" name="TextBox 144"/>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76" name="TextBox 145"/>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77" name="TextBox 146"/>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78" name="TextBox 147"/>
          <p:cNvSpPr txBox="1"/>
          <p:nvPr/>
        </p:nvSpPr>
        <p:spPr>
          <a:xfrm>
            <a:off x="4503738" y="183038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79" name="TextBox 148"/>
          <p:cNvSpPr txBox="1"/>
          <p:nvPr/>
        </p:nvSpPr>
        <p:spPr>
          <a:xfrm flipH="1">
            <a:off x="679450" y="1830388"/>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180" name="TextBox 149"/>
          <p:cNvSpPr txBox="1"/>
          <p:nvPr/>
        </p:nvSpPr>
        <p:spPr>
          <a:xfrm>
            <a:off x="1060450" y="183038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181" name="TextBox 150"/>
          <p:cNvSpPr txBox="1"/>
          <p:nvPr/>
        </p:nvSpPr>
        <p:spPr>
          <a:xfrm flipH="1" flipV="1">
            <a:off x="657225" y="183038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182" name="TextBox 15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83" name="TextBox 152"/>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84" name="TextBox 153"/>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85" name="TextBox 154"/>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86" name="TextBox 155"/>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87" name="TextBox 156"/>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88" name="TextBox 157"/>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89" name="TextBox 158"/>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90" name="TextBox 159"/>
          <p:cNvSpPr txBox="1"/>
          <p:nvPr/>
        </p:nvSpPr>
        <p:spPr>
          <a:xfrm flipH="1">
            <a:off x="679450" y="46783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191" name="TextBox 160"/>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92" name="TextBox 16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93" name="TextBox 162"/>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94" name="TextBox 163"/>
          <p:cNvSpPr txBox="1"/>
          <p:nvPr/>
        </p:nvSpPr>
        <p:spPr>
          <a:xfrm>
            <a:off x="1060450" y="48879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195" name="TextBox 164"/>
          <p:cNvSpPr txBox="1"/>
          <p:nvPr/>
        </p:nvSpPr>
        <p:spPr>
          <a:xfrm flipH="1" flipV="1">
            <a:off x="657225" y="4887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196" name="TextBox 166"/>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97" name="TextBox 167"/>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98" name="TextBox 168"/>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199" name="TextBox 169"/>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00" name="TextBox 170"/>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01" name="TextBox 171"/>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02" name="TextBox 172"/>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03" name="TextBox 173"/>
          <p:cNvSpPr txBox="1"/>
          <p:nvPr/>
        </p:nvSpPr>
        <p:spPr>
          <a:xfrm flipH="1">
            <a:off x="679450" y="467836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204" name="TextBox 174"/>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05" name="TextBox 175"/>
          <p:cNvSpPr txBox="1"/>
          <p:nvPr/>
        </p:nvSpPr>
        <p:spPr>
          <a:xfrm>
            <a:off x="920908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06" name="TextBox 177"/>
          <p:cNvSpPr txBox="1"/>
          <p:nvPr/>
        </p:nvSpPr>
        <p:spPr>
          <a:xfrm>
            <a:off x="1060450" y="4887913"/>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207" name="TextBox 178"/>
          <p:cNvSpPr txBox="1"/>
          <p:nvPr/>
        </p:nvSpPr>
        <p:spPr>
          <a:xfrm flipH="1" flipV="1">
            <a:off x="657225" y="4887913"/>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208" name="TextBox 181"/>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09" name="TextBox 182"/>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10" name="TextBox 183"/>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11" name="TextBox 184"/>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12" name="TextBox 185"/>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13" name="TextBox 186"/>
          <p:cNvSpPr txBox="1"/>
          <p:nvPr/>
        </p:nvSpPr>
        <p:spPr>
          <a:xfrm flipH="1">
            <a:off x="679450" y="42783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214" name="TextBox 187"/>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15" name="TextBox 188"/>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16" name="TextBox 189"/>
          <p:cNvSpPr txBox="1"/>
          <p:nvPr/>
        </p:nvSpPr>
        <p:spPr>
          <a:xfrm>
            <a:off x="1060450" y="44783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217" name="TextBox 190"/>
          <p:cNvSpPr txBox="1"/>
          <p:nvPr/>
        </p:nvSpPr>
        <p:spPr>
          <a:xfrm flipH="1" flipV="1">
            <a:off x="657225" y="44783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218" name="TextBox 191"/>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19" name="TextBox 192"/>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20" name="TextBox 193"/>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21" name="TextBox 194"/>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22" name="TextBox 195"/>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23" name="TextBox 196"/>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24" name="TextBox 197"/>
          <p:cNvSpPr txBox="1"/>
          <p:nvPr/>
        </p:nvSpPr>
        <p:spPr>
          <a:xfrm flipH="1">
            <a:off x="679450" y="4278313"/>
            <a:ext cx="44450"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a:solidFill>
                <a:prstClr val="black"/>
              </a:solidFill>
            </a:endParaRPr>
          </a:p>
        </p:txBody>
      </p:sp>
      <p:sp>
        <p:nvSpPr>
          <p:cNvPr id="4225" name="TextBox 198"/>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26" name="TextBox 199"/>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27" name="TextBox 200"/>
          <p:cNvSpPr txBox="1"/>
          <p:nvPr/>
        </p:nvSpPr>
        <p:spPr>
          <a:xfrm>
            <a:off x="689451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28" name="TextBox 201"/>
          <p:cNvSpPr txBox="1"/>
          <p:nvPr/>
        </p:nvSpPr>
        <p:spPr>
          <a:xfrm>
            <a:off x="1060450" y="4478338"/>
            <a:ext cx="695325"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229" name="TextBox 202"/>
          <p:cNvSpPr txBox="1"/>
          <p:nvPr/>
        </p:nvSpPr>
        <p:spPr>
          <a:xfrm flipH="1" flipV="1">
            <a:off x="657225" y="4478338"/>
            <a:ext cx="101600" cy="24923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ZA" sz="1000">
              <a:solidFill>
                <a:prstClr val="black"/>
              </a:solidFill>
            </a:endParaRPr>
          </a:p>
        </p:txBody>
      </p:sp>
      <p:sp>
        <p:nvSpPr>
          <p:cNvPr id="4230" name="TextBox 203"/>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31" name="TextBox 204"/>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32" name="TextBox 205"/>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33" name="TextBox 206"/>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34" name="TextBox 207"/>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35" name="TextBox 208"/>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36" name="TextBox 209"/>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37" name="TextBox 210"/>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38" name="TextBox 21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39" name="TextBox 212"/>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40" name="TextBox 213"/>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41" name="TextBox 214"/>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42" name="TextBox 215"/>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43" name="TextBox 216"/>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44" name="TextBox 217"/>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45" name="TextBox 218"/>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46" name="TextBox 219"/>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47" name="TextBox 220"/>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48" name="TextBox 22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49" name="TextBox 222"/>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50" name="TextBox 223"/>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51" name="TextBox 224"/>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52" name="TextBox 225"/>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53" name="TextBox 226"/>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54" name="TextBox 227"/>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55" name="TextBox 228"/>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56" name="TextBox 229"/>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57" name="TextBox 230"/>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58" name="TextBox 231"/>
          <p:cNvSpPr txBox="1"/>
          <p:nvPr/>
        </p:nvSpPr>
        <p:spPr>
          <a:xfrm>
            <a:off x="4503738"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59" name="TextBox 232"/>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60" name="TextBox 233"/>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61" name="TextBox 234"/>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62" name="TextBox 235"/>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63" name="TextBox 236"/>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64" name="TextBox 237"/>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65" name="TextBox 238"/>
          <p:cNvSpPr txBox="1"/>
          <p:nvPr/>
        </p:nvSpPr>
        <p:spPr>
          <a:xfrm>
            <a:off x="4503738"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66" name="TextBox 239"/>
          <p:cNvSpPr txBox="1"/>
          <p:nvPr/>
        </p:nvSpPr>
        <p:spPr>
          <a:xfrm flipV="1">
            <a:off x="3074988" y="2363788"/>
            <a:ext cx="695325" cy="20955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sz="1000">
              <a:solidFill>
                <a:prstClr val="black"/>
              </a:solidFill>
            </a:endParaRPr>
          </a:p>
        </p:txBody>
      </p:sp>
      <p:sp>
        <p:nvSpPr>
          <p:cNvPr id="4267" name="TextBox 240"/>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68" name="TextBox 241"/>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69" name="TextBox 242"/>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70" name="TextBox 243"/>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71" name="TextBox 244"/>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72" name="TextBox 245"/>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73" name="TextBox 246"/>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74" name="TextBox 247"/>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75" name="TextBox 248"/>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76" name="TextBox 249"/>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77" name="TextBox 250"/>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78" name="TextBox 251"/>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79" name="TextBox 25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80" name="TextBox 25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81" name="TextBox 254"/>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82" name="TextBox 25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83" name="TextBox 25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84" name="TextBox 257"/>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85" name="TextBox 258"/>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86" name="TextBox 259"/>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87" name="TextBox 260"/>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88" name="TextBox 261"/>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89" name="TextBox 26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90" name="TextBox 26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91" name="TextBox 264"/>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92" name="TextBox 26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93" name="TextBox 26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94" name="TextBox 267"/>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95" name="TextBox 268"/>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96" name="TextBox 269"/>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97" name="TextBox 270"/>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98" name="TextBox 271"/>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299" name="TextBox 272"/>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00" name="TextBox 273"/>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01" name="TextBox 274"/>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02" name="TextBox 275"/>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03" name="TextBox 276"/>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04" name="TextBox 277"/>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05" name="TextBox 278"/>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06" name="TextBox 279"/>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07" name="TextBox 280"/>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08" name="TextBox 281"/>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09" name="TextBox 28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10" name="TextBox 28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11" name="TextBox 284"/>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12" name="TextBox 28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13" name="TextBox 28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14" name="TextBox 287"/>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15" name="TextBox 288"/>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16" name="TextBox 289"/>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17" name="TextBox 290"/>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18" name="TextBox 291"/>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19" name="TextBox 29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20" name="TextBox 29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21" name="TextBox 294"/>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22" name="TextBox 295"/>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23" name="TextBox 296"/>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24" name="TextBox 297"/>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25" name="TextBox 298"/>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26" name="TextBox 299"/>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27" name="TextBox 300"/>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28" name="TextBox 301"/>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29" name="TextBox 302"/>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30" name="TextBox 303"/>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31" name="TextBox 304"/>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32" name="TextBox 30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33" name="TextBox 30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34" name="TextBox 307"/>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35" name="TextBox 308"/>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36" name="TextBox 309"/>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37" name="TextBox 310"/>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38" name="TextBox 311"/>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39" name="TextBox 31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40" name="TextBox 31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41" name="TextBox 314"/>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42" name="TextBox 31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43" name="TextBox 31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44" name="TextBox 317"/>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45" name="TextBox 318"/>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46" name="TextBox 319"/>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47" name="TextBox 320"/>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48" name="TextBox 321"/>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49" name="TextBox 322"/>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50" name="TextBox 323"/>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51" name="TextBox 324"/>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52" name="TextBox 325"/>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53" name="TextBox 326"/>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54" name="TextBox 327"/>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55" name="TextBox 328"/>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56" name="TextBox 329"/>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57" name="TextBox 330"/>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58" name="TextBox 331"/>
          <p:cNvSpPr txBox="1"/>
          <p:nvPr/>
        </p:nvSpPr>
        <p:spPr>
          <a:xfrm>
            <a:off x="241776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59" name="TextBox 33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60" name="TextBox 33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61" name="TextBox 334"/>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62" name="TextBox 33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63" name="TextBox 33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64" name="TextBox 337"/>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65" name="TextBox 338"/>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66" name="TextBox 339"/>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67" name="TextBox 340"/>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68" name="TextBox 341"/>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69" name="TextBox 342"/>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70" name="TextBox 343"/>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71" name="TextBox 344"/>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72" name="TextBox 345"/>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73" name="TextBox 346"/>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74" name="TextBox 347"/>
          <p:cNvSpPr txBox="1"/>
          <p:nvPr/>
        </p:nvSpPr>
        <p:spPr>
          <a:xfrm>
            <a:off x="2417763" y="4478338"/>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75" name="TextBox 348"/>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76" name="TextBox 349"/>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77" name="TextBox 350"/>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78" name="TextBox 351"/>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79" name="TextBox 352"/>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80" name="TextBox 353"/>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81" name="TextBox 354"/>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82" name="TextBox 355"/>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83" name="TextBox 356"/>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84" name="TextBox 357"/>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85" name="TextBox 358"/>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86" name="TextBox 359"/>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87" name="TextBox 360"/>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88" name="TextBox 361"/>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89" name="TextBox 362"/>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90" name="TextBox 363"/>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91" name="TextBox 364"/>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92" name="TextBox 365"/>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93" name="TextBox 366"/>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94" name="TextBox 367"/>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95" name="TextBox 368"/>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96" name="TextBox 369"/>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97" name="TextBox 370"/>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98" name="TextBox 371"/>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399" name="TextBox 372"/>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00" name="TextBox 373"/>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01" name="TextBox 374"/>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02" name="TextBox 375"/>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03" name="TextBox 376"/>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04" name="TextBox 377"/>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05" name="TextBox 378"/>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06" name="TextBox 379"/>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07" name="TextBox 380"/>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08" name="TextBox 381"/>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09" name="TextBox 382"/>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10" name="TextBox 383"/>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11" name="TextBox 384"/>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sp>
        <p:nvSpPr>
          <p:cNvPr id="4412" name="TextBox 385"/>
          <p:cNvSpPr txBox="1"/>
          <p:nvPr/>
        </p:nvSpPr>
        <p:spPr>
          <a:xfrm>
            <a:off x="1674813" y="4887913"/>
            <a:ext cx="504825" cy="265112"/>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defTabSz="914400" fontAlgn="auto">
              <a:spcBef>
                <a:spcPts val="0"/>
              </a:spcBef>
              <a:spcAft>
                <a:spcPts val="0"/>
              </a:spcAft>
            </a:pPr>
            <a:endParaRPr lang="en-US" b="1">
              <a:solidFill>
                <a:prstClr val="black"/>
              </a:solidFill>
            </a:endParaRPr>
          </a:p>
        </p:txBody>
      </p:sp>
      <p:graphicFrame>
        <p:nvGraphicFramePr>
          <p:cNvPr id="2" name="Table 1"/>
          <p:cNvGraphicFramePr>
            <a:graphicFrameLocks noGrp="1"/>
          </p:cNvGraphicFramePr>
          <p:nvPr>
            <p:extLst>
              <p:ext uri="{D42A27DB-BD31-4B8C-83A1-F6EECF244321}">
                <p14:modId xmlns:p14="http://schemas.microsoft.com/office/powerpoint/2010/main" xmlns="" val="2888241075"/>
              </p:ext>
            </p:extLst>
          </p:nvPr>
        </p:nvGraphicFramePr>
        <p:xfrm>
          <a:off x="373310" y="1204766"/>
          <a:ext cx="8323015" cy="5176560"/>
        </p:xfrm>
        <a:graphic>
          <a:graphicData uri="http://schemas.openxmlformats.org/drawingml/2006/table">
            <a:tbl>
              <a:tblPr/>
              <a:tblGrid>
                <a:gridCol w="1606036">
                  <a:extLst>
                    <a:ext uri="{9D8B030D-6E8A-4147-A177-3AD203B41FA5}">
                      <a16:colId xmlns:a16="http://schemas.microsoft.com/office/drawing/2014/main" xmlns="" val="20000"/>
                    </a:ext>
                  </a:extLst>
                </a:gridCol>
                <a:gridCol w="912836">
                  <a:extLst>
                    <a:ext uri="{9D8B030D-6E8A-4147-A177-3AD203B41FA5}">
                      <a16:colId xmlns:a16="http://schemas.microsoft.com/office/drawing/2014/main" xmlns="" val="20001"/>
                    </a:ext>
                  </a:extLst>
                </a:gridCol>
                <a:gridCol w="709926">
                  <a:extLst>
                    <a:ext uri="{9D8B030D-6E8A-4147-A177-3AD203B41FA5}">
                      <a16:colId xmlns:a16="http://schemas.microsoft.com/office/drawing/2014/main" xmlns="" val="20002"/>
                    </a:ext>
                  </a:extLst>
                </a:gridCol>
                <a:gridCol w="818964">
                  <a:extLst>
                    <a:ext uri="{9D8B030D-6E8A-4147-A177-3AD203B41FA5}">
                      <a16:colId xmlns:a16="http://schemas.microsoft.com/office/drawing/2014/main" xmlns="" val="20003"/>
                    </a:ext>
                  </a:extLst>
                </a:gridCol>
                <a:gridCol w="785191">
                  <a:extLst>
                    <a:ext uri="{9D8B030D-6E8A-4147-A177-3AD203B41FA5}">
                      <a16:colId xmlns:a16="http://schemas.microsoft.com/office/drawing/2014/main" xmlns="" val="20004"/>
                    </a:ext>
                  </a:extLst>
                </a:gridCol>
                <a:gridCol w="863708">
                  <a:extLst>
                    <a:ext uri="{9D8B030D-6E8A-4147-A177-3AD203B41FA5}">
                      <a16:colId xmlns:a16="http://schemas.microsoft.com/office/drawing/2014/main" xmlns="" val="20005"/>
                    </a:ext>
                  </a:extLst>
                </a:gridCol>
                <a:gridCol w="785191">
                  <a:extLst>
                    <a:ext uri="{9D8B030D-6E8A-4147-A177-3AD203B41FA5}">
                      <a16:colId xmlns:a16="http://schemas.microsoft.com/office/drawing/2014/main" xmlns="" val="20006"/>
                    </a:ext>
                  </a:extLst>
                </a:gridCol>
                <a:gridCol w="785191">
                  <a:extLst>
                    <a:ext uri="{9D8B030D-6E8A-4147-A177-3AD203B41FA5}">
                      <a16:colId xmlns:a16="http://schemas.microsoft.com/office/drawing/2014/main" xmlns="" val="20007"/>
                    </a:ext>
                  </a:extLst>
                </a:gridCol>
                <a:gridCol w="1055972">
                  <a:extLst>
                    <a:ext uri="{9D8B030D-6E8A-4147-A177-3AD203B41FA5}">
                      <a16:colId xmlns:a16="http://schemas.microsoft.com/office/drawing/2014/main" xmlns="" val="20008"/>
                    </a:ext>
                  </a:extLst>
                </a:gridCol>
              </a:tblGrid>
              <a:tr h="258620">
                <a:tc gridSpan="9">
                  <a:txBody>
                    <a:bodyPr/>
                    <a:lstStyle/>
                    <a:p>
                      <a:pPr algn="ctr" rtl="0" fontAlgn="b"/>
                      <a:r>
                        <a:rPr lang="en-ZA" sz="1200" b="1" i="0" u="none" strike="noStrike" dirty="0">
                          <a:solidFill>
                            <a:srgbClr val="000000"/>
                          </a:solidFill>
                          <a:effectLst/>
                          <a:latin typeface="Calibri" pitchFamily="34" charset="0"/>
                          <a:cs typeface="Calibri" pitchFamily="34" charset="0"/>
                        </a:rPr>
                        <a:t> USDG </a:t>
                      </a:r>
                      <a:r>
                        <a:rPr lang="en-ZA" sz="1200" b="1" i="0" u="none" strike="noStrike" dirty="0" smtClean="0">
                          <a:solidFill>
                            <a:srgbClr val="000000"/>
                          </a:solidFill>
                          <a:effectLst/>
                          <a:latin typeface="Calibri" pitchFamily="34" charset="0"/>
                          <a:cs typeface="Calibri" pitchFamily="34" charset="0"/>
                        </a:rPr>
                        <a:t>EXPENDITURE </a:t>
                      </a:r>
                      <a:r>
                        <a:rPr lang="en-ZA" sz="1200" b="1" i="0" u="none" strike="noStrike" dirty="0">
                          <a:solidFill>
                            <a:srgbClr val="000000"/>
                          </a:solidFill>
                          <a:effectLst/>
                          <a:latin typeface="Calibri" pitchFamily="34" charset="0"/>
                          <a:cs typeface="Calibri" pitchFamily="34" charset="0"/>
                        </a:rPr>
                        <a:t>(01 JULY </a:t>
                      </a:r>
                      <a:r>
                        <a:rPr lang="en-ZA" sz="1200" b="1" i="0" u="none" strike="noStrike" dirty="0" smtClean="0">
                          <a:solidFill>
                            <a:srgbClr val="000000"/>
                          </a:solidFill>
                          <a:effectLst/>
                          <a:latin typeface="Calibri" pitchFamily="34" charset="0"/>
                          <a:cs typeface="Calibri" pitchFamily="34" charset="0"/>
                        </a:rPr>
                        <a:t>2016 –</a:t>
                      </a:r>
                      <a:r>
                        <a:rPr lang="en-ZA" sz="1200" b="1" i="0" u="none" strike="noStrike" baseline="0" dirty="0" smtClean="0">
                          <a:solidFill>
                            <a:srgbClr val="000000"/>
                          </a:solidFill>
                          <a:effectLst/>
                          <a:latin typeface="Calibri" pitchFamily="34" charset="0"/>
                          <a:cs typeface="Calibri" pitchFamily="34" charset="0"/>
                        </a:rPr>
                        <a:t> 31 MARCH </a:t>
                      </a:r>
                      <a:r>
                        <a:rPr lang="en-ZA" sz="1200" b="1" i="0" u="none" strike="noStrike" dirty="0" smtClean="0">
                          <a:solidFill>
                            <a:srgbClr val="000000"/>
                          </a:solidFill>
                          <a:effectLst/>
                          <a:latin typeface="Calibri" pitchFamily="34" charset="0"/>
                          <a:cs typeface="Calibri" pitchFamily="34" charset="0"/>
                        </a:rPr>
                        <a:t>2017) </a:t>
                      </a:r>
                      <a:endParaRPr lang="en-ZA" sz="1200" b="1" i="0" u="none" strike="noStrike" dirty="0">
                        <a:solidFill>
                          <a:srgbClr val="000000"/>
                        </a:solidFill>
                        <a:effectLst/>
                        <a:latin typeface="Calibri" pitchFamily="34" charset="0"/>
                        <a:cs typeface="Calibri" pitchFamily="34" charset="0"/>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D79B"/>
                    </a:solidFill>
                  </a:tcPr>
                </a:tc>
                <a:tc hMerge="1">
                  <a:txBody>
                    <a:bodyPr/>
                    <a:lstStyle/>
                    <a:p>
                      <a:endParaRPr lang="en-ZA"/>
                    </a:p>
                  </a:txBody>
                  <a:tcPr/>
                </a:tc>
                <a:tc hMerge="1">
                  <a:txBody>
                    <a:bodyPr/>
                    <a:lstStyle/>
                    <a:p>
                      <a:endParaRPr lang="en-ZA"/>
                    </a:p>
                  </a:txBody>
                  <a:tcPr/>
                </a:tc>
                <a:tc hMerge="1">
                  <a:txBody>
                    <a:bodyPr/>
                    <a:lstStyle/>
                    <a:p>
                      <a:endParaRPr lang="en-ZA"/>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ZA"/>
                    </a:p>
                  </a:txBody>
                  <a:tcPr/>
                </a:tc>
                <a:tc hMerge="1">
                  <a:txBody>
                    <a:bodyPr/>
                    <a:lstStyle/>
                    <a:p>
                      <a:endParaRPr lang="en-ZA"/>
                    </a:p>
                  </a:txBody>
                  <a:tcPr/>
                </a:tc>
                <a:extLst>
                  <a:ext uri="{0D108BD9-81ED-4DB2-BD59-A6C34878D82A}">
                    <a16:rowId xmlns:a16="http://schemas.microsoft.com/office/drawing/2014/main" xmlns="" val="10000"/>
                  </a:ext>
                </a:extLst>
              </a:tr>
              <a:tr h="1224247">
                <a:tc rowSpan="2">
                  <a:txBody>
                    <a:bodyPr/>
                    <a:lstStyle/>
                    <a:p>
                      <a:pPr algn="ctr" rtl="0" fontAlgn="ctr"/>
                      <a:r>
                        <a:rPr lang="en-ZA" sz="1200" b="1" i="0" u="none" strike="noStrike" dirty="0">
                          <a:solidFill>
                            <a:srgbClr val="000000"/>
                          </a:solidFill>
                          <a:effectLst/>
                          <a:latin typeface="Calibri" pitchFamily="34" charset="0"/>
                          <a:cs typeface="Calibri" pitchFamily="34" charset="0"/>
                        </a:rPr>
                        <a:t>Municipality</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D79B"/>
                    </a:solidFill>
                  </a:tcPr>
                </a:tc>
                <a:tc>
                  <a:txBody>
                    <a:bodyPr/>
                    <a:lstStyle/>
                    <a:p>
                      <a:pPr algn="ctr" rtl="0" fontAlgn="t"/>
                      <a:r>
                        <a:rPr lang="en-ZA" sz="1200" b="1" i="0" u="none" strike="noStrike" dirty="0">
                          <a:solidFill>
                            <a:srgbClr val="000000"/>
                          </a:solidFill>
                          <a:effectLst/>
                          <a:latin typeface="Calibri" pitchFamily="34" charset="0"/>
                          <a:cs typeface="Calibri" pitchFamily="34" charset="0"/>
                        </a:rPr>
                        <a:t>Voted Funds</a:t>
                      </a:r>
                    </a:p>
                    <a:p>
                      <a:pPr algn="ctr" rtl="0" fontAlgn="t"/>
                      <a:endParaRPr lang="en-ZA" sz="1200" b="1" i="0" u="none" strike="noStrike" dirty="0" smtClean="0">
                        <a:solidFill>
                          <a:srgbClr val="000000"/>
                        </a:solidFill>
                        <a:effectLst/>
                        <a:latin typeface="Calibri" pitchFamily="34" charset="0"/>
                        <a:cs typeface="Calibri" pitchFamily="34" charset="0"/>
                      </a:endParaRPr>
                    </a:p>
                    <a:p>
                      <a:pPr algn="ctr" rtl="0" fontAlgn="t"/>
                      <a:endParaRPr lang="en-ZA" sz="1200" b="1" i="0" u="none" strike="noStrike" dirty="0" smtClean="0">
                        <a:solidFill>
                          <a:srgbClr val="000000"/>
                        </a:solidFill>
                        <a:effectLst/>
                        <a:latin typeface="Calibri" pitchFamily="34" charset="0"/>
                        <a:cs typeface="Calibri" pitchFamily="34" charset="0"/>
                      </a:endParaRPr>
                    </a:p>
                    <a:p>
                      <a:pPr algn="ctr" rtl="0" fontAlgn="t"/>
                      <a:endParaRPr lang="en-ZA" sz="1200" b="1" i="0" u="none" strike="noStrike" dirty="0" smtClean="0">
                        <a:solidFill>
                          <a:srgbClr val="000000"/>
                        </a:solidFill>
                        <a:effectLst/>
                        <a:latin typeface="Calibri" pitchFamily="34" charset="0"/>
                        <a:cs typeface="Calibri" pitchFamily="34" charset="0"/>
                      </a:endParaRPr>
                    </a:p>
                    <a:p>
                      <a:pPr algn="ctr" rtl="0" fontAlgn="t"/>
                      <a:endParaRPr lang="en-ZA" sz="1200" b="1" i="0" u="none" strike="noStrike" dirty="0" smtClean="0">
                        <a:solidFill>
                          <a:srgbClr val="000000"/>
                        </a:solidFill>
                        <a:effectLst/>
                        <a:latin typeface="Calibri" pitchFamily="34" charset="0"/>
                        <a:cs typeface="Calibri" pitchFamily="34" charset="0"/>
                      </a:endParaRPr>
                    </a:p>
                    <a:p>
                      <a:pPr algn="ctr" rtl="0" fontAlgn="t"/>
                      <a:r>
                        <a:rPr lang="en-ZA" sz="1200" b="1" i="0" u="none" strike="noStrike" dirty="0" smtClean="0">
                          <a:solidFill>
                            <a:srgbClr val="000000"/>
                          </a:solidFill>
                          <a:effectLst/>
                          <a:latin typeface="Calibri" pitchFamily="34" charset="0"/>
                          <a:cs typeface="Calibri" pitchFamily="34" charset="0"/>
                        </a:rPr>
                        <a:t>1</a:t>
                      </a:r>
                      <a:endParaRPr lang="en-ZA" sz="1200" b="1" i="0" u="none" strike="noStrike" dirty="0">
                        <a:solidFill>
                          <a:srgbClr val="000000"/>
                        </a:solidFill>
                        <a:effectLst/>
                        <a:latin typeface="Calibri" pitchFamily="34" charset="0"/>
                        <a:cs typeface="Calibri" pitchFamily="34" charset="0"/>
                      </a:endParaRP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D79B"/>
                    </a:solidFill>
                  </a:tcPr>
                </a:tc>
                <a:tc>
                  <a:txBody>
                    <a:bodyPr/>
                    <a:lstStyle/>
                    <a:p>
                      <a:pPr algn="ctr" fontAlgn="t"/>
                      <a:r>
                        <a:rPr lang="en-ZA" sz="1200" b="1" i="0" u="none" strike="noStrike" dirty="0">
                          <a:solidFill>
                            <a:srgbClr val="000000"/>
                          </a:solidFill>
                          <a:effectLst/>
                          <a:latin typeface="Calibri" pitchFamily="34" charset="0"/>
                          <a:cs typeface="Calibri" pitchFamily="34" charset="0"/>
                        </a:rPr>
                        <a:t>Roll-over   from    2015/16</a:t>
                      </a:r>
                    </a:p>
                    <a:p>
                      <a:pPr algn="ctr" rtl="0" fontAlgn="t"/>
                      <a:endParaRPr lang="en-ZA" sz="1200" b="1" i="0" u="none" strike="noStrike" dirty="0" smtClean="0">
                        <a:solidFill>
                          <a:srgbClr val="000000"/>
                        </a:solidFill>
                        <a:effectLst/>
                        <a:latin typeface="Calibri" pitchFamily="34" charset="0"/>
                        <a:cs typeface="Calibri" pitchFamily="34" charset="0"/>
                      </a:endParaRPr>
                    </a:p>
                    <a:p>
                      <a:pPr algn="ctr" rtl="0" fontAlgn="t"/>
                      <a:endParaRPr lang="en-ZA" sz="1200" b="1" i="0" u="none" strike="noStrike" dirty="0" smtClean="0">
                        <a:solidFill>
                          <a:srgbClr val="000000"/>
                        </a:solidFill>
                        <a:effectLst/>
                        <a:latin typeface="Calibri" pitchFamily="34" charset="0"/>
                        <a:cs typeface="Calibri" pitchFamily="34" charset="0"/>
                      </a:endParaRPr>
                    </a:p>
                    <a:p>
                      <a:pPr algn="ctr" rtl="0" fontAlgn="t"/>
                      <a:r>
                        <a:rPr lang="en-ZA" sz="1200" b="1" i="0" u="none" strike="noStrike" dirty="0" smtClean="0">
                          <a:solidFill>
                            <a:srgbClr val="000000"/>
                          </a:solidFill>
                          <a:effectLst/>
                          <a:latin typeface="Calibri" pitchFamily="34" charset="0"/>
                          <a:cs typeface="Calibri" pitchFamily="34" charset="0"/>
                        </a:rPr>
                        <a:t>2</a:t>
                      </a:r>
                      <a:endParaRPr lang="en-ZA" sz="1200" b="1" i="0" u="none" strike="noStrike" dirty="0">
                        <a:solidFill>
                          <a:srgbClr val="000000"/>
                        </a:solidFill>
                        <a:effectLst/>
                        <a:latin typeface="Calibri" pitchFamily="34" charset="0"/>
                        <a:cs typeface="Calibri" pitchFamily="34" charset="0"/>
                      </a:endParaRP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D79B"/>
                    </a:solidFill>
                  </a:tcPr>
                </a:tc>
                <a:tc>
                  <a:txBody>
                    <a:bodyPr/>
                    <a:lstStyle/>
                    <a:p>
                      <a:pPr algn="ctr" fontAlgn="b"/>
                      <a:r>
                        <a:rPr lang="en-ZA" sz="1200" b="1" i="0" u="none" strike="noStrike" dirty="0">
                          <a:solidFill>
                            <a:srgbClr val="000000"/>
                          </a:solidFill>
                          <a:effectLst/>
                          <a:latin typeface="Calibri" pitchFamily="34" charset="0"/>
                          <a:cs typeface="Calibri" pitchFamily="34" charset="0"/>
                        </a:rPr>
                        <a:t>Total Available </a:t>
                      </a:r>
                      <a:r>
                        <a:rPr lang="en-ZA" sz="1200" b="1" i="0" u="none" strike="noStrike" dirty="0" smtClean="0">
                          <a:solidFill>
                            <a:srgbClr val="000000"/>
                          </a:solidFill>
                          <a:effectLst/>
                          <a:latin typeface="Calibri" pitchFamily="34" charset="0"/>
                          <a:cs typeface="Calibri" pitchFamily="34" charset="0"/>
                        </a:rPr>
                        <a:t>Funds</a:t>
                      </a:r>
                    </a:p>
                    <a:p>
                      <a:pPr algn="l" fontAlgn="b"/>
                      <a:endParaRPr lang="en-ZA" sz="1200" b="1" i="0" u="none" strike="noStrike" dirty="0" smtClean="0">
                        <a:solidFill>
                          <a:srgbClr val="000000"/>
                        </a:solidFill>
                        <a:effectLst/>
                        <a:latin typeface="Calibri" pitchFamily="34" charset="0"/>
                        <a:cs typeface="Calibri" pitchFamily="34" charset="0"/>
                      </a:endParaRPr>
                    </a:p>
                    <a:p>
                      <a:pPr algn="l" fontAlgn="b"/>
                      <a:endParaRPr lang="en-ZA" sz="1200" b="0" i="0" u="none" strike="noStrike" dirty="0">
                        <a:solidFill>
                          <a:srgbClr val="000000"/>
                        </a:solidFill>
                        <a:effectLst/>
                        <a:latin typeface="Calibri" pitchFamily="34" charset="0"/>
                        <a:cs typeface="Calibri" pitchFamily="34" charset="0"/>
                      </a:endParaRPr>
                    </a:p>
                    <a:p>
                      <a:pPr algn="ctr" rtl="0" fontAlgn="t"/>
                      <a:r>
                        <a:rPr lang="en-ZA" sz="1200" b="1" i="0" u="none" strike="noStrike" dirty="0" smtClean="0">
                          <a:solidFill>
                            <a:srgbClr val="000000"/>
                          </a:solidFill>
                          <a:effectLst/>
                          <a:latin typeface="Calibri" pitchFamily="34" charset="0"/>
                          <a:cs typeface="Calibri" pitchFamily="34" charset="0"/>
                        </a:rPr>
                        <a:t>3</a:t>
                      </a:r>
                      <a:r>
                        <a:rPr lang="en-ZA" sz="1200" b="1" i="0" u="none" strike="noStrike" dirty="0">
                          <a:solidFill>
                            <a:srgbClr val="000000"/>
                          </a:solidFill>
                          <a:effectLst/>
                          <a:latin typeface="Calibri" pitchFamily="34" charset="0"/>
                          <a:cs typeface="Calibri" pitchFamily="34" charset="0"/>
                        </a:rPr>
                        <a:t>=(1+2)</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D79B"/>
                    </a:solidFill>
                  </a:tcPr>
                </a:tc>
                <a:tc>
                  <a:txBody>
                    <a:bodyPr/>
                    <a:lstStyle/>
                    <a:p>
                      <a:pPr algn="ctr" rtl="0" fontAlgn="t"/>
                      <a:r>
                        <a:rPr lang="en-ZA" sz="1200" b="1" i="0" u="none" strike="noStrike" dirty="0">
                          <a:solidFill>
                            <a:srgbClr val="000000"/>
                          </a:solidFill>
                          <a:effectLst/>
                          <a:latin typeface="Calibri" pitchFamily="34" charset="0"/>
                          <a:cs typeface="Calibri" pitchFamily="34" charset="0"/>
                        </a:rPr>
                        <a:t>Transfer from Voted funds </a:t>
                      </a:r>
                    </a:p>
                    <a:p>
                      <a:pPr algn="ctr" rtl="0" fontAlgn="t"/>
                      <a:endParaRPr lang="en-ZA" sz="1200" b="1" i="0" u="none" strike="noStrike" dirty="0" smtClean="0">
                        <a:solidFill>
                          <a:srgbClr val="000000"/>
                        </a:solidFill>
                        <a:effectLst/>
                        <a:latin typeface="Calibri" pitchFamily="34" charset="0"/>
                        <a:cs typeface="Calibri" pitchFamily="34" charset="0"/>
                      </a:endParaRPr>
                    </a:p>
                    <a:p>
                      <a:pPr algn="ctr" rtl="0" fontAlgn="t"/>
                      <a:endParaRPr lang="en-ZA" sz="1200" b="1" i="0" u="none" strike="noStrike" dirty="0" smtClean="0">
                        <a:solidFill>
                          <a:srgbClr val="000000"/>
                        </a:solidFill>
                        <a:effectLst/>
                        <a:latin typeface="Calibri" pitchFamily="34" charset="0"/>
                        <a:cs typeface="Calibri" pitchFamily="34" charset="0"/>
                      </a:endParaRPr>
                    </a:p>
                    <a:p>
                      <a:pPr algn="ctr" rtl="0" fontAlgn="t"/>
                      <a:r>
                        <a:rPr lang="en-ZA" sz="1200" b="1" i="0" u="none" strike="noStrike" dirty="0" smtClean="0">
                          <a:solidFill>
                            <a:srgbClr val="000000"/>
                          </a:solidFill>
                          <a:effectLst/>
                          <a:latin typeface="Calibri" pitchFamily="34" charset="0"/>
                          <a:cs typeface="Calibri" pitchFamily="34" charset="0"/>
                        </a:rPr>
                        <a:t>4</a:t>
                      </a:r>
                      <a:endParaRPr lang="en-ZA" sz="1200" b="1" i="0" u="none" strike="noStrike" dirty="0">
                        <a:solidFill>
                          <a:srgbClr val="000000"/>
                        </a:solidFill>
                        <a:effectLst/>
                        <a:latin typeface="Calibri" pitchFamily="34" charset="0"/>
                        <a:cs typeface="Calibri" pitchFamily="34" charset="0"/>
                      </a:endParaRP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D79B"/>
                    </a:solidFill>
                  </a:tcPr>
                </a:tc>
                <a:tc>
                  <a:txBody>
                    <a:bodyPr/>
                    <a:lstStyle/>
                    <a:p>
                      <a:pPr algn="ctr" rtl="0" fontAlgn="t"/>
                      <a:r>
                        <a:rPr lang="en-ZA" sz="1200" b="1" i="0" u="none" strike="noStrike" dirty="0">
                          <a:solidFill>
                            <a:srgbClr val="000000"/>
                          </a:solidFill>
                          <a:effectLst/>
                          <a:latin typeface="Calibri" pitchFamily="34" charset="0"/>
                          <a:cs typeface="Calibri" pitchFamily="34" charset="0"/>
                        </a:rPr>
                        <a:t>Spent by </a:t>
                      </a:r>
                      <a:r>
                        <a:rPr lang="en-ZA" sz="1200" b="1" i="0" u="none" strike="noStrike" dirty="0" smtClean="0">
                          <a:solidFill>
                            <a:srgbClr val="000000"/>
                          </a:solidFill>
                          <a:effectLst/>
                          <a:latin typeface="Calibri" pitchFamily="34" charset="0"/>
                          <a:cs typeface="Calibri" pitchFamily="34" charset="0"/>
                        </a:rPr>
                        <a:t>Municipality         </a:t>
                      </a:r>
                      <a:endParaRPr lang="en-ZA" sz="1200" b="1" i="0" u="none" strike="noStrike" dirty="0">
                        <a:solidFill>
                          <a:srgbClr val="000000"/>
                        </a:solidFill>
                        <a:effectLst/>
                        <a:latin typeface="Calibri" pitchFamily="34" charset="0"/>
                        <a:cs typeface="Calibri" pitchFamily="34" charset="0"/>
                      </a:endParaRPr>
                    </a:p>
                    <a:p>
                      <a:pPr algn="ctr" rtl="0" fontAlgn="t"/>
                      <a:endParaRPr lang="en-ZA" sz="1200" b="1" i="0" u="none" strike="noStrike" dirty="0" smtClean="0">
                        <a:solidFill>
                          <a:srgbClr val="000000"/>
                        </a:solidFill>
                        <a:effectLst/>
                        <a:latin typeface="Calibri" pitchFamily="34" charset="0"/>
                        <a:cs typeface="Calibri" pitchFamily="34" charset="0"/>
                      </a:endParaRPr>
                    </a:p>
                    <a:p>
                      <a:pPr algn="ctr" rtl="0" fontAlgn="t"/>
                      <a:endParaRPr lang="en-ZA" sz="1200" b="1" i="0" u="none" strike="noStrike" dirty="0" smtClean="0">
                        <a:solidFill>
                          <a:srgbClr val="000000"/>
                        </a:solidFill>
                        <a:effectLst/>
                        <a:latin typeface="Calibri" pitchFamily="34" charset="0"/>
                        <a:cs typeface="Calibri" pitchFamily="34" charset="0"/>
                      </a:endParaRPr>
                    </a:p>
                    <a:p>
                      <a:pPr algn="ctr" rtl="0" fontAlgn="t"/>
                      <a:endParaRPr lang="en-ZA" sz="1200" b="1" i="0" u="none" strike="noStrike" dirty="0" smtClean="0">
                        <a:solidFill>
                          <a:srgbClr val="000000"/>
                        </a:solidFill>
                        <a:effectLst/>
                        <a:latin typeface="Calibri" pitchFamily="34" charset="0"/>
                        <a:cs typeface="Calibri" pitchFamily="34" charset="0"/>
                      </a:endParaRPr>
                    </a:p>
                    <a:p>
                      <a:pPr algn="ctr" rtl="0" fontAlgn="t"/>
                      <a:r>
                        <a:rPr lang="en-ZA" sz="1200" b="1" i="0" u="none" strike="noStrike" dirty="0" smtClean="0">
                          <a:solidFill>
                            <a:srgbClr val="000000"/>
                          </a:solidFill>
                          <a:effectLst/>
                          <a:latin typeface="Calibri" pitchFamily="34" charset="0"/>
                          <a:cs typeface="Calibri" pitchFamily="34" charset="0"/>
                        </a:rPr>
                        <a:t>5</a:t>
                      </a:r>
                      <a:endParaRPr lang="en-ZA" sz="1200" b="1" i="0" u="none" strike="noStrike" dirty="0">
                        <a:solidFill>
                          <a:srgbClr val="000000"/>
                        </a:solidFill>
                        <a:effectLst/>
                        <a:latin typeface="Calibri" pitchFamily="34" charset="0"/>
                        <a:cs typeface="Calibri" pitchFamily="34" charset="0"/>
                      </a:endParaRP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D79B"/>
                    </a:solidFill>
                  </a:tcPr>
                </a:tc>
                <a:tc>
                  <a:txBody>
                    <a:bodyPr/>
                    <a:lstStyle/>
                    <a:p>
                      <a:pPr algn="ctr" rtl="0" fontAlgn="t"/>
                      <a:r>
                        <a:rPr lang="en-ZA" sz="1200" b="1" i="0" u="none" strike="noStrike" dirty="0">
                          <a:solidFill>
                            <a:srgbClr val="000000"/>
                          </a:solidFill>
                          <a:effectLst/>
                          <a:latin typeface="Calibri" pitchFamily="34" charset="0"/>
                          <a:cs typeface="Calibri" pitchFamily="34" charset="0"/>
                        </a:rPr>
                        <a:t>Unspent against Total Available Funds</a:t>
                      </a:r>
                    </a:p>
                    <a:p>
                      <a:pPr algn="ctr" rtl="0" fontAlgn="t"/>
                      <a:r>
                        <a:rPr lang="en-ZA" sz="1200" b="1" i="0" u="none" strike="noStrike" dirty="0" smtClean="0">
                          <a:solidFill>
                            <a:srgbClr val="000000"/>
                          </a:solidFill>
                          <a:effectLst/>
                          <a:latin typeface="Calibri" pitchFamily="34" charset="0"/>
                          <a:cs typeface="Calibri" pitchFamily="34" charset="0"/>
                        </a:rPr>
                        <a:t>6=(3-5)</a:t>
                      </a:r>
                      <a:endParaRPr lang="en-ZA" sz="1200" b="1" i="0" u="none" strike="noStrike" dirty="0">
                        <a:solidFill>
                          <a:srgbClr val="000000"/>
                        </a:solidFill>
                        <a:effectLst/>
                        <a:latin typeface="Calibri" pitchFamily="34" charset="0"/>
                        <a:cs typeface="Calibri" pitchFamily="34" charset="0"/>
                      </a:endParaRP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D79B"/>
                    </a:solidFill>
                  </a:tcPr>
                </a:tc>
                <a:tc rowSpan="2">
                  <a:txBody>
                    <a:bodyPr/>
                    <a:lstStyle/>
                    <a:p>
                      <a:pPr algn="ctr" rtl="0" fontAlgn="t"/>
                      <a:r>
                        <a:rPr lang="en-ZA" sz="1200" b="1" i="0" u="none" strike="noStrike" dirty="0">
                          <a:solidFill>
                            <a:srgbClr val="000000"/>
                          </a:solidFill>
                          <a:effectLst/>
                          <a:latin typeface="Calibri" pitchFamily="34" charset="0"/>
                          <a:cs typeface="Calibri" pitchFamily="34" charset="0"/>
                        </a:rPr>
                        <a:t>% Spent against  Total Available Funds</a:t>
                      </a:r>
                    </a:p>
                    <a:p>
                      <a:pPr algn="ctr" rtl="0" fontAlgn="t"/>
                      <a:r>
                        <a:rPr lang="en-ZA" sz="1200" b="1" i="0" u="none" strike="noStrike" dirty="0" smtClean="0">
                          <a:solidFill>
                            <a:srgbClr val="000000"/>
                          </a:solidFill>
                          <a:effectLst/>
                          <a:latin typeface="Calibri" pitchFamily="34" charset="0"/>
                          <a:cs typeface="Calibri" pitchFamily="34" charset="0"/>
                        </a:rPr>
                        <a:t>7=(</a:t>
                      </a:r>
                      <a:r>
                        <a:rPr lang="en-ZA" sz="1200" b="1" i="0" u="none" strike="noStrike" dirty="0">
                          <a:solidFill>
                            <a:srgbClr val="000000"/>
                          </a:solidFill>
                          <a:effectLst/>
                          <a:latin typeface="Calibri" pitchFamily="34" charset="0"/>
                          <a:cs typeface="Calibri" pitchFamily="34" charset="0"/>
                        </a:rPr>
                        <a:t>5÷3)</a:t>
                      </a:r>
                    </a:p>
                    <a:p>
                      <a:pPr algn="ctr" fontAlgn="t"/>
                      <a:r>
                        <a:rPr lang="en-ZA" sz="1200" b="0" i="0" u="none" strike="noStrike" dirty="0">
                          <a:solidFill>
                            <a:srgbClr val="000000"/>
                          </a:solidFill>
                          <a:effectLst/>
                          <a:latin typeface="Calibri" pitchFamily="34" charset="0"/>
                          <a:cs typeface="Calibri" pitchFamily="34" charset="0"/>
                        </a:rPr>
                        <a:t> </a:t>
                      </a: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D79B"/>
                    </a:solidFill>
                  </a:tcPr>
                </a:tc>
                <a:tc rowSpan="2">
                  <a:txBody>
                    <a:bodyPr/>
                    <a:lstStyle/>
                    <a:p>
                      <a:pPr algn="ctr" rtl="0" fontAlgn="t"/>
                      <a:r>
                        <a:rPr lang="en-ZA" sz="1200" b="1" i="0" u="none" strike="noStrike" dirty="0" smtClean="0">
                          <a:solidFill>
                            <a:srgbClr val="000000"/>
                          </a:solidFill>
                          <a:effectLst/>
                          <a:latin typeface="Calibri" pitchFamily="34" charset="0"/>
                          <a:cs typeface="Calibri" pitchFamily="34" charset="0"/>
                        </a:rPr>
                        <a:t>% Unspent against  Total Available Funds</a:t>
                      </a:r>
                    </a:p>
                    <a:p>
                      <a:pPr algn="ctr" rtl="0" fontAlgn="t"/>
                      <a:endParaRPr lang="en-ZA" sz="1200" b="1" i="0" u="none" strike="noStrike" dirty="0" smtClean="0">
                        <a:solidFill>
                          <a:srgbClr val="000000"/>
                        </a:solidFill>
                        <a:effectLst/>
                        <a:latin typeface="Calibri" pitchFamily="34" charset="0"/>
                        <a:cs typeface="Calibri" pitchFamily="34" charset="0"/>
                      </a:endParaRPr>
                    </a:p>
                    <a:p>
                      <a:pPr algn="ctr" rtl="0" fontAlgn="t"/>
                      <a:r>
                        <a:rPr lang="en-ZA" sz="1200" b="1" i="0" u="none" strike="noStrike" dirty="0" smtClean="0">
                          <a:solidFill>
                            <a:srgbClr val="000000"/>
                          </a:solidFill>
                          <a:effectLst/>
                          <a:latin typeface="Calibri" pitchFamily="34" charset="0"/>
                          <a:cs typeface="Calibri" pitchFamily="34" charset="0"/>
                        </a:rPr>
                        <a:t>8=(6÷3)</a:t>
                      </a:r>
                    </a:p>
                    <a:p>
                      <a:pPr algn="ctr" fontAlgn="t"/>
                      <a:r>
                        <a:rPr lang="en-ZA" sz="1200" b="0" i="0" u="none" strike="noStrike" dirty="0" smtClean="0">
                          <a:solidFill>
                            <a:srgbClr val="000000"/>
                          </a:solidFill>
                          <a:effectLst/>
                          <a:latin typeface="Calibri" pitchFamily="34" charset="0"/>
                          <a:cs typeface="Calibri" pitchFamily="34" charset="0"/>
                        </a:rPr>
                        <a:t> </a:t>
                      </a:r>
                      <a:endParaRPr lang="en-ZA" sz="1200" b="0" i="0" u="none" strike="noStrike" dirty="0">
                        <a:solidFill>
                          <a:srgbClr val="000000"/>
                        </a:solidFill>
                        <a:effectLst/>
                        <a:latin typeface="Calibri" pitchFamily="34" charset="0"/>
                        <a:cs typeface="Calibri" pitchFamily="34" charset="0"/>
                      </a:endParaRP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D79B"/>
                    </a:solidFill>
                  </a:tcPr>
                </a:tc>
                <a:extLst>
                  <a:ext uri="{0D108BD9-81ED-4DB2-BD59-A6C34878D82A}">
                    <a16:rowId xmlns:a16="http://schemas.microsoft.com/office/drawing/2014/main" xmlns="" val="10001"/>
                  </a:ext>
                </a:extLst>
              </a:tr>
              <a:tr h="320063">
                <a:tc vMerge="1">
                  <a:txBody>
                    <a:bodyPr/>
                    <a:lstStyle/>
                    <a:p>
                      <a:endParaRPr lang="en-ZA"/>
                    </a:p>
                  </a:txBody>
                  <a:tcPr/>
                </a:tc>
                <a:tc gridSpan="6">
                  <a:txBody>
                    <a:bodyPr/>
                    <a:lstStyle/>
                    <a:p>
                      <a:pPr algn="ctr" rtl="0" fontAlgn="b"/>
                      <a:r>
                        <a:rPr lang="en-ZA" sz="1100" b="1" i="0" u="none" strike="noStrike" dirty="0">
                          <a:solidFill>
                            <a:srgbClr val="000000"/>
                          </a:solidFill>
                          <a:effectLst/>
                          <a:latin typeface="Calibri" pitchFamily="34" charset="0"/>
                          <a:cs typeface="Calibri" pitchFamily="34" charset="0"/>
                        </a:rPr>
                        <a:t>R'000</a:t>
                      </a:r>
                    </a:p>
                  </a:txBody>
                  <a:tcPr marL="0" marR="0" marT="0" marB="0" anchor="ctr">
                    <a:lnL w="6350" cap="flat" cmpd="sng" algn="ctr">
                      <a:solidFill>
                        <a:srgbClr val="000000"/>
                      </a:solidFill>
                      <a:prstDash val="solid"/>
                      <a:round/>
                      <a:headEnd type="none" w="med" len="med"/>
                      <a:tailEnd type="none" w="med" len="med"/>
                    </a:lnL>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D79B"/>
                    </a:solidFill>
                  </a:tcPr>
                </a:tc>
                <a:tc hMerge="1">
                  <a:txBody>
                    <a:bodyPr/>
                    <a:lstStyle/>
                    <a:p>
                      <a:endParaRPr lang="en-ZA"/>
                    </a:p>
                  </a:txBody>
                  <a:tcPr/>
                </a:tc>
                <a:tc hMerge="1">
                  <a:txBody>
                    <a:bodyPr/>
                    <a:lstStyle/>
                    <a:p>
                      <a:endParaRPr lang="en-ZA"/>
                    </a:p>
                  </a:txBody>
                  <a:tcPr/>
                </a:tc>
                <a:tc hMerge="1">
                  <a:txBody>
                    <a:bodyPr/>
                    <a:lstStyle/>
                    <a:p>
                      <a:endParaRPr lang="en-US"/>
                    </a:p>
                  </a:txBody>
                  <a:tcPr/>
                </a:tc>
                <a:tc hMerge="1">
                  <a:txBody>
                    <a:bodyPr/>
                    <a:lstStyle/>
                    <a:p>
                      <a:endParaRPr lang="en-US"/>
                    </a:p>
                  </a:txBody>
                  <a:tcPr/>
                </a:tc>
                <a:tc hMerge="1">
                  <a:txBody>
                    <a:bodyPr/>
                    <a:lstStyle/>
                    <a:p>
                      <a:endParaRPr lang="en-US"/>
                    </a:p>
                  </a:txBody>
                  <a:tcPr/>
                </a:tc>
                <a:tc vMerge="1">
                  <a:txBody>
                    <a:bodyPr/>
                    <a:lstStyle/>
                    <a:p>
                      <a:endParaRPr lang="en-ZA"/>
                    </a:p>
                  </a:txBody>
                  <a:tcPr/>
                </a:tc>
                <a:tc vMerge="1">
                  <a:txBody>
                    <a:bodyPr/>
                    <a:lstStyle/>
                    <a:p>
                      <a:endParaRPr lang="en-ZA"/>
                    </a:p>
                  </a:txBody>
                  <a:tcPr/>
                </a:tc>
                <a:extLst>
                  <a:ext uri="{0D108BD9-81ED-4DB2-BD59-A6C34878D82A}">
                    <a16:rowId xmlns:a16="http://schemas.microsoft.com/office/drawing/2014/main" xmlns="" val="10002"/>
                  </a:ext>
                </a:extLst>
              </a:tr>
              <a:tr h="395660">
                <a:tc>
                  <a:txBody>
                    <a:bodyPr/>
                    <a:lstStyle/>
                    <a:p>
                      <a:pPr algn="l" rtl="0" fontAlgn="b"/>
                      <a:r>
                        <a:rPr lang="en-ZA" sz="1200" b="1" i="0" u="none" strike="noStrike" dirty="0">
                          <a:solidFill>
                            <a:srgbClr val="000000"/>
                          </a:solidFill>
                          <a:effectLst/>
                          <a:latin typeface="Calibri" pitchFamily="34" charset="0"/>
                          <a:cs typeface="Calibri" pitchFamily="34" charset="0"/>
                        </a:rPr>
                        <a:t>Buffalo City</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dirty="0">
                          <a:solidFill>
                            <a:srgbClr val="000000"/>
                          </a:solidFill>
                          <a:effectLst/>
                          <a:latin typeface="Calibri"/>
                        </a:rPr>
                        <a:t> 731 499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dirty="0">
                          <a:solidFill>
                            <a:srgbClr val="000000"/>
                          </a:solidFill>
                          <a:effectLst/>
                          <a:latin typeface="Calibri"/>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dirty="0">
                          <a:solidFill>
                            <a:srgbClr val="000000"/>
                          </a:solidFill>
                          <a:effectLst/>
                          <a:latin typeface="Calibri"/>
                        </a:rPr>
                        <a:t> 731 499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a:solidFill>
                            <a:srgbClr val="000000"/>
                          </a:solidFill>
                          <a:effectLst/>
                          <a:latin typeface="Calibri"/>
                        </a:rPr>
                        <a:t> 731 499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a:solidFill>
                            <a:srgbClr val="000000"/>
                          </a:solidFill>
                          <a:effectLst/>
                          <a:latin typeface="Calibri"/>
                        </a:rPr>
                        <a:t> 510 132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a:solidFill>
                            <a:srgbClr val="000000"/>
                          </a:solidFill>
                          <a:effectLst/>
                          <a:latin typeface="Calibri"/>
                        </a:rPr>
                        <a:t> 221 367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a:solidFill>
                            <a:srgbClr val="000000"/>
                          </a:solidFill>
                          <a:effectLst/>
                          <a:latin typeface="Calibri"/>
                        </a:rPr>
                        <a:t>69.7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a:solidFill>
                            <a:srgbClr val="000000"/>
                          </a:solidFill>
                          <a:effectLst/>
                          <a:latin typeface="Calibri"/>
                        </a:rPr>
                        <a:t>30.3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3"/>
                  </a:ext>
                </a:extLst>
              </a:tr>
              <a:tr h="408082">
                <a:tc>
                  <a:txBody>
                    <a:bodyPr/>
                    <a:lstStyle/>
                    <a:p>
                      <a:pPr algn="l" rtl="0" fontAlgn="b"/>
                      <a:r>
                        <a:rPr lang="en-ZA" sz="1200" b="1" i="0" u="none" strike="noStrike">
                          <a:solidFill>
                            <a:srgbClr val="000000"/>
                          </a:solidFill>
                          <a:effectLst/>
                          <a:latin typeface="Calibri" pitchFamily="34" charset="0"/>
                          <a:cs typeface="Calibri" pitchFamily="34" charset="0"/>
                        </a:rPr>
                        <a:t>Nelson Mandela Bay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a:solidFill>
                            <a:srgbClr val="000000"/>
                          </a:solidFill>
                          <a:effectLst/>
                          <a:latin typeface="Calibri"/>
                        </a:rPr>
                        <a:t> 868 282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dirty="0">
                          <a:solidFill>
                            <a:srgbClr val="000000"/>
                          </a:solidFill>
                          <a:effectLst/>
                          <a:latin typeface="Calibri"/>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dirty="0">
                          <a:solidFill>
                            <a:srgbClr val="000000"/>
                          </a:solidFill>
                          <a:effectLst/>
                          <a:latin typeface="Calibri"/>
                        </a:rPr>
                        <a:t> 868 282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dirty="0">
                          <a:solidFill>
                            <a:srgbClr val="000000"/>
                          </a:solidFill>
                          <a:effectLst/>
                          <a:latin typeface="Calibri"/>
                        </a:rPr>
                        <a:t> 868 282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dirty="0">
                          <a:solidFill>
                            <a:srgbClr val="000000"/>
                          </a:solidFill>
                          <a:effectLst/>
                          <a:latin typeface="Calibri"/>
                        </a:rPr>
                        <a:t> 439 164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a:solidFill>
                            <a:srgbClr val="000000"/>
                          </a:solidFill>
                          <a:effectLst/>
                          <a:latin typeface="Calibri"/>
                        </a:rPr>
                        <a:t> 429 118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a:solidFill>
                            <a:srgbClr val="000000"/>
                          </a:solidFill>
                          <a:effectLst/>
                          <a:latin typeface="Calibri"/>
                        </a:rPr>
                        <a:t>50.6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a:solidFill>
                            <a:srgbClr val="000000"/>
                          </a:solidFill>
                          <a:effectLst/>
                          <a:latin typeface="Calibri"/>
                        </a:rPr>
                        <a:t>49.4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4"/>
                  </a:ext>
                </a:extLst>
              </a:tr>
              <a:tr h="314979">
                <a:tc>
                  <a:txBody>
                    <a:bodyPr/>
                    <a:lstStyle/>
                    <a:p>
                      <a:pPr algn="l" rtl="0" fontAlgn="b"/>
                      <a:r>
                        <a:rPr lang="en-ZA" sz="1200" b="1" i="0" u="none" strike="noStrike" dirty="0">
                          <a:solidFill>
                            <a:srgbClr val="000000"/>
                          </a:solidFill>
                          <a:effectLst/>
                          <a:latin typeface="Calibri" pitchFamily="34" charset="0"/>
                          <a:cs typeface="Calibri" pitchFamily="34" charset="0"/>
                        </a:rPr>
                        <a:t>Mangaung</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a:solidFill>
                            <a:srgbClr val="000000"/>
                          </a:solidFill>
                          <a:effectLst/>
                          <a:latin typeface="Calibri"/>
                        </a:rPr>
                        <a:t> 725 003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a:solidFill>
                            <a:srgbClr val="000000"/>
                          </a:solidFill>
                          <a:effectLst/>
                          <a:latin typeface="Calibri"/>
                        </a:rPr>
                        <a:t> 58 644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a:solidFill>
                            <a:srgbClr val="000000"/>
                          </a:solidFill>
                          <a:effectLst/>
                          <a:latin typeface="Calibri"/>
                        </a:rPr>
                        <a:t> 783 647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dirty="0">
                          <a:solidFill>
                            <a:srgbClr val="000000"/>
                          </a:solidFill>
                          <a:effectLst/>
                          <a:latin typeface="Calibri"/>
                        </a:rPr>
                        <a:t> 725 003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dirty="0">
                          <a:solidFill>
                            <a:srgbClr val="000000"/>
                          </a:solidFill>
                          <a:effectLst/>
                          <a:latin typeface="Calibri"/>
                        </a:rPr>
                        <a:t> 544 689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a:solidFill>
                            <a:srgbClr val="000000"/>
                          </a:solidFill>
                          <a:effectLst/>
                          <a:latin typeface="Calibri"/>
                        </a:rPr>
                        <a:t> 238 958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dirty="0">
                          <a:solidFill>
                            <a:srgbClr val="000000"/>
                          </a:solidFill>
                          <a:effectLst/>
                          <a:latin typeface="Calibri"/>
                        </a:rPr>
                        <a:t>69.5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a:solidFill>
                            <a:srgbClr val="000000"/>
                          </a:solidFill>
                          <a:effectLst/>
                          <a:latin typeface="Calibri"/>
                        </a:rPr>
                        <a:t>30.5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5"/>
                  </a:ext>
                </a:extLst>
              </a:tr>
              <a:tr h="407086">
                <a:tc>
                  <a:txBody>
                    <a:bodyPr/>
                    <a:lstStyle/>
                    <a:p>
                      <a:pPr algn="l" fontAlgn="b"/>
                      <a:r>
                        <a:rPr lang="en-ZA" sz="1200" b="1" i="0" u="none" strike="noStrike" dirty="0">
                          <a:solidFill>
                            <a:srgbClr val="000000"/>
                          </a:solidFill>
                          <a:effectLst/>
                          <a:latin typeface="Calibri" pitchFamily="34" charset="0"/>
                          <a:cs typeface="Calibri" pitchFamily="34" charset="0"/>
                        </a:rPr>
                        <a:t>Ekurhuleni</a:t>
                      </a:r>
                      <a:endParaRPr lang="en-ZA" sz="1200" b="0" i="0" u="none" strike="noStrike" dirty="0">
                        <a:solidFill>
                          <a:srgbClr val="000000"/>
                        </a:solidFill>
                        <a:effectLst/>
                        <a:latin typeface="Calibri" pitchFamily="34" charset="0"/>
                        <a:cs typeface="Calibri"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a:solidFill>
                            <a:srgbClr val="000000"/>
                          </a:solidFill>
                          <a:effectLst/>
                          <a:latin typeface="Calibri"/>
                        </a:rPr>
                        <a:t>1 890 352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a:solidFill>
                            <a:srgbClr val="000000"/>
                          </a:solidFill>
                          <a:effectLst/>
                          <a:latin typeface="Calibri"/>
                        </a:rPr>
                        <a:t>-</a:t>
                      </a:r>
                      <a:endParaRPr lang="en-US" sz="1100" b="0" i="0" u="none" strike="noStrike">
                        <a:solidFill>
                          <a:srgbClr val="000000"/>
                        </a:solidFill>
                        <a:effectLst/>
                        <a:latin typeface="Calibr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a:solidFill>
                            <a:srgbClr val="000000"/>
                          </a:solidFill>
                          <a:effectLst/>
                          <a:latin typeface="Calibri"/>
                        </a:rPr>
                        <a:t>1 890 352</a:t>
                      </a:r>
                      <a:endParaRPr lang="en-US" sz="1100" b="0" i="0" u="none" strike="noStrike">
                        <a:solidFill>
                          <a:srgbClr val="000000"/>
                        </a:solidFill>
                        <a:effectLst/>
                        <a:latin typeface="Calibr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a:solidFill>
                            <a:srgbClr val="000000"/>
                          </a:solidFill>
                          <a:effectLst/>
                          <a:latin typeface="Calibri"/>
                        </a:rPr>
                        <a:t>1 890 352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dirty="0">
                          <a:solidFill>
                            <a:srgbClr val="000000"/>
                          </a:solidFill>
                          <a:effectLst/>
                          <a:latin typeface="Calibri"/>
                        </a:rPr>
                        <a:t> 815 522</a:t>
                      </a:r>
                      <a:endParaRPr lang="en-US" sz="1100" b="0" i="0" u="none" strike="noStrike" dirty="0">
                        <a:solidFill>
                          <a:srgbClr val="000000"/>
                        </a:solidFill>
                        <a:effectLst/>
                        <a:latin typeface="Calibr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dirty="0">
                          <a:solidFill>
                            <a:srgbClr val="000000"/>
                          </a:solidFill>
                          <a:effectLst/>
                          <a:latin typeface="Calibri"/>
                        </a:rPr>
                        <a:t>1 074 830</a:t>
                      </a:r>
                      <a:endParaRPr lang="en-US" sz="1100" b="0" i="0" u="none" strike="noStrike" dirty="0">
                        <a:solidFill>
                          <a:srgbClr val="000000"/>
                        </a:solidFill>
                        <a:effectLst/>
                        <a:latin typeface="Calibr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a:solidFill>
                            <a:srgbClr val="000000"/>
                          </a:solidFill>
                          <a:effectLst/>
                          <a:latin typeface="Calibri"/>
                        </a:rPr>
                        <a:t>43.1 </a:t>
                      </a:r>
                      <a:endParaRPr lang="en-US" sz="1100" b="0" i="0" u="none" strike="noStrike">
                        <a:solidFill>
                          <a:srgbClr val="000000"/>
                        </a:solidFill>
                        <a:effectLst/>
                        <a:latin typeface="Calibr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a:solidFill>
                            <a:srgbClr val="000000"/>
                          </a:solidFill>
                          <a:effectLst/>
                          <a:latin typeface="Calibri"/>
                        </a:rPr>
                        <a:t>56.9 </a:t>
                      </a:r>
                      <a:endParaRPr lang="en-US" sz="1100" b="0" i="0" u="none" strike="noStrike">
                        <a:solidFill>
                          <a:srgbClr val="000000"/>
                        </a:solidFill>
                        <a:effectLst/>
                        <a:latin typeface="Calibr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6"/>
                  </a:ext>
                </a:extLst>
              </a:tr>
              <a:tr h="408082">
                <a:tc>
                  <a:txBody>
                    <a:bodyPr/>
                    <a:lstStyle/>
                    <a:p>
                      <a:pPr algn="l" rtl="0" fontAlgn="b"/>
                      <a:r>
                        <a:rPr lang="en-ZA" sz="1200" b="1" i="0" u="none" strike="noStrike" dirty="0">
                          <a:solidFill>
                            <a:srgbClr val="000000"/>
                          </a:solidFill>
                          <a:effectLst/>
                          <a:latin typeface="Calibri" pitchFamily="34" charset="0"/>
                          <a:cs typeface="Calibri" pitchFamily="34" charset="0"/>
                        </a:rPr>
                        <a:t>City of Johannesburg</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a:solidFill>
                            <a:srgbClr val="000000"/>
                          </a:solidFill>
                          <a:effectLst/>
                          <a:latin typeface="Calibri"/>
                        </a:rPr>
                        <a:t>1 775 809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a:solidFill>
                            <a:srgbClr val="000000"/>
                          </a:solidFill>
                          <a:effectLst/>
                          <a:latin typeface="Calibri"/>
                        </a:rPr>
                        <a:t> 94 984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a:solidFill>
                            <a:srgbClr val="000000"/>
                          </a:solidFill>
                          <a:effectLst/>
                          <a:latin typeface="Calibri"/>
                        </a:rPr>
                        <a:t>1 870 793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a:solidFill>
                            <a:srgbClr val="000000"/>
                          </a:solidFill>
                          <a:effectLst/>
                          <a:latin typeface="Calibri"/>
                        </a:rPr>
                        <a:t>1 775 809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dirty="0">
                          <a:solidFill>
                            <a:srgbClr val="000000"/>
                          </a:solidFill>
                          <a:effectLst/>
                          <a:latin typeface="Calibri"/>
                        </a:rPr>
                        <a:t>1 017 418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dirty="0">
                          <a:solidFill>
                            <a:srgbClr val="000000"/>
                          </a:solidFill>
                          <a:effectLst/>
                          <a:latin typeface="Calibri"/>
                        </a:rPr>
                        <a:t> 853 375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dirty="0">
                          <a:solidFill>
                            <a:srgbClr val="000000"/>
                          </a:solidFill>
                          <a:effectLst/>
                          <a:latin typeface="Calibri"/>
                        </a:rPr>
                        <a:t>54.4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a:solidFill>
                            <a:srgbClr val="000000"/>
                          </a:solidFill>
                          <a:effectLst/>
                          <a:latin typeface="Calibri"/>
                        </a:rPr>
                        <a:t>45.6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7"/>
                  </a:ext>
                </a:extLst>
              </a:tr>
              <a:tr h="408082">
                <a:tc>
                  <a:txBody>
                    <a:bodyPr/>
                    <a:lstStyle/>
                    <a:p>
                      <a:pPr algn="l" fontAlgn="b"/>
                      <a:r>
                        <a:rPr lang="en-ZA" sz="1200" b="1" i="0" u="none" strike="noStrike" dirty="0">
                          <a:solidFill>
                            <a:srgbClr val="000000"/>
                          </a:solidFill>
                          <a:effectLst/>
                          <a:latin typeface="Calibri" pitchFamily="34" charset="0"/>
                          <a:cs typeface="Calibri" pitchFamily="34" charset="0"/>
                        </a:rPr>
                        <a:t>City of Tshwane</a:t>
                      </a:r>
                      <a:endParaRPr lang="en-ZA" sz="1200" b="0" i="0" u="none" strike="noStrike" dirty="0">
                        <a:solidFill>
                          <a:srgbClr val="000000"/>
                        </a:solidFill>
                        <a:effectLst/>
                        <a:latin typeface="Calibri" pitchFamily="34" charset="0"/>
                        <a:cs typeface="Calibri"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a:solidFill>
                            <a:srgbClr val="000000"/>
                          </a:solidFill>
                          <a:effectLst/>
                          <a:latin typeface="Calibri"/>
                        </a:rPr>
                        <a:t>1 539 334</a:t>
                      </a:r>
                      <a:endParaRPr lang="en-US" sz="1100" b="0" i="0" u="none" strike="noStrike">
                        <a:solidFill>
                          <a:srgbClr val="000000"/>
                        </a:solidFill>
                        <a:effectLst/>
                        <a:latin typeface="Calibri"/>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a:solidFill>
                            <a:srgbClr val="000000"/>
                          </a:solidFill>
                          <a:effectLst/>
                          <a:latin typeface="Calibri"/>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a:solidFill>
                            <a:srgbClr val="000000"/>
                          </a:solidFill>
                          <a:effectLst/>
                          <a:latin typeface="Calibri"/>
                        </a:rPr>
                        <a:t>1 539 334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a:solidFill>
                            <a:srgbClr val="000000"/>
                          </a:solidFill>
                          <a:effectLst/>
                          <a:latin typeface="Calibri"/>
                        </a:rPr>
                        <a:t>1 539 334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dirty="0">
                          <a:solidFill>
                            <a:srgbClr val="000000"/>
                          </a:solidFill>
                          <a:effectLst/>
                          <a:latin typeface="Calibri"/>
                        </a:rPr>
                        <a:t> 993 847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dirty="0">
                          <a:solidFill>
                            <a:srgbClr val="000000"/>
                          </a:solidFill>
                          <a:effectLst/>
                          <a:latin typeface="Calibri"/>
                        </a:rPr>
                        <a:t> 545 487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dirty="0">
                          <a:solidFill>
                            <a:srgbClr val="000000"/>
                          </a:solidFill>
                          <a:effectLst/>
                          <a:latin typeface="Calibri"/>
                        </a:rPr>
                        <a:t>64.6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dirty="0">
                          <a:solidFill>
                            <a:srgbClr val="000000"/>
                          </a:solidFill>
                          <a:effectLst/>
                          <a:latin typeface="Calibri"/>
                        </a:rPr>
                        <a:t>35.4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8"/>
                  </a:ext>
                </a:extLst>
              </a:tr>
              <a:tr h="308598">
                <a:tc>
                  <a:txBody>
                    <a:bodyPr/>
                    <a:lstStyle/>
                    <a:p>
                      <a:pPr algn="l" rtl="0" fontAlgn="b"/>
                      <a:r>
                        <a:rPr lang="en-ZA" sz="1200" b="1" i="0" u="none" strike="noStrike">
                          <a:solidFill>
                            <a:srgbClr val="000000"/>
                          </a:solidFill>
                          <a:effectLst/>
                          <a:latin typeface="Calibri" pitchFamily="34" charset="0"/>
                          <a:cs typeface="Calibri" pitchFamily="34" charset="0"/>
                        </a:rPr>
                        <a:t>eThekwini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a:solidFill>
                            <a:srgbClr val="000000"/>
                          </a:solidFill>
                          <a:effectLst/>
                          <a:latin typeface="Calibri"/>
                        </a:rPr>
                        <a:t>1 885 685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a:solidFill>
                            <a:srgbClr val="000000"/>
                          </a:solidFill>
                          <a:effectLst/>
                          <a:latin typeface="Calibri"/>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a:solidFill>
                            <a:srgbClr val="000000"/>
                          </a:solidFill>
                          <a:effectLst/>
                          <a:latin typeface="Calibri"/>
                        </a:rPr>
                        <a:t>1 885 685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a:solidFill>
                            <a:srgbClr val="000000"/>
                          </a:solidFill>
                          <a:effectLst/>
                          <a:latin typeface="Calibri"/>
                        </a:rPr>
                        <a:t>1 885 685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sz="1200" b="0" i="0" u="none" strike="noStrike">
                          <a:solidFill>
                            <a:srgbClr val="000000"/>
                          </a:solidFill>
                          <a:effectLst/>
                          <a:latin typeface="Calibri"/>
                        </a:rPr>
                        <a:t> 856 694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sz="1200" b="0" i="0" u="none" strike="noStrike">
                          <a:solidFill>
                            <a:srgbClr val="000000"/>
                          </a:solidFill>
                          <a:effectLst/>
                          <a:latin typeface="Calibri"/>
                        </a:rPr>
                        <a:t>1 028 991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sz="1200" b="0" i="0" u="none" strike="noStrike">
                          <a:solidFill>
                            <a:srgbClr val="000000"/>
                          </a:solidFill>
                          <a:effectLst/>
                          <a:latin typeface="Calibri"/>
                        </a:rPr>
                        <a:t>45.4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dirty="0">
                          <a:solidFill>
                            <a:srgbClr val="000000"/>
                          </a:solidFill>
                          <a:effectLst/>
                          <a:latin typeface="Calibri"/>
                        </a:rPr>
                        <a:t>54.6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09"/>
                  </a:ext>
                </a:extLst>
              </a:tr>
              <a:tr h="408082">
                <a:tc>
                  <a:txBody>
                    <a:bodyPr/>
                    <a:lstStyle/>
                    <a:p>
                      <a:pPr algn="l" rtl="0" fontAlgn="b"/>
                      <a:r>
                        <a:rPr lang="en-ZA" sz="1200" b="1" i="0" u="none" strike="noStrike" dirty="0">
                          <a:solidFill>
                            <a:srgbClr val="000000"/>
                          </a:solidFill>
                          <a:effectLst/>
                          <a:latin typeface="Calibri" pitchFamily="34" charset="0"/>
                          <a:cs typeface="Calibri" pitchFamily="34" charset="0"/>
                        </a:rPr>
                        <a:t>City of Cape Town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a:solidFill>
                            <a:srgbClr val="000000"/>
                          </a:solidFill>
                          <a:effectLst/>
                          <a:latin typeface="Calibri"/>
                        </a:rPr>
                        <a:t>1 423 504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a:solidFill>
                            <a:srgbClr val="000000"/>
                          </a:solidFill>
                          <a:effectLst/>
                          <a:latin typeface="Calibri"/>
                        </a:rPr>
                        <a:t> 145 319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a:solidFill>
                            <a:srgbClr val="000000"/>
                          </a:solidFill>
                          <a:effectLst/>
                          <a:latin typeface="Calibri"/>
                        </a:rPr>
                        <a:t>1 568 823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r" fontAlgn="b"/>
                      <a:r>
                        <a:rPr lang="en-US" sz="1200" b="0" i="0" u="none" strike="noStrike">
                          <a:solidFill>
                            <a:srgbClr val="000000"/>
                          </a:solidFill>
                          <a:effectLst/>
                          <a:latin typeface="Calibri"/>
                        </a:rPr>
                        <a:t>1 423 504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sz="1200" b="0" i="0" u="none" strike="noStrike">
                          <a:solidFill>
                            <a:srgbClr val="000000"/>
                          </a:solidFill>
                          <a:effectLst/>
                          <a:latin typeface="Calibri"/>
                        </a:rPr>
                        <a:t> 787 731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sz="1200" b="0" i="0" u="none" strike="noStrike" dirty="0">
                          <a:solidFill>
                            <a:srgbClr val="000000"/>
                          </a:solidFill>
                          <a:effectLst/>
                          <a:latin typeface="Calibri"/>
                        </a:rPr>
                        <a:t> 781 092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US" sz="1200" b="0" i="0" u="none" strike="noStrike">
                          <a:solidFill>
                            <a:srgbClr val="000000"/>
                          </a:solidFill>
                          <a:effectLst/>
                          <a:latin typeface="Calibri"/>
                        </a:rPr>
                        <a:t>50.2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en-US" sz="1200" b="0" i="0" u="none" strike="noStrike" dirty="0">
                          <a:solidFill>
                            <a:srgbClr val="000000"/>
                          </a:solidFill>
                          <a:effectLst/>
                          <a:latin typeface="Calibri"/>
                        </a:rPr>
                        <a:t>49.8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10"/>
                  </a:ext>
                </a:extLst>
              </a:tr>
              <a:tr h="314979">
                <a:tc>
                  <a:txBody>
                    <a:bodyPr/>
                    <a:lstStyle/>
                    <a:p>
                      <a:pPr algn="l" rtl="0" fontAlgn="b"/>
                      <a:r>
                        <a:rPr lang="en-ZA" sz="1200" b="1" i="0" u="none" strike="noStrike" dirty="0">
                          <a:solidFill>
                            <a:srgbClr val="000000"/>
                          </a:solidFill>
                          <a:effectLst/>
                          <a:latin typeface="Calibri" pitchFamily="34" charset="0"/>
                          <a:cs typeface="Calibri"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tc>
                  <a:txBody>
                    <a:bodyPr/>
                    <a:lstStyle/>
                    <a:p>
                      <a:pPr algn="r" fontAlgn="b"/>
                      <a:r>
                        <a:rPr lang="en-US" sz="1200" b="1" i="0" u="none" strike="noStrike">
                          <a:solidFill>
                            <a:srgbClr val="000000"/>
                          </a:solidFill>
                          <a:effectLst/>
                          <a:latin typeface="Calibri"/>
                        </a:rPr>
                        <a:t>10 839 468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tc>
                  <a:txBody>
                    <a:bodyPr/>
                    <a:lstStyle/>
                    <a:p>
                      <a:pPr algn="r" fontAlgn="b"/>
                      <a:r>
                        <a:rPr lang="en-US" sz="1200" b="1" i="0" u="none" strike="noStrike">
                          <a:solidFill>
                            <a:srgbClr val="000000"/>
                          </a:solidFill>
                          <a:effectLst/>
                          <a:latin typeface="Calibri"/>
                        </a:rPr>
                        <a:t> 298 947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tc>
                  <a:txBody>
                    <a:bodyPr/>
                    <a:lstStyle/>
                    <a:p>
                      <a:pPr algn="r" fontAlgn="b"/>
                      <a:r>
                        <a:rPr lang="en-US" sz="1200" b="1" i="0" u="none" strike="noStrike">
                          <a:solidFill>
                            <a:srgbClr val="000000"/>
                          </a:solidFill>
                          <a:effectLst/>
                          <a:latin typeface="Calibri"/>
                        </a:rPr>
                        <a:t>11 138 415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tc>
                  <a:txBody>
                    <a:bodyPr/>
                    <a:lstStyle/>
                    <a:p>
                      <a:pPr algn="r" fontAlgn="b"/>
                      <a:r>
                        <a:rPr lang="en-US" sz="1200" b="1" i="0" u="none" strike="noStrike">
                          <a:solidFill>
                            <a:srgbClr val="000000"/>
                          </a:solidFill>
                          <a:effectLst/>
                          <a:latin typeface="Calibri"/>
                        </a:rPr>
                        <a:t>10 839 468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tc>
                  <a:txBody>
                    <a:bodyPr/>
                    <a:lstStyle/>
                    <a:p>
                      <a:pPr algn="r" fontAlgn="b"/>
                      <a:r>
                        <a:rPr lang="en-US" sz="1200" b="1" i="0" u="none" strike="noStrike">
                          <a:solidFill>
                            <a:srgbClr val="000000"/>
                          </a:solidFill>
                          <a:effectLst/>
                          <a:latin typeface="Calibri"/>
                        </a:rPr>
                        <a:t>5 965 197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tc>
                  <a:txBody>
                    <a:bodyPr/>
                    <a:lstStyle/>
                    <a:p>
                      <a:pPr algn="r" fontAlgn="b"/>
                      <a:r>
                        <a:rPr lang="en-US" sz="1200" b="1" i="0" u="none" strike="noStrike">
                          <a:solidFill>
                            <a:srgbClr val="000000"/>
                          </a:solidFill>
                          <a:effectLst/>
                          <a:latin typeface="Calibri"/>
                        </a:rPr>
                        <a:t>5 173 218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tc>
                  <a:txBody>
                    <a:bodyPr/>
                    <a:lstStyle/>
                    <a:p>
                      <a:pPr algn="r" fontAlgn="b"/>
                      <a:r>
                        <a:rPr lang="en-US" sz="1200" b="1" i="0" u="none" strike="noStrike">
                          <a:solidFill>
                            <a:srgbClr val="000000"/>
                          </a:solidFill>
                          <a:effectLst/>
                          <a:latin typeface="Calibri"/>
                        </a:rPr>
                        <a:t>53.6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tc>
                  <a:txBody>
                    <a:bodyPr/>
                    <a:lstStyle/>
                    <a:p>
                      <a:pPr algn="r" fontAlgn="b"/>
                      <a:r>
                        <a:rPr lang="en-US" sz="1200" b="1" i="0" u="none" strike="noStrike" dirty="0">
                          <a:solidFill>
                            <a:srgbClr val="000000"/>
                          </a:solidFill>
                          <a:effectLst/>
                          <a:latin typeface="Calibri"/>
                        </a:rPr>
                        <a:t>46.4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2D050"/>
                    </a:solidFill>
                  </a:tcPr>
                </a:tc>
                <a:extLst>
                  <a:ext uri="{0D108BD9-81ED-4DB2-BD59-A6C34878D82A}">
                    <a16:rowId xmlns:a16="http://schemas.microsoft.com/office/drawing/2014/main" xmlns="" val="10011"/>
                  </a:ext>
                </a:extLst>
              </a:tr>
            </a:tbl>
          </a:graphicData>
        </a:graphic>
      </p:graphicFrame>
      <p:sp>
        <p:nvSpPr>
          <p:cNvPr id="3" name="Slide Number Placeholder 2"/>
          <p:cNvSpPr>
            <a:spLocks noGrp="1"/>
          </p:cNvSpPr>
          <p:nvPr>
            <p:ph type="sldNum" sz="quarter" idx="12"/>
          </p:nvPr>
        </p:nvSpPr>
        <p:spPr/>
        <p:txBody>
          <a:bodyPr/>
          <a:lstStyle/>
          <a:p>
            <a:fld id="{9E461EAA-EDBE-4504-8447-83F689B71C71}" type="slidenum">
              <a:rPr lang="en-US" smtClean="0"/>
              <a:pPr/>
              <a:t>25</a:t>
            </a:fld>
            <a:endParaRPr lang="en-US" dirty="0"/>
          </a:p>
        </p:txBody>
      </p:sp>
    </p:spTree>
    <p:extLst>
      <p:ext uri="{BB962C8B-B14F-4D97-AF65-F5344CB8AC3E}">
        <p14:creationId xmlns:p14="http://schemas.microsoft.com/office/powerpoint/2010/main" xmlns="" val="3347770032"/>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Content Placeholder 7"/>
          <p:cNvGraphicFramePr>
            <a:graphicFrameLocks noGrp="1"/>
          </p:cNvGraphicFramePr>
          <p:nvPr>
            <p:ph idx="1"/>
            <p:extLst>
              <p:ext uri="{D42A27DB-BD31-4B8C-83A1-F6EECF244321}">
                <p14:modId xmlns:p14="http://schemas.microsoft.com/office/powerpoint/2010/main" xmlns="" val="566611101"/>
              </p:ext>
            </p:extLst>
          </p:nvPr>
        </p:nvGraphicFramePr>
        <p:xfrm>
          <a:off x="381000" y="381000"/>
          <a:ext cx="8229600" cy="4572001"/>
        </p:xfrm>
        <a:graphic>
          <a:graphicData uri="http://schemas.openxmlformats.org/drawingml/2006/chart">
            <c:chart xmlns:c="http://schemas.openxmlformats.org/drawingml/2006/chart" xmlns:r="http://schemas.openxmlformats.org/officeDocument/2006/relationships" r:id="rId2"/>
          </a:graphicData>
        </a:graphic>
      </p:graphicFrame>
      <p:sp>
        <p:nvSpPr>
          <p:cNvPr id="2" name="Slide Number Placeholder 1"/>
          <p:cNvSpPr>
            <a:spLocks noGrp="1"/>
          </p:cNvSpPr>
          <p:nvPr>
            <p:ph type="sldNum" sz="quarter" idx="12"/>
          </p:nvPr>
        </p:nvSpPr>
        <p:spPr/>
        <p:txBody>
          <a:bodyPr/>
          <a:lstStyle/>
          <a:p>
            <a:fld id="{9E461EAA-EDBE-4504-8447-83F689B71C71}" type="slidenum">
              <a:rPr lang="en-US" smtClean="0"/>
              <a:pPr/>
              <a:t>26</a:t>
            </a:fld>
            <a:endParaRPr lang="en-US" dirty="0"/>
          </a:p>
        </p:txBody>
      </p:sp>
    </p:spTree>
    <p:extLst>
      <p:ext uri="{BB962C8B-B14F-4D97-AF65-F5344CB8AC3E}">
        <p14:creationId xmlns:p14="http://schemas.microsoft.com/office/powerpoint/2010/main" xmlns="" val="3197683772"/>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ontent Placeholder 2"/>
          <p:cNvGraphicFramePr>
            <a:graphicFrameLocks noGrp="1"/>
          </p:cNvGraphicFramePr>
          <p:nvPr>
            <p:ph idx="1"/>
            <p:extLst>
              <p:ext uri="{D42A27DB-BD31-4B8C-83A1-F6EECF244321}">
                <p14:modId xmlns:p14="http://schemas.microsoft.com/office/powerpoint/2010/main" xmlns="" val="3560849084"/>
              </p:ext>
            </p:extLst>
          </p:nvPr>
        </p:nvGraphicFramePr>
        <p:xfrm>
          <a:off x="457200" y="838200"/>
          <a:ext cx="8229600" cy="4525963"/>
        </p:xfrm>
        <a:graphic>
          <a:graphicData uri="http://schemas.openxmlformats.org/drawingml/2006/chart">
            <c:chart xmlns:c="http://schemas.openxmlformats.org/drawingml/2006/chart" xmlns:r="http://schemas.openxmlformats.org/officeDocument/2006/relationships" r:id="rId2"/>
          </a:graphicData>
        </a:graphic>
      </p:graphicFrame>
      <p:sp>
        <p:nvSpPr>
          <p:cNvPr id="2" name="Slide Number Placeholder 1"/>
          <p:cNvSpPr>
            <a:spLocks noGrp="1"/>
          </p:cNvSpPr>
          <p:nvPr>
            <p:ph type="sldNum" sz="quarter" idx="12"/>
          </p:nvPr>
        </p:nvSpPr>
        <p:spPr/>
        <p:txBody>
          <a:bodyPr/>
          <a:lstStyle/>
          <a:p>
            <a:fld id="{9E461EAA-EDBE-4504-8447-83F689B71C71}" type="slidenum">
              <a:rPr lang="en-US" smtClean="0"/>
              <a:pPr/>
              <a:t>27</a:t>
            </a:fld>
            <a:endParaRPr lang="en-US" dirty="0"/>
          </a:p>
        </p:txBody>
      </p:sp>
    </p:spTree>
    <p:extLst>
      <p:ext uri="{BB962C8B-B14F-4D97-AF65-F5344CB8AC3E}">
        <p14:creationId xmlns:p14="http://schemas.microsoft.com/office/powerpoint/2010/main" xmlns="" val="1925079485"/>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itle 1"/>
          <p:cNvSpPr>
            <a:spLocks noGrp="1"/>
          </p:cNvSpPr>
          <p:nvPr>
            <p:ph type="title"/>
          </p:nvPr>
        </p:nvSpPr>
        <p:spPr>
          <a:xfrm>
            <a:off x="228600" y="203198"/>
            <a:ext cx="8686800" cy="838201"/>
          </a:xfrm>
        </p:spPr>
        <p:txBody>
          <a:bodyPr/>
          <a:lstStyle/>
          <a:p>
            <a:pPr eaLnBrk="1" hangingPunct="1"/>
            <a:r>
              <a:rPr lang="en-US" altLang="en-US" sz="3200" dirty="0" smtClean="0">
                <a:latin typeface="Arial" pitchFamily="34" charset="0"/>
                <a:cs typeface="Arial" pitchFamily="34" charset="0"/>
              </a:rPr>
              <a:t>Summary of Audit Outcomes</a:t>
            </a:r>
          </a:p>
        </p:txBody>
      </p:sp>
      <p:sp>
        <p:nvSpPr>
          <p:cNvPr id="8195" name="Content Placeholder 1"/>
          <p:cNvSpPr>
            <a:spLocks noGrp="1"/>
          </p:cNvSpPr>
          <p:nvPr>
            <p:ph idx="1"/>
          </p:nvPr>
        </p:nvSpPr>
        <p:spPr>
          <a:xfrm>
            <a:off x="446088" y="1127124"/>
            <a:ext cx="8229600" cy="4678140"/>
          </a:xfrm>
        </p:spPr>
        <p:txBody>
          <a:bodyPr/>
          <a:lstStyle/>
          <a:p>
            <a:r>
              <a:rPr lang="en-GB" sz="2000" dirty="0" smtClean="0">
                <a:latin typeface="Arial Narrow" panose="020B0606020202030204" pitchFamily="34" charset="0"/>
              </a:rPr>
              <a:t>The </a:t>
            </a:r>
            <a:r>
              <a:rPr lang="en-GB" sz="2000" dirty="0">
                <a:latin typeface="Arial Narrow" pitchFamily="34" charset="0"/>
              </a:rPr>
              <a:t>D</a:t>
            </a:r>
            <a:r>
              <a:rPr lang="en-GB" sz="2000" dirty="0" smtClean="0">
                <a:latin typeface="Arial Narrow" pitchFamily="34" charset="0"/>
              </a:rPr>
              <a:t>epartment achieved an unqualified audit opinion with findings on compliance and/or performance information,</a:t>
            </a:r>
          </a:p>
          <a:p>
            <a:r>
              <a:rPr lang="en-GB" sz="2000" dirty="0" smtClean="0">
                <a:latin typeface="Arial Narrow" pitchFamily="34" charset="0"/>
              </a:rPr>
              <a:t>The Office of the Auditor General placed an emphasis of matter on the fact that prior year financial statements had to be restated due to an error on the value of the investments,</a:t>
            </a:r>
          </a:p>
          <a:p>
            <a:r>
              <a:rPr lang="en-GB" sz="2000" dirty="0" smtClean="0">
                <a:latin typeface="Arial Narrow" pitchFamily="34" charset="0"/>
              </a:rPr>
              <a:t>An amount of R230 million was appropriated during 2014/15 for recapitalisation of the NHFC,</a:t>
            </a:r>
          </a:p>
          <a:p>
            <a:pPr algn="just"/>
            <a:r>
              <a:rPr lang="en-GB" sz="2000" dirty="0" smtClean="0">
                <a:latin typeface="Arial Narrow" pitchFamily="34" charset="0"/>
              </a:rPr>
              <a:t>The amount was transferred to the NHFC as appropriated but was reported as a grant transfer to the NHFC instead of a recapitalisation amount. This is also mainly due to changes in the reporting requirements by National Treasury</a:t>
            </a:r>
            <a:r>
              <a:rPr lang="en-GB" sz="2400" dirty="0" smtClean="0">
                <a:latin typeface="Arial Narrow" pitchFamily="34" charset="0"/>
              </a:rPr>
              <a:t>. </a:t>
            </a:r>
          </a:p>
          <a:p>
            <a:pPr marL="0" indent="0" algn="just">
              <a:buNone/>
            </a:pPr>
            <a:endParaRPr lang="en-US" dirty="0" smtClean="0">
              <a:latin typeface="Arial" pitchFamily="34" charset="0"/>
            </a:endParaRPr>
          </a:p>
        </p:txBody>
      </p:sp>
      <p:sp>
        <p:nvSpPr>
          <p:cNvPr id="2" name="Slide Number Placeholder 1"/>
          <p:cNvSpPr>
            <a:spLocks noGrp="1"/>
          </p:cNvSpPr>
          <p:nvPr>
            <p:ph type="sldNum" sz="quarter" idx="12"/>
          </p:nvPr>
        </p:nvSpPr>
        <p:spPr/>
        <p:txBody>
          <a:bodyPr/>
          <a:lstStyle/>
          <a:p>
            <a:fld id="{9E461EAA-EDBE-4504-8447-83F689B71C71}" type="slidenum">
              <a:rPr lang="en-US" smtClean="0"/>
              <a:pPr/>
              <a:t>28</a:t>
            </a:fld>
            <a:endParaRPr lang="en-US" dirty="0"/>
          </a:p>
        </p:txBody>
      </p:sp>
    </p:spTree>
    <p:extLst>
      <p:ext uri="{BB962C8B-B14F-4D97-AF65-F5344CB8AC3E}">
        <p14:creationId xmlns:p14="http://schemas.microsoft.com/office/powerpoint/2010/main" xmlns="" val="154858033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792162"/>
          </a:xfrm>
        </p:spPr>
        <p:txBody>
          <a:bodyPr/>
          <a:lstStyle/>
          <a:p>
            <a:r>
              <a:rPr lang="en-US" altLang="en-US" sz="3600" dirty="0" smtClean="0">
                <a:latin typeface="Arial" pitchFamily="34" charset="0"/>
                <a:cs typeface="Arial" pitchFamily="34" charset="0"/>
              </a:rPr>
              <a:t>Summary of Audit Outcomes</a:t>
            </a:r>
            <a:endParaRPr lang="en-ZA" sz="3600" dirty="0"/>
          </a:p>
        </p:txBody>
      </p:sp>
      <p:sp>
        <p:nvSpPr>
          <p:cNvPr id="3" name="Content Placeholder 2"/>
          <p:cNvSpPr>
            <a:spLocks noGrp="1"/>
          </p:cNvSpPr>
          <p:nvPr>
            <p:ph idx="1"/>
          </p:nvPr>
        </p:nvSpPr>
        <p:spPr>
          <a:xfrm>
            <a:off x="457200" y="1219200"/>
            <a:ext cx="8229600" cy="4495801"/>
          </a:xfrm>
        </p:spPr>
        <p:txBody>
          <a:bodyPr/>
          <a:lstStyle/>
          <a:p>
            <a:pPr algn="just">
              <a:lnSpc>
                <a:spcPct val="150000"/>
              </a:lnSpc>
            </a:pPr>
            <a:r>
              <a:rPr lang="en-GB" sz="2000" dirty="0" smtClean="0">
                <a:latin typeface="Arial Narrow" pitchFamily="34" charset="0"/>
              </a:rPr>
              <a:t>Audit finding regarding the insufficient information on the number of title deeds backlog eradicated as a result of concurrent functional responsibility and accountability in the mandate which the department takes overall accountability for –while the function is performed by other spheres of government  </a:t>
            </a:r>
          </a:p>
          <a:p>
            <a:pPr algn="just">
              <a:lnSpc>
                <a:spcPct val="150000"/>
              </a:lnSpc>
            </a:pPr>
            <a:r>
              <a:rPr lang="en-GB" sz="2000" dirty="0" smtClean="0">
                <a:latin typeface="Arial Narrow" pitchFamily="34" charset="0"/>
              </a:rPr>
              <a:t>Audit finding in respect of fruitless and wasteful expenditure due to an overlap in the time period between departmental procurement of a vehicle (transaction, delivery and transition for use) and the use of a rental vehicle.</a:t>
            </a:r>
          </a:p>
          <a:p>
            <a:pPr lvl="1"/>
            <a:endParaRPr lang="en-GB" sz="2400" dirty="0">
              <a:latin typeface="Arial" pitchFamily="34" charset="0"/>
            </a:endParaRPr>
          </a:p>
          <a:p>
            <a:endParaRPr lang="en-ZA" dirty="0"/>
          </a:p>
        </p:txBody>
      </p:sp>
      <p:sp>
        <p:nvSpPr>
          <p:cNvPr id="4" name="Slide Number Placeholder 3"/>
          <p:cNvSpPr>
            <a:spLocks noGrp="1"/>
          </p:cNvSpPr>
          <p:nvPr>
            <p:ph type="sldNum" sz="quarter" idx="12"/>
          </p:nvPr>
        </p:nvSpPr>
        <p:spPr/>
        <p:txBody>
          <a:bodyPr/>
          <a:lstStyle/>
          <a:p>
            <a:pPr>
              <a:defRPr/>
            </a:pPr>
            <a:fld id="{F1E7FB33-B2B3-4F7D-8F80-770D71A1DCDB}" type="slidenum">
              <a:rPr lang="en-US" smtClean="0"/>
              <a:pPr>
                <a:defRPr/>
              </a:pPr>
              <a:t>29</a:t>
            </a:fld>
            <a:endParaRPr lang="en-US"/>
          </a:p>
        </p:txBody>
      </p:sp>
    </p:spTree>
    <p:extLst>
      <p:ext uri="{BB962C8B-B14F-4D97-AF65-F5344CB8AC3E}">
        <p14:creationId xmlns:p14="http://schemas.microsoft.com/office/powerpoint/2010/main" xmlns="" val="325323249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 y="122238"/>
            <a:ext cx="8839200" cy="563562"/>
          </a:xfrm>
        </p:spPr>
        <p:txBody>
          <a:bodyPr/>
          <a:lstStyle/>
          <a:p>
            <a:pPr>
              <a:lnSpc>
                <a:spcPct val="150000"/>
              </a:lnSpc>
            </a:pPr>
            <a:r>
              <a:rPr lang="en-ZA" sz="2400" dirty="0" smtClean="0">
                <a:latin typeface="Arial Narrow" panose="020B0606020202030204" pitchFamily="34" charset="0"/>
              </a:rPr>
              <a:t/>
            </a:r>
            <a:br>
              <a:rPr lang="en-ZA" sz="2400" dirty="0" smtClean="0">
                <a:latin typeface="Arial Narrow" panose="020B0606020202030204" pitchFamily="34" charset="0"/>
              </a:rPr>
            </a:br>
            <a:r>
              <a:rPr lang="en-ZA" sz="2400" b="1" dirty="0" smtClean="0">
                <a:latin typeface="Arial Narrow" panose="020B0606020202030204" pitchFamily="34" charset="0"/>
              </a:rPr>
              <a:t>Summary </a:t>
            </a:r>
            <a:r>
              <a:rPr lang="en-ZA" sz="2400" b="1" dirty="0">
                <a:latin typeface="Arial Narrow" panose="020B0606020202030204" pitchFamily="34" charset="0"/>
              </a:rPr>
              <a:t>of Operational –Strategic Management Progress </a:t>
            </a:r>
            <a:r>
              <a:rPr lang="en-ZA" sz="2400" dirty="0">
                <a:latin typeface="Arial Narrow" panose="020B0606020202030204" pitchFamily="34" charset="0"/>
              </a:rPr>
              <a:t/>
            </a:r>
            <a:br>
              <a:rPr lang="en-ZA" sz="2400" dirty="0">
                <a:latin typeface="Arial Narrow" panose="020B0606020202030204" pitchFamily="34" charset="0"/>
              </a:rPr>
            </a:br>
            <a:endParaRPr lang="en-ZA" sz="2400" dirty="0">
              <a:latin typeface="Arial Narrow" panose="020B0606020202030204" pitchFamily="34" charset="0"/>
            </a:endParaRPr>
          </a:p>
        </p:txBody>
      </p:sp>
      <p:sp>
        <p:nvSpPr>
          <p:cNvPr id="3" name="Content Placeholder 2"/>
          <p:cNvSpPr>
            <a:spLocks noGrp="1"/>
          </p:cNvSpPr>
          <p:nvPr>
            <p:ph idx="1"/>
          </p:nvPr>
        </p:nvSpPr>
        <p:spPr>
          <a:xfrm>
            <a:off x="228600" y="685800"/>
            <a:ext cx="8763000" cy="5440363"/>
          </a:xfrm>
        </p:spPr>
        <p:txBody>
          <a:bodyPr/>
          <a:lstStyle/>
          <a:p>
            <a:pPr marL="0" indent="0">
              <a:lnSpc>
                <a:spcPct val="150000"/>
              </a:lnSpc>
              <a:buNone/>
            </a:pPr>
            <a:r>
              <a:rPr lang="en-ZA" sz="1600" dirty="0" smtClean="0">
                <a:latin typeface="Arial Narrow" panose="020B0606020202030204" pitchFamily="34" charset="0"/>
              </a:rPr>
              <a:t>During the 2016/2017 financial year, the department focused on improving the following:</a:t>
            </a:r>
            <a:endParaRPr lang="en-ZA" sz="1600" dirty="0">
              <a:latin typeface="Arial Narrow" panose="020B0606020202030204" pitchFamily="34" charset="0"/>
            </a:endParaRPr>
          </a:p>
          <a:p>
            <a:pPr>
              <a:lnSpc>
                <a:spcPct val="150000"/>
              </a:lnSpc>
            </a:pPr>
            <a:r>
              <a:rPr lang="en-ZA" sz="1600" dirty="0" smtClean="0">
                <a:latin typeface="Arial Narrow" panose="020B0606020202030204" pitchFamily="34" charset="0"/>
              </a:rPr>
              <a:t>Streamlining the planning processes with Provinces and Metros to ensure aligned and responsive plans to the Medium Term Strategic Priorities,</a:t>
            </a:r>
          </a:p>
          <a:p>
            <a:pPr>
              <a:lnSpc>
                <a:spcPct val="150000"/>
              </a:lnSpc>
            </a:pPr>
            <a:r>
              <a:rPr lang="en-ZA" sz="1600" dirty="0" smtClean="0">
                <a:latin typeface="Arial Narrow" panose="020B0606020202030204" pitchFamily="34" charset="0"/>
              </a:rPr>
              <a:t>Providing support  to Provinces and Metros in the implementation of MTSF priorities and in managing risks associated with improved spending of the budget and achieving the targets </a:t>
            </a:r>
          </a:p>
          <a:p>
            <a:pPr>
              <a:lnSpc>
                <a:spcPct val="150000"/>
              </a:lnSpc>
            </a:pPr>
            <a:r>
              <a:rPr lang="en-ZA" sz="1600" dirty="0" smtClean="0">
                <a:latin typeface="Arial Narrow" panose="020B0606020202030204" pitchFamily="34" charset="0"/>
              </a:rPr>
              <a:t>Collaborating with the Provinces and the Department </a:t>
            </a:r>
            <a:r>
              <a:rPr lang="en-ZA" sz="1600" dirty="0">
                <a:latin typeface="Arial Narrow" panose="020B0606020202030204" pitchFamily="34" charset="0"/>
              </a:rPr>
              <a:t>of Rural Development and Land Reform Deeds Registry to ensure that the </a:t>
            </a:r>
            <a:r>
              <a:rPr lang="en-ZA" sz="1600" dirty="0" smtClean="0">
                <a:latin typeface="Arial Narrow" panose="020B0606020202030204" pitchFamily="34" charset="0"/>
              </a:rPr>
              <a:t>factors inhibiting the </a:t>
            </a:r>
            <a:r>
              <a:rPr lang="en-ZA" sz="1600" dirty="0">
                <a:latin typeface="Arial Narrow" panose="020B0606020202030204" pitchFamily="34" charset="0"/>
              </a:rPr>
              <a:t>issuing title deeds is </a:t>
            </a:r>
            <a:r>
              <a:rPr lang="en-ZA" sz="1600" dirty="0" smtClean="0">
                <a:latin typeface="Arial Narrow" panose="020B0606020202030204" pitchFamily="34" charset="0"/>
              </a:rPr>
              <a:t>resolved and expedited</a:t>
            </a:r>
            <a:endParaRPr lang="en-ZA" sz="1600" dirty="0">
              <a:latin typeface="Arial Narrow" panose="020B0606020202030204" pitchFamily="34" charset="0"/>
            </a:endParaRPr>
          </a:p>
          <a:p>
            <a:pPr>
              <a:lnSpc>
                <a:spcPct val="150000"/>
              </a:lnSpc>
            </a:pPr>
            <a:r>
              <a:rPr lang="en-ZA" sz="1600" dirty="0" smtClean="0">
                <a:latin typeface="Arial Narrow" panose="020B0606020202030204" pitchFamily="34" charset="0"/>
              </a:rPr>
              <a:t>Putting in place the mechanisms </a:t>
            </a:r>
            <a:r>
              <a:rPr lang="en-ZA" sz="1600" dirty="0">
                <a:latin typeface="Arial Narrow" panose="020B0606020202030204" pitchFamily="34" charset="0"/>
              </a:rPr>
              <a:t>to address the </a:t>
            </a:r>
            <a:r>
              <a:rPr lang="en-ZA" sz="1600" dirty="0" smtClean="0">
                <a:latin typeface="Arial Narrow" panose="020B0606020202030204" pitchFamily="34" charset="0"/>
              </a:rPr>
              <a:t>titling </a:t>
            </a:r>
            <a:r>
              <a:rPr lang="en-ZA" sz="1600" dirty="0">
                <a:latin typeface="Arial Narrow" panose="020B0606020202030204" pitchFamily="34" charset="0"/>
              </a:rPr>
              <a:t>backlog </a:t>
            </a:r>
            <a:r>
              <a:rPr lang="en-ZA" sz="1600" dirty="0" smtClean="0">
                <a:latin typeface="Arial Narrow" panose="020B0606020202030204" pitchFamily="34" charset="0"/>
              </a:rPr>
              <a:t>by </a:t>
            </a:r>
            <a:r>
              <a:rPr lang="en-ZA" sz="1600" dirty="0">
                <a:latin typeface="Arial Narrow" panose="020B0606020202030204" pitchFamily="34" charset="0"/>
              </a:rPr>
              <a:t>institutionalising </a:t>
            </a:r>
            <a:r>
              <a:rPr lang="en-ZA" sz="1600" dirty="0" smtClean="0">
                <a:latin typeface="Arial Narrow" panose="020B0606020202030204" pitchFamily="34" charset="0"/>
              </a:rPr>
              <a:t>the management </a:t>
            </a:r>
            <a:r>
              <a:rPr lang="en-ZA" sz="1600" dirty="0">
                <a:latin typeface="Arial Narrow" panose="020B0606020202030204" pitchFamily="34" charset="0"/>
              </a:rPr>
              <a:t>process </a:t>
            </a:r>
            <a:r>
              <a:rPr lang="en-ZA" sz="1600" dirty="0" smtClean="0">
                <a:latin typeface="Arial Narrow" panose="020B0606020202030204" pitchFamily="34" charset="0"/>
              </a:rPr>
              <a:t>and </a:t>
            </a:r>
            <a:r>
              <a:rPr lang="en-ZA" sz="1600" dirty="0">
                <a:latin typeface="Arial Narrow" panose="020B0606020202030204" pitchFamily="34" charset="0"/>
              </a:rPr>
              <a:t>assigning capacity to each province to oversee the </a:t>
            </a:r>
            <a:r>
              <a:rPr lang="en-ZA" sz="1600" dirty="0" smtClean="0">
                <a:latin typeface="Arial Narrow" panose="020B0606020202030204" pitchFamily="34" charset="0"/>
              </a:rPr>
              <a:t>process</a:t>
            </a:r>
          </a:p>
          <a:p>
            <a:pPr>
              <a:lnSpc>
                <a:spcPct val="150000"/>
              </a:lnSpc>
            </a:pPr>
            <a:r>
              <a:rPr lang="en-ZA" sz="1600" dirty="0" smtClean="0">
                <a:latin typeface="Arial Narrow" panose="020B0606020202030204" pitchFamily="34" charset="0"/>
              </a:rPr>
              <a:t>Initiating the development of the Customised </a:t>
            </a:r>
            <a:r>
              <a:rPr lang="en-ZA" sz="1600" dirty="0">
                <a:latin typeface="Arial Narrow" panose="020B0606020202030204" pitchFamily="34" charset="0"/>
              </a:rPr>
              <a:t>Sector </a:t>
            </a:r>
            <a:r>
              <a:rPr lang="en-ZA" sz="1600" dirty="0" smtClean="0">
                <a:latin typeface="Arial Narrow" panose="020B0606020202030204" pitchFamily="34" charset="0"/>
              </a:rPr>
              <a:t>Indicators </a:t>
            </a:r>
            <a:r>
              <a:rPr lang="en-ZA" sz="1600" dirty="0">
                <a:latin typeface="Arial Narrow" panose="020B0606020202030204" pitchFamily="34" charset="0"/>
              </a:rPr>
              <a:t>that </a:t>
            </a:r>
            <a:r>
              <a:rPr lang="en-ZA" sz="1600" dirty="0" smtClean="0">
                <a:latin typeface="Arial Narrow" panose="020B0606020202030204" pitchFamily="34" charset="0"/>
              </a:rPr>
              <a:t>will be applied </a:t>
            </a:r>
            <a:r>
              <a:rPr lang="en-ZA" sz="1600" dirty="0">
                <a:latin typeface="Arial Narrow" panose="020B0606020202030204" pitchFamily="34" charset="0"/>
              </a:rPr>
              <a:t>across all Provinces </a:t>
            </a:r>
            <a:r>
              <a:rPr lang="en-ZA" sz="1600" dirty="0" smtClean="0">
                <a:latin typeface="Arial Narrow" panose="020B0606020202030204" pitchFamily="34" charset="0"/>
              </a:rPr>
              <a:t>to improve planning - reporting and improved audit outcomes on HSDG related targets</a:t>
            </a:r>
          </a:p>
          <a:p>
            <a:pPr>
              <a:lnSpc>
                <a:spcPct val="150000"/>
              </a:lnSpc>
            </a:pPr>
            <a:r>
              <a:rPr lang="en-GB" sz="1600" dirty="0" smtClean="0">
                <a:latin typeface="Arial Narrow" panose="020B0606020202030204" pitchFamily="34" charset="0"/>
              </a:rPr>
              <a:t>Developing a Service Charter and the Service Delivery Improvement Plan for the 2018-2021 MTEF </a:t>
            </a:r>
            <a:endParaRPr lang="en-ZA" sz="1600" dirty="0" smtClean="0">
              <a:latin typeface="Arial Narrow" panose="020B0606020202030204" pitchFamily="34" charset="0"/>
            </a:endParaRPr>
          </a:p>
        </p:txBody>
      </p:sp>
      <p:sp>
        <p:nvSpPr>
          <p:cNvPr id="4" name="Slide Number Placeholder 3"/>
          <p:cNvSpPr>
            <a:spLocks noGrp="1"/>
          </p:cNvSpPr>
          <p:nvPr>
            <p:ph type="sldNum" sz="quarter" idx="12"/>
          </p:nvPr>
        </p:nvSpPr>
        <p:spPr/>
        <p:txBody>
          <a:bodyPr/>
          <a:lstStyle/>
          <a:p>
            <a:fld id="{9E461EAA-EDBE-4504-8447-83F689B71C71}" type="slidenum">
              <a:rPr lang="en-US" smtClean="0"/>
              <a:pPr/>
              <a:t>3</a:t>
            </a:fld>
            <a:endParaRPr lang="en-US" dirty="0"/>
          </a:p>
        </p:txBody>
      </p:sp>
    </p:spTree>
    <p:extLst>
      <p:ext uri="{BB962C8B-B14F-4D97-AF65-F5344CB8AC3E}">
        <p14:creationId xmlns:p14="http://schemas.microsoft.com/office/powerpoint/2010/main" xmlns="" val="3053922092"/>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274638"/>
            <a:ext cx="8839200" cy="1143000"/>
          </a:xfrm>
        </p:spPr>
        <p:txBody>
          <a:bodyPr/>
          <a:lstStyle/>
          <a:p>
            <a:r>
              <a:rPr lang="en-US" altLang="en-US" sz="3200" dirty="0">
                <a:latin typeface="Arial" pitchFamily="34" charset="0"/>
                <a:cs typeface="Arial" pitchFamily="34" charset="0"/>
              </a:rPr>
              <a:t>Summary of Audit Outcomes</a:t>
            </a:r>
            <a:endParaRPr lang="en-ZA" sz="3200" dirty="0"/>
          </a:p>
        </p:txBody>
      </p:sp>
      <p:sp>
        <p:nvSpPr>
          <p:cNvPr id="3" name="Content Placeholder 2"/>
          <p:cNvSpPr>
            <a:spLocks noGrp="1"/>
          </p:cNvSpPr>
          <p:nvPr>
            <p:ph idx="1"/>
          </p:nvPr>
        </p:nvSpPr>
        <p:spPr>
          <a:xfrm>
            <a:off x="457200" y="1417638"/>
            <a:ext cx="8229600" cy="4708525"/>
          </a:xfrm>
        </p:spPr>
        <p:txBody>
          <a:bodyPr/>
          <a:lstStyle/>
          <a:p>
            <a:pPr algn="just">
              <a:lnSpc>
                <a:spcPct val="150000"/>
              </a:lnSpc>
            </a:pPr>
            <a:r>
              <a:rPr lang="en-GB" sz="2000" dirty="0" smtClean="0">
                <a:latin typeface="Arial Narrow" pitchFamily="34" charset="0"/>
              </a:rPr>
              <a:t>Audit </a:t>
            </a:r>
            <a:r>
              <a:rPr lang="en-GB" sz="2000" dirty="0">
                <a:latin typeface="Arial Narrow" pitchFamily="34" charset="0"/>
              </a:rPr>
              <a:t>finding in respect of fruitless and wasteful </a:t>
            </a:r>
            <a:r>
              <a:rPr lang="en-GB" sz="2000" dirty="0" smtClean="0">
                <a:latin typeface="Arial Narrow" pitchFamily="34" charset="0"/>
              </a:rPr>
              <a:t>expenditure</a:t>
            </a:r>
            <a:endParaRPr lang="en-GB" sz="2000" dirty="0">
              <a:latin typeface="Arial Narrow" pitchFamily="34" charset="0"/>
            </a:endParaRPr>
          </a:p>
          <a:p>
            <a:pPr marL="1714500" lvl="4" indent="0" algn="just">
              <a:lnSpc>
                <a:spcPct val="150000"/>
              </a:lnSpc>
              <a:buNone/>
            </a:pPr>
            <a:endParaRPr lang="en-GB" sz="800" dirty="0" smtClean="0">
              <a:latin typeface="Arial Narrow" pitchFamily="34" charset="0"/>
            </a:endParaRPr>
          </a:p>
          <a:p>
            <a:pPr lvl="1" algn="just">
              <a:lnSpc>
                <a:spcPct val="150000"/>
              </a:lnSpc>
            </a:pPr>
            <a:r>
              <a:rPr lang="en-GB" sz="1600" dirty="0" smtClean="0">
                <a:latin typeface="Arial Narrow" pitchFamily="34" charset="0"/>
              </a:rPr>
              <a:t>This was due to the R13 480 interest charged by the Public Service </a:t>
            </a:r>
            <a:r>
              <a:rPr lang="en-GB" sz="1600" dirty="0">
                <a:latin typeface="Arial Narrow" pitchFamily="34" charset="0"/>
              </a:rPr>
              <a:t>P</a:t>
            </a:r>
            <a:r>
              <a:rPr lang="en-GB" sz="1600" dirty="0" smtClean="0">
                <a:latin typeface="Arial Narrow" pitchFamily="34" charset="0"/>
              </a:rPr>
              <a:t>ension Fund in respect of a pension contribution for a new staff member who’s pension contribution was unfortunately left out,</a:t>
            </a:r>
          </a:p>
          <a:p>
            <a:pPr lvl="1" algn="just">
              <a:lnSpc>
                <a:spcPct val="150000"/>
              </a:lnSpc>
            </a:pPr>
            <a:r>
              <a:rPr lang="en-GB" sz="1600" dirty="0" smtClean="0">
                <a:latin typeface="Arial Narrow" pitchFamily="34" charset="0"/>
              </a:rPr>
              <a:t>Additionally interest of R3 233 had to be paid for an arbitration award paid after a 21 day period had lapsed.</a:t>
            </a:r>
            <a:endParaRPr lang="en-GB" sz="1600" dirty="0">
              <a:latin typeface="Arial Narrow" pitchFamily="34" charset="0"/>
            </a:endParaRPr>
          </a:p>
          <a:p>
            <a:pPr marL="0" indent="0">
              <a:lnSpc>
                <a:spcPct val="150000"/>
              </a:lnSpc>
              <a:buNone/>
            </a:pPr>
            <a:endParaRPr lang="en-ZA" sz="2000" dirty="0">
              <a:latin typeface="Arial Narrow" pitchFamily="34" charset="0"/>
            </a:endParaRPr>
          </a:p>
        </p:txBody>
      </p:sp>
      <p:sp>
        <p:nvSpPr>
          <p:cNvPr id="4" name="Slide Number Placeholder 3"/>
          <p:cNvSpPr>
            <a:spLocks noGrp="1"/>
          </p:cNvSpPr>
          <p:nvPr>
            <p:ph type="sldNum" sz="quarter" idx="12"/>
          </p:nvPr>
        </p:nvSpPr>
        <p:spPr/>
        <p:txBody>
          <a:bodyPr/>
          <a:lstStyle/>
          <a:p>
            <a:pPr>
              <a:defRPr/>
            </a:pPr>
            <a:fld id="{F1E7FB33-B2B3-4F7D-8F80-770D71A1DCDB}" type="slidenum">
              <a:rPr lang="en-US" smtClean="0"/>
              <a:pPr>
                <a:defRPr/>
              </a:pPr>
              <a:t>30</a:t>
            </a:fld>
            <a:endParaRPr lang="en-US"/>
          </a:p>
        </p:txBody>
      </p:sp>
    </p:spTree>
    <p:extLst>
      <p:ext uri="{BB962C8B-B14F-4D97-AF65-F5344CB8AC3E}">
        <p14:creationId xmlns:p14="http://schemas.microsoft.com/office/powerpoint/2010/main" xmlns="" val="1063193195"/>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39200" cy="639762"/>
          </a:xfrm>
        </p:spPr>
        <p:txBody>
          <a:bodyPr/>
          <a:lstStyle/>
          <a:p>
            <a:r>
              <a:rPr lang="en-ZA" sz="3600" dirty="0" smtClean="0">
                <a:latin typeface="Arial Narrow" panose="020B0606020202030204" pitchFamily="34" charset="0"/>
              </a:rPr>
              <a:t>Departmental Response To The Audit Outcomes </a:t>
            </a:r>
            <a:endParaRPr lang="en-ZA" sz="3600" dirty="0">
              <a:latin typeface="Arial Narrow" panose="020B0606020202030204" pitchFamily="34" charset="0"/>
            </a:endParaRPr>
          </a:p>
        </p:txBody>
      </p:sp>
      <p:sp>
        <p:nvSpPr>
          <p:cNvPr id="3" name="Content Placeholder 2"/>
          <p:cNvSpPr>
            <a:spLocks noGrp="1"/>
          </p:cNvSpPr>
          <p:nvPr>
            <p:ph idx="1"/>
          </p:nvPr>
        </p:nvSpPr>
        <p:spPr>
          <a:xfrm>
            <a:off x="228600" y="1066800"/>
            <a:ext cx="8686800" cy="4724399"/>
          </a:xfrm>
        </p:spPr>
        <p:txBody>
          <a:bodyPr/>
          <a:lstStyle/>
          <a:p>
            <a:pPr>
              <a:lnSpc>
                <a:spcPct val="150000"/>
              </a:lnSpc>
            </a:pPr>
            <a:r>
              <a:rPr lang="en-ZA" sz="2000" dirty="0">
                <a:latin typeface="Arial Narrow" panose="020B0606020202030204" pitchFamily="34" charset="0"/>
              </a:rPr>
              <a:t>To address the material findings on </a:t>
            </a:r>
            <a:r>
              <a:rPr lang="en-ZA" sz="2000">
                <a:latin typeface="Arial Narrow" panose="020B0606020202030204" pitchFamily="34" charset="0"/>
              </a:rPr>
              <a:t>performance </a:t>
            </a:r>
            <a:r>
              <a:rPr lang="en-ZA" sz="2000" smtClean="0">
                <a:latin typeface="Arial Narrow" panose="020B0606020202030204" pitchFamily="34" charset="0"/>
              </a:rPr>
              <a:t>information the </a:t>
            </a:r>
            <a:r>
              <a:rPr lang="en-ZA" sz="2000" dirty="0">
                <a:latin typeface="Arial Narrow" panose="020B0606020202030204" pitchFamily="34" charset="0"/>
              </a:rPr>
              <a:t>department is </a:t>
            </a:r>
            <a:r>
              <a:rPr lang="en-ZA" sz="2000" dirty="0" smtClean="0">
                <a:latin typeface="Arial Narrow" panose="020B0606020202030204" pitchFamily="34" charset="0"/>
              </a:rPr>
              <a:t>developing standard </a:t>
            </a:r>
            <a:r>
              <a:rPr lang="en-ZA" sz="2000" dirty="0">
                <a:latin typeface="Arial Narrow" panose="020B0606020202030204" pitchFamily="34" charset="0"/>
              </a:rPr>
              <a:t>operating procedures </a:t>
            </a:r>
            <a:r>
              <a:rPr lang="en-ZA" sz="2000" dirty="0" smtClean="0">
                <a:latin typeface="Arial Narrow" panose="020B0606020202030204" pitchFamily="34" charset="0"/>
              </a:rPr>
              <a:t>that detail  </a:t>
            </a:r>
            <a:r>
              <a:rPr lang="en-ZA" sz="2000" dirty="0">
                <a:latin typeface="Arial Narrow" panose="020B0606020202030204" pitchFamily="34" charset="0"/>
              </a:rPr>
              <a:t>how </a:t>
            </a:r>
            <a:r>
              <a:rPr lang="en-ZA" sz="2000" dirty="0" smtClean="0">
                <a:latin typeface="Arial Narrow" panose="020B0606020202030204" pitchFamily="34" charset="0"/>
              </a:rPr>
              <a:t>indicators </a:t>
            </a:r>
            <a:r>
              <a:rPr lang="en-ZA" sz="2000" smtClean="0">
                <a:latin typeface="Arial Narrow" panose="020B0606020202030204" pitchFamily="34" charset="0"/>
              </a:rPr>
              <a:t>are developed, applied </a:t>
            </a:r>
            <a:r>
              <a:rPr lang="en-ZA" sz="2000" dirty="0" smtClean="0">
                <a:latin typeface="Arial Narrow" panose="020B0606020202030204" pitchFamily="34" charset="0"/>
              </a:rPr>
              <a:t>and verified across the sector</a:t>
            </a:r>
            <a:endParaRPr lang="en-ZA" sz="2000" dirty="0">
              <a:latin typeface="Arial Narrow" panose="020B0606020202030204" pitchFamily="34" charset="0"/>
            </a:endParaRPr>
          </a:p>
          <a:p>
            <a:pPr>
              <a:lnSpc>
                <a:spcPct val="150000"/>
              </a:lnSpc>
            </a:pPr>
            <a:r>
              <a:rPr lang="en-ZA" sz="2000" dirty="0" smtClean="0">
                <a:latin typeface="Arial Narrow" panose="020B0606020202030204" pitchFamily="34" charset="0"/>
              </a:rPr>
              <a:t>Customised </a:t>
            </a:r>
            <a:r>
              <a:rPr lang="en-ZA" sz="2000" dirty="0">
                <a:latin typeface="Arial Narrow" panose="020B0606020202030204" pitchFamily="34" charset="0"/>
              </a:rPr>
              <a:t>Sector Indicators </a:t>
            </a:r>
            <a:r>
              <a:rPr lang="en-ZA" sz="2000" dirty="0" smtClean="0">
                <a:latin typeface="Arial Narrow" panose="020B0606020202030204" pitchFamily="34" charset="0"/>
              </a:rPr>
              <a:t>shall be used to assess the alignment of plans to the MTSF priorities- and also to verify and test the accuracy of the reported information</a:t>
            </a:r>
          </a:p>
          <a:p>
            <a:pPr lvl="0">
              <a:lnSpc>
                <a:spcPct val="150000"/>
              </a:lnSpc>
            </a:pPr>
            <a:r>
              <a:rPr lang="en-ZA" sz="2000" dirty="0" smtClean="0">
                <a:solidFill>
                  <a:prstClr val="black"/>
                </a:solidFill>
                <a:latin typeface="Arial Narrow" panose="020B0606020202030204" pitchFamily="34" charset="0"/>
              </a:rPr>
              <a:t>An  audit </a:t>
            </a:r>
            <a:r>
              <a:rPr lang="en-ZA" sz="2000" dirty="0">
                <a:solidFill>
                  <a:prstClr val="black"/>
                </a:solidFill>
                <a:latin typeface="Arial Narrow" panose="020B0606020202030204" pitchFamily="34" charset="0"/>
              </a:rPr>
              <a:t>action </a:t>
            </a:r>
            <a:r>
              <a:rPr lang="en-ZA" sz="2000" dirty="0" smtClean="0">
                <a:solidFill>
                  <a:prstClr val="black"/>
                </a:solidFill>
                <a:latin typeface="Arial Narrow" panose="020B0606020202030204" pitchFamily="34" charset="0"/>
              </a:rPr>
              <a:t>plan to </a:t>
            </a:r>
            <a:r>
              <a:rPr lang="en-ZA" sz="2000" dirty="0">
                <a:solidFill>
                  <a:prstClr val="black"/>
                </a:solidFill>
                <a:latin typeface="Arial Narrow" panose="020B0606020202030204" pitchFamily="34" charset="0"/>
              </a:rPr>
              <a:t>address all audit </a:t>
            </a:r>
            <a:r>
              <a:rPr lang="en-ZA" sz="2000" dirty="0" smtClean="0">
                <a:solidFill>
                  <a:prstClr val="black"/>
                </a:solidFill>
                <a:latin typeface="Arial Narrow" panose="020B0606020202030204" pitchFamily="34" charset="0"/>
              </a:rPr>
              <a:t>findings has been developed -and progress will be monitored and reported against quarterly through the Internal </a:t>
            </a:r>
            <a:r>
              <a:rPr lang="en-ZA" sz="2000" dirty="0">
                <a:solidFill>
                  <a:prstClr val="black"/>
                </a:solidFill>
                <a:latin typeface="Arial Narrow" panose="020B0606020202030204" pitchFamily="34" charset="0"/>
              </a:rPr>
              <a:t>Audit unit of the department,</a:t>
            </a:r>
          </a:p>
          <a:p>
            <a:pPr marL="0" indent="0">
              <a:lnSpc>
                <a:spcPct val="150000"/>
              </a:lnSpc>
              <a:buNone/>
            </a:pPr>
            <a:endParaRPr lang="en-ZA" sz="1800" dirty="0" smtClean="0">
              <a:latin typeface="Arial Narrow" panose="020B0606020202030204" pitchFamily="34" charset="0"/>
            </a:endParaRPr>
          </a:p>
        </p:txBody>
      </p:sp>
      <p:sp>
        <p:nvSpPr>
          <p:cNvPr id="4" name="Slide Number Placeholder 3"/>
          <p:cNvSpPr>
            <a:spLocks noGrp="1"/>
          </p:cNvSpPr>
          <p:nvPr>
            <p:ph type="sldNum" sz="quarter" idx="12"/>
          </p:nvPr>
        </p:nvSpPr>
        <p:spPr/>
        <p:txBody>
          <a:bodyPr/>
          <a:lstStyle/>
          <a:p>
            <a:fld id="{9E461EAA-EDBE-4504-8447-83F689B71C71}" type="slidenum">
              <a:rPr lang="en-US" smtClean="0"/>
              <a:pPr/>
              <a:t>31</a:t>
            </a:fld>
            <a:endParaRPr lang="en-US" dirty="0"/>
          </a:p>
        </p:txBody>
      </p:sp>
    </p:spTree>
    <p:extLst>
      <p:ext uri="{BB962C8B-B14F-4D97-AF65-F5344CB8AC3E}">
        <p14:creationId xmlns:p14="http://schemas.microsoft.com/office/powerpoint/2010/main" xmlns="" val="2298390548"/>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itle 1"/>
          <p:cNvSpPr>
            <a:spLocks noGrp="1"/>
          </p:cNvSpPr>
          <p:nvPr>
            <p:ph type="title"/>
          </p:nvPr>
        </p:nvSpPr>
        <p:spPr/>
        <p:txBody>
          <a:bodyPr/>
          <a:lstStyle/>
          <a:p>
            <a:pPr eaLnBrk="1" hangingPunct="1"/>
            <a:r>
              <a:rPr lang="en-US" dirty="0" smtClean="0">
                <a:latin typeface="Arial" pitchFamily="34" charset="0"/>
                <a:ea typeface="ＭＳ Ｐゴシック" pitchFamily="34" charset="-128"/>
                <a:cs typeface="Arial" pitchFamily="34" charset="0"/>
              </a:rPr>
              <a:t>THANK YOU</a:t>
            </a:r>
          </a:p>
        </p:txBody>
      </p:sp>
      <p:pic>
        <p:nvPicPr>
          <p:cNvPr id="5123" name="Content Placeholder 3" descr="20yrs Logo_vek.jpg"/>
          <p:cNvPicPr>
            <a:picLocks noGrp="1" noChangeAspect="1"/>
          </p:cNvPicPr>
          <p:nvPr>
            <p:ph idx="1"/>
          </p:nvPr>
        </p:nvPicPr>
        <p:blipFill>
          <a:blip r:embed="rId2">
            <a:extLst>
              <a:ext uri="{28A0092B-C50C-407E-A947-70E740481C1C}">
                <a14:useLocalDpi xmlns:a14="http://schemas.microsoft.com/office/drawing/2010/main" xmlns="" val="0"/>
              </a:ext>
            </a:extLst>
          </a:blip>
          <a:srcRect l="-52156" r="-52156"/>
          <a:stretch>
            <a:fillRect/>
          </a:stretch>
        </p:blipFill>
        <p:spPr>
          <a:xfrm>
            <a:off x="1631734" y="1612900"/>
            <a:ext cx="6489700" cy="3568700"/>
          </a:xfrm>
        </p:spPr>
      </p:pic>
      <p:sp>
        <p:nvSpPr>
          <p:cNvPr id="5124" name="Rectangle 4"/>
          <p:cNvSpPr>
            <a:spLocks noChangeArrowheads="1"/>
          </p:cNvSpPr>
          <p:nvPr/>
        </p:nvSpPr>
        <p:spPr bwMode="auto">
          <a:xfrm>
            <a:off x="914400" y="5421313"/>
            <a:ext cx="7772400"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a:r>
              <a:rPr lang="en-US">
                <a:solidFill>
                  <a:prstClr val="black"/>
                </a:solidFill>
                <a:latin typeface="Arial Narrow" pitchFamily="34" charset="0"/>
              </a:rPr>
              <a:t>“We have come a long way – Celebrating 20 Years of Freedom!”</a:t>
            </a:r>
          </a:p>
        </p:txBody>
      </p:sp>
      <p:sp>
        <p:nvSpPr>
          <p:cNvPr id="2" name="Slide Number Placeholder 1"/>
          <p:cNvSpPr>
            <a:spLocks noGrp="1"/>
          </p:cNvSpPr>
          <p:nvPr>
            <p:ph type="sldNum" sz="quarter" idx="12"/>
          </p:nvPr>
        </p:nvSpPr>
        <p:spPr/>
        <p:txBody>
          <a:bodyPr/>
          <a:lstStyle/>
          <a:p>
            <a:pPr>
              <a:defRPr/>
            </a:pPr>
            <a:fld id="{F1E7FB33-B2B3-4F7D-8F80-770D71A1DCDB}" type="slidenum">
              <a:rPr lang="en-US" smtClean="0"/>
              <a:pPr>
                <a:defRPr/>
              </a:pPr>
              <a:t>32</a:t>
            </a:fld>
            <a:endParaRPr lang="en-US"/>
          </a:p>
        </p:txBody>
      </p:sp>
    </p:spTree>
    <p:extLst>
      <p:ext uri="{BB962C8B-B14F-4D97-AF65-F5344CB8AC3E}">
        <p14:creationId xmlns:p14="http://schemas.microsoft.com/office/powerpoint/2010/main" xmlns="" val="234039167"/>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990600"/>
          </a:xfrm>
        </p:spPr>
        <p:txBody>
          <a:bodyPr/>
          <a:lstStyle/>
          <a:p>
            <a:r>
              <a:rPr lang="en-ZA" sz="2400" b="1" dirty="0">
                <a:latin typeface="Arial Narrow" panose="020B0606020202030204" pitchFamily="34" charset="0"/>
              </a:rPr>
              <a:t>Summary of Operational –Strategic Management Progress </a:t>
            </a:r>
            <a:endParaRPr lang="en-ZA" sz="2400" dirty="0">
              <a:latin typeface="Arial Narrow" panose="020B0606020202030204" pitchFamily="34" charset="0"/>
            </a:endParaRPr>
          </a:p>
        </p:txBody>
      </p:sp>
      <p:sp>
        <p:nvSpPr>
          <p:cNvPr id="3" name="Content Placeholder 2"/>
          <p:cNvSpPr>
            <a:spLocks noGrp="1"/>
          </p:cNvSpPr>
          <p:nvPr>
            <p:ph idx="1"/>
          </p:nvPr>
        </p:nvSpPr>
        <p:spPr>
          <a:xfrm>
            <a:off x="457200" y="1066800"/>
            <a:ext cx="8229600" cy="5059363"/>
          </a:xfrm>
        </p:spPr>
        <p:txBody>
          <a:bodyPr/>
          <a:lstStyle/>
          <a:p>
            <a:pPr>
              <a:lnSpc>
                <a:spcPct val="150000"/>
              </a:lnSpc>
            </a:pPr>
            <a:r>
              <a:rPr lang="en-ZA" sz="1600" dirty="0" smtClean="0">
                <a:latin typeface="Arial Narrow" panose="020B0606020202030204" pitchFamily="34" charset="0"/>
              </a:rPr>
              <a:t>Improving the implemention of </a:t>
            </a:r>
            <a:r>
              <a:rPr lang="en-ZA" sz="1600" dirty="0">
                <a:latin typeface="Arial Narrow" panose="020B0606020202030204" pitchFamily="34" charset="0"/>
              </a:rPr>
              <a:t>the project readiness matrix which is a risk management tool used to assess </a:t>
            </a:r>
            <a:r>
              <a:rPr lang="en-ZA" sz="1600" dirty="0" smtClean="0">
                <a:latin typeface="Arial Narrow" panose="020B0606020202030204" pitchFamily="34" charset="0"/>
              </a:rPr>
              <a:t>the readiness of projects  </a:t>
            </a:r>
          </a:p>
          <a:p>
            <a:pPr>
              <a:lnSpc>
                <a:spcPct val="150000"/>
              </a:lnSpc>
            </a:pPr>
            <a:r>
              <a:rPr lang="en-ZA" sz="1600" dirty="0" smtClean="0">
                <a:latin typeface="Arial Narrow" panose="020B0606020202030204" pitchFamily="34" charset="0"/>
              </a:rPr>
              <a:t>Developing a framework to assess the readiness of Provinces and Municipalities to deliver on Catalytic</a:t>
            </a:r>
          </a:p>
          <a:p>
            <a:pPr>
              <a:lnSpc>
                <a:spcPct val="150000"/>
              </a:lnSpc>
            </a:pPr>
            <a:r>
              <a:rPr lang="en-ZA" sz="1600" dirty="0" smtClean="0">
                <a:latin typeface="Arial Narrow" panose="020B0606020202030204" pitchFamily="34" charset="0"/>
              </a:rPr>
              <a:t>Drafting and developing the policy for the human settlements sector </a:t>
            </a:r>
          </a:p>
          <a:p>
            <a:pPr>
              <a:lnSpc>
                <a:spcPct val="150000"/>
              </a:lnSpc>
            </a:pPr>
            <a:r>
              <a:rPr lang="en-ZA" sz="1600" dirty="0" smtClean="0">
                <a:latin typeface="Arial Narrow" panose="020B0606020202030204" pitchFamily="34" charset="0"/>
              </a:rPr>
              <a:t>Mobilising  stakeholders to participate on Human Settlements development focsed on the Nelson Mandela Bay intervention, Catalytic Projects Programme, Eradication of the Titling Backlog, ISUP and Affodable Rental Development </a:t>
            </a:r>
          </a:p>
          <a:p>
            <a:pPr>
              <a:lnSpc>
                <a:spcPct val="150000"/>
              </a:lnSpc>
            </a:pPr>
            <a:r>
              <a:rPr lang="en-ZA" sz="1600" dirty="0" smtClean="0">
                <a:latin typeface="Arial Narrow" panose="020B0606020202030204" pitchFamily="34" charset="0"/>
              </a:rPr>
              <a:t>Participating in the Habitat 111 Conference Outcomes, Cities Alliance  and implementing proposed </a:t>
            </a:r>
            <a:r>
              <a:rPr lang="en-ZA" sz="1600" dirty="0">
                <a:latin typeface="Arial Narrow" panose="020B0606020202030204" pitchFamily="34" charset="0"/>
              </a:rPr>
              <a:t>co-operation with Algeria and Cuba</a:t>
            </a:r>
            <a:endParaRPr lang="en-ZA" sz="1600" dirty="0" smtClean="0">
              <a:latin typeface="Arial Narrow" panose="020B0606020202030204" pitchFamily="34" charset="0"/>
            </a:endParaRPr>
          </a:p>
          <a:p>
            <a:pPr>
              <a:lnSpc>
                <a:spcPct val="150000"/>
              </a:lnSpc>
            </a:pPr>
            <a:endParaRPr lang="en-ZA" sz="1600" dirty="0">
              <a:latin typeface="Arial Narrow" panose="020B0606020202030204" pitchFamily="34" charset="0"/>
            </a:endParaRPr>
          </a:p>
          <a:p>
            <a:pPr>
              <a:lnSpc>
                <a:spcPct val="150000"/>
              </a:lnSpc>
            </a:pPr>
            <a:endParaRPr lang="en-ZA" sz="1600" dirty="0" smtClean="0">
              <a:latin typeface="Arial Narrow" panose="020B0606020202030204" pitchFamily="34" charset="0"/>
            </a:endParaRPr>
          </a:p>
          <a:p>
            <a:pPr>
              <a:lnSpc>
                <a:spcPct val="150000"/>
              </a:lnSpc>
            </a:pPr>
            <a:endParaRPr lang="en-ZA" sz="1600" dirty="0" smtClean="0">
              <a:latin typeface="Arial Narrow" panose="020B0606020202030204" pitchFamily="34" charset="0"/>
            </a:endParaRPr>
          </a:p>
        </p:txBody>
      </p:sp>
      <p:sp>
        <p:nvSpPr>
          <p:cNvPr id="4" name="Slide Number Placeholder 3"/>
          <p:cNvSpPr>
            <a:spLocks noGrp="1"/>
          </p:cNvSpPr>
          <p:nvPr>
            <p:ph type="sldNum" sz="quarter" idx="12"/>
          </p:nvPr>
        </p:nvSpPr>
        <p:spPr/>
        <p:txBody>
          <a:bodyPr/>
          <a:lstStyle/>
          <a:p>
            <a:fld id="{9E461EAA-EDBE-4504-8447-83F689B71C71}" type="slidenum">
              <a:rPr lang="en-US" smtClean="0"/>
              <a:pPr/>
              <a:t>4</a:t>
            </a:fld>
            <a:endParaRPr lang="en-US" dirty="0"/>
          </a:p>
        </p:txBody>
      </p:sp>
    </p:spTree>
    <p:extLst>
      <p:ext uri="{BB962C8B-B14F-4D97-AF65-F5344CB8AC3E}">
        <p14:creationId xmlns:p14="http://schemas.microsoft.com/office/powerpoint/2010/main" xmlns="" val="1856658270"/>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563562"/>
          </a:xfrm>
        </p:spPr>
        <p:txBody>
          <a:bodyPr/>
          <a:lstStyle/>
          <a:p>
            <a:pPr>
              <a:lnSpc>
                <a:spcPct val="150000"/>
              </a:lnSpc>
            </a:pPr>
            <a:r>
              <a:rPr lang="en-ZA" sz="2400" b="1" dirty="0">
                <a:latin typeface="Arial Narrow" panose="020B0606020202030204" pitchFamily="34" charset="0"/>
              </a:rPr>
              <a:t>Summary of Operational –Strategic Management Progress </a:t>
            </a:r>
            <a:endParaRPr lang="en-ZA" sz="2400" dirty="0">
              <a:latin typeface="Arial Narrow" panose="020B0606020202030204" pitchFamily="34" charset="0"/>
            </a:endParaRPr>
          </a:p>
        </p:txBody>
      </p:sp>
      <p:sp>
        <p:nvSpPr>
          <p:cNvPr id="3" name="Content Placeholder 2"/>
          <p:cNvSpPr>
            <a:spLocks noGrp="1"/>
          </p:cNvSpPr>
          <p:nvPr>
            <p:ph idx="1"/>
          </p:nvPr>
        </p:nvSpPr>
        <p:spPr>
          <a:xfrm>
            <a:off x="152400" y="563562"/>
            <a:ext cx="8763000" cy="5211763"/>
          </a:xfrm>
        </p:spPr>
        <p:txBody>
          <a:bodyPr/>
          <a:lstStyle/>
          <a:p>
            <a:pPr>
              <a:lnSpc>
                <a:spcPct val="150000"/>
              </a:lnSpc>
            </a:pPr>
            <a:r>
              <a:rPr lang="en-GB" sz="1800" dirty="0" smtClean="0">
                <a:latin typeface="Arial Narrow" panose="020B0606020202030204" pitchFamily="34" charset="0"/>
              </a:rPr>
              <a:t>The department in collaboration with the NHBRC focused on improving sector </a:t>
            </a:r>
            <a:r>
              <a:rPr lang="en-GB" sz="1800" dirty="0">
                <a:latin typeface="Arial Narrow" panose="020B0606020202030204" pitchFamily="34" charset="0"/>
              </a:rPr>
              <a:t>institutional capacity and coordination </a:t>
            </a:r>
            <a:r>
              <a:rPr lang="en-ZA" sz="1800" dirty="0" smtClean="0">
                <a:latin typeface="Arial Narrow" panose="020B0606020202030204" pitchFamily="34" charset="0"/>
              </a:rPr>
              <a:t>by focusing on the skills acquisition that enables participants </a:t>
            </a:r>
            <a:r>
              <a:rPr lang="en-ZA" sz="1800" dirty="0">
                <a:latin typeface="Arial Narrow" panose="020B0606020202030204" pitchFamily="34" charset="0"/>
              </a:rPr>
              <a:t>to part take in the built environment industry as service </a:t>
            </a:r>
            <a:r>
              <a:rPr lang="en-ZA" sz="1800" dirty="0" smtClean="0">
                <a:latin typeface="Arial Narrow" panose="020B0606020202030204" pitchFamily="34" charset="0"/>
              </a:rPr>
              <a:t>providers</a:t>
            </a:r>
            <a:endParaRPr lang="en-ZA" sz="1800" dirty="0" smtClean="0"/>
          </a:p>
          <a:p>
            <a:pPr>
              <a:lnSpc>
                <a:spcPct val="150000"/>
              </a:lnSpc>
            </a:pPr>
            <a:r>
              <a:rPr lang="en-ZA" sz="1800" dirty="0" smtClean="0">
                <a:latin typeface="Arial Narrow" panose="020B0606020202030204" pitchFamily="34" charset="0"/>
              </a:rPr>
              <a:t>A significant number of students were also funded to study towards </a:t>
            </a:r>
            <a:r>
              <a:rPr lang="en-ZA" sz="1800" dirty="0">
                <a:latin typeface="Arial Narrow" panose="020B0606020202030204" pitchFamily="34" charset="0"/>
              </a:rPr>
              <a:t>obtaining </a:t>
            </a:r>
            <a:r>
              <a:rPr lang="en-ZA" sz="1800" dirty="0" smtClean="0">
                <a:latin typeface="Arial Narrow" panose="020B0606020202030204" pitchFamily="34" charset="0"/>
              </a:rPr>
              <a:t>the built </a:t>
            </a:r>
            <a:r>
              <a:rPr lang="en-ZA" sz="1800" dirty="0">
                <a:latin typeface="Arial Narrow" panose="020B0606020202030204" pitchFamily="34" charset="0"/>
              </a:rPr>
              <a:t>environment qualifications in various institutions of </a:t>
            </a:r>
            <a:r>
              <a:rPr lang="en-ZA" sz="1800" dirty="0" smtClean="0">
                <a:latin typeface="Arial Narrow" panose="020B0606020202030204" pitchFamily="34" charset="0"/>
              </a:rPr>
              <a:t>learning</a:t>
            </a:r>
          </a:p>
          <a:p>
            <a:pPr>
              <a:lnSpc>
                <a:spcPct val="150000"/>
              </a:lnSpc>
            </a:pPr>
            <a:r>
              <a:rPr lang="en-ZA" sz="1800" dirty="0" smtClean="0">
                <a:latin typeface="Arial Narrow" panose="020B0606020202030204" pitchFamily="34" charset="0"/>
              </a:rPr>
              <a:t>The department </a:t>
            </a:r>
            <a:r>
              <a:rPr lang="en-ZA" sz="1800" dirty="0">
                <a:latin typeface="Arial Narrow" panose="020B0606020202030204" pitchFamily="34" charset="0"/>
              </a:rPr>
              <a:t>ensured that risk associated matters are </a:t>
            </a:r>
            <a:r>
              <a:rPr lang="en-ZA" sz="1800" dirty="0" smtClean="0">
                <a:latin typeface="Arial Narrow" panose="020B0606020202030204" pitchFamily="34" charset="0"/>
              </a:rPr>
              <a:t>attended including a functional </a:t>
            </a:r>
            <a:r>
              <a:rPr lang="en-ZA" sz="1800" dirty="0">
                <a:latin typeface="Arial Narrow" panose="020B0606020202030204" pitchFamily="34" charset="0"/>
              </a:rPr>
              <a:t>risk management committee that provides oversight on the management of strategic and operational </a:t>
            </a:r>
            <a:r>
              <a:rPr lang="en-ZA" sz="1800" dirty="0" smtClean="0">
                <a:latin typeface="Arial Narrow" panose="020B0606020202030204" pitchFamily="34" charset="0"/>
              </a:rPr>
              <a:t>risks,</a:t>
            </a:r>
          </a:p>
          <a:p>
            <a:pPr>
              <a:lnSpc>
                <a:spcPct val="150000"/>
              </a:lnSpc>
            </a:pPr>
            <a:r>
              <a:rPr lang="en-ZA" sz="1800" dirty="0" smtClean="0">
                <a:latin typeface="Arial Narrow" panose="020B0606020202030204" pitchFamily="34" charset="0"/>
              </a:rPr>
              <a:t>Improved focus on processing payable and valid invoices within 30 days </a:t>
            </a:r>
            <a:endParaRPr lang="en-ZA" sz="1800" dirty="0">
              <a:latin typeface="Arial Narrow" panose="020B0606020202030204" pitchFamily="34" charset="0"/>
            </a:endParaRPr>
          </a:p>
          <a:p>
            <a:pPr>
              <a:lnSpc>
                <a:spcPct val="150000"/>
              </a:lnSpc>
            </a:pPr>
            <a:r>
              <a:rPr lang="en-ZA" sz="1800" dirty="0">
                <a:latin typeface="Arial Narrow" panose="020B0606020202030204" pitchFamily="34" charset="0"/>
              </a:rPr>
              <a:t>M</a:t>
            </a:r>
            <a:r>
              <a:rPr lang="en-ZA" sz="1800" dirty="0" smtClean="0">
                <a:latin typeface="Arial Narrow" panose="020B0606020202030204" pitchFamily="34" charset="0"/>
              </a:rPr>
              <a:t>atters </a:t>
            </a:r>
            <a:r>
              <a:rPr lang="en-ZA" sz="1800" dirty="0">
                <a:latin typeface="Arial Narrow" panose="020B0606020202030204" pitchFamily="34" charset="0"/>
              </a:rPr>
              <a:t>relating to </a:t>
            </a:r>
            <a:r>
              <a:rPr lang="en-ZA" sz="1800" dirty="0" smtClean="0">
                <a:latin typeface="Arial Narrow" panose="020B0606020202030204" pitchFamily="34" charset="0"/>
              </a:rPr>
              <a:t>MPAT deficiencies were attended including consultation </a:t>
            </a:r>
            <a:r>
              <a:rPr lang="en-ZA" sz="1800" dirty="0">
                <a:latin typeface="Arial Narrow" panose="020B0606020202030204" pitchFamily="34" charset="0"/>
              </a:rPr>
              <a:t>with DPME in areas where there were inconsistencies on the MPAT </a:t>
            </a:r>
            <a:r>
              <a:rPr lang="en-ZA" sz="1800" dirty="0" smtClean="0">
                <a:latin typeface="Arial Narrow" panose="020B0606020202030204" pitchFamily="34" charset="0"/>
              </a:rPr>
              <a:t>scores and the development of an improvement plan </a:t>
            </a:r>
            <a:endParaRPr lang="en-ZA" sz="2000" dirty="0">
              <a:latin typeface="Arial Narrow" panose="020B0606020202030204" pitchFamily="34" charset="0"/>
            </a:endParaRPr>
          </a:p>
        </p:txBody>
      </p:sp>
      <p:sp>
        <p:nvSpPr>
          <p:cNvPr id="4" name="Slide Number Placeholder 3"/>
          <p:cNvSpPr>
            <a:spLocks noGrp="1"/>
          </p:cNvSpPr>
          <p:nvPr>
            <p:ph type="sldNum" sz="quarter" idx="12"/>
          </p:nvPr>
        </p:nvSpPr>
        <p:spPr/>
        <p:txBody>
          <a:bodyPr/>
          <a:lstStyle/>
          <a:p>
            <a:fld id="{9E461EAA-EDBE-4504-8447-83F689B71C71}" type="slidenum">
              <a:rPr lang="en-US" smtClean="0"/>
              <a:pPr/>
              <a:t>5</a:t>
            </a:fld>
            <a:endParaRPr lang="en-US" dirty="0"/>
          </a:p>
        </p:txBody>
      </p:sp>
    </p:spTree>
    <p:extLst>
      <p:ext uri="{BB962C8B-B14F-4D97-AF65-F5344CB8AC3E}">
        <p14:creationId xmlns:p14="http://schemas.microsoft.com/office/powerpoint/2010/main" xmlns="" val="2776325296"/>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152400" y="88900"/>
            <a:ext cx="8839200" cy="749300"/>
          </a:xfrm>
          <a:solidFill>
            <a:schemeClr val="accent2"/>
          </a:solidFill>
        </p:spPr>
        <p:txBody>
          <a:bodyPr/>
          <a:lstStyle/>
          <a:p>
            <a:pPr>
              <a:defRPr/>
            </a:pPr>
            <a:r>
              <a:rPr lang="en-ZW" sz="2400" b="1" dirty="0" smtClean="0">
                <a:latin typeface="Arial Narrow" panose="020B0606020202030204" pitchFamily="34" charset="0"/>
                <a:ea typeface="ＭＳ Ｐゴシック" pitchFamily="34" charset="-128"/>
              </a:rPr>
              <a:t>Achievements on Communication and Consumer </a:t>
            </a:r>
            <a:r>
              <a:rPr lang="en-ZW" sz="2400" b="1" dirty="0">
                <a:latin typeface="Arial Narrow" panose="020B0606020202030204" pitchFamily="34" charset="0"/>
                <a:ea typeface="ＭＳ Ｐゴシック" pitchFamily="34" charset="-128"/>
              </a:rPr>
              <a:t>E</a:t>
            </a:r>
            <a:r>
              <a:rPr lang="en-ZW" sz="2400" b="1" dirty="0" smtClean="0">
                <a:latin typeface="Arial Narrow" panose="020B0606020202030204" pitchFamily="34" charset="0"/>
                <a:ea typeface="ＭＳ Ｐゴシック" pitchFamily="34" charset="-128"/>
              </a:rPr>
              <a:t>ducation</a:t>
            </a:r>
          </a:p>
        </p:txBody>
      </p:sp>
      <p:pic>
        <p:nvPicPr>
          <p:cNvPr id="3075" name="Picture 5"/>
          <p:cNvPicPr>
            <a:picLocks noGrp="1" noChangeAspect="1" noChangeArrowheads="1"/>
          </p:cNvPicPr>
          <p:nvPr>
            <p:ph idx="1"/>
          </p:nvPr>
        </p:nvPicPr>
        <p:blipFill>
          <a:blip r:embed="rId3">
            <a:extLst>
              <a:ext uri="{28A0092B-C50C-407E-A947-70E740481C1C}">
                <a14:useLocalDpi xmlns:a14="http://schemas.microsoft.com/office/drawing/2010/main" xmlns="" val="0"/>
              </a:ext>
            </a:extLst>
          </a:blip>
          <a:srcRect/>
          <a:stretch>
            <a:fillRect/>
          </a:stretch>
        </p:blipFill>
        <p:spPr>
          <a:xfrm>
            <a:off x="152400" y="1066800"/>
            <a:ext cx="8839200" cy="5029200"/>
          </a:xfrm>
          <a:noFill/>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2" name="Slide Number Placeholder 1"/>
          <p:cNvSpPr>
            <a:spLocks noGrp="1"/>
          </p:cNvSpPr>
          <p:nvPr>
            <p:ph type="sldNum" sz="quarter" idx="12"/>
          </p:nvPr>
        </p:nvSpPr>
        <p:spPr/>
        <p:txBody>
          <a:bodyPr/>
          <a:lstStyle/>
          <a:p>
            <a:fld id="{9E461EAA-EDBE-4504-8447-83F689B71C71}" type="slidenum">
              <a:rPr lang="en-US" smtClean="0"/>
              <a:pPr/>
              <a:t>6</a:t>
            </a:fld>
            <a:endParaRPr lang="en-US" dirty="0"/>
          </a:p>
        </p:txBody>
      </p:sp>
    </p:spTree>
    <p:extLst>
      <p:ext uri="{BB962C8B-B14F-4D97-AF65-F5344CB8AC3E}">
        <p14:creationId xmlns:p14="http://schemas.microsoft.com/office/powerpoint/2010/main" xmlns="" val="165243814"/>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1"/>
          <p:cNvSpPr>
            <a:spLocks noGrp="1"/>
          </p:cNvSpPr>
          <p:nvPr>
            <p:ph type="title"/>
          </p:nvPr>
        </p:nvSpPr>
        <p:spPr>
          <a:xfrm>
            <a:off x="0" y="0"/>
            <a:ext cx="9144000" cy="715962"/>
          </a:xfrm>
        </p:spPr>
        <p:txBody>
          <a:bodyPr>
            <a:normAutofit/>
          </a:bodyPr>
          <a:lstStyle/>
          <a:p>
            <a:r>
              <a:rPr lang="en-US" sz="3200" b="1" dirty="0" smtClean="0">
                <a:latin typeface="Arial Narrow" panose="020B0606020202030204" pitchFamily="34" charset="0"/>
                <a:ea typeface="ＭＳ Ｐゴシック" pitchFamily="34" charset="-128"/>
                <a:cs typeface="Arial" charset="0"/>
              </a:rPr>
              <a:t>Progress in Priority Mining Towns Intervention</a:t>
            </a:r>
          </a:p>
        </p:txBody>
      </p:sp>
      <p:sp>
        <p:nvSpPr>
          <p:cNvPr id="11267" name="Content Placeholder 2"/>
          <p:cNvSpPr>
            <a:spLocks noGrp="1"/>
          </p:cNvSpPr>
          <p:nvPr>
            <p:ph idx="1"/>
          </p:nvPr>
        </p:nvSpPr>
        <p:spPr>
          <a:xfrm>
            <a:off x="228600" y="838200"/>
            <a:ext cx="8458200" cy="5236029"/>
          </a:xfrm>
        </p:spPr>
        <p:txBody>
          <a:bodyPr>
            <a:normAutofit fontScale="85000" lnSpcReduction="10000"/>
          </a:bodyPr>
          <a:lstStyle/>
          <a:p>
            <a:pPr marL="0" indent="0" algn="just">
              <a:lnSpc>
                <a:spcPct val="160000"/>
              </a:lnSpc>
              <a:buNone/>
              <a:defRPr/>
            </a:pPr>
            <a:r>
              <a:rPr lang="en-US" sz="2000" dirty="0" smtClean="0">
                <a:latin typeface="Arial Narrow" panose="020B0606020202030204" pitchFamily="34" charset="0"/>
                <a:ea typeface="ＭＳ Ｐゴシック" pitchFamily="34" charset="-128"/>
                <a:cs typeface="Arial" charset="0"/>
              </a:rPr>
              <a:t>For the period  2014/ 15  until  31 March 2017 : </a:t>
            </a:r>
            <a:endParaRPr lang="en-US" sz="2000" dirty="0">
              <a:latin typeface="Arial Narrow" panose="020B0606020202030204" pitchFamily="34" charset="0"/>
              <a:ea typeface="ＭＳ Ｐゴシック" pitchFamily="34" charset="-128"/>
              <a:cs typeface="Arial" charset="0"/>
            </a:endParaRPr>
          </a:p>
          <a:p>
            <a:pPr algn="just">
              <a:lnSpc>
                <a:spcPct val="160000"/>
              </a:lnSpc>
              <a:defRPr/>
            </a:pPr>
            <a:r>
              <a:rPr lang="en-US" sz="2000" dirty="0" smtClean="0">
                <a:latin typeface="Arial Narrow" panose="020B0606020202030204" pitchFamily="34" charset="0"/>
                <a:ea typeface="ＭＳ Ｐゴシック" pitchFamily="34" charset="-128"/>
                <a:cs typeface="Arial" charset="0"/>
              </a:rPr>
              <a:t>56 informal settlements in Category A received full upgrading - rapid formalization and full services</a:t>
            </a:r>
          </a:p>
          <a:p>
            <a:pPr algn="just">
              <a:lnSpc>
                <a:spcPct val="160000"/>
              </a:lnSpc>
              <a:defRPr/>
            </a:pPr>
            <a:r>
              <a:rPr lang="en-US" sz="2000" dirty="0" smtClean="0">
                <a:latin typeface="Arial Narrow" panose="020B0606020202030204" pitchFamily="34" charset="0"/>
                <a:ea typeface="ＭＳ Ｐゴシック" pitchFamily="34" charset="-128"/>
                <a:cs typeface="Arial" charset="0"/>
              </a:rPr>
              <a:t>118 informal settlements in Category B1 received  interim basic services - leading to eventual formalization</a:t>
            </a:r>
          </a:p>
          <a:p>
            <a:pPr algn="just">
              <a:lnSpc>
                <a:spcPct val="160000"/>
              </a:lnSpc>
              <a:defRPr/>
            </a:pPr>
            <a:r>
              <a:rPr lang="en-US" sz="2000" dirty="0" smtClean="0">
                <a:latin typeface="Arial Narrow" panose="020B0606020202030204" pitchFamily="34" charset="0"/>
                <a:ea typeface="ＭＳ Ｐゴシック" pitchFamily="34" charset="-128"/>
                <a:cs typeface="Arial" charset="0"/>
              </a:rPr>
              <a:t>58 informal settlements in Category B2 emergency basic services </a:t>
            </a:r>
            <a:r>
              <a:rPr lang="en-US" sz="2000" dirty="0">
                <a:latin typeface="Arial Narrow" panose="020B0606020202030204" pitchFamily="34" charset="0"/>
                <a:ea typeface="ＭＳ Ｐゴシック" pitchFamily="34" charset="-128"/>
                <a:cs typeface="Arial" charset="0"/>
              </a:rPr>
              <a:t>-</a:t>
            </a:r>
            <a:r>
              <a:rPr lang="en-US" sz="2000" dirty="0" smtClean="0">
                <a:latin typeface="Arial Narrow" panose="020B0606020202030204" pitchFamily="34" charset="0"/>
                <a:ea typeface="ＭＳ Ｐゴシック" pitchFamily="34" charset="-128"/>
                <a:cs typeface="Arial" charset="0"/>
              </a:rPr>
              <a:t> leading to eventual relocation</a:t>
            </a:r>
          </a:p>
          <a:p>
            <a:pPr algn="just">
              <a:lnSpc>
                <a:spcPct val="160000"/>
              </a:lnSpc>
              <a:defRPr/>
            </a:pPr>
            <a:r>
              <a:rPr lang="en-US" sz="2000" dirty="0" smtClean="0">
                <a:latin typeface="Arial Narrow" panose="020B0606020202030204" pitchFamily="34" charset="0"/>
                <a:ea typeface="ＭＳ Ｐゴシック" pitchFamily="34" charset="-128"/>
                <a:cs typeface="Arial" charset="0"/>
              </a:rPr>
              <a:t>124 informal settlements in Category C would have to be relocated rapidly - to a site which is already available or imminently available</a:t>
            </a:r>
          </a:p>
          <a:p>
            <a:pPr algn="just">
              <a:lnSpc>
                <a:spcPct val="160000"/>
              </a:lnSpc>
              <a:defRPr/>
            </a:pPr>
            <a:r>
              <a:rPr lang="en-US" sz="2000" dirty="0">
                <a:latin typeface="Arial Narrow" panose="020B0606020202030204" pitchFamily="34" charset="0"/>
                <a:ea typeface="ＭＳ Ｐゴシック" pitchFamily="34" charset="-128"/>
                <a:cs typeface="Arial" charset="0"/>
              </a:rPr>
              <a:t>A total of 338 projects have been implemented in municipalities with mining towns</a:t>
            </a:r>
          </a:p>
          <a:p>
            <a:pPr algn="just">
              <a:lnSpc>
                <a:spcPct val="160000"/>
              </a:lnSpc>
              <a:defRPr/>
            </a:pPr>
            <a:r>
              <a:rPr lang="en-US" sz="2000" dirty="0">
                <a:latin typeface="Arial Narrow" panose="020B0606020202030204" pitchFamily="34" charset="0"/>
                <a:ea typeface="ＭＳ Ｐゴシック" pitchFamily="34" charset="-128"/>
                <a:cs typeface="Arial" charset="0"/>
              </a:rPr>
              <a:t>A </a:t>
            </a:r>
            <a:r>
              <a:rPr lang="en-US" sz="2000" dirty="0" smtClean="0">
                <a:latin typeface="Arial Narrow" panose="020B0606020202030204" pitchFamily="34" charset="0"/>
                <a:ea typeface="ＭＳ Ｐゴシック" pitchFamily="34" charset="-128"/>
                <a:cs typeface="Arial" charset="0"/>
              </a:rPr>
              <a:t>total </a:t>
            </a:r>
            <a:r>
              <a:rPr lang="en-US" sz="2000" dirty="0">
                <a:latin typeface="Arial Narrow" panose="020B0606020202030204" pitchFamily="34" charset="0"/>
                <a:ea typeface="ＭＳ Ｐゴシック" pitchFamily="34" charset="-128"/>
                <a:cs typeface="Arial" charset="0"/>
              </a:rPr>
              <a:t>of 187,501 sites and 265,271 units were </a:t>
            </a:r>
            <a:r>
              <a:rPr lang="en-US" sz="2000" dirty="0" smtClean="0">
                <a:latin typeface="Arial Narrow" panose="020B0606020202030204" pitchFamily="34" charset="0"/>
                <a:ea typeface="ＭＳ Ｐゴシック" pitchFamily="34" charset="-128"/>
                <a:cs typeface="Arial" charset="0"/>
              </a:rPr>
              <a:t>provided </a:t>
            </a:r>
            <a:r>
              <a:rPr lang="en-US" sz="2000" dirty="0">
                <a:latin typeface="Arial Narrow" panose="020B0606020202030204" pitchFamily="34" charset="0"/>
                <a:ea typeface="ＭＳ Ｐゴシック" pitchFamily="34" charset="-128"/>
                <a:cs typeface="Arial" charset="0"/>
              </a:rPr>
              <a:t>from the 2014/15  financial year until the period ending 31 March </a:t>
            </a:r>
            <a:r>
              <a:rPr lang="en-US" sz="2000" dirty="0" smtClean="0">
                <a:latin typeface="Arial Narrow" panose="020B0606020202030204" pitchFamily="34" charset="0"/>
                <a:ea typeface="ＭＳ Ｐゴシック" pitchFamily="34" charset="-128"/>
                <a:cs typeface="Arial" charset="0"/>
              </a:rPr>
              <a:t>2017</a:t>
            </a:r>
          </a:p>
          <a:p>
            <a:pPr marL="0" indent="0" algn="just">
              <a:lnSpc>
                <a:spcPct val="150000"/>
              </a:lnSpc>
              <a:buNone/>
              <a:defRPr/>
            </a:pPr>
            <a:endParaRPr lang="en-US" sz="2000" dirty="0" smtClean="0">
              <a:latin typeface="Arial Narrow" panose="020B0606020202030204" pitchFamily="34" charset="0"/>
              <a:ea typeface="ＭＳ Ｐゴシック" pitchFamily="34" charset="-128"/>
              <a:cs typeface="Arial" charset="0"/>
            </a:endParaRPr>
          </a:p>
        </p:txBody>
      </p:sp>
      <p:sp>
        <p:nvSpPr>
          <p:cNvPr id="2" name="Slide Number Placeholder 1"/>
          <p:cNvSpPr>
            <a:spLocks noGrp="1"/>
          </p:cNvSpPr>
          <p:nvPr>
            <p:ph type="sldNum" sz="quarter" idx="12"/>
          </p:nvPr>
        </p:nvSpPr>
        <p:spPr/>
        <p:txBody>
          <a:bodyPr/>
          <a:lstStyle/>
          <a:p>
            <a:fld id="{9E461EAA-EDBE-4504-8447-83F689B71C71}" type="slidenum">
              <a:rPr lang="en-US" smtClean="0"/>
              <a:pPr/>
              <a:t>7</a:t>
            </a:fld>
            <a:endParaRPr lang="en-US" dirty="0"/>
          </a:p>
        </p:txBody>
      </p:sp>
    </p:spTree>
    <p:extLst>
      <p:ext uri="{BB962C8B-B14F-4D97-AF65-F5344CB8AC3E}">
        <p14:creationId xmlns:p14="http://schemas.microsoft.com/office/powerpoint/2010/main" xmlns="" val="3924601351"/>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74340"/>
            <a:ext cx="8458200" cy="889046"/>
          </a:xfrm>
          <a:solidFill>
            <a:schemeClr val="bg1"/>
          </a:solidFill>
        </p:spPr>
        <p:txBody>
          <a:bodyPr>
            <a:noAutofit/>
          </a:bodyPr>
          <a:lstStyle/>
          <a:p>
            <a:pPr algn="ctr"/>
            <a:r>
              <a:rPr lang="en-ZA" sz="2400" b="1" dirty="0" smtClean="0">
                <a:latin typeface="Arial Narrow" panose="020B0606020202030204" pitchFamily="34" charset="0"/>
                <a:cs typeface="Arial" panose="020B0604020202020204" pitchFamily="34" charset="0"/>
              </a:rPr>
              <a:t>Project Partnerships With Mining Companies</a:t>
            </a:r>
            <a:endParaRPr lang="en-ZA" sz="2400" b="1" dirty="0">
              <a:latin typeface="Arial Narrow" panose="020B0606020202030204" pitchFamily="34" charset="0"/>
              <a:cs typeface="Arial" panose="020B0604020202020204" pitchFamily="34" charset="0"/>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xmlns="" val="3675178806"/>
              </p:ext>
            </p:extLst>
          </p:nvPr>
        </p:nvGraphicFramePr>
        <p:xfrm>
          <a:off x="228599" y="1066800"/>
          <a:ext cx="8610601" cy="4177520"/>
        </p:xfrm>
        <a:graphic>
          <a:graphicData uri="http://schemas.openxmlformats.org/drawingml/2006/table">
            <a:tbl>
              <a:tblPr firstRow="1" firstCol="1" bandRow="1"/>
              <a:tblGrid>
                <a:gridCol w="1286190">
                  <a:extLst>
                    <a:ext uri="{9D8B030D-6E8A-4147-A177-3AD203B41FA5}">
                      <a16:colId xmlns:a16="http://schemas.microsoft.com/office/drawing/2014/main" xmlns="" val="20000"/>
                    </a:ext>
                  </a:extLst>
                </a:gridCol>
                <a:gridCol w="1155084">
                  <a:extLst>
                    <a:ext uri="{9D8B030D-6E8A-4147-A177-3AD203B41FA5}">
                      <a16:colId xmlns:a16="http://schemas.microsoft.com/office/drawing/2014/main" xmlns="" val="20001"/>
                    </a:ext>
                  </a:extLst>
                </a:gridCol>
                <a:gridCol w="768132">
                  <a:extLst>
                    <a:ext uri="{9D8B030D-6E8A-4147-A177-3AD203B41FA5}">
                      <a16:colId xmlns:a16="http://schemas.microsoft.com/office/drawing/2014/main" xmlns="" val="20002"/>
                    </a:ext>
                  </a:extLst>
                </a:gridCol>
                <a:gridCol w="5401195">
                  <a:extLst>
                    <a:ext uri="{9D8B030D-6E8A-4147-A177-3AD203B41FA5}">
                      <a16:colId xmlns:a16="http://schemas.microsoft.com/office/drawing/2014/main" xmlns="" val="20003"/>
                    </a:ext>
                  </a:extLst>
                </a:gridCol>
              </a:tblGrid>
              <a:tr h="673317">
                <a:tc>
                  <a:txBody>
                    <a:bodyPr/>
                    <a:lstStyle/>
                    <a:p>
                      <a:pPr algn="ctr">
                        <a:lnSpc>
                          <a:spcPct val="115000"/>
                        </a:lnSpc>
                        <a:spcAft>
                          <a:spcPts val="0"/>
                        </a:spcAft>
                      </a:pPr>
                      <a:r>
                        <a:rPr lang="en-ZA" sz="1600" b="1" dirty="0" smtClean="0">
                          <a:solidFill>
                            <a:srgbClr val="000000"/>
                          </a:solidFill>
                          <a:effectLst/>
                          <a:latin typeface="+mn-lt"/>
                          <a:ea typeface="Calibri"/>
                          <a:cs typeface="Arial" panose="020B0604020202020204" pitchFamily="34" charset="0"/>
                        </a:rPr>
                        <a:t>PARTNER</a:t>
                      </a:r>
                      <a:endParaRPr lang="en-ZA" sz="1600" b="1" dirty="0">
                        <a:effectLst/>
                        <a:latin typeface="+mn-lt"/>
                        <a:ea typeface="Calibri"/>
                        <a:cs typeface="Arial" panose="020B0604020202020204" pitchFamily="34" charset="0"/>
                      </a:endParaRPr>
                    </a:p>
                  </a:txBody>
                  <a:tcPr marL="43048" marR="43048" marT="0" marB="0">
                    <a:lnL w="12700" cap="flat" cmpd="sng" algn="ctr">
                      <a:solidFill>
                        <a:srgbClr val="404040"/>
                      </a:solidFill>
                      <a:prstDash val="solid"/>
                      <a:round/>
                      <a:headEnd type="none" w="med" len="med"/>
                      <a:tailEnd type="none" w="med" len="med"/>
                    </a:lnL>
                    <a:lnR>
                      <a:noFill/>
                    </a:lnR>
                    <a:lnT w="12700" cap="flat" cmpd="sng" algn="ctr">
                      <a:solidFill>
                        <a:srgbClr val="404040"/>
                      </a:solidFill>
                      <a:prstDash val="solid"/>
                      <a:round/>
                      <a:headEnd type="none" w="med" len="med"/>
                      <a:tailEnd type="none" w="med" len="med"/>
                    </a:lnT>
                    <a:lnB w="12700" cap="flat" cmpd="sng" algn="ctr">
                      <a:solidFill>
                        <a:srgbClr val="404040"/>
                      </a:solidFill>
                      <a:prstDash val="solid"/>
                      <a:round/>
                      <a:headEnd type="none" w="med" len="med"/>
                      <a:tailEnd type="none" w="med" len="med"/>
                    </a:lnB>
                    <a:solidFill>
                      <a:schemeClr val="tx2">
                        <a:lumMod val="60000"/>
                        <a:lumOff val="40000"/>
                      </a:schemeClr>
                    </a:solidFill>
                  </a:tcPr>
                </a:tc>
                <a:tc>
                  <a:txBody>
                    <a:bodyPr/>
                    <a:lstStyle/>
                    <a:p>
                      <a:pPr algn="ctr">
                        <a:lnSpc>
                          <a:spcPct val="115000"/>
                        </a:lnSpc>
                        <a:spcAft>
                          <a:spcPts val="0"/>
                        </a:spcAft>
                      </a:pPr>
                      <a:r>
                        <a:rPr lang="en-ZA" sz="1600" b="1" dirty="0" smtClean="0">
                          <a:solidFill>
                            <a:srgbClr val="000000"/>
                          </a:solidFill>
                          <a:effectLst/>
                          <a:latin typeface="+mn-lt"/>
                          <a:ea typeface="Calibri"/>
                          <a:cs typeface="Arial" panose="020B0604020202020204" pitchFamily="34" charset="0"/>
                        </a:rPr>
                        <a:t>NDA</a:t>
                      </a:r>
                      <a:endParaRPr lang="en-ZA" sz="1600" b="1" dirty="0">
                        <a:effectLst/>
                        <a:latin typeface="+mn-lt"/>
                        <a:ea typeface="Calibri"/>
                        <a:cs typeface="Arial" panose="020B0604020202020204" pitchFamily="34" charset="0"/>
                      </a:endParaRPr>
                    </a:p>
                  </a:txBody>
                  <a:tcPr marL="43048" marR="43048" marT="0" marB="0">
                    <a:lnL>
                      <a:noFill/>
                    </a:lnL>
                    <a:lnR>
                      <a:noFill/>
                    </a:lnR>
                    <a:lnT w="12700" cap="flat" cmpd="sng" algn="ctr">
                      <a:solidFill>
                        <a:srgbClr val="404040"/>
                      </a:solidFill>
                      <a:prstDash val="solid"/>
                      <a:round/>
                      <a:headEnd type="none" w="med" len="med"/>
                      <a:tailEnd type="none" w="med" len="med"/>
                    </a:lnT>
                    <a:lnB w="12700" cap="flat" cmpd="sng" algn="ctr">
                      <a:solidFill>
                        <a:srgbClr val="404040"/>
                      </a:solidFill>
                      <a:prstDash val="solid"/>
                      <a:round/>
                      <a:headEnd type="none" w="med" len="med"/>
                      <a:tailEnd type="none" w="med" len="med"/>
                    </a:lnB>
                    <a:solidFill>
                      <a:schemeClr val="tx2">
                        <a:lumMod val="60000"/>
                        <a:lumOff val="40000"/>
                      </a:schemeClr>
                    </a:solidFill>
                  </a:tcPr>
                </a:tc>
                <a:tc>
                  <a:txBody>
                    <a:bodyPr/>
                    <a:lstStyle/>
                    <a:p>
                      <a:pPr algn="ctr">
                        <a:lnSpc>
                          <a:spcPct val="115000"/>
                        </a:lnSpc>
                        <a:spcAft>
                          <a:spcPts val="0"/>
                        </a:spcAft>
                      </a:pPr>
                      <a:r>
                        <a:rPr lang="en-ZA" sz="1600" b="1" dirty="0" smtClean="0">
                          <a:solidFill>
                            <a:srgbClr val="000000"/>
                          </a:solidFill>
                          <a:effectLst/>
                          <a:latin typeface="+mn-lt"/>
                          <a:ea typeface="Calibri"/>
                          <a:cs typeface="Arial" panose="020B0604020202020204" pitchFamily="34" charset="0"/>
                        </a:rPr>
                        <a:t>MOU</a:t>
                      </a:r>
                      <a:endParaRPr lang="en-ZA" sz="1600" b="1" dirty="0">
                        <a:effectLst/>
                        <a:latin typeface="+mn-lt"/>
                        <a:ea typeface="Calibri"/>
                        <a:cs typeface="Arial" panose="020B0604020202020204" pitchFamily="34" charset="0"/>
                      </a:endParaRPr>
                    </a:p>
                  </a:txBody>
                  <a:tcPr marL="43048" marR="43048" marT="0" marB="0">
                    <a:lnL>
                      <a:noFill/>
                    </a:lnL>
                    <a:lnR>
                      <a:noFill/>
                    </a:lnR>
                    <a:lnT w="12700" cap="flat" cmpd="sng" algn="ctr">
                      <a:solidFill>
                        <a:srgbClr val="404040"/>
                      </a:solidFill>
                      <a:prstDash val="solid"/>
                      <a:round/>
                      <a:headEnd type="none" w="med" len="med"/>
                      <a:tailEnd type="none" w="med" len="med"/>
                    </a:lnT>
                    <a:lnB w="12700" cap="flat" cmpd="sng" algn="ctr">
                      <a:solidFill>
                        <a:srgbClr val="404040"/>
                      </a:solidFill>
                      <a:prstDash val="solid"/>
                      <a:round/>
                      <a:headEnd type="none" w="med" len="med"/>
                      <a:tailEnd type="none" w="med" len="med"/>
                    </a:lnB>
                    <a:solidFill>
                      <a:schemeClr val="tx2">
                        <a:lumMod val="60000"/>
                        <a:lumOff val="40000"/>
                      </a:schemeClr>
                    </a:solidFill>
                  </a:tcPr>
                </a:tc>
                <a:tc>
                  <a:txBody>
                    <a:bodyPr/>
                    <a:lstStyle/>
                    <a:p>
                      <a:pPr algn="ctr">
                        <a:lnSpc>
                          <a:spcPct val="115000"/>
                        </a:lnSpc>
                        <a:spcAft>
                          <a:spcPts val="0"/>
                        </a:spcAft>
                      </a:pPr>
                      <a:r>
                        <a:rPr lang="en-ZA" sz="1600" b="1" dirty="0">
                          <a:solidFill>
                            <a:srgbClr val="000000"/>
                          </a:solidFill>
                          <a:effectLst/>
                          <a:latin typeface="+mn-lt"/>
                          <a:ea typeface="Times New Roman"/>
                          <a:cs typeface="Arial" panose="020B0604020202020204" pitchFamily="34" charset="0"/>
                        </a:rPr>
                        <a:t>CURRENT STATUS </a:t>
                      </a:r>
                      <a:endParaRPr lang="en-ZA" sz="1600" b="1" dirty="0">
                        <a:effectLst/>
                        <a:latin typeface="+mn-lt"/>
                        <a:ea typeface="Calibri"/>
                        <a:cs typeface="Arial" panose="020B0604020202020204" pitchFamily="34" charset="0"/>
                      </a:endParaRPr>
                    </a:p>
                  </a:txBody>
                  <a:tcPr marL="43048" marR="43048" marT="0" marB="0">
                    <a:lnL>
                      <a:noFill/>
                    </a:lnL>
                    <a:lnR w="12700" cap="flat" cmpd="sng" algn="ctr">
                      <a:solidFill>
                        <a:srgbClr val="404040"/>
                      </a:solidFill>
                      <a:prstDash val="solid"/>
                      <a:round/>
                      <a:headEnd type="none" w="med" len="med"/>
                      <a:tailEnd type="none" w="med" len="med"/>
                    </a:lnR>
                    <a:lnT w="12700" cap="flat" cmpd="sng" algn="ctr">
                      <a:solidFill>
                        <a:srgbClr val="404040"/>
                      </a:solidFill>
                      <a:prstDash val="solid"/>
                      <a:round/>
                      <a:headEnd type="none" w="med" len="med"/>
                      <a:tailEnd type="none" w="med" len="med"/>
                    </a:lnT>
                    <a:lnB w="12700" cap="flat" cmpd="sng" algn="ctr">
                      <a:solidFill>
                        <a:srgbClr val="404040"/>
                      </a:solidFill>
                      <a:prstDash val="solid"/>
                      <a:round/>
                      <a:headEnd type="none" w="med" len="med"/>
                      <a:tailEnd type="none" w="med" len="med"/>
                    </a:lnB>
                    <a:solidFill>
                      <a:schemeClr val="tx2">
                        <a:lumMod val="60000"/>
                        <a:lumOff val="40000"/>
                      </a:schemeClr>
                    </a:solidFill>
                  </a:tcPr>
                </a:tc>
                <a:extLst>
                  <a:ext uri="{0D108BD9-81ED-4DB2-BD59-A6C34878D82A}">
                    <a16:rowId xmlns:a16="http://schemas.microsoft.com/office/drawing/2014/main" xmlns="" val="10000"/>
                  </a:ext>
                </a:extLst>
              </a:tr>
              <a:tr h="574632">
                <a:tc>
                  <a:txBody>
                    <a:bodyPr/>
                    <a:lstStyle/>
                    <a:p>
                      <a:pPr algn="l">
                        <a:lnSpc>
                          <a:spcPct val="115000"/>
                        </a:lnSpc>
                        <a:spcAft>
                          <a:spcPts val="0"/>
                        </a:spcAft>
                      </a:pPr>
                      <a:r>
                        <a:rPr lang="en-ZA" sz="1800" b="1" dirty="0" smtClean="0">
                          <a:solidFill>
                            <a:srgbClr val="000000"/>
                          </a:solidFill>
                          <a:effectLst/>
                          <a:latin typeface="Arial Narrow" panose="020B0606020202030204" pitchFamily="34" charset="0"/>
                          <a:ea typeface="Times New Roman"/>
                          <a:cs typeface="Arial" panose="020B0604020202020204" pitchFamily="34" charset="0"/>
                        </a:rPr>
                        <a:t>Lonmin</a:t>
                      </a:r>
                      <a:endParaRPr lang="en-ZA" sz="1800" b="1" dirty="0">
                        <a:effectLst/>
                        <a:latin typeface="Arial Narrow" panose="020B0606020202030204" pitchFamily="34" charset="0"/>
                        <a:ea typeface="Calibri"/>
                        <a:cs typeface="Arial" panose="020B0604020202020204" pitchFamily="34" charset="0"/>
                      </a:endParaRPr>
                    </a:p>
                  </a:txBody>
                  <a:tcPr marL="43048" marR="43048" marT="0" marB="0">
                    <a:lnL w="12700" cap="flat" cmpd="sng" algn="ctr">
                      <a:solidFill>
                        <a:srgbClr val="404040"/>
                      </a:solidFill>
                      <a:prstDash val="solid"/>
                      <a:round/>
                      <a:headEnd type="none" w="med" len="med"/>
                      <a:tailEnd type="none" w="med" len="med"/>
                    </a:lnL>
                    <a:lnR>
                      <a:noFill/>
                    </a:lnR>
                    <a:lnT w="12700" cap="flat" cmpd="sng" algn="ctr">
                      <a:solidFill>
                        <a:srgbClr val="404040"/>
                      </a:solidFill>
                      <a:prstDash val="solid"/>
                      <a:round/>
                      <a:headEnd type="none" w="med" len="med"/>
                      <a:tailEnd type="none" w="med" len="med"/>
                    </a:lnT>
                    <a:lnB w="12700" cap="flat" cmpd="sng" algn="ctr">
                      <a:solidFill>
                        <a:srgbClr val="404040"/>
                      </a:solidFill>
                      <a:prstDash val="solid"/>
                      <a:round/>
                      <a:headEnd type="none" w="med" len="med"/>
                      <a:tailEnd type="none" w="med" len="med"/>
                    </a:lnB>
                    <a:solidFill>
                      <a:schemeClr val="bg1"/>
                    </a:solidFill>
                  </a:tcPr>
                </a:tc>
                <a:tc>
                  <a:txBody>
                    <a:bodyPr/>
                    <a:lstStyle/>
                    <a:p>
                      <a:pPr algn="l">
                        <a:lnSpc>
                          <a:spcPct val="115000"/>
                        </a:lnSpc>
                        <a:spcAft>
                          <a:spcPts val="0"/>
                        </a:spcAft>
                      </a:pPr>
                      <a:r>
                        <a:rPr lang="en-ZA" sz="1800" dirty="0" smtClean="0">
                          <a:solidFill>
                            <a:srgbClr val="000000"/>
                          </a:solidFill>
                          <a:effectLst/>
                          <a:latin typeface="Arial Narrow" panose="020B0606020202030204" pitchFamily="34" charset="0"/>
                          <a:ea typeface="Calibri"/>
                          <a:cs typeface="Arial" panose="020B0604020202020204" pitchFamily="34" charset="0"/>
                        </a:rPr>
                        <a:t>Signed</a:t>
                      </a:r>
                      <a:r>
                        <a:rPr lang="en-ZA" sz="1800" baseline="0" dirty="0" smtClean="0">
                          <a:solidFill>
                            <a:srgbClr val="000000"/>
                          </a:solidFill>
                          <a:effectLst/>
                          <a:latin typeface="Arial Narrow" panose="020B0606020202030204" pitchFamily="34" charset="0"/>
                          <a:ea typeface="Calibri"/>
                          <a:cs typeface="Arial" panose="020B0604020202020204" pitchFamily="34" charset="0"/>
                        </a:rPr>
                        <a:t> </a:t>
                      </a:r>
                      <a:endParaRPr lang="en-ZA" sz="1800" dirty="0">
                        <a:effectLst/>
                        <a:latin typeface="Arial Narrow" panose="020B0606020202030204" pitchFamily="34" charset="0"/>
                        <a:ea typeface="Calibri"/>
                        <a:cs typeface="Arial" panose="020B0604020202020204" pitchFamily="34" charset="0"/>
                      </a:endParaRPr>
                    </a:p>
                  </a:txBody>
                  <a:tcPr marL="43048" marR="43048" marT="0" marB="0">
                    <a:lnL>
                      <a:noFill/>
                    </a:lnL>
                    <a:lnR>
                      <a:noFill/>
                    </a:lnR>
                    <a:lnT w="12700" cap="flat" cmpd="sng" algn="ctr">
                      <a:solidFill>
                        <a:srgbClr val="404040"/>
                      </a:solidFill>
                      <a:prstDash val="solid"/>
                      <a:round/>
                      <a:headEnd type="none" w="med" len="med"/>
                      <a:tailEnd type="none" w="med" len="med"/>
                    </a:lnT>
                    <a:lnB w="12700" cap="flat" cmpd="sng" algn="ctr">
                      <a:solidFill>
                        <a:srgbClr val="404040"/>
                      </a:solidFill>
                      <a:prstDash val="solid"/>
                      <a:round/>
                      <a:headEnd type="none" w="med" len="med"/>
                      <a:tailEnd type="none" w="med" len="med"/>
                    </a:lnB>
                    <a:solidFill>
                      <a:schemeClr val="bg1"/>
                    </a:solidFill>
                  </a:tcPr>
                </a:tc>
                <a:tc>
                  <a:txBody>
                    <a:bodyPr/>
                    <a:lstStyle/>
                    <a:p>
                      <a:pPr algn="l">
                        <a:lnSpc>
                          <a:spcPct val="115000"/>
                        </a:lnSpc>
                        <a:spcAft>
                          <a:spcPts val="0"/>
                        </a:spcAft>
                      </a:pPr>
                      <a:r>
                        <a:rPr lang="en-ZA" sz="1800" dirty="0" smtClean="0">
                          <a:solidFill>
                            <a:srgbClr val="000000"/>
                          </a:solidFill>
                          <a:effectLst/>
                          <a:latin typeface="Arial Narrow" panose="020B0606020202030204" pitchFamily="34" charset="0"/>
                          <a:ea typeface="Calibri"/>
                          <a:cs typeface="Arial" panose="020B0604020202020204" pitchFamily="34" charset="0"/>
                        </a:rPr>
                        <a:t>Draft</a:t>
                      </a:r>
                      <a:endParaRPr lang="en-ZA" sz="1800" dirty="0">
                        <a:effectLst/>
                        <a:latin typeface="Arial Narrow" panose="020B0606020202030204" pitchFamily="34" charset="0"/>
                        <a:ea typeface="Calibri"/>
                        <a:cs typeface="Arial" panose="020B0604020202020204" pitchFamily="34" charset="0"/>
                      </a:endParaRPr>
                    </a:p>
                  </a:txBody>
                  <a:tcPr marL="43048" marR="43048" marT="0" marB="0">
                    <a:lnL>
                      <a:noFill/>
                    </a:lnL>
                    <a:lnR>
                      <a:noFill/>
                    </a:lnR>
                    <a:lnT w="12700" cap="flat" cmpd="sng" algn="ctr">
                      <a:solidFill>
                        <a:srgbClr val="404040"/>
                      </a:solidFill>
                      <a:prstDash val="solid"/>
                      <a:round/>
                      <a:headEnd type="none" w="med" len="med"/>
                      <a:tailEnd type="none" w="med" len="med"/>
                    </a:lnT>
                    <a:lnB w="12700" cap="flat" cmpd="sng" algn="ctr">
                      <a:solidFill>
                        <a:srgbClr val="404040"/>
                      </a:solidFill>
                      <a:prstDash val="solid"/>
                      <a:round/>
                      <a:headEnd type="none" w="med" len="med"/>
                      <a:tailEnd type="none" w="med" len="med"/>
                    </a:lnB>
                    <a:solidFill>
                      <a:schemeClr val="bg1"/>
                    </a:solidFill>
                  </a:tcPr>
                </a:tc>
                <a:tc>
                  <a:txBody>
                    <a:bodyPr/>
                    <a:lstStyle/>
                    <a:p>
                      <a:pPr algn="l">
                        <a:lnSpc>
                          <a:spcPct val="115000"/>
                        </a:lnSpc>
                        <a:spcAft>
                          <a:spcPts val="0"/>
                        </a:spcAft>
                      </a:pPr>
                      <a:r>
                        <a:rPr lang="en-ZA" sz="1800" dirty="0" smtClean="0">
                          <a:solidFill>
                            <a:srgbClr val="000000"/>
                          </a:solidFill>
                          <a:effectLst/>
                          <a:latin typeface="Arial Narrow" panose="020B0606020202030204" pitchFamily="34" charset="0"/>
                          <a:ea typeface="Calibri"/>
                          <a:cs typeface="Arial" panose="020B0604020202020204" pitchFamily="34" charset="0"/>
                        </a:rPr>
                        <a:t>Draft Housing / Human Settlements Strategy and preliminary agreement on 5 project sites</a:t>
                      </a:r>
                      <a:endParaRPr lang="en-ZA" sz="1800" dirty="0">
                        <a:effectLst/>
                        <a:latin typeface="Arial Narrow" panose="020B0606020202030204" pitchFamily="34" charset="0"/>
                        <a:ea typeface="Calibri"/>
                        <a:cs typeface="Arial" panose="020B0604020202020204" pitchFamily="34" charset="0"/>
                      </a:endParaRPr>
                    </a:p>
                  </a:txBody>
                  <a:tcPr marL="43048" marR="43048" marT="0" marB="0">
                    <a:lnL>
                      <a:noFill/>
                    </a:lnL>
                    <a:lnR w="12700" cap="flat" cmpd="sng" algn="ctr">
                      <a:solidFill>
                        <a:srgbClr val="404040"/>
                      </a:solidFill>
                      <a:prstDash val="solid"/>
                      <a:round/>
                      <a:headEnd type="none" w="med" len="med"/>
                      <a:tailEnd type="none" w="med" len="med"/>
                    </a:lnR>
                    <a:lnT w="12700" cap="flat" cmpd="sng" algn="ctr">
                      <a:solidFill>
                        <a:srgbClr val="404040"/>
                      </a:solidFill>
                      <a:prstDash val="solid"/>
                      <a:round/>
                      <a:headEnd type="none" w="med" len="med"/>
                      <a:tailEnd type="none" w="med" len="med"/>
                    </a:lnT>
                    <a:lnB w="12700" cap="flat" cmpd="sng" algn="ctr">
                      <a:solidFill>
                        <a:srgbClr val="404040"/>
                      </a:solidFill>
                      <a:prstDash val="solid"/>
                      <a:round/>
                      <a:headEnd type="none" w="med" len="med"/>
                      <a:tailEnd type="none" w="med" len="med"/>
                    </a:lnB>
                    <a:solidFill>
                      <a:schemeClr val="bg1"/>
                    </a:solidFill>
                  </a:tcPr>
                </a:tc>
                <a:extLst>
                  <a:ext uri="{0D108BD9-81ED-4DB2-BD59-A6C34878D82A}">
                    <a16:rowId xmlns:a16="http://schemas.microsoft.com/office/drawing/2014/main" xmlns="" val="10001"/>
                  </a:ext>
                </a:extLst>
              </a:tr>
              <a:tr h="543654">
                <a:tc>
                  <a:txBody>
                    <a:bodyPr/>
                    <a:lstStyle/>
                    <a:p>
                      <a:pPr algn="l">
                        <a:lnSpc>
                          <a:spcPct val="115000"/>
                        </a:lnSpc>
                        <a:spcAft>
                          <a:spcPts val="0"/>
                        </a:spcAft>
                      </a:pPr>
                      <a:r>
                        <a:rPr lang="en-ZA" sz="1800" b="1" dirty="0" smtClean="0">
                          <a:effectLst/>
                          <a:latin typeface="Arial Narrow" panose="020B0606020202030204" pitchFamily="34" charset="0"/>
                          <a:ea typeface="Calibri"/>
                          <a:cs typeface="Arial" panose="020B0604020202020204" pitchFamily="34" charset="0"/>
                        </a:rPr>
                        <a:t>Anglo Platinum</a:t>
                      </a:r>
                      <a:endParaRPr lang="en-ZA" sz="1800" b="1" dirty="0">
                        <a:effectLst/>
                        <a:latin typeface="Arial Narrow" panose="020B0606020202030204" pitchFamily="34" charset="0"/>
                        <a:ea typeface="Calibri"/>
                        <a:cs typeface="Arial" panose="020B0604020202020204" pitchFamily="34" charset="0"/>
                      </a:endParaRPr>
                    </a:p>
                  </a:txBody>
                  <a:tcPr marL="43048" marR="43048" marT="0" marB="0">
                    <a:lnL w="12700" cap="flat" cmpd="sng" algn="ctr">
                      <a:solidFill>
                        <a:srgbClr val="404040"/>
                      </a:solidFill>
                      <a:prstDash val="solid"/>
                      <a:round/>
                      <a:headEnd type="none" w="med" len="med"/>
                      <a:tailEnd type="none" w="med" len="med"/>
                    </a:lnL>
                    <a:lnR>
                      <a:noFill/>
                    </a:lnR>
                    <a:lnT w="12700" cap="flat" cmpd="sng" algn="ctr">
                      <a:solidFill>
                        <a:srgbClr val="404040"/>
                      </a:solidFill>
                      <a:prstDash val="solid"/>
                      <a:round/>
                      <a:headEnd type="none" w="med" len="med"/>
                      <a:tailEnd type="none" w="med" len="med"/>
                    </a:lnT>
                    <a:lnB w="12700" cap="flat" cmpd="sng" algn="ctr">
                      <a:solidFill>
                        <a:srgbClr val="404040"/>
                      </a:solidFill>
                      <a:prstDash val="solid"/>
                      <a:round/>
                      <a:headEnd type="none" w="med" len="med"/>
                      <a:tailEnd type="none" w="med" len="med"/>
                    </a:lnB>
                    <a:noFill/>
                  </a:tcPr>
                </a:tc>
                <a:tc>
                  <a:txBody>
                    <a:bodyPr/>
                    <a:lstStyle/>
                    <a:p>
                      <a:pPr algn="l">
                        <a:lnSpc>
                          <a:spcPct val="115000"/>
                        </a:lnSpc>
                        <a:spcAft>
                          <a:spcPts val="0"/>
                        </a:spcAft>
                      </a:pPr>
                      <a:r>
                        <a:rPr lang="en-ZA" sz="1800" dirty="0" smtClean="0">
                          <a:effectLst/>
                          <a:latin typeface="Arial Narrow" panose="020B0606020202030204" pitchFamily="34" charset="0"/>
                          <a:ea typeface="Calibri"/>
                          <a:cs typeface="Arial" panose="020B0604020202020204" pitchFamily="34" charset="0"/>
                        </a:rPr>
                        <a:t>Submitted for signature</a:t>
                      </a:r>
                      <a:endParaRPr lang="en-ZA" sz="1800" dirty="0">
                        <a:effectLst/>
                        <a:latin typeface="Arial Narrow" panose="020B0606020202030204" pitchFamily="34" charset="0"/>
                        <a:ea typeface="Calibri"/>
                        <a:cs typeface="Arial" panose="020B0604020202020204" pitchFamily="34" charset="0"/>
                      </a:endParaRPr>
                    </a:p>
                  </a:txBody>
                  <a:tcPr marL="43048" marR="43048" marT="0" marB="0">
                    <a:lnL>
                      <a:noFill/>
                    </a:lnL>
                    <a:lnR>
                      <a:noFill/>
                    </a:lnR>
                    <a:lnT w="12700" cap="flat" cmpd="sng" algn="ctr">
                      <a:solidFill>
                        <a:srgbClr val="404040"/>
                      </a:solidFill>
                      <a:prstDash val="solid"/>
                      <a:round/>
                      <a:headEnd type="none" w="med" len="med"/>
                      <a:tailEnd type="none" w="med" len="med"/>
                    </a:lnT>
                    <a:lnB w="12700" cap="flat" cmpd="sng" algn="ctr">
                      <a:solidFill>
                        <a:srgbClr val="404040"/>
                      </a:solidFill>
                      <a:prstDash val="solid"/>
                      <a:round/>
                      <a:headEnd type="none" w="med" len="med"/>
                      <a:tailEnd type="none" w="med" len="med"/>
                    </a:lnB>
                    <a:noFill/>
                  </a:tcPr>
                </a:tc>
                <a:tc rowSpan="2">
                  <a:txBody>
                    <a:bodyPr/>
                    <a:lstStyle/>
                    <a:p>
                      <a:pPr algn="l">
                        <a:lnSpc>
                          <a:spcPct val="115000"/>
                        </a:lnSpc>
                        <a:spcAft>
                          <a:spcPts val="0"/>
                        </a:spcAft>
                      </a:pPr>
                      <a:endParaRPr lang="en-ZA" sz="1800" dirty="0" smtClean="0">
                        <a:effectLst/>
                        <a:latin typeface="Arial Narrow" panose="020B0606020202030204" pitchFamily="34" charset="0"/>
                        <a:ea typeface="Calibri"/>
                        <a:cs typeface="Arial" panose="020B0604020202020204" pitchFamily="34" charset="0"/>
                      </a:endParaRPr>
                    </a:p>
                    <a:p>
                      <a:pPr algn="l">
                        <a:lnSpc>
                          <a:spcPct val="115000"/>
                        </a:lnSpc>
                        <a:spcAft>
                          <a:spcPts val="0"/>
                        </a:spcAft>
                      </a:pPr>
                      <a:endParaRPr lang="en-ZA" sz="1800" dirty="0" smtClean="0">
                        <a:effectLst/>
                        <a:latin typeface="Arial Narrow" panose="020B0606020202030204" pitchFamily="34" charset="0"/>
                        <a:ea typeface="Calibri"/>
                        <a:cs typeface="Arial" panose="020B0604020202020204" pitchFamily="34" charset="0"/>
                      </a:endParaRPr>
                    </a:p>
                    <a:p>
                      <a:pPr algn="l">
                        <a:lnSpc>
                          <a:spcPct val="115000"/>
                        </a:lnSpc>
                        <a:spcAft>
                          <a:spcPts val="0"/>
                        </a:spcAft>
                      </a:pPr>
                      <a:r>
                        <a:rPr lang="en-ZA" sz="1800" dirty="0" smtClean="0">
                          <a:effectLst/>
                          <a:latin typeface="Arial Narrow" panose="020B0606020202030204" pitchFamily="34" charset="0"/>
                          <a:ea typeface="Calibri"/>
                          <a:cs typeface="Arial" panose="020B0604020202020204" pitchFamily="34" charset="0"/>
                        </a:rPr>
                        <a:t>Signed</a:t>
                      </a:r>
                      <a:endParaRPr lang="en-ZA" sz="1800" dirty="0">
                        <a:effectLst/>
                        <a:latin typeface="Arial Narrow" panose="020B0606020202030204" pitchFamily="34" charset="0"/>
                        <a:ea typeface="Calibri"/>
                        <a:cs typeface="Arial" panose="020B0604020202020204" pitchFamily="34" charset="0"/>
                      </a:endParaRPr>
                    </a:p>
                  </a:txBody>
                  <a:tcPr marL="43048" marR="43048" marT="0" marB="0">
                    <a:lnL>
                      <a:noFill/>
                    </a:lnL>
                    <a:lnR>
                      <a:noFill/>
                    </a:lnR>
                    <a:lnT w="12700" cap="flat" cmpd="sng" algn="ctr">
                      <a:solidFill>
                        <a:srgbClr val="404040"/>
                      </a:solidFill>
                      <a:prstDash val="solid"/>
                      <a:round/>
                      <a:headEnd type="none" w="med" len="med"/>
                      <a:tailEnd type="none" w="med" len="med"/>
                    </a:lnT>
                    <a:lnB w="12700" cap="flat" cmpd="sng" algn="ctr">
                      <a:solidFill>
                        <a:srgbClr val="404040"/>
                      </a:solidFill>
                      <a:prstDash val="solid"/>
                      <a:round/>
                      <a:headEnd type="none" w="med" len="med"/>
                      <a:tailEnd type="none" w="med" len="med"/>
                    </a:lnB>
                    <a:noFill/>
                  </a:tcPr>
                </a:tc>
                <a:tc rowSpan="2">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lang="en-ZA" sz="1800" dirty="0" smtClean="0">
                          <a:effectLst/>
                          <a:latin typeface="Arial Narrow" panose="020B0606020202030204" pitchFamily="34" charset="0"/>
                          <a:ea typeface="Calibri"/>
                          <a:cs typeface="Arial" panose="020B0604020202020204" pitchFamily="34" charset="0"/>
                        </a:rPr>
                        <a:t>Agreement to be reached </a:t>
                      </a:r>
                      <a:r>
                        <a:rPr lang="en-ZA" sz="1800" baseline="0" dirty="0" smtClean="0">
                          <a:effectLst/>
                          <a:latin typeface="Arial Narrow" panose="020B0606020202030204" pitchFamily="34" charset="0"/>
                          <a:ea typeface="Calibri"/>
                          <a:cs typeface="Arial" panose="020B0604020202020204" pitchFamily="34" charset="0"/>
                        </a:rPr>
                        <a:t>regarding overall co-financial commitments and funding model for the project; discussions underway regarding with Province regarding Smashblock Informal Settlement</a:t>
                      </a:r>
                      <a:endParaRPr lang="en-ZA" sz="1800" dirty="0" smtClean="0">
                        <a:effectLst/>
                        <a:latin typeface="Arial Narrow" panose="020B0606020202030204" pitchFamily="34" charset="0"/>
                        <a:ea typeface="Calibri"/>
                        <a:cs typeface="Arial" panose="020B0604020202020204" pitchFamily="34" charset="0"/>
                      </a:endParaRPr>
                    </a:p>
                  </a:txBody>
                  <a:tcPr marL="43048" marR="43048" marT="0" marB="0">
                    <a:lnL>
                      <a:noFill/>
                    </a:lnL>
                    <a:lnR w="12700" cap="flat" cmpd="sng" algn="ctr">
                      <a:solidFill>
                        <a:srgbClr val="404040"/>
                      </a:solidFill>
                      <a:prstDash val="solid"/>
                      <a:round/>
                      <a:headEnd type="none" w="med" len="med"/>
                      <a:tailEnd type="none" w="med" len="med"/>
                    </a:lnR>
                    <a:lnT w="12700" cap="flat" cmpd="sng" algn="ctr">
                      <a:solidFill>
                        <a:srgbClr val="404040"/>
                      </a:solidFill>
                      <a:prstDash val="solid"/>
                      <a:round/>
                      <a:headEnd type="none" w="med" len="med"/>
                      <a:tailEnd type="none" w="med" len="med"/>
                    </a:lnT>
                    <a:lnB w="12700" cap="flat" cmpd="sng" algn="ctr">
                      <a:solidFill>
                        <a:srgbClr val="404040"/>
                      </a:solidFill>
                      <a:prstDash val="solid"/>
                      <a:round/>
                      <a:headEnd type="none" w="med" len="med"/>
                      <a:tailEnd type="none" w="med" len="med"/>
                    </a:lnB>
                    <a:noFill/>
                  </a:tcPr>
                </a:tc>
                <a:extLst>
                  <a:ext uri="{0D108BD9-81ED-4DB2-BD59-A6C34878D82A}">
                    <a16:rowId xmlns:a16="http://schemas.microsoft.com/office/drawing/2014/main" xmlns="" val="10002"/>
                  </a:ext>
                </a:extLst>
              </a:tr>
              <a:tr h="509224">
                <a:tc>
                  <a:txBody>
                    <a:bodyPr/>
                    <a:lstStyle/>
                    <a:p>
                      <a:pPr algn="l">
                        <a:lnSpc>
                          <a:spcPct val="115000"/>
                        </a:lnSpc>
                        <a:spcAft>
                          <a:spcPts val="0"/>
                        </a:spcAft>
                      </a:pPr>
                      <a:r>
                        <a:rPr lang="en-ZA" sz="1800" b="1" dirty="0" smtClean="0">
                          <a:effectLst/>
                          <a:latin typeface="Arial Narrow" panose="020B0606020202030204" pitchFamily="34" charset="0"/>
                          <a:ea typeface="Calibri"/>
                          <a:cs typeface="Arial" panose="020B0604020202020204" pitchFamily="34" charset="0"/>
                        </a:rPr>
                        <a:t>NorPlats</a:t>
                      </a:r>
                      <a:r>
                        <a:rPr lang="en-ZA" sz="1800" b="1" baseline="0" dirty="0" smtClean="0">
                          <a:effectLst/>
                          <a:latin typeface="Arial Narrow" panose="020B0606020202030204" pitchFamily="34" charset="0"/>
                          <a:ea typeface="Calibri"/>
                          <a:cs typeface="Arial" panose="020B0604020202020204" pitchFamily="34" charset="0"/>
                        </a:rPr>
                        <a:t> </a:t>
                      </a:r>
                      <a:endParaRPr lang="en-ZA" sz="1800" b="1" dirty="0">
                        <a:effectLst/>
                        <a:latin typeface="Arial Narrow" panose="020B0606020202030204" pitchFamily="34" charset="0"/>
                        <a:ea typeface="Calibri"/>
                        <a:cs typeface="Arial" panose="020B0604020202020204" pitchFamily="34" charset="0"/>
                      </a:endParaRPr>
                    </a:p>
                  </a:txBody>
                  <a:tcPr marL="43048" marR="43048" marT="0" marB="0">
                    <a:lnL w="12700" cap="flat" cmpd="sng" algn="ctr">
                      <a:solidFill>
                        <a:srgbClr val="404040"/>
                      </a:solidFill>
                      <a:prstDash val="solid"/>
                      <a:round/>
                      <a:headEnd type="none" w="med" len="med"/>
                      <a:tailEnd type="none" w="med" len="med"/>
                    </a:lnL>
                    <a:lnR>
                      <a:noFill/>
                    </a:lnR>
                    <a:lnT w="12700" cap="flat" cmpd="sng" algn="ctr">
                      <a:solidFill>
                        <a:srgbClr val="404040"/>
                      </a:solidFill>
                      <a:prstDash val="solid"/>
                      <a:round/>
                      <a:headEnd type="none" w="med" len="med"/>
                      <a:tailEnd type="none" w="med" len="med"/>
                    </a:lnT>
                    <a:lnB w="12700" cap="flat" cmpd="sng" algn="ctr">
                      <a:solidFill>
                        <a:srgbClr val="404040"/>
                      </a:solidFill>
                      <a:prstDash val="solid"/>
                      <a:round/>
                      <a:headEnd type="none" w="med" len="med"/>
                      <a:tailEnd type="none" w="med" len="med"/>
                    </a:lnB>
                    <a:noFill/>
                  </a:tcPr>
                </a:tc>
                <a:tc>
                  <a:txBody>
                    <a:bodyPr/>
                    <a:lstStyle/>
                    <a:p>
                      <a:pPr algn="l">
                        <a:lnSpc>
                          <a:spcPct val="115000"/>
                        </a:lnSpc>
                        <a:spcAft>
                          <a:spcPts val="0"/>
                        </a:spcAft>
                      </a:pPr>
                      <a:r>
                        <a:rPr lang="en-ZA" sz="1800" dirty="0" smtClean="0">
                          <a:effectLst/>
                          <a:latin typeface="Arial Narrow" panose="020B0606020202030204" pitchFamily="34" charset="0"/>
                          <a:ea typeface="Calibri"/>
                          <a:cs typeface="Arial" panose="020B0604020202020204" pitchFamily="34" charset="0"/>
                        </a:rPr>
                        <a:t>Signed </a:t>
                      </a:r>
                      <a:endParaRPr lang="en-ZA" sz="1800" dirty="0">
                        <a:effectLst/>
                        <a:latin typeface="Arial Narrow" panose="020B0606020202030204" pitchFamily="34" charset="0"/>
                        <a:ea typeface="Calibri"/>
                        <a:cs typeface="Arial" panose="020B0604020202020204" pitchFamily="34" charset="0"/>
                      </a:endParaRPr>
                    </a:p>
                  </a:txBody>
                  <a:tcPr marL="43048" marR="43048" marT="0" marB="0">
                    <a:lnL>
                      <a:noFill/>
                    </a:lnL>
                    <a:lnR>
                      <a:noFill/>
                    </a:lnR>
                    <a:lnT w="12700" cap="flat" cmpd="sng" algn="ctr">
                      <a:solidFill>
                        <a:srgbClr val="404040"/>
                      </a:solidFill>
                      <a:prstDash val="solid"/>
                      <a:round/>
                      <a:headEnd type="none" w="med" len="med"/>
                      <a:tailEnd type="none" w="med" len="med"/>
                    </a:lnT>
                    <a:lnB w="12700" cap="flat" cmpd="sng" algn="ctr">
                      <a:solidFill>
                        <a:srgbClr val="404040"/>
                      </a:solidFill>
                      <a:prstDash val="solid"/>
                      <a:round/>
                      <a:headEnd type="none" w="med" len="med"/>
                      <a:tailEnd type="none" w="med" len="med"/>
                    </a:lnB>
                    <a:noFill/>
                  </a:tcPr>
                </a:tc>
                <a:tc vMerge="1">
                  <a:txBody>
                    <a:bodyPr/>
                    <a:lstStyle/>
                    <a:p>
                      <a:pPr algn="l">
                        <a:lnSpc>
                          <a:spcPct val="115000"/>
                        </a:lnSpc>
                        <a:spcAft>
                          <a:spcPts val="0"/>
                        </a:spcAft>
                      </a:pPr>
                      <a:endParaRPr lang="en-ZA" sz="1600" dirty="0">
                        <a:effectLst/>
                        <a:latin typeface="Calibri"/>
                        <a:ea typeface="Calibri"/>
                        <a:cs typeface="Times New Roman"/>
                      </a:endParaRPr>
                    </a:p>
                  </a:txBody>
                  <a:tcPr marL="57397" marR="57397" marT="0" marB="0">
                    <a:lnL>
                      <a:noFill/>
                    </a:lnL>
                    <a:lnR>
                      <a:noFill/>
                    </a:lnR>
                    <a:lnT w="12700" cap="flat" cmpd="sng" algn="ctr">
                      <a:solidFill>
                        <a:srgbClr val="404040"/>
                      </a:solidFill>
                      <a:prstDash val="solid"/>
                      <a:round/>
                      <a:headEnd type="none" w="med" len="med"/>
                      <a:tailEnd type="none" w="med" len="med"/>
                    </a:lnT>
                    <a:lnB w="12700" cap="flat" cmpd="sng" algn="ctr">
                      <a:solidFill>
                        <a:srgbClr val="404040"/>
                      </a:solidFill>
                      <a:prstDash val="solid"/>
                      <a:round/>
                      <a:headEnd type="none" w="med" len="med"/>
                      <a:tailEnd type="none" w="med" len="med"/>
                    </a:lnB>
                    <a:solidFill>
                      <a:schemeClr val="tx2">
                        <a:lumMod val="60000"/>
                        <a:lumOff val="40000"/>
                      </a:schemeClr>
                    </a:solidFill>
                  </a:tcPr>
                </a:tc>
                <a:tc vMerge="1">
                  <a:txBody>
                    <a:bodyPr/>
                    <a:lstStyle/>
                    <a:p>
                      <a:pPr marL="0" marR="0" indent="0" algn="l" defTabSz="914400" rtl="0" eaLnBrk="1" fontAlgn="auto" latinLnBrk="0" hangingPunct="1">
                        <a:lnSpc>
                          <a:spcPct val="115000"/>
                        </a:lnSpc>
                        <a:spcBef>
                          <a:spcPts val="0"/>
                        </a:spcBef>
                        <a:spcAft>
                          <a:spcPts val="0"/>
                        </a:spcAft>
                        <a:buClrTx/>
                        <a:buSzTx/>
                        <a:buFontTx/>
                        <a:buNone/>
                        <a:tabLst/>
                        <a:defRPr/>
                      </a:pPr>
                      <a:endParaRPr lang="en-ZA" sz="1600" dirty="0" smtClean="0">
                        <a:effectLst/>
                        <a:latin typeface="+mn-lt"/>
                        <a:ea typeface="Calibri"/>
                        <a:cs typeface="Times New Roman"/>
                      </a:endParaRPr>
                    </a:p>
                  </a:txBody>
                  <a:tcPr marL="57397" marR="57397" marT="0" marB="0">
                    <a:lnL>
                      <a:noFill/>
                    </a:lnL>
                    <a:lnR w="12700" cap="flat" cmpd="sng" algn="ctr">
                      <a:solidFill>
                        <a:srgbClr val="404040"/>
                      </a:solidFill>
                      <a:prstDash val="solid"/>
                      <a:round/>
                      <a:headEnd type="none" w="med" len="med"/>
                      <a:tailEnd type="none" w="med" len="med"/>
                    </a:lnR>
                    <a:lnT w="12700" cap="flat" cmpd="sng" algn="ctr">
                      <a:solidFill>
                        <a:srgbClr val="404040"/>
                      </a:solidFill>
                      <a:prstDash val="solid"/>
                      <a:round/>
                      <a:headEnd type="none" w="med" len="med"/>
                      <a:tailEnd type="none" w="med" len="med"/>
                    </a:lnT>
                    <a:lnB w="12700" cap="flat" cmpd="sng" algn="ctr">
                      <a:solidFill>
                        <a:srgbClr val="404040"/>
                      </a:solidFill>
                      <a:prstDash val="solid"/>
                      <a:round/>
                      <a:headEnd type="none" w="med" len="med"/>
                      <a:tailEnd type="none" w="med" len="med"/>
                    </a:lnB>
                    <a:solidFill>
                      <a:schemeClr val="bg1"/>
                    </a:solidFill>
                  </a:tcPr>
                </a:tc>
                <a:extLst>
                  <a:ext uri="{0D108BD9-81ED-4DB2-BD59-A6C34878D82A}">
                    <a16:rowId xmlns:a16="http://schemas.microsoft.com/office/drawing/2014/main" xmlns="" val="10003"/>
                  </a:ext>
                </a:extLst>
              </a:tr>
              <a:tr h="526438">
                <a:tc>
                  <a:txBody>
                    <a:bodyPr/>
                    <a:lstStyle/>
                    <a:p>
                      <a:pPr algn="l">
                        <a:lnSpc>
                          <a:spcPct val="115000"/>
                        </a:lnSpc>
                        <a:spcAft>
                          <a:spcPts val="0"/>
                        </a:spcAft>
                      </a:pPr>
                      <a:r>
                        <a:rPr lang="en-ZA" sz="1800" b="1" dirty="0" smtClean="0">
                          <a:effectLst/>
                          <a:latin typeface="Arial Narrow" panose="020B0606020202030204" pitchFamily="34" charset="0"/>
                          <a:ea typeface="Calibri"/>
                          <a:cs typeface="Arial" panose="020B0604020202020204" pitchFamily="34" charset="0"/>
                        </a:rPr>
                        <a:t>Royal Bafokeng</a:t>
                      </a:r>
                      <a:endParaRPr lang="en-ZA" sz="1800" b="1" dirty="0">
                        <a:effectLst/>
                        <a:latin typeface="Arial Narrow" panose="020B0606020202030204" pitchFamily="34" charset="0"/>
                        <a:ea typeface="Calibri"/>
                        <a:cs typeface="Arial" panose="020B0604020202020204" pitchFamily="34" charset="0"/>
                      </a:endParaRPr>
                    </a:p>
                  </a:txBody>
                  <a:tcPr marL="43048" marR="43048" marT="0" marB="0">
                    <a:lnL w="12700" cap="flat" cmpd="sng" algn="ctr">
                      <a:solidFill>
                        <a:srgbClr val="404040"/>
                      </a:solidFill>
                      <a:prstDash val="solid"/>
                      <a:round/>
                      <a:headEnd type="none" w="med" len="med"/>
                      <a:tailEnd type="none" w="med" len="med"/>
                    </a:lnL>
                    <a:lnR>
                      <a:noFill/>
                    </a:lnR>
                    <a:lnT w="12700" cap="flat" cmpd="sng" algn="ctr">
                      <a:solidFill>
                        <a:srgbClr val="404040"/>
                      </a:solidFill>
                      <a:prstDash val="solid"/>
                      <a:round/>
                      <a:headEnd type="none" w="med" len="med"/>
                      <a:tailEnd type="none" w="med" len="med"/>
                    </a:lnT>
                    <a:lnB w="12700" cap="flat" cmpd="sng" algn="ctr">
                      <a:solidFill>
                        <a:srgbClr val="404040"/>
                      </a:solidFill>
                      <a:prstDash val="solid"/>
                      <a:round/>
                      <a:headEnd type="none" w="med" len="med"/>
                      <a:tailEnd type="none" w="med" len="med"/>
                    </a:lnB>
                    <a:noFill/>
                  </a:tcPr>
                </a:tc>
                <a:tc>
                  <a:txBody>
                    <a:bodyPr/>
                    <a:lstStyle/>
                    <a:p>
                      <a:pPr algn="l">
                        <a:lnSpc>
                          <a:spcPct val="115000"/>
                        </a:lnSpc>
                        <a:spcAft>
                          <a:spcPts val="0"/>
                        </a:spcAft>
                      </a:pPr>
                      <a:r>
                        <a:rPr lang="en-ZA" sz="1800" dirty="0" smtClean="0">
                          <a:effectLst/>
                          <a:latin typeface="Arial Narrow" panose="020B0606020202030204" pitchFamily="34" charset="0"/>
                          <a:ea typeface="Calibri"/>
                          <a:cs typeface="Arial" panose="020B0604020202020204" pitchFamily="34" charset="0"/>
                        </a:rPr>
                        <a:t>Signed</a:t>
                      </a:r>
                      <a:endParaRPr lang="en-ZA" sz="1800" dirty="0">
                        <a:effectLst/>
                        <a:latin typeface="Arial Narrow" panose="020B0606020202030204" pitchFamily="34" charset="0"/>
                        <a:ea typeface="Calibri"/>
                        <a:cs typeface="Arial" panose="020B0604020202020204" pitchFamily="34" charset="0"/>
                      </a:endParaRPr>
                    </a:p>
                  </a:txBody>
                  <a:tcPr marL="43048" marR="43048" marT="0" marB="0">
                    <a:lnL>
                      <a:noFill/>
                    </a:lnL>
                    <a:lnR>
                      <a:noFill/>
                    </a:lnR>
                    <a:lnT w="12700" cap="flat" cmpd="sng" algn="ctr">
                      <a:solidFill>
                        <a:srgbClr val="404040"/>
                      </a:solidFill>
                      <a:prstDash val="solid"/>
                      <a:round/>
                      <a:headEnd type="none" w="med" len="med"/>
                      <a:tailEnd type="none" w="med" len="med"/>
                    </a:lnT>
                    <a:lnB w="12700" cap="flat" cmpd="sng" algn="ctr">
                      <a:solidFill>
                        <a:srgbClr val="404040"/>
                      </a:solidFill>
                      <a:prstDash val="solid"/>
                      <a:round/>
                      <a:headEnd type="none" w="med" len="med"/>
                      <a:tailEnd type="none" w="med" len="med"/>
                    </a:lnB>
                    <a:noFill/>
                  </a:tcPr>
                </a:tc>
                <a:tc>
                  <a:txBody>
                    <a:bodyPr/>
                    <a:lstStyle/>
                    <a:p>
                      <a:pPr algn="l">
                        <a:lnSpc>
                          <a:spcPct val="115000"/>
                        </a:lnSpc>
                        <a:spcAft>
                          <a:spcPts val="0"/>
                        </a:spcAft>
                      </a:pPr>
                      <a:r>
                        <a:rPr lang="en-ZA" sz="1800" dirty="0" smtClean="0">
                          <a:effectLst/>
                          <a:latin typeface="Arial Narrow" panose="020B0606020202030204" pitchFamily="34" charset="0"/>
                          <a:ea typeface="Calibri"/>
                          <a:cs typeface="Arial" panose="020B0604020202020204" pitchFamily="34" charset="0"/>
                        </a:rPr>
                        <a:t>Draft </a:t>
                      </a:r>
                      <a:endParaRPr lang="en-ZA" sz="1800" dirty="0">
                        <a:effectLst/>
                        <a:latin typeface="Arial Narrow" panose="020B0606020202030204" pitchFamily="34" charset="0"/>
                        <a:ea typeface="Calibri"/>
                        <a:cs typeface="Arial" panose="020B0604020202020204" pitchFamily="34" charset="0"/>
                      </a:endParaRPr>
                    </a:p>
                  </a:txBody>
                  <a:tcPr marL="43048" marR="43048" marT="0" marB="0">
                    <a:lnL>
                      <a:noFill/>
                    </a:lnL>
                    <a:lnR>
                      <a:noFill/>
                    </a:lnR>
                    <a:lnT w="12700" cap="flat" cmpd="sng" algn="ctr">
                      <a:solidFill>
                        <a:srgbClr val="404040"/>
                      </a:solidFill>
                      <a:prstDash val="solid"/>
                      <a:round/>
                      <a:headEnd type="none" w="med" len="med"/>
                      <a:tailEnd type="none" w="med" len="med"/>
                    </a:lnT>
                    <a:lnB w="12700" cap="flat" cmpd="sng" algn="ctr">
                      <a:solidFill>
                        <a:srgbClr val="404040"/>
                      </a:solidFill>
                      <a:prstDash val="solid"/>
                      <a:round/>
                      <a:headEnd type="none" w="med" len="med"/>
                      <a:tailEnd type="none" w="med" len="med"/>
                    </a:lnB>
                    <a:noFill/>
                  </a:tcPr>
                </a:tc>
                <a:tc>
                  <a:txBody>
                    <a:bodyPr/>
                    <a:lstStyle/>
                    <a:p>
                      <a:pPr algn="l">
                        <a:lnSpc>
                          <a:spcPct val="115000"/>
                        </a:lnSpc>
                        <a:spcAft>
                          <a:spcPts val="0"/>
                        </a:spcAft>
                      </a:pPr>
                      <a:r>
                        <a:rPr lang="en-ZA" sz="1800" dirty="0" smtClean="0">
                          <a:effectLst/>
                          <a:latin typeface="Arial Narrow" panose="020B0606020202030204" pitchFamily="34" charset="0"/>
                          <a:ea typeface="Calibri"/>
                          <a:cs typeface="Arial" panose="020B0604020202020204" pitchFamily="34" charset="0"/>
                        </a:rPr>
                        <a:t>Draft</a:t>
                      </a:r>
                      <a:r>
                        <a:rPr lang="en-ZA" sz="1800" baseline="0" dirty="0" smtClean="0">
                          <a:effectLst/>
                          <a:latin typeface="Arial Narrow" panose="020B0606020202030204" pitchFamily="34" charset="0"/>
                          <a:ea typeface="Calibri"/>
                          <a:cs typeface="Arial" panose="020B0604020202020204" pitchFamily="34" charset="0"/>
                        </a:rPr>
                        <a:t> MOU finalized; discussions underway with North West Province and Rustenburg Local Municipality</a:t>
                      </a:r>
                      <a:endParaRPr lang="en-ZA" sz="1800" dirty="0">
                        <a:effectLst/>
                        <a:latin typeface="Arial Narrow" panose="020B0606020202030204" pitchFamily="34" charset="0"/>
                        <a:ea typeface="Calibri"/>
                        <a:cs typeface="Arial" panose="020B0604020202020204" pitchFamily="34" charset="0"/>
                      </a:endParaRPr>
                    </a:p>
                  </a:txBody>
                  <a:tcPr marL="43048" marR="43048" marT="0" marB="0">
                    <a:lnL>
                      <a:noFill/>
                    </a:lnL>
                    <a:lnR w="12700" cap="flat" cmpd="sng" algn="ctr">
                      <a:solidFill>
                        <a:srgbClr val="404040"/>
                      </a:solidFill>
                      <a:prstDash val="solid"/>
                      <a:round/>
                      <a:headEnd type="none" w="med" len="med"/>
                      <a:tailEnd type="none" w="med" len="med"/>
                    </a:lnR>
                    <a:lnT w="12700" cap="flat" cmpd="sng" algn="ctr">
                      <a:solidFill>
                        <a:srgbClr val="404040"/>
                      </a:solidFill>
                      <a:prstDash val="solid"/>
                      <a:round/>
                      <a:headEnd type="none" w="med" len="med"/>
                      <a:tailEnd type="none" w="med" len="med"/>
                    </a:lnT>
                    <a:lnB w="12700" cap="flat" cmpd="sng" algn="ctr">
                      <a:solidFill>
                        <a:srgbClr val="404040"/>
                      </a:solidFill>
                      <a:prstDash val="solid"/>
                      <a:round/>
                      <a:headEnd type="none" w="med" len="med"/>
                      <a:tailEnd type="none" w="med" len="med"/>
                    </a:lnB>
                    <a:noFill/>
                  </a:tcPr>
                </a:tc>
                <a:extLst>
                  <a:ext uri="{0D108BD9-81ED-4DB2-BD59-A6C34878D82A}">
                    <a16:rowId xmlns:a16="http://schemas.microsoft.com/office/drawing/2014/main" xmlns="" val="10004"/>
                  </a:ext>
                </a:extLst>
              </a:tr>
              <a:tr h="980459">
                <a:tc>
                  <a:txBody>
                    <a:bodyPr/>
                    <a:lstStyle/>
                    <a:p>
                      <a:pPr algn="l">
                        <a:lnSpc>
                          <a:spcPct val="115000"/>
                        </a:lnSpc>
                        <a:spcAft>
                          <a:spcPts val="0"/>
                        </a:spcAft>
                      </a:pPr>
                      <a:r>
                        <a:rPr lang="en-ZA" sz="1800" b="1" dirty="0" smtClean="0">
                          <a:solidFill>
                            <a:srgbClr val="000000"/>
                          </a:solidFill>
                          <a:effectLst/>
                          <a:latin typeface="Arial Narrow" panose="020B0606020202030204" pitchFamily="34" charset="0"/>
                          <a:ea typeface="Calibri"/>
                          <a:cs typeface="Arial" panose="020B0604020202020204" pitchFamily="34" charset="0"/>
                        </a:rPr>
                        <a:t>Wesizwe</a:t>
                      </a:r>
                      <a:endParaRPr lang="en-ZA" sz="1800" b="1" dirty="0">
                        <a:effectLst/>
                        <a:latin typeface="Arial Narrow" panose="020B0606020202030204" pitchFamily="34" charset="0"/>
                        <a:ea typeface="Calibri"/>
                        <a:cs typeface="Arial" panose="020B0604020202020204" pitchFamily="34" charset="0"/>
                      </a:endParaRPr>
                    </a:p>
                  </a:txBody>
                  <a:tcPr marL="43048" marR="43048" marT="0" marB="0">
                    <a:lnL w="12700" cap="flat" cmpd="sng" algn="ctr">
                      <a:solidFill>
                        <a:srgbClr val="404040"/>
                      </a:solidFill>
                      <a:prstDash val="solid"/>
                      <a:round/>
                      <a:headEnd type="none" w="med" len="med"/>
                      <a:tailEnd type="none" w="med" len="med"/>
                    </a:lnL>
                    <a:lnR>
                      <a:noFill/>
                    </a:lnR>
                    <a:lnT w="12700" cap="flat" cmpd="sng" algn="ctr">
                      <a:solidFill>
                        <a:srgbClr val="404040"/>
                      </a:solidFill>
                      <a:prstDash val="solid"/>
                      <a:round/>
                      <a:headEnd type="none" w="med" len="med"/>
                      <a:tailEnd type="none" w="med" len="med"/>
                    </a:lnT>
                    <a:lnB w="12700" cap="flat" cmpd="sng" algn="ctr">
                      <a:solidFill>
                        <a:srgbClr val="404040"/>
                      </a:solidFill>
                      <a:prstDash val="solid"/>
                      <a:round/>
                      <a:headEnd type="none" w="med" len="med"/>
                      <a:tailEnd type="none" w="med" len="med"/>
                    </a:lnB>
                  </a:tcPr>
                </a:tc>
                <a:tc>
                  <a:txBody>
                    <a:bodyPr/>
                    <a:lstStyle/>
                    <a:p>
                      <a:pPr algn="l">
                        <a:lnSpc>
                          <a:spcPct val="115000"/>
                        </a:lnSpc>
                        <a:spcAft>
                          <a:spcPts val="0"/>
                        </a:spcAft>
                      </a:pPr>
                      <a:r>
                        <a:rPr lang="en-ZA" sz="1800" dirty="0" smtClean="0">
                          <a:solidFill>
                            <a:srgbClr val="000000"/>
                          </a:solidFill>
                          <a:effectLst/>
                          <a:latin typeface="Arial Narrow" panose="020B0606020202030204" pitchFamily="34" charset="0"/>
                          <a:ea typeface="Times New Roman"/>
                          <a:cs typeface="Arial" panose="020B0604020202020204" pitchFamily="34" charset="0"/>
                        </a:rPr>
                        <a:t>Signed</a:t>
                      </a:r>
                      <a:endParaRPr lang="en-ZA" sz="1800" dirty="0">
                        <a:effectLst/>
                        <a:latin typeface="Arial Narrow" panose="020B0606020202030204" pitchFamily="34" charset="0"/>
                        <a:ea typeface="Calibri"/>
                        <a:cs typeface="Arial" panose="020B0604020202020204" pitchFamily="34" charset="0"/>
                      </a:endParaRPr>
                    </a:p>
                  </a:txBody>
                  <a:tcPr marL="43048" marR="43048" marT="0" marB="0">
                    <a:lnL>
                      <a:noFill/>
                    </a:lnL>
                    <a:lnR>
                      <a:noFill/>
                    </a:lnR>
                    <a:lnT w="12700" cap="flat" cmpd="sng" algn="ctr">
                      <a:solidFill>
                        <a:srgbClr val="404040"/>
                      </a:solidFill>
                      <a:prstDash val="solid"/>
                      <a:round/>
                      <a:headEnd type="none" w="med" len="med"/>
                      <a:tailEnd type="none" w="med" len="med"/>
                    </a:lnT>
                    <a:lnB w="12700" cap="flat" cmpd="sng" algn="ctr">
                      <a:solidFill>
                        <a:srgbClr val="404040"/>
                      </a:solidFill>
                      <a:prstDash val="solid"/>
                      <a:round/>
                      <a:headEnd type="none" w="med" len="med"/>
                      <a:tailEnd type="none" w="med" len="med"/>
                    </a:lnB>
                  </a:tcPr>
                </a:tc>
                <a:tc>
                  <a:txBody>
                    <a:bodyPr/>
                    <a:lstStyle/>
                    <a:p>
                      <a:pPr algn="l">
                        <a:lnSpc>
                          <a:spcPct val="115000"/>
                        </a:lnSpc>
                        <a:spcAft>
                          <a:spcPts val="0"/>
                        </a:spcAft>
                      </a:pPr>
                      <a:r>
                        <a:rPr lang="en-ZA" sz="1800" dirty="0" smtClean="0">
                          <a:solidFill>
                            <a:srgbClr val="000000"/>
                          </a:solidFill>
                          <a:effectLst/>
                          <a:latin typeface="Arial Narrow" panose="020B0606020202030204" pitchFamily="34" charset="0"/>
                          <a:ea typeface="Calibri"/>
                          <a:cs typeface="Arial" panose="020B0604020202020204" pitchFamily="34" charset="0"/>
                        </a:rPr>
                        <a:t>Signed</a:t>
                      </a:r>
                      <a:endParaRPr lang="en-ZA" sz="1800" dirty="0">
                        <a:effectLst/>
                        <a:latin typeface="Arial Narrow" panose="020B0606020202030204" pitchFamily="34" charset="0"/>
                        <a:ea typeface="Calibri"/>
                        <a:cs typeface="Arial" panose="020B0604020202020204" pitchFamily="34" charset="0"/>
                      </a:endParaRPr>
                    </a:p>
                  </a:txBody>
                  <a:tcPr marL="43048" marR="43048" marT="0" marB="0">
                    <a:lnL>
                      <a:noFill/>
                    </a:lnL>
                    <a:lnR>
                      <a:noFill/>
                    </a:lnR>
                    <a:lnT w="12700" cap="flat" cmpd="sng" algn="ctr">
                      <a:solidFill>
                        <a:srgbClr val="404040"/>
                      </a:solidFill>
                      <a:prstDash val="solid"/>
                      <a:round/>
                      <a:headEnd type="none" w="med" len="med"/>
                      <a:tailEnd type="none" w="med" len="med"/>
                    </a:lnT>
                    <a:lnB w="12700" cap="flat" cmpd="sng" algn="ctr">
                      <a:solidFill>
                        <a:srgbClr val="404040"/>
                      </a:solidFill>
                      <a:prstDash val="solid"/>
                      <a:round/>
                      <a:headEnd type="none" w="med" len="med"/>
                      <a:tailEnd type="none" w="med" len="med"/>
                    </a:lnB>
                  </a:tcPr>
                </a:tc>
                <a:tc>
                  <a:txBody>
                    <a:bodyPr/>
                    <a:lstStyle/>
                    <a:p>
                      <a:pPr algn="l">
                        <a:lnSpc>
                          <a:spcPct val="115000"/>
                        </a:lnSpc>
                        <a:spcAft>
                          <a:spcPts val="0"/>
                        </a:spcAft>
                      </a:pPr>
                      <a:r>
                        <a:rPr lang="en-ZA" sz="1800" dirty="0" smtClean="0">
                          <a:solidFill>
                            <a:srgbClr val="000000"/>
                          </a:solidFill>
                          <a:effectLst/>
                          <a:latin typeface="Arial Narrow" panose="020B0606020202030204" pitchFamily="34" charset="0"/>
                          <a:ea typeface="Times New Roman"/>
                          <a:cs typeface="Arial" panose="020B0604020202020204" pitchFamily="34" charset="0"/>
                        </a:rPr>
                        <a:t>CRU Project implementation underway. New</a:t>
                      </a:r>
                      <a:r>
                        <a:rPr lang="en-ZA" sz="1800" baseline="0" dirty="0" smtClean="0">
                          <a:solidFill>
                            <a:srgbClr val="000000"/>
                          </a:solidFill>
                          <a:effectLst/>
                          <a:latin typeface="Arial Narrow" panose="020B0606020202030204" pitchFamily="34" charset="0"/>
                          <a:ea typeface="Times New Roman"/>
                          <a:cs typeface="Arial" panose="020B0604020202020204" pitchFamily="34" charset="0"/>
                        </a:rPr>
                        <a:t> projects being identified. </a:t>
                      </a:r>
                      <a:endParaRPr lang="en-ZA" sz="1800" dirty="0">
                        <a:effectLst/>
                        <a:latin typeface="Arial Narrow" panose="020B0606020202030204" pitchFamily="34" charset="0"/>
                        <a:ea typeface="Calibri"/>
                        <a:cs typeface="Arial" panose="020B0604020202020204" pitchFamily="34" charset="0"/>
                      </a:endParaRPr>
                    </a:p>
                  </a:txBody>
                  <a:tcPr marL="43048" marR="43048" marT="0" marB="0">
                    <a:lnL>
                      <a:noFill/>
                    </a:lnL>
                    <a:lnR w="12700" cap="flat" cmpd="sng" algn="ctr">
                      <a:solidFill>
                        <a:srgbClr val="404040"/>
                      </a:solidFill>
                      <a:prstDash val="solid"/>
                      <a:round/>
                      <a:headEnd type="none" w="med" len="med"/>
                      <a:tailEnd type="none" w="med" len="med"/>
                    </a:lnR>
                    <a:lnT w="12700" cap="flat" cmpd="sng" algn="ctr">
                      <a:solidFill>
                        <a:srgbClr val="404040"/>
                      </a:solidFill>
                      <a:prstDash val="solid"/>
                      <a:round/>
                      <a:headEnd type="none" w="med" len="med"/>
                      <a:tailEnd type="none" w="med" len="med"/>
                    </a:lnT>
                    <a:lnB w="12700" cap="flat" cmpd="sng" algn="ctr">
                      <a:solidFill>
                        <a:srgbClr val="404040"/>
                      </a:solidFill>
                      <a:prstDash val="solid"/>
                      <a:round/>
                      <a:headEnd type="none" w="med" len="med"/>
                      <a:tailEnd type="none" w="med" len="med"/>
                    </a:lnB>
                  </a:tcPr>
                </a:tc>
                <a:extLst>
                  <a:ext uri="{0D108BD9-81ED-4DB2-BD59-A6C34878D82A}">
                    <a16:rowId xmlns:a16="http://schemas.microsoft.com/office/drawing/2014/main" xmlns="" val="10005"/>
                  </a:ext>
                </a:extLst>
              </a:tr>
            </a:tbl>
          </a:graphicData>
        </a:graphic>
      </p:graphicFrame>
      <p:sp>
        <p:nvSpPr>
          <p:cNvPr id="3" name="Slide Number Placeholder 2"/>
          <p:cNvSpPr>
            <a:spLocks noGrp="1"/>
          </p:cNvSpPr>
          <p:nvPr>
            <p:ph type="sldNum" sz="quarter" idx="12"/>
          </p:nvPr>
        </p:nvSpPr>
        <p:spPr/>
        <p:txBody>
          <a:bodyPr/>
          <a:lstStyle/>
          <a:p>
            <a:fld id="{9E461EAA-EDBE-4504-8447-83F689B71C71}" type="slidenum">
              <a:rPr lang="en-US" smtClean="0"/>
              <a:pPr/>
              <a:t>8</a:t>
            </a:fld>
            <a:endParaRPr lang="en-US" dirty="0"/>
          </a:p>
        </p:txBody>
      </p:sp>
    </p:spTree>
    <p:extLst>
      <p:ext uri="{BB962C8B-B14F-4D97-AF65-F5344CB8AC3E}">
        <p14:creationId xmlns:p14="http://schemas.microsoft.com/office/powerpoint/2010/main" xmlns="" val="2624516280"/>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8229600" cy="563562"/>
          </a:xfrm>
        </p:spPr>
        <p:txBody>
          <a:bodyPr/>
          <a:lstStyle/>
          <a:p>
            <a:r>
              <a:rPr lang="en-ZA" sz="2400" b="1" dirty="0" smtClean="0">
                <a:latin typeface="Arial Narrow" panose="020B0606020202030204" pitchFamily="34" charset="0"/>
              </a:rPr>
              <a:t>Summary of Policy and Delivery </a:t>
            </a:r>
            <a:r>
              <a:rPr lang="en-ZA" sz="2400" b="1" dirty="0">
                <a:latin typeface="Arial Narrow" panose="020B0606020202030204" pitchFamily="34" charset="0"/>
              </a:rPr>
              <a:t>T</a:t>
            </a:r>
            <a:r>
              <a:rPr lang="en-ZA" sz="2400" b="1" dirty="0" smtClean="0">
                <a:latin typeface="Arial Narrow" panose="020B0606020202030204" pitchFamily="34" charset="0"/>
              </a:rPr>
              <a:t>argets Partially </a:t>
            </a:r>
            <a:r>
              <a:rPr lang="en-ZA" sz="2400" b="1" dirty="0">
                <a:latin typeface="Arial Narrow" panose="020B0606020202030204" pitchFamily="34" charset="0"/>
              </a:rPr>
              <a:t>A</a:t>
            </a:r>
            <a:r>
              <a:rPr lang="en-ZA" sz="2400" b="1" dirty="0" smtClean="0">
                <a:latin typeface="Arial Narrow" panose="020B0606020202030204" pitchFamily="34" charset="0"/>
              </a:rPr>
              <a:t>chieved </a:t>
            </a:r>
            <a:endParaRPr lang="en-ZA" sz="2400" b="1" dirty="0">
              <a:latin typeface="Arial Narrow" panose="020B0606020202030204" pitchFamily="34" charset="0"/>
            </a:endParaRPr>
          </a:p>
        </p:txBody>
      </p:sp>
      <p:sp>
        <p:nvSpPr>
          <p:cNvPr id="3" name="Content Placeholder 2"/>
          <p:cNvSpPr>
            <a:spLocks noGrp="1"/>
          </p:cNvSpPr>
          <p:nvPr>
            <p:ph idx="1"/>
          </p:nvPr>
        </p:nvSpPr>
        <p:spPr>
          <a:xfrm>
            <a:off x="457200" y="914400"/>
            <a:ext cx="8229600" cy="5211763"/>
          </a:xfrm>
        </p:spPr>
        <p:txBody>
          <a:bodyPr/>
          <a:lstStyle/>
          <a:p>
            <a:pPr marL="0" indent="0">
              <a:buNone/>
            </a:pPr>
            <a:r>
              <a:rPr lang="en-ZA" sz="2000" dirty="0" smtClean="0">
                <a:latin typeface="Arial Narrow" panose="020B0606020202030204" pitchFamily="34" charset="0"/>
              </a:rPr>
              <a:t>During the year under review, the department as the overall accounting organization in the  Human Settlement Sector did not fully achieve the following targets: </a:t>
            </a:r>
          </a:p>
          <a:p>
            <a:endParaRPr lang="en-ZA" sz="2000" dirty="0">
              <a:latin typeface="Arial Narrow" panose="020B0606020202030204" pitchFamily="34" charset="0"/>
            </a:endParaRPr>
          </a:p>
          <a:p>
            <a:r>
              <a:rPr lang="en-ZA" sz="2000" dirty="0" smtClean="0">
                <a:latin typeface="Arial Narrow" panose="020B0606020202030204" pitchFamily="34" charset="0"/>
              </a:rPr>
              <a:t>Title Deeds Restoration </a:t>
            </a:r>
            <a:r>
              <a:rPr lang="en-ZA" sz="2000" dirty="0">
                <a:latin typeface="Arial Narrow" panose="020B0606020202030204" pitchFamily="34" charset="0"/>
              </a:rPr>
              <a:t>P</a:t>
            </a:r>
            <a:r>
              <a:rPr lang="en-ZA" sz="2000" dirty="0" smtClean="0">
                <a:latin typeface="Arial Narrow" panose="020B0606020202030204" pitchFamily="34" charset="0"/>
              </a:rPr>
              <a:t>rogramme </a:t>
            </a:r>
          </a:p>
          <a:p>
            <a:r>
              <a:rPr lang="en-ZA" sz="2000" dirty="0" smtClean="0">
                <a:latin typeface="Arial Narrow" panose="020B0606020202030204" pitchFamily="34" charset="0"/>
              </a:rPr>
              <a:t>Households in Informal </a:t>
            </a:r>
            <a:r>
              <a:rPr lang="en-ZA" sz="2000" dirty="0">
                <a:latin typeface="Arial Narrow" panose="020B0606020202030204" pitchFamily="34" charset="0"/>
              </a:rPr>
              <a:t>S</a:t>
            </a:r>
            <a:r>
              <a:rPr lang="en-ZA" sz="2000" dirty="0" smtClean="0">
                <a:latin typeface="Arial Narrow" panose="020B0606020202030204" pitchFamily="34" charset="0"/>
              </a:rPr>
              <a:t>ettlements </a:t>
            </a:r>
            <a:r>
              <a:rPr lang="en-ZA" sz="2000" dirty="0">
                <a:latin typeface="Arial Narrow" panose="020B0606020202030204" pitchFamily="34" charset="0"/>
              </a:rPr>
              <a:t>U</a:t>
            </a:r>
            <a:r>
              <a:rPr lang="en-ZA" sz="2000" dirty="0" smtClean="0">
                <a:latin typeface="Arial Narrow" panose="020B0606020202030204" pitchFamily="34" charset="0"/>
              </a:rPr>
              <a:t>pgraded </a:t>
            </a:r>
          </a:p>
          <a:p>
            <a:r>
              <a:rPr lang="en-ZA" sz="2000" dirty="0" smtClean="0">
                <a:latin typeface="Arial Narrow" panose="020B0606020202030204" pitchFamily="34" charset="0"/>
              </a:rPr>
              <a:t>Subsidy Housing Units Delivered</a:t>
            </a:r>
          </a:p>
          <a:p>
            <a:r>
              <a:rPr lang="en-ZA" sz="2000" dirty="0" smtClean="0">
                <a:latin typeface="Arial Narrow" panose="020B0606020202030204" pitchFamily="34" charset="0"/>
              </a:rPr>
              <a:t>Affordable Rental Housing Opportunities </a:t>
            </a:r>
          </a:p>
          <a:p>
            <a:r>
              <a:rPr lang="en-ZA" sz="2000" dirty="0" smtClean="0">
                <a:latin typeface="Arial Narrow" panose="020B0606020202030204" pitchFamily="34" charset="0"/>
              </a:rPr>
              <a:t>Hectares Of Land Rezoned For New Developments</a:t>
            </a:r>
          </a:p>
          <a:p>
            <a:r>
              <a:rPr lang="en-ZA" sz="2000" dirty="0" smtClean="0">
                <a:latin typeface="Arial Narrow" panose="020B0606020202030204" pitchFamily="34" charset="0"/>
              </a:rPr>
              <a:t>Draft White Paper</a:t>
            </a:r>
          </a:p>
          <a:p>
            <a:r>
              <a:rPr lang="en-ZA" sz="2000" dirty="0" smtClean="0">
                <a:latin typeface="Arial Narrow" panose="020B0606020202030204" pitchFamily="34" charset="0"/>
              </a:rPr>
              <a:t>Physical Integration Of The Development Finance Institutions</a:t>
            </a:r>
          </a:p>
          <a:p>
            <a:r>
              <a:rPr lang="en-ZA" sz="2000" dirty="0" smtClean="0">
                <a:latin typeface="Arial Narrow" panose="020B0606020202030204" pitchFamily="34" charset="0"/>
              </a:rPr>
              <a:t>Master Spatial Plan </a:t>
            </a:r>
            <a:endParaRPr lang="en-ZA" sz="2000" dirty="0">
              <a:latin typeface="Arial Narrow" panose="020B0606020202030204" pitchFamily="34" charset="0"/>
            </a:endParaRPr>
          </a:p>
        </p:txBody>
      </p:sp>
      <p:sp>
        <p:nvSpPr>
          <p:cNvPr id="4" name="Slide Number Placeholder 3"/>
          <p:cNvSpPr>
            <a:spLocks noGrp="1"/>
          </p:cNvSpPr>
          <p:nvPr>
            <p:ph type="sldNum" sz="quarter" idx="12"/>
          </p:nvPr>
        </p:nvSpPr>
        <p:spPr/>
        <p:txBody>
          <a:bodyPr/>
          <a:lstStyle/>
          <a:p>
            <a:fld id="{9E461EAA-EDBE-4504-8447-83F689B71C71}" type="slidenum">
              <a:rPr lang="en-US" smtClean="0"/>
              <a:pPr/>
              <a:t>9</a:t>
            </a:fld>
            <a:endParaRPr lang="en-US" dirty="0"/>
          </a:p>
        </p:txBody>
      </p:sp>
    </p:spTree>
    <p:extLst>
      <p:ext uri="{BB962C8B-B14F-4D97-AF65-F5344CB8AC3E}">
        <p14:creationId xmlns:p14="http://schemas.microsoft.com/office/powerpoint/2010/main" xmlns="" val="3251672856"/>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5529</TotalTime>
  <Words>3459</Words>
  <Application>Microsoft Office PowerPoint</Application>
  <PresentationFormat>On-screen Show (4:3)</PresentationFormat>
  <Paragraphs>826</Paragraphs>
  <Slides>32</Slides>
  <Notes>7</Notes>
  <HiddenSlides>0</HiddenSlides>
  <MMClips>0</MMClips>
  <ScaleCrop>false</ScaleCrop>
  <HeadingPairs>
    <vt:vector size="4" baseType="variant">
      <vt:variant>
        <vt:lpstr>Theme</vt:lpstr>
      </vt:variant>
      <vt:variant>
        <vt:i4>3</vt:i4>
      </vt:variant>
      <vt:variant>
        <vt:lpstr>Slide Titles</vt:lpstr>
      </vt:variant>
      <vt:variant>
        <vt:i4>32</vt:i4>
      </vt:variant>
    </vt:vector>
  </HeadingPairs>
  <TitlesOfParts>
    <vt:vector size="35" baseType="lpstr">
      <vt:lpstr>Office Theme</vt:lpstr>
      <vt:lpstr>2_Office Theme</vt:lpstr>
      <vt:lpstr>1_Office Theme</vt:lpstr>
      <vt:lpstr>Slide 1</vt:lpstr>
      <vt:lpstr>Overview of the Presentation</vt:lpstr>
      <vt:lpstr> Summary of Operational –Strategic Management Progress  </vt:lpstr>
      <vt:lpstr>Summary of Operational –Strategic Management Progress </vt:lpstr>
      <vt:lpstr>Summary of Operational –Strategic Management Progress </vt:lpstr>
      <vt:lpstr>Achievements on Communication and Consumer Education</vt:lpstr>
      <vt:lpstr>Progress in Priority Mining Towns Intervention</vt:lpstr>
      <vt:lpstr>Project Partnerships With Mining Companies</vt:lpstr>
      <vt:lpstr>Summary of Policy and Delivery Targets Partially Achieved </vt:lpstr>
      <vt:lpstr>Summary of Policy and Delivery Targets Partially Achieved </vt:lpstr>
      <vt:lpstr>Annual Performance Plan Targets And Actual Performance Administration  </vt:lpstr>
      <vt:lpstr>Annual Performance Plan Targets And Actual Performance  Administration</vt:lpstr>
      <vt:lpstr>Annual Performance Plan Targets And Actual Performance  Policy and Planning</vt:lpstr>
      <vt:lpstr>Annual Performance Plan Targets And Actual Performance  Delivery  </vt:lpstr>
      <vt:lpstr>Annual Performance Plan Targets And Actual Performance Delivery </vt:lpstr>
      <vt:lpstr>Annual Performance Plan Targets And Actual Performance Delivery  </vt:lpstr>
      <vt:lpstr>Annual Performance Plan Targets And Actual Performance  Delivery</vt:lpstr>
      <vt:lpstr>DEPARTMENTAL EXPENDITURE ANNUAL REPORT</vt:lpstr>
      <vt:lpstr>Departmental Expenditure  as at 31 March 2017 </vt:lpstr>
      <vt:lpstr>Financial Intervention Programme - HSDG</vt:lpstr>
      <vt:lpstr>Financial Interventions Programme - HSDG</vt:lpstr>
      <vt:lpstr>Expenditure by Economic Classification as at 31 March 2017 </vt:lpstr>
      <vt:lpstr>Transfer Payments as at 31 March 2017 </vt:lpstr>
      <vt:lpstr>Slide 24</vt:lpstr>
      <vt:lpstr> Urban Settlements Development Grant (USDG) Performance as at 31 March 2017 </vt:lpstr>
      <vt:lpstr>Slide 26</vt:lpstr>
      <vt:lpstr>Slide 27</vt:lpstr>
      <vt:lpstr>Summary of Audit Outcomes</vt:lpstr>
      <vt:lpstr>Summary of Audit Outcomes</vt:lpstr>
      <vt:lpstr>Summary of Audit Outcomes</vt:lpstr>
      <vt:lpstr>Departmental Response To The Audit Outcomes </vt:lpstr>
      <vt:lpstr>THANK YOU</vt:lpstr>
    </vt:vector>
  </TitlesOfParts>
  <Company>Department of Housing</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DOH 3</dc:creator>
  <cp:lastModifiedBy>PUMZA</cp:lastModifiedBy>
  <cp:revision>735</cp:revision>
  <cp:lastPrinted>2016-09-15T08:57:48Z</cp:lastPrinted>
  <dcterms:created xsi:type="dcterms:W3CDTF">2013-05-16T12:14:10Z</dcterms:created>
  <dcterms:modified xsi:type="dcterms:W3CDTF">2017-10-05T13:58:50Z</dcterms:modified>
</cp:coreProperties>
</file>