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257" r:id="rId3"/>
    <p:sldId id="259" r:id="rId4"/>
    <p:sldId id="325" r:id="rId5"/>
    <p:sldId id="279" r:id="rId6"/>
    <p:sldId id="324" r:id="rId7"/>
    <p:sldId id="262" r:id="rId8"/>
    <p:sldId id="260" r:id="rId9"/>
    <p:sldId id="261" r:id="rId10"/>
    <p:sldId id="322" r:id="rId11"/>
    <p:sldId id="265" r:id="rId12"/>
    <p:sldId id="266" r:id="rId13"/>
    <p:sldId id="309" r:id="rId14"/>
    <p:sldId id="310" r:id="rId15"/>
    <p:sldId id="311" r:id="rId16"/>
    <p:sldId id="312" r:id="rId17"/>
    <p:sldId id="313" r:id="rId18"/>
    <p:sldId id="314" r:id="rId19"/>
    <p:sldId id="315" r:id="rId20"/>
    <p:sldId id="316" r:id="rId21"/>
    <p:sldId id="317" r:id="rId22"/>
    <p:sldId id="318" r:id="rId23"/>
    <p:sldId id="276" r:id="rId24"/>
    <p:sldId id="278" r:id="rId25"/>
    <p:sldId id="269" r:id="rId26"/>
    <p:sldId id="272" r:id="rId27"/>
    <p:sldId id="283" r:id="rId28"/>
    <p:sldId id="319" r:id="rId29"/>
    <p:sldId id="320" r:id="rId30"/>
    <p:sldId id="321" r:id="rId31"/>
    <p:sldId id="338" r:id="rId32"/>
    <p:sldId id="339" r:id="rId33"/>
    <p:sldId id="287" r:id="rId34"/>
    <p:sldId id="335" r:id="rId35"/>
    <p:sldId id="326" r:id="rId36"/>
    <p:sldId id="327" r:id="rId37"/>
    <p:sldId id="328" r:id="rId38"/>
    <p:sldId id="332" r:id="rId39"/>
    <p:sldId id="333" r:id="rId40"/>
    <p:sldId id="334" r:id="rId41"/>
    <p:sldId id="341" r:id="rId42"/>
    <p:sldId id="303"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3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7.4284339457567808E-2"/>
          <c:y val="0.87665579913927505"/>
          <c:w val="0.44238232720909881"/>
          <c:h val="0.12152908976504001"/>
        </c:manualLayout>
      </c:layout>
      <c:overlay val="0"/>
    </c:legend>
    <c:plotVisOnly val="1"/>
    <c:dispBlanksAs val="gap"/>
    <c:showDLblsOverMax val="0"/>
  </c:chart>
  <c:txPr>
    <a:bodyPr/>
    <a:lstStyle/>
    <a:p>
      <a:pPr>
        <a:defRPr lang="en-ZA" sz="1800" kern="1200">
          <a:solidFill>
            <a:schemeClr val="tx1"/>
          </a:solidFill>
          <a:latin typeface="Arial" charset="0"/>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itchFamily="34" charset="0"/>
                <a:cs typeface="Arial" pitchFamily="34" charset="0"/>
              </a:defRPr>
            </a:pPr>
            <a:r>
              <a:rPr lang="en-US" dirty="0">
                <a:latin typeface="Arial" pitchFamily="34" charset="0"/>
                <a:cs typeface="Arial" pitchFamily="34" charset="0"/>
              </a:rPr>
              <a:t>2015/16 Annual </a:t>
            </a:r>
            <a:endParaRPr lang="en-US" dirty="0" smtClean="0">
              <a:latin typeface="Arial" pitchFamily="34" charset="0"/>
              <a:cs typeface="Arial" pitchFamily="34" charset="0"/>
            </a:endParaRPr>
          </a:p>
          <a:p>
            <a:pPr>
              <a:defRPr>
                <a:latin typeface="Arial" pitchFamily="34" charset="0"/>
                <a:cs typeface="Arial" pitchFamily="34" charset="0"/>
              </a:defRPr>
            </a:pPr>
            <a:r>
              <a:rPr lang="en-US" dirty="0" smtClean="0">
                <a:latin typeface="Arial" pitchFamily="34" charset="0"/>
                <a:cs typeface="Arial" pitchFamily="34" charset="0"/>
              </a:rPr>
              <a:t>Performance </a:t>
            </a:r>
            <a:endParaRPr lang="en-US" dirty="0">
              <a:latin typeface="Arial" pitchFamily="34" charset="0"/>
              <a:cs typeface="Arial"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5954855643044619"/>
          <c:y val="0.11318299868088547"/>
          <c:w val="0.60312510936132979"/>
          <c:h val="0.83626553926734082"/>
        </c:manualLayout>
      </c:layout>
      <c:pie3DChart>
        <c:varyColors val="1"/>
        <c:ser>
          <c:idx val="0"/>
          <c:order val="0"/>
          <c:tx>
            <c:strRef>
              <c:f>Sheet1!$B$24</c:f>
              <c:strCache>
                <c:ptCount val="1"/>
                <c:pt idx="0">
                  <c:v>2015/16 Annual Performance </c:v>
                </c:pt>
              </c:strCache>
            </c:strRef>
          </c:tx>
          <c:spPr>
            <a:solidFill>
              <a:srgbClr val="FF0000"/>
            </a:solidFill>
          </c:spPr>
          <c:dPt>
            <c:idx val="0"/>
            <c:bubble3D val="0"/>
            <c:spPr>
              <a:solidFill>
                <a:srgbClr val="00B050"/>
              </a:solidFill>
            </c:spPr>
          </c:dPt>
          <c:dLbls>
            <c:dLbl>
              <c:idx val="0"/>
              <c:layout>
                <c:manualLayout>
                  <c:x val="-0.20044422572178477"/>
                  <c:y val="-0.20769114622322199"/>
                </c:manualLayout>
              </c:layout>
              <c:showLegendKey val="0"/>
              <c:showVal val="1"/>
              <c:showCatName val="0"/>
              <c:showSerName val="0"/>
              <c:showPercent val="0"/>
              <c:showBubbleSize val="0"/>
            </c:dLbl>
            <c:dLbl>
              <c:idx val="1"/>
              <c:layout>
                <c:manualLayout>
                  <c:x val="0.1605285433070866"/>
                  <c:y val="8.0527284919450687E-2"/>
                </c:manualLayout>
              </c:layout>
              <c:showLegendKey val="0"/>
              <c:showVal val="1"/>
              <c:showCatName val="0"/>
              <c:showSerName val="0"/>
              <c:showPercent val="0"/>
              <c:showBubbleSize val="0"/>
            </c:dLbl>
            <c:txPr>
              <a:bodyPr/>
              <a:lstStyle/>
              <a:p>
                <a:pPr>
                  <a:defRPr sz="1600" b="1">
                    <a:latin typeface="Arial" pitchFamily="34" charset="0"/>
                    <a:cs typeface="Arial" pitchFamily="34" charset="0"/>
                  </a:defRPr>
                </a:pPr>
                <a:endParaRPr lang="en-US"/>
              </a:p>
            </c:txPr>
            <c:showLegendKey val="0"/>
            <c:showVal val="0"/>
            <c:showCatName val="0"/>
            <c:showSerName val="0"/>
            <c:showPercent val="0"/>
            <c:showBubbleSize val="0"/>
          </c:dLbls>
          <c:cat>
            <c:strRef>
              <c:f>Sheet1!$C$23:$D$23</c:f>
              <c:strCache>
                <c:ptCount val="2"/>
                <c:pt idx="0">
                  <c:v>Achieved</c:v>
                </c:pt>
                <c:pt idx="1">
                  <c:v>Not Achieved</c:v>
                </c:pt>
              </c:strCache>
            </c:strRef>
          </c:cat>
          <c:val>
            <c:numRef>
              <c:f>Sheet1!$C$24:$D$24</c:f>
              <c:numCache>
                <c:formatCode>0%</c:formatCode>
                <c:ptCount val="2"/>
                <c:pt idx="0">
                  <c:v>0.81</c:v>
                </c:pt>
                <c:pt idx="1">
                  <c:v>0.19</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20483989501312333"/>
          <c:y val="0.86326718477713693"/>
          <c:w val="0.42571566054243215"/>
          <c:h val="0.1361264630402472"/>
        </c:manualLayout>
      </c:layout>
      <c:overlay val="0"/>
      <c:txPr>
        <a:bodyPr/>
        <a:lstStyle/>
        <a:p>
          <a:pPr>
            <a:defRPr lang="en-ZA" sz="1600" b="1" i="0" u="none" strike="noStrike" kern="1200" baseline="0">
              <a:solidFill>
                <a:prstClr val="black"/>
              </a:solidFill>
              <a:latin typeface="Arial" pitchFamily="34" charset="0"/>
              <a:ea typeface="+mn-ea"/>
              <a:cs typeface="Arial" pitchFamily="34"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itchFamily="34" charset="0"/>
                <a:cs typeface="Arial" pitchFamily="34" charset="0"/>
              </a:defRPr>
            </a:pPr>
            <a:r>
              <a:rPr lang="en-US" dirty="0">
                <a:latin typeface="Arial" pitchFamily="34" charset="0"/>
                <a:cs typeface="Arial" pitchFamily="34" charset="0"/>
              </a:rPr>
              <a:t>2014/15 </a:t>
            </a:r>
            <a:r>
              <a:rPr lang="en-US" dirty="0" smtClean="0">
                <a:latin typeface="Arial" pitchFamily="34" charset="0"/>
                <a:cs typeface="Arial" pitchFamily="34" charset="0"/>
              </a:rPr>
              <a:t>Annual</a:t>
            </a:r>
          </a:p>
          <a:p>
            <a:pPr>
              <a:defRPr>
                <a:latin typeface="Arial" pitchFamily="34" charset="0"/>
                <a:cs typeface="Arial" pitchFamily="34" charset="0"/>
              </a:defRPr>
            </a:pPr>
            <a:r>
              <a:rPr lang="en-US" dirty="0" smtClean="0">
                <a:latin typeface="Arial" pitchFamily="34" charset="0"/>
                <a:cs typeface="Arial" pitchFamily="34" charset="0"/>
              </a:rPr>
              <a:t> </a:t>
            </a:r>
            <a:r>
              <a:rPr lang="en-US" dirty="0">
                <a:latin typeface="Arial" pitchFamily="34" charset="0"/>
                <a:cs typeface="Arial" pitchFamily="34" charset="0"/>
              </a:rPr>
              <a:t>Performance </a:t>
            </a:r>
          </a:p>
        </c:rich>
      </c:tx>
      <c:layout>
        <c:manualLayout>
          <c:xMode val="edge"/>
          <c:yMode val="edge"/>
          <c:x val="0.31688188976377951"/>
          <c:y val="6.8594093591902466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24069269466316712"/>
          <c:y val="0.21668687581891258"/>
          <c:w val="0.58914282589676292"/>
          <c:h val="0.61375191279073626"/>
        </c:manualLayout>
      </c:layout>
      <c:pie3DChart>
        <c:varyColors val="1"/>
        <c:ser>
          <c:idx val="0"/>
          <c:order val="0"/>
          <c:tx>
            <c:strRef>
              <c:f>Sheet1!$B$6</c:f>
              <c:strCache>
                <c:ptCount val="1"/>
                <c:pt idx="0">
                  <c:v>2014/15 Annual Performance </c:v>
                </c:pt>
              </c:strCache>
            </c:strRef>
          </c:tx>
          <c:dPt>
            <c:idx val="0"/>
            <c:bubble3D val="0"/>
            <c:spPr>
              <a:solidFill>
                <a:srgbClr val="00B050"/>
              </a:solidFill>
            </c:spPr>
          </c:dPt>
          <c:dPt>
            <c:idx val="1"/>
            <c:bubble3D val="0"/>
            <c:spPr>
              <a:solidFill>
                <a:srgbClr val="FF0000"/>
              </a:solidFill>
            </c:spPr>
          </c:dPt>
          <c:dLbls>
            <c:dLbl>
              <c:idx val="0"/>
              <c:layout>
                <c:manualLayout>
                  <c:x val="-0.22924321959755031"/>
                  <c:y val="-0.14309601921027429"/>
                </c:manualLayout>
              </c:layout>
              <c:showLegendKey val="0"/>
              <c:showVal val="1"/>
              <c:showCatName val="0"/>
              <c:showSerName val="0"/>
              <c:showPercent val="0"/>
              <c:showBubbleSize val="0"/>
            </c:dLbl>
            <c:dLbl>
              <c:idx val="1"/>
              <c:layout>
                <c:manualLayout>
                  <c:x val="0.19153587051618548"/>
                  <c:y val="4.7515035339215472E-2"/>
                </c:manualLayout>
              </c:layout>
              <c:showLegendKey val="0"/>
              <c:showVal val="1"/>
              <c:showCatName val="0"/>
              <c:showSerName val="0"/>
              <c:showPercent val="0"/>
              <c:showBubbleSize val="0"/>
            </c:dLbl>
            <c:txPr>
              <a:bodyPr/>
              <a:lstStyle/>
              <a:p>
                <a:pPr>
                  <a:defRPr sz="1600" b="1">
                    <a:latin typeface="Arial" pitchFamily="34" charset="0"/>
                    <a:cs typeface="Arial" pitchFamily="34" charset="0"/>
                  </a:defRPr>
                </a:pPr>
                <a:endParaRPr lang="en-US"/>
              </a:p>
            </c:txPr>
            <c:showLegendKey val="0"/>
            <c:showVal val="0"/>
            <c:showCatName val="0"/>
            <c:showSerName val="0"/>
            <c:showPercent val="0"/>
            <c:showBubbleSize val="0"/>
          </c:dLbls>
          <c:cat>
            <c:strRef>
              <c:f>Sheet1!$C$5:$E$5</c:f>
              <c:strCache>
                <c:ptCount val="2"/>
                <c:pt idx="0">
                  <c:v>Achieved</c:v>
                </c:pt>
                <c:pt idx="1">
                  <c:v>Not Achieved</c:v>
                </c:pt>
              </c:strCache>
            </c:strRef>
          </c:cat>
          <c:val>
            <c:numRef>
              <c:f>Sheet1!$C$6:$E$6</c:f>
              <c:numCache>
                <c:formatCode>0%</c:formatCode>
                <c:ptCount val="3"/>
                <c:pt idx="0">
                  <c:v>0.7</c:v>
                </c:pt>
                <c:pt idx="1">
                  <c:v>0.3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28997265966754154"/>
          <c:y val="0.84833659323039634"/>
          <c:w val="0.34058289588801399"/>
          <c:h val="0.13248185656763894"/>
        </c:manualLayout>
      </c:layout>
      <c:overlay val="0"/>
      <c:txPr>
        <a:bodyPr/>
        <a:lstStyle/>
        <a:p>
          <a:pPr>
            <a:defRPr sz="1600" b="1">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itchFamily="34" charset="0"/>
                <a:cs typeface="Arial" pitchFamily="34" charset="0"/>
              </a:defRPr>
            </a:pPr>
            <a:r>
              <a:rPr lang="en-US" dirty="0">
                <a:latin typeface="Arial" pitchFamily="34" charset="0"/>
                <a:cs typeface="Arial" pitchFamily="34" charset="0"/>
              </a:rPr>
              <a:t>2016/17 </a:t>
            </a:r>
            <a:r>
              <a:rPr lang="en-US" dirty="0" smtClean="0">
                <a:latin typeface="Arial" pitchFamily="34" charset="0"/>
                <a:cs typeface="Arial" pitchFamily="34" charset="0"/>
              </a:rPr>
              <a:t>Annual</a:t>
            </a:r>
          </a:p>
          <a:p>
            <a:pPr>
              <a:defRPr>
                <a:latin typeface="Arial" pitchFamily="34" charset="0"/>
                <a:cs typeface="Arial" pitchFamily="34" charset="0"/>
              </a:defRPr>
            </a:pPr>
            <a:r>
              <a:rPr lang="en-US" dirty="0" smtClean="0">
                <a:latin typeface="Arial" pitchFamily="34" charset="0"/>
                <a:cs typeface="Arial" pitchFamily="34" charset="0"/>
              </a:rPr>
              <a:t> </a:t>
            </a:r>
            <a:r>
              <a:rPr lang="en-US" dirty="0">
                <a:latin typeface="Arial" pitchFamily="34" charset="0"/>
                <a:cs typeface="Arial" pitchFamily="34" charset="0"/>
              </a:rPr>
              <a:t>Performance </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4288188976377952"/>
          <c:y val="9.6332511330294232E-2"/>
          <c:w val="0.62256955380577428"/>
          <c:h val="0.85648612408805014"/>
        </c:manualLayout>
      </c:layout>
      <c:pie3DChart>
        <c:varyColors val="1"/>
        <c:ser>
          <c:idx val="0"/>
          <c:order val="0"/>
          <c:tx>
            <c:strRef>
              <c:f>Sheet1!$B$37</c:f>
              <c:strCache>
                <c:ptCount val="1"/>
                <c:pt idx="0">
                  <c:v>2016/17 Annual Performance </c:v>
                </c:pt>
              </c:strCache>
            </c:strRef>
          </c:tx>
          <c:dPt>
            <c:idx val="0"/>
            <c:bubble3D val="0"/>
            <c:spPr>
              <a:solidFill>
                <a:srgbClr val="00B050"/>
              </a:solidFill>
            </c:spPr>
          </c:dPt>
          <c:dPt>
            <c:idx val="1"/>
            <c:bubble3D val="0"/>
            <c:spPr>
              <a:solidFill>
                <a:srgbClr val="FF0000"/>
              </a:solidFill>
            </c:spPr>
          </c:dPt>
          <c:dLbls>
            <c:dLbl>
              <c:idx val="0"/>
              <c:layout>
                <c:manualLayout>
                  <c:x val="-0.14048643919510062"/>
                  <c:y val="-0.25616980169145526"/>
                </c:manualLayout>
              </c:layout>
              <c:showLegendKey val="0"/>
              <c:showVal val="1"/>
              <c:showCatName val="0"/>
              <c:showSerName val="0"/>
              <c:showPercent val="0"/>
              <c:showBubbleSize val="0"/>
            </c:dLbl>
            <c:dLbl>
              <c:idx val="1"/>
              <c:layout/>
              <c:showLegendKey val="0"/>
              <c:showVal val="1"/>
              <c:showCatName val="0"/>
              <c:showSerName val="0"/>
              <c:showPercent val="0"/>
              <c:showBubbleSize val="0"/>
            </c:dLbl>
            <c:txPr>
              <a:bodyPr/>
              <a:lstStyle/>
              <a:p>
                <a:pPr>
                  <a:defRPr sz="1600" b="1">
                    <a:latin typeface="Arial" pitchFamily="34" charset="0"/>
                    <a:cs typeface="Arial" pitchFamily="34" charset="0"/>
                  </a:defRPr>
                </a:pPr>
                <a:endParaRPr lang="en-US"/>
              </a:p>
            </c:txPr>
            <c:showLegendKey val="0"/>
            <c:showVal val="0"/>
            <c:showCatName val="0"/>
            <c:showSerName val="0"/>
            <c:showPercent val="0"/>
            <c:showBubbleSize val="0"/>
          </c:dLbls>
          <c:cat>
            <c:strRef>
              <c:f>Sheet1!$C$36:$D$36</c:f>
              <c:strCache>
                <c:ptCount val="2"/>
                <c:pt idx="0">
                  <c:v>Achieved</c:v>
                </c:pt>
                <c:pt idx="1">
                  <c:v>Not Achieved</c:v>
                </c:pt>
              </c:strCache>
            </c:strRef>
          </c:cat>
          <c:val>
            <c:numRef>
              <c:f>Sheet1!$C$37:$D$37</c:f>
              <c:numCache>
                <c:formatCode>0%</c:formatCode>
                <c:ptCount val="2"/>
                <c:pt idx="0">
                  <c:v>0.84</c:v>
                </c:pt>
                <c:pt idx="1">
                  <c:v>0.16</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26317322834645668"/>
          <c:y val="0.86711095342711053"/>
          <c:w val="0.37849343832020993"/>
          <c:h val="0.12969700700847592"/>
        </c:manualLayout>
      </c:layout>
      <c:overlay val="0"/>
      <c:txPr>
        <a:bodyPr/>
        <a:lstStyle/>
        <a:p>
          <a:pPr>
            <a:defRPr sz="1600" b="1">
              <a:solidFill>
                <a:schemeClr val="tx1"/>
              </a:solidFill>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FB13CF-938B-234A-8641-BF93546E5258}" type="datetimeFigureOut">
              <a:rPr lang="en-US" smtClean="0"/>
              <a:t>10/5/2017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095C43-8536-1049-A821-D9A0380275CB}" type="slidenum">
              <a:rPr lang="en-US" smtClean="0"/>
              <a:t>‹#›</a:t>
            </a:fld>
            <a:endParaRPr lang="en-US"/>
          </a:p>
        </p:txBody>
      </p:sp>
    </p:spTree>
    <p:extLst>
      <p:ext uri="{BB962C8B-B14F-4D97-AF65-F5344CB8AC3E}">
        <p14:creationId xmlns:p14="http://schemas.microsoft.com/office/powerpoint/2010/main" val="3423843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36B6E0-EFED-DF4D-9662-6FCFC059A390}" type="datetimeFigureOut">
              <a:rPr lang="en-US" smtClean="0"/>
              <a:t>10/5/2017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53F363-8F83-5043-B9BF-BB3CC694F36D}" type="slidenum">
              <a:rPr lang="en-US" smtClean="0"/>
              <a:t>‹#›</a:t>
            </a:fld>
            <a:endParaRPr lang="en-US"/>
          </a:p>
        </p:txBody>
      </p:sp>
    </p:spTree>
    <p:extLst>
      <p:ext uri="{BB962C8B-B14F-4D97-AF65-F5344CB8AC3E}">
        <p14:creationId xmlns:p14="http://schemas.microsoft.com/office/powerpoint/2010/main" val="1194438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553F363-8F83-5043-B9BF-BB3CC694F36D}" type="slidenum">
              <a:rPr lang="en-US" smtClean="0"/>
              <a:t>26</a:t>
            </a:fld>
            <a:endParaRPr lang="en-US"/>
          </a:p>
        </p:txBody>
      </p:sp>
    </p:spTree>
    <p:extLst>
      <p:ext uri="{BB962C8B-B14F-4D97-AF65-F5344CB8AC3E}">
        <p14:creationId xmlns:p14="http://schemas.microsoft.com/office/powerpoint/2010/main" val="2521548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47E8E4-E661-3F49-9C64-665D59BBF981}" type="datetime1">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DCD9-1F6B-0E4A-9846-41EAF1CD698E}" type="slidenum">
              <a:rPr lang="en-US" smtClean="0"/>
              <a:t>‹#›</a:t>
            </a:fld>
            <a:endParaRPr lang="en-US"/>
          </a:p>
        </p:txBody>
      </p:sp>
      <p:pic>
        <p:nvPicPr>
          <p:cNvPr id="9" name="Picture 8" descr="2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238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F0FB0-9476-9642-9FCE-8B533A9CAA78}" type="datetime1">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DCD9-1F6B-0E4A-9846-41EAF1CD698E}" type="slidenum">
              <a:rPr lang="en-US" smtClean="0"/>
              <a:t>‹#›</a:t>
            </a:fld>
            <a:endParaRPr lang="en-US"/>
          </a:p>
        </p:txBody>
      </p:sp>
    </p:spTree>
    <p:extLst>
      <p:ext uri="{BB962C8B-B14F-4D97-AF65-F5344CB8AC3E}">
        <p14:creationId xmlns:p14="http://schemas.microsoft.com/office/powerpoint/2010/main" val="277008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17786B-5A7A-0C4B-97CF-997B3359666A}" type="datetime1">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DCD9-1F6B-0E4A-9846-41EAF1CD698E}" type="slidenum">
              <a:rPr lang="en-US" smtClean="0"/>
              <a:t>‹#›</a:t>
            </a:fld>
            <a:endParaRPr lang="en-US"/>
          </a:p>
        </p:txBody>
      </p:sp>
    </p:spTree>
    <p:extLst>
      <p:ext uri="{BB962C8B-B14F-4D97-AF65-F5344CB8AC3E}">
        <p14:creationId xmlns:p14="http://schemas.microsoft.com/office/powerpoint/2010/main" val="307256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D3E5A-A26D-0642-80B4-C8784346F30D}" type="datetime1">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DCD9-1F6B-0E4A-9846-41EAF1CD698E}" type="slidenum">
              <a:rPr lang="en-US" smtClean="0"/>
              <a:t>‹#›</a:t>
            </a:fld>
            <a:endParaRPr lang="en-US"/>
          </a:p>
        </p:txBody>
      </p:sp>
    </p:spTree>
    <p:extLst>
      <p:ext uri="{BB962C8B-B14F-4D97-AF65-F5344CB8AC3E}">
        <p14:creationId xmlns:p14="http://schemas.microsoft.com/office/powerpoint/2010/main" val="143440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B48EA8-7264-1C4B-A02E-849C4C733E93}" type="datetime1">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DCD9-1F6B-0E4A-9846-41EAF1CD698E}" type="slidenum">
              <a:rPr lang="en-US" smtClean="0"/>
              <a:t>‹#›</a:t>
            </a:fld>
            <a:endParaRPr lang="en-US"/>
          </a:p>
        </p:txBody>
      </p:sp>
    </p:spTree>
    <p:extLst>
      <p:ext uri="{BB962C8B-B14F-4D97-AF65-F5344CB8AC3E}">
        <p14:creationId xmlns:p14="http://schemas.microsoft.com/office/powerpoint/2010/main" val="335380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9D5A58-A5F7-254A-8FC7-A64FC971DA91}" type="datetime1">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4DCD9-1F6B-0E4A-9846-41EAF1CD698E}" type="slidenum">
              <a:rPr lang="en-US" smtClean="0"/>
              <a:t>‹#›</a:t>
            </a:fld>
            <a:endParaRPr lang="en-US"/>
          </a:p>
        </p:txBody>
      </p:sp>
    </p:spTree>
    <p:extLst>
      <p:ext uri="{BB962C8B-B14F-4D97-AF65-F5344CB8AC3E}">
        <p14:creationId xmlns:p14="http://schemas.microsoft.com/office/powerpoint/2010/main" val="385579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4E1A77-12FD-574C-A7A0-515DCAA8FA0A}" type="datetime1">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4DCD9-1F6B-0E4A-9846-41EAF1CD698E}" type="slidenum">
              <a:rPr lang="en-US" smtClean="0"/>
              <a:t>‹#›</a:t>
            </a:fld>
            <a:endParaRPr lang="en-US"/>
          </a:p>
        </p:txBody>
      </p:sp>
    </p:spTree>
    <p:extLst>
      <p:ext uri="{BB962C8B-B14F-4D97-AF65-F5344CB8AC3E}">
        <p14:creationId xmlns:p14="http://schemas.microsoft.com/office/powerpoint/2010/main" val="115303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A83F16-F5A6-1A42-8D68-C4C850555BDB}" type="datetime1">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4DCD9-1F6B-0E4A-9846-41EAF1CD698E}" type="slidenum">
              <a:rPr lang="en-US" smtClean="0"/>
              <a:t>‹#›</a:t>
            </a:fld>
            <a:endParaRPr lang="en-US"/>
          </a:p>
        </p:txBody>
      </p:sp>
    </p:spTree>
    <p:extLst>
      <p:ext uri="{BB962C8B-B14F-4D97-AF65-F5344CB8AC3E}">
        <p14:creationId xmlns:p14="http://schemas.microsoft.com/office/powerpoint/2010/main" val="378745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EEB3C-6032-D54D-A096-D1EB0415E8D1}" type="datetime1">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14DCD9-1F6B-0E4A-9846-41EAF1CD698E}" type="slidenum">
              <a:rPr lang="en-US" smtClean="0"/>
              <a:t>‹#›</a:t>
            </a:fld>
            <a:endParaRPr lang="en-US"/>
          </a:p>
        </p:txBody>
      </p:sp>
    </p:spTree>
    <p:extLst>
      <p:ext uri="{BB962C8B-B14F-4D97-AF65-F5344CB8AC3E}">
        <p14:creationId xmlns:p14="http://schemas.microsoft.com/office/powerpoint/2010/main" val="184664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11F6D-89CD-4C4F-B14B-BD3DDE737044}" type="datetime1">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4DCD9-1F6B-0E4A-9846-41EAF1CD698E}" type="slidenum">
              <a:rPr lang="en-US" smtClean="0"/>
              <a:t>‹#›</a:t>
            </a:fld>
            <a:endParaRPr lang="en-US"/>
          </a:p>
        </p:txBody>
      </p:sp>
    </p:spTree>
    <p:extLst>
      <p:ext uri="{BB962C8B-B14F-4D97-AF65-F5344CB8AC3E}">
        <p14:creationId xmlns:p14="http://schemas.microsoft.com/office/powerpoint/2010/main" val="401815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BF011-6D3D-8449-9D9B-CC6188D6E1E0}" type="datetime1">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4DCD9-1F6B-0E4A-9846-41EAF1CD698E}" type="slidenum">
              <a:rPr lang="en-US" smtClean="0"/>
              <a:t>‹#›</a:t>
            </a:fld>
            <a:endParaRPr lang="en-US"/>
          </a:p>
        </p:txBody>
      </p:sp>
    </p:spTree>
    <p:extLst>
      <p:ext uri="{BB962C8B-B14F-4D97-AF65-F5344CB8AC3E}">
        <p14:creationId xmlns:p14="http://schemas.microsoft.com/office/powerpoint/2010/main" val="248831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FB369-62C2-DA4A-86DB-96B4DC13F701}" type="datetime1">
              <a:rPr lang="en-US" smtClean="0"/>
              <a:t>10/5/2017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4DCD9-1F6B-0E4A-9846-41EAF1CD698E}" type="slidenum">
              <a:rPr lang="en-US" smtClean="0"/>
              <a:t>‹#›</a:t>
            </a:fld>
            <a:endParaRPr lang="en-US"/>
          </a:p>
        </p:txBody>
      </p:sp>
      <p:pic>
        <p:nvPicPr>
          <p:cNvPr id="7" name="Picture 6" descr="2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8332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za/url?sa=i&amp;rct=j&amp;q=&amp;esrc=s&amp;source=images&amp;cd=&amp;cad=rja&amp;uact=8&amp;ved=0ahUKEwjFh_mkztDRAhXHthQKHWiaB3wQjRwIBw&amp;url=https://www.pinterest.com/pin/327355466647181004/&amp;psig=AFQjCNGHpklh6ejbZm9uc_BYjDvvpAmdwQ&amp;ust=1484993892269407"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za/url?sa=i&amp;rct=j&amp;q=&amp;esrc=s&amp;source=images&amp;cd=&amp;cad=rja&amp;uact=8&amp;ved=0ahUKEwicvY-55_bSAhWGPBQKHWfBCYAQjRwIBw&amp;url=http://sa-save.com/products/delivery&amp;psig=AFQjCNH4keMGO-ut4D9LTwWxmLfIw83b5w&amp;ust=149070832947084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810623">
            <a:off x="122830" y="601620"/>
            <a:ext cx="5522096" cy="2031325"/>
          </a:xfrm>
          <a:prstGeom prst="rect">
            <a:avLst/>
          </a:prstGeom>
        </p:spPr>
        <p:txBody>
          <a:bodyPr wrap="square">
            <a:spAutoFit/>
          </a:bodyPr>
          <a:lstStyle/>
          <a:p>
            <a:pPr algn="ctr"/>
            <a:r>
              <a:rPr lang="en-ZA"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p>
          <a:p>
            <a:pPr algn="ctr"/>
            <a:r>
              <a:rPr lang="en-ZA" altLang="en-US" sz="3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PRESENTATION TO PORTFOLIO COMMITTEE ON </a:t>
            </a:r>
          </a:p>
          <a:p>
            <a:pPr algn="ctr"/>
            <a:r>
              <a:rPr lang="en-ZA" altLang="en-US" sz="3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HOME AFFAIRS</a:t>
            </a:r>
            <a:endParaRPr lang="en-US" altLang="en-US" sz="3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Rectangle 5"/>
          <p:cNvSpPr/>
          <p:nvPr/>
        </p:nvSpPr>
        <p:spPr>
          <a:xfrm rot="20891814">
            <a:off x="99413" y="3839205"/>
            <a:ext cx="6027360" cy="1131848"/>
          </a:xfrm>
          <a:prstGeom prst="rect">
            <a:avLst/>
          </a:prstGeom>
        </p:spPr>
        <p:txBody>
          <a:bodyPr wrap="square">
            <a:spAutoFit/>
          </a:bodyPr>
          <a:lstStyle/>
          <a:p>
            <a:pPr algn="ctr">
              <a:lnSpc>
                <a:spcPct val="150000"/>
              </a:lnSpc>
              <a:spcBef>
                <a:spcPct val="0"/>
              </a:spcBef>
              <a:buClrTx/>
            </a:pPr>
            <a:r>
              <a:rPr lang="en-US" altLang="en-US" sz="2400" b="1" dirty="0">
                <a:latin typeface="Arial" pitchFamily="34" charset="0"/>
                <a:cs typeface="Arial" pitchFamily="34" charset="0"/>
              </a:rPr>
              <a:t>Annual Performance Report </a:t>
            </a:r>
            <a:r>
              <a:rPr lang="en-US" altLang="en-US" sz="2400" b="1" dirty="0" smtClean="0">
                <a:latin typeface="Arial" pitchFamily="34" charset="0"/>
                <a:cs typeface="Arial" pitchFamily="34" charset="0"/>
              </a:rPr>
              <a:t>: 2016/17 </a:t>
            </a:r>
            <a:r>
              <a:rPr lang="en-ZA" altLang="en-US" sz="2400" b="1" dirty="0" smtClean="0">
                <a:latin typeface="Arial" pitchFamily="34" charset="0"/>
                <a:cs typeface="Arial" pitchFamily="34" charset="0"/>
              </a:rPr>
              <a:t>Financial Year</a:t>
            </a:r>
            <a:endParaRPr lang="en-US" altLang="en-US" sz="2400" b="1" dirty="0">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1</a:t>
            </a:fld>
            <a:endParaRPr lang="en-US" sz="1800" b="1" dirty="0">
              <a:solidFill>
                <a:schemeClr val="tx1"/>
              </a:solidFill>
              <a:latin typeface="Arial" pitchFamily="34" charset="0"/>
              <a:cs typeface="Arial" pitchFamily="34" charset="0"/>
            </a:endParaRPr>
          </a:p>
        </p:txBody>
      </p:sp>
      <p:sp>
        <p:nvSpPr>
          <p:cNvPr id="2" name="Rectangle 1"/>
          <p:cNvSpPr/>
          <p:nvPr/>
        </p:nvSpPr>
        <p:spPr>
          <a:xfrm rot="20735627">
            <a:off x="2336127" y="4997835"/>
            <a:ext cx="2563522" cy="577850"/>
          </a:xfrm>
          <a:prstGeom prst="rect">
            <a:avLst/>
          </a:prstGeom>
        </p:spPr>
        <p:txBody>
          <a:bodyPr wrap="none">
            <a:spAutoFit/>
          </a:bodyPr>
          <a:lstStyle/>
          <a:p>
            <a:pPr algn="ctr">
              <a:lnSpc>
                <a:spcPct val="150000"/>
              </a:lnSpc>
              <a:spcBef>
                <a:spcPct val="0"/>
              </a:spcBef>
              <a:buClrTx/>
            </a:pPr>
            <a:r>
              <a:rPr lang="en-ZA" altLang="en-US" sz="2400" b="1" dirty="0">
                <a:latin typeface="Arial" pitchFamily="34" charset="0"/>
                <a:cs typeface="Arial" pitchFamily="34" charset="0"/>
              </a:rPr>
              <a:t>03 October 2017</a:t>
            </a:r>
            <a:endParaRPr lang="en-US" altLang="en-US" sz="2400" b="1" dirty="0">
              <a:latin typeface="Arial" pitchFamily="34" charset="0"/>
              <a:cs typeface="Arial" pitchFamily="34" charset="0"/>
            </a:endParaRPr>
          </a:p>
        </p:txBody>
      </p:sp>
    </p:spTree>
    <p:extLst>
      <p:ext uri="{BB962C8B-B14F-4D97-AF65-F5344CB8AC3E}">
        <p14:creationId xmlns:p14="http://schemas.microsoft.com/office/powerpoint/2010/main" val="2683160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02013"/>
            <a:ext cx="7370618" cy="3600986"/>
          </a:xfrm>
          <a:prstGeom prst="rect">
            <a:avLst/>
          </a:prstGeom>
        </p:spPr>
        <p:txBody>
          <a:bodyPr wrap="square">
            <a:spAutoFit/>
          </a:bodyPr>
          <a:lstStyle/>
          <a:p>
            <a:pPr algn="ctr">
              <a:spcBef>
                <a:spcPct val="50000"/>
              </a:spcBef>
              <a:spcAft>
                <a:spcPts val="1800"/>
              </a:spcAft>
            </a:pPr>
            <a:r>
              <a:rPr lang="en-ZA" sz="2400" b="1" dirty="0">
                <a:solidFill>
                  <a:schemeClr val="bg1"/>
                </a:solidFill>
                <a:latin typeface="Arial" pitchFamily="34" charset="0"/>
                <a:cs typeface="Arial" pitchFamily="34" charset="0"/>
              </a:rPr>
              <a:t>HIGHLIGHTS: 2016 – 2017 (</a:t>
            </a:r>
            <a:r>
              <a:rPr lang="en-US" altLang="en-US" sz="2400" b="1" dirty="0">
                <a:solidFill>
                  <a:schemeClr val="bg1"/>
                </a:solidFill>
                <a:latin typeface="Arial" pitchFamily="34" charset="0"/>
                <a:cs typeface="Arial" pitchFamily="34" charset="0"/>
              </a:rPr>
              <a:t>Immigration Services</a:t>
            </a:r>
            <a:r>
              <a:rPr lang="en-US" altLang="en-US" sz="2400" b="1" dirty="0" smtClean="0">
                <a:solidFill>
                  <a:schemeClr val="bg1"/>
                </a:solidFill>
              </a:rPr>
              <a:t>)</a:t>
            </a:r>
          </a:p>
          <a:p>
            <a:pPr algn="ctr">
              <a:spcBef>
                <a:spcPct val="50000"/>
              </a:spcBef>
              <a:spcAft>
                <a:spcPts val="1800"/>
              </a:spcAft>
            </a:pPr>
            <a:endParaRPr lang="en-US" altLang="en-US" sz="2400" b="1" dirty="0">
              <a:solidFill>
                <a:schemeClr val="bg1"/>
              </a:solidFill>
            </a:endParaRPr>
          </a:p>
          <a:p>
            <a:pPr algn="ctr">
              <a:spcBef>
                <a:spcPct val="50000"/>
              </a:spcBef>
              <a:spcAft>
                <a:spcPts val="1800"/>
              </a:spcAft>
            </a:pPr>
            <a:r>
              <a:rPr lang="en-US" altLang="en-US" sz="2400" b="1" dirty="0" smtClean="0">
                <a:solidFill>
                  <a:schemeClr val="bg1"/>
                </a:solidFill>
              </a:rPr>
              <a:t>0 </a:t>
            </a:r>
            <a:endParaRPr lang="en-US" altLang="en-US" sz="2400" b="1" dirty="0">
              <a:solidFill>
                <a:schemeClr val="bg1"/>
              </a:solidFill>
            </a:endParaRPr>
          </a:p>
          <a:p>
            <a:pPr algn="ctr">
              <a:spcBef>
                <a:spcPct val="50000"/>
              </a:spcBef>
              <a:spcAft>
                <a:spcPts val="1800"/>
              </a:spcAft>
            </a:pPr>
            <a:endParaRPr lang="en-ZA" sz="2400" b="1" u="sng" dirty="0">
              <a:solidFill>
                <a:schemeClr val="bg1"/>
              </a:solidFill>
            </a:endParaRPr>
          </a:p>
          <a:p>
            <a:pPr algn="ctr">
              <a:spcBef>
                <a:spcPct val="50000"/>
              </a:spcBef>
              <a:spcAft>
                <a:spcPts val="1800"/>
              </a:spcAft>
            </a:pPr>
            <a:r>
              <a:rPr lang="en-US" sz="2400" b="1" u="sng" dirty="0" smtClean="0">
                <a:solidFill>
                  <a:schemeClr val="bg1"/>
                </a:solidFill>
                <a:latin typeface="Arial" charset="0"/>
                <a:cs typeface="Arial" charset="0"/>
              </a:rPr>
              <a:t>)</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10</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0" y="842492"/>
            <a:ext cx="9019309" cy="5225799"/>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85000" lnSpcReduction="2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lnSpc>
                <a:spcPct val="150000"/>
              </a:lnSpc>
              <a:buFont typeface="Wingdings" pitchFamily="2" charset="2"/>
              <a:buChar char="q"/>
            </a:pPr>
            <a:r>
              <a:rPr lang="en-ZA" sz="1900" dirty="0" smtClean="0">
                <a:solidFill>
                  <a:schemeClr val="tx1"/>
                </a:solidFill>
                <a:latin typeface="Arial" charset="0"/>
              </a:rPr>
              <a:t>The </a:t>
            </a:r>
            <a:r>
              <a:rPr lang="en-ZA" sz="1900" dirty="0">
                <a:solidFill>
                  <a:schemeClr val="tx1"/>
                </a:solidFill>
                <a:latin typeface="Arial" charset="0"/>
              </a:rPr>
              <a:t>draft White Paper on International Migration was finalised and subsequently </a:t>
            </a:r>
            <a:r>
              <a:rPr lang="en-ZA" sz="1900" dirty="0" smtClean="0">
                <a:solidFill>
                  <a:schemeClr val="tx1"/>
                </a:solidFill>
                <a:latin typeface="Arial" charset="0"/>
              </a:rPr>
              <a:t>approved </a:t>
            </a:r>
            <a:r>
              <a:rPr lang="en-ZA" sz="1900" dirty="0">
                <a:solidFill>
                  <a:schemeClr val="tx1"/>
                </a:solidFill>
                <a:latin typeface="Arial" charset="0"/>
              </a:rPr>
              <a:t>by Cabinet</a:t>
            </a:r>
            <a:r>
              <a:rPr lang="en-ZA" sz="1900" dirty="0" smtClean="0">
                <a:solidFill>
                  <a:schemeClr val="tx1"/>
                </a:solidFill>
                <a:latin typeface="Arial" charset="0"/>
              </a:rPr>
              <a:t>.</a:t>
            </a:r>
          </a:p>
          <a:p>
            <a:pPr>
              <a:lnSpc>
                <a:spcPct val="150000"/>
              </a:lnSpc>
              <a:buFont typeface="Wingdings" pitchFamily="2" charset="2"/>
              <a:buChar char="q"/>
            </a:pPr>
            <a:r>
              <a:rPr lang="en-ZA" sz="1900" dirty="0">
                <a:solidFill>
                  <a:schemeClr val="tx1"/>
                </a:solidFill>
                <a:latin typeface="Arial" charset="0"/>
              </a:rPr>
              <a:t>During the year under review, the </a:t>
            </a:r>
            <a:r>
              <a:rPr lang="en-ZA" sz="1900" dirty="0" smtClean="0">
                <a:solidFill>
                  <a:schemeClr val="tx1"/>
                </a:solidFill>
                <a:latin typeface="Arial" charset="0"/>
              </a:rPr>
              <a:t>Department </a:t>
            </a:r>
            <a:r>
              <a:rPr lang="en-ZA" sz="1900" dirty="0">
                <a:solidFill>
                  <a:schemeClr val="tx1"/>
                </a:solidFill>
                <a:latin typeface="Arial" charset="0"/>
              </a:rPr>
              <a:t>finalised the amendments to the Refugees Act, which are aimed at improving efficiencies in the management of the entire value chain of refugees as asylum seekers.</a:t>
            </a:r>
          </a:p>
          <a:p>
            <a:pPr>
              <a:lnSpc>
                <a:spcPct val="150000"/>
              </a:lnSpc>
              <a:buFont typeface="Wingdings" pitchFamily="2" charset="2"/>
              <a:buChar char="q"/>
            </a:pPr>
            <a:r>
              <a:rPr lang="en-ZA" sz="1900" dirty="0">
                <a:solidFill>
                  <a:schemeClr val="tx1"/>
                </a:solidFill>
                <a:latin typeface="Arial" charset="0"/>
              </a:rPr>
              <a:t>The </a:t>
            </a:r>
            <a:r>
              <a:rPr lang="en-ZA" sz="1900" dirty="0" smtClean="0">
                <a:solidFill>
                  <a:schemeClr val="tx1"/>
                </a:solidFill>
                <a:latin typeface="Arial" charset="0"/>
              </a:rPr>
              <a:t>department </a:t>
            </a:r>
            <a:r>
              <a:rPr lang="en-ZA" sz="1900" dirty="0">
                <a:solidFill>
                  <a:schemeClr val="tx1"/>
                </a:solidFill>
                <a:latin typeface="Arial" charset="0"/>
              </a:rPr>
              <a:t>also approved a Lesotho Special Permit, which gave a waiver to certain requirements for the application of business, work and study visas. In this regard, a project was developed and implemented in consultation with the Lesotho government.</a:t>
            </a:r>
          </a:p>
          <a:p>
            <a:pPr>
              <a:lnSpc>
                <a:spcPct val="150000"/>
              </a:lnSpc>
              <a:buFont typeface="Wingdings" pitchFamily="2" charset="2"/>
              <a:buChar char="q"/>
            </a:pPr>
            <a:r>
              <a:rPr lang="en-ZA" sz="1900" dirty="0">
                <a:solidFill>
                  <a:schemeClr val="tx1"/>
                </a:solidFill>
                <a:latin typeface="Arial" charset="0"/>
              </a:rPr>
              <a:t>The </a:t>
            </a:r>
            <a:r>
              <a:rPr lang="en-ZA" sz="1900" dirty="0" smtClean="0">
                <a:solidFill>
                  <a:schemeClr val="tx1"/>
                </a:solidFill>
                <a:latin typeface="Arial" charset="0"/>
              </a:rPr>
              <a:t>Department </a:t>
            </a:r>
            <a:r>
              <a:rPr lang="en-ZA" sz="1900" dirty="0">
                <a:solidFill>
                  <a:schemeClr val="tx1"/>
                </a:solidFill>
                <a:latin typeface="Arial" charset="0"/>
              </a:rPr>
              <a:t>has made significant progress for the approval of a public private partnership (PPP) to upgrade the six most-important land ports, which will have major positive economic </a:t>
            </a:r>
            <a:r>
              <a:rPr lang="en-ZA" sz="1900" dirty="0" smtClean="0">
                <a:solidFill>
                  <a:schemeClr val="tx1"/>
                </a:solidFill>
                <a:latin typeface="Arial" charset="0"/>
              </a:rPr>
              <a:t>benefits.</a:t>
            </a:r>
          </a:p>
          <a:p>
            <a:pPr>
              <a:lnSpc>
                <a:spcPct val="150000"/>
              </a:lnSpc>
              <a:buFont typeface="Wingdings" pitchFamily="2" charset="2"/>
              <a:buChar char="q"/>
            </a:pPr>
            <a:r>
              <a:rPr lang="en-ZA" sz="1900" dirty="0" smtClean="0">
                <a:solidFill>
                  <a:schemeClr val="tx1"/>
                </a:solidFill>
                <a:latin typeface="Arial" charset="0"/>
              </a:rPr>
              <a:t>A </a:t>
            </a:r>
            <a:r>
              <a:rPr lang="en-ZA" sz="1900" dirty="0">
                <a:solidFill>
                  <a:schemeClr val="tx1"/>
                </a:solidFill>
                <a:latin typeface="Arial" charset="0"/>
              </a:rPr>
              <a:t>major overhaul using new technology transformed the problematic </a:t>
            </a:r>
            <a:r>
              <a:rPr lang="en-ZA" sz="1900" dirty="0" err="1">
                <a:solidFill>
                  <a:schemeClr val="tx1"/>
                </a:solidFill>
                <a:latin typeface="Arial" charset="0"/>
              </a:rPr>
              <a:t>Marabastad</a:t>
            </a:r>
            <a:r>
              <a:rPr lang="en-ZA" sz="1900" dirty="0">
                <a:solidFill>
                  <a:schemeClr val="tx1"/>
                </a:solidFill>
                <a:latin typeface="Arial" charset="0"/>
              </a:rPr>
              <a:t> Refugee Reception </a:t>
            </a:r>
            <a:r>
              <a:rPr lang="en-ZA" sz="1900" dirty="0" smtClean="0">
                <a:solidFill>
                  <a:schemeClr val="tx1"/>
                </a:solidFill>
                <a:latin typeface="Arial" charset="0"/>
              </a:rPr>
              <a:t>Office currently  known as Desmond Tutu .</a:t>
            </a:r>
            <a:endParaRPr lang="en-ZA" sz="1900" dirty="0">
              <a:solidFill>
                <a:schemeClr val="tx1"/>
              </a:solidFill>
              <a:latin typeface="Arial" charset="0"/>
            </a:endParaRPr>
          </a:p>
          <a:p>
            <a:pPr>
              <a:buFont typeface="Wingdings" pitchFamily="2" charset="2"/>
              <a:buChar char="q"/>
            </a:pPr>
            <a:endParaRPr lang="en-US" sz="1800" dirty="0">
              <a:solidFill>
                <a:schemeClr val="tx1"/>
              </a:solidFill>
              <a:latin typeface="Arial" charset="0"/>
            </a:endParaRPr>
          </a:p>
          <a:p>
            <a:pPr marL="285750" indent="-285750" defTabSz="914400">
              <a:buFont typeface="Wingdings" pitchFamily="2" charset="2"/>
              <a:buChar char="q"/>
              <a:defRPr/>
            </a:pPr>
            <a:endParaRPr lang="en-US" sz="1400" dirty="0">
              <a:solidFill>
                <a:schemeClr val="tx1"/>
              </a:solidFill>
            </a:endParaRPr>
          </a:p>
        </p:txBody>
      </p:sp>
    </p:spTree>
    <p:extLst>
      <p:ext uri="{BB962C8B-B14F-4D97-AF65-F5344CB8AC3E}">
        <p14:creationId xmlns:p14="http://schemas.microsoft.com/office/powerpoint/2010/main" val="2405063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11</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82416472"/>
              </p:ext>
            </p:extLst>
          </p:nvPr>
        </p:nvGraphicFramePr>
        <p:xfrm>
          <a:off x="193964" y="803565"/>
          <a:ext cx="8811491" cy="5223161"/>
        </p:xfrm>
        <a:graphic>
          <a:graphicData uri="http://schemas.openxmlformats.org/drawingml/2006/table">
            <a:tbl>
              <a:tblPr firstRow="1" firstCol="1" bandRow="1">
                <a:tableStyleId>{F2DE63D5-997A-4646-A377-4702673A728D}</a:tableStyleId>
              </a:tblPr>
              <a:tblGrid>
                <a:gridCol w="1687908"/>
                <a:gridCol w="7123583"/>
              </a:tblGrid>
              <a:tr h="1264583">
                <a:tc rowSpan="6">
                  <a:txBody>
                    <a:bodyPr/>
                    <a:lstStyle/>
                    <a:p>
                      <a:pPr marL="0" marR="0" algn="l">
                        <a:lnSpc>
                          <a:spcPct val="115000"/>
                        </a:lnSpc>
                        <a:spcBef>
                          <a:spcPts val="0"/>
                        </a:spcBef>
                        <a:spcAft>
                          <a:spcPts val="0"/>
                        </a:spcAft>
                      </a:pPr>
                      <a:r>
                        <a:rPr lang="en-US" sz="1600" b="1" dirty="0" smtClean="0">
                          <a:solidFill>
                            <a:schemeClr val="tx1"/>
                          </a:solidFill>
                          <a:effectLst/>
                          <a:latin typeface="Arial" pitchFamily="34" charset="0"/>
                          <a:cs typeface="Arial" pitchFamily="34" charset="0"/>
                        </a:rPr>
                        <a:t>Strategic objectives</a:t>
                      </a:r>
                    </a:p>
                    <a:p>
                      <a:pPr marL="0" marR="0" algn="l">
                        <a:lnSpc>
                          <a:spcPct val="115000"/>
                        </a:lnSpc>
                        <a:spcBef>
                          <a:spcPts val="0"/>
                        </a:spcBef>
                        <a:spcAft>
                          <a:spcPts val="0"/>
                        </a:spcAft>
                      </a:pPr>
                      <a:r>
                        <a:rPr lang="en-US" sz="1600" b="1" dirty="0" smtClean="0">
                          <a:solidFill>
                            <a:schemeClr val="tx1"/>
                          </a:solidFill>
                          <a:effectLst/>
                          <a:latin typeface="Arial" pitchFamily="34" charset="0"/>
                          <a:cs typeface="Arial" pitchFamily="34" charset="0"/>
                        </a:rPr>
                        <a:t>Supported by the targets</a:t>
                      </a:r>
                    </a:p>
                    <a:p>
                      <a:pPr marL="0" marR="0" algn="l">
                        <a:lnSpc>
                          <a:spcPct val="115000"/>
                        </a:lnSpc>
                        <a:spcBef>
                          <a:spcPts val="0"/>
                        </a:spcBef>
                        <a:spcAft>
                          <a:spcPts val="0"/>
                        </a:spcAft>
                      </a:pPr>
                      <a:endParaRPr lang="en-ZA" sz="1600" b="1" dirty="0">
                        <a:effectLst/>
                        <a:latin typeface="Arial" pitchFamily="34" charset="0"/>
                        <a:ea typeface="Calibri"/>
                        <a:cs typeface="Arial" pitchFamily="34" charset="0"/>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0" i="0" u="none" strike="noStrike" kern="1200" baseline="0" dirty="0" smtClean="0">
                          <a:solidFill>
                            <a:schemeClr val="tx1"/>
                          </a:solidFill>
                          <a:latin typeface="Arial" pitchFamily="34" charset="0"/>
                          <a:ea typeface="+mn-ea"/>
                          <a:cs typeface="Arial" pitchFamily="34" charset="0"/>
                        </a:rPr>
                        <a:t>1.2: </a:t>
                      </a:r>
                      <a:r>
                        <a:rPr lang="en-US" sz="1800" b="0" kern="1200" dirty="0" smtClean="0">
                          <a:solidFill>
                            <a:schemeClr val="tx1"/>
                          </a:solidFill>
                          <a:effectLst/>
                          <a:latin typeface="Arial" pitchFamily="34" charset="0"/>
                          <a:ea typeface="Calibri"/>
                          <a:cs typeface="Arial" pitchFamily="34" charset="0"/>
                        </a:rPr>
                        <a:t>An integrated and digitised National Identity System (NIS) that is secure and contains biometric details of every person recorded on the system.</a:t>
                      </a:r>
                      <a:endParaRPr lang="en-ZA" sz="1800" b="0" kern="1200" dirty="0">
                        <a:solidFill>
                          <a:schemeClr val="tx1"/>
                        </a:solidFill>
                        <a:effectLst/>
                        <a:latin typeface="Arial" pitchFamily="34" charset="0"/>
                        <a:ea typeface="Calibri"/>
                        <a:cs typeface="Arial" pitchFamily="34" charset="0"/>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857697">
                <a:tc vMerge="1">
                  <a:txBody>
                    <a:bodyPr/>
                    <a:lstStyle/>
                    <a:p>
                      <a:endParaRPr lang="en-ZA"/>
                    </a:p>
                  </a:txBody>
                  <a:tcPr/>
                </a:tc>
                <a:tc>
                  <a:txBody>
                    <a:bodyPr/>
                    <a:lstStyle/>
                    <a:p>
                      <a:pPr marL="0" marR="0" algn="l" defTabSz="914400" rtl="0" eaLnBrk="1" latinLnBrk="0" hangingPunct="1">
                        <a:lnSpc>
                          <a:spcPct val="115000"/>
                        </a:lnSpc>
                        <a:spcBef>
                          <a:spcPts val="0"/>
                        </a:spcBef>
                        <a:spcAft>
                          <a:spcPts val="0"/>
                        </a:spcAft>
                      </a:pPr>
                      <a:r>
                        <a:rPr lang="en-ZA" sz="1800" kern="1200" dirty="0" smtClean="0">
                          <a:solidFill>
                            <a:schemeClr val="tx1"/>
                          </a:solidFill>
                          <a:effectLst/>
                          <a:latin typeface="Arial" pitchFamily="34" charset="0"/>
                          <a:ea typeface="Calibri"/>
                          <a:cs typeface="Arial" pitchFamily="34" charset="0"/>
                        </a:rPr>
                        <a:t>1.3:Ensure that systems</a:t>
                      </a:r>
                      <a:r>
                        <a:rPr lang="en-ZA" sz="1800" kern="1200" baseline="0" dirty="0" smtClean="0">
                          <a:solidFill>
                            <a:schemeClr val="tx1"/>
                          </a:solidFill>
                          <a:effectLst/>
                          <a:latin typeface="Arial" pitchFamily="34" charset="0"/>
                          <a:ea typeface="Calibri"/>
                          <a:cs typeface="Arial" pitchFamily="34" charset="0"/>
                        </a:rPr>
                        <a:t> are in place to enable the capturing of  biometric data of all travellers who enter or exit SA legally.</a:t>
                      </a:r>
                      <a:endParaRPr lang="en-ZA" sz="1800" kern="1200" dirty="0">
                        <a:solidFill>
                          <a:schemeClr val="tx1"/>
                        </a:solidFill>
                        <a:effectLst/>
                        <a:latin typeface="Arial" pitchFamily="34" charset="0"/>
                        <a:ea typeface="Calibri"/>
                        <a:cs typeface="Arial" pitchFamily="34" charset="0"/>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972232">
                <a:tc vMerge="1">
                  <a:txBody>
                    <a:bodyPr/>
                    <a:lstStyle/>
                    <a:p>
                      <a:endParaRPr lang="en-ZA"/>
                    </a:p>
                  </a:txBody>
                  <a:tcPr/>
                </a:tc>
                <a:tc>
                  <a:txBody>
                    <a:bodyPr/>
                    <a:lstStyle/>
                    <a:p>
                      <a:pPr marL="0" marR="0" algn="l" defTabSz="914400" rtl="0" eaLnBrk="1" latinLnBrk="0" hangingPunct="1">
                        <a:lnSpc>
                          <a:spcPct val="115000"/>
                        </a:lnSpc>
                        <a:spcBef>
                          <a:spcPts val="0"/>
                        </a:spcBef>
                        <a:spcAft>
                          <a:spcPts val="0"/>
                        </a:spcAft>
                      </a:pPr>
                      <a:r>
                        <a:rPr lang="en-ZA" sz="1800" kern="1200" dirty="0" smtClean="0">
                          <a:solidFill>
                            <a:schemeClr val="tx1"/>
                          </a:solidFill>
                          <a:effectLst/>
                          <a:latin typeface="Arial" pitchFamily="34" charset="0"/>
                          <a:ea typeface="Calibri"/>
                          <a:cs typeface="Arial" pitchFamily="34" charset="0"/>
                        </a:rPr>
                        <a:t>3.1: Secure, effective, efficient and accessible service delivery to citizens and immigrants.</a:t>
                      </a:r>
                      <a:endParaRPr lang="en-ZA" sz="1800" kern="1200" dirty="0">
                        <a:solidFill>
                          <a:schemeClr val="tx1"/>
                        </a:solidFill>
                        <a:effectLst/>
                        <a:latin typeface="Arial" pitchFamily="34" charset="0"/>
                        <a:ea typeface="Calibri"/>
                        <a:cs typeface="Arial" pitchFamily="34" charset="0"/>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702428">
                <a:tc vMerge="1">
                  <a:txBody>
                    <a:bodyPr/>
                    <a:lstStyle/>
                    <a:p>
                      <a:pPr marL="0" marR="0" algn="l">
                        <a:lnSpc>
                          <a:spcPct val="115000"/>
                        </a:lnSpc>
                        <a:spcBef>
                          <a:spcPts val="0"/>
                        </a:spcBef>
                        <a:spcAft>
                          <a:spcPts val="0"/>
                        </a:spcAft>
                      </a:pPr>
                      <a:endParaRPr lang="en-ZA" sz="1600" b="1" dirty="0">
                        <a:effectLst/>
                        <a:latin typeface="Arial" pitchFamily="34" charset="0"/>
                        <a:ea typeface="Calibri"/>
                        <a:cs typeface="Arial" pitchFamily="34" charset="0"/>
                      </a:endParaRPr>
                    </a:p>
                  </a:txBody>
                  <a:tcPr marL="68581" marR="68581" marT="0" marB="0"/>
                </a:tc>
                <a:tc>
                  <a:txBody>
                    <a:bodyPr/>
                    <a:lstStyle/>
                    <a:p>
                      <a:pPr marL="0" marR="0" algn="l" defTabSz="914400" rtl="0" eaLnBrk="1" latinLnBrk="0" hangingPunct="1">
                        <a:lnSpc>
                          <a:spcPct val="115000"/>
                        </a:lnSpc>
                        <a:spcBef>
                          <a:spcPts val="0"/>
                        </a:spcBef>
                        <a:spcAft>
                          <a:spcPts val="0"/>
                        </a:spcAft>
                      </a:pPr>
                      <a:r>
                        <a:rPr lang="en-US" sz="1800" kern="1200" dirty="0" smtClean="0">
                          <a:solidFill>
                            <a:schemeClr val="tx1"/>
                          </a:solidFill>
                          <a:effectLst/>
                          <a:latin typeface="Arial" pitchFamily="34" charset="0"/>
                          <a:ea typeface="Calibri"/>
                          <a:cs typeface="Arial" pitchFamily="34" charset="0"/>
                        </a:rPr>
                        <a:t>3.2 Good governance and administration.</a:t>
                      </a:r>
                      <a:endParaRPr lang="en-ZA" sz="1800" kern="1200" dirty="0">
                        <a:solidFill>
                          <a:schemeClr val="tx1"/>
                        </a:solidFill>
                        <a:effectLst/>
                        <a:latin typeface="Arial" pitchFamily="34" charset="0"/>
                        <a:ea typeface="Calibri"/>
                        <a:cs typeface="Arial" pitchFamily="34" charset="0"/>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777477">
                <a:tc vMerge="1">
                  <a:txBody>
                    <a:bodyPr/>
                    <a:lstStyle/>
                    <a:p>
                      <a:pPr marL="0" marR="0" algn="l">
                        <a:lnSpc>
                          <a:spcPct val="115000"/>
                        </a:lnSpc>
                        <a:spcBef>
                          <a:spcPts val="0"/>
                        </a:spcBef>
                        <a:spcAft>
                          <a:spcPts val="0"/>
                        </a:spcAft>
                      </a:pPr>
                      <a:endParaRPr lang="en-ZA" sz="1600" b="1" dirty="0">
                        <a:effectLst/>
                        <a:latin typeface="Arial" pitchFamily="34" charset="0"/>
                        <a:ea typeface="Calibri"/>
                        <a:cs typeface="Arial" pitchFamily="34" charset="0"/>
                      </a:endParaRPr>
                    </a:p>
                  </a:txBody>
                  <a:tcPr marL="68581" marR="68581" marT="0" marB="0"/>
                </a:tc>
                <a:tc>
                  <a:txBody>
                    <a:bodyPr/>
                    <a:lstStyle/>
                    <a:p>
                      <a:pPr marL="0" marR="0" algn="l">
                        <a:lnSpc>
                          <a:spcPct val="115000"/>
                        </a:lnSpc>
                        <a:spcBef>
                          <a:spcPts val="0"/>
                        </a:spcBef>
                        <a:spcAft>
                          <a:spcPts val="0"/>
                        </a:spcAft>
                      </a:pPr>
                      <a:r>
                        <a:rPr lang="en-US" sz="1800" kern="1200" dirty="0" smtClean="0">
                          <a:solidFill>
                            <a:schemeClr val="tx1"/>
                          </a:solidFill>
                          <a:effectLst/>
                          <a:latin typeface="Arial" pitchFamily="34" charset="0"/>
                          <a:ea typeface="Calibri"/>
                          <a:cs typeface="Arial" pitchFamily="34" charset="0"/>
                        </a:rPr>
                        <a:t>3.3 Ethical conduct and zero tolerance approach to crime, fraud and corruption.</a:t>
                      </a:r>
                      <a:endParaRPr lang="en-ZA" sz="1800" kern="1200" dirty="0">
                        <a:solidFill>
                          <a:schemeClr val="tx1"/>
                        </a:solidFill>
                        <a:effectLst/>
                        <a:latin typeface="Arial" pitchFamily="34" charset="0"/>
                        <a:ea typeface="Calibri"/>
                        <a:cs typeface="Arial" pitchFamily="34" charset="0"/>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648744">
                <a:tc vMerge="1">
                  <a:txBody>
                    <a:bodyPr/>
                    <a:lstStyle/>
                    <a:p>
                      <a:pPr marL="0" marR="0" algn="l">
                        <a:lnSpc>
                          <a:spcPct val="115000"/>
                        </a:lnSpc>
                        <a:spcBef>
                          <a:spcPts val="0"/>
                        </a:spcBef>
                        <a:spcAft>
                          <a:spcPts val="0"/>
                        </a:spcAft>
                      </a:pPr>
                      <a:endParaRPr lang="en-ZA" sz="1600" b="1" dirty="0">
                        <a:effectLst/>
                        <a:latin typeface="Arial" pitchFamily="34" charset="0"/>
                        <a:ea typeface="Calibri"/>
                        <a:cs typeface="Arial" pitchFamily="34" charset="0"/>
                      </a:endParaRPr>
                    </a:p>
                  </a:txBody>
                  <a:tcPr marL="68581" marR="68581" marT="0" marB="0"/>
                </a:tc>
                <a:tc>
                  <a:txBody>
                    <a:bodyPr/>
                    <a:lstStyle/>
                    <a:p>
                      <a:pPr marL="0" marR="0" algn="l">
                        <a:lnSpc>
                          <a:spcPct val="115000"/>
                        </a:lnSpc>
                        <a:spcBef>
                          <a:spcPts val="0"/>
                        </a:spcBef>
                        <a:spcAft>
                          <a:spcPts val="0"/>
                        </a:spcAft>
                      </a:pPr>
                      <a:r>
                        <a:rPr lang="en-US" sz="1800" kern="1200" dirty="0" smtClean="0">
                          <a:solidFill>
                            <a:schemeClr val="tx1"/>
                          </a:solidFill>
                          <a:effectLst/>
                          <a:latin typeface="Arial" pitchFamily="34" charset="0"/>
                          <a:ea typeface="Calibri"/>
                          <a:cs typeface="Arial" pitchFamily="34" charset="0"/>
                        </a:rPr>
                        <a:t>3.4 Collaboration with relevant stakeholders in support of enhanced service delivery and core business objectives.</a:t>
                      </a:r>
                      <a:endParaRPr lang="en-ZA" sz="1800" kern="1200" dirty="0">
                        <a:solidFill>
                          <a:schemeClr val="tx1"/>
                        </a:solidFill>
                        <a:effectLst/>
                        <a:latin typeface="Arial" pitchFamily="34" charset="0"/>
                        <a:ea typeface="Calibri"/>
                        <a:cs typeface="Arial" pitchFamily="34" charset="0"/>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Tree>
    <p:extLst>
      <p:ext uri="{BB962C8B-B14F-4D97-AF65-F5344CB8AC3E}">
        <p14:creationId xmlns:p14="http://schemas.microsoft.com/office/powerpoint/2010/main" val="618477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12</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32350207"/>
              </p:ext>
            </p:extLst>
          </p:nvPr>
        </p:nvGraphicFramePr>
        <p:xfrm>
          <a:off x="96983" y="845128"/>
          <a:ext cx="8950036" cy="5167745"/>
        </p:xfrm>
        <a:graphic>
          <a:graphicData uri="http://schemas.openxmlformats.org/drawingml/2006/table">
            <a:tbl>
              <a:tblPr firstRow="1" bandRow="1">
                <a:tableStyleId>{F5AB1C69-6EDB-4FF4-983F-18BD219EF322}</a:tableStyleId>
              </a:tblPr>
              <a:tblGrid>
                <a:gridCol w="2796145"/>
                <a:gridCol w="2950311"/>
                <a:gridCol w="3203580"/>
              </a:tblGrid>
              <a:tr h="680412">
                <a:tc gridSpan="3">
                  <a:txBody>
                    <a:bodyPr/>
                    <a:lstStyle/>
                    <a:p>
                      <a:pPr marL="0" marR="0" algn="l" defTabSz="914400" rtl="0" eaLnBrk="1" latinLnBrk="0" hangingPunct="1">
                        <a:lnSpc>
                          <a:spcPct val="115000"/>
                        </a:lnSpc>
                        <a:spcBef>
                          <a:spcPts val="0"/>
                        </a:spcBef>
                        <a:spcAft>
                          <a:spcPts val="0"/>
                        </a:spcAft>
                      </a:pPr>
                      <a:r>
                        <a:rPr lang="en-US" sz="1600" b="1" u="sng" kern="1200" dirty="0" smtClean="0">
                          <a:solidFill>
                            <a:schemeClr val="tx1"/>
                          </a:solidFill>
                          <a:effectLst/>
                          <a:latin typeface="Arial" pitchFamily="34" charset="0"/>
                          <a:ea typeface="+mn-ea"/>
                          <a:cs typeface="Arial" pitchFamily="34" charset="0"/>
                        </a:rPr>
                        <a:t>Strategic Objective </a:t>
                      </a:r>
                      <a:r>
                        <a:rPr lang="en-US" sz="1600" b="1" u="none" kern="1200" dirty="0" smtClean="0">
                          <a:solidFill>
                            <a:schemeClr val="tx1"/>
                          </a:solidFill>
                          <a:effectLst/>
                          <a:latin typeface="Arial" pitchFamily="34" charset="0"/>
                          <a:ea typeface="+mn-ea"/>
                          <a:cs typeface="Arial" pitchFamily="34" charset="0"/>
                        </a:rPr>
                        <a:t>1.2 </a:t>
                      </a:r>
                      <a:r>
                        <a:rPr lang="en-ZA" sz="1600" b="1" u="none" kern="1200" dirty="0" smtClean="0">
                          <a:solidFill>
                            <a:schemeClr val="tx1"/>
                          </a:solidFill>
                          <a:effectLst/>
                          <a:latin typeface="Arial" pitchFamily="34" charset="0"/>
                          <a:ea typeface="+mn-ea"/>
                          <a:cs typeface="Arial" pitchFamily="34" charset="0"/>
                        </a:rPr>
                        <a:t>An integrated and digitised National Identity System (NIS) that is secure and contains biometric details of every person recorded on the system.</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56271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4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Arial" charset="0"/>
                        </a:rPr>
                        <a:t>  Automated processes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Arial" charset="0"/>
                        </a:rPr>
                        <a:t>  BMD (2016/17).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normalizeH="0" baseline="0" dirty="0">
                        <a:ln>
                          <a:noFill/>
                        </a:ln>
                        <a:solidFill>
                          <a:schemeClr val="tx1"/>
                        </a:solidFill>
                        <a:effectLst/>
                        <a:latin typeface="Arial" charset="0"/>
                        <a:ea typeface="+mn-ea"/>
                        <a:cs typeface="Arial"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BMD processes developed onto Live Capture.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normalizeH="0" baseline="0" dirty="0" smtClean="0">
                        <a:ln>
                          <a:noFill/>
                        </a:ln>
                        <a:solidFill>
                          <a:schemeClr val="tx1"/>
                        </a:solidFill>
                        <a:effectLst/>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normalizeH="0" baseline="0" dirty="0" smtClean="0">
                        <a:ln>
                          <a:noFill/>
                        </a:ln>
                        <a:solidFill>
                          <a:schemeClr val="tx1"/>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The modules have been developed and are currently under testing in the preproduction environment.</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4165">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Live Capture functionality for refugees, smart ID cards and travel documents tested</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(2016/17).</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Live Capture for refugees, smart ID cards and travel documents</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developed and tested.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p>
                      <a:pPr marL="0" algn="l" defTabSz="457200" rtl="0" eaLnBrk="1" latinLnBrk="0" hangingPunct="1"/>
                      <a:endParaRPr kumimoji="0" lang="en-ZA" sz="1400" b="0" i="0" u="none" strike="noStrike" kern="1200" cap="none" normalizeH="0" baseline="0" dirty="0" smtClean="0">
                        <a:ln>
                          <a:noFill/>
                        </a:ln>
                        <a:solidFill>
                          <a:schemeClr val="tx1"/>
                        </a:solidFill>
                        <a:effectLst/>
                        <a:latin typeface="Arial" charset="0"/>
                        <a:ea typeface="+mn-ea"/>
                        <a:cs typeface="+mn-cs"/>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The modules have been developed and are currently under testing in the preproduction environment.</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51715">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E-permit prototype developed (2016/17).</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End-to-end e-permit system developed (prototype).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p>
                      <a:pPr marL="0" algn="l" defTabSz="457200" rtl="0" eaLnBrk="1" latinLnBrk="0" hangingPunct="1"/>
                      <a:endParaRPr kumimoji="0" lang="en-ZA" sz="1400" b="0" i="0" u="none" strike="noStrike" kern="1200" cap="none" normalizeH="0" baseline="0" dirty="0" smtClean="0">
                        <a:ln>
                          <a:noFill/>
                        </a:ln>
                        <a:solidFill>
                          <a:schemeClr val="tx1"/>
                        </a:solidFill>
                        <a:effectLst/>
                        <a:latin typeface="Arial" charset="0"/>
                        <a:ea typeface="+mn-ea"/>
                        <a:cs typeface="+mn-cs"/>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The modules have been</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developed and are currently</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under testing in the preproduction</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environment.</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63615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13</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23723247"/>
              </p:ext>
            </p:extLst>
          </p:nvPr>
        </p:nvGraphicFramePr>
        <p:xfrm>
          <a:off x="235527" y="845128"/>
          <a:ext cx="8645237" cy="2567860"/>
        </p:xfrm>
        <a:graphic>
          <a:graphicData uri="http://schemas.openxmlformats.org/drawingml/2006/table">
            <a:tbl>
              <a:tblPr firstRow="1" bandRow="1">
                <a:tableStyleId>{F5AB1C69-6EDB-4FF4-983F-18BD219EF322}</a:tableStyleId>
              </a:tblPr>
              <a:tblGrid>
                <a:gridCol w="2607457"/>
                <a:gridCol w="2894645"/>
                <a:gridCol w="3143135"/>
              </a:tblGrid>
              <a:tr h="680412">
                <a:tc gridSpan="3">
                  <a:txBody>
                    <a:bodyPr/>
                    <a:lstStyle/>
                    <a:p>
                      <a:pPr marL="0" marR="0" algn="l" defTabSz="914400" rtl="0" eaLnBrk="1" latinLnBrk="0" hangingPunct="1">
                        <a:lnSpc>
                          <a:spcPct val="115000"/>
                        </a:lnSpc>
                        <a:spcBef>
                          <a:spcPts val="0"/>
                        </a:spcBef>
                        <a:spcAft>
                          <a:spcPts val="0"/>
                        </a:spcAft>
                      </a:pPr>
                      <a:r>
                        <a:rPr lang="en-US" sz="1600" b="1" u="sng" kern="1200" dirty="0" smtClean="0">
                          <a:solidFill>
                            <a:schemeClr val="tx1"/>
                          </a:solidFill>
                          <a:effectLst/>
                          <a:latin typeface="Arial" pitchFamily="34" charset="0"/>
                          <a:ea typeface="+mn-ea"/>
                          <a:cs typeface="Arial" pitchFamily="34" charset="0"/>
                        </a:rPr>
                        <a:t>Strategic Objective </a:t>
                      </a:r>
                      <a:r>
                        <a:rPr lang="en-ZA" sz="1600" b="1" u="none" kern="1200" dirty="0" smtClean="0">
                          <a:solidFill>
                            <a:schemeClr val="tx1"/>
                          </a:solidFill>
                          <a:effectLst/>
                          <a:latin typeface="Arial" pitchFamily="34" charset="0"/>
                          <a:ea typeface="+mn-ea"/>
                          <a:cs typeface="Arial" pitchFamily="34" charset="0"/>
                        </a:rPr>
                        <a:t>1.3: Ensure that systems are in place to enable the capturing of biometric data of all travellers who enter or exit SA legally.</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56271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4165">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Pilot of full biometric scope conducted at one port of entry as per signed business</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requirements (2016/17).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normalizeH="0" baseline="0" dirty="0">
                        <a:ln>
                          <a:noFill/>
                        </a:ln>
                        <a:solidFill>
                          <a:schemeClr val="tx1"/>
                        </a:solidFill>
                        <a:effectLst/>
                        <a:latin typeface="Arial" charset="0"/>
                        <a:ea typeface="+mn-ea"/>
                        <a:cs typeface="Arial"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EMCS (full biometrics scope) developed and piloted at one port of entry.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normalizeH="0" baseline="0" dirty="0" smtClean="0">
                        <a:ln>
                          <a:noFill/>
                        </a:ln>
                        <a:solidFill>
                          <a:schemeClr val="tx1"/>
                        </a:solidFill>
                        <a:effectLst/>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normalizeH="0" baseline="0" dirty="0" smtClean="0">
                        <a:ln>
                          <a:noFill/>
                        </a:ln>
                        <a:solidFill>
                          <a:schemeClr val="tx1"/>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0000"/>
                          </a:solidFill>
                          <a:effectLst/>
                          <a:latin typeface="Arial" charset="0"/>
                          <a:ea typeface="+mn-ea"/>
                          <a:cs typeface="Arial" charset="0"/>
                        </a:rPr>
                        <a:t>Not Achieved</a:t>
                      </a:r>
                    </a:p>
                    <a:p>
                      <a:r>
                        <a:rPr kumimoji="0" lang="en-ZA" sz="1400" b="0" i="0" u="none" strike="noStrike" kern="1200" cap="none" normalizeH="0" baseline="0" dirty="0" smtClean="0">
                          <a:ln>
                            <a:noFill/>
                          </a:ln>
                          <a:solidFill>
                            <a:schemeClr val="tx1"/>
                          </a:solidFill>
                          <a:effectLst/>
                          <a:latin typeface="Arial" charset="0"/>
                          <a:ea typeface="+mn-ea"/>
                          <a:cs typeface="+mn-cs"/>
                        </a:rPr>
                        <a:t>The target was not achieved because of a lack of resources to develop the</a:t>
                      </a:r>
                    </a:p>
                    <a:p>
                      <a:r>
                        <a:rPr kumimoji="0" lang="en-ZA" sz="1400" b="0" i="0" u="none" strike="noStrike" kern="1200" cap="none" normalizeH="0" baseline="0" dirty="0" smtClean="0">
                          <a:ln>
                            <a:noFill/>
                          </a:ln>
                          <a:solidFill>
                            <a:schemeClr val="tx1"/>
                          </a:solidFill>
                          <a:effectLst/>
                          <a:latin typeface="Arial" charset="0"/>
                          <a:ea typeface="+mn-ea"/>
                          <a:cs typeface="+mn-cs"/>
                        </a:rPr>
                        <a:t>system in the previous financial year.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731938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14</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46932994"/>
              </p:ext>
            </p:extLst>
          </p:nvPr>
        </p:nvGraphicFramePr>
        <p:xfrm>
          <a:off x="96983" y="845128"/>
          <a:ext cx="8950036" cy="5152979"/>
        </p:xfrm>
        <a:graphic>
          <a:graphicData uri="http://schemas.openxmlformats.org/drawingml/2006/table">
            <a:tbl>
              <a:tblPr firstRow="1" bandRow="1">
                <a:tableStyleId>{F5AB1C69-6EDB-4FF4-983F-18BD219EF322}</a:tableStyleId>
              </a:tblPr>
              <a:tblGrid>
                <a:gridCol w="3006435"/>
                <a:gridCol w="2740021"/>
                <a:gridCol w="3203580"/>
              </a:tblGrid>
              <a:tr h="680412">
                <a:tc gridSpan="3">
                  <a:txBody>
                    <a:bodyPr/>
                    <a:lstStyle/>
                    <a:p>
                      <a:pPr marL="0" marR="0" algn="l" defTabSz="914400" rtl="0" eaLnBrk="1" latinLnBrk="0" hangingPunct="1">
                        <a:lnSpc>
                          <a:spcPct val="115000"/>
                        </a:lnSpc>
                        <a:spcBef>
                          <a:spcPts val="0"/>
                        </a:spcBef>
                        <a:spcAft>
                          <a:spcPts val="0"/>
                        </a:spcAft>
                      </a:pPr>
                      <a:r>
                        <a:rPr lang="en-US" sz="1600" b="1" u="sng" kern="1200" dirty="0" smtClean="0">
                          <a:solidFill>
                            <a:schemeClr val="tx1"/>
                          </a:solidFill>
                          <a:effectLst/>
                          <a:latin typeface="Arial" pitchFamily="34" charset="0"/>
                          <a:ea typeface="+mn-ea"/>
                          <a:cs typeface="Arial" pitchFamily="34" charset="0"/>
                        </a:rPr>
                        <a:t>Strategic Objective </a:t>
                      </a:r>
                      <a:r>
                        <a:rPr lang="en-ZA" sz="1800" b="1" i="0" u="none" strike="noStrike" kern="1200" baseline="0" dirty="0" smtClean="0">
                          <a:solidFill>
                            <a:schemeClr val="tx1"/>
                          </a:solidFill>
                          <a:latin typeface="Arial" pitchFamily="34" charset="0"/>
                          <a:ea typeface="+mn-ea"/>
                          <a:cs typeface="Arial" pitchFamily="34" charset="0"/>
                        </a:rPr>
                        <a:t>3.1: Secure, effective, efficient and accessible service delivery to citizens and immigrants</a:t>
                      </a:r>
                      <a:endParaRPr lang="en-ZA" sz="1600" b="1" u="none" kern="1200" dirty="0" smtClean="0">
                        <a:solidFill>
                          <a:schemeClr val="tx1"/>
                        </a:solidFill>
                        <a:effectLst/>
                        <a:latin typeface="Arial" pitchFamily="34" charset="0"/>
                        <a:ea typeface="+mn-ea"/>
                        <a:cs typeface="Arial" pitchFamily="34"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56271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0229">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Number of managers (junior,</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middle and senior managers) trained in leadership and management development programmes to improve performance and professionalization.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normalizeH="0" baseline="0" dirty="0">
                        <a:ln>
                          <a:noFill/>
                        </a:ln>
                        <a:solidFill>
                          <a:schemeClr val="tx1"/>
                        </a:solidFill>
                        <a:effectLst/>
                        <a:latin typeface="Arial" charset="0"/>
                        <a:ea typeface="+mn-ea"/>
                        <a:cs typeface="Arial"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300 of managers (junior,</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middle and senior managers) trained in leadership and Management development Programmes to improve performance and professionalization.	</a:t>
                      </a:r>
                      <a:endParaRPr kumimoji="0" lang="en-ZA" sz="1400" b="0" i="0" u="none" strike="noStrike" kern="1200" cap="none" normalizeH="0" baseline="0" dirty="0" smtClean="0">
                        <a:ln>
                          <a:noFill/>
                        </a:ln>
                        <a:solidFill>
                          <a:schemeClr val="tx1"/>
                        </a:solidFill>
                        <a:effectLst/>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kern="1200" cap="none" normalizeH="0" baseline="0" dirty="0" smtClean="0">
                          <a:ln>
                            <a:noFill/>
                          </a:ln>
                          <a:solidFill>
                            <a:schemeClr val="tx1"/>
                          </a:solidFill>
                          <a:effectLst/>
                          <a:latin typeface="Arial" charset="0"/>
                          <a:ea typeface="+mn-ea"/>
                          <a:cs typeface="+mn-cs"/>
                        </a:rPr>
                        <a:t>490 managers (195 junior; 238 middle; 57 senior)  were trained in leadership and management</a:t>
                      </a:r>
                    </a:p>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kern="1200" cap="none" normalizeH="0" baseline="0" dirty="0" smtClean="0">
                          <a:ln>
                            <a:noFill/>
                          </a:ln>
                          <a:solidFill>
                            <a:schemeClr val="tx1"/>
                          </a:solidFill>
                          <a:effectLst/>
                          <a:latin typeface="Arial" charset="0"/>
                          <a:ea typeface="+mn-ea"/>
                          <a:cs typeface="+mn-cs"/>
                        </a:rPr>
                        <a:t>Development programmes  to improve performance </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14946">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Phased implementation of business case for repositioning the DHA as a modern, secure department: Submission to Cabinet for approval (2016/17).</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Second phase of repositioning</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completed (business case for modern, secure DHA submitted to Cabinet for approval.</a:t>
                      </a:r>
                    </a:p>
                    <a:p>
                      <a:endParaRPr kumimoji="0" lang="en-ZA" sz="1400" b="0" i="0" u="none" strike="noStrike" kern="1200" cap="none" normalizeH="0" baseline="0" dirty="0" smtClean="0">
                        <a:ln>
                          <a:noFill/>
                        </a:ln>
                        <a:solidFill>
                          <a:schemeClr val="tx1"/>
                        </a:solidFill>
                        <a:effectLst/>
                        <a:latin typeface="Arial" charset="0"/>
                        <a:ea typeface="+mn-ea"/>
                        <a:cs typeface="+mn-cs"/>
                      </a:endParaRPr>
                    </a:p>
                    <a:p>
                      <a:pPr marL="0" algn="l" defTabSz="457200" rtl="0" eaLnBrk="1" latinLnBrk="0" hangingPunct="1"/>
                      <a:endParaRPr kumimoji="0" lang="en-ZA" sz="1400" b="0" i="0" u="none" strike="noStrike" kern="1200" cap="none" normalizeH="0" baseline="0" dirty="0" smtClean="0">
                        <a:ln>
                          <a:noFill/>
                        </a:ln>
                        <a:solidFill>
                          <a:schemeClr val="tx1"/>
                        </a:solidFill>
                        <a:effectLst/>
                        <a:latin typeface="Arial" charset="0"/>
                        <a:ea typeface="+mn-ea"/>
                        <a:cs typeface="+mn-cs"/>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Business case approved by Cabinet</a:t>
                      </a:r>
                    </a:p>
                    <a:p>
                      <a:r>
                        <a:rPr kumimoji="0" lang="en-ZA" sz="1400" b="0" i="0" u="none" strike="noStrike" kern="1200" cap="none" normalizeH="0" baseline="0" dirty="0" smtClean="0">
                          <a:ln>
                            <a:noFill/>
                          </a:ln>
                          <a:solidFill>
                            <a:schemeClr val="tx1"/>
                          </a:solidFill>
                          <a:effectLst/>
                          <a:latin typeface="Arial" charset="0"/>
                          <a:ea typeface="+mn-ea"/>
                          <a:cs typeface="+mn-cs"/>
                        </a:rPr>
                        <a:t>in March 2017.</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02432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15</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90633818"/>
              </p:ext>
            </p:extLst>
          </p:nvPr>
        </p:nvGraphicFramePr>
        <p:xfrm>
          <a:off x="207817" y="845128"/>
          <a:ext cx="8659091" cy="3286006"/>
        </p:xfrm>
        <a:graphic>
          <a:graphicData uri="http://schemas.openxmlformats.org/drawingml/2006/table">
            <a:tbl>
              <a:tblPr firstRow="1" bandRow="1">
                <a:tableStyleId>{F5AB1C69-6EDB-4FF4-983F-18BD219EF322}</a:tableStyleId>
              </a:tblPr>
              <a:tblGrid>
                <a:gridCol w="2760807"/>
                <a:gridCol w="2913025"/>
                <a:gridCol w="2985259"/>
              </a:tblGrid>
              <a:tr h="680412">
                <a:tc gridSpan="3">
                  <a:txBody>
                    <a:bodyPr/>
                    <a:lstStyle/>
                    <a:p>
                      <a:pPr marL="0" marR="0" algn="l" defTabSz="914400" rtl="0" eaLnBrk="1" latinLnBrk="0" hangingPunct="1">
                        <a:lnSpc>
                          <a:spcPct val="115000"/>
                        </a:lnSpc>
                        <a:spcBef>
                          <a:spcPts val="0"/>
                        </a:spcBef>
                        <a:spcAft>
                          <a:spcPts val="0"/>
                        </a:spcAft>
                      </a:pPr>
                      <a:r>
                        <a:rPr lang="en-US" sz="1800" b="1" u="sng" kern="1200" dirty="0" smtClean="0">
                          <a:solidFill>
                            <a:schemeClr val="tx1"/>
                          </a:solidFill>
                          <a:effectLst/>
                          <a:latin typeface="Arial" pitchFamily="34" charset="0"/>
                          <a:ea typeface="+mn-ea"/>
                          <a:cs typeface="Arial" pitchFamily="34" charset="0"/>
                        </a:rPr>
                        <a:t>Strategic Objective </a:t>
                      </a:r>
                      <a:r>
                        <a:rPr lang="en-ZA" sz="1800" b="1" u="none" kern="1200" dirty="0" smtClean="0">
                          <a:solidFill>
                            <a:schemeClr val="tx1"/>
                          </a:solidFill>
                          <a:effectLst/>
                          <a:latin typeface="Arial" pitchFamily="34" charset="0"/>
                          <a:ea typeface="+mn-ea"/>
                          <a:cs typeface="Arial" pitchFamily="34" charset="0"/>
                        </a:rPr>
                        <a:t>3.2: Good governance and administration</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56271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22704">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Compliance with set deadline for</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the submission of Annual Financial Statements to the</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AGSA by 31 May annually.</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0" lang="en-ZA" sz="1400" b="0" i="0" u="none" strike="noStrike" kern="1200" cap="none" normalizeH="0" baseline="0" dirty="0" smtClean="0">
                          <a:ln>
                            <a:noFill/>
                          </a:ln>
                          <a:solidFill>
                            <a:schemeClr val="tx1"/>
                          </a:solidFill>
                          <a:effectLst/>
                          <a:latin typeface="Arial" charset="0"/>
                          <a:ea typeface="+mn-ea"/>
                          <a:cs typeface="+mn-cs"/>
                        </a:rPr>
                        <a:t>Annual Financial Statements</a:t>
                      </a:r>
                    </a:p>
                    <a:p>
                      <a:pPr algn="l"/>
                      <a:r>
                        <a:rPr kumimoji="0" lang="en-ZA" sz="1400" b="0" i="0" u="none" strike="noStrike" kern="1200" cap="none" normalizeH="0" baseline="0" dirty="0" smtClean="0">
                          <a:ln>
                            <a:noFill/>
                          </a:ln>
                          <a:solidFill>
                            <a:schemeClr val="tx1"/>
                          </a:solidFill>
                          <a:effectLst/>
                          <a:latin typeface="Arial" charset="0"/>
                          <a:ea typeface="+mn-ea"/>
                          <a:cs typeface="+mn-cs"/>
                        </a:rPr>
                        <a:t>submitted to the  AGSA by 31 May</a:t>
                      </a:r>
                    </a:p>
                    <a:p>
                      <a:pPr algn="l"/>
                      <a:r>
                        <a:rPr kumimoji="0" lang="en-ZA" sz="1400" b="0" i="0" u="none" strike="noStrike" kern="1200" cap="none" normalizeH="0" baseline="0" dirty="0" smtClean="0">
                          <a:ln>
                            <a:noFill/>
                          </a:ln>
                          <a:solidFill>
                            <a:schemeClr val="tx1"/>
                          </a:solidFill>
                          <a:effectLst/>
                          <a:latin typeface="Arial" charset="0"/>
                          <a:ea typeface="+mn-ea"/>
                          <a:cs typeface="+mn-cs"/>
                        </a:rPr>
                        <a:t>Annually.</a:t>
                      </a:r>
                    </a:p>
                    <a:p>
                      <a:pPr algn="l"/>
                      <a:endParaRPr kumimoji="0" lang="en-ZA" sz="1400" b="0" i="0" u="none" strike="noStrike" kern="1200" cap="none" normalizeH="0" baseline="0" dirty="0" smtClean="0">
                        <a:ln>
                          <a:noFill/>
                        </a:ln>
                        <a:solidFill>
                          <a:schemeClr val="tx1"/>
                        </a:solidFill>
                        <a:effectLst/>
                        <a:latin typeface="Arial" charset="0"/>
                        <a:ea typeface="+mn-ea"/>
                        <a:cs typeface="+mn-cs"/>
                      </a:endParaRPr>
                    </a:p>
                    <a:p>
                      <a:pPr algn="l"/>
                      <a:endParaRPr kumimoji="0" lang="en-ZA" sz="1400" b="0" i="0" u="none" strike="noStrike" kern="1200" cap="none" normalizeH="0" baseline="0" dirty="0" smtClean="0">
                        <a:ln>
                          <a:noFill/>
                        </a:ln>
                        <a:solidFill>
                          <a:schemeClr val="tx1"/>
                        </a:solidFill>
                        <a:effectLst/>
                        <a:latin typeface="Arial" charset="0"/>
                        <a:ea typeface="+mn-ea"/>
                        <a:cs typeface="+mn-cs"/>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pPr algn="l"/>
                      <a:r>
                        <a:rPr kumimoji="0" lang="en-ZA" sz="1400" b="0" i="0" u="none" strike="noStrike" kern="1200" cap="none" normalizeH="0" baseline="0" dirty="0" smtClean="0">
                          <a:ln>
                            <a:noFill/>
                          </a:ln>
                          <a:solidFill>
                            <a:schemeClr val="tx1"/>
                          </a:solidFill>
                          <a:effectLst/>
                          <a:latin typeface="Arial" charset="0"/>
                          <a:ea typeface="+mn-ea"/>
                          <a:cs typeface="+mn-cs"/>
                        </a:rPr>
                        <a:t>Annual Financial Statements was</a:t>
                      </a:r>
                    </a:p>
                    <a:p>
                      <a:pPr algn="l"/>
                      <a:r>
                        <a:rPr kumimoji="0" lang="en-ZA" sz="1400" b="0" i="0" u="none" strike="noStrike" kern="1200" cap="none" normalizeH="0" baseline="0" dirty="0" smtClean="0">
                          <a:ln>
                            <a:noFill/>
                          </a:ln>
                          <a:solidFill>
                            <a:schemeClr val="tx1"/>
                          </a:solidFill>
                          <a:effectLst/>
                          <a:latin typeface="Arial" charset="0"/>
                          <a:ea typeface="+mn-ea"/>
                          <a:cs typeface="+mn-cs"/>
                        </a:rPr>
                        <a:t>submitted to the  AGSA by 31 May</a:t>
                      </a:r>
                    </a:p>
                    <a:p>
                      <a:pPr algn="l"/>
                      <a:r>
                        <a:rPr kumimoji="0" lang="en-ZA" sz="1400" b="0" i="0" u="none" strike="noStrike" kern="1200" cap="none" normalizeH="0" baseline="0" dirty="0" smtClean="0">
                          <a:ln>
                            <a:noFill/>
                          </a:ln>
                          <a:solidFill>
                            <a:schemeClr val="tx1"/>
                          </a:solidFill>
                          <a:effectLst/>
                          <a:latin typeface="Arial" charset="0"/>
                          <a:ea typeface="+mn-ea"/>
                          <a:cs typeface="+mn-cs"/>
                        </a:rPr>
                        <a:t>Annually.</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9919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16</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74757375"/>
              </p:ext>
            </p:extLst>
          </p:nvPr>
        </p:nvGraphicFramePr>
        <p:xfrm>
          <a:off x="96983" y="866081"/>
          <a:ext cx="8950036" cy="5160646"/>
        </p:xfrm>
        <a:graphic>
          <a:graphicData uri="http://schemas.openxmlformats.org/drawingml/2006/table">
            <a:tbl>
              <a:tblPr firstRow="1" bandRow="1">
                <a:tableStyleId>{F5AB1C69-6EDB-4FF4-983F-18BD219EF322}</a:tableStyleId>
              </a:tblPr>
              <a:tblGrid>
                <a:gridCol w="2796145"/>
                <a:gridCol w="2950311"/>
                <a:gridCol w="3203580"/>
              </a:tblGrid>
              <a:tr h="498763">
                <a:tc gridSpan="3">
                  <a:txBody>
                    <a:bodyPr/>
                    <a:lstStyle/>
                    <a:p>
                      <a:pPr marL="0" marR="0" algn="l" defTabSz="914400" rtl="0" eaLnBrk="1" latinLnBrk="0" hangingPunct="1">
                        <a:lnSpc>
                          <a:spcPct val="115000"/>
                        </a:lnSpc>
                        <a:spcBef>
                          <a:spcPts val="0"/>
                        </a:spcBef>
                        <a:spcAft>
                          <a:spcPts val="0"/>
                        </a:spcAft>
                      </a:pPr>
                      <a:r>
                        <a:rPr lang="en-US" sz="1800" b="1" u="sng" kern="1200" dirty="0" smtClean="0">
                          <a:solidFill>
                            <a:schemeClr val="tx1"/>
                          </a:solidFill>
                          <a:effectLst/>
                          <a:latin typeface="Arial" pitchFamily="34" charset="0"/>
                          <a:ea typeface="+mn-ea"/>
                          <a:cs typeface="Arial" pitchFamily="34" charset="0"/>
                        </a:rPr>
                        <a:t>Strategic Objective </a:t>
                      </a:r>
                      <a:r>
                        <a:rPr lang="en-ZA" sz="1800" b="1" u="none" kern="1200" dirty="0" smtClean="0">
                          <a:solidFill>
                            <a:schemeClr val="tx1"/>
                          </a:solidFill>
                          <a:effectLst/>
                          <a:latin typeface="Arial" pitchFamily="34" charset="0"/>
                          <a:ea typeface="+mn-ea"/>
                          <a:cs typeface="Arial" pitchFamily="34" charset="0"/>
                        </a:rPr>
                        <a:t>3.2: Good governance and administration.</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56271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30515">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Compliance with set deadline for</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submission of in-year monitoring</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reports to National Treasury in respect of required format and accurate.</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In-year monitoring reports submitted to National Treasury</a:t>
                      </a:r>
                    </a:p>
                    <a:p>
                      <a:r>
                        <a:rPr kumimoji="0" lang="en-ZA" sz="1400" b="0" i="0" u="none" strike="noStrike" kern="1200" cap="none" normalizeH="0" baseline="0" dirty="0" smtClean="0">
                          <a:ln>
                            <a:noFill/>
                          </a:ln>
                          <a:solidFill>
                            <a:schemeClr val="tx1"/>
                          </a:solidFill>
                          <a:effectLst/>
                          <a:latin typeface="Arial" charset="0"/>
                          <a:ea typeface="+mn-ea"/>
                          <a:cs typeface="+mn-cs"/>
                        </a:rPr>
                        <a:t>by the 15th of each month.</a:t>
                      </a:r>
                    </a:p>
                    <a:p>
                      <a:pPr marL="0" marR="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The reports for all quarters were</a:t>
                      </a:r>
                    </a:p>
                    <a:p>
                      <a:r>
                        <a:rPr kumimoji="0" lang="en-ZA" sz="1400" b="0" i="0" u="none" strike="noStrike" kern="1200" cap="none" normalizeH="0" baseline="0" dirty="0" smtClean="0">
                          <a:ln>
                            <a:noFill/>
                          </a:ln>
                          <a:solidFill>
                            <a:schemeClr val="tx1"/>
                          </a:solidFill>
                          <a:effectLst/>
                          <a:latin typeface="Arial" charset="0"/>
                          <a:ea typeface="+mn-ea"/>
                          <a:cs typeface="+mn-cs"/>
                        </a:rPr>
                        <a:t>submitted to National Treasury</a:t>
                      </a:r>
                    </a:p>
                    <a:p>
                      <a:r>
                        <a:rPr kumimoji="0" lang="en-ZA" sz="1400" b="0" i="0" u="none" strike="noStrike" kern="1200" cap="none" normalizeH="0" baseline="0" dirty="0" smtClean="0">
                          <a:ln>
                            <a:noFill/>
                          </a:ln>
                          <a:solidFill>
                            <a:schemeClr val="tx1"/>
                          </a:solidFill>
                          <a:effectLst/>
                          <a:latin typeface="Arial" charset="0"/>
                          <a:ea typeface="+mn-ea"/>
                          <a:cs typeface="+mn-cs"/>
                        </a:rPr>
                        <a:t>by the 15th of each month.</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61242">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Compliance with set deadline for tabling of Annual Report in</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Parliament as per PFMA.</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Annual Report tabled in Parliament</a:t>
                      </a:r>
                    </a:p>
                    <a:p>
                      <a:r>
                        <a:rPr kumimoji="0" lang="en-ZA" sz="1400" b="0" i="0" u="none" strike="noStrike" kern="1200" cap="none" normalizeH="0" baseline="0" dirty="0" smtClean="0">
                          <a:ln>
                            <a:noFill/>
                          </a:ln>
                          <a:solidFill>
                            <a:schemeClr val="tx1"/>
                          </a:solidFill>
                          <a:effectLst/>
                          <a:latin typeface="Arial" charset="0"/>
                          <a:ea typeface="+mn-ea"/>
                          <a:cs typeface="+mn-cs"/>
                        </a:rPr>
                        <a:t>by 30 September annually.</a:t>
                      </a:r>
                    </a:p>
                    <a:p>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0000"/>
                          </a:solidFill>
                          <a:effectLst/>
                          <a:latin typeface="Arial" charset="0"/>
                          <a:ea typeface="+mn-ea"/>
                          <a:cs typeface="Arial" charset="0"/>
                        </a:rPr>
                        <a:t>Not Achieved</a:t>
                      </a:r>
                    </a:p>
                    <a:p>
                      <a:r>
                        <a:rPr kumimoji="0" lang="en-ZA" sz="1400" b="0" i="0" u="none" strike="noStrike" kern="1200" cap="none" normalizeH="0" baseline="0" dirty="0" smtClean="0">
                          <a:ln>
                            <a:noFill/>
                          </a:ln>
                          <a:solidFill>
                            <a:schemeClr val="tx1"/>
                          </a:solidFill>
                          <a:effectLst/>
                          <a:latin typeface="Arial" charset="0"/>
                          <a:ea typeface="+mn-ea"/>
                          <a:cs typeface="+mn-cs"/>
                        </a:rPr>
                        <a:t>Annual Report 2015/16 not submitted to Parliament by 30 September 2016.</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87236">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Number of quarterly performance</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reports verified and approved by EXCO and signed by the Director-General within 60 days after each quarter.</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Three DHA 2016/17 and one DHA</a:t>
                      </a:r>
                    </a:p>
                    <a:p>
                      <a:r>
                        <a:rPr kumimoji="0" lang="en-ZA" sz="1400" b="0" i="0" u="none" strike="noStrike" kern="1200" cap="none" normalizeH="0" baseline="0" dirty="0" smtClean="0">
                          <a:ln>
                            <a:noFill/>
                          </a:ln>
                          <a:solidFill>
                            <a:schemeClr val="tx1"/>
                          </a:solidFill>
                          <a:effectLst/>
                          <a:latin typeface="Arial" charset="0"/>
                          <a:ea typeface="+mn-ea"/>
                          <a:cs typeface="+mn-cs"/>
                        </a:rPr>
                        <a:t>2015/16 quarterly performance</a:t>
                      </a:r>
                    </a:p>
                    <a:p>
                      <a:r>
                        <a:rPr kumimoji="0" lang="en-ZA" sz="1400" b="0" i="0" u="none" strike="noStrike" kern="1200" cap="none" normalizeH="0" baseline="0" dirty="0" smtClean="0">
                          <a:ln>
                            <a:noFill/>
                          </a:ln>
                          <a:solidFill>
                            <a:schemeClr val="tx1"/>
                          </a:solidFill>
                          <a:effectLst/>
                          <a:latin typeface="Arial" charset="0"/>
                          <a:ea typeface="+mn-ea"/>
                          <a:cs typeface="+mn-cs"/>
                        </a:rPr>
                        <a:t>reports verified and approved by EXCO and signed by the</a:t>
                      </a:r>
                    </a:p>
                    <a:p>
                      <a:r>
                        <a:rPr kumimoji="0" lang="en-ZA" sz="1400" b="0" i="0" u="none" strike="noStrike" kern="1200" cap="none" normalizeH="0" baseline="0" dirty="0" smtClean="0">
                          <a:ln>
                            <a:noFill/>
                          </a:ln>
                          <a:solidFill>
                            <a:schemeClr val="tx1"/>
                          </a:solidFill>
                          <a:effectLst/>
                          <a:latin typeface="Arial" charset="0"/>
                          <a:ea typeface="+mn-ea"/>
                          <a:cs typeface="+mn-cs"/>
                        </a:rPr>
                        <a:t>Director-General within 60 days after each quarter.</a:t>
                      </a:r>
                    </a:p>
                    <a:p>
                      <a:endParaRPr kumimoji="0" lang="en-ZA" sz="1400" b="0" i="0" u="none" strike="noStrike" kern="1200" cap="none" normalizeH="0" baseline="0" dirty="0" smtClean="0">
                        <a:ln>
                          <a:noFill/>
                        </a:ln>
                        <a:solidFill>
                          <a:schemeClr val="tx1"/>
                        </a:solidFill>
                        <a:effectLst/>
                        <a:latin typeface="Arial" charset="0"/>
                        <a:ea typeface="+mn-ea"/>
                        <a:cs typeface="+mn-cs"/>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Three DHA 2016/17 and one DHA</a:t>
                      </a:r>
                    </a:p>
                    <a:p>
                      <a:r>
                        <a:rPr kumimoji="0" lang="en-ZA" sz="1400" b="0" i="0" u="none" strike="noStrike" kern="1200" cap="none" normalizeH="0" baseline="0" dirty="0" smtClean="0">
                          <a:ln>
                            <a:noFill/>
                          </a:ln>
                          <a:solidFill>
                            <a:schemeClr val="tx1"/>
                          </a:solidFill>
                          <a:effectLst/>
                          <a:latin typeface="Arial" charset="0"/>
                          <a:ea typeface="+mn-ea"/>
                          <a:cs typeface="+mn-cs"/>
                        </a:rPr>
                        <a:t>2015/16 quarterly performance</a:t>
                      </a:r>
                    </a:p>
                    <a:p>
                      <a:r>
                        <a:rPr kumimoji="0" lang="en-ZA" sz="1400" b="0" i="0" u="none" strike="noStrike" kern="1200" cap="none" normalizeH="0" baseline="0" dirty="0" smtClean="0">
                          <a:ln>
                            <a:noFill/>
                          </a:ln>
                          <a:solidFill>
                            <a:schemeClr val="tx1"/>
                          </a:solidFill>
                          <a:effectLst/>
                          <a:latin typeface="Arial" charset="0"/>
                          <a:ea typeface="+mn-ea"/>
                          <a:cs typeface="+mn-cs"/>
                        </a:rPr>
                        <a:t>reports verified and approved by EXCO and signed by the Director-General within 60 days after each quarter.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937819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17</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06102623"/>
              </p:ext>
            </p:extLst>
          </p:nvPr>
        </p:nvGraphicFramePr>
        <p:xfrm>
          <a:off x="207818" y="872837"/>
          <a:ext cx="8659091" cy="3211325"/>
        </p:xfrm>
        <a:graphic>
          <a:graphicData uri="http://schemas.openxmlformats.org/drawingml/2006/table">
            <a:tbl>
              <a:tblPr firstRow="1" bandRow="1">
                <a:tableStyleId>{F5AB1C69-6EDB-4FF4-983F-18BD219EF322}</a:tableStyleId>
              </a:tblPr>
              <a:tblGrid>
                <a:gridCol w="2617470"/>
                <a:gridCol w="2879668"/>
                <a:gridCol w="3161953"/>
              </a:tblGrid>
              <a:tr h="539064">
                <a:tc gridSpan="3">
                  <a:txBody>
                    <a:bodyPr/>
                    <a:lstStyle/>
                    <a:p>
                      <a:pPr marL="0" marR="0" algn="l" defTabSz="914400" rtl="0" eaLnBrk="1" latinLnBrk="0" hangingPunct="1">
                        <a:lnSpc>
                          <a:spcPct val="115000"/>
                        </a:lnSpc>
                        <a:spcBef>
                          <a:spcPts val="0"/>
                        </a:spcBef>
                        <a:spcAft>
                          <a:spcPts val="0"/>
                        </a:spcAft>
                      </a:pPr>
                      <a:r>
                        <a:rPr lang="en-US" sz="1600" b="1" u="sng" kern="1200" dirty="0" smtClean="0">
                          <a:solidFill>
                            <a:schemeClr val="tx1"/>
                          </a:solidFill>
                          <a:effectLst/>
                          <a:latin typeface="Arial" pitchFamily="34" charset="0"/>
                          <a:ea typeface="+mn-ea"/>
                          <a:cs typeface="Arial" pitchFamily="34" charset="0"/>
                        </a:rPr>
                        <a:t>Strategic Objective </a:t>
                      </a:r>
                      <a:r>
                        <a:rPr lang="en-ZA" sz="1600" b="1" u="none" kern="1200" dirty="0" smtClean="0">
                          <a:solidFill>
                            <a:schemeClr val="tx1"/>
                          </a:solidFill>
                          <a:effectLst/>
                          <a:latin typeface="Arial" pitchFamily="34" charset="0"/>
                          <a:ea typeface="+mn-ea"/>
                          <a:cs typeface="Arial" pitchFamily="34" charset="0"/>
                        </a:rPr>
                        <a:t>3.2: Good governance and administration.</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56271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78593">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Vacancy rate maintained at a set percentage or lower.</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Vacancy rate maintained at 10%</a:t>
                      </a:r>
                    </a:p>
                    <a:p>
                      <a:r>
                        <a:rPr kumimoji="0" lang="en-ZA" sz="1400" b="0" i="0" u="none" strike="noStrike" kern="1200" cap="none" normalizeH="0" baseline="0" dirty="0" smtClean="0">
                          <a:ln>
                            <a:noFill/>
                          </a:ln>
                          <a:solidFill>
                            <a:schemeClr val="tx1"/>
                          </a:solidFill>
                          <a:effectLst/>
                          <a:latin typeface="Arial" charset="0"/>
                          <a:ea typeface="+mn-ea"/>
                          <a:cs typeface="+mn-cs"/>
                        </a:rPr>
                        <a:t>or below by 31 March 2017.</a:t>
                      </a:r>
                    </a:p>
                    <a:p>
                      <a:pPr marL="0" marR="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Vacancy rate maintained at 10%</a:t>
                      </a:r>
                    </a:p>
                    <a:p>
                      <a:r>
                        <a:rPr kumimoji="0" lang="en-ZA" sz="1400" b="0" i="0" u="none" strike="noStrike" kern="1200" cap="none" normalizeH="0" baseline="0" dirty="0" smtClean="0">
                          <a:ln>
                            <a:noFill/>
                          </a:ln>
                          <a:solidFill>
                            <a:schemeClr val="tx1"/>
                          </a:solidFill>
                          <a:effectLst/>
                          <a:latin typeface="Arial" charset="0"/>
                          <a:ea typeface="+mn-ea"/>
                          <a:cs typeface="+mn-cs"/>
                        </a:rPr>
                        <a:t>or below as at 31 March 2017 (0.6%).</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61242">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Treasury Regulation 16.4 complied with (2016/17).</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Feasibility study undertaken and</a:t>
                      </a:r>
                    </a:p>
                    <a:p>
                      <a:r>
                        <a:rPr kumimoji="0" lang="en-ZA" sz="1400" b="0" i="0" u="none" strike="noStrike" kern="1200" cap="none" normalizeH="0" baseline="0" dirty="0" smtClean="0">
                          <a:ln>
                            <a:noFill/>
                          </a:ln>
                          <a:solidFill>
                            <a:schemeClr val="tx1"/>
                          </a:solidFill>
                          <a:effectLst/>
                          <a:latin typeface="Arial" charset="0"/>
                          <a:ea typeface="+mn-ea"/>
                          <a:cs typeface="+mn-cs"/>
                        </a:rPr>
                        <a:t>Treasury Approval 1 request submitted to National Treasury.</a:t>
                      </a:r>
                    </a:p>
                    <a:p>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The feasibility report was submitted to</a:t>
                      </a:r>
                    </a:p>
                    <a:p>
                      <a:r>
                        <a:rPr kumimoji="0" lang="en-ZA" sz="1400" b="0" i="0" u="none" strike="noStrike" kern="1200" cap="none" normalizeH="0" baseline="0" dirty="0" smtClean="0">
                          <a:ln>
                            <a:noFill/>
                          </a:ln>
                          <a:solidFill>
                            <a:schemeClr val="tx1"/>
                          </a:solidFill>
                          <a:effectLst/>
                          <a:latin typeface="Arial" charset="0"/>
                          <a:ea typeface="+mn-ea"/>
                          <a:cs typeface="+mn-cs"/>
                        </a:rPr>
                        <a:t>National Treasury on 14 March 2017</a:t>
                      </a:r>
                    </a:p>
                    <a:p>
                      <a:r>
                        <a:rPr kumimoji="0" lang="en-ZA" sz="1400" b="0" i="0" u="none" strike="noStrike" kern="1200" cap="none" normalizeH="0" baseline="0" dirty="0" smtClean="0">
                          <a:ln>
                            <a:noFill/>
                          </a:ln>
                          <a:solidFill>
                            <a:schemeClr val="tx1"/>
                          </a:solidFill>
                          <a:effectLst/>
                          <a:latin typeface="Arial" charset="0"/>
                          <a:ea typeface="+mn-ea"/>
                          <a:cs typeface="+mn-cs"/>
                        </a:rPr>
                        <a:t>for consideration of Treasury Approval 1.</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190617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042333" y="-415499"/>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18</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34904319"/>
              </p:ext>
            </p:extLst>
          </p:nvPr>
        </p:nvGraphicFramePr>
        <p:xfrm>
          <a:off x="41564" y="581890"/>
          <a:ext cx="9060871" cy="5506721"/>
        </p:xfrm>
        <a:graphic>
          <a:graphicData uri="http://schemas.openxmlformats.org/drawingml/2006/table">
            <a:tbl>
              <a:tblPr firstRow="1" bandRow="1">
                <a:tableStyleId>{F5AB1C69-6EDB-4FF4-983F-18BD219EF322}</a:tableStyleId>
              </a:tblPr>
              <a:tblGrid>
                <a:gridCol w="3200400"/>
                <a:gridCol w="3117272"/>
                <a:gridCol w="2743199"/>
              </a:tblGrid>
              <a:tr h="734292">
                <a:tc gridSpan="3">
                  <a:txBody>
                    <a:bodyPr/>
                    <a:lstStyle/>
                    <a:p>
                      <a:pPr marL="0" marR="0" algn="l" defTabSz="914400" rtl="0" eaLnBrk="1" latinLnBrk="0" hangingPunct="1">
                        <a:lnSpc>
                          <a:spcPct val="115000"/>
                        </a:lnSpc>
                        <a:spcBef>
                          <a:spcPts val="0"/>
                        </a:spcBef>
                        <a:spcAft>
                          <a:spcPts val="0"/>
                        </a:spcAft>
                      </a:pPr>
                      <a:r>
                        <a:rPr lang="en-US" sz="1600" b="1" u="sng" kern="1200" dirty="0" smtClean="0">
                          <a:solidFill>
                            <a:schemeClr val="tx1"/>
                          </a:solidFill>
                          <a:effectLst/>
                          <a:latin typeface="Arial" pitchFamily="34" charset="0"/>
                          <a:ea typeface="+mn-ea"/>
                          <a:cs typeface="Arial" pitchFamily="34" charset="0"/>
                        </a:rPr>
                        <a:t>Strategic Objective </a:t>
                      </a:r>
                      <a:r>
                        <a:rPr lang="en-ZA" sz="1800" b="1" i="0" u="none" strike="noStrike" kern="1200" baseline="0" dirty="0" smtClean="0">
                          <a:solidFill>
                            <a:schemeClr val="tx1"/>
                          </a:solidFill>
                          <a:latin typeface="+mn-lt"/>
                          <a:ea typeface="+mn-ea"/>
                          <a:cs typeface="+mn-cs"/>
                        </a:rPr>
                        <a:t>3.3: Ethical conduct and a zero-tolerance approach to crime, fraud and corruption.</a:t>
                      </a:r>
                      <a:endParaRPr lang="en-ZA" sz="1600" b="1" u="none" kern="1200" dirty="0" smtClean="0">
                        <a:solidFill>
                          <a:schemeClr val="tx1"/>
                        </a:solidFill>
                        <a:effectLst/>
                        <a:latin typeface="Arial" pitchFamily="34" charset="0"/>
                        <a:ea typeface="+mn-ea"/>
                        <a:cs typeface="Arial" pitchFamily="34"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376723">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0699">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Number of awareness initiatives on ethics, fraud prevention and counter- corruption conducted.</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20 awareness initiatives on ethics, fraud prevention and counter- corruption conducted.</a:t>
                      </a: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41 awareness interventions conducted.</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06103">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Percentage of reported cases for fraud and corruption finalised within 90 working days.</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64% reported cases for fraud and corruption finalised within 90 working days.</a:t>
                      </a:r>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p>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65% reported cases for fraud and corruption finalised within 90 working days.</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73608">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Number of detection reviews or security evaluations on processes conducted to identify possible vulnerabilities to fraud, corruption and security breaches in business processes (approved by Deputy Director- General: Counter Corruption and Security Services (DDG:CC&amp;SS) and reports submitted to affected business units for implementation of recommendations).</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2 detection reviews or security evaluations on processes conducted to identify possible vulnerabilities to fraud, corruption and security breaches in business processes and reports submitted to affected business units for implementation of recommendations.</a:t>
                      </a: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2 detection reviews or security evaluations on processes conducted to identify possible vulnerabilities to fraud, corruption and security breaches in business processes  and reports submitted to affected business units for implementation of recommendations.</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74513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19</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62440527"/>
              </p:ext>
            </p:extLst>
          </p:nvPr>
        </p:nvGraphicFramePr>
        <p:xfrm>
          <a:off x="96981" y="711338"/>
          <a:ext cx="8936183" cy="5321855"/>
        </p:xfrm>
        <a:graphic>
          <a:graphicData uri="http://schemas.openxmlformats.org/drawingml/2006/table">
            <a:tbl>
              <a:tblPr firstRow="1" bandRow="1">
                <a:tableStyleId>{F5AB1C69-6EDB-4FF4-983F-18BD219EF322}</a:tableStyleId>
              </a:tblPr>
              <a:tblGrid>
                <a:gridCol w="3422074"/>
                <a:gridCol w="3020290"/>
                <a:gridCol w="2493819"/>
              </a:tblGrid>
              <a:tr h="653106">
                <a:tc gridSpan="3">
                  <a:txBody>
                    <a:bodyPr/>
                    <a:lstStyle/>
                    <a:p>
                      <a:pPr marL="0" marR="0" algn="l" defTabSz="914400" rtl="0" eaLnBrk="1" latinLnBrk="0" hangingPunct="1">
                        <a:lnSpc>
                          <a:spcPct val="115000"/>
                        </a:lnSpc>
                        <a:spcBef>
                          <a:spcPts val="0"/>
                        </a:spcBef>
                        <a:spcAft>
                          <a:spcPts val="0"/>
                        </a:spcAft>
                      </a:pPr>
                      <a:r>
                        <a:rPr lang="en-US" sz="1800" b="1" u="sng" kern="1200" dirty="0" smtClean="0">
                          <a:solidFill>
                            <a:schemeClr val="tx1"/>
                          </a:solidFill>
                          <a:effectLst/>
                          <a:latin typeface="Arial" pitchFamily="34" charset="0"/>
                          <a:ea typeface="+mn-ea"/>
                          <a:cs typeface="Arial" pitchFamily="34" charset="0"/>
                        </a:rPr>
                        <a:t>Strategic Objective </a:t>
                      </a:r>
                      <a:r>
                        <a:rPr lang="en-ZA" sz="1800" b="1" i="0" u="none" strike="noStrike" kern="1200" baseline="0" dirty="0" smtClean="0">
                          <a:solidFill>
                            <a:schemeClr val="tx1"/>
                          </a:solidFill>
                          <a:latin typeface="Arial" pitchFamily="34" charset="0"/>
                          <a:ea typeface="+mn-ea"/>
                          <a:cs typeface="Arial" pitchFamily="34" charset="0"/>
                        </a:rPr>
                        <a:t>3.3: Ethical conduct and a zero-tolerance approach to crime, fraud and corruption.</a:t>
                      </a:r>
                      <a:endParaRPr lang="en-ZA" sz="1800" b="1" u="none" kern="1200" dirty="0" smtClean="0">
                        <a:solidFill>
                          <a:schemeClr val="tx1"/>
                        </a:solidFill>
                        <a:effectLst/>
                        <a:latin typeface="Arial" pitchFamily="34" charset="0"/>
                        <a:ea typeface="+mn-ea"/>
                        <a:cs typeface="Arial" pitchFamily="34"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639006">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2772">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Number of threats and risk assessments</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(TRAs) conducted in accordance with</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the requirements of Minimum Information Security Standards (MISS) and/or Minimum Physical Security Standards (MPSS).</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80 Threats and Risk Assessments (TRAs) conducted in accordance with the requirements of Minimum Information- (MISS) and / or Physical Security Standards (MPSS.</a:t>
                      </a:r>
                    </a:p>
                    <a:p>
                      <a:pPr marL="0" marR="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90000"/>
                        </a:lnSpc>
                        <a:spcBef>
                          <a:spcPct val="90000"/>
                        </a:spcBef>
                        <a:spcAft>
                          <a:spcPct val="0"/>
                        </a:spcAft>
                        <a:buClr>
                          <a:srgbClr val="7D0900"/>
                        </a:buClr>
                        <a:buSzTx/>
                        <a:buFont typeface="Wingdings" pitchFamily="2" charset="2"/>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pPr marL="0" marR="0" lvl="0" indent="0" algn="l" defTabSz="914400" rtl="0" eaLnBrk="0" fontAlgn="base" latinLnBrk="0" hangingPunct="0">
                        <a:lnSpc>
                          <a:spcPct val="90000"/>
                        </a:lnSpc>
                        <a:spcBef>
                          <a:spcPct val="90000"/>
                        </a:spcBef>
                        <a:spcAft>
                          <a:spcPct val="0"/>
                        </a:spcAft>
                        <a:buClr>
                          <a:srgbClr val="7D0900"/>
                        </a:buClr>
                        <a:buSzTx/>
                        <a:buFont typeface="Wingdings" pitchFamily="2" charset="2"/>
                        <a:buNone/>
                        <a:tabLst/>
                        <a:defRPr/>
                      </a:pPr>
                      <a:r>
                        <a:rPr kumimoji="0" lang="en-ZA" sz="1400" b="0" i="0" u="none" strike="noStrike" kern="1200" cap="none" spc="0" normalizeH="0" baseline="0" noProof="0" dirty="0" smtClean="0">
                          <a:ln>
                            <a:noFill/>
                          </a:ln>
                          <a:solidFill>
                            <a:srgbClr val="000000"/>
                          </a:solidFill>
                          <a:effectLst/>
                          <a:uLnTx/>
                          <a:uFillTx/>
                          <a:latin typeface="Arial" charset="0"/>
                          <a:ea typeface="+mn-ea"/>
                          <a:cs typeface="+mn-cs"/>
                        </a:rPr>
                        <a:t>96</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ZA" sz="1400" b="0" i="0" u="none" strike="noStrike" kern="1200" cap="none" spc="0" normalizeH="0" baseline="0" noProof="0" dirty="0" smtClean="0">
                          <a:ln>
                            <a:noFill/>
                          </a:ln>
                          <a:solidFill>
                            <a:srgbClr val="000000"/>
                          </a:solidFill>
                          <a:effectLst/>
                          <a:uLnTx/>
                          <a:uFillTx/>
                          <a:latin typeface="Arial" charset="0"/>
                          <a:ea typeface="+mn-ea"/>
                          <a:cs typeface="+mn-cs"/>
                        </a:rPr>
                        <a:t>offices assessed and        re-assessed for Threats and risks.</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15163">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Number of vetting files finalised and referred to the SSA for evaluation.</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620 vetting fieldwork investigations finalised and referred to State Security Agency (SSA).</a:t>
                      </a:r>
                      <a:endParaRPr kumimoji="0" lang="en-US" sz="1400" b="0" i="0" u="none" strike="noStrike" kern="1200" cap="none" normalizeH="0" baseline="0" dirty="0" smtClean="0">
                        <a:ln>
                          <a:noFill/>
                        </a:ln>
                        <a:solidFill>
                          <a:schemeClr val="tx1"/>
                        </a:solidFill>
                        <a:effectLst/>
                        <a:latin typeface="Arial" charset="0"/>
                        <a:ea typeface="+mn-ea"/>
                        <a:cs typeface="+mn-cs"/>
                      </a:endParaRPr>
                    </a:p>
                    <a:p>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90000"/>
                        </a:lnSpc>
                        <a:spcBef>
                          <a:spcPct val="90000"/>
                        </a:spcBef>
                        <a:spcAft>
                          <a:spcPct val="0"/>
                        </a:spcAft>
                        <a:buClr>
                          <a:srgbClr val="7D0900"/>
                        </a:buClr>
                        <a:buSzTx/>
                        <a:buFont typeface="Wingdings" pitchFamily="2" charset="2"/>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pPr marL="0" marR="0" lvl="0" indent="0" algn="l" defTabSz="914400" rtl="0" eaLnBrk="0" fontAlgn="base" latinLnBrk="0" hangingPunct="0">
                        <a:lnSpc>
                          <a:spcPct val="90000"/>
                        </a:lnSpc>
                        <a:spcBef>
                          <a:spcPct val="90000"/>
                        </a:spcBef>
                        <a:spcAft>
                          <a:spcPct val="0"/>
                        </a:spcAft>
                        <a:buClr>
                          <a:srgbClr val="7D0900"/>
                        </a:buClr>
                        <a:buSzTx/>
                        <a:buFont typeface="Wingdings" pitchFamily="2" charset="2"/>
                        <a:buNone/>
                        <a:tabLst/>
                        <a:defRPr/>
                      </a:pPr>
                      <a:r>
                        <a:rPr kumimoji="0" lang="en-ZA" sz="1400" b="0" i="0" u="none" strike="noStrike" kern="1200" cap="none" spc="0" normalizeH="0" baseline="0" noProof="0" dirty="0" smtClean="0">
                          <a:ln>
                            <a:noFill/>
                          </a:ln>
                          <a:solidFill>
                            <a:srgbClr val="000000"/>
                          </a:solidFill>
                          <a:effectLst/>
                          <a:uLnTx/>
                          <a:uFillTx/>
                          <a:latin typeface="Arial" charset="0"/>
                          <a:ea typeface="+mn-ea"/>
                          <a:cs typeface="+mn-cs"/>
                        </a:rPr>
                        <a:t>732 vetting fieldwork investigations finalised and referred to State Security Agency (SSA).</a:t>
                      </a:r>
                      <a:endParaRPr kumimoji="0" lang="en-US" sz="14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365557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0" y="794511"/>
            <a:ext cx="8922327" cy="5294564"/>
          </a:xfrm>
          <a:prstGeom prst="round2DiagRect">
            <a:avLst>
              <a:gd name="adj1" fmla="val 16667"/>
              <a:gd name="adj2" fmla="val 602"/>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150000"/>
              </a:lnSpc>
              <a:buFont typeface="Wingdings" pitchFamily="2" charset="2"/>
              <a:buChar char="q"/>
            </a:pPr>
            <a:r>
              <a:rPr lang="en-US" altLang="en-US" b="1" dirty="0" smtClean="0">
                <a:solidFill>
                  <a:schemeClr val="tx1"/>
                </a:solidFill>
                <a:latin typeface="Arial" pitchFamily="34" charset="0"/>
              </a:rPr>
              <a:t>  Vision</a:t>
            </a:r>
            <a:r>
              <a:rPr lang="en-US" altLang="en-US" b="1" dirty="0">
                <a:solidFill>
                  <a:schemeClr val="tx1"/>
                </a:solidFill>
                <a:latin typeface="Arial" pitchFamily="34" charset="0"/>
              </a:rPr>
              <a:t>, Mission and Value Statement. </a:t>
            </a:r>
          </a:p>
          <a:p>
            <a:pPr marL="285750" indent="-285750">
              <a:lnSpc>
                <a:spcPct val="150000"/>
              </a:lnSpc>
              <a:buFont typeface="Wingdings" pitchFamily="2" charset="2"/>
              <a:buChar char="q"/>
            </a:pPr>
            <a:r>
              <a:rPr lang="en-US" altLang="en-US" b="1" dirty="0">
                <a:solidFill>
                  <a:schemeClr val="tx1"/>
                </a:solidFill>
                <a:latin typeface="Arial" pitchFamily="34" charset="0"/>
              </a:rPr>
              <a:t>	</a:t>
            </a:r>
            <a:r>
              <a:rPr lang="en-US" altLang="en-US" b="1" dirty="0" smtClean="0">
                <a:solidFill>
                  <a:schemeClr val="tx1"/>
                </a:solidFill>
                <a:latin typeface="Arial" pitchFamily="34" charset="0"/>
              </a:rPr>
              <a:t>Supporting </a:t>
            </a:r>
            <a:r>
              <a:rPr lang="en-US" altLang="en-US" b="1" dirty="0">
                <a:solidFill>
                  <a:schemeClr val="tx1"/>
                </a:solidFill>
                <a:latin typeface="Arial" pitchFamily="34" charset="0"/>
              </a:rPr>
              <a:t>Government</a:t>
            </a:r>
            <a:r>
              <a:rPr lang="en-US" altLang="en-US" b="1" dirty="0" smtClean="0">
                <a:solidFill>
                  <a:schemeClr val="tx1"/>
                </a:solidFill>
                <a:latin typeface="Arial" pitchFamily="34" charset="0"/>
              </a:rPr>
              <a:t> Priorities. </a:t>
            </a:r>
            <a:endParaRPr lang="en-US" altLang="en-US" b="1" dirty="0">
              <a:solidFill>
                <a:schemeClr val="tx1"/>
              </a:solidFill>
              <a:latin typeface="Arial" pitchFamily="34" charset="0"/>
            </a:endParaRPr>
          </a:p>
          <a:p>
            <a:pPr marL="285750" indent="-285750">
              <a:lnSpc>
                <a:spcPct val="150000"/>
              </a:lnSpc>
              <a:buFont typeface="Wingdings" pitchFamily="2" charset="2"/>
              <a:buChar char="q"/>
            </a:pPr>
            <a:r>
              <a:rPr lang="en-US" altLang="en-US" b="1" dirty="0">
                <a:solidFill>
                  <a:schemeClr val="tx1"/>
                </a:solidFill>
                <a:latin typeface="Arial" pitchFamily="34" charset="0"/>
              </a:rPr>
              <a:t>	</a:t>
            </a:r>
            <a:r>
              <a:rPr lang="en-US" altLang="en-US" b="1" dirty="0" smtClean="0">
                <a:solidFill>
                  <a:schemeClr val="tx1"/>
                </a:solidFill>
                <a:latin typeface="Arial" pitchFamily="34" charset="0"/>
              </a:rPr>
              <a:t>DHA </a:t>
            </a:r>
            <a:r>
              <a:rPr lang="en-US" altLang="en-US" b="1" dirty="0">
                <a:solidFill>
                  <a:schemeClr val="tx1"/>
                </a:solidFill>
                <a:latin typeface="Arial" pitchFamily="34" charset="0"/>
              </a:rPr>
              <a:t>Outcomes and Strategic Objectives. </a:t>
            </a:r>
          </a:p>
          <a:p>
            <a:pPr marL="285750" indent="-285750">
              <a:lnSpc>
                <a:spcPct val="150000"/>
              </a:lnSpc>
              <a:buFont typeface="Wingdings" pitchFamily="2" charset="2"/>
              <a:buChar char="q"/>
            </a:pPr>
            <a:r>
              <a:rPr lang="en-ZA" altLang="en-US" b="1" dirty="0">
                <a:solidFill>
                  <a:schemeClr val="tx1"/>
                </a:solidFill>
                <a:latin typeface="Arial" pitchFamily="34" charset="0"/>
              </a:rPr>
              <a:t>	</a:t>
            </a:r>
            <a:r>
              <a:rPr lang="en-ZA" altLang="en-US" b="1" dirty="0" smtClean="0">
                <a:solidFill>
                  <a:schemeClr val="tx1"/>
                </a:solidFill>
                <a:latin typeface="Arial" pitchFamily="34" charset="0"/>
              </a:rPr>
              <a:t>Overview </a:t>
            </a:r>
            <a:r>
              <a:rPr lang="en-ZA" altLang="en-US" b="1" dirty="0">
                <a:solidFill>
                  <a:schemeClr val="tx1"/>
                </a:solidFill>
                <a:latin typeface="Arial" pitchFamily="34" charset="0"/>
              </a:rPr>
              <a:t>of organisational performance of the Department</a:t>
            </a:r>
            <a:r>
              <a:rPr lang="en-ZA" altLang="en-US" b="1" dirty="0" smtClean="0">
                <a:solidFill>
                  <a:schemeClr val="tx1"/>
                </a:solidFill>
                <a:latin typeface="Arial" pitchFamily="34" charset="0"/>
              </a:rPr>
              <a:t>.</a:t>
            </a:r>
            <a:endParaRPr lang="en-ZA" altLang="en-US" b="1" dirty="0">
              <a:solidFill>
                <a:schemeClr val="tx1"/>
              </a:solidFill>
              <a:latin typeface="Arial" pitchFamily="34" charset="0"/>
            </a:endParaRPr>
          </a:p>
          <a:p>
            <a:pPr marL="285750" indent="-285750">
              <a:lnSpc>
                <a:spcPct val="150000"/>
              </a:lnSpc>
              <a:buFont typeface="Wingdings" pitchFamily="2" charset="2"/>
              <a:buChar char="q"/>
            </a:pPr>
            <a:r>
              <a:rPr lang="en-ZA" altLang="en-US" b="1" dirty="0" smtClean="0">
                <a:solidFill>
                  <a:schemeClr val="tx1"/>
                </a:solidFill>
                <a:latin typeface="Arial" pitchFamily="34" charset="0"/>
              </a:rPr>
              <a:t>   Performance Per  Programme.</a:t>
            </a:r>
          </a:p>
          <a:p>
            <a:pPr marL="285750" indent="-285750">
              <a:lnSpc>
                <a:spcPct val="150000"/>
              </a:lnSpc>
              <a:buFont typeface="Wingdings" pitchFamily="2" charset="2"/>
              <a:buChar char="q"/>
            </a:pPr>
            <a:r>
              <a:rPr lang="en-ZA" altLang="en-US" b="1" dirty="0">
                <a:solidFill>
                  <a:schemeClr val="tx1"/>
                </a:solidFill>
                <a:latin typeface="Arial" pitchFamily="34" charset="0"/>
              </a:rPr>
              <a:t>	</a:t>
            </a:r>
            <a:r>
              <a:rPr lang="en-ZA" altLang="en-US" b="1" dirty="0" smtClean="0">
                <a:solidFill>
                  <a:schemeClr val="tx1"/>
                </a:solidFill>
                <a:latin typeface="Arial" pitchFamily="34" charset="0"/>
              </a:rPr>
              <a:t>Highlights</a:t>
            </a:r>
            <a:r>
              <a:rPr lang="en-ZA" altLang="en-US" b="1" dirty="0">
                <a:solidFill>
                  <a:schemeClr val="tx1"/>
                </a:solidFill>
                <a:latin typeface="Arial" pitchFamily="34" charset="0"/>
              </a:rPr>
              <a:t>: </a:t>
            </a:r>
            <a:r>
              <a:rPr lang="en-ZA" altLang="en-US" b="1" dirty="0" smtClean="0">
                <a:solidFill>
                  <a:schemeClr val="tx1"/>
                </a:solidFill>
                <a:latin typeface="Arial" pitchFamily="34" charset="0"/>
              </a:rPr>
              <a:t>2016 </a:t>
            </a:r>
            <a:r>
              <a:rPr lang="en-ZA" altLang="en-US" b="1" dirty="0">
                <a:solidFill>
                  <a:schemeClr val="tx1"/>
                </a:solidFill>
                <a:latin typeface="Arial" pitchFamily="34" charset="0"/>
              </a:rPr>
              <a:t>– </a:t>
            </a:r>
            <a:r>
              <a:rPr lang="en-ZA" altLang="en-US" b="1" dirty="0" smtClean="0">
                <a:solidFill>
                  <a:schemeClr val="tx1"/>
                </a:solidFill>
                <a:latin typeface="Arial" pitchFamily="34" charset="0"/>
              </a:rPr>
              <a:t>2017.</a:t>
            </a:r>
            <a:endParaRPr lang="en-ZA" altLang="en-US" b="1" dirty="0">
              <a:solidFill>
                <a:schemeClr val="tx1"/>
              </a:solidFill>
              <a:latin typeface="Arial" pitchFamily="34" charset="0"/>
            </a:endParaRPr>
          </a:p>
          <a:p>
            <a:pPr marL="285750" indent="-285750">
              <a:lnSpc>
                <a:spcPct val="150000"/>
              </a:lnSpc>
              <a:buFont typeface="Wingdings" pitchFamily="2" charset="2"/>
              <a:buChar char="q"/>
            </a:pPr>
            <a:r>
              <a:rPr lang="en-ZA" altLang="en-US" b="1" dirty="0">
                <a:solidFill>
                  <a:schemeClr val="tx1"/>
                </a:solidFill>
                <a:latin typeface="Arial" pitchFamily="34" charset="0"/>
              </a:rPr>
              <a:t>	</a:t>
            </a:r>
            <a:r>
              <a:rPr lang="en-ZA" altLang="en-US" b="1" dirty="0" smtClean="0">
                <a:solidFill>
                  <a:schemeClr val="tx1"/>
                </a:solidFill>
                <a:latin typeface="Arial" pitchFamily="34" charset="0"/>
              </a:rPr>
              <a:t>Strategic </a:t>
            </a:r>
            <a:r>
              <a:rPr lang="en-ZA" altLang="en-US" b="1" dirty="0">
                <a:solidFill>
                  <a:schemeClr val="tx1"/>
                </a:solidFill>
                <a:latin typeface="Arial" pitchFamily="34" charset="0"/>
              </a:rPr>
              <a:t>priorities linked to the MTEF (2015- 2019).</a:t>
            </a:r>
          </a:p>
          <a:p>
            <a:pPr marL="285750" indent="-285750">
              <a:lnSpc>
                <a:spcPct val="150000"/>
              </a:lnSpc>
              <a:buFont typeface="Wingdings" pitchFamily="2" charset="2"/>
              <a:buChar char="q"/>
            </a:pPr>
            <a:r>
              <a:rPr lang="en-ZA" altLang="en-US" b="1" dirty="0" smtClean="0">
                <a:solidFill>
                  <a:schemeClr val="tx1"/>
                </a:solidFill>
                <a:latin typeface="Arial" pitchFamily="34" charset="0"/>
              </a:rPr>
              <a:t>   Tabular</a:t>
            </a:r>
            <a:r>
              <a:rPr lang="en-US" altLang="en-US" b="1" dirty="0" smtClean="0">
                <a:solidFill>
                  <a:schemeClr val="tx1"/>
                </a:solidFill>
                <a:latin typeface="Arial" pitchFamily="34" charset="0"/>
              </a:rPr>
              <a:t> </a:t>
            </a:r>
            <a:r>
              <a:rPr lang="en-US" altLang="en-US" b="1" dirty="0">
                <a:solidFill>
                  <a:schemeClr val="tx1"/>
                </a:solidFill>
                <a:latin typeface="Arial" pitchFamily="34" charset="0"/>
              </a:rPr>
              <a:t>presentation of performance in key areas. </a:t>
            </a:r>
            <a:endParaRPr lang="en-US" altLang="en-US" b="1" dirty="0" smtClean="0">
              <a:solidFill>
                <a:schemeClr val="tx1"/>
              </a:solidFill>
              <a:latin typeface="Arial" pitchFamily="34" charset="0"/>
            </a:endParaRPr>
          </a:p>
          <a:p>
            <a:pPr marL="285750" indent="-285750">
              <a:lnSpc>
                <a:spcPct val="150000"/>
              </a:lnSpc>
              <a:buFont typeface="Wingdings" pitchFamily="2" charset="2"/>
              <a:buChar char="q"/>
            </a:pPr>
            <a:r>
              <a:rPr lang="en-ZA" altLang="en-US" b="1" dirty="0" smtClean="0">
                <a:solidFill>
                  <a:schemeClr val="tx1"/>
                </a:solidFill>
                <a:latin typeface="Arial" pitchFamily="34" charset="0"/>
              </a:rPr>
              <a:t>   Reasons </a:t>
            </a:r>
            <a:r>
              <a:rPr lang="en-ZA" altLang="en-US" b="1" dirty="0">
                <a:solidFill>
                  <a:schemeClr val="tx1"/>
                </a:solidFill>
                <a:latin typeface="Arial" pitchFamily="34" charset="0"/>
              </a:rPr>
              <a:t>for non-achievement</a:t>
            </a:r>
            <a:endParaRPr lang="en-US" altLang="en-US" b="1" dirty="0">
              <a:solidFill>
                <a:schemeClr val="tx1"/>
              </a:solidFill>
              <a:latin typeface="Arial" pitchFamily="34" charset="0"/>
            </a:endParaRPr>
          </a:p>
          <a:p>
            <a:pPr marL="285750" indent="-285750">
              <a:lnSpc>
                <a:spcPct val="150000"/>
              </a:lnSpc>
              <a:buFont typeface="Wingdings" pitchFamily="2" charset="2"/>
              <a:buChar char="q"/>
            </a:pPr>
            <a:r>
              <a:rPr lang="en-US" altLang="en-US" b="1" dirty="0" smtClean="0">
                <a:solidFill>
                  <a:schemeClr val="tx1"/>
                </a:solidFill>
                <a:latin typeface="Arial" pitchFamily="34" charset="0"/>
              </a:rPr>
              <a:t>  </a:t>
            </a:r>
            <a:r>
              <a:rPr lang="en-US" altLang="en-US" b="1" dirty="0">
                <a:solidFill>
                  <a:schemeClr val="tx1"/>
                </a:solidFill>
                <a:latin typeface="Arial" pitchFamily="34" charset="0"/>
              </a:rPr>
              <a:t>	</a:t>
            </a:r>
            <a:r>
              <a:rPr lang="en-US" altLang="en-US" b="1" dirty="0" smtClean="0">
                <a:solidFill>
                  <a:schemeClr val="tx1"/>
                </a:solidFill>
                <a:latin typeface="Arial" pitchFamily="34" charset="0"/>
              </a:rPr>
              <a:t>F</a:t>
            </a:r>
            <a:r>
              <a:rPr lang="en-ZA" altLang="en-US" b="1" dirty="0">
                <a:solidFill>
                  <a:schemeClr val="tx1"/>
                </a:solidFill>
                <a:latin typeface="Arial" pitchFamily="34" charset="0"/>
              </a:rPr>
              <a:t>inancial </a:t>
            </a:r>
            <a:r>
              <a:rPr lang="en-ZA" altLang="en-US" b="1" dirty="0" smtClean="0">
                <a:solidFill>
                  <a:schemeClr val="tx1"/>
                </a:solidFill>
                <a:latin typeface="Arial" pitchFamily="34" charset="0"/>
              </a:rPr>
              <a:t>Performance Information. </a:t>
            </a:r>
          </a:p>
          <a:p>
            <a:pPr marL="285750" indent="-285750">
              <a:lnSpc>
                <a:spcPct val="150000"/>
              </a:lnSpc>
              <a:buFont typeface="Wingdings" pitchFamily="2" charset="2"/>
              <a:buChar char="q"/>
            </a:pPr>
            <a:r>
              <a:rPr lang="en-ZA" altLang="en-US" b="1" dirty="0" smtClean="0">
                <a:solidFill>
                  <a:schemeClr val="tx1"/>
                </a:solidFill>
                <a:latin typeface="Arial" pitchFamily="34" charset="0"/>
              </a:rPr>
              <a:t>   </a:t>
            </a:r>
            <a:r>
              <a:rPr lang="en-ZA" altLang="en-US" b="1" smtClean="0">
                <a:solidFill>
                  <a:schemeClr val="tx1"/>
                </a:solidFill>
                <a:latin typeface="Arial" pitchFamily="34" charset="0"/>
              </a:rPr>
              <a:t>Way Forward.</a:t>
            </a:r>
            <a:endParaRPr lang="en-ZA" altLang="en-US" b="1" dirty="0">
              <a:solidFill>
                <a:schemeClr val="tx1"/>
              </a:solidFill>
              <a:latin typeface="Arial" pitchFamily="34" charset="0"/>
            </a:endParaRPr>
          </a:p>
          <a:p>
            <a:r>
              <a:rPr lang="en-US" altLang="en-US" dirty="0" smtClean="0">
                <a:solidFill>
                  <a:schemeClr val="tx1"/>
                </a:solidFill>
                <a:latin typeface="Arial" pitchFamily="34" charset="0"/>
              </a:rPr>
              <a:t> </a:t>
            </a:r>
            <a:endParaRPr lang="en-US" altLang="en-US" dirty="0">
              <a:solidFill>
                <a:schemeClr val="tx1"/>
              </a:solidFill>
              <a:latin typeface="Arial" pitchFamily="34" charset="0"/>
            </a:endParaRPr>
          </a:p>
          <a:p>
            <a:r>
              <a:rPr lang="en-US" altLang="en-US" dirty="0">
                <a:solidFill>
                  <a:schemeClr val="tx1"/>
                </a:solidFill>
                <a:latin typeface="Arial" pitchFamily="34" charset="0"/>
              </a:rPr>
              <a:t> </a:t>
            </a:r>
            <a:endParaRPr lang="en-US" dirty="0">
              <a:solidFill>
                <a:schemeClr val="tx1"/>
              </a:solidFill>
              <a:latin typeface="Arial" pitchFamily="34" charset="0"/>
            </a:endParaRPr>
          </a:p>
        </p:txBody>
      </p:sp>
      <p:sp>
        <p:nvSpPr>
          <p:cNvPr id="4" name="TextBox 3"/>
          <p:cNvSpPr txBox="1"/>
          <p:nvPr/>
        </p:nvSpPr>
        <p:spPr>
          <a:xfrm>
            <a:off x="311284" y="1529950"/>
            <a:ext cx="8832716" cy="317651"/>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endParaRPr lang="en-US" dirty="0"/>
          </a:p>
        </p:txBody>
      </p:sp>
      <p:sp>
        <p:nvSpPr>
          <p:cNvPr id="5" name="Rectangle 4"/>
          <p:cNvSpPr/>
          <p:nvPr/>
        </p:nvSpPr>
        <p:spPr>
          <a:xfrm>
            <a:off x="3643049" y="332846"/>
            <a:ext cx="2047554" cy="461665"/>
          </a:xfrm>
          <a:prstGeom prst="rect">
            <a:avLst/>
          </a:prstGeom>
        </p:spPr>
        <p:txBody>
          <a:bodyPr wrap="square">
            <a:spAutoFit/>
          </a:bodyPr>
          <a:lstStyle/>
          <a:p>
            <a:pPr algn="ctr">
              <a:spcBef>
                <a:spcPct val="50000"/>
              </a:spcBef>
              <a:spcAft>
                <a:spcPts val="1800"/>
              </a:spcAft>
            </a:pPr>
            <a:r>
              <a:rPr lang="en-US" altLang="en-US" sz="2400" b="1" dirty="0">
                <a:solidFill>
                  <a:schemeClr val="bg1">
                    <a:lumMod val="95000"/>
                  </a:schemeClr>
                </a:solidFill>
                <a:latin typeface="Arial" pitchFamily="34" charset="0"/>
                <a:cs typeface="Arial" pitchFamily="34" charset="0"/>
              </a:rPr>
              <a:t>CONTENT</a:t>
            </a: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2</a:t>
            </a:fld>
            <a:endParaRPr lang="en-US" sz="1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72507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20</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17763957"/>
              </p:ext>
            </p:extLst>
          </p:nvPr>
        </p:nvGraphicFramePr>
        <p:xfrm>
          <a:off x="96981" y="711338"/>
          <a:ext cx="8936183" cy="5407639"/>
        </p:xfrm>
        <a:graphic>
          <a:graphicData uri="http://schemas.openxmlformats.org/drawingml/2006/table">
            <a:tbl>
              <a:tblPr firstRow="1" bandRow="1">
                <a:tableStyleId>{F5AB1C69-6EDB-4FF4-983F-18BD219EF322}</a:tableStyleId>
              </a:tblPr>
              <a:tblGrid>
                <a:gridCol w="2909455"/>
                <a:gridCol w="2840182"/>
                <a:gridCol w="3186546"/>
              </a:tblGrid>
              <a:tr h="653106">
                <a:tc gridSpan="3">
                  <a:txBody>
                    <a:bodyPr/>
                    <a:lstStyle/>
                    <a:p>
                      <a:pPr marL="0" marR="0" algn="l" defTabSz="914400" rtl="0" eaLnBrk="1" latinLnBrk="0" hangingPunct="1">
                        <a:lnSpc>
                          <a:spcPct val="115000"/>
                        </a:lnSpc>
                        <a:spcBef>
                          <a:spcPts val="0"/>
                        </a:spcBef>
                        <a:spcAft>
                          <a:spcPts val="0"/>
                        </a:spcAft>
                      </a:pPr>
                      <a:r>
                        <a:rPr lang="en-US" sz="1600" b="1" u="sng" kern="1200" dirty="0" smtClean="0">
                          <a:solidFill>
                            <a:schemeClr val="tx1"/>
                          </a:solidFill>
                          <a:effectLst/>
                          <a:latin typeface="Arial" pitchFamily="34" charset="0"/>
                          <a:ea typeface="+mn-ea"/>
                          <a:cs typeface="Arial" pitchFamily="34" charset="0"/>
                        </a:rPr>
                        <a:t>Strategic Objective </a:t>
                      </a:r>
                      <a:r>
                        <a:rPr lang="en-ZA" sz="1800" b="1" i="0" u="none" strike="noStrike" kern="1200" baseline="0" dirty="0" smtClean="0">
                          <a:solidFill>
                            <a:schemeClr val="tx1"/>
                          </a:solidFill>
                          <a:latin typeface="Arial" pitchFamily="34" charset="0"/>
                          <a:ea typeface="+mn-ea"/>
                          <a:cs typeface="Arial" pitchFamily="34" charset="0"/>
                        </a:rPr>
                        <a:t>3.4: Collaboration with stakeholders in support of enhanced service delivery and core business objectives.</a:t>
                      </a:r>
                      <a:endParaRPr lang="en-ZA" sz="1600" b="1" u="none" kern="1200" dirty="0" smtClean="0">
                        <a:solidFill>
                          <a:schemeClr val="tx1"/>
                        </a:solidFill>
                        <a:effectLst/>
                        <a:latin typeface="Arial" pitchFamily="34" charset="0"/>
                        <a:ea typeface="+mn-ea"/>
                        <a:cs typeface="Arial" pitchFamily="34"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425675">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2772">
                <a:tc rowSpan="3">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Compliance with set number of interventions Implemented in support of communication strategy and action plan.</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Communication strategy and action plan implemented</a:t>
                      </a:r>
                    </a:p>
                    <a:p>
                      <a:r>
                        <a:rPr kumimoji="0" lang="en-ZA" sz="1400" b="0" i="0" u="none" strike="noStrike" kern="1200" cap="none" normalizeH="0" baseline="0" dirty="0" smtClean="0">
                          <a:ln>
                            <a:noFill/>
                          </a:ln>
                          <a:solidFill>
                            <a:schemeClr val="tx1"/>
                          </a:solidFill>
                          <a:effectLst/>
                          <a:latin typeface="Arial" charset="0"/>
                          <a:ea typeface="+mn-ea"/>
                          <a:cs typeface="+mn-cs"/>
                        </a:rPr>
                        <a:t>with a focus on:</a:t>
                      </a:r>
                    </a:p>
                    <a:p>
                      <a:r>
                        <a:rPr kumimoji="0" lang="en-ZA" sz="1400" b="0" i="0" u="none" strike="noStrike" kern="1200" cap="none" normalizeH="0" baseline="0" dirty="0" smtClean="0">
                          <a:ln>
                            <a:noFill/>
                          </a:ln>
                          <a:solidFill>
                            <a:schemeClr val="tx1"/>
                          </a:solidFill>
                          <a:effectLst/>
                          <a:latin typeface="Arial" charset="0"/>
                          <a:ea typeface="+mn-ea"/>
                          <a:cs typeface="+mn-cs"/>
                        </a:rPr>
                        <a:t>• Corporate communication</a:t>
                      </a:r>
                    </a:p>
                    <a:p>
                      <a:r>
                        <a:rPr kumimoji="0" lang="en-ZA" sz="1400" b="0" i="0" u="none" strike="noStrike" kern="1200" cap="none" normalizeH="0" baseline="0" dirty="0" smtClean="0">
                          <a:ln>
                            <a:noFill/>
                          </a:ln>
                          <a:solidFill>
                            <a:schemeClr val="tx1"/>
                          </a:solidFill>
                          <a:effectLst/>
                          <a:latin typeface="Arial" charset="0"/>
                          <a:ea typeface="+mn-ea"/>
                          <a:cs typeface="+mn-cs"/>
                        </a:rPr>
                        <a:t>services</a:t>
                      </a:r>
                    </a:p>
                    <a:p>
                      <a:r>
                        <a:rPr kumimoji="0" lang="en-ZA" sz="1400" b="0" i="0" u="none" strike="noStrike" kern="1200" cap="none" normalizeH="0" baseline="0" dirty="0" smtClean="0">
                          <a:ln>
                            <a:noFill/>
                          </a:ln>
                          <a:solidFill>
                            <a:schemeClr val="tx1"/>
                          </a:solidFill>
                          <a:effectLst/>
                          <a:latin typeface="Arial" charset="0"/>
                          <a:ea typeface="+mn-ea"/>
                          <a:cs typeface="+mn-cs"/>
                        </a:rPr>
                        <a:t>• Media relations</a:t>
                      </a:r>
                    </a:p>
                    <a:p>
                      <a:r>
                        <a:rPr kumimoji="0" lang="en-ZA" sz="1400" b="0" i="0" u="none" strike="noStrike" kern="1200" cap="none" normalizeH="0" baseline="0" dirty="0" smtClean="0">
                          <a:ln>
                            <a:noFill/>
                          </a:ln>
                          <a:solidFill>
                            <a:schemeClr val="tx1"/>
                          </a:solidFill>
                          <a:effectLst/>
                          <a:latin typeface="Arial" charset="0"/>
                          <a:ea typeface="+mn-ea"/>
                          <a:cs typeface="+mn-cs"/>
                        </a:rPr>
                        <a:t>• Public awareness engagements</a:t>
                      </a:r>
                    </a:p>
                    <a:p>
                      <a:r>
                        <a:rPr kumimoji="0" lang="en-ZA" sz="1400" b="0" i="0" u="none" strike="noStrike" kern="1200" cap="none" normalizeH="0" baseline="0" dirty="0" smtClean="0">
                          <a:ln>
                            <a:noFill/>
                          </a:ln>
                          <a:solidFill>
                            <a:schemeClr val="tx1"/>
                          </a:solidFill>
                          <a:effectLst/>
                          <a:latin typeface="Arial" charset="0"/>
                          <a:ea typeface="+mn-ea"/>
                          <a:cs typeface="+mn-cs"/>
                        </a:rPr>
                        <a:t> Four publications of internal newsletter, </a:t>
                      </a:r>
                      <a:r>
                        <a:rPr kumimoji="0" lang="en-ZA" sz="1400" b="0" i="0" u="none" strike="noStrike" kern="1200" cap="none" normalizeH="0" baseline="0" dirty="0" err="1" smtClean="0">
                          <a:ln>
                            <a:noFill/>
                          </a:ln>
                          <a:solidFill>
                            <a:schemeClr val="tx1"/>
                          </a:solidFill>
                          <a:effectLst/>
                          <a:latin typeface="Arial" charset="0"/>
                          <a:ea typeface="+mn-ea"/>
                          <a:cs typeface="+mn-cs"/>
                        </a:rPr>
                        <a:t>Ikhaya</a:t>
                      </a:r>
                      <a:r>
                        <a:rPr kumimoji="0" lang="en-ZA" sz="1400" b="0" i="0" u="none" strike="noStrike" kern="1200" cap="none" normalizeH="0" baseline="0" dirty="0" smtClean="0">
                          <a:ln>
                            <a:noFill/>
                          </a:ln>
                          <a:solidFill>
                            <a:schemeClr val="tx1"/>
                          </a:solidFill>
                          <a:effectLst/>
                          <a:latin typeface="Arial" charset="0"/>
                          <a:ea typeface="+mn-ea"/>
                          <a:cs typeface="+mn-cs"/>
                        </a:rPr>
                        <a:t>.</a:t>
                      </a: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90000"/>
                        </a:lnSpc>
                        <a:spcBef>
                          <a:spcPct val="90000"/>
                        </a:spcBef>
                        <a:spcAft>
                          <a:spcPct val="0"/>
                        </a:spcAft>
                        <a:buClr>
                          <a:srgbClr val="7D0900"/>
                        </a:buClr>
                        <a:buSzTx/>
                        <a:buFont typeface="Wingdings" pitchFamily="2" charset="2"/>
                        <a:buNone/>
                        <a:tabLst/>
                        <a:defRPr/>
                      </a:pPr>
                      <a:endParaRPr kumimoji="0" lang="en-ZA" sz="14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18605">
                <a:tc vMerge="1">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12 media briefings.</a:t>
                      </a:r>
                    </a:p>
                    <a:p>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Target achieved 42 media briefings</a:t>
                      </a:r>
                    </a:p>
                    <a:p>
                      <a:r>
                        <a:rPr kumimoji="0" lang="en-ZA" sz="1400" b="0" i="0" u="none" strike="noStrike" kern="1200" cap="none" normalizeH="0" baseline="0" dirty="0" smtClean="0">
                          <a:ln>
                            <a:noFill/>
                          </a:ln>
                          <a:solidFill>
                            <a:schemeClr val="tx1"/>
                          </a:solidFill>
                          <a:effectLst/>
                          <a:latin typeface="Arial" charset="0"/>
                          <a:ea typeface="+mn-ea"/>
                          <a:cs typeface="+mn-cs"/>
                        </a:rPr>
                        <a:t>Conducted.</a:t>
                      </a:r>
                      <a:endParaRPr kumimoji="0" lang="en-US" sz="1400" b="0" i="0" u="none" strike="noStrike" kern="1200" cap="none" normalizeH="0" baseline="0" noProof="0" dirty="0" smtClean="0">
                        <a:ln>
                          <a:noFill/>
                        </a:ln>
                        <a:solidFill>
                          <a:schemeClr val="tx1"/>
                        </a:solidFill>
                        <a:effectLst/>
                        <a:latin typeface="Arial" charset="0"/>
                        <a:ea typeface="+mn-ea"/>
                        <a:cs typeface="+mn-cs"/>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11328">
                <a:tc vMerge="1">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Six ministerial </a:t>
                      </a:r>
                      <a:r>
                        <a:rPr kumimoji="0" lang="en-ZA" sz="1400" b="0" i="0" u="none" strike="noStrike" kern="1200" cap="none" normalizeH="0" baseline="0" dirty="0" err="1" smtClean="0">
                          <a:ln>
                            <a:noFill/>
                          </a:ln>
                          <a:solidFill>
                            <a:schemeClr val="tx1"/>
                          </a:solidFill>
                          <a:effectLst/>
                          <a:latin typeface="Arial" charset="0"/>
                          <a:ea typeface="+mn-ea"/>
                          <a:cs typeface="+mn-cs"/>
                        </a:rPr>
                        <a:t>izimbizo</a:t>
                      </a:r>
                      <a:r>
                        <a:rPr kumimoji="0" lang="en-ZA" sz="1400" b="0" i="0" u="none" strike="noStrike" kern="1200" cap="none" normalizeH="0" baseline="0" dirty="0" smtClean="0">
                          <a:ln>
                            <a:noFill/>
                          </a:ln>
                          <a:solidFill>
                            <a:schemeClr val="tx1"/>
                          </a:solidFill>
                          <a:effectLst/>
                          <a:latin typeface="Arial" charset="0"/>
                          <a:ea typeface="+mn-ea"/>
                          <a:cs typeface="+mn-cs"/>
                        </a:rPr>
                        <a:t> and Budget Vote communication Events.</a:t>
                      </a:r>
                    </a:p>
                    <a:p>
                      <a:endParaRPr kumimoji="0" lang="en-ZA" sz="1400" b="0" i="0" u="none" strike="noStrike" kern="1200" cap="none" normalizeH="0" baseline="0" dirty="0" smtClean="0">
                        <a:ln>
                          <a:noFill/>
                        </a:ln>
                        <a:solidFill>
                          <a:schemeClr val="tx1"/>
                        </a:solidFill>
                        <a:effectLst/>
                        <a:latin typeface="Arial" charset="0"/>
                        <a:ea typeface="+mn-ea"/>
                        <a:cs typeface="+mn-cs"/>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Nine ministerial </a:t>
                      </a:r>
                      <a:r>
                        <a:rPr kumimoji="0" lang="en-ZA" sz="1400" b="0" i="0" u="none" strike="noStrike" kern="1200" cap="none" normalizeH="0" baseline="0" dirty="0" err="1" smtClean="0">
                          <a:ln>
                            <a:noFill/>
                          </a:ln>
                          <a:solidFill>
                            <a:schemeClr val="tx1"/>
                          </a:solidFill>
                          <a:effectLst/>
                          <a:latin typeface="Arial" charset="0"/>
                          <a:ea typeface="+mn-ea"/>
                          <a:cs typeface="+mn-cs"/>
                        </a:rPr>
                        <a:t>izimbizo</a:t>
                      </a:r>
                      <a:r>
                        <a:rPr kumimoji="0" lang="en-ZA" sz="1400" b="0" i="0" u="none" strike="noStrike" kern="1200" cap="none" normalizeH="0" baseline="0" dirty="0" smtClean="0">
                          <a:ln>
                            <a:noFill/>
                          </a:ln>
                          <a:solidFill>
                            <a:schemeClr val="tx1"/>
                          </a:solidFill>
                          <a:effectLst/>
                          <a:latin typeface="Arial" charset="0"/>
                          <a:ea typeface="+mn-ea"/>
                          <a:cs typeface="+mn-cs"/>
                        </a:rPr>
                        <a:t> organised.</a:t>
                      </a:r>
                      <a:endParaRPr kumimoji="0" lang="en-US" sz="1400" b="0" i="0" u="none" strike="noStrike" kern="1200" cap="none" normalizeH="0" baseline="0" noProof="0" dirty="0" smtClean="0">
                        <a:ln>
                          <a:noFill/>
                        </a:ln>
                        <a:solidFill>
                          <a:schemeClr val="tx1"/>
                        </a:solidFill>
                        <a:effectLst/>
                        <a:latin typeface="Arial" charset="0"/>
                        <a:ea typeface="+mn-ea"/>
                        <a:cs typeface="+mn-cs"/>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50142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21</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37402721"/>
              </p:ext>
            </p:extLst>
          </p:nvPr>
        </p:nvGraphicFramePr>
        <p:xfrm>
          <a:off x="311284" y="711338"/>
          <a:ext cx="8583334" cy="3048075"/>
        </p:xfrm>
        <a:graphic>
          <a:graphicData uri="http://schemas.openxmlformats.org/drawingml/2006/table">
            <a:tbl>
              <a:tblPr firstRow="1" bandRow="1">
                <a:tableStyleId>{F5AB1C69-6EDB-4FF4-983F-18BD219EF322}</a:tableStyleId>
              </a:tblPr>
              <a:tblGrid>
                <a:gridCol w="2839682"/>
                <a:gridCol w="2772070"/>
                <a:gridCol w="2971582"/>
              </a:tblGrid>
              <a:tr h="653106">
                <a:tc gridSpan="3">
                  <a:txBody>
                    <a:bodyPr/>
                    <a:lstStyle/>
                    <a:p>
                      <a:pPr marL="0" marR="0" algn="l" defTabSz="914400" rtl="0" eaLnBrk="1" latinLnBrk="0" hangingPunct="1">
                        <a:lnSpc>
                          <a:spcPct val="115000"/>
                        </a:lnSpc>
                        <a:spcBef>
                          <a:spcPts val="0"/>
                        </a:spcBef>
                        <a:spcAft>
                          <a:spcPts val="0"/>
                        </a:spcAft>
                      </a:pPr>
                      <a:r>
                        <a:rPr lang="en-US" sz="1600" b="1" u="sng" kern="1200" dirty="0" smtClean="0">
                          <a:solidFill>
                            <a:schemeClr val="tx1"/>
                          </a:solidFill>
                          <a:effectLst/>
                          <a:latin typeface="Arial" pitchFamily="34" charset="0"/>
                          <a:ea typeface="+mn-ea"/>
                          <a:cs typeface="Arial" pitchFamily="34" charset="0"/>
                        </a:rPr>
                        <a:t>Strategic Objective </a:t>
                      </a:r>
                      <a:r>
                        <a:rPr lang="en-ZA" sz="1800" b="1" i="0" u="none" strike="noStrike" kern="1200" baseline="0" dirty="0" smtClean="0">
                          <a:solidFill>
                            <a:schemeClr val="tx1"/>
                          </a:solidFill>
                          <a:latin typeface="Arial" pitchFamily="34" charset="0"/>
                          <a:ea typeface="+mn-ea"/>
                          <a:cs typeface="Arial" pitchFamily="34" charset="0"/>
                        </a:rPr>
                        <a:t>3.4: Collaboration with stakeholders in support of enhanced service delivery and core business objectives.</a:t>
                      </a:r>
                      <a:endParaRPr lang="en-ZA" sz="1600" b="1" u="none" kern="1200" dirty="0" smtClean="0">
                        <a:solidFill>
                          <a:schemeClr val="tx1"/>
                        </a:solidFill>
                        <a:effectLst/>
                        <a:latin typeface="Arial" pitchFamily="34" charset="0"/>
                        <a:ea typeface="+mn-ea"/>
                        <a:cs typeface="Arial" pitchFamily="34"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425675">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90271">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Compliance with set number of interventions Implemented in support of communication strategy and action plan.</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11 publications of ministerial Home Affairs Today.</a:t>
                      </a:r>
                    </a:p>
                    <a:p>
                      <a:endParaRPr kumimoji="0" lang="en-ZA" sz="1400" b="0" i="0" u="none" strike="noStrike" kern="1200" cap="none" normalizeH="0" baseline="0" dirty="0" smtClean="0">
                        <a:ln>
                          <a:noFill/>
                        </a:ln>
                        <a:solidFill>
                          <a:schemeClr val="tx1"/>
                        </a:solidFill>
                        <a:effectLst/>
                        <a:latin typeface="Arial" charset="0"/>
                        <a:ea typeface="+mn-ea"/>
                        <a:cs typeface="+mn-cs"/>
                      </a:endParaRPr>
                    </a:p>
                    <a:p>
                      <a:r>
                        <a:rPr kumimoji="0" lang="en-ZA" sz="1400" b="0" i="0" u="none" strike="noStrike" kern="1200" cap="none" normalizeH="0" baseline="0" dirty="0" smtClean="0">
                          <a:ln>
                            <a:noFill/>
                          </a:ln>
                          <a:solidFill>
                            <a:schemeClr val="tx1"/>
                          </a:solidFill>
                          <a:effectLst/>
                          <a:latin typeface="Arial" charset="0"/>
                          <a:ea typeface="+mn-ea"/>
                          <a:cs typeface="+mn-cs"/>
                        </a:rPr>
                        <a:t>Two campaigns conducted.</a:t>
                      </a:r>
                    </a:p>
                    <a:p>
                      <a:endParaRPr kumimoji="0" lang="en-ZA" sz="1400" b="1" i="0" u="none" strike="noStrike" kern="1200" cap="none" normalizeH="0" baseline="0" dirty="0" smtClean="0">
                        <a:ln>
                          <a:noFill/>
                        </a:ln>
                        <a:solidFill>
                          <a:srgbClr val="00B050"/>
                        </a:solidFill>
                        <a:effectLst/>
                        <a:latin typeface="Arial" charset="0"/>
                        <a:ea typeface="+mn-ea"/>
                        <a:cs typeface="Arial" charset="0"/>
                      </a:endParaRP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r>
                        <a:rPr kumimoji="0" lang="en-ZA" sz="1400" b="0" i="0" u="none" strike="noStrike" kern="1200" cap="none" normalizeH="0" baseline="0" dirty="0" smtClean="0">
                          <a:ln>
                            <a:noFill/>
                          </a:ln>
                          <a:solidFill>
                            <a:schemeClr val="tx1"/>
                          </a:solidFill>
                          <a:effectLst/>
                          <a:latin typeface="Arial" charset="0"/>
                          <a:ea typeface="+mn-ea"/>
                          <a:cs typeface="+mn-cs"/>
                        </a:rPr>
                        <a:t>19 Home Affairs Today publications</a:t>
                      </a:r>
                    </a:p>
                    <a:p>
                      <a:r>
                        <a:rPr kumimoji="0" lang="en-ZA" sz="1400" b="0" i="0" u="none" strike="noStrike" kern="1200" cap="none" normalizeH="0" baseline="0" dirty="0" smtClean="0">
                          <a:ln>
                            <a:noFill/>
                          </a:ln>
                          <a:solidFill>
                            <a:schemeClr val="tx1"/>
                          </a:solidFill>
                          <a:effectLst/>
                          <a:latin typeface="Arial" charset="0"/>
                          <a:ea typeface="+mn-ea"/>
                          <a:cs typeface="+mn-cs"/>
                        </a:rPr>
                        <a:t>Produced.</a:t>
                      </a:r>
                    </a:p>
                    <a:p>
                      <a:endParaRPr kumimoji="0" lang="en-ZA" sz="1400" b="0" i="0" u="none" strike="noStrike" kern="1200" cap="none" normalizeH="0" baseline="0" dirty="0" smtClean="0">
                        <a:ln>
                          <a:noFill/>
                        </a:ln>
                        <a:solidFill>
                          <a:schemeClr val="tx1"/>
                        </a:solidFill>
                        <a:effectLst/>
                        <a:latin typeface="Arial" charset="0"/>
                        <a:ea typeface="+mn-ea"/>
                        <a:cs typeface="+mn-cs"/>
                      </a:endParaRPr>
                    </a:p>
                    <a:p>
                      <a:r>
                        <a:rPr kumimoji="0" lang="en-ZA" sz="1400" b="0" i="0" u="none" strike="noStrike" kern="1200" cap="none" normalizeH="0" baseline="0" dirty="0" smtClean="0">
                          <a:ln>
                            <a:noFill/>
                          </a:ln>
                          <a:solidFill>
                            <a:schemeClr val="tx1"/>
                          </a:solidFill>
                          <a:effectLst/>
                          <a:latin typeface="Arial" charset="0"/>
                          <a:ea typeface="+mn-ea"/>
                          <a:cs typeface="+mn-cs"/>
                        </a:rPr>
                        <a:t>Two campaigns conducted.</a:t>
                      </a:r>
                      <a:endParaRPr kumimoji="0" lang="en-US" sz="1400" b="0" i="0" u="none" strike="noStrike" kern="1200" cap="none" normalizeH="0" baseline="0" noProof="0" dirty="0" smtClean="0">
                        <a:ln>
                          <a:noFill/>
                        </a:ln>
                        <a:solidFill>
                          <a:schemeClr val="tx1"/>
                        </a:solidFill>
                        <a:effectLst/>
                        <a:latin typeface="Arial" charset="0"/>
                        <a:ea typeface="+mn-ea"/>
                        <a:cs typeface="+mn-cs"/>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33842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1: ADMINISTRATION</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22</a:t>
            </a:fld>
            <a:endParaRPr lang="en-US" sz="1800" b="1" dirty="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24210261"/>
              </p:ext>
            </p:extLst>
          </p:nvPr>
        </p:nvGraphicFramePr>
        <p:xfrm>
          <a:off x="96981" y="817418"/>
          <a:ext cx="8936183" cy="5215775"/>
        </p:xfrm>
        <a:graphic>
          <a:graphicData uri="http://schemas.openxmlformats.org/drawingml/2006/table">
            <a:tbl>
              <a:tblPr firstRow="1" bandRow="1">
                <a:tableStyleId>{F5AB1C69-6EDB-4FF4-983F-18BD219EF322}</a:tableStyleId>
              </a:tblPr>
              <a:tblGrid>
                <a:gridCol w="2909455"/>
                <a:gridCol w="2840182"/>
                <a:gridCol w="3186546"/>
              </a:tblGrid>
              <a:tr h="668834">
                <a:tc gridSpan="3">
                  <a:txBody>
                    <a:bodyPr/>
                    <a:lstStyle/>
                    <a:p>
                      <a:pPr marL="0" marR="0" algn="l" defTabSz="914400" rtl="0" eaLnBrk="1" latinLnBrk="0" hangingPunct="1">
                        <a:lnSpc>
                          <a:spcPct val="115000"/>
                        </a:lnSpc>
                        <a:spcBef>
                          <a:spcPts val="0"/>
                        </a:spcBef>
                        <a:spcAft>
                          <a:spcPts val="0"/>
                        </a:spcAft>
                      </a:pPr>
                      <a:r>
                        <a:rPr lang="en-US" sz="1600" b="1" u="sng" kern="1200" dirty="0" smtClean="0">
                          <a:solidFill>
                            <a:schemeClr val="tx1"/>
                          </a:solidFill>
                          <a:effectLst/>
                          <a:latin typeface="Arial" pitchFamily="34" charset="0"/>
                          <a:ea typeface="+mn-ea"/>
                          <a:cs typeface="Arial" pitchFamily="34" charset="0"/>
                        </a:rPr>
                        <a:t>Strategic Objective </a:t>
                      </a:r>
                      <a:r>
                        <a:rPr lang="en-ZA" sz="1800" b="1" i="0" u="none" strike="noStrike" kern="1200" baseline="0" dirty="0" smtClean="0">
                          <a:solidFill>
                            <a:schemeClr val="tx1"/>
                          </a:solidFill>
                          <a:latin typeface="Arial" pitchFamily="34" charset="0"/>
                          <a:ea typeface="+mn-ea"/>
                          <a:cs typeface="Arial" pitchFamily="34" charset="0"/>
                        </a:rPr>
                        <a:t>2.1: Refugees and asylum seekers are managed and documented efficiently.</a:t>
                      </a:r>
                      <a:endParaRPr lang="en-ZA" sz="1600" b="1" u="none" kern="1200" dirty="0" smtClean="0">
                        <a:solidFill>
                          <a:schemeClr val="tx1"/>
                        </a:solidFill>
                        <a:effectLst/>
                        <a:latin typeface="Arial" pitchFamily="34" charset="0"/>
                        <a:ea typeface="+mn-ea"/>
                        <a:cs typeface="Arial" pitchFamily="34"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a:p>
                  </a:txBody>
                  <a:tcPr/>
                </a:tc>
                <a:tc hMerge="1">
                  <a:txBody>
                    <a:bodyPr/>
                    <a:lstStyle/>
                    <a:p>
                      <a:endParaRPr lang="en-ZA"/>
                    </a:p>
                  </a:txBody>
                  <a:tcPr/>
                </a:tc>
              </a:tr>
              <a:tr h="425675">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15186">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Submission to Minister for approval</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of feasibility study, including financial model, for building asylum processing centres closer to the</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country’s borders.</a:t>
                      </a:r>
                      <a:endParaRPr kumimoji="0" lang="en-US" sz="1400" b="0" i="0" u="none" strike="noStrike" kern="1200" cap="none" normalizeH="0" baseline="0" dirty="0">
                        <a:ln>
                          <a:noFill/>
                        </a:ln>
                        <a:solidFill>
                          <a:schemeClr val="tx1"/>
                        </a:solidFill>
                        <a:effectLst/>
                        <a:latin typeface="Arial"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Feasibility study, including financial model, for building</a:t>
                      </a:r>
                    </a:p>
                    <a:p>
                      <a:r>
                        <a:rPr kumimoji="0" lang="en-ZA" sz="1400" b="0" i="0" u="none" strike="noStrike" kern="1200" cap="none" normalizeH="0" baseline="0" dirty="0" smtClean="0">
                          <a:ln>
                            <a:noFill/>
                          </a:ln>
                          <a:solidFill>
                            <a:schemeClr val="tx1"/>
                          </a:solidFill>
                          <a:effectLst/>
                          <a:latin typeface="Arial" charset="0"/>
                          <a:ea typeface="+mn-ea"/>
                          <a:cs typeface="+mn-cs"/>
                        </a:rPr>
                        <a:t>asylum processing centres completed and submitted to</a:t>
                      </a:r>
                    </a:p>
                    <a:p>
                      <a:r>
                        <a:rPr kumimoji="0" lang="en-ZA" sz="1400" b="0" i="0" u="none" strike="noStrike" kern="1200" cap="none" normalizeH="0" baseline="0" dirty="0" smtClean="0">
                          <a:ln>
                            <a:noFill/>
                          </a:ln>
                          <a:solidFill>
                            <a:schemeClr val="tx1"/>
                          </a:solidFill>
                          <a:effectLst/>
                          <a:latin typeface="Arial" charset="0"/>
                          <a:ea typeface="+mn-ea"/>
                          <a:cs typeface="+mn-cs"/>
                        </a:rPr>
                        <a:t>Minister for approval.</a:t>
                      </a:r>
                    </a:p>
                  </a:txBody>
                  <a:tcPr marL="91446" marR="9144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Arial" charset="0"/>
                        </a:rPr>
                        <a:t>Achieved</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The feasibility report was submitted to the Minister and approval was</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granted on 29 March 2017.</a:t>
                      </a:r>
                      <a:endParaRPr kumimoji="0" lang="en-ZA" sz="1400" b="0" i="0" u="none" strike="noStrike" kern="1200" cap="none" normalizeH="0" baseline="0" noProof="0" dirty="0" smtClean="0">
                        <a:ln>
                          <a:noFill/>
                        </a:ln>
                        <a:solidFill>
                          <a:schemeClr val="tx1"/>
                        </a:solidFill>
                        <a:effectLst/>
                        <a:latin typeface="Arial" charset="0"/>
                        <a:ea typeface="+mn-ea"/>
                        <a:cs typeface="+mn-cs"/>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965278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924179"/>
            <a:ext cx="8832716" cy="400110"/>
          </a:xfrm>
          <a:prstGeom prst="rect">
            <a:avLst/>
          </a:prstGeom>
          <a:noFill/>
        </p:spPr>
        <p:txBody>
          <a:bodyPr wrap="square" rtlCol="0">
            <a:spAutoFit/>
          </a:bodyPr>
          <a:lstStyle/>
          <a:p>
            <a:pPr fontAlgn="t"/>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1384995"/>
          </a:xfrm>
          <a:prstGeom prst="rect">
            <a:avLst/>
          </a:prstGeom>
        </p:spPr>
        <p:txBody>
          <a:bodyPr wrap="square">
            <a:spAutoFit/>
          </a:bodyPr>
          <a:lstStyle/>
          <a:p>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2: CITIZEN AFFAIRS</a:t>
            </a:r>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23</a:t>
            </a:fld>
            <a:endParaRPr lang="en-US" sz="1800" b="1" dirty="0">
              <a:solidFill>
                <a:schemeClr val="tx1"/>
              </a:solidFill>
              <a:latin typeface="Arial" pitchFamily="34" charset="0"/>
              <a:cs typeface="Arial" pitchFamily="34" charset="0"/>
            </a:endParaRPr>
          </a:p>
        </p:txBody>
      </p:sp>
      <p:pic>
        <p:nvPicPr>
          <p:cNvPr id="6" name="Picture 5" descr="PASSPO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722" y="2155075"/>
            <a:ext cx="2393333" cy="3871651"/>
          </a:xfrm>
          <a:prstGeom prst="rect">
            <a:avLst/>
          </a:prstGeom>
        </p:spPr>
      </p:pic>
      <p:pic>
        <p:nvPicPr>
          <p:cNvPr id="8" name="Picture 7" descr="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9564" y="2155075"/>
            <a:ext cx="3463636" cy="3871652"/>
          </a:xfrm>
          <a:prstGeom prst="rect">
            <a:avLst/>
          </a:prstGeom>
        </p:spPr>
      </p:pic>
      <p:pic>
        <p:nvPicPr>
          <p:cNvPr id="10" name="Picture 11" descr="cirtifcat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111" y="2155075"/>
            <a:ext cx="3020290" cy="387165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510836856"/>
              </p:ext>
            </p:extLst>
          </p:nvPr>
        </p:nvGraphicFramePr>
        <p:xfrm>
          <a:off x="180109" y="924179"/>
          <a:ext cx="8702651" cy="1230896"/>
        </p:xfrm>
        <a:graphic>
          <a:graphicData uri="http://schemas.openxmlformats.org/drawingml/2006/table">
            <a:tbl>
              <a:tblPr firstRow="1" firstCol="1" bandRow="1">
                <a:tableStyleId>{F2DE63D5-997A-4646-A377-4702673A728D}</a:tableStyleId>
              </a:tblPr>
              <a:tblGrid>
                <a:gridCol w="2964873"/>
                <a:gridCol w="5737778"/>
              </a:tblGrid>
              <a:tr h="1230896">
                <a:tc>
                  <a:txBody>
                    <a:bodyPr/>
                    <a:lstStyle/>
                    <a:p>
                      <a:pPr marL="0" marR="0" algn="l">
                        <a:lnSpc>
                          <a:spcPct val="115000"/>
                        </a:lnSpc>
                        <a:spcBef>
                          <a:spcPts val="0"/>
                        </a:spcBef>
                        <a:spcAft>
                          <a:spcPts val="0"/>
                        </a:spcAft>
                      </a:pPr>
                      <a:r>
                        <a:rPr lang="en-US" sz="1800" dirty="0" smtClean="0">
                          <a:solidFill>
                            <a:schemeClr val="tx1"/>
                          </a:solidFill>
                          <a:effectLst/>
                          <a:latin typeface="Arial" pitchFamily="34" charset="0"/>
                          <a:cs typeface="Arial" pitchFamily="34" charset="0"/>
                        </a:rPr>
                        <a:t>Strategic objectives</a:t>
                      </a:r>
                    </a:p>
                    <a:p>
                      <a:pPr marL="0" marR="0" algn="l">
                        <a:lnSpc>
                          <a:spcPct val="115000"/>
                        </a:lnSpc>
                        <a:spcBef>
                          <a:spcPts val="0"/>
                        </a:spcBef>
                        <a:spcAft>
                          <a:spcPts val="0"/>
                        </a:spcAft>
                      </a:pPr>
                      <a:r>
                        <a:rPr lang="en-US" sz="1800" dirty="0" smtClean="0">
                          <a:solidFill>
                            <a:schemeClr val="tx1"/>
                          </a:solidFill>
                          <a:effectLst/>
                          <a:latin typeface="Arial" pitchFamily="34" charset="0"/>
                          <a:cs typeface="Arial" pitchFamily="34" charset="0"/>
                        </a:rPr>
                        <a:t>Supported by the targets</a:t>
                      </a:r>
                      <a:endParaRPr lang="en-ZA" sz="1800" b="1" dirty="0">
                        <a:solidFill>
                          <a:schemeClr val="tx1"/>
                        </a:solidFill>
                        <a:effectLst/>
                        <a:latin typeface="Arial" pitchFamily="34" charset="0"/>
                        <a:ea typeface="Calibri"/>
                        <a:cs typeface="Arial" pitchFamily="34" charset="0"/>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kern="1200" dirty="0" smtClean="0">
                          <a:solidFill>
                            <a:schemeClr val="tx1"/>
                          </a:solidFill>
                          <a:latin typeface="Arial" panose="020B0604020202020204" pitchFamily="34" charset="0"/>
                          <a:ea typeface="+mn-ea"/>
                          <a:cs typeface="Arial" panose="020B0604020202020204" pitchFamily="34" charset="0"/>
                        </a:rPr>
                        <a:t>Strategic</a:t>
                      </a:r>
                      <a:r>
                        <a:rPr lang="en-US" sz="1800" b="1" kern="1200" baseline="0" dirty="0" smtClean="0">
                          <a:solidFill>
                            <a:schemeClr val="tx1"/>
                          </a:solidFill>
                          <a:latin typeface="Arial" panose="020B0604020202020204" pitchFamily="34" charset="0"/>
                          <a:ea typeface="+mn-ea"/>
                          <a:cs typeface="Arial" panose="020B0604020202020204" pitchFamily="34" charset="0"/>
                        </a:rPr>
                        <a:t> Objective </a:t>
                      </a:r>
                      <a:r>
                        <a:rPr lang="en-US" sz="1800" b="1" kern="1200" dirty="0" smtClean="0">
                          <a:solidFill>
                            <a:schemeClr val="tx1"/>
                          </a:solidFill>
                          <a:latin typeface="Arial" panose="020B0604020202020204" pitchFamily="34" charset="0"/>
                          <a:ea typeface="+mn-ea"/>
                          <a:cs typeface="Arial" panose="020B0604020202020204" pitchFamily="34" charset="0"/>
                        </a:rPr>
                        <a:t>1.1:</a:t>
                      </a:r>
                      <a:r>
                        <a:rPr lang="en-US" sz="1800" b="1" kern="1200" baseline="0" dirty="0" smtClean="0">
                          <a:solidFill>
                            <a:schemeClr val="tx1"/>
                          </a:solidFill>
                          <a:latin typeface="Arial" panose="020B0604020202020204" pitchFamily="34" charset="0"/>
                          <a:ea typeface="+mn-ea"/>
                          <a:cs typeface="Arial" panose="020B0604020202020204" pitchFamily="34" charset="0"/>
                        </a:rPr>
                        <a:t> </a:t>
                      </a:r>
                      <a:r>
                        <a:rPr lang="en-US" sz="1800" b="1" kern="1200" dirty="0" smtClean="0">
                          <a:solidFill>
                            <a:schemeClr val="tx1"/>
                          </a:solidFill>
                          <a:latin typeface="Arial" panose="020B0604020202020204" pitchFamily="34" charset="0"/>
                          <a:ea typeface="+mn-ea"/>
                          <a:cs typeface="Arial" panose="020B0604020202020204" pitchFamily="34" charset="0"/>
                        </a:rPr>
                        <a:t>All eligible citizens are issued with enabling documents relating to identity and status.</a:t>
                      </a:r>
                      <a:endParaRPr lang="en-ZA" sz="1800" b="1" kern="1200" dirty="0" smtClean="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ZA" sz="1600" b="0" kern="1200" dirty="0">
                        <a:solidFill>
                          <a:schemeClr val="tx1"/>
                        </a:solidFill>
                        <a:effectLst/>
                        <a:latin typeface="Arial" pitchFamily="34" charset="0"/>
                        <a:ea typeface="Calibri"/>
                        <a:cs typeface="Arial" pitchFamily="34" charset="0"/>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3161154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1384995"/>
          </a:xfrm>
          <a:prstGeom prst="rect">
            <a:avLst/>
          </a:prstGeom>
        </p:spPr>
        <p:txBody>
          <a:bodyPr wrap="square">
            <a:spAutoFit/>
          </a:bodyPr>
          <a:lstStyle/>
          <a:p>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2: CITIZEN AFFAIRS</a:t>
            </a:r>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24</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88364903"/>
              </p:ext>
            </p:extLst>
          </p:nvPr>
        </p:nvGraphicFramePr>
        <p:xfrm>
          <a:off x="69273" y="678149"/>
          <a:ext cx="9033163" cy="5455505"/>
        </p:xfrm>
        <a:graphic>
          <a:graphicData uri="http://schemas.openxmlformats.org/drawingml/2006/table">
            <a:tbl>
              <a:tblPr firstRow="1" bandRow="1">
                <a:tableStyleId>{F5AB1C69-6EDB-4FF4-983F-18BD219EF322}</a:tableStyleId>
              </a:tblPr>
              <a:tblGrid>
                <a:gridCol w="2664420"/>
                <a:gridCol w="2641871"/>
                <a:gridCol w="3726872"/>
              </a:tblGrid>
              <a:tr h="407971">
                <a:tc gridSpan="3">
                  <a:txBody>
                    <a:bodyPr/>
                    <a:lstStyle/>
                    <a:p>
                      <a:pPr marL="0" marR="0" indent="-2686050" algn="l" defTabSz="914400" rtl="0" eaLnBrk="1" fontAlgn="auto" latinLnBrk="0" hangingPunct="1">
                        <a:lnSpc>
                          <a:spcPct val="115000"/>
                        </a:lnSpc>
                        <a:spcBef>
                          <a:spcPts val="0"/>
                        </a:spcBef>
                        <a:spcAft>
                          <a:spcPts val="0"/>
                        </a:spcAft>
                        <a:buClrTx/>
                        <a:buSzTx/>
                        <a:buFontTx/>
                        <a:buNone/>
                        <a:tabLst/>
                        <a:defRPr/>
                      </a:pPr>
                      <a:r>
                        <a:rPr lang="en-US" sz="1600" b="1" u="sng" kern="1200" dirty="0" smtClean="0">
                          <a:solidFill>
                            <a:schemeClr val="tx1"/>
                          </a:solidFill>
                          <a:effectLst/>
                          <a:latin typeface="Arial" pitchFamily="34" charset="0"/>
                          <a:ea typeface="+mn-ea"/>
                          <a:cs typeface="Arial" pitchFamily="34" charset="0"/>
                        </a:rPr>
                        <a:t>Strategic Objective </a:t>
                      </a:r>
                      <a:r>
                        <a:rPr lang="en-US" sz="1600" b="1" u="none" kern="1200" dirty="0" smtClean="0">
                          <a:solidFill>
                            <a:schemeClr val="tx1"/>
                          </a:solidFill>
                          <a:effectLst/>
                          <a:latin typeface="Arial" pitchFamily="34" charset="0"/>
                          <a:ea typeface="+mn-ea"/>
                          <a:cs typeface="Arial" pitchFamily="34" charset="0"/>
                        </a:rPr>
                        <a:t>1.1: All eligible citizens are issued with enabling documents relating to identity and status.</a:t>
                      </a:r>
                      <a:endParaRPr lang="en-ZA" sz="1600" b="1" u="none" kern="1200" dirty="0" smtClean="0">
                        <a:solidFill>
                          <a:schemeClr val="tx1"/>
                        </a:solidFill>
                        <a:effectLst/>
                        <a:latin typeface="Arial" pitchFamily="34" charset="0"/>
                        <a:ea typeface="+mn-ea"/>
                        <a:cs typeface="Arial" pitchFamily="34"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54076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1521">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Number of births registered within 30 calendar days.</a:t>
                      </a: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750 000 Births registered within 30 calendar days.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FF0000"/>
                        </a:solidFill>
                        <a:effectLst/>
                        <a:latin typeface="Arial" charset="0"/>
                        <a:ea typeface="+mn-ea"/>
                        <a:cs typeface="+mn-cs"/>
                      </a:endParaRP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0000"/>
                          </a:solidFill>
                          <a:effectLst/>
                          <a:latin typeface="Arial" charset="0"/>
                          <a:ea typeface="+mn-ea"/>
                          <a:cs typeface="+mn-cs"/>
                        </a:rPr>
                        <a:t>Not Achieved</a:t>
                      </a:r>
                      <a:endParaRPr kumimoji="0" lang="en-ZA" sz="1400" b="0" i="0" u="none" strike="noStrike" kern="1200" cap="none" normalizeH="0" baseline="0" noProof="0" dirty="0" smtClean="0">
                        <a:ln>
                          <a:noFill/>
                        </a:ln>
                        <a:solidFill>
                          <a:srgbClr val="FF0000"/>
                        </a:solidFill>
                        <a:effectLst/>
                        <a:latin typeface="Arial" charset="0"/>
                        <a:ea typeface="+mn-ea"/>
                        <a:cs typeface="+mn-cs"/>
                      </a:endParaRPr>
                    </a:p>
                    <a:p>
                      <a:r>
                        <a:rPr kumimoji="0" lang="en-ZA" sz="1400" b="0" i="0" u="none" strike="noStrike" kern="1200" cap="none" normalizeH="0" baseline="0" dirty="0" smtClean="0">
                          <a:ln>
                            <a:noFill/>
                          </a:ln>
                          <a:solidFill>
                            <a:schemeClr val="tx1"/>
                          </a:solidFill>
                          <a:effectLst/>
                          <a:latin typeface="Arial" charset="0"/>
                          <a:ea typeface="+mn-ea"/>
                          <a:cs typeface="+mn-cs"/>
                        </a:rPr>
                        <a:t>745 204 births were registered within 30 calendar days during the review period.</a:t>
                      </a:r>
                      <a:endParaRPr kumimoji="0" lang="en-ZA" sz="1400" b="0" i="0" u="none" strike="noStrike" kern="1200" cap="none" normalizeH="0" baseline="0" dirty="0">
                        <a:ln>
                          <a:noFill/>
                        </a:ln>
                        <a:solidFill>
                          <a:schemeClr val="tx1"/>
                        </a:solidFill>
                        <a:effectLst/>
                        <a:latin typeface="Arial" charset="0"/>
                        <a:ea typeface="+mn-ea"/>
                        <a:cs typeface="+mn-cs"/>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05178">
                <a:tc>
                  <a:txBody>
                    <a:bodyPr/>
                    <a:lstStyle/>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Number of smart ID cards issued to citizens 16 years of</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age and over.</a:t>
                      </a: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2.2 million smart ID cards issued to citizens 16 years of age and above.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normalizeH="0" baseline="0" dirty="0" smtClean="0">
                        <a:ln>
                          <a:noFill/>
                        </a:ln>
                        <a:solidFill>
                          <a:schemeClr val="tx1"/>
                        </a:solidFill>
                        <a:effectLst/>
                        <a:latin typeface="Arial"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normalizeH="0" baseline="0" noProof="0" dirty="0" smtClean="0">
                        <a:ln>
                          <a:noFill/>
                        </a:ln>
                        <a:solidFill>
                          <a:srgbClr val="00B050"/>
                        </a:solidFill>
                        <a:effectLst/>
                        <a:latin typeface="Arial" charset="0"/>
                        <a:ea typeface="+mn-ea"/>
                        <a:cs typeface="+mn-cs"/>
                      </a:endParaRP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mn-cs"/>
                        </a:rPr>
                        <a:t>Achieved</a:t>
                      </a:r>
                      <a:endParaRPr kumimoji="0" lang="en-ZA" sz="1400" b="0" i="0" u="none" strike="noStrike" kern="1200" cap="none" normalizeH="0" baseline="0" noProof="0" dirty="0" smtClean="0">
                        <a:ln>
                          <a:noFill/>
                        </a:ln>
                        <a:solidFill>
                          <a:srgbClr val="00B050"/>
                        </a:solidFill>
                        <a:effectLst/>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2 698 181 ID Smart cards were issued to citizens 16 years of age and above</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78072">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Percentage of IDs (first issues) issued within 54 working days for applications collected and processed within the RSA (from date of receipt of application until ID is scanned at the office of application).</a:t>
                      </a: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dirty="0" smtClean="0">
                          <a:ln>
                            <a:noFill/>
                          </a:ln>
                          <a:solidFill>
                            <a:schemeClr val="tx1"/>
                          </a:solidFill>
                          <a:effectLst/>
                          <a:latin typeface="Arial" charset="0"/>
                          <a:ea typeface="+mn-ea"/>
                          <a:cs typeface="+mn-cs"/>
                        </a:rPr>
                        <a:t>90%</a:t>
                      </a:r>
                      <a:r>
                        <a:rPr kumimoji="0" lang="en-ZA" sz="1400" b="0" i="0" u="none" strike="noStrike" kern="1200" cap="none" normalizeH="0" baseline="0" dirty="0" smtClean="0">
                          <a:ln>
                            <a:noFill/>
                          </a:ln>
                          <a:solidFill>
                            <a:schemeClr val="tx1"/>
                          </a:solidFill>
                          <a:effectLst/>
                          <a:latin typeface="Arial" charset="0"/>
                          <a:ea typeface="+mn-ea"/>
                          <a:cs typeface="+mn-cs"/>
                        </a:rPr>
                        <a:t>IDs (First issues) issued within 54 working days for applications collected and processed within the RSA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00B050"/>
                        </a:solidFill>
                        <a:effectLst/>
                        <a:latin typeface="Arial" charset="0"/>
                        <a:ea typeface="+mn-ea"/>
                        <a:cs typeface="+mn-cs"/>
                      </a:endParaRP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mn-cs"/>
                        </a:rPr>
                        <a:t>Achieved</a:t>
                      </a:r>
                      <a:endParaRPr kumimoji="0" lang="en-ZA" sz="1400" b="0" i="0" u="none" strike="noStrike" kern="1200" cap="none" normalizeH="0" baseline="0" noProof="0" dirty="0" smtClean="0">
                        <a:ln>
                          <a:noFill/>
                        </a:ln>
                        <a:solidFill>
                          <a:srgbClr val="00B050"/>
                        </a:solidFill>
                        <a:effectLst/>
                        <a:latin typeface="Arial" charset="0"/>
                        <a:ea typeface="+mn-ea"/>
                        <a:cs typeface="+mn-cs"/>
                      </a:endParaRPr>
                    </a:p>
                    <a:p>
                      <a:r>
                        <a:rPr kumimoji="0" lang="en-ZA" sz="1400" b="0" i="0" u="none" strike="noStrike" kern="1200" cap="none" normalizeH="0" baseline="0" dirty="0" smtClean="0">
                          <a:ln>
                            <a:noFill/>
                          </a:ln>
                          <a:solidFill>
                            <a:schemeClr val="tx1"/>
                          </a:solidFill>
                          <a:effectLst/>
                          <a:latin typeface="Arial" charset="0"/>
                          <a:ea typeface="+mn-ea"/>
                          <a:cs typeface="+mn-cs"/>
                        </a:rPr>
                        <a:t>96.65%</a:t>
                      </a:r>
                      <a:r>
                        <a:rPr kumimoji="0" lang="en-US" sz="1400" b="0" i="0" u="none" strike="noStrike" kern="1200" cap="none" normalizeH="0" baseline="0" dirty="0" smtClean="0">
                          <a:ln>
                            <a:noFill/>
                          </a:ln>
                          <a:solidFill>
                            <a:schemeClr val="tx1"/>
                          </a:solidFill>
                          <a:effectLst/>
                          <a:latin typeface="Arial" charset="0"/>
                          <a:ea typeface="+mn-ea"/>
                          <a:cs typeface="+mn-cs"/>
                        </a:rPr>
                        <a:t>of IDs (First Issues) were issued within 54 working days (RSA applications only)</a:t>
                      </a:r>
                    </a:p>
                    <a:p>
                      <a:endParaRPr kumimoji="0" lang="en-US" sz="1400" b="0" i="0" u="none" strike="noStrike" kern="1200" cap="none" normalizeH="0" baseline="0" dirty="0" smtClean="0">
                        <a:ln>
                          <a:noFill/>
                        </a:ln>
                        <a:solidFill>
                          <a:schemeClr val="tx1"/>
                        </a:solidFill>
                        <a:effectLst/>
                        <a:latin typeface="Arial"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164 606 </a:t>
                      </a:r>
                      <a:r>
                        <a:rPr kumimoji="0" lang="en-US" sz="1400" b="0" i="0" u="none" strike="noStrike" kern="1200" cap="none" normalizeH="0" baseline="0" dirty="0" smtClean="0">
                          <a:ln>
                            <a:noFill/>
                          </a:ln>
                          <a:solidFill>
                            <a:schemeClr val="tx1"/>
                          </a:solidFill>
                          <a:effectLst/>
                          <a:latin typeface="Arial" charset="0"/>
                          <a:ea typeface="+mn-ea"/>
                          <a:cs typeface="+mn-cs"/>
                        </a:rPr>
                        <a:t>IDs (First Issue) were issued within 54 working days and 7 474 above. The total number of IDs (First Issues) issued during the review period was 170 318..</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582448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1384995"/>
          </a:xfrm>
          <a:prstGeom prst="rect">
            <a:avLst/>
          </a:prstGeom>
        </p:spPr>
        <p:txBody>
          <a:bodyPr wrap="square">
            <a:spAutoFit/>
          </a:bodyPr>
          <a:lstStyle/>
          <a:p>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2: CITIZEN AFFAIRS</a:t>
            </a:r>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25</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17695152"/>
              </p:ext>
            </p:extLst>
          </p:nvPr>
        </p:nvGraphicFramePr>
        <p:xfrm>
          <a:off x="55419" y="748145"/>
          <a:ext cx="9033163" cy="5302458"/>
        </p:xfrm>
        <a:graphic>
          <a:graphicData uri="http://schemas.openxmlformats.org/drawingml/2006/table">
            <a:tbl>
              <a:tblPr firstRow="1" bandRow="1">
                <a:tableStyleId>{F5AB1C69-6EDB-4FF4-983F-18BD219EF322}</a:tableStyleId>
              </a:tblPr>
              <a:tblGrid>
                <a:gridCol w="2660072"/>
                <a:gridCol w="2909454"/>
                <a:gridCol w="3463637"/>
              </a:tblGrid>
              <a:tr h="469243">
                <a:tc gridSpan="3">
                  <a:txBody>
                    <a:bodyPr/>
                    <a:lstStyle/>
                    <a:p>
                      <a:pPr marL="0" marR="0" indent="-2686050" algn="l" defTabSz="914400" rtl="0" eaLnBrk="1" fontAlgn="auto" latinLnBrk="0" hangingPunct="1">
                        <a:lnSpc>
                          <a:spcPct val="115000"/>
                        </a:lnSpc>
                        <a:spcBef>
                          <a:spcPts val="0"/>
                        </a:spcBef>
                        <a:spcAft>
                          <a:spcPts val="0"/>
                        </a:spcAft>
                        <a:buClrTx/>
                        <a:buSzTx/>
                        <a:buFontTx/>
                        <a:buNone/>
                        <a:tabLst/>
                        <a:defRPr/>
                      </a:pPr>
                      <a:r>
                        <a:rPr lang="en-US" sz="1600" b="1" u="sng" kern="1200" dirty="0" smtClean="0">
                          <a:solidFill>
                            <a:schemeClr val="tx1"/>
                          </a:solidFill>
                          <a:effectLst/>
                          <a:latin typeface="Arial" pitchFamily="34" charset="0"/>
                          <a:ea typeface="+mn-ea"/>
                          <a:cs typeface="Arial" pitchFamily="34" charset="0"/>
                        </a:rPr>
                        <a:t>Strategic Objective </a:t>
                      </a:r>
                      <a:r>
                        <a:rPr lang="en-US" sz="1600" b="1" u="none" kern="1200" dirty="0" smtClean="0">
                          <a:solidFill>
                            <a:schemeClr val="tx1"/>
                          </a:solidFill>
                          <a:effectLst/>
                          <a:latin typeface="Arial" pitchFamily="34" charset="0"/>
                          <a:ea typeface="+mn-ea"/>
                          <a:cs typeface="Arial" pitchFamily="34" charset="0"/>
                        </a:rPr>
                        <a:t>1.1: All eligible citizens are issued with enabling documents relating to identity and status.</a:t>
                      </a:r>
                      <a:endParaRPr lang="en-ZA" sz="1600" b="1" u="none" kern="1200" dirty="0" smtClean="0">
                        <a:solidFill>
                          <a:schemeClr val="tx1"/>
                        </a:solidFill>
                        <a:effectLst/>
                        <a:latin typeface="Arial" pitchFamily="34" charset="0"/>
                        <a:ea typeface="+mn-ea"/>
                        <a:cs typeface="Arial" pitchFamily="34"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390595">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4202">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Percentage of IDs (re-issues) issued within 47 working days for applications collected and</a:t>
                      </a:r>
                    </a:p>
                    <a:p>
                      <a:r>
                        <a:rPr kumimoji="0" lang="en-ZA" sz="1400" b="0" i="0" u="none" strike="noStrike" kern="1200" cap="none" normalizeH="0" baseline="0" dirty="0" smtClean="0">
                          <a:ln>
                            <a:noFill/>
                          </a:ln>
                          <a:solidFill>
                            <a:schemeClr val="tx1"/>
                          </a:solidFill>
                          <a:effectLst/>
                          <a:latin typeface="Arial" charset="0"/>
                          <a:ea typeface="+mn-ea"/>
                          <a:cs typeface="+mn-cs"/>
                        </a:rPr>
                        <a:t>processed within the RSA (from date of receipt of application until ID is scanned at office of application).</a:t>
                      </a: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US" sz="1400" b="0" i="0" u="none" strike="noStrike" kern="1200" cap="none" normalizeH="0" baseline="0" dirty="0" smtClean="0">
                          <a:ln>
                            <a:noFill/>
                          </a:ln>
                          <a:solidFill>
                            <a:schemeClr val="tx1"/>
                          </a:solidFill>
                          <a:effectLst/>
                          <a:latin typeface="Arial" charset="0"/>
                          <a:ea typeface="+mn-ea"/>
                          <a:cs typeface="+mn-cs"/>
                        </a:rPr>
                        <a:t>95% </a:t>
                      </a:r>
                      <a:r>
                        <a:rPr kumimoji="0" lang="en-ZA" sz="1400" b="0" i="0" u="none" strike="noStrike" kern="1200" cap="none" normalizeH="0" baseline="0" dirty="0" smtClean="0">
                          <a:ln>
                            <a:noFill/>
                          </a:ln>
                          <a:solidFill>
                            <a:schemeClr val="tx1"/>
                          </a:solidFill>
                          <a:effectLst/>
                          <a:latin typeface="Arial" charset="0"/>
                          <a:ea typeface="+mn-ea"/>
                          <a:cs typeface="+mn-cs"/>
                        </a:rPr>
                        <a:t>of IDs (Re-issues) issued within 47 working days for applications collected and processed within the RSA (from date of receipt of application until ID is scanned at office of application.</a:t>
                      </a: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mn-cs"/>
                        </a:rPr>
                        <a:t>Achieved</a:t>
                      </a:r>
                      <a:endParaRPr kumimoji="0" lang="en-ZA" sz="1400" b="0" i="0" u="none" strike="noStrike" kern="1200" cap="none" normalizeH="0" baseline="0" noProof="0" dirty="0" smtClean="0">
                        <a:ln>
                          <a:noFill/>
                        </a:ln>
                        <a:solidFill>
                          <a:srgbClr val="00B050"/>
                        </a:solidFill>
                        <a:effectLst/>
                        <a:latin typeface="Arial" charset="0"/>
                        <a:ea typeface="+mn-ea"/>
                        <a:cs typeface="+mn-cs"/>
                      </a:endParaRPr>
                    </a:p>
                    <a:p>
                      <a:r>
                        <a:rPr kumimoji="0" lang="en-ZA" sz="1400" b="0" i="0" u="none" strike="noStrike" kern="1200" cap="none" normalizeH="0" baseline="0" dirty="0" smtClean="0">
                          <a:ln>
                            <a:noFill/>
                          </a:ln>
                          <a:solidFill>
                            <a:schemeClr val="tx1"/>
                          </a:solidFill>
                          <a:effectLst/>
                          <a:latin typeface="Arial" charset="0"/>
                          <a:ea typeface="+mn-ea"/>
                          <a:cs typeface="+mn-cs"/>
                        </a:rPr>
                        <a:t>97.26% of IDs (reissues) were issued</a:t>
                      </a:r>
                    </a:p>
                    <a:p>
                      <a:r>
                        <a:rPr kumimoji="0" lang="en-ZA" sz="1400" b="0" i="0" u="none" strike="noStrike" kern="1200" cap="none" normalizeH="0" baseline="0" dirty="0" smtClean="0">
                          <a:ln>
                            <a:noFill/>
                          </a:ln>
                          <a:solidFill>
                            <a:schemeClr val="tx1"/>
                          </a:solidFill>
                          <a:effectLst/>
                          <a:latin typeface="Arial" charset="0"/>
                          <a:ea typeface="+mn-ea"/>
                          <a:cs typeface="+mn-cs"/>
                        </a:rPr>
                        <a:t>within 47 working days 153 586 IDs (reissues) were issued within 47 working</a:t>
                      </a:r>
                    </a:p>
                    <a:p>
                      <a:r>
                        <a:rPr kumimoji="0" lang="en-ZA" sz="1400" b="0" i="0" u="none" strike="noStrike" kern="1200" cap="none" normalizeH="0" baseline="0" dirty="0" smtClean="0">
                          <a:ln>
                            <a:noFill/>
                          </a:ln>
                          <a:solidFill>
                            <a:schemeClr val="tx1"/>
                          </a:solidFill>
                          <a:effectLst/>
                          <a:latin typeface="Arial" charset="0"/>
                          <a:ea typeface="+mn-ea"/>
                          <a:cs typeface="+mn-cs"/>
                        </a:rPr>
                        <a:t>days and 4 324 above 157 910 IDs (reissues) were issued during the period</a:t>
                      </a:r>
                    </a:p>
                    <a:p>
                      <a:r>
                        <a:rPr kumimoji="0" lang="en-ZA" sz="1400" b="0" i="0" u="none" strike="noStrike" kern="1200" cap="none" normalizeH="0" baseline="0" dirty="0" smtClean="0">
                          <a:ln>
                            <a:noFill/>
                          </a:ln>
                          <a:solidFill>
                            <a:schemeClr val="tx1"/>
                          </a:solidFill>
                          <a:effectLst/>
                          <a:latin typeface="Arial" charset="0"/>
                          <a:ea typeface="+mn-ea"/>
                          <a:cs typeface="+mn-cs"/>
                        </a:rPr>
                        <a:t>under review.</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77260">
                <a:tc>
                  <a:txBody>
                    <a:bodyPr/>
                    <a:lstStyle/>
                    <a:p>
                      <a:r>
                        <a:rPr kumimoji="0" lang="en-ZA" sz="1400" b="0" i="0" u="none" strike="noStrike" kern="1200" cap="none" normalizeH="0" baseline="0" dirty="0" smtClean="0">
                          <a:ln>
                            <a:noFill/>
                          </a:ln>
                          <a:solidFill>
                            <a:schemeClr val="tx1"/>
                          </a:solidFill>
                          <a:effectLst/>
                          <a:latin typeface="Arial" charset="0"/>
                          <a:ea typeface="+mn-ea"/>
                          <a:cs typeface="+mn-cs"/>
                        </a:rPr>
                        <a:t>Percentage of machine-readable passports (new Live Capture system) issued within 13 working days for applications collected and processed within the RSA (from date of receipt of application until passport is scanned at office of application).</a:t>
                      </a: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charset="0"/>
                          <a:ea typeface="+mn-ea"/>
                          <a:cs typeface="+mn-cs"/>
                        </a:rPr>
                        <a:t>90% of machine readable passports (new live capture system) issued within 13 working days for applications collected and processed within the RSA (from date of receipt of application until passport is scanned at office of application.</a:t>
                      </a:r>
                      <a:endParaRPr kumimoji="0" lang="en-US" sz="1400" b="0" i="0" u="none" strike="noStrike" kern="1200" cap="none" normalizeH="0" baseline="0" dirty="0" smtClean="0">
                        <a:ln>
                          <a:noFill/>
                        </a:ln>
                        <a:solidFill>
                          <a:schemeClr val="tx1"/>
                        </a:solidFill>
                        <a:effectLst/>
                        <a:latin typeface="Arial" charset="0"/>
                        <a:ea typeface="+mn-ea"/>
                        <a:cs typeface="+mn-cs"/>
                      </a:endParaRP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mn-cs"/>
                        </a:rPr>
                        <a:t>Achieved</a:t>
                      </a:r>
                      <a:endParaRPr kumimoji="0" lang="en-ZA" sz="1400" b="0" i="0" u="none" strike="noStrike" kern="1200" cap="none" normalizeH="0" baseline="0" noProof="0" dirty="0" smtClean="0">
                        <a:ln>
                          <a:noFill/>
                        </a:ln>
                        <a:solidFill>
                          <a:srgbClr val="00B050"/>
                        </a:solidFill>
                        <a:effectLst/>
                        <a:latin typeface="Arial" charset="0"/>
                        <a:ea typeface="+mn-ea"/>
                        <a:cs typeface="+mn-cs"/>
                      </a:endParaRPr>
                    </a:p>
                    <a:p>
                      <a:r>
                        <a:rPr kumimoji="0" lang="en-US" sz="1400" b="0" i="0" u="none" strike="noStrike" kern="1200" cap="none" normalizeH="0" baseline="0" dirty="0" smtClean="0">
                          <a:ln>
                            <a:noFill/>
                          </a:ln>
                          <a:solidFill>
                            <a:schemeClr val="tx1"/>
                          </a:solidFill>
                          <a:effectLst/>
                          <a:latin typeface="Arial" charset="0"/>
                          <a:ea typeface="+mn-ea"/>
                          <a:cs typeface="+mn-cs"/>
                        </a:rPr>
                        <a:t>95,42% of machine readable passports (MRP)  (new live capture system) were issued within 13 working days.</a:t>
                      </a:r>
                    </a:p>
                    <a:p>
                      <a:r>
                        <a:rPr kumimoji="0" lang="en-US" sz="1400" b="0" i="0" u="none" strike="noStrike" kern="1200" cap="none" normalizeH="0" baseline="0" dirty="0" smtClean="0">
                          <a:ln>
                            <a:noFill/>
                          </a:ln>
                          <a:solidFill>
                            <a:schemeClr val="tx1"/>
                          </a:solidFill>
                          <a:effectLst/>
                          <a:latin typeface="Arial" charset="0"/>
                          <a:ea typeface="+mn-ea"/>
                          <a:cs typeface="+mn-cs"/>
                        </a:rPr>
                        <a:t>  </a:t>
                      </a:r>
                    </a:p>
                    <a:p>
                      <a:r>
                        <a:rPr kumimoji="0" lang="en-US" sz="1400" b="0" i="0" u="none" strike="noStrike" kern="1200" cap="none" normalizeH="0" baseline="0" dirty="0" smtClean="0">
                          <a:ln>
                            <a:noFill/>
                          </a:ln>
                          <a:solidFill>
                            <a:schemeClr val="tx1"/>
                          </a:solidFill>
                          <a:effectLst/>
                          <a:latin typeface="Arial" charset="0"/>
                          <a:ea typeface="+mn-ea"/>
                          <a:cs typeface="+mn-cs"/>
                        </a:rPr>
                        <a:t>740 259 MRPs (new live capture process) were issued within 13 working days and </a:t>
                      </a:r>
                    </a:p>
                    <a:p>
                      <a:r>
                        <a:rPr kumimoji="0" lang="en-US" sz="1400" b="0" i="0" u="none" strike="noStrike" kern="1200" cap="none" normalizeH="0" baseline="0" dirty="0" smtClean="0">
                          <a:ln>
                            <a:noFill/>
                          </a:ln>
                          <a:solidFill>
                            <a:schemeClr val="tx1"/>
                          </a:solidFill>
                          <a:effectLst/>
                          <a:latin typeface="Arial" charset="0"/>
                          <a:ea typeface="+mn-ea"/>
                          <a:cs typeface="+mn-cs"/>
                        </a:rPr>
                        <a:t>35 547 above. The total number of MRPs issued during the review period was </a:t>
                      </a:r>
                    </a:p>
                    <a:p>
                      <a:r>
                        <a:rPr kumimoji="0" lang="en-US" sz="1400" b="0" i="0" u="none" strike="noStrike" kern="1200" cap="none" normalizeH="0" baseline="0" dirty="0" smtClean="0">
                          <a:ln>
                            <a:noFill/>
                          </a:ln>
                          <a:solidFill>
                            <a:schemeClr val="tx1"/>
                          </a:solidFill>
                          <a:effectLst/>
                          <a:latin typeface="Arial" charset="0"/>
                          <a:ea typeface="+mn-ea"/>
                          <a:cs typeface="+mn-cs"/>
                        </a:rPr>
                        <a:t>775 806.</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342091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1384995"/>
          </a:xfrm>
          <a:prstGeom prst="rect">
            <a:avLst/>
          </a:prstGeom>
        </p:spPr>
        <p:txBody>
          <a:bodyPr wrap="square">
            <a:spAutoFit/>
          </a:bodyPr>
          <a:lstStyle/>
          <a:p>
            <a:endParaRPr lang="en-US"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PROGRAMME </a:t>
            </a:r>
            <a:r>
              <a:rPr lang="en-US" sz="2400" b="1" dirty="0">
                <a:solidFill>
                  <a:schemeClr val="bg1"/>
                </a:solidFill>
                <a:latin typeface="Arial" pitchFamily="34" charset="0"/>
                <a:cs typeface="Arial" pitchFamily="34" charset="0"/>
              </a:rPr>
              <a:t>3: IMMIGRATION AFFAIRS</a:t>
            </a:r>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26</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1587255"/>
              </p:ext>
            </p:extLst>
          </p:nvPr>
        </p:nvGraphicFramePr>
        <p:xfrm>
          <a:off x="0" y="740470"/>
          <a:ext cx="9144000" cy="1921682"/>
        </p:xfrm>
        <a:graphic>
          <a:graphicData uri="http://schemas.openxmlformats.org/drawingml/2006/table">
            <a:tbl>
              <a:tblPr firstRow="1" firstCol="1" bandRow="1">
                <a:tableStyleId>{F2DE63D5-997A-4646-A377-4702673A728D}</a:tableStyleId>
              </a:tblPr>
              <a:tblGrid>
                <a:gridCol w="1683954"/>
                <a:gridCol w="7460046"/>
              </a:tblGrid>
              <a:tr h="652939">
                <a:tc rowSpan="3">
                  <a:txBody>
                    <a:bodyPr/>
                    <a:lstStyle/>
                    <a:p>
                      <a:pPr marL="0" marR="0" algn="l">
                        <a:lnSpc>
                          <a:spcPct val="115000"/>
                        </a:lnSpc>
                        <a:spcBef>
                          <a:spcPts val="0"/>
                        </a:spcBef>
                        <a:spcAft>
                          <a:spcPts val="0"/>
                        </a:spcAft>
                      </a:pPr>
                      <a:r>
                        <a:rPr lang="en-US" sz="1800" dirty="0" smtClean="0">
                          <a:solidFill>
                            <a:schemeClr val="tx1"/>
                          </a:solidFill>
                          <a:effectLst/>
                          <a:latin typeface="Arial" pitchFamily="34" charset="0"/>
                          <a:cs typeface="Arial" pitchFamily="34" charset="0"/>
                        </a:rPr>
                        <a:t>Strategic objectives</a:t>
                      </a:r>
                    </a:p>
                    <a:p>
                      <a:pPr marL="0" marR="0" algn="l">
                        <a:lnSpc>
                          <a:spcPct val="115000"/>
                        </a:lnSpc>
                        <a:spcBef>
                          <a:spcPts val="0"/>
                        </a:spcBef>
                        <a:spcAft>
                          <a:spcPts val="0"/>
                        </a:spcAft>
                      </a:pPr>
                      <a:r>
                        <a:rPr lang="en-US" sz="1800" dirty="0" smtClean="0">
                          <a:solidFill>
                            <a:schemeClr val="tx1"/>
                          </a:solidFill>
                          <a:effectLst/>
                          <a:latin typeface="Arial" pitchFamily="34" charset="0"/>
                          <a:cs typeface="Arial" pitchFamily="34" charset="0"/>
                        </a:rPr>
                        <a:t>supported by the targets</a:t>
                      </a:r>
                      <a:endParaRPr lang="en-ZA" sz="1800" b="1" dirty="0">
                        <a:solidFill>
                          <a:schemeClr val="tx1"/>
                        </a:solidFill>
                        <a:effectLst/>
                        <a:latin typeface="Arial" pitchFamily="34" charset="0"/>
                        <a:ea typeface="Calibri"/>
                        <a:cs typeface="Arial" pitchFamily="34" charset="0"/>
                      </a:endParaRPr>
                    </a:p>
                  </a:txBody>
                  <a:tcPr marL="68581" marR="68581"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800" b="1" kern="1200" dirty="0" smtClean="0">
                          <a:solidFill>
                            <a:schemeClr val="tx1"/>
                          </a:solidFill>
                          <a:latin typeface="Arial" panose="020B0604020202020204" pitchFamily="34" charset="0"/>
                          <a:ea typeface="+mn-ea"/>
                          <a:cs typeface="Arial" panose="020B0604020202020204" pitchFamily="34" charset="0"/>
                        </a:rPr>
                        <a:t>2.1 Refugees and asylum seekers are managed and documented efficiently.</a:t>
                      </a:r>
                    </a:p>
                  </a:txBody>
                  <a:tcPr marL="68581" marR="68581" marT="0" marB="0">
                    <a:solidFill>
                      <a:schemeClr val="accent3">
                        <a:lumMod val="20000"/>
                        <a:lumOff val="80000"/>
                      </a:schemeClr>
                    </a:solidFill>
                  </a:tcPr>
                </a:tc>
              </a:tr>
              <a:tr h="600501">
                <a:tc vMerge="1">
                  <a:txBody>
                    <a:bodyPr/>
                    <a:lstStyle/>
                    <a:p>
                      <a:pPr marL="0" marR="0" algn="ctr">
                        <a:lnSpc>
                          <a:spcPct val="115000"/>
                        </a:lnSpc>
                        <a:spcBef>
                          <a:spcPts val="0"/>
                        </a:spcBef>
                        <a:spcAft>
                          <a:spcPts val="0"/>
                        </a:spcAft>
                      </a:pPr>
                      <a:endParaRPr lang="en-ZA"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800" b="1" kern="1200" dirty="0" smtClean="0">
                          <a:solidFill>
                            <a:schemeClr val="tx1"/>
                          </a:solidFill>
                          <a:latin typeface="Arial" panose="020B0604020202020204" pitchFamily="34" charset="0"/>
                          <a:ea typeface="+mn-ea"/>
                          <a:cs typeface="Arial" panose="020B0604020202020204" pitchFamily="34" charset="0"/>
                        </a:rPr>
                        <a:t>2.2 Movement of persons in and out of the country managed according to a risk-based.</a:t>
                      </a:r>
                    </a:p>
                  </a:txBody>
                  <a:tcPr marL="68581" marR="68581" marT="0" marB="0">
                    <a:solidFill>
                      <a:schemeClr val="accent3">
                        <a:lumMod val="40000"/>
                        <a:lumOff val="60000"/>
                      </a:schemeClr>
                    </a:solidFill>
                  </a:tcPr>
                </a:tc>
              </a:tr>
              <a:tr h="637807">
                <a:tc vMerge="1">
                  <a:txBody>
                    <a:bodyPr/>
                    <a:lstStyle/>
                    <a:p>
                      <a:pPr marL="0" marR="0" algn="ctr">
                        <a:lnSpc>
                          <a:spcPct val="115000"/>
                        </a:lnSpc>
                        <a:spcBef>
                          <a:spcPts val="0"/>
                        </a:spcBef>
                        <a:spcAft>
                          <a:spcPts val="0"/>
                        </a:spcAft>
                      </a:pPr>
                      <a:endParaRPr lang="en-ZA"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800" b="1" kern="1200" dirty="0" smtClean="0">
                          <a:solidFill>
                            <a:schemeClr val="tx1"/>
                          </a:solidFill>
                          <a:latin typeface="Arial" panose="020B0604020202020204" pitchFamily="34" charset="0"/>
                          <a:ea typeface="+mn-ea"/>
                          <a:cs typeface="Arial" panose="020B0604020202020204" pitchFamily="34" charset="0"/>
                        </a:rPr>
                        <a:t>2.3 Enabling documents issued to foreigners efficiently and securely.</a:t>
                      </a:r>
                    </a:p>
                  </a:txBody>
                  <a:tcPr marL="68581" marR="68581" marT="0" marB="0">
                    <a:solidFill>
                      <a:schemeClr val="accent3">
                        <a:lumMod val="60000"/>
                        <a:lumOff val="40000"/>
                      </a:schemeClr>
                    </a:solidFill>
                  </a:tcPr>
                </a:tc>
              </a:tr>
            </a:tbl>
          </a:graphicData>
        </a:graphic>
      </p:graphicFrame>
      <p:sp>
        <p:nvSpPr>
          <p:cNvPr id="3" name="AutoShape 6" descr="Image result for ort airpo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6" name="AutoShape 8" descr="Image result for ort airpo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9232" name="Picture 16" descr="Image result for musina beit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819" y="2662152"/>
            <a:ext cx="4364181" cy="3396643"/>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Image result for musina beitbri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662152"/>
            <a:ext cx="4779819" cy="336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272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1384995"/>
          </a:xfrm>
          <a:prstGeom prst="rect">
            <a:avLst/>
          </a:prstGeom>
        </p:spPr>
        <p:txBody>
          <a:bodyPr wrap="square">
            <a:spAutoFit/>
          </a:bodyPr>
          <a:lstStyle/>
          <a:p>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3: IMMIGRATION AFFAIRS</a:t>
            </a:r>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27</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2620172"/>
              </p:ext>
            </p:extLst>
          </p:nvPr>
        </p:nvGraphicFramePr>
        <p:xfrm>
          <a:off x="96982" y="852055"/>
          <a:ext cx="8908473" cy="5212403"/>
        </p:xfrm>
        <a:graphic>
          <a:graphicData uri="http://schemas.openxmlformats.org/drawingml/2006/table">
            <a:tbl>
              <a:tblPr firstRow="1" bandRow="1">
                <a:tableStyleId>{F5AB1C69-6EDB-4FF4-983F-18BD219EF322}</a:tableStyleId>
              </a:tblPr>
              <a:tblGrid>
                <a:gridCol w="2216727"/>
                <a:gridCol w="2175164"/>
                <a:gridCol w="4516582"/>
              </a:tblGrid>
              <a:tr h="271059">
                <a:tc grid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1" u="none" kern="1200" dirty="0" smtClean="0">
                          <a:solidFill>
                            <a:schemeClr val="tx1"/>
                          </a:solidFill>
                          <a:effectLst/>
                          <a:latin typeface="Arial" pitchFamily="34" charset="0"/>
                          <a:ea typeface="+mn-ea"/>
                          <a:cs typeface="Arial" pitchFamily="34" charset="0"/>
                        </a:rPr>
                        <a:t>Strategic Objective </a:t>
                      </a:r>
                      <a:r>
                        <a:rPr lang="en-ZA" sz="1600" b="1" kern="1200" dirty="0" smtClean="0">
                          <a:solidFill>
                            <a:schemeClr val="tx1"/>
                          </a:solidFill>
                          <a:latin typeface="Arial" panose="020B0604020202020204" pitchFamily="34" charset="0"/>
                          <a:ea typeface="+mn-ea"/>
                          <a:cs typeface="Arial" panose="020B0604020202020204" pitchFamily="34" charset="0"/>
                        </a:rPr>
                        <a:t>2.2 Movement of persons in and out of the country managed according to a risk-based.</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34370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4703">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Ministry- approved project plan for BMA launch implemented</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(2016/17).	</a:t>
                      </a:r>
                    </a:p>
                    <a:p>
                      <a:pPr marL="0" marR="0" lvl="0" indent="0" algn="l" defTabSz="457200" rtl="0" eaLnBrk="1" fontAlgn="base" latinLnBrk="0" hangingPunct="1">
                        <a:lnSpc>
                          <a:spcPct val="150000"/>
                        </a:lnSpc>
                        <a:spcBef>
                          <a:spcPts val="0"/>
                        </a:spcBef>
                        <a:spcAft>
                          <a:spcPct val="0"/>
                        </a:spcAft>
                        <a:buClr>
                          <a:schemeClr val="bg2"/>
                        </a:buClr>
                        <a:buSzTx/>
                        <a:buFont typeface="Wingdings" pitchFamily="2" charset="2"/>
                        <a:buNone/>
                        <a:tabLst/>
                        <a:defRPr/>
                      </a:pP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BMA launched.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a:t>
                      </a: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0000"/>
                          </a:solidFill>
                          <a:effectLst/>
                          <a:latin typeface="Arial" panose="020B0604020202020204" pitchFamily="34" charset="0"/>
                          <a:ea typeface="+mn-ea"/>
                          <a:cs typeface="Arial" panose="020B0604020202020204" pitchFamily="34" charset="0"/>
                        </a:rPr>
                        <a:t>Not Achieved</a:t>
                      </a:r>
                      <a:endParaRPr kumimoji="0" lang="en-ZA" sz="1400" b="1" i="0" u="none" strike="noStrike" kern="1200" cap="none" normalizeH="0" baseline="0" noProof="0" dirty="0" smtClean="0">
                        <a:ln>
                          <a:noFill/>
                        </a:ln>
                        <a:solidFill>
                          <a:srgbClr val="FF0000"/>
                        </a:solidFill>
                        <a:effectLst/>
                        <a:latin typeface="Arial" panose="020B0604020202020204" pitchFamily="34" charset="0"/>
                        <a:ea typeface="+mn-ea"/>
                        <a:cs typeface="Arial" panose="020B0604020202020204" pitchFamily="34" charset="0"/>
                      </a:endParaRP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The BMA could not be launched as enabling legislation as the BMA is not in place .The NEDLAC</a:t>
                      </a: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consultative process on the BMA Bill took longer than expected Government spent six months in NEDLAC negotiations between November 2015 and May 2016 Since then, the Bill has been in Parliament.</a:t>
                      </a:r>
                    </a:p>
                    <a:p>
                      <a:pPr marL="0" algn="l" defTabSz="457200" rtl="0" eaLnBrk="1" latinLnBrk="0" hangingPunct="1"/>
                      <a:endParaRPr kumimoji="0" lang="en-ZA" sz="1400" b="0" i="0" u="none" strike="noStrike" kern="1200" cap="none" normalizeH="0" baseline="0" dirty="0" smtClean="0">
                        <a:ln>
                          <a:noFill/>
                        </a:ln>
                        <a:solidFill>
                          <a:schemeClr val="tx1"/>
                        </a:solidFill>
                        <a:effectLst/>
                        <a:latin typeface="Arial" charset="0"/>
                        <a:ea typeface="+mn-ea"/>
                        <a:cs typeface="+mn-cs"/>
                      </a:endParaRP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charset="0"/>
                          <a:ea typeface="+mn-ea"/>
                          <a:cs typeface="+mn-cs"/>
                        </a:rPr>
                        <a:t>The Portfolio Committee on Home Affairs adopted the BMA Bill, 2016, in March 2017. The National Assembly debate on the Bill is planned for 11 May 2017. Should National Assembly adopt the Bill, it will be referred to the NCOP for consideration and then it will be returned to National Assembly for final adoption and enactment The BMA can only be launched after the BMA Bill, 2016,is enacted.</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532026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1384995"/>
          </a:xfrm>
          <a:prstGeom prst="rect">
            <a:avLst/>
          </a:prstGeom>
        </p:spPr>
        <p:txBody>
          <a:bodyPr wrap="square">
            <a:spAutoFit/>
          </a:bodyPr>
          <a:lstStyle/>
          <a:p>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3: IMMIGRATION AFFAIRS</a:t>
            </a:r>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28</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16329619"/>
              </p:ext>
            </p:extLst>
          </p:nvPr>
        </p:nvGraphicFramePr>
        <p:xfrm>
          <a:off x="110837" y="694170"/>
          <a:ext cx="8950037" cy="5363343"/>
        </p:xfrm>
        <a:graphic>
          <a:graphicData uri="http://schemas.openxmlformats.org/drawingml/2006/table">
            <a:tbl>
              <a:tblPr firstRow="1" bandRow="1">
                <a:tableStyleId>{F5AB1C69-6EDB-4FF4-983F-18BD219EF322}</a:tableStyleId>
              </a:tblPr>
              <a:tblGrid>
                <a:gridCol w="2764582"/>
                <a:gridCol w="2831760"/>
                <a:gridCol w="3353695"/>
              </a:tblGrid>
              <a:tr h="271059">
                <a:tc grid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i="0" u="sng" strike="noStrike" kern="1200" baseline="0" dirty="0" smtClean="0">
                          <a:solidFill>
                            <a:schemeClr val="tx1"/>
                          </a:solidFill>
                          <a:latin typeface="Arial" pitchFamily="34" charset="0"/>
                          <a:ea typeface="+mn-ea"/>
                          <a:cs typeface="Arial" pitchFamily="34" charset="0"/>
                        </a:rPr>
                        <a:t>Strategic Objective </a:t>
                      </a:r>
                      <a:r>
                        <a:rPr lang="en-ZA" sz="1400" b="1" i="0" kern="1200" dirty="0" smtClean="0">
                          <a:solidFill>
                            <a:schemeClr val="tx1"/>
                          </a:solidFill>
                          <a:latin typeface="Arial" panose="020B0604020202020204" pitchFamily="34" charset="0"/>
                          <a:ea typeface="+mn-ea"/>
                          <a:cs typeface="Arial" panose="020B0604020202020204" pitchFamily="34" charset="0"/>
                        </a:rPr>
                        <a:t>2.2 Movement of persons in and out of the country managed according to a risk-based.</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34370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4139">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Integrated Border Management Strategy (IBMS) approved by Minister for implementation in outer years (2016/17</a:t>
                      </a:r>
                      <a:r>
                        <a:rPr lang="en-ZA" sz="1800" b="0" i="0" u="none" strike="noStrike" kern="1200" baseline="0" dirty="0" smtClean="0">
                          <a:solidFill>
                            <a:schemeClr val="dk1"/>
                          </a:solidFill>
                          <a:latin typeface="+mn-lt"/>
                          <a:ea typeface="+mn-ea"/>
                          <a:cs typeface="+mn-cs"/>
                        </a:rPr>
                        <a:t>)</a:t>
                      </a:r>
                      <a:r>
                        <a:rPr lang="en-ZA" sz="1800" b="0" i="0" u="none" strike="noStrike" kern="1200" baseline="0" dirty="0" smtClean="0">
                          <a:solidFill>
                            <a:schemeClr val="dk1"/>
                          </a:solidFill>
                          <a:latin typeface="Arial" pitchFamily="34" charset="0"/>
                          <a:ea typeface="+mn-ea"/>
                          <a:cs typeface="Arial" pitchFamily="34" charset="0"/>
                        </a:rPr>
                        <a:t>.</a:t>
                      </a: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IBMS (over-arching strategy) approved by Minister.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a:t>
                      </a: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panose="020B0604020202020204" pitchFamily="34" charset="0"/>
                          <a:ea typeface="+mn-ea"/>
                          <a:cs typeface="Arial" panose="020B0604020202020204" pitchFamily="34" charset="0"/>
                        </a:rPr>
                        <a:t>Achieved</a:t>
                      </a:r>
                      <a:endParaRPr kumimoji="0" lang="en-ZA" sz="1400" b="1" i="0" u="none" strike="noStrike" kern="1200" cap="none" normalizeH="0" baseline="0" noProof="0" dirty="0" smtClean="0">
                        <a:ln>
                          <a:noFill/>
                        </a:ln>
                        <a:solidFill>
                          <a:srgbClr val="00B050"/>
                        </a:solidFill>
                        <a:effectLst/>
                        <a:latin typeface="Arial" panose="020B0604020202020204" pitchFamily="34" charset="0"/>
                        <a:ea typeface="+mn-ea"/>
                        <a:cs typeface="Arial" panose="020B0604020202020204" pitchFamily="34" charset="0"/>
                      </a:endParaRP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The IBMS was approved by the Minister in March 2017 .The IBMS will be incrementally implemented in the 2017/18 financial year.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63753">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Submission of White Paper to Cabinet for approval (2016/17).</a:t>
                      </a: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White Paper on International</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Migration submitted to Cabinet</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for approval.</a:t>
                      </a:r>
                    </a:p>
                    <a:p>
                      <a:endParaRPr kumimoji="0" lang="en-ZA" sz="1400" b="0" i="0" u="none" strike="noStrike" kern="1200" cap="none" normalizeH="0" baseline="0" noProof="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panose="020B0604020202020204" pitchFamily="34" charset="0"/>
                          <a:ea typeface="+mn-ea"/>
                          <a:cs typeface="Arial" panose="020B0604020202020204" pitchFamily="34" charset="0"/>
                        </a:rPr>
                        <a:t>Achieved</a:t>
                      </a:r>
                      <a:endParaRPr kumimoji="0" lang="en-ZA" sz="1400" b="1" i="0" u="none" strike="noStrike" kern="1200" cap="none" normalizeH="0" baseline="0" noProof="0" dirty="0" smtClean="0">
                        <a:ln>
                          <a:noFill/>
                        </a:ln>
                        <a:solidFill>
                          <a:srgbClr val="00B050"/>
                        </a:solidFill>
                        <a:effectLst/>
                        <a:latin typeface="Arial" panose="020B0604020202020204" pitchFamily="34" charset="0"/>
                        <a:ea typeface="+mn-ea"/>
                        <a:cs typeface="Arial" panose="020B0604020202020204" pitchFamily="34" charset="0"/>
                      </a:endParaRP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The White Paper was approved by Cabinet on 29 March 2017.</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37855">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Number of selected ports of entry with either improved</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residential or improved office</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accommodation or both as per set standard.</a:t>
                      </a: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15 selected ports of entry with either improved residential or improved office accommodation or both as per set standard.</a:t>
                      </a: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FF0000"/>
                        </a:solidFill>
                        <a:effectLst/>
                        <a:latin typeface="Arial" panose="020B0604020202020204" pitchFamily="34" charset="0"/>
                        <a:ea typeface="+mn-ea"/>
                        <a:cs typeface="Arial" panose="020B0604020202020204" pitchFamily="34" charset="0"/>
                      </a:endParaRP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0000"/>
                          </a:solidFill>
                          <a:effectLst/>
                          <a:latin typeface="Arial" panose="020B0604020202020204" pitchFamily="34" charset="0"/>
                          <a:ea typeface="+mn-ea"/>
                          <a:cs typeface="Arial" panose="020B0604020202020204" pitchFamily="34" charset="0"/>
                        </a:rPr>
                        <a:t>Not Achieved</a:t>
                      </a:r>
                      <a:endParaRPr kumimoji="0" lang="en-ZA" sz="1400" b="1" i="0" u="none" strike="noStrike" kern="1200" cap="none" normalizeH="0" baseline="0" noProof="0" dirty="0" smtClean="0">
                        <a:ln>
                          <a:noFill/>
                        </a:ln>
                        <a:solidFill>
                          <a:srgbClr val="FF0000"/>
                        </a:solidFill>
                        <a:effectLst/>
                        <a:latin typeface="Arial" panose="020B0604020202020204" pitchFamily="34" charset="0"/>
                        <a:ea typeface="+mn-ea"/>
                        <a:cs typeface="Arial" panose="020B0604020202020204" pitchFamily="34" charset="0"/>
                      </a:endParaRP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12 out of 15 selected ports of entry have been improved with either residential or office accommodation or both as per set standards.</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73908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1384995"/>
          </a:xfrm>
          <a:prstGeom prst="rect">
            <a:avLst/>
          </a:prstGeom>
        </p:spPr>
        <p:txBody>
          <a:bodyPr wrap="square">
            <a:spAutoFit/>
          </a:bodyPr>
          <a:lstStyle/>
          <a:p>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3: IMMIGRATION AFFAIRS</a:t>
            </a:r>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29</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03467619"/>
              </p:ext>
            </p:extLst>
          </p:nvPr>
        </p:nvGraphicFramePr>
        <p:xfrm>
          <a:off x="110837" y="694170"/>
          <a:ext cx="8950037" cy="5332557"/>
        </p:xfrm>
        <a:graphic>
          <a:graphicData uri="http://schemas.openxmlformats.org/drawingml/2006/table">
            <a:tbl>
              <a:tblPr firstRow="1" bandRow="1">
                <a:tableStyleId>{F5AB1C69-6EDB-4FF4-983F-18BD219EF322}</a:tableStyleId>
              </a:tblPr>
              <a:tblGrid>
                <a:gridCol w="3103418"/>
                <a:gridCol w="2743200"/>
                <a:gridCol w="3103419"/>
              </a:tblGrid>
              <a:tr h="271059">
                <a:tc gridSpan="3">
                  <a:txBody>
                    <a:bodyPr/>
                    <a:lstStyle/>
                    <a:p>
                      <a:pPr marL="2686050" marR="0" indent="-268605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mn-ea"/>
                          <a:cs typeface="+mn-cs"/>
                        </a:rPr>
                        <a:t>Strategic Objective </a:t>
                      </a:r>
                      <a:r>
                        <a:rPr kumimoji="0" lang="en-ZA" sz="1400" b="1" i="0" u="none" strike="noStrike" kern="1200" cap="none" normalizeH="0" baseline="0" dirty="0" smtClean="0">
                          <a:ln>
                            <a:noFill/>
                          </a:ln>
                          <a:solidFill>
                            <a:schemeClr val="tx1"/>
                          </a:solidFill>
                          <a:effectLst/>
                          <a:latin typeface="Arial" charset="0"/>
                          <a:ea typeface="+mn-ea"/>
                          <a:cs typeface="+mn-cs"/>
                        </a:rPr>
                        <a:t>2.3: Enabling documents issued to foreigners efficiently and securely.</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343702">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4139">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Percentage of permanent residence applications adjudicated within eight months for applications collected within the RSA (from date of receipt of application until outcome is scanned at VFS centre – office of application) (Above applications refer to critical skills (section 27b), general work (section 26a) and business (section 27c) only).</a:t>
                      </a: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85% of permanent residence</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Applications adjudicated within</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eight months for applications</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collected within the RSA.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a:t>
                      </a: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panose="020B0604020202020204" pitchFamily="34" charset="0"/>
                          <a:ea typeface="+mn-ea"/>
                          <a:cs typeface="Arial" panose="020B0604020202020204" pitchFamily="34" charset="0"/>
                        </a:rPr>
                        <a:t>Achieved</a:t>
                      </a:r>
                      <a:endParaRPr kumimoji="0" lang="en-ZA" sz="1400" b="1" i="0" u="none" strike="noStrike" kern="1200" cap="none" normalizeH="0" baseline="0" noProof="0" dirty="0" smtClean="0">
                        <a:ln>
                          <a:noFill/>
                        </a:ln>
                        <a:solidFill>
                          <a:srgbClr val="00B050"/>
                        </a:solidFill>
                        <a:effectLst/>
                        <a:latin typeface="Arial" panose="020B0604020202020204" pitchFamily="34" charset="0"/>
                        <a:ea typeface="+mn-ea"/>
                        <a:cs typeface="Arial" panose="020B0604020202020204" pitchFamily="34" charset="0"/>
                      </a:endParaRPr>
                    </a:p>
                    <a:p>
                      <a:pPr marL="0" algn="l" defTabSz="457200" rtl="0" eaLnBrk="1" latinLnBrk="0" hangingPunct="1"/>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98% (5 271 out of 5 374) of permanent residence applications were adjudicated within eight months for applications collected within the RSA.</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7297">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Percentage of business and general work visas adjudicated within eight weeks for applications processed within the RSA (from date of receipt of application until outcome is scanned at VFS centre - office of</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application).</a:t>
                      </a: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80% of business and general work visas adjudicated within eight weeks for applications processed within the RSA. </a:t>
                      </a:r>
                      <a:endParaRPr kumimoji="0" lang="en-ZA" sz="1400" b="0" i="0" u="none" strike="noStrike" kern="1200" cap="none" normalizeH="0" baseline="0" noProof="0" dirty="0" smtClean="0">
                        <a:ln>
                          <a:noFill/>
                        </a:ln>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rgbClr val="00B050"/>
                        </a:solidFill>
                        <a:effectLst/>
                        <a:latin typeface="Arial" panose="020B0604020202020204" pitchFamily="34" charset="0"/>
                        <a:ea typeface="+mn-ea"/>
                        <a:cs typeface="Arial" panose="020B0604020202020204" pitchFamily="34" charset="0"/>
                      </a:endParaRP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panose="020B0604020202020204" pitchFamily="34" charset="0"/>
                          <a:ea typeface="+mn-ea"/>
                          <a:cs typeface="Arial" panose="020B0604020202020204" pitchFamily="34" charset="0"/>
                        </a:rPr>
                        <a:t>Achieved</a:t>
                      </a:r>
                      <a:endParaRPr kumimoji="0" lang="en-ZA" sz="1400" b="1" i="0" u="none" strike="noStrike" kern="1200" cap="none" normalizeH="0" baseline="0" noProof="0" dirty="0" smtClean="0">
                        <a:ln>
                          <a:noFill/>
                        </a:ln>
                        <a:solidFill>
                          <a:srgbClr val="00B050"/>
                        </a:solidFill>
                        <a:effectLst/>
                        <a:latin typeface="Arial" panose="020B0604020202020204" pitchFamily="34" charset="0"/>
                        <a:ea typeface="+mn-ea"/>
                        <a:cs typeface="Arial" panose="020B0604020202020204" pitchFamily="34" charset="0"/>
                      </a:endParaRP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97% (2 007 out of 2 062) of business and general work visas were adjudicated within eight weeks</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for applications processed within the</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RSA.</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921867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152399" y="692727"/>
            <a:ext cx="8686801" cy="5347855"/>
          </a:xfrm>
          <a:prstGeom prst="round2DiagRect">
            <a:avLst>
              <a:gd name="adj1" fmla="val 16667"/>
              <a:gd name="adj2" fmla="val 602"/>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11284" y="1529950"/>
            <a:ext cx="8832716" cy="317651"/>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endParaRPr lang="en-US" dirty="0"/>
          </a:p>
        </p:txBody>
      </p:sp>
      <p:sp>
        <p:nvSpPr>
          <p:cNvPr id="5" name="Rectangle 4"/>
          <p:cNvSpPr/>
          <p:nvPr/>
        </p:nvSpPr>
        <p:spPr>
          <a:xfrm>
            <a:off x="1741271" y="28046"/>
            <a:ext cx="5255273" cy="461665"/>
          </a:xfrm>
          <a:prstGeom prst="rect">
            <a:avLst/>
          </a:prstGeom>
        </p:spPr>
        <p:txBody>
          <a:bodyPr wrap="square">
            <a:spAutoFit/>
          </a:bodyPr>
          <a:lstStyle/>
          <a:p>
            <a:r>
              <a:rPr lang="en-US" sz="2400" b="1" dirty="0" smtClean="0">
                <a:solidFill>
                  <a:schemeClr val="bg1"/>
                </a:solidFill>
                <a:latin typeface="Arial"/>
                <a:cs typeface="Arial"/>
              </a:rPr>
              <a:t>VISION</a:t>
            </a:r>
            <a:r>
              <a:rPr lang="en-US" sz="2400" b="1" dirty="0">
                <a:solidFill>
                  <a:schemeClr val="bg1"/>
                </a:solidFill>
                <a:latin typeface="Arial"/>
                <a:cs typeface="Arial"/>
              </a:rPr>
              <a:t>, MISSION AND VALUES</a:t>
            </a: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rPr>
              <a:t>3</a:t>
            </a:fld>
            <a:endParaRPr lang="en-US" sz="1800" b="1" dirty="0">
              <a:solidFill>
                <a:schemeClr val="tx1"/>
              </a:solidFill>
            </a:endParaRPr>
          </a:p>
        </p:txBody>
      </p:sp>
      <p:sp>
        <p:nvSpPr>
          <p:cNvPr id="8" name="Subtitle 6"/>
          <p:cNvSpPr txBox="1">
            <a:spLocks/>
          </p:cNvSpPr>
          <p:nvPr/>
        </p:nvSpPr>
        <p:spPr>
          <a:xfrm>
            <a:off x="6094512" y="1202102"/>
            <a:ext cx="2592288" cy="4536504"/>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tIns="0" rtlCol="0" anchor="ctr">
            <a:normAutofit fontScale="92500" lnSpcReduction="10000"/>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lt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lt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lt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lt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lt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9pPr>
            <a:extLst/>
          </a:lstStyle>
          <a:p>
            <a:pPr algn="ctr"/>
            <a:r>
              <a:rPr lang="en-ZA" sz="1800" b="1" i="1" u="sng" dirty="0">
                <a:solidFill>
                  <a:schemeClr val="tx1"/>
                </a:solidFill>
                <a:latin typeface="Arial" pitchFamily="34" charset="0"/>
                <a:cs typeface="Arial" pitchFamily="34" charset="0"/>
              </a:rPr>
              <a:t>Value </a:t>
            </a:r>
            <a:r>
              <a:rPr lang="en-ZA" sz="1800" b="1" u="sng" dirty="0">
                <a:solidFill>
                  <a:schemeClr val="tx1"/>
                </a:solidFill>
                <a:latin typeface="Arial" pitchFamily="34" charset="0"/>
                <a:cs typeface="Arial" pitchFamily="34" charset="0"/>
              </a:rPr>
              <a:t>Statement</a:t>
            </a:r>
          </a:p>
          <a:p>
            <a:pPr algn="just"/>
            <a:r>
              <a:rPr lang="en-US" sz="1800" dirty="0">
                <a:solidFill>
                  <a:schemeClr val="tx1"/>
                </a:solidFill>
                <a:latin typeface="Arial" pitchFamily="34" charset="0"/>
                <a:cs typeface="Arial" pitchFamily="34" charset="0"/>
              </a:rPr>
              <a:t>The Department of Home Affairs is committed to being:</a:t>
            </a:r>
          </a:p>
          <a:p>
            <a:pPr marL="285750" indent="-285750">
              <a:buClrTx/>
              <a:buFont typeface="Wingdings" pitchFamily="2" charset="2"/>
              <a:buChar char="Ø"/>
            </a:pPr>
            <a:r>
              <a:rPr lang="en-ZA" sz="1800" dirty="0">
                <a:solidFill>
                  <a:schemeClr val="tx1"/>
                </a:solidFill>
                <a:latin typeface="Arial" pitchFamily="34" charset="0"/>
                <a:cs typeface="Arial" pitchFamily="34" charset="0"/>
              </a:rPr>
              <a:t>People-centred and caring;</a:t>
            </a:r>
          </a:p>
          <a:p>
            <a:pPr marL="285750" indent="-285750">
              <a:buClrTx/>
              <a:buFont typeface="Wingdings" pitchFamily="2" charset="2"/>
              <a:buChar char="Ø"/>
            </a:pPr>
            <a:r>
              <a:rPr lang="en-ZA" sz="1800" dirty="0">
                <a:solidFill>
                  <a:schemeClr val="tx1"/>
                </a:solidFill>
                <a:latin typeface="Arial" pitchFamily="34" charset="0"/>
                <a:cs typeface="Arial" pitchFamily="34" charset="0"/>
              </a:rPr>
              <a:t>Patriotic;</a:t>
            </a:r>
          </a:p>
          <a:p>
            <a:pPr marL="285750" indent="-285750">
              <a:buClrTx/>
              <a:buFont typeface="Wingdings" pitchFamily="2" charset="2"/>
              <a:buChar char="Ø"/>
            </a:pPr>
            <a:r>
              <a:rPr lang="en-ZA" sz="1800" dirty="0">
                <a:solidFill>
                  <a:schemeClr val="tx1"/>
                </a:solidFill>
                <a:latin typeface="Arial" pitchFamily="34" charset="0"/>
                <a:cs typeface="Arial" pitchFamily="34" charset="0"/>
              </a:rPr>
              <a:t>Professional and having integrity;</a:t>
            </a:r>
          </a:p>
          <a:p>
            <a:pPr marL="285750" indent="-285750">
              <a:buClrTx/>
              <a:buFont typeface="Wingdings" pitchFamily="2" charset="2"/>
              <a:buChar char="Ø"/>
            </a:pPr>
            <a:r>
              <a:rPr lang="en-ZA" sz="1800" dirty="0">
                <a:solidFill>
                  <a:schemeClr val="tx1"/>
                </a:solidFill>
                <a:latin typeface="Arial" pitchFamily="34" charset="0"/>
                <a:cs typeface="Arial" pitchFamily="34" charset="0"/>
              </a:rPr>
              <a:t>Corruption free and ethical;</a:t>
            </a:r>
          </a:p>
          <a:p>
            <a:pPr marL="285750" indent="-285750">
              <a:buClrTx/>
              <a:buFont typeface="Wingdings" pitchFamily="2" charset="2"/>
              <a:buChar char="Ø"/>
            </a:pPr>
            <a:r>
              <a:rPr lang="en-ZA" sz="1800" dirty="0">
                <a:solidFill>
                  <a:schemeClr val="tx1"/>
                </a:solidFill>
                <a:latin typeface="Arial" pitchFamily="34" charset="0"/>
                <a:cs typeface="Arial" pitchFamily="34" charset="0"/>
              </a:rPr>
              <a:t>Efficient and innovative;</a:t>
            </a:r>
          </a:p>
          <a:p>
            <a:pPr marL="285750" indent="-285750">
              <a:buClrTx/>
              <a:buFont typeface="Wingdings" pitchFamily="2" charset="2"/>
              <a:buChar char="Ø"/>
            </a:pPr>
            <a:r>
              <a:rPr lang="en-ZA" sz="1800" dirty="0">
                <a:solidFill>
                  <a:schemeClr val="tx1"/>
                </a:solidFill>
                <a:latin typeface="Arial" pitchFamily="34" charset="0"/>
                <a:cs typeface="Arial" pitchFamily="34" charset="0"/>
              </a:rPr>
              <a:t>Disciplined and security </a:t>
            </a:r>
            <a:r>
              <a:rPr lang="en-ZA" sz="1800" dirty="0" smtClean="0">
                <a:solidFill>
                  <a:schemeClr val="tx1"/>
                </a:solidFill>
                <a:latin typeface="Arial" pitchFamily="34" charset="0"/>
                <a:cs typeface="Arial" pitchFamily="34" charset="0"/>
              </a:rPr>
              <a:t>conscious.</a:t>
            </a:r>
            <a:endParaRPr lang="en-ZA" altLang="en-US" sz="1800" dirty="0">
              <a:solidFill>
                <a:schemeClr val="tx1"/>
              </a:solidFill>
              <a:latin typeface="Arial" pitchFamily="34" charset="0"/>
              <a:cs typeface="Arial" pitchFamily="34" charset="0"/>
            </a:endParaRPr>
          </a:p>
        </p:txBody>
      </p:sp>
      <p:sp>
        <p:nvSpPr>
          <p:cNvPr id="9" name="Subtitle 6"/>
          <p:cNvSpPr txBox="1">
            <a:spLocks/>
          </p:cNvSpPr>
          <p:nvPr/>
        </p:nvSpPr>
        <p:spPr>
          <a:xfrm>
            <a:off x="3235659" y="1850174"/>
            <a:ext cx="2520280" cy="3888432"/>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tIns="0" rtlCol="0" anchor="ctr">
            <a:normAutofit lnSpcReduction="10000"/>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lt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lt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lt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lt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lt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9pPr>
            <a:extLst/>
          </a:lstStyle>
          <a:p>
            <a:pPr algn="ctr">
              <a:defRPr/>
            </a:pPr>
            <a:r>
              <a:rPr lang="en-US" sz="1800" b="1" u="sng" dirty="0">
                <a:solidFill>
                  <a:schemeClr val="tx1"/>
                </a:solidFill>
                <a:latin typeface="Arial" pitchFamily="34" charset="0"/>
                <a:cs typeface="Arial" pitchFamily="34" charset="0"/>
              </a:rPr>
              <a:t>MISSION</a:t>
            </a:r>
          </a:p>
          <a:p>
            <a:pPr>
              <a:defRPr/>
            </a:pPr>
            <a:r>
              <a:rPr lang="en-US" sz="1800" dirty="0">
                <a:solidFill>
                  <a:schemeClr val="tx1"/>
                </a:solidFill>
                <a:latin typeface="Arial" pitchFamily="34" charset="0"/>
                <a:cs typeface="Arial" pitchFamily="34" charset="0"/>
              </a:rPr>
              <a:t>The efficient determination and safeguarding of the identity and status of citizens and the </a:t>
            </a:r>
            <a:r>
              <a:rPr lang="en-US" sz="1800" dirty="0" smtClean="0">
                <a:solidFill>
                  <a:schemeClr val="tx1"/>
                </a:solidFill>
                <a:latin typeface="Arial" pitchFamily="34" charset="0"/>
                <a:cs typeface="Arial" pitchFamily="34" charset="0"/>
              </a:rPr>
              <a:t>management </a:t>
            </a:r>
            <a:r>
              <a:rPr lang="en-US" sz="1800" dirty="0">
                <a:solidFill>
                  <a:schemeClr val="tx1"/>
                </a:solidFill>
                <a:latin typeface="Arial" pitchFamily="34" charset="0"/>
                <a:cs typeface="Arial" pitchFamily="34" charset="0"/>
              </a:rPr>
              <a:t>of immigration to ensure security, promote development and fulfill our international </a:t>
            </a:r>
            <a:r>
              <a:rPr lang="en-US" sz="1800" dirty="0" smtClean="0">
                <a:solidFill>
                  <a:schemeClr val="tx1"/>
                </a:solidFill>
                <a:latin typeface="Arial" pitchFamily="34" charset="0"/>
                <a:cs typeface="Arial" pitchFamily="34" charset="0"/>
              </a:rPr>
              <a:t>obligations.</a:t>
            </a:r>
            <a:endParaRPr lang="en-ZA" altLang="en-US" sz="1800" dirty="0">
              <a:solidFill>
                <a:schemeClr val="tx1"/>
              </a:solidFill>
              <a:latin typeface="Arial" pitchFamily="34" charset="0"/>
              <a:cs typeface="Arial" pitchFamily="34" charset="0"/>
            </a:endParaRPr>
          </a:p>
        </p:txBody>
      </p:sp>
      <p:sp>
        <p:nvSpPr>
          <p:cNvPr id="10" name="Subtitle 6"/>
          <p:cNvSpPr txBox="1">
            <a:spLocks/>
          </p:cNvSpPr>
          <p:nvPr/>
        </p:nvSpPr>
        <p:spPr>
          <a:xfrm>
            <a:off x="589143" y="2950185"/>
            <a:ext cx="2304256" cy="2788421"/>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0" rIns="91440" bIns="45720" rtlCol="0" anchor="ctr">
            <a:normAutofit/>
          </a:bodyPr>
          <a:lstStyle>
            <a:lvl1pPr marL="27432" indent="0" algn="l" defTabSz="457200"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defTabSz="457200" rtl="0" eaLnBrk="1" latinLnBrk="0" hangingPunct="1">
              <a:lnSpc>
                <a:spcPct val="100000"/>
              </a:lnSpc>
              <a:spcBef>
                <a:spcPts val="550"/>
              </a:spcBef>
              <a:buClr>
                <a:schemeClr val="accent1"/>
              </a:buClr>
              <a:buFont typeface="Verdana"/>
              <a:buNone/>
              <a:defRPr kumimoji="0" sz="2800" kern="1200">
                <a:solidFill>
                  <a:schemeClr val="lt1"/>
                </a:solidFill>
                <a:latin typeface="+mn-lt"/>
                <a:ea typeface="+mn-ea"/>
                <a:cs typeface="+mn-cs"/>
              </a:defRPr>
            </a:lvl2pPr>
            <a:lvl3pPr marL="914400" indent="0" algn="ctr" defTabSz="457200" rtl="0" eaLnBrk="1" latinLnBrk="0" hangingPunct="1">
              <a:lnSpc>
                <a:spcPct val="100000"/>
              </a:lnSpc>
              <a:spcBef>
                <a:spcPct val="20000"/>
              </a:spcBef>
              <a:buClr>
                <a:schemeClr val="accent2"/>
              </a:buClr>
              <a:buFont typeface="Wingdings 2"/>
              <a:buNone/>
              <a:defRPr kumimoji="0" sz="2400" kern="1200">
                <a:solidFill>
                  <a:schemeClr val="lt1"/>
                </a:solidFill>
                <a:latin typeface="+mn-lt"/>
                <a:ea typeface="+mn-ea"/>
                <a:cs typeface="+mn-cs"/>
              </a:defRPr>
            </a:lvl3pPr>
            <a:lvl4pPr marL="1371600" indent="0" algn="ctr" defTabSz="457200" rtl="0" eaLnBrk="1" latinLnBrk="0" hangingPunct="1">
              <a:lnSpc>
                <a:spcPct val="100000"/>
              </a:lnSpc>
              <a:spcBef>
                <a:spcPct val="20000"/>
              </a:spcBef>
              <a:buClr>
                <a:schemeClr val="accent3"/>
              </a:buClr>
              <a:buFont typeface="Wingdings 2"/>
              <a:buNone/>
              <a:defRPr kumimoji="0" sz="2000" kern="1200">
                <a:solidFill>
                  <a:schemeClr val="lt1"/>
                </a:solidFill>
                <a:latin typeface="+mn-lt"/>
                <a:ea typeface="+mn-ea"/>
                <a:cs typeface="+mn-cs"/>
              </a:defRPr>
            </a:lvl4pPr>
            <a:lvl5pPr marL="1828800" indent="0" algn="ctr" defTabSz="457200" rtl="0" eaLnBrk="1" latinLnBrk="0" hangingPunct="1">
              <a:lnSpc>
                <a:spcPct val="100000"/>
              </a:lnSpc>
              <a:spcBef>
                <a:spcPct val="20000"/>
              </a:spcBef>
              <a:buClr>
                <a:schemeClr val="accent4"/>
              </a:buClr>
              <a:buFont typeface="Wingdings 2"/>
              <a:buNone/>
              <a:defRPr kumimoji="0" sz="2000" kern="1200">
                <a:solidFill>
                  <a:schemeClr val="lt1"/>
                </a:solidFill>
                <a:latin typeface="+mn-lt"/>
                <a:ea typeface="+mn-ea"/>
                <a:cs typeface="+mn-cs"/>
              </a:defRPr>
            </a:lvl5pPr>
            <a:lvl6pPr marL="2286000" indent="0" algn="ctr" defTabSz="457200" rtl="0" eaLnBrk="1" latinLnBrk="0" hangingPunct="1">
              <a:lnSpc>
                <a:spcPct val="100000"/>
              </a:lnSpc>
              <a:spcBef>
                <a:spcPct val="20000"/>
              </a:spcBef>
              <a:buClr>
                <a:schemeClr val="accent5"/>
              </a:buClr>
              <a:buFont typeface="Wingdings 2"/>
              <a:buNone/>
              <a:defRPr kumimoji="0" sz="2000" kern="1200">
                <a:solidFill>
                  <a:schemeClr val="lt1"/>
                </a:solidFill>
                <a:latin typeface="+mn-lt"/>
                <a:ea typeface="+mn-ea"/>
                <a:cs typeface="+mn-cs"/>
              </a:defRPr>
            </a:lvl6pPr>
            <a:lvl7pPr marL="2743200" indent="0" algn="ctr" defTabSz="457200"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7pPr>
            <a:lvl8pPr marL="3200400" indent="0" algn="ctr" defTabSz="457200"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8pPr>
            <a:lvl9pPr marL="3657600" indent="0" algn="ctr" defTabSz="457200"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9pPr>
          </a:lstStyle>
          <a:p>
            <a:pPr algn="ctr">
              <a:defRPr/>
            </a:pPr>
            <a:r>
              <a:rPr lang="en-US" sz="1800" b="1" u="sng" dirty="0" smtClean="0">
                <a:solidFill>
                  <a:schemeClr val="tx1"/>
                </a:solidFill>
                <a:latin typeface="Arial" pitchFamily="34" charset="0"/>
                <a:cs typeface="Arial" pitchFamily="34" charset="0"/>
              </a:rPr>
              <a:t>VISION</a:t>
            </a:r>
          </a:p>
          <a:p>
            <a:pPr>
              <a:defRPr/>
            </a:pPr>
            <a:r>
              <a:rPr lang="en-US" sz="1800" dirty="0" smtClean="0">
                <a:solidFill>
                  <a:schemeClr val="tx1"/>
                </a:solidFill>
                <a:latin typeface="Arial" pitchFamily="34" charset="0"/>
                <a:cs typeface="Arial" pitchFamily="34" charset="0"/>
              </a:rPr>
              <a:t>A safe, secure South Africa where all of its people are proud of, and value, their identity and citizenship.</a:t>
            </a:r>
            <a:endParaRPr lang="en-ZA" altLang="en-US" sz="1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68744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61223"/>
            <a:ext cx="7370618" cy="1384995"/>
          </a:xfrm>
          <a:prstGeom prst="rect">
            <a:avLst/>
          </a:prstGeom>
        </p:spPr>
        <p:txBody>
          <a:bodyPr wrap="square">
            <a:spAutoFit/>
          </a:bodyPr>
          <a:lstStyle/>
          <a:p>
            <a:r>
              <a:rPr lang="en-ZA" sz="2400" b="1" dirty="0">
                <a:solidFill>
                  <a:schemeClr val="accent2">
                    <a:lumMod val="50000"/>
                  </a:schemeClr>
                </a:solidFill>
              </a:rPr>
              <a:t/>
            </a:r>
            <a:br>
              <a:rPr lang="en-ZA" sz="2400" b="1" dirty="0">
                <a:solidFill>
                  <a:schemeClr val="accent2">
                    <a:lumMod val="50000"/>
                  </a:schemeClr>
                </a:solidFill>
              </a:rPr>
            </a:br>
            <a:r>
              <a:rPr lang="en-US" sz="2400" b="1" dirty="0">
                <a:solidFill>
                  <a:schemeClr val="bg1"/>
                </a:solidFill>
                <a:latin typeface="Arial" pitchFamily="34" charset="0"/>
                <a:cs typeface="Arial" pitchFamily="34" charset="0"/>
              </a:rPr>
              <a:t>PROGRAMME 3: IMMIGRATION AFFAIRS</a:t>
            </a:r>
            <a:endParaRPr lang="en-ZA" sz="24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30</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2685022"/>
              </p:ext>
            </p:extLst>
          </p:nvPr>
        </p:nvGraphicFramePr>
        <p:xfrm>
          <a:off x="235527" y="694170"/>
          <a:ext cx="8659091" cy="5332557"/>
        </p:xfrm>
        <a:graphic>
          <a:graphicData uri="http://schemas.openxmlformats.org/drawingml/2006/table">
            <a:tbl>
              <a:tblPr firstRow="1" bandRow="1">
                <a:tableStyleId>{F5AB1C69-6EDB-4FF4-983F-18BD219EF322}</a:tableStyleId>
              </a:tblPr>
              <a:tblGrid>
                <a:gridCol w="2812473"/>
                <a:gridCol w="3131127"/>
                <a:gridCol w="2715491"/>
              </a:tblGrid>
              <a:tr h="635866">
                <a:tc gridSpan="3">
                  <a:txBody>
                    <a:bodyPr/>
                    <a:lstStyle/>
                    <a:p>
                      <a:pPr marL="2686050" marR="0" indent="-268605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mn-ea"/>
                          <a:cs typeface="+mn-cs"/>
                        </a:rPr>
                        <a:t>Strategic Objective </a:t>
                      </a:r>
                      <a:r>
                        <a:rPr kumimoji="0" lang="en-ZA" sz="1400" b="1" i="0" u="none" strike="noStrike" kern="1200" cap="none" normalizeH="0" baseline="0" dirty="0" smtClean="0">
                          <a:ln>
                            <a:noFill/>
                          </a:ln>
                          <a:solidFill>
                            <a:schemeClr val="tx1"/>
                          </a:solidFill>
                          <a:effectLst/>
                          <a:latin typeface="Arial" charset="0"/>
                          <a:ea typeface="+mn-ea"/>
                          <a:cs typeface="+mn-cs"/>
                        </a:rPr>
                        <a:t>2.3: Enabling documents issued to foreigners efficiently and securely.</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678873">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Arial" charset="0"/>
                        </a:rPr>
                        <a:t>PERFORMANCE INDICATOR</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ANNUAL TARGET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ZA" sz="1600" b="1" i="0" u="none" strike="noStrike" kern="1200" cap="none" normalizeH="0" baseline="0" dirty="0" smtClean="0">
                          <a:ln>
                            <a:noFill/>
                          </a:ln>
                          <a:solidFill>
                            <a:schemeClr val="tx1"/>
                          </a:solidFill>
                          <a:effectLst/>
                          <a:latin typeface="Arial" charset="0"/>
                          <a:ea typeface="+mn-ea"/>
                          <a:cs typeface="Arial" charset="0"/>
                        </a:rPr>
                        <a:t>ACTUAL (2016/17)</a:t>
                      </a:r>
                      <a:endParaRPr kumimoji="0" lang="en-US" sz="1600" b="1" i="0" u="none" strike="noStrike" kern="1200" cap="none" normalizeH="0" baseline="0" dirty="0" smtClean="0">
                        <a:ln>
                          <a:noFill/>
                        </a:ln>
                        <a:solidFill>
                          <a:schemeClr val="tx1"/>
                        </a:solidFill>
                        <a:effectLst/>
                        <a:latin typeface="Arial" charset="0"/>
                        <a:ea typeface="+mn-ea"/>
                        <a:cs typeface="Arial" charset="0"/>
                      </a:endParaRP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7675">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Percentage of critical skills visas adjudicated within four weeks</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for applications processed within the RSA (from date of receipt of application until outcome is scanned at VFS centre - office of application).</a:t>
                      </a: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75% of critical skills visas adjudicated within four weeks</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for applications processed within the RSA.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a:t>
                      </a: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panose="020B0604020202020204" pitchFamily="34" charset="0"/>
                          <a:ea typeface="+mn-ea"/>
                          <a:cs typeface="Arial" panose="020B0604020202020204" pitchFamily="34" charset="0"/>
                        </a:rPr>
                        <a:t>Achieved</a:t>
                      </a:r>
                      <a:endParaRPr kumimoji="0" lang="en-ZA" sz="1400" b="1" i="0" u="none" strike="noStrike" kern="1200" cap="none" normalizeH="0" baseline="0" noProof="0" dirty="0" smtClean="0">
                        <a:ln>
                          <a:noFill/>
                        </a:ln>
                        <a:solidFill>
                          <a:srgbClr val="00B050"/>
                        </a:solidFill>
                        <a:effectLst/>
                        <a:latin typeface="Arial" panose="020B0604020202020204" pitchFamily="34" charset="0"/>
                        <a:ea typeface="+mn-ea"/>
                        <a:cs typeface="Arial" panose="020B0604020202020204" pitchFamily="34" charset="0"/>
                      </a:endParaRP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94% (5 951 out of 6 314) of critical skills visas were adjudicated within four weeks for applications processed within the RSA.</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30143">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Number of DHA premium visa and permit service centres opened for clients registered with the Corporate Accounts Unit (CAU).</a:t>
                      </a: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 DHA premium visa and permit service centres opened for</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clients registered with the Corporate Accounts Unit (CAU).</a:t>
                      </a: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46" marR="9144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panose="020B0604020202020204" pitchFamily="34" charset="0"/>
                          <a:ea typeface="+mn-ea"/>
                          <a:cs typeface="Arial" panose="020B0604020202020204" pitchFamily="34" charset="0"/>
                        </a:rPr>
                        <a:t>Achieved</a:t>
                      </a:r>
                      <a:endParaRPr kumimoji="0" lang="en-ZA" sz="1400" b="1" i="0" u="none" strike="noStrike" kern="1200" cap="none" normalizeH="0" baseline="0" noProof="0" dirty="0" smtClean="0">
                        <a:ln>
                          <a:noFill/>
                        </a:ln>
                        <a:solidFill>
                          <a:srgbClr val="00B050"/>
                        </a:solidFill>
                        <a:effectLst/>
                        <a:latin typeface="Arial" panose="020B0604020202020204" pitchFamily="34" charset="0"/>
                        <a:ea typeface="+mn-ea"/>
                        <a:cs typeface="Arial" panose="020B0604020202020204" pitchFamily="34" charset="0"/>
                      </a:endParaRP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 DHA premium visa and permit</a:t>
                      </a:r>
                    </a:p>
                    <a:p>
                      <a:r>
                        <a:rPr kumimoji="0" lang="en-ZA"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service centres opened for clients registered with the CAU (KwaZulu-Natal and Eastern Cape).</a:t>
                      </a:r>
                    </a:p>
                  </a:txBody>
                  <a:tcPr marL="72003" marR="72003" marT="71989" marB="71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329609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36478" y="-38393"/>
            <a:ext cx="9280478" cy="1615827"/>
          </a:xfrm>
          <a:prstGeom prst="rect">
            <a:avLst/>
          </a:prstGeom>
        </p:spPr>
        <p:txBody>
          <a:bodyPr wrap="square">
            <a:spAutoFit/>
          </a:bodyPr>
          <a:lstStyle/>
          <a:p>
            <a:pPr algn="ctr" fontAlgn="auto">
              <a:spcBef>
                <a:spcPct val="50000"/>
              </a:spcBef>
              <a:spcAft>
                <a:spcPts val="1800"/>
              </a:spcAft>
              <a:defRPr/>
            </a:pPr>
            <a:r>
              <a:rPr lang="en-ZA" sz="2400" b="1" dirty="0" smtClean="0">
                <a:solidFill>
                  <a:schemeClr val="bg1"/>
                </a:solidFill>
                <a:latin typeface="Arial" charset="0"/>
                <a:cs typeface="Arial" charset="0"/>
              </a:rPr>
              <a:t>KEY </a:t>
            </a:r>
            <a:r>
              <a:rPr lang="en-ZA" sz="2400" b="1" dirty="0">
                <a:solidFill>
                  <a:schemeClr val="bg1"/>
                </a:solidFill>
                <a:latin typeface="Arial" charset="0"/>
                <a:cs typeface="Arial" charset="0"/>
              </a:rPr>
              <a:t>REASONS THAT LED TO NON – ACHIEVEMENT </a:t>
            </a:r>
            <a:r>
              <a:rPr lang="en-ZA" sz="2400" b="1" dirty="0" smtClean="0">
                <a:solidFill>
                  <a:schemeClr val="bg1"/>
                </a:solidFill>
                <a:latin typeface="Arial" charset="0"/>
                <a:cs typeface="Arial" charset="0"/>
              </a:rPr>
              <a:t>(</a:t>
            </a:r>
            <a:r>
              <a:rPr lang="en-ZA" sz="2400" b="1" dirty="0">
                <a:solidFill>
                  <a:schemeClr val="bg1"/>
                </a:solidFill>
                <a:latin typeface="Arial" charset="0"/>
                <a:cs typeface="Arial" charset="0"/>
              </a:rPr>
              <a:t>5 APP TARGETS</a:t>
            </a:r>
            <a:endParaRPr lang="en-US" sz="2400" b="1" dirty="0">
              <a:solidFill>
                <a:schemeClr val="bg1"/>
              </a:solidFill>
              <a:latin typeface="Arial" charset="0"/>
              <a:cs typeface="Arial" charset="0"/>
            </a:endParaRPr>
          </a:p>
          <a:p>
            <a:pPr algn="ctr">
              <a:spcBef>
                <a:spcPct val="50000"/>
              </a:spcBef>
              <a:spcAft>
                <a:spcPts val="1800"/>
              </a:spcAft>
            </a:pPr>
            <a:r>
              <a:rPr lang="en-GB" sz="2400" b="1" u="sng" dirty="0" smtClean="0">
                <a:solidFill>
                  <a:schemeClr val="bg1"/>
                </a:solidFill>
                <a:latin typeface="Arial" pitchFamily="34" charset="0"/>
                <a:cs typeface="Arial" pitchFamily="34" charset="0"/>
              </a:rPr>
              <a:t>CHALLENGES:</a:t>
            </a:r>
            <a:r>
              <a:rPr lang="en-US" altLang="en-US" sz="2400" b="1" u="sng" dirty="0" smtClean="0">
                <a:solidFill>
                  <a:schemeClr val="bg1"/>
                </a:solidFill>
                <a:latin typeface="Arial" pitchFamily="34" charset="0"/>
                <a:cs typeface="Arial" pitchFamily="34" charset="0"/>
              </a:rPr>
              <a:t> APRIL - JUNE 2017</a:t>
            </a:r>
            <a:r>
              <a:rPr lang="en-GB" sz="2400" b="1" u="sng" dirty="0" smtClean="0">
                <a:solidFill>
                  <a:schemeClr val="bg1"/>
                </a:solidFill>
                <a:latin typeface="Arial" pitchFamily="34" charset="0"/>
                <a:cs typeface="Arial" pitchFamily="34" charset="0"/>
              </a:rPr>
              <a:t> </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31</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3" y="769521"/>
            <a:ext cx="8866909" cy="5299182"/>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2500" lnSpcReduction="1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just" fontAlgn="auto">
              <a:spcBef>
                <a:spcPts val="0"/>
              </a:spcBef>
              <a:spcAft>
                <a:spcPts val="0"/>
              </a:spcAft>
              <a:buNone/>
              <a:defRPr/>
            </a:pPr>
            <a:r>
              <a:rPr lang="en-ZA" sz="1800" b="1" u="sng" dirty="0">
                <a:solidFill>
                  <a:schemeClr val="tx1"/>
                </a:solidFill>
                <a:latin typeface="Arial" pitchFamily="34" charset="0"/>
                <a:cs typeface="Arial" pitchFamily="34" charset="0"/>
              </a:rPr>
              <a:t>EMCS (full biometrics scope) developed and piloted at one port of entry</a:t>
            </a:r>
            <a:endParaRPr lang="en-US" sz="1800" dirty="0">
              <a:solidFill>
                <a:schemeClr val="tx1"/>
              </a:solidFill>
              <a:latin typeface="Arial" pitchFamily="34" charset="0"/>
              <a:cs typeface="Arial" pitchFamily="34" charset="0"/>
            </a:endParaRPr>
          </a:p>
          <a:p>
            <a:pPr marL="285750" lvl="0" indent="-285750" algn="just" fontAlgn="auto">
              <a:spcBef>
                <a:spcPts val="0"/>
              </a:spcBef>
              <a:spcAft>
                <a:spcPts val="0"/>
              </a:spcAft>
              <a:buFont typeface="Wingdings" pitchFamily="2" charset="2"/>
              <a:buChar char="q"/>
              <a:defRPr/>
            </a:pPr>
            <a:r>
              <a:rPr lang="en-US" sz="1800" dirty="0">
                <a:solidFill>
                  <a:schemeClr val="tx1"/>
                </a:solidFill>
                <a:latin typeface="Arial" pitchFamily="34" charset="0"/>
                <a:cs typeface="Arial" pitchFamily="34" charset="0"/>
              </a:rPr>
              <a:t>Non availability of Business Analysts from SARS</a:t>
            </a:r>
          </a:p>
          <a:p>
            <a:pPr marL="285750" lvl="0" indent="-285750" algn="just" fontAlgn="auto">
              <a:spcBef>
                <a:spcPts val="0"/>
              </a:spcBef>
              <a:spcAft>
                <a:spcPts val="0"/>
              </a:spcAft>
              <a:buFont typeface="Wingdings" pitchFamily="2" charset="2"/>
              <a:buChar char="q"/>
              <a:defRPr/>
            </a:pPr>
            <a:r>
              <a:rPr lang="en-US" sz="1800" dirty="0">
                <a:solidFill>
                  <a:schemeClr val="tx1"/>
                </a:solidFill>
                <a:latin typeface="Arial" pitchFamily="34" charset="0"/>
                <a:cs typeface="Arial" pitchFamily="34" charset="0"/>
              </a:rPr>
              <a:t>Lack of resources to develop the system </a:t>
            </a:r>
          </a:p>
          <a:p>
            <a:pPr algn="just" fontAlgn="auto">
              <a:spcBef>
                <a:spcPts val="0"/>
              </a:spcBef>
              <a:spcAft>
                <a:spcPts val="0"/>
              </a:spcAft>
              <a:defRPr/>
            </a:pPr>
            <a:endParaRPr lang="en-ZA" sz="1800" dirty="0">
              <a:solidFill>
                <a:schemeClr val="tx1"/>
              </a:solidFill>
              <a:latin typeface="Arial" pitchFamily="34" charset="0"/>
              <a:cs typeface="Arial" pitchFamily="34" charset="0"/>
            </a:endParaRPr>
          </a:p>
          <a:p>
            <a:pPr marL="0" indent="0" algn="just" fontAlgn="auto">
              <a:spcBef>
                <a:spcPts val="0"/>
              </a:spcBef>
              <a:spcAft>
                <a:spcPts val="0"/>
              </a:spcAft>
              <a:buNone/>
              <a:defRPr/>
            </a:pPr>
            <a:r>
              <a:rPr lang="en-ZA" sz="1800" b="1" u="sng" dirty="0">
                <a:solidFill>
                  <a:schemeClr val="tx1"/>
                </a:solidFill>
                <a:latin typeface="Arial" pitchFamily="34" charset="0"/>
                <a:cs typeface="Arial" pitchFamily="34" charset="0"/>
              </a:rPr>
              <a:t>Annual Report 2015/16 not submitted by </a:t>
            </a:r>
            <a:r>
              <a:rPr lang="en-ZA" sz="1800" b="1" u="sng" dirty="0" smtClean="0">
                <a:solidFill>
                  <a:schemeClr val="tx1"/>
                </a:solidFill>
                <a:latin typeface="Arial" pitchFamily="34" charset="0"/>
                <a:cs typeface="Arial" pitchFamily="34" charset="0"/>
              </a:rPr>
              <a:t>30 </a:t>
            </a:r>
            <a:r>
              <a:rPr lang="en-ZA" sz="1800" b="1" u="sng" dirty="0">
                <a:solidFill>
                  <a:schemeClr val="tx1"/>
                </a:solidFill>
                <a:latin typeface="Arial" pitchFamily="34" charset="0"/>
                <a:cs typeface="Arial" pitchFamily="34" charset="0"/>
              </a:rPr>
              <a:t>September</a:t>
            </a:r>
          </a:p>
          <a:p>
            <a:pPr algn="just" fontAlgn="auto">
              <a:spcBef>
                <a:spcPts val="0"/>
              </a:spcBef>
              <a:spcAft>
                <a:spcPts val="0"/>
              </a:spcAft>
              <a:defRPr/>
            </a:pPr>
            <a:endParaRPr lang="en-ZA" sz="1800" b="1" u="sng" dirty="0">
              <a:solidFill>
                <a:schemeClr val="tx1"/>
              </a:solidFill>
              <a:latin typeface="Arial" pitchFamily="34" charset="0"/>
              <a:cs typeface="Arial" pitchFamily="34" charset="0"/>
            </a:endParaRPr>
          </a:p>
          <a:p>
            <a:pPr algn="just" fontAlgn="auto">
              <a:spcBef>
                <a:spcPts val="0"/>
              </a:spcBef>
              <a:spcAft>
                <a:spcPts val="0"/>
              </a:spcAft>
              <a:buFont typeface="Wingdings" pitchFamily="2" charset="2"/>
              <a:buChar char="q"/>
              <a:defRPr/>
            </a:pPr>
            <a:r>
              <a:rPr lang="en-ZA" sz="1800" dirty="0">
                <a:solidFill>
                  <a:schemeClr val="tx1"/>
                </a:solidFill>
                <a:latin typeface="Arial" pitchFamily="34" charset="0"/>
                <a:cs typeface="Arial" pitchFamily="34" charset="0"/>
              </a:rPr>
              <a:t>Annual report </a:t>
            </a:r>
            <a:r>
              <a:rPr lang="en-ZA" sz="1800" dirty="0" smtClean="0">
                <a:solidFill>
                  <a:schemeClr val="tx1"/>
                </a:solidFill>
                <a:latin typeface="Arial" pitchFamily="34" charset="0"/>
                <a:cs typeface="Arial" pitchFamily="34" charset="0"/>
              </a:rPr>
              <a:t>2015/16 </a:t>
            </a:r>
            <a:r>
              <a:rPr lang="en-ZA" sz="1800" dirty="0">
                <a:solidFill>
                  <a:schemeClr val="tx1"/>
                </a:solidFill>
                <a:latin typeface="Arial" pitchFamily="34" charset="0"/>
                <a:cs typeface="Arial" pitchFamily="34" charset="0"/>
              </a:rPr>
              <a:t>was not submitted  by </a:t>
            </a:r>
            <a:r>
              <a:rPr lang="en-ZA" sz="1800" dirty="0" smtClean="0">
                <a:solidFill>
                  <a:schemeClr val="tx1"/>
                </a:solidFill>
                <a:latin typeface="Arial" pitchFamily="34" charset="0"/>
                <a:cs typeface="Arial" pitchFamily="34" charset="0"/>
              </a:rPr>
              <a:t>30 </a:t>
            </a:r>
            <a:r>
              <a:rPr lang="en-ZA" sz="1800" dirty="0">
                <a:solidFill>
                  <a:schemeClr val="tx1"/>
                </a:solidFill>
                <a:latin typeface="Arial" pitchFamily="34" charset="0"/>
                <a:cs typeface="Arial" pitchFamily="34" charset="0"/>
              </a:rPr>
              <a:t>September 2016; due to the delays on the accounting processes related mainly to foreign revenue</a:t>
            </a:r>
          </a:p>
          <a:p>
            <a:pPr algn="just" fontAlgn="auto">
              <a:spcBef>
                <a:spcPts val="0"/>
              </a:spcBef>
              <a:spcAft>
                <a:spcPts val="0"/>
              </a:spcAft>
              <a:defRPr/>
            </a:pPr>
            <a:endParaRPr lang="en-ZA" sz="1800" dirty="0">
              <a:solidFill>
                <a:schemeClr val="tx1"/>
              </a:solidFill>
              <a:latin typeface="Arial" pitchFamily="34" charset="0"/>
              <a:cs typeface="Arial" pitchFamily="34" charset="0"/>
            </a:endParaRPr>
          </a:p>
          <a:p>
            <a:pPr marL="0" indent="0" algn="just" fontAlgn="auto">
              <a:spcBef>
                <a:spcPts val="0"/>
              </a:spcBef>
              <a:spcAft>
                <a:spcPts val="0"/>
              </a:spcAft>
              <a:buNone/>
              <a:defRPr/>
            </a:pPr>
            <a:r>
              <a:rPr lang="en-ZA" sz="1800" b="1" u="sng" dirty="0">
                <a:solidFill>
                  <a:schemeClr val="tx1"/>
                </a:solidFill>
                <a:latin typeface="Arial" pitchFamily="34" charset="0"/>
                <a:cs typeface="Arial" pitchFamily="34" charset="0"/>
              </a:rPr>
              <a:t>750 000 Births registered within 30 calendar days</a:t>
            </a:r>
            <a:endParaRPr lang="en-US" altLang="en-US" sz="1800" b="1" u="sng" dirty="0">
              <a:solidFill>
                <a:schemeClr val="tx1"/>
              </a:solidFill>
              <a:latin typeface="Arial" pitchFamily="34" charset="0"/>
              <a:cs typeface="Arial" pitchFamily="34" charset="0"/>
            </a:endParaRPr>
          </a:p>
          <a:p>
            <a:pPr marL="0" lvl="0" indent="0" algn="just" fontAlgn="auto">
              <a:spcBef>
                <a:spcPts val="0"/>
              </a:spcBef>
              <a:spcAft>
                <a:spcPts val="0"/>
              </a:spcAft>
              <a:buNone/>
              <a:defRPr/>
            </a:pPr>
            <a:r>
              <a:rPr lang="en-US" altLang="en-US" sz="1800" dirty="0">
                <a:solidFill>
                  <a:schemeClr val="tx1"/>
                </a:solidFill>
                <a:latin typeface="Arial" pitchFamily="34" charset="0"/>
                <a:cs typeface="Arial" pitchFamily="34" charset="0"/>
              </a:rPr>
              <a:t>Decrease </a:t>
            </a:r>
            <a:r>
              <a:rPr lang="en-ZA" altLang="en-US" sz="1800" dirty="0">
                <a:solidFill>
                  <a:schemeClr val="tx1"/>
                </a:solidFill>
                <a:latin typeface="Arial" pitchFamily="34" charset="0"/>
                <a:cs typeface="Arial" pitchFamily="34" charset="0"/>
              </a:rPr>
              <a:t>in </a:t>
            </a:r>
            <a:r>
              <a:rPr lang="en-US" altLang="en-US" sz="1800" dirty="0">
                <a:solidFill>
                  <a:schemeClr val="tx1"/>
                </a:solidFill>
                <a:latin typeface="Arial" pitchFamily="34" charset="0"/>
                <a:cs typeface="Arial" pitchFamily="34" charset="0"/>
              </a:rPr>
              <a:t>awareness and </a:t>
            </a:r>
            <a:r>
              <a:rPr lang="en-US" altLang="en-US" sz="1800" dirty="0" err="1">
                <a:solidFill>
                  <a:schemeClr val="tx1"/>
                </a:solidFill>
                <a:latin typeface="Arial" pitchFamily="34" charset="0"/>
                <a:cs typeface="Arial" pitchFamily="34" charset="0"/>
              </a:rPr>
              <a:t>mobilisation</a:t>
            </a:r>
            <a:r>
              <a:rPr lang="en-US" altLang="en-US" sz="1800" dirty="0">
                <a:solidFill>
                  <a:schemeClr val="tx1"/>
                </a:solidFill>
                <a:latin typeface="Arial" pitchFamily="34" charset="0"/>
                <a:cs typeface="Arial" pitchFamily="34" charset="0"/>
              </a:rPr>
              <a:t> due to capacity </a:t>
            </a:r>
            <a:endParaRPr lang="en-US" altLang="en-US" sz="1800" dirty="0" smtClean="0">
              <a:solidFill>
                <a:schemeClr val="tx1"/>
              </a:solidFill>
              <a:latin typeface="Arial" pitchFamily="34" charset="0"/>
              <a:cs typeface="Arial" pitchFamily="34" charset="0"/>
            </a:endParaRPr>
          </a:p>
          <a:p>
            <a:pPr marL="0" lvl="0" indent="0" algn="just" fontAlgn="auto">
              <a:spcBef>
                <a:spcPts val="0"/>
              </a:spcBef>
              <a:spcAft>
                <a:spcPts val="0"/>
              </a:spcAft>
              <a:buNone/>
              <a:defRPr/>
            </a:pPr>
            <a:r>
              <a:rPr lang="en-US" altLang="en-US" sz="1800" dirty="0" smtClean="0">
                <a:solidFill>
                  <a:schemeClr val="tx1"/>
                </a:solidFill>
                <a:latin typeface="Arial" pitchFamily="34" charset="0"/>
                <a:cs typeface="Arial" pitchFamily="34" charset="0"/>
              </a:rPr>
              <a:t>Resource </a:t>
            </a:r>
            <a:r>
              <a:rPr lang="en-US" altLang="en-US" sz="1800" dirty="0">
                <a:solidFill>
                  <a:schemeClr val="tx1"/>
                </a:solidFill>
                <a:latin typeface="Arial" pitchFamily="34" charset="0"/>
                <a:cs typeface="Arial" pitchFamily="34" charset="0"/>
              </a:rPr>
              <a:t>constraints :</a:t>
            </a:r>
          </a:p>
          <a:p>
            <a:pPr marL="285750" lvl="0" indent="-285750">
              <a:buFont typeface="Wingdings" pitchFamily="2" charset="2"/>
              <a:buChar char="q"/>
              <a:defRPr/>
            </a:pPr>
            <a:r>
              <a:rPr lang="en-US" sz="1800" dirty="0">
                <a:solidFill>
                  <a:schemeClr val="tx1"/>
                </a:solidFill>
                <a:latin typeface="Arial" pitchFamily="34" charset="0"/>
                <a:cs typeface="Arial" pitchFamily="34" charset="0"/>
              </a:rPr>
              <a:t>Decrease in utilization of Mobile Offices and Campaigns</a:t>
            </a:r>
          </a:p>
          <a:p>
            <a:pPr marL="285750" lvl="0" indent="-285750">
              <a:buFont typeface="Wingdings" pitchFamily="2" charset="2"/>
              <a:buChar char="q"/>
              <a:defRPr/>
            </a:pPr>
            <a:r>
              <a:rPr lang="en-US" sz="1800" dirty="0">
                <a:solidFill>
                  <a:schemeClr val="tx1"/>
                </a:solidFill>
                <a:latin typeface="Arial" pitchFamily="34" charset="0"/>
                <a:cs typeface="Arial" pitchFamily="34" charset="0"/>
              </a:rPr>
              <a:t>Less capacity (cannot fill posts). Moratorium was only lifted in February 2017</a:t>
            </a:r>
          </a:p>
          <a:p>
            <a:pPr marL="285750" indent="-285750">
              <a:buFont typeface="Wingdings" pitchFamily="2" charset="2"/>
              <a:buChar char="q"/>
              <a:defRPr/>
            </a:pPr>
            <a:r>
              <a:rPr lang="en-US" altLang="en-US" sz="1800" dirty="0">
                <a:solidFill>
                  <a:schemeClr val="tx1"/>
                </a:solidFill>
                <a:latin typeface="Arial" pitchFamily="34" charset="0"/>
                <a:cs typeface="Arial" pitchFamily="34" charset="0"/>
              </a:rPr>
              <a:t>Total number of staff loss since April 2016: 202</a:t>
            </a:r>
          </a:p>
          <a:p>
            <a:pPr marL="285750" lvl="0" indent="-285750">
              <a:buFont typeface="Wingdings" pitchFamily="2" charset="2"/>
              <a:buChar char="q"/>
              <a:defRPr/>
            </a:pPr>
            <a:r>
              <a:rPr lang="en-US" sz="1800" dirty="0">
                <a:solidFill>
                  <a:schemeClr val="tx1"/>
                </a:solidFill>
                <a:latin typeface="Arial" pitchFamily="34" charset="0"/>
                <a:cs typeface="Arial" pitchFamily="34" charset="0"/>
              </a:rPr>
              <a:t>Budget cuts (fleet management)</a:t>
            </a:r>
          </a:p>
          <a:p>
            <a:pPr algn="just">
              <a:buFont typeface="Wingdings" pitchFamily="2" charset="2"/>
              <a:buChar char="q"/>
              <a:defRPr/>
            </a:pPr>
            <a:r>
              <a:rPr lang="en-US" altLang="en-US" sz="1800" dirty="0">
                <a:solidFill>
                  <a:schemeClr val="tx1"/>
                </a:solidFill>
                <a:latin typeface="Arial" pitchFamily="34" charset="0"/>
                <a:cs typeface="Arial" pitchFamily="34" charset="0"/>
              </a:rPr>
              <a:t>Birth registrations that are lost due to operational hours (DHA </a:t>
            </a:r>
            <a:r>
              <a:rPr lang="en-US" altLang="en-US" sz="1800" dirty="0" err="1">
                <a:solidFill>
                  <a:schemeClr val="tx1"/>
                </a:solidFill>
                <a:latin typeface="Arial" pitchFamily="34" charset="0"/>
                <a:cs typeface="Arial" pitchFamily="34" charset="0"/>
              </a:rPr>
              <a:t>vs</a:t>
            </a:r>
            <a:r>
              <a:rPr lang="en-US" altLang="en-US" sz="1800" dirty="0">
                <a:solidFill>
                  <a:schemeClr val="tx1"/>
                </a:solidFill>
                <a:latin typeface="Arial" pitchFamily="34" charset="0"/>
                <a:cs typeface="Arial" pitchFamily="34" charset="0"/>
              </a:rPr>
              <a:t> </a:t>
            </a:r>
            <a:r>
              <a:rPr lang="en-US" altLang="en-US" sz="1800" dirty="0" err="1">
                <a:solidFill>
                  <a:schemeClr val="tx1"/>
                </a:solidFill>
                <a:latin typeface="Arial" pitchFamily="34" charset="0"/>
                <a:cs typeface="Arial" pitchFamily="34" charset="0"/>
              </a:rPr>
              <a:t>DoH</a:t>
            </a:r>
            <a:r>
              <a:rPr lang="en-US" altLang="en-US" sz="1800" dirty="0" smtClean="0">
                <a:solidFill>
                  <a:schemeClr val="tx1"/>
                </a:solidFill>
                <a:latin typeface="Arial" pitchFamily="34" charset="0"/>
                <a:cs typeface="Arial" pitchFamily="34" charset="0"/>
              </a:rPr>
              <a:t>) e.g</a:t>
            </a:r>
            <a:r>
              <a:rPr lang="en-US" altLang="en-US" sz="1800" dirty="0">
                <a:solidFill>
                  <a:schemeClr val="tx1"/>
                </a:solidFill>
                <a:latin typeface="Arial" pitchFamily="34" charset="0"/>
                <a:cs typeface="Arial" pitchFamily="34" charset="0"/>
              </a:rPr>
              <a:t>. birth occurred on weekends</a:t>
            </a:r>
            <a:endParaRPr lang="en-ZA" sz="1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204795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36478" y="-38393"/>
            <a:ext cx="9280478" cy="1615827"/>
          </a:xfrm>
          <a:prstGeom prst="rect">
            <a:avLst/>
          </a:prstGeom>
        </p:spPr>
        <p:txBody>
          <a:bodyPr wrap="square">
            <a:spAutoFit/>
          </a:bodyPr>
          <a:lstStyle/>
          <a:p>
            <a:pPr algn="ctr" fontAlgn="auto">
              <a:spcBef>
                <a:spcPct val="50000"/>
              </a:spcBef>
              <a:spcAft>
                <a:spcPts val="1800"/>
              </a:spcAft>
              <a:defRPr/>
            </a:pPr>
            <a:r>
              <a:rPr lang="en-ZA" sz="2400" b="1" dirty="0" smtClean="0">
                <a:solidFill>
                  <a:schemeClr val="bg1"/>
                </a:solidFill>
                <a:latin typeface="Arial" charset="0"/>
                <a:cs typeface="Arial" charset="0"/>
              </a:rPr>
              <a:t>KEY </a:t>
            </a:r>
            <a:r>
              <a:rPr lang="en-ZA" sz="2400" b="1" dirty="0">
                <a:solidFill>
                  <a:schemeClr val="bg1"/>
                </a:solidFill>
                <a:latin typeface="Arial" charset="0"/>
                <a:cs typeface="Arial" charset="0"/>
              </a:rPr>
              <a:t>REASONS THAT LED TO NON – ACHIEVEMENT </a:t>
            </a:r>
            <a:r>
              <a:rPr lang="en-ZA" sz="2400" b="1" dirty="0" smtClean="0">
                <a:solidFill>
                  <a:schemeClr val="bg1"/>
                </a:solidFill>
                <a:latin typeface="Arial" charset="0"/>
                <a:cs typeface="Arial" charset="0"/>
              </a:rPr>
              <a:t>(</a:t>
            </a:r>
            <a:r>
              <a:rPr lang="en-ZA" sz="2400" b="1" dirty="0">
                <a:solidFill>
                  <a:schemeClr val="bg1"/>
                </a:solidFill>
                <a:latin typeface="Arial" charset="0"/>
                <a:cs typeface="Arial" charset="0"/>
              </a:rPr>
              <a:t>5 APP TARGETS</a:t>
            </a:r>
            <a:endParaRPr lang="en-US" sz="2400" b="1" dirty="0">
              <a:solidFill>
                <a:schemeClr val="bg1"/>
              </a:solidFill>
              <a:latin typeface="Arial" charset="0"/>
              <a:cs typeface="Arial" charset="0"/>
            </a:endParaRPr>
          </a:p>
          <a:p>
            <a:pPr algn="ctr">
              <a:spcBef>
                <a:spcPct val="50000"/>
              </a:spcBef>
              <a:spcAft>
                <a:spcPts val="1800"/>
              </a:spcAft>
            </a:pPr>
            <a:r>
              <a:rPr lang="en-GB" sz="2400" b="1" u="sng" dirty="0" smtClean="0">
                <a:solidFill>
                  <a:schemeClr val="bg1"/>
                </a:solidFill>
                <a:latin typeface="Arial" pitchFamily="34" charset="0"/>
                <a:cs typeface="Arial" pitchFamily="34" charset="0"/>
              </a:rPr>
              <a:t>CHALLENGES:</a:t>
            </a:r>
            <a:r>
              <a:rPr lang="en-US" altLang="en-US" sz="2400" b="1" u="sng" dirty="0" smtClean="0">
                <a:solidFill>
                  <a:schemeClr val="bg1"/>
                </a:solidFill>
                <a:latin typeface="Arial" pitchFamily="34" charset="0"/>
                <a:cs typeface="Arial" pitchFamily="34" charset="0"/>
              </a:rPr>
              <a:t> APRIL - JUNE 2017</a:t>
            </a:r>
            <a:r>
              <a:rPr lang="en-GB" sz="2400" b="1" u="sng" dirty="0" smtClean="0">
                <a:solidFill>
                  <a:schemeClr val="bg1"/>
                </a:solidFill>
                <a:latin typeface="Arial" pitchFamily="34" charset="0"/>
                <a:cs typeface="Arial" pitchFamily="34" charset="0"/>
              </a:rPr>
              <a:t> </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32</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70306" y="769520"/>
            <a:ext cx="8866909" cy="5303734"/>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2500" lnSpcReduction="1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just">
              <a:buNone/>
              <a:defRPr/>
            </a:pPr>
            <a:endParaRPr lang="en-ZA" sz="1900" b="1" u="sng" dirty="0" smtClean="0">
              <a:solidFill>
                <a:schemeClr val="tx1"/>
              </a:solidFill>
              <a:latin typeface="Arial" pitchFamily="34" charset="0"/>
              <a:cs typeface="Arial" pitchFamily="34" charset="0"/>
            </a:endParaRPr>
          </a:p>
          <a:p>
            <a:pPr marL="0" indent="0" algn="just">
              <a:buNone/>
              <a:defRPr/>
            </a:pPr>
            <a:r>
              <a:rPr lang="en-ZA" sz="1900" b="1" u="sng" dirty="0" smtClean="0">
                <a:solidFill>
                  <a:schemeClr val="tx1"/>
                </a:solidFill>
                <a:latin typeface="Arial" pitchFamily="34" charset="0"/>
                <a:cs typeface="Arial" pitchFamily="34" charset="0"/>
              </a:rPr>
              <a:t>BMA </a:t>
            </a:r>
            <a:r>
              <a:rPr lang="en-ZA" sz="1900" b="1" u="sng" dirty="0">
                <a:solidFill>
                  <a:schemeClr val="tx1"/>
                </a:solidFill>
                <a:latin typeface="Arial" pitchFamily="34" charset="0"/>
                <a:cs typeface="Arial" pitchFamily="34" charset="0"/>
              </a:rPr>
              <a:t>launched</a:t>
            </a:r>
            <a:endParaRPr lang="en-US" sz="1900" b="1" u="sng" dirty="0">
              <a:solidFill>
                <a:schemeClr val="tx1"/>
              </a:solidFill>
              <a:latin typeface="Arial" pitchFamily="34" charset="0"/>
              <a:cs typeface="Arial" pitchFamily="34" charset="0"/>
            </a:endParaRPr>
          </a:p>
          <a:p>
            <a:pPr marL="285750" indent="-285750" algn="just">
              <a:buFont typeface="Wingdings" pitchFamily="2" charset="2"/>
              <a:buChar char="q"/>
              <a:defRPr/>
            </a:pPr>
            <a:r>
              <a:rPr lang="en-ZA" sz="1700" dirty="0">
                <a:solidFill>
                  <a:schemeClr val="tx1"/>
                </a:solidFill>
                <a:latin typeface="Arial" pitchFamily="34" charset="0"/>
                <a:cs typeface="Arial" pitchFamily="34" charset="0"/>
              </a:rPr>
              <a:t>The processing of the Bill in Parliament is taking much longer than had been anticipated due to unexpected contentions by the Finance Ministry in respect of the inclusion of customs functions in  the BMA. This target could not be achieved as enabling legislation for the BMA is still under consideration in </a:t>
            </a:r>
            <a:r>
              <a:rPr lang="en-ZA" sz="1700" dirty="0" smtClean="0">
                <a:solidFill>
                  <a:schemeClr val="tx1"/>
                </a:solidFill>
                <a:latin typeface="Arial" pitchFamily="34" charset="0"/>
                <a:cs typeface="Arial" pitchFamily="34" charset="0"/>
              </a:rPr>
              <a:t>Parliament</a:t>
            </a:r>
          </a:p>
          <a:p>
            <a:pPr marL="0" indent="0">
              <a:buNone/>
            </a:pPr>
            <a:r>
              <a:rPr lang="en-ZA" sz="1900" b="1" u="sng" dirty="0">
                <a:solidFill>
                  <a:schemeClr val="tx1"/>
                </a:solidFill>
                <a:latin typeface="Arial" pitchFamily="34" charset="0"/>
                <a:cs typeface="Arial" pitchFamily="34" charset="0"/>
              </a:rPr>
              <a:t>15 selected ports of entry with either improved residential or improved office accommodation or both as per set standards</a:t>
            </a:r>
            <a:endParaRPr lang="en-US" sz="1900" b="1" u="sng" dirty="0">
              <a:solidFill>
                <a:schemeClr val="tx1"/>
              </a:solidFill>
              <a:latin typeface="Arial" pitchFamily="34" charset="0"/>
              <a:cs typeface="Arial" pitchFamily="34" charset="0"/>
            </a:endParaRPr>
          </a:p>
          <a:p>
            <a:pPr marL="285750" indent="-285750" algn="just">
              <a:buFont typeface="Wingdings" pitchFamily="2" charset="2"/>
              <a:buChar char="q"/>
              <a:defRPr/>
            </a:pPr>
            <a:r>
              <a:rPr lang="en-ZA" sz="1700" dirty="0">
                <a:solidFill>
                  <a:schemeClr val="tx1"/>
                </a:solidFill>
                <a:latin typeface="Arial" pitchFamily="34" charset="0"/>
                <a:cs typeface="Arial" pitchFamily="34" charset="0"/>
              </a:rPr>
              <a:t>Lease agreements to acquire infrastructure at three (3) Maritime Ports of Entry could not be achieved due to the dependency on DPW for the Lease Agreement with </a:t>
            </a:r>
            <a:r>
              <a:rPr lang="en-ZA" sz="1700" dirty="0" smtClean="0">
                <a:solidFill>
                  <a:schemeClr val="tx1"/>
                </a:solidFill>
                <a:latin typeface="Arial" pitchFamily="34" charset="0"/>
                <a:cs typeface="Arial" pitchFamily="34" charset="0"/>
              </a:rPr>
              <a:t>TNPA</a:t>
            </a:r>
          </a:p>
          <a:p>
            <a:pPr marL="285750" indent="-285750" algn="just">
              <a:buFont typeface="Wingdings" pitchFamily="2" charset="2"/>
              <a:buChar char="q"/>
              <a:defRPr/>
            </a:pPr>
            <a:endParaRPr lang="en-ZA" sz="1700" dirty="0">
              <a:solidFill>
                <a:schemeClr val="tx1"/>
              </a:solidFill>
              <a:latin typeface="Arial" pitchFamily="34" charset="0"/>
              <a:cs typeface="Arial" pitchFamily="34" charset="0"/>
            </a:endParaRPr>
          </a:p>
          <a:p>
            <a:pPr marL="0" indent="0" algn="just">
              <a:buNone/>
              <a:defRPr/>
            </a:pPr>
            <a:r>
              <a:rPr lang="en-ZA" sz="1900" b="1" dirty="0" smtClean="0">
                <a:solidFill>
                  <a:schemeClr val="tx1"/>
                </a:solidFill>
                <a:latin typeface="Arial" pitchFamily="34" charset="0"/>
                <a:cs typeface="Arial" pitchFamily="34" charset="0"/>
              </a:rPr>
              <a:t>Other factors: </a:t>
            </a:r>
          </a:p>
          <a:p>
            <a:pPr marL="285750" indent="-285750" eaLnBrk="0" hangingPunct="0">
              <a:spcBef>
                <a:spcPct val="90000"/>
              </a:spcBef>
              <a:buFont typeface="Wingdings" pitchFamily="2" charset="2"/>
              <a:buChar char="q"/>
              <a:defRPr/>
            </a:pPr>
            <a:r>
              <a:rPr lang="en-US" sz="1700" dirty="0">
                <a:solidFill>
                  <a:schemeClr val="tx1"/>
                </a:solidFill>
                <a:latin typeface="Arial" pitchFamily="34" charset="0"/>
                <a:ea typeface="MS PGothic" pitchFamily="34" charset="-128"/>
                <a:cs typeface="Arial" pitchFamily="34" charset="0"/>
              </a:rPr>
              <a:t>COE - A diminishing capacity through attrition in management and operational positions</a:t>
            </a:r>
          </a:p>
          <a:p>
            <a:pPr marL="285750" indent="-285750" eaLnBrk="0" hangingPunct="0">
              <a:spcBef>
                <a:spcPct val="90000"/>
              </a:spcBef>
              <a:buFont typeface="Wingdings" pitchFamily="2" charset="2"/>
              <a:buChar char="q"/>
              <a:defRPr/>
            </a:pPr>
            <a:r>
              <a:rPr lang="en-US" altLang="en-US" sz="1700" dirty="0">
                <a:solidFill>
                  <a:schemeClr val="tx1"/>
                </a:solidFill>
                <a:latin typeface="Arial" pitchFamily="34" charset="0"/>
                <a:cs typeface="Arial" pitchFamily="34" charset="0"/>
              </a:rPr>
              <a:t>Resource constraints remain a serious challenge and hamper operations and service delivery</a:t>
            </a:r>
          </a:p>
          <a:p>
            <a:pPr marL="285750" indent="-285750" eaLnBrk="0" hangingPunct="0">
              <a:spcBef>
                <a:spcPct val="90000"/>
              </a:spcBef>
              <a:buFont typeface="Wingdings" pitchFamily="2" charset="2"/>
              <a:buChar char="q"/>
              <a:defRPr/>
            </a:pPr>
            <a:r>
              <a:rPr lang="en-US" altLang="en-US" sz="1700" dirty="0">
                <a:solidFill>
                  <a:schemeClr val="tx1"/>
                </a:solidFill>
                <a:latin typeface="Arial" pitchFamily="34" charset="0"/>
                <a:cs typeface="Arial" pitchFamily="34" charset="0"/>
              </a:rPr>
              <a:t>Unresolved </a:t>
            </a:r>
            <a:r>
              <a:rPr lang="en-US" altLang="en-US" sz="1700" dirty="0" err="1">
                <a:solidFill>
                  <a:schemeClr val="tx1"/>
                </a:solidFill>
                <a:latin typeface="Arial" pitchFamily="34" charset="0"/>
                <a:cs typeface="Arial" pitchFamily="34" charset="0"/>
              </a:rPr>
              <a:t>labour</a:t>
            </a:r>
            <a:r>
              <a:rPr lang="en-US" altLang="en-US" sz="1700" dirty="0">
                <a:solidFill>
                  <a:schemeClr val="tx1"/>
                </a:solidFill>
                <a:latin typeface="Arial" pitchFamily="34" charset="0"/>
                <a:cs typeface="Arial" pitchFamily="34" charset="0"/>
              </a:rPr>
              <a:t> dispute related to working hours</a:t>
            </a:r>
          </a:p>
          <a:p>
            <a:pPr marL="285750" indent="-285750" algn="just">
              <a:buFont typeface="Wingdings" pitchFamily="2" charset="2"/>
              <a:buChar char="q"/>
              <a:defRPr/>
            </a:pPr>
            <a:endParaRPr lang="en-ZA" sz="1700" dirty="0" smtClean="0">
              <a:solidFill>
                <a:schemeClr val="tx1"/>
              </a:solidFill>
              <a:latin typeface="Arial" pitchFamily="34" charset="0"/>
              <a:cs typeface="Arial" pitchFamily="34" charset="0"/>
            </a:endParaRPr>
          </a:p>
          <a:p>
            <a:pPr marL="285750" indent="-285750" algn="just">
              <a:buFont typeface="Wingdings" pitchFamily="2" charset="2"/>
              <a:buChar char="q"/>
              <a:defRPr/>
            </a:pPr>
            <a:endParaRPr lang="en-ZA" sz="1900" dirty="0">
              <a:solidFill>
                <a:schemeClr val="tx1"/>
              </a:solidFill>
              <a:latin typeface="Arial" pitchFamily="34" charset="0"/>
              <a:cs typeface="Arial" pitchFamily="34" charset="0"/>
            </a:endParaRPr>
          </a:p>
          <a:p>
            <a:pPr lvl="1" algn="just">
              <a:spcBef>
                <a:spcPts val="0"/>
              </a:spcBef>
              <a:defRPr/>
            </a:pPr>
            <a:endParaRPr lang="en-ZA" sz="1500" b="1" u="sng" dirty="0">
              <a:solidFill>
                <a:schemeClr val="tx1"/>
              </a:solidFill>
              <a:latin typeface="Arial" pitchFamily="34" charset="0"/>
              <a:cs typeface="Arial" pitchFamily="34" charset="0"/>
            </a:endParaRPr>
          </a:p>
          <a:p>
            <a:pPr marL="0" indent="0" algn="just">
              <a:buNone/>
              <a:defRPr/>
            </a:pPr>
            <a:endParaRPr lang="en-ZA" sz="1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748373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600501" y="-161223"/>
            <a:ext cx="8434317" cy="1640449"/>
          </a:xfrm>
          <a:prstGeom prst="rect">
            <a:avLst/>
          </a:prstGeom>
        </p:spPr>
        <p:txBody>
          <a:bodyPr wrap="square">
            <a:spAutoFit/>
          </a:bodyPr>
          <a:lstStyle/>
          <a:p>
            <a:pPr algn="ctr">
              <a:lnSpc>
                <a:spcPct val="105000"/>
              </a:lnSpc>
              <a:spcBef>
                <a:spcPct val="50000"/>
              </a:spcBef>
              <a:spcAft>
                <a:spcPts val="1200"/>
              </a:spcAft>
              <a:tabLst>
                <a:tab pos="1943100" algn="l"/>
              </a:tabLst>
            </a:pPr>
            <a:r>
              <a:rPr lang="en-ZA" sz="2400" b="1" dirty="0">
                <a:solidFill>
                  <a:schemeClr val="accent2">
                    <a:lumMod val="50000"/>
                  </a:schemeClr>
                </a:solidFill>
              </a:rPr>
              <a:t/>
            </a:r>
            <a:br>
              <a:rPr lang="en-ZA" sz="2400" b="1" dirty="0">
                <a:solidFill>
                  <a:schemeClr val="accent2">
                    <a:lumMod val="50000"/>
                  </a:schemeClr>
                </a:solidFill>
              </a:rPr>
            </a:br>
            <a:r>
              <a:rPr lang="en-US" sz="2800" b="1" dirty="0">
                <a:solidFill>
                  <a:schemeClr val="bg1"/>
                </a:solidFill>
                <a:latin typeface="Arial" pitchFamily="34" charset="0"/>
                <a:cs typeface="Arial" pitchFamily="34" charset="0"/>
              </a:rPr>
              <a:t>FINANCIAL </a:t>
            </a:r>
            <a:r>
              <a:rPr lang="en-US" sz="2800" b="1" dirty="0" smtClean="0">
                <a:solidFill>
                  <a:schemeClr val="bg1"/>
                </a:solidFill>
                <a:latin typeface="Arial" pitchFamily="34" charset="0"/>
                <a:cs typeface="Arial" pitchFamily="34" charset="0"/>
              </a:rPr>
              <a:t>PERFORMANCE INFORMATION</a:t>
            </a:r>
            <a:endParaRPr lang="en-US" sz="2800" b="1" dirty="0">
              <a:solidFill>
                <a:schemeClr val="bg1"/>
              </a:solidFill>
              <a:latin typeface="Arial" pitchFamily="34" charset="0"/>
              <a:cs typeface="Arial" pitchFamily="34" charset="0"/>
            </a:endParaRP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33</a:t>
            </a:fld>
            <a:endParaRPr lang="en-US" sz="1800" b="1" dirty="0">
              <a:solidFill>
                <a:schemeClr val="tx1"/>
              </a:solidFill>
              <a:latin typeface="Arial" pitchFamily="34" charset="0"/>
              <a:cs typeface="Arial" pitchFamily="34" charset="0"/>
            </a:endParaRPr>
          </a:p>
        </p:txBody>
      </p:sp>
      <p:pic>
        <p:nvPicPr>
          <p:cNvPr id="6" name="Picture 8" descr="Image result for sa currenc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84" y="1277815"/>
            <a:ext cx="3803516" cy="38277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71748" y="2836465"/>
            <a:ext cx="4415051" cy="461665"/>
          </a:xfrm>
          <a:prstGeom prst="rect">
            <a:avLst/>
          </a:prstGeom>
          <a:solidFill>
            <a:schemeClr val="accent3"/>
          </a:solidFill>
        </p:spPr>
        <p:txBody>
          <a:bodyPr wrap="square">
            <a:spAutoFit/>
          </a:bodyPr>
          <a:lstStyle/>
          <a:p>
            <a:pPr algn="ctr"/>
            <a:r>
              <a:rPr lang="en-US" sz="2400" b="1" dirty="0" smtClean="0">
                <a:latin typeface="Arial"/>
              </a:rPr>
              <a:t>2016-17</a:t>
            </a:r>
            <a:endParaRPr lang="en-ZA" sz="2400" b="1" dirty="0">
              <a:latin typeface="Arial" charset="0"/>
            </a:endParaRPr>
          </a:p>
        </p:txBody>
      </p:sp>
    </p:spTree>
    <p:extLst>
      <p:ext uri="{BB962C8B-B14F-4D97-AF65-F5344CB8AC3E}">
        <p14:creationId xmlns:p14="http://schemas.microsoft.com/office/powerpoint/2010/main" val="36544748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0" y="102013"/>
            <a:ext cx="9144000" cy="1188018"/>
          </a:xfrm>
          <a:prstGeom prst="rect">
            <a:avLst/>
          </a:prstGeom>
        </p:spPr>
        <p:txBody>
          <a:bodyPr wrap="square">
            <a:spAutoFit/>
          </a:bodyPr>
          <a:lstStyle/>
          <a:p>
            <a:pPr lvl="1" algn="ctr">
              <a:lnSpc>
                <a:spcPct val="105000"/>
              </a:lnSpc>
              <a:spcBef>
                <a:spcPct val="50000"/>
              </a:spcBef>
              <a:spcAft>
                <a:spcPts val="1200"/>
              </a:spcAft>
              <a:tabLst>
                <a:tab pos="1943100" algn="l"/>
              </a:tabLst>
            </a:pPr>
            <a:r>
              <a:rPr lang="en-ZA" sz="2400" b="1" dirty="0" smtClean="0">
                <a:solidFill>
                  <a:schemeClr val="bg1"/>
                </a:solidFill>
                <a:latin typeface="Arial" pitchFamily="34" charset="0"/>
                <a:cs typeface="Arial" pitchFamily="34" charset="0"/>
              </a:rPr>
              <a:t>CONTENT</a:t>
            </a:r>
            <a:endParaRPr lang="en-US" sz="2400" b="1" dirty="0">
              <a:solidFill>
                <a:schemeClr val="bg1"/>
              </a:solidFill>
              <a:latin typeface="Arial" pitchFamily="34" charset="0"/>
              <a:cs typeface="Arial" pitchFamily="34" charset="0"/>
            </a:endParaRPr>
          </a:p>
          <a:p>
            <a:pPr algn="ctr">
              <a:spcBef>
                <a:spcPct val="50000"/>
              </a:spcBef>
              <a:spcAft>
                <a:spcPts val="1800"/>
              </a:spcAft>
            </a:pPr>
            <a:r>
              <a:rPr lang="en-US" sz="2400" b="1" u="sng" dirty="0" smtClean="0">
                <a:solidFill>
                  <a:schemeClr val="bg1"/>
                </a:solidFill>
                <a:latin typeface="Arial" charset="0"/>
                <a:cs typeface="Arial" charset="0"/>
              </a:rPr>
              <a:t>)</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34</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0" y="842492"/>
            <a:ext cx="9019309" cy="5225799"/>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lnSpc>
                <a:spcPct val="150000"/>
              </a:lnSpc>
              <a:buFont typeface="Wingdings" pitchFamily="2" charset="2"/>
              <a:buChar char="q"/>
            </a:pPr>
            <a:r>
              <a:rPr lang="en-ZA" sz="1800" b="1" dirty="0">
                <a:solidFill>
                  <a:schemeClr val="tx1"/>
                </a:solidFill>
                <a:latin typeface="Arial" pitchFamily="34" charset="0"/>
                <a:cs typeface="Arial" pitchFamily="34" charset="0"/>
              </a:rPr>
              <a:t>Audited expenditure report  :Actual </a:t>
            </a:r>
            <a:r>
              <a:rPr lang="en-ZA" sz="1800" b="1" dirty="0" err="1">
                <a:solidFill>
                  <a:schemeClr val="tx1"/>
                </a:solidFill>
                <a:latin typeface="Arial" pitchFamily="34" charset="0"/>
                <a:cs typeface="Arial" pitchFamily="34" charset="0"/>
              </a:rPr>
              <a:t>vs</a:t>
            </a:r>
            <a:r>
              <a:rPr lang="en-ZA" sz="1800" b="1" dirty="0">
                <a:solidFill>
                  <a:schemeClr val="tx1"/>
                </a:solidFill>
                <a:latin typeface="Arial" pitchFamily="34" charset="0"/>
                <a:cs typeface="Arial" pitchFamily="34" charset="0"/>
              </a:rPr>
              <a:t> Budget per programme.</a:t>
            </a:r>
          </a:p>
          <a:p>
            <a:pPr>
              <a:lnSpc>
                <a:spcPct val="150000"/>
              </a:lnSpc>
              <a:buFont typeface="Wingdings" pitchFamily="2" charset="2"/>
              <a:buChar char="q"/>
            </a:pPr>
            <a:r>
              <a:rPr lang="en-ZA" sz="1800" b="1" dirty="0">
                <a:solidFill>
                  <a:schemeClr val="tx1"/>
                </a:solidFill>
                <a:latin typeface="Arial" pitchFamily="34" charset="0"/>
                <a:cs typeface="Arial" pitchFamily="34" charset="0"/>
              </a:rPr>
              <a:t>Audited expenditure report  :Actual </a:t>
            </a:r>
            <a:r>
              <a:rPr lang="en-ZA" sz="1800" b="1" dirty="0" err="1">
                <a:solidFill>
                  <a:schemeClr val="tx1"/>
                </a:solidFill>
                <a:latin typeface="Arial" pitchFamily="34" charset="0"/>
                <a:cs typeface="Arial" pitchFamily="34" charset="0"/>
              </a:rPr>
              <a:t>vs</a:t>
            </a:r>
            <a:r>
              <a:rPr lang="en-ZA" sz="1800" b="1" dirty="0">
                <a:solidFill>
                  <a:schemeClr val="tx1"/>
                </a:solidFill>
                <a:latin typeface="Arial" pitchFamily="34" charset="0"/>
                <a:cs typeface="Arial" pitchFamily="34" charset="0"/>
              </a:rPr>
              <a:t> Budget per Economic </a:t>
            </a:r>
            <a:r>
              <a:rPr lang="en-ZA" sz="1800" b="1" dirty="0" smtClean="0">
                <a:solidFill>
                  <a:schemeClr val="tx1"/>
                </a:solidFill>
                <a:latin typeface="Arial" pitchFamily="34" charset="0"/>
                <a:cs typeface="Arial" pitchFamily="34" charset="0"/>
              </a:rPr>
              <a:t>Classification.</a:t>
            </a:r>
            <a:endParaRPr lang="en-ZA" sz="1800" b="1" dirty="0">
              <a:solidFill>
                <a:schemeClr val="tx1"/>
              </a:solidFill>
              <a:latin typeface="Arial" pitchFamily="34" charset="0"/>
              <a:cs typeface="Arial" pitchFamily="34" charset="0"/>
            </a:endParaRPr>
          </a:p>
          <a:p>
            <a:pPr>
              <a:lnSpc>
                <a:spcPct val="150000"/>
              </a:lnSpc>
              <a:buFont typeface="Wingdings" pitchFamily="2" charset="2"/>
              <a:buChar char="q"/>
            </a:pPr>
            <a:r>
              <a:rPr lang="en-US" sz="1800" b="1" dirty="0">
                <a:solidFill>
                  <a:schemeClr val="tx1"/>
                </a:solidFill>
                <a:latin typeface="Arial" pitchFamily="34" charset="0"/>
                <a:cs typeface="Arial" pitchFamily="34" charset="0"/>
              </a:rPr>
              <a:t>Departmental </a:t>
            </a:r>
            <a:r>
              <a:rPr lang="en-US" sz="1800" b="1" dirty="0" smtClean="0">
                <a:solidFill>
                  <a:schemeClr val="tx1"/>
                </a:solidFill>
                <a:latin typeface="Arial" pitchFamily="34" charset="0"/>
                <a:cs typeface="Arial" pitchFamily="34" charset="0"/>
              </a:rPr>
              <a:t>Revenue.</a:t>
            </a:r>
            <a:endParaRPr lang="en-US" sz="1800" b="1" dirty="0">
              <a:solidFill>
                <a:schemeClr val="tx1"/>
              </a:solidFill>
              <a:latin typeface="Arial" pitchFamily="34" charset="0"/>
              <a:cs typeface="Arial" pitchFamily="34" charset="0"/>
            </a:endParaRPr>
          </a:p>
          <a:p>
            <a:pPr>
              <a:lnSpc>
                <a:spcPct val="150000"/>
              </a:lnSpc>
              <a:buFont typeface="Wingdings" pitchFamily="2" charset="2"/>
              <a:buChar char="q"/>
            </a:pPr>
            <a:r>
              <a:rPr lang="en-US" sz="1800" b="1" dirty="0">
                <a:solidFill>
                  <a:schemeClr val="tx1"/>
                </a:solidFill>
                <a:latin typeface="Arial" pitchFamily="34" charset="0"/>
                <a:cs typeface="Arial" pitchFamily="34" charset="0"/>
              </a:rPr>
              <a:t>2016/17 Audit </a:t>
            </a:r>
            <a:r>
              <a:rPr lang="en-US" sz="1800" b="1" dirty="0" smtClean="0">
                <a:solidFill>
                  <a:schemeClr val="tx1"/>
                </a:solidFill>
                <a:latin typeface="Arial" pitchFamily="34" charset="0"/>
                <a:cs typeface="Arial" pitchFamily="34" charset="0"/>
              </a:rPr>
              <a:t>Outcome.</a:t>
            </a:r>
            <a:endParaRPr lang="en-US" sz="1800" b="1" dirty="0">
              <a:solidFill>
                <a:schemeClr val="tx1"/>
              </a:solidFill>
              <a:latin typeface="Arial" pitchFamily="34" charset="0"/>
              <a:cs typeface="Arial" pitchFamily="34" charset="0"/>
            </a:endParaRPr>
          </a:p>
          <a:p>
            <a:pPr>
              <a:lnSpc>
                <a:spcPct val="150000"/>
              </a:lnSpc>
              <a:buFont typeface="Wingdings" pitchFamily="2" charset="2"/>
              <a:buChar char="q"/>
            </a:pPr>
            <a:r>
              <a:rPr lang="en-ZA" sz="1800" b="1" dirty="0">
                <a:solidFill>
                  <a:schemeClr val="tx1"/>
                </a:solidFill>
                <a:latin typeface="Arial" pitchFamily="34" charset="0"/>
                <a:cs typeface="Arial" pitchFamily="34" charset="0"/>
              </a:rPr>
              <a:t>Compliance with </a:t>
            </a:r>
            <a:r>
              <a:rPr lang="en-ZA" sz="1800" b="1" dirty="0" smtClean="0">
                <a:solidFill>
                  <a:schemeClr val="tx1"/>
                </a:solidFill>
                <a:latin typeface="Arial" pitchFamily="34" charset="0"/>
                <a:cs typeface="Arial" pitchFamily="34" charset="0"/>
              </a:rPr>
              <a:t>Legislation.</a:t>
            </a:r>
            <a:endParaRPr lang="en-ZA" sz="1800" b="1" dirty="0">
              <a:solidFill>
                <a:schemeClr val="tx1"/>
              </a:solidFill>
              <a:latin typeface="Arial" pitchFamily="34" charset="0"/>
              <a:cs typeface="Arial" pitchFamily="34" charset="0"/>
            </a:endParaRPr>
          </a:p>
          <a:p>
            <a:pPr>
              <a:lnSpc>
                <a:spcPct val="150000"/>
              </a:lnSpc>
              <a:buFont typeface="Wingdings" pitchFamily="2" charset="2"/>
              <a:buChar char="q"/>
            </a:pPr>
            <a:r>
              <a:rPr lang="en-ZA" sz="1800" b="1" dirty="0">
                <a:solidFill>
                  <a:schemeClr val="tx1"/>
                </a:solidFill>
                <a:latin typeface="Arial" pitchFamily="34" charset="0"/>
                <a:cs typeface="Arial" pitchFamily="34" charset="0"/>
              </a:rPr>
              <a:t>Steps to be taken to improve the audit </a:t>
            </a:r>
            <a:r>
              <a:rPr lang="en-ZA" sz="1800" b="1" dirty="0" smtClean="0">
                <a:solidFill>
                  <a:schemeClr val="tx1"/>
                </a:solidFill>
                <a:latin typeface="Arial" pitchFamily="34" charset="0"/>
                <a:cs typeface="Arial" pitchFamily="34" charset="0"/>
              </a:rPr>
              <a:t>outcome.</a:t>
            </a:r>
            <a:endParaRPr lang="en-ZA" sz="1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568909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49"/>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207818" y="-45867"/>
            <a:ext cx="8672947" cy="1575816"/>
          </a:xfrm>
          <a:prstGeom prst="rect">
            <a:avLst/>
          </a:prstGeom>
        </p:spPr>
        <p:txBody>
          <a:bodyPr wrap="square">
            <a:spAutoFit/>
          </a:bodyPr>
          <a:lstStyle/>
          <a:p>
            <a:pPr algn="ctr">
              <a:lnSpc>
                <a:spcPct val="105000"/>
              </a:lnSpc>
              <a:spcBef>
                <a:spcPct val="50000"/>
              </a:spcBef>
              <a:spcAft>
                <a:spcPts val="1200"/>
              </a:spcAft>
              <a:tabLst>
                <a:tab pos="1943100" algn="l"/>
              </a:tabLst>
            </a:pPr>
            <a:r>
              <a:rPr lang="en-US" sz="2400" b="1" dirty="0" smtClean="0">
                <a:solidFill>
                  <a:schemeClr val="bg1"/>
                </a:solidFill>
                <a:latin typeface="Arial" pitchFamily="34" charset="0"/>
                <a:cs typeface="Arial" pitchFamily="34" charset="0"/>
              </a:rPr>
              <a:t>AUDITED </a:t>
            </a:r>
            <a:r>
              <a:rPr lang="en-US" sz="2400" b="1" dirty="0">
                <a:solidFill>
                  <a:schemeClr val="bg1"/>
                </a:solidFill>
                <a:latin typeface="Arial" pitchFamily="34" charset="0"/>
                <a:cs typeface="Arial" pitchFamily="34" charset="0"/>
              </a:rPr>
              <a:t>EXPENDITURE REPORT: ACTUAL </a:t>
            </a:r>
            <a:r>
              <a:rPr lang="en-US" sz="2400" b="1" dirty="0" err="1">
                <a:solidFill>
                  <a:schemeClr val="bg1"/>
                </a:solidFill>
                <a:latin typeface="Arial" pitchFamily="34" charset="0"/>
                <a:cs typeface="Arial" pitchFamily="34" charset="0"/>
              </a:rPr>
              <a:t>vs</a:t>
            </a:r>
            <a:r>
              <a:rPr lang="en-US" sz="2400" b="1" dirty="0">
                <a:solidFill>
                  <a:schemeClr val="bg1"/>
                </a:solidFill>
                <a:latin typeface="Arial" pitchFamily="34" charset="0"/>
                <a:cs typeface="Arial" pitchFamily="34" charset="0"/>
              </a:rPr>
              <a:t> BUDGET  PER PROGRAMME</a:t>
            </a: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35</a:t>
            </a:fld>
            <a:endParaRPr lang="en-US" sz="1800" b="1" dirty="0">
              <a:solidFill>
                <a:schemeClr val="tx1"/>
              </a:solidFill>
              <a:latin typeface="Arial" pitchFamily="34" charset="0"/>
              <a:cs typeface="Arial" pitchFamily="34" charset="0"/>
            </a:endParaRPr>
          </a:p>
        </p:txBody>
      </p:sp>
      <p:sp>
        <p:nvSpPr>
          <p:cNvPr id="2" name="Rectangle 1"/>
          <p:cNvSpPr/>
          <p:nvPr/>
        </p:nvSpPr>
        <p:spPr>
          <a:xfrm>
            <a:off x="263236" y="3546937"/>
            <a:ext cx="8617529" cy="1477328"/>
          </a:xfrm>
          <a:prstGeom prst="rect">
            <a:avLst/>
          </a:prstGeom>
          <a:solidFill>
            <a:schemeClr val="accent3">
              <a:lumMod val="40000"/>
              <a:lumOff val="60000"/>
            </a:schemeClr>
          </a:solidFill>
        </p:spPr>
        <p:txBody>
          <a:bodyPr wrap="square">
            <a:spAutoFit/>
          </a:bodyPr>
          <a:lstStyle/>
          <a:p>
            <a:endParaRPr lang="en-US" dirty="0" smtClean="0"/>
          </a:p>
          <a:p>
            <a:r>
              <a:rPr lang="en-US" dirty="0" smtClean="0">
                <a:latin typeface="Arial" pitchFamily="34" charset="0"/>
                <a:cs typeface="Arial" pitchFamily="34" charset="0"/>
              </a:rPr>
              <a:t>During </a:t>
            </a:r>
            <a:r>
              <a:rPr lang="en-US" dirty="0">
                <a:latin typeface="Arial" pitchFamily="34" charset="0"/>
                <a:cs typeface="Arial" pitchFamily="34" charset="0"/>
              </a:rPr>
              <a:t>the </a:t>
            </a:r>
            <a:r>
              <a:rPr lang="en-US" dirty="0" smtClean="0">
                <a:latin typeface="Arial" pitchFamily="34" charset="0"/>
                <a:cs typeface="Arial" pitchFamily="34" charset="0"/>
              </a:rPr>
              <a:t> 2016/17 financial year, the Department </a:t>
            </a:r>
            <a:r>
              <a:rPr lang="en-US" dirty="0">
                <a:latin typeface="Arial" pitchFamily="34" charset="0"/>
                <a:cs typeface="Arial" pitchFamily="34" charset="0"/>
              </a:rPr>
              <a:t>has underspent its allocation by 0.15 % (R12 million). The </a:t>
            </a:r>
            <a:r>
              <a:rPr lang="en-US" dirty="0" smtClean="0">
                <a:latin typeface="Arial" pitchFamily="34" charset="0"/>
                <a:cs typeface="Arial" pitchFamily="34" charset="0"/>
              </a:rPr>
              <a:t> under spending </a:t>
            </a:r>
            <a:r>
              <a:rPr lang="en-US" dirty="0">
                <a:latin typeface="Arial" pitchFamily="34" charset="0"/>
                <a:cs typeface="Arial" pitchFamily="34" charset="0"/>
              </a:rPr>
              <a:t>is as a result of delays in </a:t>
            </a:r>
            <a:r>
              <a:rPr lang="en-US" dirty="0" smtClean="0">
                <a:latin typeface="Arial" pitchFamily="34" charset="0"/>
                <a:cs typeface="Arial" pitchFamily="34" charset="0"/>
              </a:rPr>
              <a:t>the implementation </a:t>
            </a:r>
            <a:r>
              <a:rPr lang="en-US" dirty="0">
                <a:latin typeface="Arial" pitchFamily="34" charset="0"/>
                <a:cs typeface="Arial" pitchFamily="34" charset="0"/>
              </a:rPr>
              <a:t>of VOIP and video </a:t>
            </a:r>
            <a:r>
              <a:rPr lang="en-US" dirty="0" smtClean="0">
                <a:latin typeface="Arial" pitchFamily="34" charset="0"/>
                <a:cs typeface="Arial" pitchFamily="34" charset="0"/>
              </a:rPr>
              <a:t>conferencing. NT has approved to roll-over funds to 2017/18.</a:t>
            </a:r>
            <a:endParaRPr lang="en-US"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2414632"/>
              </p:ext>
            </p:extLst>
          </p:nvPr>
        </p:nvGraphicFramePr>
        <p:xfrm>
          <a:off x="263236" y="928255"/>
          <a:ext cx="8603673" cy="2619432"/>
        </p:xfrm>
        <a:graphic>
          <a:graphicData uri="http://schemas.openxmlformats.org/drawingml/2006/table">
            <a:tbl>
              <a:tblPr firstRow="1" bandRow="1">
                <a:tableStyleId>{5C22544A-7EE6-4342-B048-85BDC9FD1C3A}</a:tableStyleId>
              </a:tblPr>
              <a:tblGrid>
                <a:gridCol w="2247833"/>
                <a:gridCol w="1779506"/>
                <a:gridCol w="2220854"/>
                <a:gridCol w="1509181"/>
                <a:gridCol w="846299"/>
              </a:tblGrid>
              <a:tr h="1136072">
                <a:tc>
                  <a:txBody>
                    <a:bodyPr/>
                    <a:lstStyle/>
                    <a:p>
                      <a:r>
                        <a:rPr lang="en-US" dirty="0" smtClean="0">
                          <a:solidFill>
                            <a:schemeClr val="tx1"/>
                          </a:solidFill>
                          <a:latin typeface="Arial" pitchFamily="34" charset="0"/>
                          <a:cs typeface="Arial" pitchFamily="34" charset="0"/>
                        </a:rPr>
                        <a:t>PROGRAMME</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dirty="0" smtClean="0">
                          <a:solidFill>
                            <a:schemeClr val="tx1"/>
                          </a:solidFill>
                          <a:latin typeface="Arial" pitchFamily="34" charset="0"/>
                          <a:cs typeface="Arial" pitchFamily="34" charset="0"/>
                        </a:rPr>
                        <a:t>FINAL BUDGET</a:t>
                      </a:r>
                    </a:p>
                    <a:p>
                      <a:r>
                        <a:rPr lang="en-US" dirty="0" smtClean="0">
                          <a:solidFill>
                            <a:schemeClr val="tx1"/>
                          </a:solidFill>
                          <a:latin typeface="Arial" pitchFamily="34" charset="0"/>
                          <a:cs typeface="Arial" pitchFamily="34" charset="0"/>
                        </a:rPr>
                        <a:t>R’000</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dirty="0" smtClean="0">
                          <a:solidFill>
                            <a:schemeClr val="tx1"/>
                          </a:solidFill>
                          <a:latin typeface="Arial" pitchFamily="34" charset="0"/>
                          <a:cs typeface="Arial" pitchFamily="34" charset="0"/>
                        </a:rPr>
                        <a:t>FINAL EXPENDITURE</a:t>
                      </a:r>
                    </a:p>
                    <a:p>
                      <a:r>
                        <a:rPr lang="en-US" dirty="0" smtClean="0">
                          <a:solidFill>
                            <a:schemeClr val="tx1"/>
                          </a:solidFill>
                          <a:latin typeface="Arial" pitchFamily="34" charset="0"/>
                          <a:cs typeface="Arial" pitchFamily="34" charset="0"/>
                        </a:rPr>
                        <a:t>R’000</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dirty="0" smtClean="0">
                          <a:solidFill>
                            <a:schemeClr val="tx1"/>
                          </a:solidFill>
                          <a:latin typeface="Arial" pitchFamily="34" charset="0"/>
                          <a:cs typeface="Arial" pitchFamily="34" charset="0"/>
                        </a:rPr>
                        <a:t>VARIANCE</a:t>
                      </a:r>
                    </a:p>
                    <a:p>
                      <a:endParaRPr lang="en-US" dirty="0" smtClean="0">
                        <a:solidFill>
                          <a:schemeClr val="tx1"/>
                        </a:solidFill>
                        <a:latin typeface="Arial" pitchFamily="34" charset="0"/>
                        <a:cs typeface="Arial" pitchFamily="34" charset="0"/>
                      </a:endParaRPr>
                    </a:p>
                    <a:p>
                      <a:r>
                        <a:rPr lang="en-US" dirty="0" smtClean="0">
                          <a:solidFill>
                            <a:schemeClr val="tx1"/>
                          </a:solidFill>
                          <a:latin typeface="Arial" pitchFamily="34" charset="0"/>
                          <a:cs typeface="Arial" pitchFamily="34" charset="0"/>
                        </a:rPr>
                        <a:t>R’000</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smtClean="0">
                        <a:solidFill>
                          <a:schemeClr val="tx1"/>
                        </a:solidFill>
                        <a:latin typeface="Arial" pitchFamily="34" charset="0"/>
                        <a:cs typeface="Arial" pitchFamily="34" charset="0"/>
                      </a:endParaRPr>
                    </a:p>
                    <a:p>
                      <a:endParaRPr lang="en-US" dirty="0" smtClean="0">
                        <a:solidFill>
                          <a:schemeClr val="tx1"/>
                        </a:solidFill>
                        <a:latin typeface="Arial" pitchFamily="34" charset="0"/>
                        <a:cs typeface="Arial" pitchFamily="34" charset="0"/>
                      </a:endParaRPr>
                    </a:p>
                    <a:p>
                      <a:r>
                        <a:rPr lang="en-US" dirty="0" smtClean="0">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0840">
                <a:tc>
                  <a:txBody>
                    <a:bodyPr/>
                    <a:lstStyle/>
                    <a:p>
                      <a:r>
                        <a:rPr lang="en-US" dirty="0" smtClean="0">
                          <a:latin typeface="Arial" pitchFamily="34" charset="0"/>
                          <a:cs typeface="Arial" pitchFamily="34" charset="0"/>
                        </a:rPr>
                        <a:t>1. Administration</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smtClean="0">
                          <a:latin typeface="Arial" pitchFamily="34" charset="0"/>
                          <a:cs typeface="Arial" pitchFamily="34" charset="0"/>
                        </a:rPr>
                        <a:t>2,222,834</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smtClean="0">
                          <a:latin typeface="Arial" pitchFamily="34" charset="0"/>
                          <a:cs typeface="Arial" pitchFamily="34" charset="0"/>
                        </a:rPr>
                        <a:t>2,210,834</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smtClean="0">
                          <a:latin typeface="Arial" pitchFamily="34" charset="0"/>
                          <a:cs typeface="Arial" pitchFamily="34" charset="0"/>
                        </a:rPr>
                        <a:t>12,000</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smtClean="0">
                          <a:latin typeface="Arial" pitchFamily="34" charset="0"/>
                          <a:cs typeface="Arial" pitchFamily="34" charset="0"/>
                        </a:rPr>
                        <a:t>99.5%</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840">
                <a:tc>
                  <a:txBody>
                    <a:bodyPr/>
                    <a:lstStyle/>
                    <a:p>
                      <a:r>
                        <a:rPr lang="en-US" dirty="0" smtClean="0">
                          <a:latin typeface="Arial" pitchFamily="34" charset="0"/>
                          <a:cs typeface="Arial" pitchFamily="34" charset="0"/>
                        </a:rPr>
                        <a:t>2. Civics</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dirty="0" smtClean="0">
                          <a:latin typeface="Arial" pitchFamily="34" charset="0"/>
                          <a:cs typeface="Arial" pitchFamily="34" charset="0"/>
                        </a:rPr>
                        <a:t>4,787,170</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dirty="0" smtClean="0">
                          <a:latin typeface="Arial" pitchFamily="34" charset="0"/>
                          <a:cs typeface="Arial" pitchFamily="34" charset="0"/>
                        </a:rPr>
                        <a:t>4,786,988</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dirty="0" smtClean="0">
                          <a:latin typeface="Arial" pitchFamily="34" charset="0"/>
                          <a:cs typeface="Arial" pitchFamily="34" charset="0"/>
                        </a:rPr>
                        <a:t>182</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dirty="0" smtClean="0">
                          <a:latin typeface="Arial" pitchFamily="34" charset="0"/>
                          <a:cs typeface="Arial" pitchFamily="34" charset="0"/>
                        </a:rPr>
                        <a:t>100%</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0840">
                <a:tc>
                  <a:txBody>
                    <a:bodyPr/>
                    <a:lstStyle/>
                    <a:p>
                      <a:r>
                        <a:rPr lang="en-US" dirty="0" smtClean="0">
                          <a:latin typeface="Arial" pitchFamily="34" charset="0"/>
                          <a:cs typeface="Arial" pitchFamily="34" charset="0"/>
                        </a:rPr>
                        <a:t>3. IMS</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smtClean="0">
                          <a:latin typeface="Arial" pitchFamily="34" charset="0"/>
                          <a:cs typeface="Arial" pitchFamily="34" charset="0"/>
                        </a:rPr>
                        <a:t>1,145,801</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smtClean="0">
                          <a:latin typeface="Arial" pitchFamily="34" charset="0"/>
                          <a:cs typeface="Arial" pitchFamily="34" charset="0"/>
                        </a:rPr>
                        <a:t>1,145,702</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smtClean="0">
                          <a:latin typeface="Arial" pitchFamily="34" charset="0"/>
                          <a:cs typeface="Arial" pitchFamily="34" charset="0"/>
                        </a:rPr>
                        <a:t>99</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smtClean="0">
                          <a:latin typeface="Arial" pitchFamily="34" charset="0"/>
                          <a:cs typeface="Arial" pitchFamily="34" charset="0"/>
                        </a:rPr>
                        <a:t>100%</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840">
                <a:tc>
                  <a:txBody>
                    <a:bodyPr/>
                    <a:lstStyle/>
                    <a:p>
                      <a:r>
                        <a:rPr lang="en-US" b="1" dirty="0" smtClean="0">
                          <a:latin typeface="Arial" pitchFamily="34" charset="0"/>
                          <a:cs typeface="Arial" pitchFamily="34" charset="0"/>
                        </a:rPr>
                        <a:t>TOTAL</a:t>
                      </a:r>
                      <a:endParaRPr lang="en-US"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b="1" dirty="0" smtClean="0">
                          <a:latin typeface="Arial" pitchFamily="34" charset="0"/>
                          <a:cs typeface="Arial" pitchFamily="34" charset="0"/>
                        </a:rPr>
                        <a:t>8,155,805</a:t>
                      </a:r>
                      <a:endParaRPr lang="en-US"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b="1" dirty="0" smtClean="0">
                          <a:latin typeface="Arial" pitchFamily="34" charset="0"/>
                          <a:cs typeface="Arial" pitchFamily="34" charset="0"/>
                        </a:rPr>
                        <a:t>8,143,524</a:t>
                      </a:r>
                      <a:endParaRPr lang="en-US"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dirty="0" smtClean="0">
                          <a:latin typeface="Arial" pitchFamily="34" charset="0"/>
                          <a:cs typeface="Arial" pitchFamily="34" charset="0"/>
                        </a:rPr>
                        <a:t>12,281</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dirty="0" smtClean="0">
                          <a:latin typeface="Arial" pitchFamily="34" charset="0"/>
                          <a:cs typeface="Arial" pitchFamily="34" charset="0"/>
                        </a:rPr>
                        <a:t>99.8%</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Tree>
    <p:extLst>
      <p:ext uri="{BB962C8B-B14F-4D97-AF65-F5344CB8AC3E}">
        <p14:creationId xmlns:p14="http://schemas.microsoft.com/office/powerpoint/2010/main" val="2980104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459" y="72417"/>
            <a:ext cx="8486352" cy="674031"/>
          </a:xfrm>
          <a:prstGeom prst="rect">
            <a:avLst/>
          </a:prstGeom>
          <a:noFill/>
        </p:spPr>
        <p:txBody>
          <a:bodyPr wrap="square" rtlCol="0">
            <a:spAutoFit/>
          </a:bodyPr>
          <a:lstStyle/>
          <a:p>
            <a:pPr algn="ctr">
              <a:lnSpc>
                <a:spcPct val="105000"/>
              </a:lnSpc>
              <a:spcBef>
                <a:spcPct val="50000"/>
              </a:spcBef>
              <a:spcAft>
                <a:spcPts val="1200"/>
              </a:spcAft>
              <a:tabLst>
                <a:tab pos="1943100" algn="l"/>
              </a:tabLst>
            </a:pPr>
            <a:r>
              <a:rPr lang="en-US" b="1" dirty="0">
                <a:solidFill>
                  <a:schemeClr val="bg1"/>
                </a:solidFill>
                <a:latin typeface="Arial" pitchFamily="34" charset="0"/>
                <a:cs typeface="Arial" pitchFamily="34" charset="0"/>
              </a:rPr>
              <a:t>AUDITED EXPENDITURE REPORT: ACTUAL </a:t>
            </a:r>
            <a:r>
              <a:rPr lang="en-US" b="1" dirty="0" err="1">
                <a:solidFill>
                  <a:schemeClr val="bg1"/>
                </a:solidFill>
                <a:latin typeface="Arial" pitchFamily="34" charset="0"/>
                <a:cs typeface="Arial" pitchFamily="34" charset="0"/>
              </a:rPr>
              <a:t>vs</a:t>
            </a:r>
            <a:r>
              <a:rPr lang="en-US" b="1" dirty="0">
                <a:solidFill>
                  <a:schemeClr val="bg1"/>
                </a:solidFill>
                <a:latin typeface="Arial" pitchFamily="34" charset="0"/>
                <a:cs typeface="Arial" pitchFamily="34" charset="0"/>
              </a:rPr>
              <a:t> BUDGET PER ECONOMIC CLASSIFICATION</a:t>
            </a:r>
          </a:p>
        </p:txBody>
      </p:sp>
      <p:sp>
        <p:nvSpPr>
          <p:cNvPr id="5" name="Rectangle 4"/>
          <p:cNvSpPr/>
          <p:nvPr/>
        </p:nvSpPr>
        <p:spPr>
          <a:xfrm>
            <a:off x="1163782" y="-161223"/>
            <a:ext cx="7370618" cy="830997"/>
          </a:xfrm>
          <a:prstGeom prst="rect">
            <a:avLst/>
          </a:prstGeom>
        </p:spPr>
        <p:txBody>
          <a:bodyPr wrap="square">
            <a:spAutoFit/>
          </a:bodyPr>
          <a:lstStyle/>
          <a:p>
            <a:pPr algn="ctr"/>
            <a:r>
              <a:rPr lang="en-ZA" sz="2400" b="1" dirty="0">
                <a:solidFill>
                  <a:schemeClr val="accent2">
                    <a:lumMod val="50000"/>
                  </a:schemeClr>
                </a:solidFill>
              </a:rPr>
              <a:t/>
            </a:r>
            <a:br>
              <a:rPr lang="en-ZA" sz="2400" b="1" dirty="0">
                <a:solidFill>
                  <a:schemeClr val="accent2">
                    <a:lumMod val="50000"/>
                  </a:schemeClr>
                </a:solidFill>
              </a:rPr>
            </a:b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36</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12075706"/>
              </p:ext>
            </p:extLst>
          </p:nvPr>
        </p:nvGraphicFramePr>
        <p:xfrm>
          <a:off x="96982" y="775855"/>
          <a:ext cx="8991600" cy="5292436"/>
        </p:xfrm>
        <a:graphic>
          <a:graphicData uri="http://schemas.openxmlformats.org/drawingml/2006/table">
            <a:tbl>
              <a:tblPr firstRow="1" bandRow="1">
                <a:tableStyleId>{5C22544A-7EE6-4342-B048-85BDC9FD1C3A}</a:tableStyleId>
              </a:tblPr>
              <a:tblGrid>
                <a:gridCol w="2260739"/>
                <a:gridCol w="1758352"/>
                <a:gridCol w="1858829"/>
                <a:gridCol w="2009545"/>
                <a:gridCol w="1104135"/>
              </a:tblGrid>
              <a:tr h="11463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Arial" pitchFamily="34" charset="0"/>
                          <a:ea typeface="+mn-ea"/>
                          <a:cs typeface="Arial" pitchFamily="34" charset="0"/>
                        </a:rPr>
                        <a:t>Per economic classification</a:t>
                      </a:r>
                    </a:p>
                    <a:p>
                      <a:endParaRPr lang="en-US" sz="1800" b="1"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800" b="1" kern="1200" dirty="0" smtClean="0">
                          <a:solidFill>
                            <a:schemeClr val="tx1"/>
                          </a:solidFill>
                          <a:latin typeface="Arial" pitchFamily="34" charset="0"/>
                          <a:ea typeface="+mn-ea"/>
                          <a:cs typeface="Arial" pitchFamily="34" charset="0"/>
                        </a:rPr>
                        <a:t>Final Budget</a:t>
                      </a:r>
                    </a:p>
                    <a:p>
                      <a:endParaRPr lang="en-US" sz="1800" b="1"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Arial" pitchFamily="34" charset="0"/>
                          <a:ea typeface="+mn-ea"/>
                          <a:cs typeface="Arial" pitchFamily="34" charset="0"/>
                        </a:rPr>
                        <a:t>R’000</a:t>
                      </a:r>
                    </a:p>
                    <a:p>
                      <a:endParaRPr lang="en-US" sz="1800" b="1"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800" b="1" kern="1200" dirty="0" smtClean="0">
                          <a:solidFill>
                            <a:schemeClr val="tx1"/>
                          </a:solidFill>
                          <a:latin typeface="Arial" pitchFamily="34" charset="0"/>
                          <a:ea typeface="+mn-ea"/>
                          <a:cs typeface="Arial" pitchFamily="34" charset="0"/>
                        </a:rPr>
                        <a:t>Actual Expenditure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Arial" pitchFamily="34" charset="0"/>
                          <a:ea typeface="+mn-ea"/>
                          <a:cs typeface="Arial" pitchFamily="34" charset="0"/>
                        </a:rPr>
                        <a:t>R’000</a:t>
                      </a:r>
                    </a:p>
                    <a:p>
                      <a:endParaRPr lang="en-US" sz="1800" b="1"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800" b="1" kern="1200" dirty="0" smtClean="0">
                          <a:solidFill>
                            <a:schemeClr val="tx1"/>
                          </a:solidFill>
                          <a:latin typeface="Arial" pitchFamily="34" charset="0"/>
                          <a:ea typeface="+mn-ea"/>
                          <a:cs typeface="Arial" pitchFamily="34" charset="0"/>
                        </a:rPr>
                        <a:t>Under(Over) spending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Arial" pitchFamily="34" charset="0"/>
                          <a:ea typeface="+mn-ea"/>
                          <a:cs typeface="Arial" pitchFamily="34" charset="0"/>
                        </a:rPr>
                        <a:t>R’000</a:t>
                      </a:r>
                    </a:p>
                    <a:p>
                      <a:endParaRPr lang="en-US" sz="1800" b="1"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Arial" pitchFamily="34" charset="0"/>
                          <a:ea typeface="+mn-ea"/>
                          <a:cs typeface="Arial" pitchFamily="34" charset="0"/>
                        </a:rPr>
                        <a:t>% Spend</a:t>
                      </a:r>
                    </a:p>
                    <a:p>
                      <a:endParaRPr lang="en-US" sz="1800" b="1" kern="1200" dirty="0">
                        <a:solidFill>
                          <a:schemeClr val="tx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48677">
                <a:tc>
                  <a:txBody>
                    <a:bodyPr/>
                    <a:lstStyle/>
                    <a:p>
                      <a:r>
                        <a:rPr lang="en-US" sz="1600" b="1" dirty="0" smtClean="0">
                          <a:latin typeface="Arial" pitchFamily="34" charset="0"/>
                          <a:cs typeface="Arial" pitchFamily="34" charset="0"/>
                        </a:rPr>
                        <a:t>CURRENT PAYMENT</a:t>
                      </a:r>
                    </a:p>
                    <a:p>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600" dirty="0" smtClean="0">
                          <a:latin typeface="Arial" pitchFamily="34" charset="0"/>
                          <a:cs typeface="Arial" pitchFamily="34" charset="0"/>
                        </a:rPr>
                        <a:t>6,104,670</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600" dirty="0" smtClean="0">
                          <a:latin typeface="Arial" pitchFamily="34" charset="0"/>
                          <a:cs typeface="Arial" pitchFamily="34" charset="0"/>
                        </a:rPr>
                        <a:t>6,104,389</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600" dirty="0" smtClean="0">
                          <a:latin typeface="Arial" pitchFamily="34" charset="0"/>
                          <a:cs typeface="Arial" pitchFamily="34" charset="0"/>
                        </a:rPr>
                        <a:t>281</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600" dirty="0" smtClean="0">
                          <a:latin typeface="Arial" pitchFamily="34" charset="0"/>
                          <a:cs typeface="Arial" pitchFamily="34" charset="0"/>
                        </a:rPr>
                        <a:t>100%</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548677">
                <a:tc>
                  <a:txBody>
                    <a:bodyPr/>
                    <a:lstStyle/>
                    <a:p>
                      <a:r>
                        <a:rPr lang="en-US" sz="1400" dirty="0" smtClean="0">
                          <a:latin typeface="Arial" pitchFamily="34" charset="0"/>
                          <a:cs typeface="Arial" pitchFamily="34" charset="0"/>
                        </a:rPr>
                        <a:t>Compensation of employees</a:t>
                      </a:r>
                    </a:p>
                    <a:p>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400" dirty="0" smtClean="0">
                          <a:latin typeface="Arial" pitchFamily="34" charset="0"/>
                          <a:cs typeface="Arial" pitchFamily="34" charset="0"/>
                        </a:rPr>
                        <a:t>3,069,825</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400" dirty="0" smtClean="0">
                          <a:latin typeface="Arial" pitchFamily="34" charset="0"/>
                          <a:cs typeface="Arial" pitchFamily="34" charset="0"/>
                        </a:rPr>
                        <a:t>3,069,768</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400" dirty="0" smtClean="0">
                          <a:latin typeface="Arial" pitchFamily="34" charset="0"/>
                          <a:cs typeface="Arial" pitchFamily="34" charset="0"/>
                        </a:rPr>
                        <a:t>57</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48677">
                <a:tc>
                  <a:txBody>
                    <a:bodyPr/>
                    <a:lstStyle/>
                    <a:p>
                      <a:r>
                        <a:rPr lang="en-US" sz="1400" dirty="0" smtClean="0">
                          <a:latin typeface="Arial" pitchFamily="34" charset="0"/>
                          <a:cs typeface="Arial" pitchFamily="34" charset="0"/>
                        </a:rPr>
                        <a:t>Goods and Services</a:t>
                      </a:r>
                    </a:p>
                    <a:p>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dirty="0" smtClean="0">
                          <a:latin typeface="Arial" pitchFamily="34" charset="0"/>
                          <a:cs typeface="Arial" pitchFamily="34" charset="0"/>
                        </a:rPr>
                        <a:t>3,034,845</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dirty="0" smtClean="0">
                          <a:latin typeface="Arial" pitchFamily="34" charset="0"/>
                          <a:cs typeface="Arial" pitchFamily="34" charset="0"/>
                        </a:rPr>
                        <a:t>3,034,621</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dirty="0" smtClean="0">
                          <a:latin typeface="Arial" pitchFamily="34" charset="0"/>
                          <a:cs typeface="Arial" pitchFamily="34" charset="0"/>
                        </a:rPr>
                        <a:t>224</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548677">
                <a:tc>
                  <a:txBody>
                    <a:bodyPr/>
                    <a:lstStyle/>
                    <a:p>
                      <a:r>
                        <a:rPr lang="en-US" sz="1400" b="1" dirty="0" smtClean="0">
                          <a:latin typeface="Arial" pitchFamily="34" charset="0"/>
                          <a:cs typeface="Arial" pitchFamily="34" charset="0"/>
                        </a:rPr>
                        <a:t>TRANSFERS &amp; SUBSIDIES</a:t>
                      </a:r>
                    </a:p>
                    <a:p>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400" dirty="0" smtClean="0">
                          <a:latin typeface="Arial" pitchFamily="34" charset="0"/>
                          <a:cs typeface="Arial" pitchFamily="34" charset="0"/>
                        </a:rPr>
                        <a:t>1,815,653</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400" dirty="0" smtClean="0">
                          <a:latin typeface="Arial" pitchFamily="34" charset="0"/>
                          <a:cs typeface="Arial" pitchFamily="34" charset="0"/>
                        </a:rPr>
                        <a:t>1,815,653</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400" dirty="0" smtClean="0">
                          <a:latin typeface="Arial" pitchFamily="34" charset="0"/>
                          <a:cs typeface="Arial" pitchFamily="34" charset="0"/>
                        </a:rPr>
                        <a:t>-</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450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Provinces &amp; Municipalities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dirty="0" smtClean="0">
                          <a:latin typeface="Arial" pitchFamily="34" charset="0"/>
                          <a:cs typeface="Arial" pitchFamily="34" charset="0"/>
                        </a:rPr>
                        <a:t>918</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dirty="0" smtClean="0">
                          <a:latin typeface="Arial" pitchFamily="34" charset="0"/>
                          <a:cs typeface="Arial" pitchFamily="34" charset="0"/>
                        </a:rPr>
                        <a:t>918</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dirty="0" smtClean="0">
                          <a:latin typeface="Arial" pitchFamily="34" charset="0"/>
                          <a:cs typeface="Arial" pitchFamily="34" charset="0"/>
                        </a:rPr>
                        <a:t>-</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5486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Departmental agencies &amp;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400" dirty="0" smtClean="0">
                          <a:latin typeface="Arial" pitchFamily="34" charset="0"/>
                          <a:cs typeface="Arial" pitchFamily="34" charset="0"/>
                        </a:rPr>
                        <a:t>1,792,405</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400" dirty="0" smtClean="0">
                          <a:latin typeface="Arial" pitchFamily="34" charset="0"/>
                          <a:cs typeface="Arial" pitchFamily="34" charset="0"/>
                        </a:rPr>
                        <a:t>1,792,405</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400" dirty="0" smtClean="0">
                          <a:latin typeface="Arial" pitchFamily="34" charset="0"/>
                          <a:cs typeface="Arial" pitchFamily="34" charset="0"/>
                        </a:rPr>
                        <a:t>-</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191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Households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dirty="0" smtClean="0">
                          <a:latin typeface="Arial" pitchFamily="34" charset="0"/>
                          <a:cs typeface="Arial" pitchFamily="34" charset="0"/>
                        </a:rPr>
                        <a:t>22,330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dirty="0" smtClean="0">
                          <a:latin typeface="Arial" pitchFamily="34" charset="0"/>
                          <a:cs typeface="Arial" pitchFamily="34" charset="0"/>
                        </a:rPr>
                        <a:t>22,330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dirty="0" smtClean="0">
                          <a:latin typeface="Arial" pitchFamily="34" charset="0"/>
                          <a:cs typeface="Arial" pitchFamily="34" charset="0"/>
                        </a:rPr>
                        <a:t>-</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2612939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442" y="306726"/>
            <a:ext cx="8486352" cy="480131"/>
          </a:xfrm>
          <a:prstGeom prst="rect">
            <a:avLst/>
          </a:prstGeom>
          <a:noFill/>
        </p:spPr>
        <p:txBody>
          <a:bodyPr wrap="square" rtlCol="0">
            <a:spAutoFit/>
          </a:bodyPr>
          <a:lstStyle/>
          <a:p>
            <a:pPr algn="ctr">
              <a:lnSpc>
                <a:spcPct val="105000"/>
              </a:lnSpc>
              <a:spcBef>
                <a:spcPct val="50000"/>
              </a:spcBef>
              <a:spcAft>
                <a:spcPts val="1200"/>
              </a:spcAft>
              <a:tabLst>
                <a:tab pos="1943100" algn="l"/>
              </a:tabLst>
            </a:pPr>
            <a:r>
              <a:rPr lang="en-US" sz="2400" b="1" dirty="0" smtClean="0">
                <a:solidFill>
                  <a:schemeClr val="bg1"/>
                </a:solidFill>
                <a:latin typeface="Arial" pitchFamily="34" charset="0"/>
                <a:cs typeface="Arial" pitchFamily="34" charset="0"/>
              </a:rPr>
              <a:t>DEPARTMENTAL REVENUE</a:t>
            </a:r>
            <a:endParaRPr lang="en-US" sz="2400" b="1" dirty="0">
              <a:solidFill>
                <a:schemeClr val="bg1"/>
              </a:solidFill>
              <a:latin typeface="Arial" pitchFamily="34" charset="0"/>
              <a:cs typeface="Arial" pitchFamily="34" charset="0"/>
            </a:endParaRPr>
          </a:p>
        </p:txBody>
      </p:sp>
      <p:sp>
        <p:nvSpPr>
          <p:cNvPr id="5" name="Rectangle 4"/>
          <p:cNvSpPr/>
          <p:nvPr/>
        </p:nvSpPr>
        <p:spPr>
          <a:xfrm>
            <a:off x="1163782" y="-161223"/>
            <a:ext cx="7370618" cy="830997"/>
          </a:xfrm>
          <a:prstGeom prst="rect">
            <a:avLst/>
          </a:prstGeom>
        </p:spPr>
        <p:txBody>
          <a:bodyPr wrap="square">
            <a:spAutoFit/>
          </a:bodyPr>
          <a:lstStyle/>
          <a:p>
            <a:pPr algn="ctr"/>
            <a:r>
              <a:rPr lang="en-ZA" sz="2400" b="1" dirty="0">
                <a:solidFill>
                  <a:schemeClr val="accent2">
                    <a:lumMod val="50000"/>
                  </a:schemeClr>
                </a:solidFill>
              </a:rPr>
              <a:t/>
            </a:r>
            <a:br>
              <a:rPr lang="en-ZA" sz="2400" b="1" dirty="0">
                <a:solidFill>
                  <a:schemeClr val="accent2">
                    <a:lumMod val="50000"/>
                  </a:schemeClr>
                </a:solidFill>
              </a:rPr>
            </a:b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37</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03009723"/>
              </p:ext>
            </p:extLst>
          </p:nvPr>
        </p:nvGraphicFramePr>
        <p:xfrm>
          <a:off x="249382" y="786857"/>
          <a:ext cx="8645236" cy="4323303"/>
        </p:xfrm>
        <a:graphic>
          <a:graphicData uri="http://schemas.openxmlformats.org/drawingml/2006/table">
            <a:tbl>
              <a:tblPr firstRow="1" bandRow="1">
                <a:tableStyleId>{5C22544A-7EE6-4342-B048-85BDC9FD1C3A}</a:tableStyleId>
              </a:tblPr>
              <a:tblGrid>
                <a:gridCol w="3120584"/>
                <a:gridCol w="1691684"/>
                <a:gridCol w="1625988"/>
                <a:gridCol w="2206980"/>
              </a:tblGrid>
              <a:tr h="8577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Departmental</a:t>
                      </a:r>
                      <a:r>
                        <a:rPr lang="en-US" sz="1600" baseline="0" dirty="0" smtClean="0">
                          <a:solidFill>
                            <a:schemeClr val="tx1"/>
                          </a:solidFill>
                          <a:latin typeface="Arial" pitchFamily="34" charset="0"/>
                          <a:cs typeface="Arial" pitchFamily="34" charset="0"/>
                        </a:rPr>
                        <a:t> Receipts</a:t>
                      </a:r>
                      <a:endParaRPr lang="en-US" sz="1600" dirty="0" smtClean="0">
                        <a:solidFill>
                          <a:schemeClr val="tx1"/>
                        </a:solidFill>
                        <a:latin typeface="Arial" pitchFamily="34" charset="0"/>
                        <a:cs typeface="Arial" pitchFamily="34" charset="0"/>
                      </a:endParaRPr>
                    </a:p>
                    <a:p>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600" dirty="0" smtClean="0">
                          <a:solidFill>
                            <a:schemeClr val="tx1"/>
                          </a:solidFill>
                          <a:latin typeface="Arial" pitchFamily="34" charset="0"/>
                          <a:cs typeface="Arial" pitchFamily="34" charset="0"/>
                        </a:rPr>
                        <a:t>Estimate</a:t>
                      </a:r>
                    </a:p>
                    <a:p>
                      <a:endParaRPr lang="en-US" sz="1600" dirty="0" smtClean="0">
                        <a:solidFill>
                          <a:schemeClr val="tx1"/>
                        </a:solidFill>
                        <a:latin typeface="Arial" pitchFamily="34" charset="0"/>
                        <a:cs typeface="Arial" pitchFamily="34" charset="0"/>
                      </a:endParaRPr>
                    </a:p>
                    <a:p>
                      <a:r>
                        <a:rPr lang="en-US" sz="1600" dirty="0" smtClean="0">
                          <a:solidFill>
                            <a:schemeClr val="tx1"/>
                          </a:solidFill>
                          <a:latin typeface="Arial" pitchFamily="34" charset="0"/>
                          <a:cs typeface="Arial" pitchFamily="34" charset="0"/>
                        </a:rPr>
                        <a:t>R’000</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600" dirty="0" smtClean="0">
                          <a:solidFill>
                            <a:schemeClr val="tx1"/>
                          </a:solidFill>
                          <a:latin typeface="Arial" pitchFamily="34" charset="0"/>
                          <a:cs typeface="Arial" pitchFamily="34" charset="0"/>
                        </a:rPr>
                        <a:t>Actual Amount Collected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600" dirty="0" smtClean="0">
                          <a:solidFill>
                            <a:schemeClr val="tx1"/>
                          </a:solidFill>
                          <a:latin typeface="Arial" pitchFamily="34" charset="0"/>
                          <a:cs typeface="Arial" pitchFamily="34" charset="0"/>
                        </a:rPr>
                        <a:t>Over(Under)</a:t>
                      </a:r>
                      <a:r>
                        <a:rPr lang="en-US" sz="1600" baseline="0" dirty="0" smtClean="0">
                          <a:solidFill>
                            <a:schemeClr val="tx1"/>
                          </a:solidFill>
                          <a:latin typeface="Arial" pitchFamily="34" charset="0"/>
                          <a:cs typeface="Arial" pitchFamily="34" charset="0"/>
                        </a:rPr>
                        <a:t> collection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R’000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58251">
                <a:tc>
                  <a:txBody>
                    <a:bodyPr/>
                    <a:lstStyle/>
                    <a:p>
                      <a:r>
                        <a:rPr lang="en-US" sz="1600" kern="1200" dirty="0" smtClean="0">
                          <a:solidFill>
                            <a:schemeClr val="dk1"/>
                          </a:solidFill>
                          <a:latin typeface="Arial" pitchFamily="34" charset="0"/>
                          <a:ea typeface="+mn-ea"/>
                          <a:cs typeface="Arial" pitchFamily="34" charset="0"/>
                        </a:rPr>
                        <a:t>Sale of goods &amp; services other than capital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600" dirty="0" smtClean="0">
                          <a:latin typeface="Arial" pitchFamily="34" charset="0"/>
                          <a:cs typeface="Arial" pitchFamily="34" charset="0"/>
                        </a:rPr>
                        <a:t>935,912</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600" dirty="0" smtClean="0">
                          <a:latin typeface="Arial" pitchFamily="34" charset="0"/>
                          <a:cs typeface="Arial" pitchFamily="34" charset="0"/>
                        </a:rPr>
                        <a:t>1,074,164</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600" dirty="0" smtClean="0">
                          <a:latin typeface="Arial" pitchFamily="34" charset="0"/>
                          <a:cs typeface="Arial" pitchFamily="34" charset="0"/>
                        </a:rPr>
                        <a:t>138,252</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76010">
                <a:tc>
                  <a:txBody>
                    <a:bodyPr/>
                    <a:lstStyle/>
                    <a:p>
                      <a:r>
                        <a:rPr lang="en-US" sz="1600" dirty="0" smtClean="0">
                          <a:latin typeface="Arial" pitchFamily="34" charset="0"/>
                          <a:cs typeface="Arial" pitchFamily="34" charset="0"/>
                        </a:rPr>
                        <a:t>Fines, penalties and forfeits</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600" dirty="0" smtClean="0">
                          <a:latin typeface="Arial" pitchFamily="34" charset="0"/>
                          <a:cs typeface="Arial" pitchFamily="34" charset="0"/>
                        </a:rPr>
                        <a:t>16,070</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600" dirty="0" smtClean="0">
                          <a:latin typeface="Arial" pitchFamily="34" charset="0"/>
                          <a:cs typeface="Arial" pitchFamily="34" charset="0"/>
                        </a:rPr>
                        <a:t>10,271</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600" dirty="0" smtClean="0">
                          <a:latin typeface="Arial" pitchFamily="34" charset="0"/>
                          <a:cs typeface="Arial" pitchFamily="34" charset="0"/>
                        </a:rPr>
                        <a:t>(5,799)</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59084">
                <a:tc>
                  <a:txBody>
                    <a:bodyPr/>
                    <a:lstStyle/>
                    <a:p>
                      <a:r>
                        <a:rPr lang="en-US" sz="1600" dirty="0" smtClean="0">
                          <a:latin typeface="Arial" pitchFamily="34" charset="0"/>
                          <a:cs typeface="Arial" pitchFamily="34" charset="0"/>
                        </a:rPr>
                        <a:t>Interest, dividends and rent on 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600" dirty="0" smtClean="0">
                          <a:latin typeface="Arial" pitchFamily="34" charset="0"/>
                          <a:cs typeface="Arial" pitchFamily="34" charset="0"/>
                        </a:rPr>
                        <a:t>315</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600" dirty="0" smtClean="0">
                          <a:latin typeface="Arial" pitchFamily="34" charset="0"/>
                          <a:cs typeface="Arial" pitchFamily="34" charset="0"/>
                        </a:rPr>
                        <a:t>616</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600" dirty="0" smtClean="0">
                          <a:latin typeface="Arial" pitchFamily="34" charset="0"/>
                          <a:cs typeface="Arial" pitchFamily="34" charset="0"/>
                        </a:rPr>
                        <a:t>301</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476536">
                <a:tc>
                  <a:txBody>
                    <a:bodyPr/>
                    <a:lstStyle/>
                    <a:p>
                      <a:pPr marL="0" algn="l" defTabSz="457200" rtl="0" eaLnBrk="1" latinLnBrk="0" hangingPunct="1"/>
                      <a:r>
                        <a:rPr lang="en-US" sz="1600" kern="1200" dirty="0" smtClean="0">
                          <a:solidFill>
                            <a:schemeClr val="dk1"/>
                          </a:solidFill>
                          <a:latin typeface="Arial" pitchFamily="34" charset="0"/>
                          <a:ea typeface="+mn-ea"/>
                          <a:cs typeface="Arial" pitchFamily="34" charset="0"/>
                        </a:rPr>
                        <a:t>Transfer</a:t>
                      </a:r>
                      <a:r>
                        <a:rPr lang="en-US" sz="1600" kern="1200" baseline="0" dirty="0" smtClean="0">
                          <a:solidFill>
                            <a:schemeClr val="dk1"/>
                          </a:solidFill>
                          <a:latin typeface="Arial" pitchFamily="34" charset="0"/>
                          <a:ea typeface="+mn-ea"/>
                          <a:cs typeface="Arial" pitchFamily="34" charset="0"/>
                        </a:rPr>
                        <a:t> received(cash donations)</a:t>
                      </a:r>
                      <a:endParaRPr lang="en-US" sz="1600" kern="1200" dirty="0" smtClean="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600" dirty="0" smtClean="0">
                          <a:latin typeface="Arial" pitchFamily="34" charset="0"/>
                          <a:cs typeface="Arial" pitchFamily="34" charset="0"/>
                        </a:rPr>
                        <a:t>-</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600" dirty="0" smtClean="0">
                          <a:latin typeface="Arial" pitchFamily="34" charset="0"/>
                          <a:cs typeface="Arial" pitchFamily="34" charset="0"/>
                        </a:rPr>
                        <a:t>1,162</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600" dirty="0" smtClean="0">
                          <a:latin typeface="Arial" pitchFamily="34" charset="0"/>
                          <a:cs typeface="Arial" pitchFamily="34" charset="0"/>
                        </a:rPr>
                        <a:t>1,162</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865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Arial" pitchFamily="34" charset="0"/>
                          <a:ea typeface="+mn-ea"/>
                          <a:cs typeface="Arial" pitchFamily="34" charset="0"/>
                        </a:rPr>
                        <a:t>Sale of  capital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l" defTabSz="457200" rtl="0" eaLnBrk="1" latinLnBrk="0" hangingPunct="1"/>
                      <a:r>
                        <a:rPr lang="en-US" sz="1600" kern="1200" dirty="0" smtClean="0">
                          <a:solidFill>
                            <a:schemeClr val="dk1"/>
                          </a:solidFill>
                          <a:latin typeface="Arial" pitchFamily="34" charset="0"/>
                          <a:ea typeface="+mn-ea"/>
                          <a:cs typeface="Arial" pitchFamily="34" charset="0"/>
                        </a:rPr>
                        <a:t>2,264</a:t>
                      </a:r>
                      <a:endParaRPr lang="en-US" sz="160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l" defTabSz="457200" rtl="0" eaLnBrk="1" latinLnBrk="0" hangingPunct="1"/>
                      <a:r>
                        <a:rPr lang="en-US" sz="1600" kern="1200" dirty="0" smtClean="0">
                          <a:solidFill>
                            <a:schemeClr val="dk1"/>
                          </a:solidFill>
                          <a:latin typeface="Arial" pitchFamily="34" charset="0"/>
                          <a:ea typeface="+mn-ea"/>
                          <a:cs typeface="Arial" pitchFamily="34" charset="0"/>
                        </a:rPr>
                        <a:t>3,058</a:t>
                      </a:r>
                      <a:endParaRPr lang="en-US" sz="160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l" defTabSz="457200" rtl="0" eaLnBrk="1" latinLnBrk="0" hangingPunct="1"/>
                      <a:r>
                        <a:rPr lang="en-US" sz="1600" kern="1200" dirty="0" smtClean="0">
                          <a:solidFill>
                            <a:schemeClr val="dk1"/>
                          </a:solidFill>
                          <a:latin typeface="Arial" pitchFamily="34" charset="0"/>
                          <a:ea typeface="+mn-ea"/>
                          <a:cs typeface="Arial" pitchFamily="34" charset="0"/>
                        </a:rPr>
                        <a:t>794</a:t>
                      </a:r>
                      <a:endParaRPr lang="en-US" sz="160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865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Arial" pitchFamily="34" charset="0"/>
                          <a:ea typeface="+mn-ea"/>
                          <a:cs typeface="Arial" pitchFamily="34" charset="0"/>
                        </a:rPr>
                        <a:t>Financial transactions in assets &amp; liabilities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r>
                        <a:rPr lang="en-US" sz="1600" kern="1200" dirty="0" smtClean="0">
                          <a:solidFill>
                            <a:schemeClr val="dk1"/>
                          </a:solidFill>
                          <a:latin typeface="Arial" pitchFamily="34" charset="0"/>
                          <a:ea typeface="+mn-ea"/>
                          <a:cs typeface="Arial" pitchFamily="34" charset="0"/>
                        </a:rPr>
                        <a:t>7,764</a:t>
                      </a:r>
                      <a:endParaRPr lang="en-US" sz="160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r>
                        <a:rPr lang="en-US" sz="1600" kern="1200" dirty="0" smtClean="0">
                          <a:solidFill>
                            <a:schemeClr val="dk1"/>
                          </a:solidFill>
                          <a:latin typeface="Arial" pitchFamily="34" charset="0"/>
                          <a:ea typeface="+mn-ea"/>
                          <a:cs typeface="Arial" pitchFamily="34" charset="0"/>
                        </a:rPr>
                        <a:t>10,265</a:t>
                      </a:r>
                      <a:endParaRPr lang="en-US" sz="160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r>
                        <a:rPr lang="en-US" sz="1600" kern="1200" dirty="0" smtClean="0">
                          <a:solidFill>
                            <a:schemeClr val="dk1"/>
                          </a:solidFill>
                          <a:latin typeface="Arial" pitchFamily="34" charset="0"/>
                          <a:ea typeface="+mn-ea"/>
                          <a:cs typeface="Arial" pitchFamily="34" charset="0"/>
                        </a:rPr>
                        <a:t>2,501</a:t>
                      </a:r>
                      <a:endParaRPr lang="en-US" sz="160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865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latin typeface="Arial" pitchFamily="34" charset="0"/>
                          <a:cs typeface="Arial"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600" b="1" dirty="0" smtClean="0">
                          <a:latin typeface="Arial" pitchFamily="34" charset="0"/>
                          <a:cs typeface="Arial" pitchFamily="34" charset="0"/>
                        </a:rPr>
                        <a:t>962,325</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600" b="1" dirty="0" smtClean="0">
                          <a:latin typeface="Arial" pitchFamily="34" charset="0"/>
                          <a:cs typeface="Arial" pitchFamily="34" charset="0"/>
                        </a:rPr>
                        <a:t>1,099,536</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600" b="1" dirty="0" smtClean="0">
                          <a:latin typeface="Arial" pitchFamily="34" charset="0"/>
                          <a:cs typeface="Arial" pitchFamily="34" charset="0"/>
                        </a:rPr>
                        <a:t>137,211</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3" name="Rectangle 2"/>
          <p:cNvSpPr/>
          <p:nvPr/>
        </p:nvSpPr>
        <p:spPr>
          <a:xfrm>
            <a:off x="249382" y="5110160"/>
            <a:ext cx="8645236" cy="584775"/>
          </a:xfrm>
          <a:prstGeom prst="rect">
            <a:avLst/>
          </a:prstGeom>
        </p:spPr>
        <p:txBody>
          <a:bodyPr wrap="square">
            <a:spAutoFit/>
          </a:bodyPr>
          <a:lstStyle/>
          <a:p>
            <a:r>
              <a:rPr lang="en-US" sz="1600" dirty="0" smtClean="0">
                <a:latin typeface="Arial" pitchFamily="34" charset="0"/>
                <a:cs typeface="Arial" pitchFamily="34" charset="0"/>
              </a:rPr>
              <a:t>The sale of goods &amp; services includes foreign revenue of R 298 million collected by </a:t>
            </a:r>
            <a:r>
              <a:rPr lang="en-US" sz="1600" dirty="0" err="1" smtClean="0">
                <a:latin typeface="Arial" pitchFamily="34" charset="0"/>
                <a:cs typeface="Arial" pitchFamily="34" charset="0"/>
              </a:rPr>
              <a:t>Dirco</a:t>
            </a:r>
            <a:r>
              <a:rPr lang="en-US" sz="1600" dirty="0" smtClean="0">
                <a:latin typeface="Arial" pitchFamily="34" charset="0"/>
                <a:cs typeface="Arial" pitchFamily="34" charset="0"/>
              </a:rPr>
              <a:t> on behalf of the Department as compared to last financial year R 332 million</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40831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02013"/>
            <a:ext cx="7370618" cy="1188018"/>
          </a:xfrm>
          <a:prstGeom prst="rect">
            <a:avLst/>
          </a:prstGeom>
        </p:spPr>
        <p:txBody>
          <a:bodyPr wrap="square">
            <a:spAutoFit/>
          </a:bodyPr>
          <a:lstStyle/>
          <a:p>
            <a:pPr algn="ctr">
              <a:lnSpc>
                <a:spcPct val="105000"/>
              </a:lnSpc>
              <a:spcBef>
                <a:spcPct val="50000"/>
              </a:spcBef>
              <a:spcAft>
                <a:spcPts val="1200"/>
              </a:spcAft>
              <a:tabLst>
                <a:tab pos="1943100" algn="l"/>
              </a:tabLst>
            </a:pPr>
            <a:r>
              <a:rPr lang="en-US" sz="2400" b="1" dirty="0">
                <a:solidFill>
                  <a:schemeClr val="bg1"/>
                </a:solidFill>
                <a:latin typeface="Arial" pitchFamily="34" charset="0"/>
                <a:cs typeface="Arial" pitchFamily="34" charset="0"/>
              </a:rPr>
              <a:t>2016/17 AUDIT OUTCOME</a:t>
            </a:r>
          </a:p>
          <a:p>
            <a:pPr algn="ctr">
              <a:spcBef>
                <a:spcPct val="50000"/>
              </a:spcBef>
              <a:spcAft>
                <a:spcPts val="1800"/>
              </a:spcAft>
            </a:pPr>
            <a:r>
              <a:rPr lang="en-US" sz="2400" b="1" u="sng" dirty="0" smtClean="0">
                <a:solidFill>
                  <a:schemeClr val="bg1"/>
                </a:solidFill>
                <a:latin typeface="Arial" charset="0"/>
                <a:cs typeface="Arial" charset="0"/>
              </a:rPr>
              <a:t>)</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38</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0" y="842492"/>
            <a:ext cx="9019309" cy="5225799"/>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marR="0" indent="0">
              <a:spcBef>
                <a:spcPts val="0"/>
              </a:spcBef>
              <a:spcAft>
                <a:spcPts val="0"/>
              </a:spcAft>
              <a:buNone/>
            </a:pPr>
            <a:r>
              <a:rPr lang="en-US" sz="1600" b="1" dirty="0">
                <a:solidFill>
                  <a:schemeClr val="tx1"/>
                </a:solidFill>
                <a:latin typeface="Arial" panose="020B0604020202020204" pitchFamily="34" charset="0"/>
                <a:cs typeface="Arial" panose="020B0604020202020204" pitchFamily="34" charset="0"/>
              </a:rPr>
              <a:t>UNQUALIFIED WITH FINDINGS</a:t>
            </a:r>
          </a:p>
          <a:p>
            <a:pPr marL="236537" marR="0">
              <a:spcBef>
                <a:spcPts val="0"/>
              </a:spcBef>
              <a:spcAft>
                <a:spcPts val="0"/>
              </a:spcAft>
            </a:pPr>
            <a:endParaRPr lang="en-US" sz="1600" b="1" dirty="0">
              <a:solidFill>
                <a:schemeClr val="tx1"/>
              </a:solidFill>
              <a:latin typeface="Arial" panose="020B0604020202020204" pitchFamily="34" charset="0"/>
              <a:cs typeface="Arial" panose="020B0604020202020204" pitchFamily="34" charset="0"/>
            </a:endParaRPr>
          </a:p>
          <a:p>
            <a:pPr marL="0" marR="0" indent="0">
              <a:spcBef>
                <a:spcPts val="0"/>
              </a:spcBef>
              <a:spcAft>
                <a:spcPts val="0"/>
              </a:spcAft>
              <a:buNone/>
            </a:pPr>
            <a:r>
              <a:rPr lang="en-US" sz="1600" b="1" dirty="0">
                <a:solidFill>
                  <a:schemeClr val="tx1"/>
                </a:solidFill>
                <a:latin typeface="Arial" panose="020B0604020202020204" pitchFamily="34" charset="0"/>
                <a:cs typeface="Arial" panose="020B0604020202020204" pitchFamily="34" charset="0"/>
              </a:rPr>
              <a:t>MATTERS OF EMPHASIS</a:t>
            </a:r>
          </a:p>
          <a:p>
            <a:pPr marL="236537" marR="0">
              <a:spcBef>
                <a:spcPts val="0"/>
              </a:spcBef>
              <a:spcAft>
                <a:spcPts val="0"/>
              </a:spcAft>
            </a:pPr>
            <a:endParaRPr lang="en-US" sz="1600" b="1" dirty="0">
              <a:latin typeface="Arial" panose="020B0604020202020204" pitchFamily="34" charset="0"/>
              <a:cs typeface="Arial" panose="020B0604020202020204" pitchFamily="34" charset="0"/>
            </a:endParaRPr>
          </a:p>
          <a:p>
            <a:pPr marL="457200" indent="-220663">
              <a:buFont typeface="Arial" pitchFamily="34" charset="0"/>
              <a:buChar char="•"/>
            </a:pPr>
            <a:r>
              <a:rPr lang="en-US" sz="1800" b="1" dirty="0">
                <a:solidFill>
                  <a:schemeClr val="tx1"/>
                </a:solidFill>
                <a:latin typeface="Arial" panose="020B0604020202020204" pitchFamily="34" charset="0"/>
                <a:cs typeface="Arial" panose="020B0604020202020204" pitchFamily="34" charset="0"/>
              </a:rPr>
              <a:t>Restatement of corresponding figures </a:t>
            </a:r>
            <a:r>
              <a:rPr lang="en-US" sz="1800" dirty="0">
                <a:solidFill>
                  <a:schemeClr val="tx1"/>
                </a:solidFill>
                <a:latin typeface="Arial" panose="020B0604020202020204" pitchFamily="34" charset="0"/>
                <a:cs typeface="Arial" panose="020B0604020202020204" pitchFamily="34" charset="0"/>
              </a:rPr>
              <a:t>as a result of an error in the financial statements of the Department at and for the year ended 31 March 2017.</a:t>
            </a:r>
          </a:p>
          <a:p>
            <a:pPr marL="457200" indent="-220663">
              <a:spcBef>
                <a:spcPts val="0"/>
              </a:spcBef>
              <a:buFont typeface="Arial" pitchFamily="34" charset="0"/>
              <a:buChar char="•"/>
            </a:pPr>
            <a:endParaRPr lang="en-US" sz="1800" dirty="0">
              <a:solidFill>
                <a:schemeClr val="tx1"/>
              </a:solidFill>
              <a:latin typeface="Arial" panose="020B0604020202020204" pitchFamily="34" charset="0"/>
              <a:cs typeface="Arial" panose="020B0604020202020204" pitchFamily="34" charset="0"/>
            </a:endParaRPr>
          </a:p>
          <a:p>
            <a:pPr marL="457200" indent="-220663">
              <a:spcBef>
                <a:spcPts val="0"/>
              </a:spcBef>
              <a:buFont typeface="Arial" pitchFamily="34" charset="0"/>
              <a:buChar char="•"/>
            </a:pPr>
            <a:r>
              <a:rPr lang="en-US" sz="1800" b="1" dirty="0">
                <a:solidFill>
                  <a:schemeClr val="tx1"/>
                </a:solidFill>
                <a:latin typeface="Arial" panose="020B0604020202020204" pitchFamily="34" charset="0"/>
                <a:cs typeface="Arial" panose="020B0604020202020204" pitchFamily="34" charset="0"/>
              </a:rPr>
              <a:t>Uncertainty relating to the future outcome of litigation</a:t>
            </a:r>
            <a:r>
              <a:rPr lang="en-US" sz="1800" dirty="0">
                <a:solidFill>
                  <a:schemeClr val="tx1"/>
                </a:solidFill>
                <a:latin typeface="Arial" panose="020B0604020202020204" pitchFamily="34" charset="0"/>
                <a:cs typeface="Arial" panose="020B0604020202020204" pitchFamily="34" charset="0"/>
              </a:rPr>
              <a:t>: The Department is a defendant in various claims against the State. The ultimate outcome of these matters cannot presently be determined and no provision for any liability that may result has been made in the financial statements. </a:t>
            </a:r>
          </a:p>
          <a:p>
            <a:pPr marL="236537" marR="0">
              <a:spcBef>
                <a:spcPts val="0"/>
              </a:spcBef>
              <a:spcAft>
                <a:spcPts val="0"/>
              </a:spcAft>
            </a:pPr>
            <a:endParaRPr lang="en-US" sz="1800" dirty="0">
              <a:solidFill>
                <a:schemeClr val="tx1"/>
              </a:solidFill>
              <a:latin typeface="Arial" panose="020B0604020202020204" pitchFamily="34" charset="0"/>
              <a:cs typeface="Arial" panose="020B0604020202020204" pitchFamily="34" charset="0"/>
            </a:endParaRPr>
          </a:p>
          <a:p>
            <a:pPr marL="457200" indent="-220663">
              <a:spcBef>
                <a:spcPts val="0"/>
              </a:spcBef>
              <a:buFont typeface="Arial" pitchFamily="34" charset="0"/>
              <a:buChar char="•"/>
            </a:pPr>
            <a:r>
              <a:rPr lang="en-US" sz="1800" b="1" dirty="0">
                <a:solidFill>
                  <a:schemeClr val="tx1"/>
                </a:solidFill>
                <a:latin typeface="Arial" panose="020B0604020202020204" pitchFamily="34" charset="0"/>
                <a:cs typeface="Arial" panose="020B0604020202020204" pitchFamily="34" charset="0"/>
              </a:rPr>
              <a:t>Irregular expenditure</a:t>
            </a:r>
            <a:r>
              <a:rPr lang="en-US" sz="1800" dirty="0">
                <a:solidFill>
                  <a:schemeClr val="tx1"/>
                </a:solidFill>
                <a:latin typeface="Arial" panose="020B0604020202020204" pitchFamily="34" charset="0"/>
                <a:cs typeface="Arial" panose="020B0604020202020204" pitchFamily="34" charset="0"/>
              </a:rPr>
              <a:t>: the closing balance of R516 million includes an amount of R146 million incurred in the current and prior years that was still under investigation</a:t>
            </a:r>
            <a:r>
              <a:rPr lang="en-US" sz="1600" dirty="0">
                <a:latin typeface="Arial" panose="020B0604020202020204" pitchFamily="34" charset="0"/>
                <a:cs typeface="Arial" panose="020B0604020202020204" pitchFamily="34" charset="0"/>
              </a:rPr>
              <a:t>.</a:t>
            </a:r>
            <a:endParaRPr lang="en-US" sz="1600" dirty="0"/>
          </a:p>
        </p:txBody>
      </p:sp>
    </p:spTree>
    <p:extLst>
      <p:ext uri="{BB962C8B-B14F-4D97-AF65-F5344CB8AC3E}">
        <p14:creationId xmlns:p14="http://schemas.microsoft.com/office/powerpoint/2010/main" val="157068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02013"/>
            <a:ext cx="7370618" cy="1015663"/>
          </a:xfrm>
          <a:prstGeom prst="rect">
            <a:avLst/>
          </a:prstGeom>
        </p:spPr>
        <p:txBody>
          <a:bodyPr wrap="square">
            <a:spAutoFit/>
          </a:bodyPr>
          <a:lstStyle/>
          <a:p>
            <a:pPr marL="236537" marR="0">
              <a:spcBef>
                <a:spcPts val="0"/>
              </a:spcBef>
              <a:spcAft>
                <a:spcPts val="0"/>
              </a:spcAft>
            </a:pPr>
            <a:r>
              <a:rPr lang="en-ZA" sz="2400" b="1" dirty="0">
                <a:solidFill>
                  <a:schemeClr val="bg1"/>
                </a:solidFill>
                <a:latin typeface="Arial" panose="020B0604020202020204" pitchFamily="34" charset="0"/>
                <a:cs typeface="Arial" panose="020B0604020202020204" pitchFamily="34" charset="0"/>
              </a:rPr>
              <a:t>COMPLIANCE WITH LEGISLATION</a:t>
            </a:r>
          </a:p>
          <a:p>
            <a:pPr algn="ctr">
              <a:spcBef>
                <a:spcPct val="50000"/>
              </a:spcBef>
              <a:spcAft>
                <a:spcPts val="1800"/>
              </a:spcAft>
            </a:pPr>
            <a:r>
              <a:rPr lang="en-US" sz="2400" b="1" u="sng" dirty="0" smtClean="0">
                <a:solidFill>
                  <a:schemeClr val="bg1"/>
                </a:solidFill>
                <a:latin typeface="Arial" charset="0"/>
                <a:cs typeface="Arial" charset="0"/>
              </a:rPr>
              <a:t>)</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39</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0" y="842492"/>
            <a:ext cx="9019309" cy="5225799"/>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236537" marR="0" indent="0">
              <a:spcBef>
                <a:spcPts val="0"/>
              </a:spcBef>
              <a:spcAft>
                <a:spcPts val="0"/>
              </a:spcAft>
              <a:buNone/>
            </a:pPr>
            <a:endParaRPr lang="en-ZA" sz="1800" b="1" dirty="0">
              <a:solidFill>
                <a:schemeClr val="tx1"/>
              </a:solidFill>
              <a:latin typeface="Arial" panose="020B0604020202020204" pitchFamily="34" charset="0"/>
              <a:cs typeface="Arial" panose="020B0604020202020204" pitchFamily="34" charset="0"/>
            </a:endParaRPr>
          </a:p>
          <a:p>
            <a:pPr marL="285750" marR="0" indent="-285750">
              <a:spcBef>
                <a:spcPts val="0"/>
              </a:spcBef>
              <a:spcAft>
                <a:spcPts val="0"/>
              </a:spcAft>
              <a:buFont typeface="Wingdings" pitchFamily="2" charset="2"/>
              <a:buChar char="q"/>
            </a:pPr>
            <a:r>
              <a:rPr lang="en-ZA" sz="1800" dirty="0">
                <a:solidFill>
                  <a:schemeClr val="tx1"/>
                </a:solidFill>
                <a:latin typeface="Arial" panose="020B0604020202020204" pitchFamily="34" charset="0"/>
                <a:cs typeface="Arial" panose="020B0604020202020204" pitchFamily="34" charset="0"/>
              </a:rPr>
              <a:t>Financial statements submitted for auditing were not prepared in accordance with the prescribed financial reporting framework and supported by full and proper records.</a:t>
            </a:r>
          </a:p>
          <a:p>
            <a:pPr marL="285750" marR="0" indent="-285750">
              <a:spcBef>
                <a:spcPts val="0"/>
              </a:spcBef>
              <a:spcAft>
                <a:spcPts val="0"/>
              </a:spcAft>
              <a:buFont typeface="Wingdings" pitchFamily="2" charset="2"/>
              <a:buChar char="q"/>
            </a:pPr>
            <a:endParaRPr lang="en-ZA" sz="1800" dirty="0">
              <a:solidFill>
                <a:schemeClr val="tx1"/>
              </a:solidFill>
              <a:latin typeface="Arial" panose="020B0604020202020204" pitchFamily="34" charset="0"/>
              <a:cs typeface="Arial" panose="020B0604020202020204" pitchFamily="34" charset="0"/>
            </a:endParaRPr>
          </a:p>
          <a:p>
            <a:pPr marL="285750" indent="-285750">
              <a:buFont typeface="Wingdings" pitchFamily="2" charset="2"/>
              <a:buChar char="q"/>
            </a:pPr>
            <a:r>
              <a:rPr lang="en-ZA" sz="1800" dirty="0">
                <a:solidFill>
                  <a:schemeClr val="tx1"/>
                </a:solidFill>
                <a:latin typeface="Arial" panose="020B0604020202020204" pitchFamily="34" charset="0"/>
                <a:cs typeface="Arial" panose="020B0604020202020204" pitchFamily="34" charset="0"/>
              </a:rPr>
              <a:t>Material misstatements of current assets, current liabilities and cash flow identified by AGSA were corrected.</a:t>
            </a:r>
          </a:p>
          <a:p>
            <a:pPr marL="285750" indent="-285750">
              <a:buFont typeface="Wingdings" pitchFamily="2" charset="2"/>
              <a:buChar char="q"/>
            </a:pPr>
            <a:endParaRPr lang="en-ZA" sz="1800" dirty="0">
              <a:solidFill>
                <a:schemeClr val="tx1"/>
              </a:solidFill>
              <a:latin typeface="Arial" panose="020B0604020202020204" pitchFamily="34" charset="0"/>
              <a:cs typeface="Arial" panose="020B0604020202020204" pitchFamily="34" charset="0"/>
            </a:endParaRPr>
          </a:p>
          <a:p>
            <a:pPr marL="285750" indent="-285750">
              <a:buFont typeface="Wingdings" pitchFamily="2" charset="2"/>
              <a:buChar char="q"/>
            </a:pPr>
            <a:r>
              <a:rPr lang="en-ZA" sz="1800" dirty="0">
                <a:solidFill>
                  <a:schemeClr val="tx1"/>
                </a:solidFill>
                <a:latin typeface="Arial" panose="020B0604020202020204" pitchFamily="34" charset="0"/>
                <a:cs typeface="Arial" panose="020B0604020202020204" pitchFamily="34" charset="0"/>
              </a:rPr>
              <a:t>Not all contractual obligations and money owed by the D</a:t>
            </a:r>
            <a:r>
              <a:rPr lang="en-ZA" sz="1800" dirty="0" smtClean="0">
                <a:solidFill>
                  <a:schemeClr val="tx1"/>
                </a:solidFill>
                <a:latin typeface="Arial" panose="020B0604020202020204" pitchFamily="34" charset="0"/>
                <a:cs typeface="Arial" panose="020B0604020202020204" pitchFamily="34" charset="0"/>
              </a:rPr>
              <a:t>epartment </a:t>
            </a:r>
            <a:r>
              <a:rPr lang="en-ZA" sz="1800" dirty="0">
                <a:solidFill>
                  <a:schemeClr val="tx1"/>
                </a:solidFill>
                <a:latin typeface="Arial" panose="020B0604020202020204" pitchFamily="34" charset="0"/>
                <a:cs typeface="Arial" panose="020B0604020202020204" pitchFamily="34" charset="0"/>
              </a:rPr>
              <a:t>were settled within 30 days</a:t>
            </a:r>
          </a:p>
        </p:txBody>
      </p:sp>
    </p:spTree>
    <p:extLst>
      <p:ext uri="{BB962C8B-B14F-4D97-AF65-F5344CB8AC3E}">
        <p14:creationId xmlns:p14="http://schemas.microsoft.com/office/powerpoint/2010/main" val="893576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0" y="849928"/>
            <a:ext cx="8922327" cy="5294564"/>
          </a:xfrm>
          <a:prstGeom prst="round2DiagRect">
            <a:avLst>
              <a:gd name="adj1" fmla="val 16667"/>
              <a:gd name="adj2" fmla="val 602"/>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latin typeface="Arial" pitchFamily="34" charset="0"/>
              <a:cs typeface="Arial" pitchFamily="34" charset="0"/>
            </a:endParaRPr>
          </a:p>
          <a:p>
            <a:r>
              <a:rPr lang="en-US" b="1" dirty="0" smtClean="0">
                <a:solidFill>
                  <a:schemeClr val="tx1"/>
                </a:solidFill>
                <a:latin typeface="Arial" pitchFamily="34" charset="0"/>
                <a:cs typeface="Arial" pitchFamily="34" charset="0"/>
              </a:rPr>
              <a:t>The </a:t>
            </a:r>
            <a:r>
              <a:rPr lang="en-US" b="1" dirty="0">
                <a:solidFill>
                  <a:schemeClr val="tx1"/>
                </a:solidFill>
                <a:latin typeface="Arial" pitchFamily="34" charset="0"/>
                <a:cs typeface="Arial" pitchFamily="34" charset="0"/>
              </a:rPr>
              <a:t>DHA contributes directly to four of the 14 Outcomes of Government: </a:t>
            </a:r>
          </a:p>
          <a:p>
            <a:endParaRPr lang="en-ZA" dirty="0">
              <a:solidFill>
                <a:schemeClr val="tx1"/>
              </a:solidFill>
              <a:latin typeface="Arial" pitchFamily="34" charset="0"/>
              <a:cs typeface="Arial" pitchFamily="34" charset="0"/>
            </a:endParaRPr>
          </a:p>
          <a:p>
            <a:pPr marL="342900" indent="-342900">
              <a:lnSpc>
                <a:spcPct val="110000"/>
              </a:lnSpc>
              <a:buFont typeface="+mj-lt"/>
              <a:buAutoNum type="arabicPeriod"/>
            </a:pPr>
            <a:r>
              <a:rPr lang="en-ZA" dirty="0">
                <a:solidFill>
                  <a:schemeClr val="tx1"/>
                </a:solidFill>
                <a:latin typeface="Arial" pitchFamily="34" charset="0"/>
                <a:cs typeface="Arial" pitchFamily="34" charset="0"/>
              </a:rPr>
              <a:t>Quality basic education. </a:t>
            </a:r>
          </a:p>
          <a:p>
            <a:pPr marL="342900" indent="-342900">
              <a:lnSpc>
                <a:spcPct val="110000"/>
              </a:lnSpc>
              <a:buFont typeface="+mj-lt"/>
              <a:buAutoNum type="arabicPeriod"/>
            </a:pPr>
            <a:r>
              <a:rPr lang="en-US" dirty="0">
                <a:solidFill>
                  <a:schemeClr val="tx1"/>
                </a:solidFill>
                <a:latin typeface="Arial" pitchFamily="34" charset="0"/>
                <a:cs typeface="Arial" pitchFamily="34" charset="0"/>
              </a:rPr>
              <a:t>A long and healthy life for all. </a:t>
            </a:r>
            <a:endParaRPr lang="en-ZA" dirty="0">
              <a:solidFill>
                <a:schemeClr val="tx1"/>
              </a:solidFill>
              <a:latin typeface="Arial" pitchFamily="34" charset="0"/>
              <a:cs typeface="Arial" pitchFamily="34" charset="0"/>
            </a:endParaRPr>
          </a:p>
          <a:p>
            <a:pPr marL="342900" indent="-342900">
              <a:lnSpc>
                <a:spcPct val="110000"/>
              </a:lnSpc>
              <a:buFont typeface="+mj-lt"/>
              <a:buAutoNum type="arabicPeriod"/>
            </a:pPr>
            <a:r>
              <a:rPr lang="en-US" b="1" dirty="0">
                <a:solidFill>
                  <a:srgbClr val="008000"/>
                </a:solidFill>
                <a:latin typeface="Arial" pitchFamily="34" charset="0"/>
                <a:cs typeface="Arial" pitchFamily="34" charset="0"/>
              </a:rPr>
              <a:t>All people in South Africa are and feel safe. </a:t>
            </a:r>
            <a:endParaRPr lang="en-ZA" dirty="0">
              <a:solidFill>
                <a:srgbClr val="008000"/>
              </a:solidFill>
              <a:latin typeface="Arial" pitchFamily="34" charset="0"/>
              <a:cs typeface="Arial" pitchFamily="34" charset="0"/>
            </a:endParaRPr>
          </a:p>
          <a:p>
            <a:pPr marL="342900" indent="-342900">
              <a:lnSpc>
                <a:spcPct val="110000"/>
              </a:lnSpc>
              <a:buFont typeface="+mj-lt"/>
              <a:buAutoNum type="arabicPeriod"/>
            </a:pPr>
            <a:r>
              <a:rPr lang="en-US" b="1" dirty="0">
                <a:solidFill>
                  <a:srgbClr val="008000"/>
                </a:solidFill>
                <a:latin typeface="Arial" pitchFamily="34" charset="0"/>
                <a:cs typeface="Arial" pitchFamily="34" charset="0"/>
              </a:rPr>
              <a:t>Decent employment through inclusive economic growth. </a:t>
            </a:r>
            <a:endParaRPr lang="en-ZA" dirty="0">
              <a:solidFill>
                <a:srgbClr val="008000"/>
              </a:solidFill>
              <a:latin typeface="Arial" pitchFamily="34" charset="0"/>
              <a:cs typeface="Arial" pitchFamily="34" charset="0"/>
            </a:endParaRPr>
          </a:p>
          <a:p>
            <a:pPr marL="342900" indent="-342900">
              <a:lnSpc>
                <a:spcPct val="110000"/>
              </a:lnSpc>
              <a:buFont typeface="+mj-lt"/>
              <a:buAutoNum type="arabicPeriod"/>
            </a:pPr>
            <a:r>
              <a:rPr lang="en-US" dirty="0">
                <a:solidFill>
                  <a:schemeClr val="tx1"/>
                </a:solidFill>
                <a:latin typeface="Arial" pitchFamily="34" charset="0"/>
                <a:cs typeface="Arial" pitchFamily="34" charset="0"/>
              </a:rPr>
              <a:t>Skilled and capable workforce to support an inclusive growth path. </a:t>
            </a:r>
            <a:endParaRPr lang="en-ZA" dirty="0">
              <a:solidFill>
                <a:schemeClr val="tx1"/>
              </a:solidFill>
              <a:latin typeface="Arial" pitchFamily="34" charset="0"/>
              <a:cs typeface="Arial" pitchFamily="34" charset="0"/>
            </a:endParaRPr>
          </a:p>
          <a:p>
            <a:pPr marL="342900" indent="-342900">
              <a:lnSpc>
                <a:spcPct val="110000"/>
              </a:lnSpc>
              <a:buFont typeface="+mj-lt"/>
              <a:buAutoNum type="arabicPeriod"/>
            </a:pPr>
            <a:r>
              <a:rPr lang="en-US" dirty="0">
                <a:solidFill>
                  <a:schemeClr val="tx1"/>
                </a:solidFill>
                <a:latin typeface="Arial" pitchFamily="34" charset="0"/>
                <a:cs typeface="Arial" pitchFamily="34" charset="0"/>
              </a:rPr>
              <a:t>An efficient competitive and responsive economic infrastructure network. </a:t>
            </a:r>
            <a:endParaRPr lang="en-ZA" dirty="0">
              <a:solidFill>
                <a:schemeClr val="tx1"/>
              </a:solidFill>
              <a:latin typeface="Arial" pitchFamily="34" charset="0"/>
              <a:cs typeface="Arial" pitchFamily="34" charset="0"/>
            </a:endParaRPr>
          </a:p>
          <a:p>
            <a:pPr marL="342900" indent="-342900">
              <a:lnSpc>
                <a:spcPct val="110000"/>
              </a:lnSpc>
              <a:buFont typeface="+mj-lt"/>
              <a:buAutoNum type="arabicPeriod"/>
            </a:pPr>
            <a:r>
              <a:rPr lang="en-US" dirty="0">
                <a:solidFill>
                  <a:schemeClr val="tx1"/>
                </a:solidFill>
                <a:latin typeface="Arial" pitchFamily="34" charset="0"/>
                <a:cs typeface="Arial" pitchFamily="34" charset="0"/>
              </a:rPr>
              <a:t>Vibrant equitable sustainable rural communities contributing to food security for all. </a:t>
            </a:r>
          </a:p>
          <a:p>
            <a:pPr marL="342900" indent="-342900">
              <a:lnSpc>
                <a:spcPct val="110000"/>
              </a:lnSpc>
              <a:buFont typeface="+mj-lt"/>
              <a:buAutoNum type="arabicPeriod"/>
            </a:pPr>
            <a:r>
              <a:rPr lang="en-US" dirty="0" smtClean="0">
                <a:solidFill>
                  <a:schemeClr val="tx1"/>
                </a:solidFill>
                <a:latin typeface="Arial" pitchFamily="34" charset="0"/>
                <a:cs typeface="Arial" pitchFamily="34" charset="0"/>
              </a:rPr>
              <a:t>Sustainable </a:t>
            </a:r>
            <a:r>
              <a:rPr lang="en-US" dirty="0">
                <a:solidFill>
                  <a:schemeClr val="tx1"/>
                </a:solidFill>
                <a:latin typeface="Arial" pitchFamily="34" charset="0"/>
                <a:cs typeface="Arial" pitchFamily="34" charset="0"/>
              </a:rPr>
              <a:t>human settlements and improved quality of household life. </a:t>
            </a:r>
          </a:p>
          <a:p>
            <a:pPr marL="342900" indent="-342900">
              <a:lnSpc>
                <a:spcPct val="110000"/>
              </a:lnSpc>
              <a:buFont typeface="+mj-lt"/>
              <a:buAutoNum type="arabicPeriod"/>
            </a:pPr>
            <a:r>
              <a:rPr lang="en-US" dirty="0" smtClean="0">
                <a:solidFill>
                  <a:schemeClr val="tx1"/>
                </a:solidFill>
                <a:latin typeface="Arial" pitchFamily="34" charset="0"/>
                <a:cs typeface="Arial" pitchFamily="34" charset="0"/>
              </a:rPr>
              <a:t>Responsive </a:t>
            </a:r>
            <a:r>
              <a:rPr lang="en-US" dirty="0">
                <a:solidFill>
                  <a:schemeClr val="tx1"/>
                </a:solidFill>
                <a:latin typeface="Arial" pitchFamily="34" charset="0"/>
                <a:cs typeface="Arial" pitchFamily="34" charset="0"/>
              </a:rPr>
              <a:t>accountable effective and efficient local government system. </a:t>
            </a:r>
          </a:p>
          <a:p>
            <a:pPr marL="342900" indent="-342900">
              <a:lnSpc>
                <a:spcPct val="110000"/>
              </a:lnSpc>
              <a:buFont typeface="+mj-lt"/>
              <a:buAutoNum type="arabicPeriod"/>
            </a:pPr>
            <a:r>
              <a:rPr lang="en-US" dirty="0" smtClean="0">
                <a:solidFill>
                  <a:schemeClr val="tx1"/>
                </a:solidFill>
                <a:latin typeface="Arial" pitchFamily="34" charset="0"/>
                <a:cs typeface="Arial" pitchFamily="34" charset="0"/>
              </a:rPr>
              <a:t>Protect </a:t>
            </a:r>
            <a:r>
              <a:rPr lang="en-US" dirty="0">
                <a:solidFill>
                  <a:schemeClr val="tx1"/>
                </a:solidFill>
                <a:latin typeface="Arial" pitchFamily="34" charset="0"/>
                <a:cs typeface="Arial" pitchFamily="34" charset="0"/>
              </a:rPr>
              <a:t>and enhance our environmental assets and natural resources. </a:t>
            </a:r>
          </a:p>
          <a:p>
            <a:pPr marL="342900" indent="-342900">
              <a:lnSpc>
                <a:spcPct val="110000"/>
              </a:lnSpc>
              <a:buFont typeface="+mj-lt"/>
              <a:buAutoNum type="arabicPeriod"/>
            </a:pPr>
            <a:r>
              <a:rPr lang="en-US" dirty="0" smtClean="0">
                <a:solidFill>
                  <a:schemeClr val="tx1"/>
                </a:solidFill>
                <a:latin typeface="Arial" pitchFamily="34" charset="0"/>
                <a:cs typeface="Arial" pitchFamily="34" charset="0"/>
              </a:rPr>
              <a:t>Create </a:t>
            </a:r>
            <a:r>
              <a:rPr lang="en-US" dirty="0">
                <a:solidFill>
                  <a:schemeClr val="tx1"/>
                </a:solidFill>
                <a:latin typeface="Arial" pitchFamily="34" charset="0"/>
                <a:cs typeface="Arial" pitchFamily="34" charset="0"/>
              </a:rPr>
              <a:t>a better South Africa a better Africa and a better world</a:t>
            </a:r>
            <a:r>
              <a:rPr lang="en-US" dirty="0">
                <a:latin typeface="Arial" pitchFamily="34" charset="0"/>
                <a:cs typeface="Arial" pitchFamily="34" charset="0"/>
              </a:rPr>
              <a:t>. </a:t>
            </a:r>
            <a:endParaRPr lang="en-US" dirty="0" smtClean="0">
              <a:latin typeface="Arial" pitchFamily="34" charset="0"/>
              <a:cs typeface="Arial" pitchFamily="34" charset="0"/>
            </a:endParaRPr>
          </a:p>
          <a:p>
            <a:pPr marL="342900" indent="-342900">
              <a:lnSpc>
                <a:spcPct val="110000"/>
              </a:lnSpc>
              <a:buFont typeface="+mj-lt"/>
              <a:buAutoNum type="arabicPeriod"/>
            </a:pPr>
            <a:r>
              <a:rPr lang="en-US" dirty="0" smtClean="0">
                <a:solidFill>
                  <a:schemeClr val="tx1"/>
                </a:solidFill>
                <a:latin typeface="Arial" pitchFamily="34" charset="0"/>
                <a:cs typeface="Arial" pitchFamily="34" charset="0"/>
              </a:rPr>
              <a:t>Social </a:t>
            </a:r>
            <a:r>
              <a:rPr lang="en-US" dirty="0">
                <a:solidFill>
                  <a:schemeClr val="tx1"/>
                </a:solidFill>
                <a:latin typeface="Arial" pitchFamily="34" charset="0"/>
                <a:cs typeface="Arial" pitchFamily="34" charset="0"/>
              </a:rPr>
              <a:t>protection. </a:t>
            </a:r>
          </a:p>
          <a:p>
            <a:pPr marL="342900" indent="-342900">
              <a:lnSpc>
                <a:spcPct val="110000"/>
              </a:lnSpc>
              <a:buClr>
                <a:srgbClr val="00B050"/>
              </a:buClr>
              <a:buFont typeface="+mj-lt"/>
              <a:buAutoNum type="arabicPeriod"/>
            </a:pPr>
            <a:r>
              <a:rPr lang="en-US" b="1" dirty="0">
                <a:solidFill>
                  <a:srgbClr val="008000"/>
                </a:solidFill>
                <a:latin typeface="Arial" pitchFamily="34" charset="0"/>
                <a:cs typeface="Arial" pitchFamily="34" charset="0"/>
              </a:rPr>
              <a:t>Nation building and social cohesion. </a:t>
            </a:r>
            <a:endParaRPr lang="en-US" altLang="en-US" b="1" dirty="0">
              <a:solidFill>
                <a:srgbClr val="008000"/>
              </a:solidFill>
              <a:latin typeface="Arial" pitchFamily="34" charset="0"/>
              <a:cs typeface="Arial" pitchFamily="34" charset="0"/>
            </a:endParaRPr>
          </a:p>
          <a:p>
            <a:pPr marL="342900" indent="-342900">
              <a:buFont typeface="+mj-lt"/>
              <a:buAutoNum type="arabicPeriod"/>
            </a:pPr>
            <a:r>
              <a:rPr lang="en-US" b="1" dirty="0">
                <a:solidFill>
                  <a:srgbClr val="008000"/>
                </a:solidFill>
                <a:latin typeface="Arial" pitchFamily="34" charset="0"/>
                <a:cs typeface="Arial" pitchFamily="34" charset="0"/>
              </a:rPr>
              <a:t>An efficient effective and development oriented public service.</a:t>
            </a:r>
            <a:endParaRPr lang="en-US" dirty="0">
              <a:solidFill>
                <a:schemeClr val="tx1"/>
              </a:solidFill>
              <a:latin typeface="Arial" pitchFamily="34" charset="0"/>
            </a:endParaRPr>
          </a:p>
        </p:txBody>
      </p:sp>
      <p:sp>
        <p:nvSpPr>
          <p:cNvPr id="4" name="TextBox 3"/>
          <p:cNvSpPr txBox="1"/>
          <p:nvPr/>
        </p:nvSpPr>
        <p:spPr>
          <a:xfrm>
            <a:off x="311284" y="1529950"/>
            <a:ext cx="8832716" cy="317651"/>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endParaRPr lang="en-US" dirty="0"/>
          </a:p>
        </p:txBody>
      </p:sp>
      <p:sp>
        <p:nvSpPr>
          <p:cNvPr id="5" name="Rectangle 4"/>
          <p:cNvSpPr/>
          <p:nvPr/>
        </p:nvSpPr>
        <p:spPr>
          <a:xfrm>
            <a:off x="983672" y="102013"/>
            <a:ext cx="7135092" cy="461665"/>
          </a:xfrm>
          <a:prstGeom prst="rect">
            <a:avLst/>
          </a:prstGeom>
        </p:spPr>
        <p:txBody>
          <a:bodyPr wrap="square">
            <a:spAutoFit/>
          </a:bodyPr>
          <a:lstStyle/>
          <a:p>
            <a:r>
              <a:rPr lang="en-ZA" sz="2400" b="1" dirty="0" smtClean="0">
                <a:solidFill>
                  <a:schemeClr val="bg1"/>
                </a:solidFill>
                <a:latin typeface="Arial" pitchFamily="34" charset="0"/>
                <a:cs typeface="Arial" pitchFamily="34" charset="0"/>
              </a:rPr>
              <a:t>SUPPORTING </a:t>
            </a:r>
            <a:r>
              <a:rPr lang="en-ZA" sz="2400" b="1" dirty="0">
                <a:solidFill>
                  <a:schemeClr val="bg1"/>
                </a:solidFill>
                <a:latin typeface="Arial" pitchFamily="34" charset="0"/>
                <a:cs typeface="Arial" pitchFamily="34" charset="0"/>
              </a:rPr>
              <a:t>GOVERNMENT PRIORITIES</a:t>
            </a:r>
            <a:endParaRPr 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4</a:t>
            </a:fld>
            <a:endParaRPr lang="en-US" sz="1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259016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0" y="102013"/>
            <a:ext cx="9144000" cy="1188018"/>
          </a:xfrm>
          <a:prstGeom prst="rect">
            <a:avLst/>
          </a:prstGeom>
        </p:spPr>
        <p:txBody>
          <a:bodyPr wrap="square">
            <a:spAutoFit/>
          </a:bodyPr>
          <a:lstStyle/>
          <a:p>
            <a:pPr>
              <a:lnSpc>
                <a:spcPct val="105000"/>
              </a:lnSpc>
              <a:spcBef>
                <a:spcPct val="50000"/>
              </a:spcBef>
              <a:spcAft>
                <a:spcPts val="1200"/>
              </a:spcAft>
              <a:tabLst>
                <a:tab pos="1943100" algn="l"/>
              </a:tabLst>
            </a:pPr>
            <a:r>
              <a:rPr lang="en-ZA" sz="2400" b="1" dirty="0" smtClean="0">
                <a:solidFill>
                  <a:schemeClr val="bg1"/>
                </a:solidFill>
                <a:latin typeface="Arial" pitchFamily="34" charset="0"/>
                <a:cs typeface="Arial" pitchFamily="34" charset="0"/>
              </a:rPr>
              <a:t>STEPS</a:t>
            </a:r>
            <a:r>
              <a:rPr lang="en-ZA" sz="2400" b="1" dirty="0">
                <a:solidFill>
                  <a:schemeClr val="bg1"/>
                </a:solidFill>
                <a:latin typeface="Arial" pitchFamily="34" charset="0"/>
                <a:cs typeface="Arial" pitchFamily="34" charset="0"/>
              </a:rPr>
              <a:t> </a:t>
            </a:r>
            <a:r>
              <a:rPr lang="en-ZA" sz="2400" b="1" dirty="0" smtClean="0">
                <a:solidFill>
                  <a:schemeClr val="bg1"/>
                </a:solidFill>
                <a:latin typeface="Arial" pitchFamily="34" charset="0"/>
                <a:cs typeface="Arial" pitchFamily="34" charset="0"/>
              </a:rPr>
              <a:t>TO </a:t>
            </a:r>
            <a:r>
              <a:rPr lang="en-ZA" sz="2400" b="1" dirty="0">
                <a:solidFill>
                  <a:schemeClr val="bg1"/>
                </a:solidFill>
                <a:latin typeface="Arial" pitchFamily="34" charset="0"/>
                <a:cs typeface="Arial" pitchFamily="34" charset="0"/>
              </a:rPr>
              <a:t>BE TAKEN TO IMPROVE THE AUDIT OUTCOME</a:t>
            </a:r>
            <a:endParaRPr lang="en-US" sz="2400" b="1" dirty="0">
              <a:solidFill>
                <a:schemeClr val="bg1"/>
              </a:solidFill>
              <a:latin typeface="Arial" pitchFamily="34" charset="0"/>
              <a:cs typeface="Arial" pitchFamily="34" charset="0"/>
            </a:endParaRPr>
          </a:p>
          <a:p>
            <a:pPr algn="ctr">
              <a:spcBef>
                <a:spcPct val="50000"/>
              </a:spcBef>
              <a:spcAft>
                <a:spcPts val="1800"/>
              </a:spcAft>
            </a:pPr>
            <a:r>
              <a:rPr lang="en-US" sz="2400" b="1" u="sng" dirty="0" smtClean="0">
                <a:solidFill>
                  <a:schemeClr val="bg1"/>
                </a:solidFill>
                <a:latin typeface="Arial" charset="0"/>
                <a:cs typeface="Arial" charset="0"/>
              </a:rPr>
              <a:t>)</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40</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0" y="842492"/>
            <a:ext cx="9019309" cy="5225799"/>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buFont typeface="Wingdings" pitchFamily="2" charset="2"/>
              <a:buChar char="q"/>
            </a:pPr>
            <a:r>
              <a:rPr lang="en-ZA" sz="1800" dirty="0">
                <a:solidFill>
                  <a:schemeClr val="tx1"/>
                </a:solidFill>
                <a:latin typeface="Arial" pitchFamily="34" charset="0"/>
                <a:cs typeface="Arial" pitchFamily="34" charset="0"/>
              </a:rPr>
              <a:t>Audit action plan to address root causes with realistic target dates;</a:t>
            </a:r>
          </a:p>
          <a:p>
            <a:pPr>
              <a:buFont typeface="Wingdings" pitchFamily="2" charset="2"/>
              <a:buChar char="q"/>
            </a:pPr>
            <a:endParaRPr lang="en-ZA" sz="1800" dirty="0">
              <a:solidFill>
                <a:schemeClr val="tx1"/>
              </a:solidFill>
              <a:latin typeface="Arial" pitchFamily="34" charset="0"/>
              <a:cs typeface="Arial" pitchFamily="34" charset="0"/>
            </a:endParaRPr>
          </a:p>
          <a:p>
            <a:pPr>
              <a:buFont typeface="Wingdings" pitchFamily="2" charset="2"/>
              <a:buChar char="q"/>
            </a:pPr>
            <a:r>
              <a:rPr lang="en-ZA" sz="1800" dirty="0">
                <a:solidFill>
                  <a:schemeClr val="tx1"/>
                </a:solidFill>
                <a:latin typeface="Arial" pitchFamily="34" charset="0"/>
                <a:cs typeface="Arial" pitchFamily="34" charset="0"/>
              </a:rPr>
              <a:t>Greater reliance on Internal Audit;</a:t>
            </a:r>
          </a:p>
          <a:p>
            <a:pPr>
              <a:buFont typeface="Wingdings" pitchFamily="2" charset="2"/>
              <a:buChar char="q"/>
            </a:pPr>
            <a:endParaRPr lang="en-ZA" sz="1800" dirty="0">
              <a:solidFill>
                <a:schemeClr val="tx1"/>
              </a:solidFill>
              <a:latin typeface="Arial" pitchFamily="34" charset="0"/>
              <a:cs typeface="Arial" pitchFamily="34" charset="0"/>
            </a:endParaRPr>
          </a:p>
          <a:p>
            <a:pPr>
              <a:buFont typeface="Wingdings" pitchFamily="2" charset="2"/>
              <a:buChar char="q"/>
            </a:pPr>
            <a:r>
              <a:rPr lang="en-ZA" sz="1800" dirty="0">
                <a:solidFill>
                  <a:schemeClr val="tx1"/>
                </a:solidFill>
                <a:latin typeface="Arial" pitchFamily="34" charset="0"/>
                <a:cs typeface="Arial" pitchFamily="34" charset="0"/>
              </a:rPr>
              <a:t>Compliance checklist enforcement;</a:t>
            </a:r>
          </a:p>
          <a:p>
            <a:pPr>
              <a:buFont typeface="Wingdings" pitchFamily="2" charset="2"/>
              <a:buChar char="q"/>
            </a:pPr>
            <a:endParaRPr lang="en-ZA" sz="1800" dirty="0">
              <a:solidFill>
                <a:schemeClr val="tx1"/>
              </a:solidFill>
              <a:latin typeface="Arial" pitchFamily="34" charset="0"/>
              <a:cs typeface="Arial" pitchFamily="34" charset="0"/>
            </a:endParaRPr>
          </a:p>
          <a:p>
            <a:pPr>
              <a:buFont typeface="Wingdings" pitchFamily="2" charset="2"/>
              <a:buChar char="q"/>
            </a:pPr>
            <a:r>
              <a:rPr lang="en-ZA" sz="1800" dirty="0">
                <a:solidFill>
                  <a:schemeClr val="tx1"/>
                </a:solidFill>
                <a:latin typeface="Arial" pitchFamily="34" charset="0"/>
                <a:cs typeface="Arial" pitchFamily="34" charset="0"/>
              </a:rPr>
              <a:t>Focus areas: 30 day payment; irregular expenditure; monitoring of audit action plan;</a:t>
            </a:r>
          </a:p>
          <a:p>
            <a:pPr>
              <a:buFont typeface="Wingdings" pitchFamily="2" charset="2"/>
              <a:buChar char="q"/>
            </a:pPr>
            <a:endParaRPr lang="en-ZA" sz="1800" dirty="0">
              <a:solidFill>
                <a:schemeClr val="tx1"/>
              </a:solidFill>
              <a:latin typeface="Arial" pitchFamily="34" charset="0"/>
              <a:cs typeface="Arial" pitchFamily="34" charset="0"/>
            </a:endParaRPr>
          </a:p>
          <a:p>
            <a:pPr>
              <a:buFont typeface="Wingdings" pitchFamily="2" charset="2"/>
              <a:buChar char="q"/>
            </a:pPr>
            <a:r>
              <a:rPr lang="en-ZA" sz="1800" dirty="0">
                <a:solidFill>
                  <a:schemeClr val="tx1"/>
                </a:solidFill>
                <a:latin typeface="Arial" pitchFamily="34" charset="0"/>
                <a:cs typeface="Arial" pitchFamily="34" charset="0"/>
              </a:rPr>
              <a:t>Prompt and decisive consequence management required to address: awards made to close family members; officials doing business with the state; irregular expenditure and fruitless &amp; wasteful expenditure.</a:t>
            </a:r>
          </a:p>
        </p:txBody>
      </p:sp>
    </p:spTree>
    <p:extLst>
      <p:ext uri="{BB962C8B-B14F-4D97-AF65-F5344CB8AC3E}">
        <p14:creationId xmlns:p14="http://schemas.microsoft.com/office/powerpoint/2010/main" val="20698623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36478" y="-38393"/>
            <a:ext cx="9280478" cy="461665"/>
          </a:xfrm>
          <a:prstGeom prst="rect">
            <a:avLst/>
          </a:prstGeom>
        </p:spPr>
        <p:txBody>
          <a:bodyPr wrap="square">
            <a:spAutoFit/>
          </a:bodyPr>
          <a:lstStyle/>
          <a:p>
            <a:pPr algn="ctr"/>
            <a:r>
              <a:rPr lang="en-ZA" sz="2400" b="1" dirty="0">
                <a:solidFill>
                  <a:schemeClr val="bg1"/>
                </a:solidFill>
                <a:latin typeface="Arial" panose="020B0604020202020204" pitchFamily="34" charset="0"/>
                <a:cs typeface="Arial" panose="020B0604020202020204" pitchFamily="34" charset="0"/>
              </a:rPr>
              <a:t>WAY </a:t>
            </a:r>
            <a:r>
              <a:rPr lang="en-ZA" sz="2400" b="1" dirty="0" smtClean="0">
                <a:solidFill>
                  <a:schemeClr val="bg1"/>
                </a:solidFill>
                <a:latin typeface="Arial" panose="020B0604020202020204" pitchFamily="34" charset="0"/>
                <a:cs typeface="Arial" panose="020B0604020202020204" pitchFamily="34" charset="0"/>
              </a:rPr>
              <a:t>FORWARD</a:t>
            </a:r>
            <a:endParaRPr lang="en-ZA" sz="2400" b="1"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41</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3" y="769521"/>
            <a:ext cx="8866909" cy="5299182"/>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285750" indent="-285750">
              <a:buFont typeface="Wingdings" panose="05000000000000000000" pitchFamily="2" charset="2"/>
              <a:buChar char="q"/>
            </a:pPr>
            <a:r>
              <a:rPr lang="en-ZA" sz="1800" dirty="0">
                <a:solidFill>
                  <a:schemeClr val="tx1"/>
                </a:solidFill>
                <a:latin typeface="Arial" panose="020B0604020202020204" pitchFamily="34" charset="0"/>
                <a:cs typeface="Arial" panose="020B0604020202020204" pitchFamily="34" charset="0"/>
              </a:rPr>
              <a:t>Review and conclude the dispute relating </a:t>
            </a:r>
            <a:r>
              <a:rPr lang="en-ZA" sz="1800" dirty="0" smtClean="0">
                <a:solidFill>
                  <a:schemeClr val="tx1"/>
                </a:solidFill>
                <a:latin typeface="Arial" panose="020B0604020202020204" pitchFamily="34" charset="0"/>
                <a:cs typeface="Arial" panose="020B0604020202020204" pitchFamily="34" charset="0"/>
              </a:rPr>
              <a:t>to working </a:t>
            </a:r>
            <a:r>
              <a:rPr lang="en-ZA" sz="1800" dirty="0">
                <a:solidFill>
                  <a:schemeClr val="tx1"/>
                </a:solidFill>
                <a:latin typeface="Arial" panose="020B0604020202020204" pitchFamily="34" charset="0"/>
                <a:cs typeface="Arial" panose="020B0604020202020204" pitchFamily="34" charset="0"/>
              </a:rPr>
              <a:t>hours; as this will affect some </a:t>
            </a:r>
            <a:r>
              <a:rPr lang="en-ZA" sz="1800" dirty="0" smtClean="0">
                <a:solidFill>
                  <a:schemeClr val="tx1"/>
                </a:solidFill>
                <a:latin typeface="Arial" panose="020B0604020202020204" pitchFamily="34" charset="0"/>
                <a:cs typeface="Arial" panose="020B0604020202020204" pitchFamily="34" charset="0"/>
              </a:rPr>
              <a:t>of  </a:t>
            </a:r>
            <a:r>
              <a:rPr lang="en-ZA" sz="1800" dirty="0">
                <a:solidFill>
                  <a:schemeClr val="tx1"/>
                </a:solidFill>
                <a:latin typeface="Arial" panose="020B0604020202020204" pitchFamily="34" charset="0"/>
                <a:cs typeface="Arial" panose="020B0604020202020204" pitchFamily="34" charset="0"/>
              </a:rPr>
              <a:t>the key DHA’s outputs</a:t>
            </a:r>
          </a:p>
          <a:p>
            <a:pPr marL="285750" indent="-285750" eaLnBrk="0" hangingPunct="0">
              <a:spcBef>
                <a:spcPct val="90000"/>
              </a:spcBef>
              <a:buFont typeface="Wingdings" pitchFamily="2" charset="2"/>
              <a:buChar char="q"/>
              <a:defRPr/>
            </a:pPr>
            <a:r>
              <a:rPr lang="en-ZA" sz="1800" dirty="0">
                <a:solidFill>
                  <a:schemeClr val="tx1"/>
                </a:solidFill>
                <a:latin typeface="Arial" panose="020B0604020202020204" pitchFamily="34" charset="0"/>
                <a:cs typeface="Arial" panose="020B0604020202020204" pitchFamily="34" charset="0"/>
              </a:rPr>
              <a:t>Strengthen</a:t>
            </a:r>
            <a:r>
              <a:rPr lang="en-US" sz="1800" dirty="0">
                <a:solidFill>
                  <a:schemeClr val="tx1"/>
                </a:solidFill>
                <a:latin typeface="Arial" panose="020B0604020202020204" pitchFamily="34" charset="0"/>
                <a:cs typeface="Arial" panose="020B0604020202020204" pitchFamily="34" charset="0"/>
              </a:rPr>
              <a:t> lease agreements  i.e. Transnet National Ports Authority;  which prevented the completion of site visits to selected POE’s</a:t>
            </a:r>
          </a:p>
          <a:p>
            <a:pPr marL="285750" indent="-285750" eaLnBrk="0" hangingPunct="0">
              <a:spcBef>
                <a:spcPct val="90000"/>
              </a:spcBef>
              <a:buFont typeface="Wingdings" pitchFamily="2" charset="2"/>
              <a:buChar char="q"/>
              <a:defRPr/>
            </a:pPr>
            <a:r>
              <a:rPr lang="en-US" sz="1800" dirty="0">
                <a:solidFill>
                  <a:schemeClr val="tx1"/>
                </a:solidFill>
                <a:latin typeface="Arial" panose="020B0604020202020204" pitchFamily="34" charset="0"/>
                <a:cs typeface="Arial" panose="020B0604020202020204" pitchFamily="34" charset="0"/>
              </a:rPr>
              <a:t>Filling of critical posts in the Department i.e. DDG posts and specialist areas</a:t>
            </a:r>
          </a:p>
          <a:p>
            <a:pPr marL="285750" indent="-285750" eaLnBrk="0" hangingPunct="0">
              <a:spcBef>
                <a:spcPct val="90000"/>
              </a:spcBef>
              <a:buFont typeface="Wingdings" pitchFamily="2" charset="2"/>
              <a:buChar char="q"/>
              <a:defRPr/>
            </a:pPr>
            <a:r>
              <a:rPr lang="en-US" sz="1800" dirty="0">
                <a:solidFill>
                  <a:schemeClr val="tx1"/>
                </a:solidFill>
                <a:latin typeface="Arial" panose="020B0604020202020204" pitchFamily="34" charset="0"/>
                <a:cs typeface="Arial" panose="020B0604020202020204" pitchFamily="34" charset="0"/>
              </a:rPr>
              <a:t>Close and tight cooperation with governance structures i.e. Auditor General, risk management  and audit committees to maintain improved audit outcomes (for both </a:t>
            </a:r>
            <a:r>
              <a:rPr lang="en-US" sz="1800" dirty="0" smtClean="0">
                <a:solidFill>
                  <a:schemeClr val="tx1"/>
                </a:solidFill>
                <a:latin typeface="Arial" panose="020B0604020202020204" pitchFamily="34" charset="0"/>
                <a:cs typeface="Arial" panose="020B0604020202020204" pitchFamily="34" charset="0"/>
              </a:rPr>
              <a:t>performance information </a:t>
            </a:r>
            <a:r>
              <a:rPr lang="en-US" sz="1800" dirty="0">
                <a:solidFill>
                  <a:schemeClr val="tx1"/>
                </a:solidFill>
                <a:latin typeface="Arial" panose="020B0604020202020204" pitchFamily="34" charset="0"/>
                <a:cs typeface="Arial" panose="020B0604020202020204" pitchFamily="34" charset="0"/>
              </a:rPr>
              <a:t>and financials).</a:t>
            </a:r>
          </a:p>
        </p:txBody>
      </p:sp>
    </p:spTree>
    <p:extLst>
      <p:ext uri="{BB962C8B-B14F-4D97-AF65-F5344CB8AC3E}">
        <p14:creationId xmlns:p14="http://schemas.microsoft.com/office/powerpoint/2010/main" val="1000443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9912" y="1658752"/>
            <a:ext cx="2418061" cy="523220"/>
          </a:xfrm>
          <a:prstGeom prst="rect">
            <a:avLst/>
          </a:prstGeom>
          <a:noFill/>
        </p:spPr>
        <p:txBody>
          <a:bodyPr wrap="square" rtlCol="0">
            <a:spAutoFit/>
          </a:bodyPr>
          <a:lstStyle/>
          <a:p>
            <a:r>
              <a:rPr lang="en-ZA" sz="2800" b="1" dirty="0" err="1">
                <a:solidFill>
                  <a:srgbClr val="FFC000"/>
                </a:solidFill>
                <a:latin typeface="Arial" panose="020B0604020202020204" pitchFamily="34" charset="0"/>
                <a:cs typeface="Arial" panose="020B0604020202020204" pitchFamily="34" charset="0"/>
              </a:rPr>
              <a:t>Ndiyabulela</a:t>
            </a:r>
            <a:endParaRPr lang="en-ZA" sz="2800" dirty="0">
              <a:latin typeface="Arial" panose="020B0604020202020204" pitchFamily="34" charset="0"/>
              <a:cs typeface="Arial" panose="020B0604020202020204" pitchFamily="34" charset="0"/>
            </a:endParaRPr>
          </a:p>
        </p:txBody>
      </p:sp>
      <p:sp>
        <p:nvSpPr>
          <p:cNvPr id="5" name="Rectangle 4"/>
          <p:cNvSpPr/>
          <p:nvPr/>
        </p:nvSpPr>
        <p:spPr>
          <a:xfrm>
            <a:off x="138543" y="-2777"/>
            <a:ext cx="8395855" cy="1532727"/>
          </a:xfrm>
          <a:prstGeom prst="rect">
            <a:avLst/>
          </a:prstGeom>
        </p:spPr>
        <p:txBody>
          <a:bodyPr wrap="square">
            <a:spAutoFit/>
          </a:bodyPr>
          <a:lstStyle/>
          <a:p>
            <a:pPr>
              <a:lnSpc>
                <a:spcPct val="80000"/>
              </a:lnSpc>
            </a:pPr>
            <a:r>
              <a:rPr lang="en-ZA" sz="2400" b="1" dirty="0">
                <a:solidFill>
                  <a:schemeClr val="accent2">
                    <a:lumMod val="50000"/>
                  </a:schemeClr>
                </a:solidFill>
              </a:rPr>
              <a:t/>
            </a:r>
            <a:br>
              <a:rPr lang="en-ZA" sz="2400" b="1" dirty="0">
                <a:solidFill>
                  <a:schemeClr val="accent2">
                    <a:lumMod val="50000"/>
                  </a:schemeClr>
                </a:solidFill>
              </a:rPr>
            </a:br>
            <a:r>
              <a:rPr lang="en-ZA" sz="2400" b="1" dirty="0">
                <a:solidFill>
                  <a:srgbClr val="FFFFFF"/>
                </a:solidFill>
                <a:latin typeface="Arial" pitchFamily="34" charset="0"/>
                <a:cs typeface="Arial" pitchFamily="34" charset="0"/>
              </a:rPr>
              <a:t>DHA would like to thank the Committee for their support and guidance. </a:t>
            </a:r>
          </a:p>
          <a:p>
            <a:pPr algn="ctr">
              <a:spcBef>
                <a:spcPct val="50000"/>
              </a:spcBef>
              <a:spcAft>
                <a:spcPts val="1800"/>
              </a:spcAft>
            </a:pP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42</a:t>
            </a:fld>
            <a:endParaRPr lang="en-US" sz="1800" b="1" dirty="0">
              <a:solidFill>
                <a:schemeClr val="tx1"/>
              </a:solidFill>
              <a:latin typeface="Arial" pitchFamily="34" charset="0"/>
              <a:cs typeface="Arial" pitchFamily="34" charset="0"/>
            </a:endParaRPr>
          </a:p>
        </p:txBody>
      </p:sp>
      <p:pic>
        <p:nvPicPr>
          <p:cNvPr id="6" name="Picture 4"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083" y="2503688"/>
            <a:ext cx="3237870" cy="27607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0279" y="4033226"/>
            <a:ext cx="2242922" cy="523220"/>
          </a:xfrm>
          <a:prstGeom prst="rect">
            <a:avLst/>
          </a:prstGeom>
        </p:spPr>
        <p:txBody>
          <a:bodyPr wrap="none">
            <a:spAutoFit/>
          </a:bodyPr>
          <a:lstStyle/>
          <a:p>
            <a:r>
              <a:rPr lang="en-ZA" sz="2800" b="1" dirty="0" err="1">
                <a:solidFill>
                  <a:schemeClr val="accent5">
                    <a:lumMod val="60000"/>
                    <a:lumOff val="40000"/>
                  </a:schemeClr>
                </a:solidFill>
                <a:latin typeface="Arial" panose="020B0604020202020204" pitchFamily="34" charset="0"/>
                <a:cs typeface="Arial" panose="020B0604020202020204" pitchFamily="34" charset="0"/>
              </a:rPr>
              <a:t>Ngiyabonga</a:t>
            </a:r>
            <a:endParaRPr lang="en-ZA" sz="2800" dirty="0">
              <a:latin typeface="Arial" panose="020B0604020202020204" pitchFamily="34" charset="0"/>
              <a:cs typeface="Arial" panose="020B0604020202020204" pitchFamily="34" charset="0"/>
            </a:endParaRPr>
          </a:p>
        </p:txBody>
      </p:sp>
      <p:sp>
        <p:nvSpPr>
          <p:cNvPr id="3" name="Rectangle 2"/>
          <p:cNvSpPr/>
          <p:nvPr/>
        </p:nvSpPr>
        <p:spPr>
          <a:xfrm>
            <a:off x="6794535" y="2503687"/>
            <a:ext cx="1892265" cy="523220"/>
          </a:xfrm>
          <a:prstGeom prst="rect">
            <a:avLst/>
          </a:prstGeom>
        </p:spPr>
        <p:txBody>
          <a:bodyPr wrap="square">
            <a:spAutoFit/>
          </a:bodyPr>
          <a:lstStyle/>
          <a:p>
            <a:r>
              <a:rPr lang="en-ZA" sz="2800" b="1" dirty="0">
                <a:solidFill>
                  <a:schemeClr val="accent6">
                    <a:lumMod val="60000"/>
                    <a:lumOff val="40000"/>
                  </a:schemeClr>
                </a:solidFill>
                <a:latin typeface="Arial" panose="020B0604020202020204" pitchFamily="34" charset="0"/>
                <a:cs typeface="Arial" panose="020B0604020202020204" pitchFamily="34" charset="0"/>
              </a:rPr>
              <a:t>Thank</a:t>
            </a:r>
            <a:r>
              <a:rPr lang="en-ZA" sz="2800" b="1" dirty="0">
                <a:solidFill>
                  <a:schemeClr val="accent6">
                    <a:lumMod val="60000"/>
                    <a:lumOff val="40000"/>
                  </a:schemeClr>
                </a:solidFill>
              </a:rPr>
              <a:t> you </a:t>
            </a:r>
            <a:endParaRPr lang="en-ZA" sz="2800" dirty="0">
              <a:solidFill>
                <a:schemeClr val="accent6">
                  <a:lumMod val="60000"/>
                  <a:lumOff val="40000"/>
                </a:schemeClr>
              </a:solidFill>
            </a:endParaRPr>
          </a:p>
        </p:txBody>
      </p:sp>
      <p:sp>
        <p:nvSpPr>
          <p:cNvPr id="8" name="Rectangle 7"/>
          <p:cNvSpPr/>
          <p:nvPr/>
        </p:nvSpPr>
        <p:spPr>
          <a:xfrm>
            <a:off x="7256822" y="3771616"/>
            <a:ext cx="1462260" cy="523220"/>
          </a:xfrm>
          <a:prstGeom prst="rect">
            <a:avLst/>
          </a:prstGeom>
        </p:spPr>
        <p:txBody>
          <a:bodyPr wrap="none">
            <a:spAutoFit/>
          </a:bodyPr>
          <a:lstStyle/>
          <a:p>
            <a:r>
              <a:rPr lang="en-ZA" sz="2800" b="1" dirty="0" err="1">
                <a:solidFill>
                  <a:srgbClr val="00B050"/>
                </a:solidFill>
                <a:latin typeface="Arial" panose="020B0604020202020204" pitchFamily="34" charset="0"/>
                <a:cs typeface="Arial" panose="020B0604020202020204" pitchFamily="34" charset="0"/>
              </a:rPr>
              <a:t>Inkomu</a:t>
            </a:r>
            <a:endParaRPr lang="en-ZA" sz="2800" dirty="0">
              <a:latin typeface="Arial" panose="020B0604020202020204" pitchFamily="34" charset="0"/>
              <a:cs typeface="Arial" panose="020B0604020202020204" pitchFamily="34" charset="0"/>
            </a:endParaRPr>
          </a:p>
        </p:txBody>
      </p:sp>
      <p:sp>
        <p:nvSpPr>
          <p:cNvPr id="10" name="Rectangle 9"/>
          <p:cNvSpPr/>
          <p:nvPr/>
        </p:nvSpPr>
        <p:spPr>
          <a:xfrm>
            <a:off x="969818" y="5029017"/>
            <a:ext cx="1553026" cy="523220"/>
          </a:xfrm>
          <a:prstGeom prst="rect">
            <a:avLst/>
          </a:prstGeom>
        </p:spPr>
        <p:txBody>
          <a:bodyPr wrap="square">
            <a:spAutoFit/>
          </a:bodyPr>
          <a:lstStyle/>
          <a:p>
            <a:r>
              <a:rPr lang="en-ZA" sz="2800" b="1" dirty="0" err="1">
                <a:solidFill>
                  <a:srgbClr val="FF0000"/>
                </a:solidFill>
                <a:latin typeface="Arial" panose="020B0604020202020204" pitchFamily="34" charset="0"/>
                <a:cs typeface="Arial" panose="020B0604020202020204" pitchFamily="34" charset="0"/>
              </a:rPr>
              <a:t>Dankie</a:t>
            </a:r>
            <a:endParaRPr lang="en-ZA" sz="2800" dirty="0">
              <a:solidFill>
                <a:srgbClr val="FF0000"/>
              </a:solidFill>
              <a:latin typeface="Arial" panose="020B0604020202020204" pitchFamily="34" charset="0"/>
              <a:cs typeface="Arial" panose="020B0604020202020204" pitchFamily="34" charset="0"/>
            </a:endParaRPr>
          </a:p>
        </p:txBody>
      </p:sp>
      <p:sp>
        <p:nvSpPr>
          <p:cNvPr id="11" name="Rectangle 10"/>
          <p:cNvSpPr/>
          <p:nvPr/>
        </p:nvSpPr>
        <p:spPr>
          <a:xfrm>
            <a:off x="6389402" y="5029017"/>
            <a:ext cx="2502608" cy="523220"/>
          </a:xfrm>
          <a:prstGeom prst="rect">
            <a:avLst/>
          </a:prstGeom>
        </p:spPr>
        <p:txBody>
          <a:bodyPr wrap="none">
            <a:spAutoFit/>
          </a:bodyPr>
          <a:lstStyle/>
          <a:p>
            <a:r>
              <a:rPr lang="en-ZA" sz="2800" b="1" dirty="0" err="1">
                <a:solidFill>
                  <a:srgbClr val="7030A0"/>
                </a:solidFill>
                <a:latin typeface="Arial" pitchFamily="34" charset="0"/>
                <a:cs typeface="Arial" pitchFamily="34" charset="0"/>
              </a:rPr>
              <a:t>Ke</a:t>
            </a:r>
            <a:r>
              <a:rPr lang="en-ZA" sz="2800" b="1" dirty="0">
                <a:solidFill>
                  <a:srgbClr val="7030A0"/>
                </a:solidFill>
                <a:latin typeface="Arial" pitchFamily="34" charset="0"/>
                <a:cs typeface="Arial" pitchFamily="34" charset="0"/>
              </a:rPr>
              <a:t> </a:t>
            </a:r>
            <a:r>
              <a:rPr lang="en-ZA" sz="2800" b="1" dirty="0" err="1">
                <a:solidFill>
                  <a:srgbClr val="7030A0"/>
                </a:solidFill>
                <a:latin typeface="Arial" pitchFamily="34" charset="0"/>
                <a:cs typeface="Arial" pitchFamily="34" charset="0"/>
              </a:rPr>
              <a:t>ya</a:t>
            </a:r>
            <a:r>
              <a:rPr lang="en-ZA" sz="2800" b="1" dirty="0">
                <a:solidFill>
                  <a:srgbClr val="7030A0"/>
                </a:solidFill>
                <a:latin typeface="Arial" pitchFamily="34" charset="0"/>
                <a:cs typeface="Arial" pitchFamily="34" charset="0"/>
              </a:rPr>
              <a:t> </a:t>
            </a:r>
            <a:r>
              <a:rPr lang="en-ZA" sz="2800" b="1" dirty="0" err="1">
                <a:solidFill>
                  <a:srgbClr val="7030A0"/>
                </a:solidFill>
                <a:latin typeface="Arial" panose="020B0604020202020204" pitchFamily="34" charset="0"/>
                <a:cs typeface="Arial" panose="020B0604020202020204" pitchFamily="34" charset="0"/>
              </a:rPr>
              <a:t>leboga</a:t>
            </a:r>
            <a:r>
              <a:rPr lang="en-ZA" sz="2800" b="1" dirty="0">
                <a:solidFill>
                  <a:srgbClr val="7030A0"/>
                </a:solidFill>
                <a:latin typeface="Arial" pitchFamily="34" charset="0"/>
                <a:cs typeface="Arial" pitchFamily="34" charset="0"/>
              </a:rPr>
              <a:t> </a:t>
            </a:r>
            <a:endParaRPr lang="en-ZA" sz="2800" dirty="0">
              <a:solidFill>
                <a:srgbClr val="7030A0"/>
              </a:solidFill>
              <a:latin typeface="Arial" pitchFamily="34" charset="0"/>
              <a:cs typeface="Arial" pitchFamily="34" charset="0"/>
            </a:endParaRPr>
          </a:p>
        </p:txBody>
      </p:sp>
      <p:sp>
        <p:nvSpPr>
          <p:cNvPr id="12" name="Rectangle 11"/>
          <p:cNvSpPr/>
          <p:nvPr/>
        </p:nvSpPr>
        <p:spPr>
          <a:xfrm>
            <a:off x="3564464" y="5212984"/>
            <a:ext cx="2300630" cy="523220"/>
          </a:xfrm>
          <a:prstGeom prst="rect">
            <a:avLst/>
          </a:prstGeom>
        </p:spPr>
        <p:txBody>
          <a:bodyPr wrap="none">
            <a:spAutoFit/>
          </a:bodyPr>
          <a:lstStyle/>
          <a:p>
            <a:r>
              <a:rPr lang="en-ZA" sz="2800" b="1" dirty="0" err="1">
                <a:solidFill>
                  <a:schemeClr val="bg2">
                    <a:lumMod val="50000"/>
                  </a:schemeClr>
                </a:solidFill>
                <a:latin typeface="Arial" panose="020B0604020202020204" pitchFamily="34" charset="0"/>
                <a:cs typeface="Arial" panose="020B0604020202020204" pitchFamily="34" charset="0"/>
              </a:rPr>
              <a:t>Ndo</a:t>
            </a:r>
            <a:r>
              <a:rPr lang="en-ZA" sz="2800" b="1" dirty="0">
                <a:solidFill>
                  <a:schemeClr val="bg2">
                    <a:lumMod val="50000"/>
                  </a:schemeClr>
                </a:solidFill>
                <a:latin typeface="Arial" panose="020B0604020202020204" pitchFamily="34" charset="0"/>
                <a:cs typeface="Arial" panose="020B0604020202020204" pitchFamily="34" charset="0"/>
              </a:rPr>
              <a:t> </a:t>
            </a:r>
            <a:r>
              <a:rPr lang="en-ZA" sz="2800" b="1" dirty="0" err="1">
                <a:solidFill>
                  <a:schemeClr val="bg2">
                    <a:lumMod val="50000"/>
                  </a:schemeClr>
                </a:solidFill>
                <a:latin typeface="Arial" panose="020B0604020202020204" pitchFamily="34" charset="0"/>
                <a:cs typeface="Arial" panose="020B0604020202020204" pitchFamily="34" charset="0"/>
              </a:rPr>
              <a:t>livhuwa</a:t>
            </a:r>
            <a:endParaRPr lang="en-ZA" sz="2800" dirty="0">
              <a:solidFill>
                <a:schemeClr val="bg2">
                  <a:lumMod val="50000"/>
                </a:schemeClr>
              </a:solidFill>
              <a:latin typeface="Arial" panose="020B0604020202020204" pitchFamily="34" charset="0"/>
              <a:cs typeface="Arial" panose="020B0604020202020204" pitchFamily="34" charset="0"/>
            </a:endParaRPr>
          </a:p>
        </p:txBody>
      </p:sp>
      <p:sp>
        <p:nvSpPr>
          <p:cNvPr id="13" name="AutoShape 2" descr="Image result for dg of home affai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4" name="AutoShape 4" descr="Image result for dg of home affai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5" name="AutoShape 6" descr="Image result for dg of home affai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6" name="Rectangle 15"/>
          <p:cNvSpPr/>
          <p:nvPr/>
        </p:nvSpPr>
        <p:spPr>
          <a:xfrm>
            <a:off x="5111251" y="1268340"/>
            <a:ext cx="2302233" cy="523220"/>
          </a:xfrm>
          <a:prstGeom prst="rect">
            <a:avLst/>
          </a:prstGeom>
        </p:spPr>
        <p:txBody>
          <a:bodyPr wrap="none">
            <a:spAutoFit/>
          </a:bodyPr>
          <a:lstStyle/>
          <a:p>
            <a:pPr lvl="0"/>
            <a:r>
              <a:rPr lang="en-ZA" sz="2800" b="1" dirty="0" err="1">
                <a:solidFill>
                  <a:srgbClr val="F79646">
                    <a:lumMod val="50000"/>
                  </a:srgbClr>
                </a:solidFill>
                <a:latin typeface="Arial" pitchFamily="34" charset="0"/>
                <a:cs typeface="Arial" pitchFamily="34" charset="0"/>
              </a:rPr>
              <a:t>Ke</a:t>
            </a:r>
            <a:r>
              <a:rPr lang="en-ZA" sz="2800" b="1" dirty="0">
                <a:solidFill>
                  <a:srgbClr val="F79646">
                    <a:lumMod val="50000"/>
                  </a:srgbClr>
                </a:solidFill>
                <a:latin typeface="Arial" pitchFamily="34" charset="0"/>
                <a:cs typeface="Arial" pitchFamily="34" charset="0"/>
              </a:rPr>
              <a:t> a </a:t>
            </a:r>
            <a:r>
              <a:rPr lang="en-ZA" sz="2800" b="1" dirty="0" err="1">
                <a:solidFill>
                  <a:srgbClr val="F79646">
                    <a:lumMod val="50000"/>
                  </a:srgbClr>
                </a:solidFill>
                <a:latin typeface="Arial" pitchFamily="34" charset="0"/>
                <a:cs typeface="Arial" pitchFamily="34" charset="0"/>
              </a:rPr>
              <a:t>leboha</a:t>
            </a:r>
            <a:r>
              <a:rPr lang="en-ZA" sz="2800" b="1" dirty="0">
                <a:solidFill>
                  <a:srgbClr val="F79646">
                    <a:lumMod val="50000"/>
                  </a:srgbClr>
                </a:solidFill>
                <a:latin typeface="Arial" pitchFamily="34" charset="0"/>
                <a:cs typeface="Arial" pitchFamily="34" charset="0"/>
              </a:rPr>
              <a:t> </a:t>
            </a:r>
            <a:endParaRPr lang="en-ZA" sz="2800" dirty="0">
              <a:solidFill>
                <a:srgbClr val="F79646">
                  <a:lumMod val="50000"/>
                </a:srgbClr>
              </a:solidFill>
              <a:latin typeface="Arial" pitchFamily="34" charset="0"/>
              <a:cs typeface="Arial" pitchFamily="34" charset="0"/>
            </a:endParaRPr>
          </a:p>
        </p:txBody>
      </p:sp>
    </p:spTree>
    <p:extLst>
      <p:ext uri="{BB962C8B-B14F-4D97-AF65-F5344CB8AC3E}">
        <p14:creationId xmlns:p14="http://schemas.microsoft.com/office/powerpoint/2010/main" val="1357552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311284" y="-161223"/>
            <a:ext cx="8223116" cy="830997"/>
          </a:xfrm>
          <a:prstGeom prst="rect">
            <a:avLst/>
          </a:prstGeom>
        </p:spPr>
        <p:txBody>
          <a:bodyPr wrap="square">
            <a:spAutoFit/>
          </a:bodyPr>
          <a:lstStyle/>
          <a:p>
            <a:pPr algn="ctr">
              <a:spcBef>
                <a:spcPct val="50000"/>
              </a:spcBef>
              <a:spcAft>
                <a:spcPts val="1800"/>
              </a:spcAft>
            </a:pPr>
            <a:r>
              <a:rPr lang="en-ZA" sz="2400" b="1" dirty="0">
                <a:solidFill>
                  <a:schemeClr val="accent2">
                    <a:lumMod val="50000"/>
                  </a:schemeClr>
                </a:solidFill>
              </a:rPr>
              <a:t/>
            </a:r>
            <a:br>
              <a:rPr lang="en-ZA" sz="2400" b="1" dirty="0">
                <a:solidFill>
                  <a:schemeClr val="accent2">
                    <a:lumMod val="50000"/>
                  </a:schemeClr>
                </a:solidFill>
              </a:rPr>
            </a:br>
            <a:r>
              <a:rPr lang="en-US" sz="2400" b="1" dirty="0" smtClean="0">
                <a:solidFill>
                  <a:schemeClr val="bg1"/>
                </a:solidFill>
                <a:latin typeface="Arial" pitchFamily="34" charset="0"/>
              </a:rPr>
              <a:t>DHA </a:t>
            </a:r>
            <a:r>
              <a:rPr lang="en-US" sz="2400" b="1" dirty="0">
                <a:solidFill>
                  <a:schemeClr val="bg1"/>
                </a:solidFill>
                <a:latin typeface="Arial" pitchFamily="34" charset="0"/>
              </a:rPr>
              <a:t>OUTCOMES AND STRATEGIC OBJECTIVES</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5</a:t>
            </a:fld>
            <a:endParaRPr lang="en-US" sz="1800" b="1" dirty="0">
              <a:solidFill>
                <a:schemeClr val="tx1"/>
              </a:solidFill>
              <a:latin typeface="Arial" pitchFamily="34" charset="0"/>
              <a:cs typeface="Arial" pitchFamily="34" charset="0"/>
            </a:endParaRPr>
          </a:p>
        </p:txBody>
      </p:sp>
      <p:sp>
        <p:nvSpPr>
          <p:cNvPr id="6" name="Round Diagonal Corner Rectangle 5"/>
          <p:cNvSpPr/>
          <p:nvPr/>
        </p:nvSpPr>
        <p:spPr>
          <a:xfrm>
            <a:off x="311284" y="1011381"/>
            <a:ext cx="2722861" cy="5001491"/>
          </a:xfrm>
          <a:prstGeom prst="round2DiagRect">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baseline="30000" dirty="0">
              <a:latin typeface="Arial" pitchFamily="34" charset="0"/>
              <a:cs typeface="Arial" pitchFamily="34" charset="0"/>
            </a:endParaRPr>
          </a:p>
          <a:p>
            <a:endParaRPr lang="en-GB" baseline="30000" dirty="0" smtClean="0">
              <a:solidFill>
                <a:schemeClr val="tx1"/>
              </a:solidFill>
              <a:latin typeface="Arial" pitchFamily="34" charset="0"/>
              <a:cs typeface="Arial" pitchFamily="34" charset="0"/>
            </a:endParaRPr>
          </a:p>
          <a:p>
            <a:r>
              <a:rPr lang="en-GB" b="1" baseline="30000" dirty="0">
                <a:solidFill>
                  <a:schemeClr val="tx1"/>
                </a:solidFill>
                <a:latin typeface="Arial" pitchFamily="34" charset="0"/>
                <a:cs typeface="Arial" pitchFamily="34" charset="0"/>
              </a:rPr>
              <a:t>Outcome 1:  </a:t>
            </a:r>
          </a:p>
          <a:p>
            <a:r>
              <a:rPr lang="en-GB" baseline="30000" dirty="0">
                <a:solidFill>
                  <a:schemeClr val="tx1"/>
                </a:solidFill>
                <a:latin typeface="Arial" pitchFamily="34" charset="0"/>
                <a:cs typeface="Arial" pitchFamily="34" charset="0"/>
              </a:rPr>
              <a:t>Secured South African citizenship and </a:t>
            </a:r>
            <a:r>
              <a:rPr lang="en-GB" baseline="30000" dirty="0" smtClean="0">
                <a:solidFill>
                  <a:schemeClr val="tx1"/>
                </a:solidFill>
                <a:latin typeface="Arial" pitchFamily="34" charset="0"/>
                <a:cs typeface="Arial" pitchFamily="34" charset="0"/>
              </a:rPr>
              <a:t>identity</a:t>
            </a:r>
            <a:r>
              <a:rPr lang="en-GB" baseline="30000" dirty="0">
                <a:solidFill>
                  <a:schemeClr val="tx1"/>
                </a:solidFill>
                <a:latin typeface="Arial" pitchFamily="34" charset="0"/>
                <a:cs typeface="Arial" pitchFamily="34" charset="0"/>
              </a:rPr>
              <a:t>.</a:t>
            </a:r>
          </a:p>
          <a:p>
            <a:endParaRPr lang="en-GB" b="1" baseline="30000" dirty="0">
              <a:solidFill>
                <a:schemeClr val="tx1"/>
              </a:solidFill>
              <a:latin typeface="Arial" pitchFamily="34" charset="0"/>
              <a:cs typeface="Arial" pitchFamily="34" charset="0"/>
            </a:endParaRPr>
          </a:p>
          <a:p>
            <a:r>
              <a:rPr lang="en-GB" b="1" baseline="30000" dirty="0">
                <a:solidFill>
                  <a:schemeClr val="tx1"/>
                </a:solidFill>
                <a:latin typeface="Arial" pitchFamily="34" charset="0"/>
                <a:cs typeface="Arial" pitchFamily="34" charset="0"/>
              </a:rPr>
              <a:t>Strategic Objectives:</a:t>
            </a:r>
          </a:p>
          <a:p>
            <a:pPr marL="285750" indent="-285750">
              <a:buFont typeface="Arial"/>
              <a:buChar char="•"/>
            </a:pPr>
            <a:r>
              <a:rPr lang="en-GB" baseline="30000" dirty="0">
                <a:solidFill>
                  <a:schemeClr val="tx1"/>
                </a:solidFill>
                <a:latin typeface="Arial" pitchFamily="34" charset="0"/>
                <a:cs typeface="Arial" pitchFamily="34" charset="0"/>
              </a:rPr>
              <a:t>All eligible citizens are issued with enabling documents relating to identity and status.</a:t>
            </a:r>
          </a:p>
          <a:p>
            <a:pPr marL="285750" indent="-285750">
              <a:buFont typeface="Arial"/>
              <a:buChar char="•"/>
            </a:pPr>
            <a:r>
              <a:rPr lang="en-GB" baseline="30000" dirty="0">
                <a:solidFill>
                  <a:schemeClr val="tx1"/>
                </a:solidFill>
                <a:latin typeface="Arial" pitchFamily="34" charset="0"/>
                <a:cs typeface="Arial" pitchFamily="34" charset="0"/>
              </a:rPr>
              <a:t>An integrated and digitised National Identity System (NIS) that is secure and contains biometric details of every person recorded on the </a:t>
            </a:r>
            <a:r>
              <a:rPr lang="en-GB" baseline="30000" dirty="0" smtClean="0">
                <a:solidFill>
                  <a:schemeClr val="tx1"/>
                </a:solidFill>
                <a:latin typeface="Arial" pitchFamily="34" charset="0"/>
                <a:cs typeface="Arial" pitchFamily="34" charset="0"/>
              </a:rPr>
              <a:t>system .</a:t>
            </a:r>
            <a:r>
              <a:rPr lang="en-GB" baseline="30000" dirty="0" smtClean="0"/>
              <a:t>.</a:t>
            </a:r>
            <a:endParaRPr lang="en-GB" baseline="30000" dirty="0"/>
          </a:p>
        </p:txBody>
      </p:sp>
      <p:sp>
        <p:nvSpPr>
          <p:cNvPr id="8" name="Round Diagonal Corner Rectangle 7"/>
          <p:cNvSpPr/>
          <p:nvPr/>
        </p:nvSpPr>
        <p:spPr>
          <a:xfrm>
            <a:off x="3186545" y="1011381"/>
            <a:ext cx="2660073" cy="5001491"/>
          </a:xfrm>
          <a:prstGeom prst="round2DiagRect">
            <a:avLst/>
          </a:prstGeom>
          <a:solidFill>
            <a:schemeClr val="accent3">
              <a:lumMod val="40000"/>
              <a:lumOff val="6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b="1" baseline="30000" dirty="0">
                <a:solidFill>
                  <a:schemeClr val="tx1"/>
                </a:solidFill>
                <a:latin typeface="Arial" pitchFamily="34" charset="0"/>
                <a:cs typeface="Arial" pitchFamily="34" charset="0"/>
              </a:rPr>
              <a:t>Outcome 2:  </a:t>
            </a:r>
          </a:p>
          <a:p>
            <a:r>
              <a:rPr lang="en-GB" baseline="30000" dirty="0">
                <a:solidFill>
                  <a:schemeClr val="tx1"/>
                </a:solidFill>
                <a:latin typeface="Arial" pitchFamily="34" charset="0"/>
                <a:cs typeface="Arial" pitchFamily="34" charset="0"/>
              </a:rPr>
              <a:t>Secured and responsive immigration system.</a:t>
            </a:r>
          </a:p>
          <a:p>
            <a:endParaRPr lang="en-GB" b="1" baseline="30000" dirty="0">
              <a:solidFill>
                <a:schemeClr val="tx1"/>
              </a:solidFill>
              <a:latin typeface="Arial" pitchFamily="34" charset="0"/>
              <a:cs typeface="Arial" pitchFamily="34" charset="0"/>
            </a:endParaRPr>
          </a:p>
          <a:p>
            <a:r>
              <a:rPr lang="en-GB" b="1" baseline="30000" dirty="0">
                <a:solidFill>
                  <a:schemeClr val="tx1"/>
                </a:solidFill>
                <a:latin typeface="Arial" pitchFamily="34" charset="0"/>
                <a:cs typeface="Arial" pitchFamily="34" charset="0"/>
              </a:rPr>
              <a:t>Strategic Objectives:</a:t>
            </a:r>
          </a:p>
          <a:p>
            <a:pPr marL="285750" indent="-285750">
              <a:buFont typeface="Arial"/>
              <a:buChar char="•"/>
            </a:pPr>
            <a:r>
              <a:rPr lang="en-GB" baseline="30000" dirty="0">
                <a:solidFill>
                  <a:schemeClr val="tx1"/>
                </a:solidFill>
                <a:latin typeface="Arial" pitchFamily="34" charset="0"/>
                <a:cs typeface="Arial" pitchFamily="34" charset="0"/>
              </a:rPr>
              <a:t>Refugees and asylum seekers are managed and documented efficiently.</a:t>
            </a:r>
          </a:p>
          <a:p>
            <a:pPr marL="285750" indent="-285750">
              <a:buFont typeface="Arial"/>
              <a:buChar char="•"/>
            </a:pPr>
            <a:r>
              <a:rPr lang="en-GB" baseline="30000" dirty="0">
                <a:solidFill>
                  <a:schemeClr val="tx1"/>
                </a:solidFill>
                <a:latin typeface="Arial" pitchFamily="34" charset="0"/>
                <a:cs typeface="Arial" pitchFamily="34" charset="0"/>
              </a:rPr>
              <a:t>Movement of persons in and out of the country </a:t>
            </a:r>
            <a:r>
              <a:rPr lang="en-GB" baseline="30000" dirty="0" smtClean="0">
                <a:solidFill>
                  <a:schemeClr val="tx1"/>
                </a:solidFill>
                <a:latin typeface="Arial" pitchFamily="34" charset="0"/>
                <a:cs typeface="Arial" pitchFamily="34" charset="0"/>
              </a:rPr>
              <a:t>managed </a:t>
            </a:r>
            <a:r>
              <a:rPr lang="en-GB" baseline="30000" dirty="0">
                <a:solidFill>
                  <a:schemeClr val="tx1"/>
                </a:solidFill>
                <a:latin typeface="Arial" pitchFamily="34" charset="0"/>
                <a:cs typeface="Arial" pitchFamily="34" charset="0"/>
              </a:rPr>
              <a:t>according to a risk based approach.</a:t>
            </a:r>
          </a:p>
          <a:p>
            <a:pPr marL="285750" indent="-285750">
              <a:buFont typeface="Arial"/>
              <a:buChar char="•"/>
            </a:pPr>
            <a:r>
              <a:rPr lang="en-GB" baseline="30000" dirty="0">
                <a:solidFill>
                  <a:schemeClr val="tx1"/>
                </a:solidFill>
                <a:latin typeface="Arial" pitchFamily="34" charset="0"/>
                <a:cs typeface="Arial" pitchFamily="34" charset="0"/>
              </a:rPr>
              <a:t>Enabling documents issued to foreigners efficiently and securely.</a:t>
            </a:r>
          </a:p>
        </p:txBody>
      </p:sp>
      <p:sp>
        <p:nvSpPr>
          <p:cNvPr id="9" name="Round Diagonal Corner Rectangle 8"/>
          <p:cNvSpPr/>
          <p:nvPr/>
        </p:nvSpPr>
        <p:spPr>
          <a:xfrm>
            <a:off x="5999019" y="1011381"/>
            <a:ext cx="2812472" cy="5001491"/>
          </a:xfrm>
          <a:prstGeom prst="round2DiagRect">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b="1" baseline="30000" dirty="0">
                <a:solidFill>
                  <a:schemeClr val="tx1"/>
                </a:solidFill>
                <a:latin typeface="Arial" pitchFamily="34" charset="0"/>
                <a:cs typeface="Arial" pitchFamily="34" charset="0"/>
              </a:rPr>
              <a:t>Outcome 3:  </a:t>
            </a:r>
          </a:p>
          <a:p>
            <a:r>
              <a:rPr lang="en-GB" baseline="30000" dirty="0">
                <a:solidFill>
                  <a:schemeClr val="tx1"/>
                </a:solidFill>
                <a:latin typeface="Arial" pitchFamily="34" charset="0"/>
                <a:cs typeface="Arial" pitchFamily="34" charset="0"/>
              </a:rPr>
              <a:t>Services to citizens and other clients that are accessible and efficient.</a:t>
            </a:r>
          </a:p>
          <a:p>
            <a:endParaRPr lang="en-GB" b="1" baseline="30000" dirty="0">
              <a:solidFill>
                <a:schemeClr val="tx1"/>
              </a:solidFill>
              <a:latin typeface="Arial" pitchFamily="34" charset="0"/>
              <a:cs typeface="Arial" pitchFamily="34" charset="0"/>
            </a:endParaRPr>
          </a:p>
          <a:p>
            <a:r>
              <a:rPr lang="en-GB" b="1" baseline="30000" dirty="0">
                <a:solidFill>
                  <a:schemeClr val="tx1"/>
                </a:solidFill>
                <a:latin typeface="Arial" pitchFamily="34" charset="0"/>
                <a:cs typeface="Arial" pitchFamily="34" charset="0"/>
              </a:rPr>
              <a:t>Strategic Objectives:</a:t>
            </a:r>
          </a:p>
          <a:p>
            <a:pPr marL="285750" indent="-285750">
              <a:buFont typeface="Arial"/>
              <a:buChar char="•"/>
            </a:pPr>
            <a:r>
              <a:rPr lang="en-GB" baseline="30000" dirty="0">
                <a:solidFill>
                  <a:schemeClr val="tx1"/>
                </a:solidFill>
                <a:latin typeface="Arial" pitchFamily="34" charset="0"/>
                <a:cs typeface="Arial" pitchFamily="34" charset="0"/>
              </a:rPr>
              <a:t>Secure, effective, efficient and accessible service delivery to citizens and immigrants.</a:t>
            </a:r>
          </a:p>
          <a:p>
            <a:pPr marL="285750" indent="-285750">
              <a:buFont typeface="Arial"/>
              <a:buChar char="•"/>
            </a:pPr>
            <a:r>
              <a:rPr lang="en-GB" baseline="30000" dirty="0">
                <a:solidFill>
                  <a:schemeClr val="tx1"/>
                </a:solidFill>
                <a:latin typeface="Arial" pitchFamily="34" charset="0"/>
                <a:cs typeface="Arial" pitchFamily="34" charset="0"/>
              </a:rPr>
              <a:t>Good governance and administration.</a:t>
            </a:r>
          </a:p>
          <a:p>
            <a:pPr marL="285750" indent="-285750">
              <a:buFont typeface="Arial"/>
              <a:buChar char="•"/>
            </a:pPr>
            <a:r>
              <a:rPr lang="en-GB" baseline="30000" dirty="0">
                <a:solidFill>
                  <a:schemeClr val="tx1"/>
                </a:solidFill>
                <a:latin typeface="Arial" pitchFamily="34" charset="0"/>
                <a:cs typeface="Arial" pitchFamily="34" charset="0"/>
              </a:rPr>
              <a:t>Ethical conduct and zero tolerance approach to crime, fraud and corruption.</a:t>
            </a:r>
          </a:p>
          <a:p>
            <a:pPr marL="285750" indent="-285750">
              <a:buFont typeface="Arial"/>
              <a:buChar char="•"/>
            </a:pPr>
            <a:r>
              <a:rPr lang="en-GB" baseline="30000" dirty="0">
                <a:solidFill>
                  <a:schemeClr val="tx1"/>
                </a:solidFill>
                <a:latin typeface="Arial" pitchFamily="34" charset="0"/>
                <a:cs typeface="Arial" pitchFamily="34" charset="0"/>
              </a:rPr>
              <a:t>Collaboration with </a:t>
            </a:r>
            <a:r>
              <a:rPr lang="en-GB" baseline="30000" dirty="0" err="1" smtClean="0">
                <a:solidFill>
                  <a:schemeClr val="tx1"/>
                </a:solidFill>
                <a:latin typeface="Arial" pitchFamily="34" charset="0"/>
                <a:cs typeface="Arial" pitchFamily="34" charset="0"/>
              </a:rPr>
              <a:t>relevent</a:t>
            </a:r>
            <a:r>
              <a:rPr lang="en-GB" dirty="0" smtClean="0">
                <a:solidFill>
                  <a:schemeClr val="tx1"/>
                </a:solidFill>
                <a:latin typeface="Arial" pitchFamily="34" charset="0"/>
                <a:cs typeface="Arial" pitchFamily="34" charset="0"/>
              </a:rPr>
              <a:t> </a:t>
            </a:r>
            <a:r>
              <a:rPr lang="en-GB" baseline="30000" dirty="0" smtClean="0">
                <a:solidFill>
                  <a:schemeClr val="tx1"/>
                </a:solidFill>
                <a:latin typeface="Arial" pitchFamily="34" charset="0"/>
                <a:cs typeface="Arial" pitchFamily="34" charset="0"/>
              </a:rPr>
              <a:t>stakeholders </a:t>
            </a:r>
            <a:r>
              <a:rPr lang="en-GB" baseline="30000" dirty="0">
                <a:solidFill>
                  <a:schemeClr val="tx1"/>
                </a:solidFill>
                <a:latin typeface="Arial" pitchFamily="34" charset="0"/>
                <a:cs typeface="Arial" pitchFamily="34" charset="0"/>
              </a:rPr>
              <a:t>in support of enhanced service delivery and core business objectives.</a:t>
            </a:r>
          </a:p>
        </p:txBody>
      </p:sp>
    </p:spTree>
    <p:extLst>
      <p:ext uri="{BB962C8B-B14F-4D97-AF65-F5344CB8AC3E}">
        <p14:creationId xmlns:p14="http://schemas.microsoft.com/office/powerpoint/2010/main" val="1206861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41564" y="-282602"/>
            <a:ext cx="9144000" cy="1200329"/>
          </a:xfrm>
          <a:prstGeom prst="rect">
            <a:avLst/>
          </a:prstGeom>
        </p:spPr>
        <p:txBody>
          <a:bodyPr wrap="square">
            <a:spAutoFit/>
          </a:bodyPr>
          <a:lstStyle/>
          <a:p>
            <a:pPr algn="ctr">
              <a:spcBef>
                <a:spcPct val="50000"/>
              </a:spcBef>
              <a:spcAft>
                <a:spcPts val="1800"/>
              </a:spcAft>
            </a:pPr>
            <a:r>
              <a:rPr lang="en-ZA" sz="2400" b="1" dirty="0">
                <a:solidFill>
                  <a:schemeClr val="bg1"/>
                </a:solidFill>
              </a:rPr>
              <a:t/>
            </a:r>
            <a:br>
              <a:rPr lang="en-ZA" sz="2400" b="1" dirty="0">
                <a:solidFill>
                  <a:schemeClr val="bg1"/>
                </a:solidFill>
              </a:rPr>
            </a:br>
            <a:r>
              <a:rPr lang="en-ZA" altLang="en-US" sz="2400" b="1" dirty="0">
                <a:solidFill>
                  <a:schemeClr val="bg1"/>
                </a:solidFill>
                <a:latin typeface="Arial" charset="0"/>
                <a:cs typeface="Arial" charset="0"/>
              </a:rPr>
              <a:t>STRATEGIC PRIORITIES LINKED TO  MEDIUM TERM STRATEGIC FRAMEWORK (MTSF 2014 </a:t>
            </a:r>
            <a:r>
              <a:rPr lang="en-ZA" altLang="en-US" sz="2400" b="1" dirty="0" smtClean="0">
                <a:solidFill>
                  <a:schemeClr val="bg1"/>
                </a:solidFill>
                <a:latin typeface="Arial" charset="0"/>
                <a:cs typeface="Arial" charset="0"/>
              </a:rPr>
              <a:t>– 2019)</a:t>
            </a:r>
            <a:endParaRPr lang="en-US" altLang="en-US" sz="2400" b="1" dirty="0">
              <a:solidFill>
                <a:schemeClr val="bg1"/>
              </a:solidFill>
              <a:latin typeface="Arial" charset="0"/>
              <a:cs typeface="Arial"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6</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0" y="917727"/>
            <a:ext cx="8922327" cy="5164418"/>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25000" lnSpcReduction="2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buFont typeface="Wingdings" pitchFamily="2" charset="2"/>
              <a:buChar char="Ø"/>
              <a:defRPr/>
            </a:pPr>
            <a:endParaRPr lang="en-GB" sz="1800" dirty="0" smtClean="0">
              <a:solidFill>
                <a:schemeClr val="tx1"/>
              </a:solidFill>
              <a:latin typeface="Arial" charset="0"/>
              <a:cs typeface="Arial" charset="0"/>
            </a:endParaRPr>
          </a:p>
          <a:p>
            <a:pPr>
              <a:buFont typeface="Wingdings" pitchFamily="2" charset="2"/>
              <a:buChar char="Ø"/>
              <a:defRPr/>
            </a:pPr>
            <a:endParaRPr lang="en-GB" sz="1800" dirty="0" smtClean="0">
              <a:solidFill>
                <a:schemeClr val="tx1"/>
              </a:solidFill>
              <a:latin typeface="Arial" charset="0"/>
              <a:cs typeface="Arial" charset="0"/>
            </a:endParaRPr>
          </a:p>
          <a:p>
            <a:pPr>
              <a:buFont typeface="Wingdings" pitchFamily="2" charset="2"/>
              <a:buChar char="Ø"/>
              <a:defRPr/>
            </a:pPr>
            <a:endParaRPr lang="en-GB" sz="1800" dirty="0" smtClean="0">
              <a:solidFill>
                <a:schemeClr val="tx1"/>
              </a:solidFill>
              <a:latin typeface="Arial" charset="0"/>
              <a:cs typeface="Arial" charset="0"/>
            </a:endParaRPr>
          </a:p>
          <a:p>
            <a:pPr>
              <a:lnSpc>
                <a:spcPct val="160000"/>
              </a:lnSpc>
              <a:buFont typeface="Wingdings" pitchFamily="2" charset="2"/>
              <a:buChar char="q"/>
              <a:defRPr/>
            </a:pPr>
            <a:r>
              <a:rPr lang="en-GB" sz="6400" dirty="0" smtClean="0">
                <a:solidFill>
                  <a:schemeClr val="tx1"/>
                </a:solidFill>
                <a:latin typeface="Arial" pitchFamily="34" charset="0"/>
                <a:cs typeface="Arial" pitchFamily="34" charset="0"/>
              </a:rPr>
              <a:t>Establishing </a:t>
            </a:r>
            <a:r>
              <a:rPr lang="en-GB" sz="6400" dirty="0">
                <a:solidFill>
                  <a:schemeClr val="tx1"/>
                </a:solidFill>
                <a:latin typeface="Arial" pitchFamily="34" charset="0"/>
                <a:cs typeface="Arial" pitchFamily="34" charset="0"/>
              </a:rPr>
              <a:t>an integrated Border Management Agency (BMA);</a:t>
            </a:r>
            <a:endParaRPr lang="en-ZA" sz="6400" dirty="0">
              <a:solidFill>
                <a:schemeClr val="tx1"/>
              </a:solidFill>
              <a:latin typeface="Arial" pitchFamily="34" charset="0"/>
              <a:cs typeface="Arial" pitchFamily="34" charset="0"/>
            </a:endParaRPr>
          </a:p>
          <a:p>
            <a:pPr>
              <a:lnSpc>
                <a:spcPct val="160000"/>
              </a:lnSpc>
              <a:buFont typeface="Wingdings" pitchFamily="2" charset="2"/>
              <a:buChar char="q"/>
              <a:defRPr/>
            </a:pPr>
            <a:r>
              <a:rPr lang="en-GB" sz="6400" dirty="0">
                <a:solidFill>
                  <a:schemeClr val="tx1"/>
                </a:solidFill>
                <a:latin typeface="Arial" pitchFamily="34" charset="0"/>
                <a:cs typeface="Arial" pitchFamily="34" charset="0"/>
              </a:rPr>
              <a:t>Developing an over-arching strategy and sub-strategies to defend, protect, secure and ensure well-managed borders;</a:t>
            </a:r>
            <a:endParaRPr lang="en-ZA" sz="6400" dirty="0">
              <a:solidFill>
                <a:schemeClr val="tx1"/>
              </a:solidFill>
              <a:latin typeface="Arial" pitchFamily="34" charset="0"/>
              <a:cs typeface="Arial" pitchFamily="34" charset="0"/>
            </a:endParaRPr>
          </a:p>
          <a:p>
            <a:pPr>
              <a:lnSpc>
                <a:spcPct val="160000"/>
              </a:lnSpc>
              <a:buFont typeface="Wingdings" pitchFamily="2" charset="2"/>
              <a:buChar char="q"/>
              <a:defRPr/>
            </a:pPr>
            <a:r>
              <a:rPr lang="en-GB" sz="6400" dirty="0">
                <a:solidFill>
                  <a:schemeClr val="tx1"/>
                </a:solidFill>
                <a:latin typeface="Arial" pitchFamily="34" charset="0"/>
                <a:cs typeface="Arial" pitchFamily="34" charset="0"/>
              </a:rPr>
              <a:t>Ensuring that registration at birth is the only entry point for SA to the new national identity system (NIS);</a:t>
            </a:r>
            <a:endParaRPr lang="en-ZA" sz="6400" dirty="0">
              <a:solidFill>
                <a:schemeClr val="tx1"/>
              </a:solidFill>
              <a:latin typeface="Arial" pitchFamily="34" charset="0"/>
              <a:cs typeface="Arial" pitchFamily="34" charset="0"/>
            </a:endParaRPr>
          </a:p>
          <a:p>
            <a:pPr>
              <a:lnSpc>
                <a:spcPct val="160000"/>
              </a:lnSpc>
              <a:buFont typeface="Wingdings" pitchFamily="2" charset="2"/>
              <a:buChar char="q"/>
              <a:defRPr/>
            </a:pPr>
            <a:r>
              <a:rPr lang="en-GB" sz="6400" dirty="0">
                <a:solidFill>
                  <a:schemeClr val="tx1"/>
                </a:solidFill>
                <a:latin typeface="Arial" pitchFamily="34" charset="0"/>
                <a:cs typeface="Arial" pitchFamily="34" charset="0"/>
              </a:rPr>
              <a:t>National Identity System (NIS) designed and operational;</a:t>
            </a:r>
            <a:endParaRPr lang="en-ZA" sz="6400" dirty="0">
              <a:solidFill>
                <a:schemeClr val="tx1"/>
              </a:solidFill>
              <a:latin typeface="Arial" pitchFamily="34" charset="0"/>
              <a:cs typeface="Arial" pitchFamily="34" charset="0"/>
            </a:endParaRPr>
          </a:p>
          <a:p>
            <a:pPr>
              <a:lnSpc>
                <a:spcPct val="160000"/>
              </a:lnSpc>
              <a:buFont typeface="Wingdings" pitchFamily="2" charset="2"/>
              <a:buChar char="q"/>
              <a:defRPr/>
            </a:pPr>
            <a:r>
              <a:rPr lang="en-GB" sz="6400" dirty="0">
                <a:solidFill>
                  <a:schemeClr val="tx1"/>
                </a:solidFill>
                <a:latin typeface="Arial" pitchFamily="34" charset="0"/>
                <a:cs typeface="Arial" pitchFamily="34" charset="0"/>
              </a:rPr>
              <a:t>Ensuring that systems are in place to enable the capturing of biometric data of all travellers who enter or exit SA legally;</a:t>
            </a:r>
          </a:p>
          <a:p>
            <a:pPr>
              <a:lnSpc>
                <a:spcPct val="160000"/>
              </a:lnSpc>
              <a:buFont typeface="Wingdings" pitchFamily="2" charset="2"/>
              <a:buChar char="q"/>
              <a:defRPr/>
            </a:pPr>
            <a:r>
              <a:rPr lang="en-US" sz="6400" dirty="0">
                <a:solidFill>
                  <a:schemeClr val="tx1"/>
                </a:solidFill>
                <a:latin typeface="Arial" pitchFamily="34" charset="0"/>
                <a:cs typeface="Arial" pitchFamily="34" charset="0"/>
              </a:rPr>
              <a:t>Immigration Policy developed and approved by Cabinet;</a:t>
            </a:r>
            <a:endParaRPr lang="en-US" sz="6400" dirty="0">
              <a:solidFill>
                <a:schemeClr val="tx1"/>
              </a:solidFill>
              <a:latin typeface="Arial" pitchFamily="34" charset="0"/>
              <a:ea typeface="Calibri" pitchFamily="34" charset="0"/>
              <a:cs typeface="Arial" pitchFamily="34" charset="0"/>
            </a:endParaRPr>
          </a:p>
          <a:p>
            <a:pPr>
              <a:lnSpc>
                <a:spcPct val="160000"/>
              </a:lnSpc>
              <a:buFont typeface="Wingdings" pitchFamily="2" charset="2"/>
              <a:buChar char="q"/>
              <a:defRPr/>
            </a:pPr>
            <a:r>
              <a:rPr lang="en-GB" sz="6400" dirty="0">
                <a:solidFill>
                  <a:schemeClr val="tx1"/>
                </a:solidFill>
                <a:latin typeface="Arial" pitchFamily="34" charset="0"/>
                <a:cs typeface="Arial" pitchFamily="34" charset="0"/>
              </a:rPr>
              <a:t>Reducing the time required for importing critical skills needed for the economy; and</a:t>
            </a:r>
            <a:endParaRPr lang="en-ZA" sz="6400" dirty="0">
              <a:solidFill>
                <a:schemeClr val="tx1"/>
              </a:solidFill>
              <a:latin typeface="Arial" pitchFamily="34" charset="0"/>
              <a:cs typeface="Arial" pitchFamily="34" charset="0"/>
            </a:endParaRPr>
          </a:p>
          <a:p>
            <a:pPr>
              <a:lnSpc>
                <a:spcPct val="160000"/>
              </a:lnSpc>
              <a:buFont typeface="Wingdings" pitchFamily="2" charset="2"/>
              <a:buChar char="q"/>
              <a:defRPr/>
            </a:pPr>
            <a:r>
              <a:rPr lang="en-GB" sz="6400" dirty="0">
                <a:solidFill>
                  <a:schemeClr val="tx1"/>
                </a:solidFill>
                <a:latin typeface="Arial" pitchFamily="34" charset="0"/>
                <a:cs typeface="Arial" pitchFamily="34" charset="0"/>
              </a:rPr>
              <a:t>Improving feedback opportunities for citizens and other service users through the establishing of a DHA contact </a:t>
            </a:r>
            <a:r>
              <a:rPr lang="en-GB" sz="6400" dirty="0" smtClean="0">
                <a:solidFill>
                  <a:schemeClr val="tx1"/>
                </a:solidFill>
                <a:latin typeface="Arial" pitchFamily="34" charset="0"/>
                <a:cs typeface="Arial" pitchFamily="34" charset="0"/>
              </a:rPr>
              <a:t>centre.</a:t>
            </a:r>
            <a:endParaRPr lang="en-ZA" sz="6400" dirty="0">
              <a:solidFill>
                <a:schemeClr val="tx1"/>
              </a:solidFill>
              <a:latin typeface="Arial" pitchFamily="34" charset="0"/>
              <a:cs typeface="Arial" pitchFamily="34" charset="0"/>
            </a:endParaRPr>
          </a:p>
          <a:p>
            <a:pPr marL="0" lvl="0" indent="0" defTabSz="914400">
              <a:spcBef>
                <a:spcPts val="0"/>
              </a:spcBef>
              <a:buNone/>
              <a:defRPr/>
            </a:pPr>
            <a:endParaRPr lang="en-ZA" sz="1800" dirty="0">
              <a:solidFill>
                <a:schemeClr val="tx1"/>
              </a:solidFill>
              <a:latin typeface="Arial" charset="0"/>
            </a:endParaRPr>
          </a:p>
          <a:p>
            <a:pPr marL="228600" lvl="0" indent="-228600" defTabSz="914400">
              <a:spcBef>
                <a:spcPts val="0"/>
              </a:spcBef>
              <a:buFontTx/>
              <a:buAutoNum type="arabicPeriod"/>
              <a:defRPr/>
            </a:pPr>
            <a:endParaRPr lang="en-ZA" sz="1800" dirty="0">
              <a:solidFill>
                <a:schemeClr val="tx1"/>
              </a:solidFill>
              <a:latin typeface="Arial" charset="0"/>
            </a:endParaRPr>
          </a:p>
          <a:p>
            <a:pPr marL="0" lvl="0" indent="0" defTabSz="914400">
              <a:spcBef>
                <a:spcPts val="0"/>
              </a:spcBef>
              <a:buNone/>
              <a:defRPr/>
            </a:pPr>
            <a:endParaRPr lang="en-US" sz="1800" dirty="0">
              <a:solidFill>
                <a:schemeClr val="tx1"/>
              </a:solidFill>
              <a:latin typeface="Arial" charset="0"/>
              <a:cs typeface="Arial" charset="0"/>
            </a:endParaRPr>
          </a:p>
          <a:p>
            <a:pPr marL="285750" indent="-285750">
              <a:buFont typeface="Wingdings" pitchFamily="2" charset="2"/>
              <a:buChar char="q"/>
            </a:pPr>
            <a:endParaRPr lang="en-ZA" sz="1800" dirty="0" smtClean="0">
              <a:solidFill>
                <a:schemeClr val="tx1">
                  <a:lumMod val="95000"/>
                  <a:lumOff val="5000"/>
                </a:schemeClr>
              </a:solidFill>
              <a:latin typeface="Arial" charset="0"/>
            </a:endParaRPr>
          </a:p>
          <a:p>
            <a:pPr marL="285750" indent="-285750">
              <a:buFont typeface="Wingdings" pitchFamily="2" charset="2"/>
              <a:buChar char="q"/>
            </a:pPr>
            <a:endParaRPr lang="en-ZA" sz="1800" dirty="0" smtClean="0">
              <a:solidFill>
                <a:schemeClr val="tx1">
                  <a:lumMod val="95000"/>
                  <a:lumOff val="5000"/>
                </a:schemeClr>
              </a:solidFill>
              <a:latin typeface="Arial" charset="0"/>
            </a:endParaRPr>
          </a:p>
          <a:p>
            <a:pPr marL="0" indent="0" defTabSz="914400">
              <a:buNone/>
              <a:defRPr/>
            </a:pPr>
            <a:endParaRPr lang="en-US" sz="1400" dirty="0">
              <a:solidFill>
                <a:schemeClr val="tx1"/>
              </a:solidFill>
            </a:endParaRPr>
          </a:p>
        </p:txBody>
      </p:sp>
    </p:spTree>
    <p:extLst>
      <p:ext uri="{BB962C8B-B14F-4D97-AF65-F5344CB8AC3E}">
        <p14:creationId xmlns:p14="http://schemas.microsoft.com/office/powerpoint/2010/main" val="3145165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2" y="921373"/>
            <a:ext cx="8389369" cy="1200329"/>
          </a:xfrm>
          <a:prstGeom prst="rect">
            <a:avLst/>
          </a:prstGeom>
          <a:noFill/>
        </p:spPr>
        <p:txBody>
          <a:bodyPr wrap="square" rtlCol="0">
            <a:spAutoFit/>
          </a:bodyPr>
          <a:lstStyle/>
          <a:p>
            <a:r>
              <a:rPr lang="en-US" altLang="en-US" dirty="0">
                <a:latin typeface="Arial" charset="0"/>
              </a:rPr>
              <a:t>The Department had a total of 32 targets planned for 2016/17 financial year.  A total of 27 targets were achieved representing 84% achievement rate,</a:t>
            </a:r>
            <a:r>
              <a:rPr lang="en-ZA" dirty="0">
                <a:latin typeface="Arial" charset="0"/>
              </a:rPr>
              <a:t> which is a 3% improvement against the achievement of 81% of the previous year.</a:t>
            </a:r>
            <a:r>
              <a:rPr lang="en-ZA" altLang="en-US" dirty="0">
                <a:latin typeface="Arial" charset="0"/>
              </a:rPr>
              <a:t> 5 (16%) targets were not achieved.</a:t>
            </a:r>
            <a:endParaRPr lang="en-US" dirty="0">
              <a:latin typeface="Arial" charset="0"/>
            </a:endParaRPr>
          </a:p>
        </p:txBody>
      </p:sp>
      <p:sp>
        <p:nvSpPr>
          <p:cNvPr id="5" name="Rectangle 4"/>
          <p:cNvSpPr/>
          <p:nvPr/>
        </p:nvSpPr>
        <p:spPr>
          <a:xfrm>
            <a:off x="0" y="102013"/>
            <a:ext cx="9143999" cy="461665"/>
          </a:xfrm>
          <a:prstGeom prst="rect">
            <a:avLst/>
          </a:prstGeom>
        </p:spPr>
        <p:txBody>
          <a:bodyPr wrap="square">
            <a:spAutoFit/>
          </a:bodyPr>
          <a:lstStyle/>
          <a:p>
            <a:pPr algn="ctr">
              <a:spcBef>
                <a:spcPct val="50000"/>
              </a:spcBef>
              <a:spcAft>
                <a:spcPts val="1800"/>
              </a:spcAft>
            </a:pPr>
            <a:r>
              <a:rPr lang="en-US" altLang="en-US" sz="2400" b="1" dirty="0" smtClean="0">
                <a:solidFill>
                  <a:schemeClr val="bg1"/>
                </a:solidFill>
                <a:latin typeface="Arial" pitchFamily="34" charset="0"/>
                <a:cs typeface="Arial" pitchFamily="34" charset="0"/>
              </a:rPr>
              <a:t>OVERVIEW </a:t>
            </a:r>
            <a:r>
              <a:rPr lang="en-US" altLang="en-US" sz="2400" b="1" dirty="0">
                <a:solidFill>
                  <a:schemeClr val="bg1"/>
                </a:solidFill>
                <a:latin typeface="Arial" pitchFamily="34" charset="0"/>
                <a:cs typeface="Arial" pitchFamily="34" charset="0"/>
              </a:rPr>
              <a:t>OF ORGANISATIONAL PERFORMANCE (</a:t>
            </a:r>
            <a:r>
              <a:rPr lang="en-US" altLang="en-US" sz="2400" b="1" dirty="0" smtClean="0">
                <a:solidFill>
                  <a:schemeClr val="bg1"/>
                </a:solidFill>
                <a:latin typeface="Arial" pitchFamily="34" charset="0"/>
                <a:cs typeface="Arial" pitchFamily="34" charset="0"/>
              </a:rPr>
              <a:t>2016–17)</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7</a:t>
            </a:fld>
            <a:endParaRPr lang="en-US" sz="1800" b="1" dirty="0">
              <a:solidFill>
                <a:schemeClr val="tx1"/>
              </a:solidFill>
              <a:latin typeface="Arial" pitchFamily="34" charset="0"/>
              <a:cs typeface="Arial"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946701986"/>
              </p:ext>
            </p:extLst>
          </p:nvPr>
        </p:nvGraphicFramePr>
        <p:xfrm>
          <a:off x="311283" y="1581467"/>
          <a:ext cx="3955917" cy="44473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1722574626"/>
              </p:ext>
            </p:extLst>
          </p:nvPr>
        </p:nvGraphicFramePr>
        <p:xfrm>
          <a:off x="2424545" y="2202870"/>
          <a:ext cx="4572000" cy="37684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3578518985"/>
              </p:ext>
            </p:extLst>
          </p:nvPr>
        </p:nvGraphicFramePr>
        <p:xfrm>
          <a:off x="-786470" y="2036617"/>
          <a:ext cx="4572000" cy="40732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545563541"/>
              </p:ext>
            </p:extLst>
          </p:nvPr>
        </p:nvGraphicFramePr>
        <p:xfrm>
          <a:off x="5361708" y="2202869"/>
          <a:ext cx="4572000" cy="37684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4344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772169" y="222009"/>
            <a:ext cx="7910945" cy="461665"/>
          </a:xfrm>
          <a:prstGeom prst="rect">
            <a:avLst/>
          </a:prstGeom>
        </p:spPr>
        <p:txBody>
          <a:bodyPr wrap="square">
            <a:spAutoFit/>
          </a:bodyPr>
          <a:lstStyle/>
          <a:p>
            <a:pPr algn="ctr">
              <a:spcBef>
                <a:spcPct val="50000"/>
              </a:spcBef>
              <a:spcAft>
                <a:spcPts val="1800"/>
              </a:spcAft>
            </a:pPr>
            <a:r>
              <a:rPr lang="en-ZA" sz="2400" b="1" dirty="0" smtClean="0">
                <a:solidFill>
                  <a:schemeClr val="bg1"/>
                </a:solidFill>
                <a:latin typeface="Arial" pitchFamily="34" charset="0"/>
                <a:cs typeface="Arial" pitchFamily="34" charset="0"/>
              </a:rPr>
              <a:t> PERFORMANCE </a:t>
            </a:r>
            <a:r>
              <a:rPr lang="en-ZA" sz="2400" b="1" dirty="0">
                <a:solidFill>
                  <a:schemeClr val="bg1"/>
                </a:solidFill>
                <a:latin typeface="Arial" pitchFamily="34" charset="0"/>
                <a:cs typeface="Arial" pitchFamily="34" charset="0"/>
              </a:rPr>
              <a:t>PER </a:t>
            </a:r>
            <a:r>
              <a:rPr lang="en-ZA" sz="2400" b="1" dirty="0" smtClean="0">
                <a:solidFill>
                  <a:schemeClr val="bg1"/>
                </a:solidFill>
                <a:latin typeface="Arial" pitchFamily="34" charset="0"/>
                <a:cs typeface="Arial" pitchFamily="34" charset="0"/>
              </a:rPr>
              <a:t>PROGRAMME</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8</a:t>
            </a:fld>
            <a:endParaRPr lang="en-US" sz="1800" b="1" dirty="0">
              <a:solidFill>
                <a:schemeClr val="tx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71097328"/>
              </p:ext>
            </p:extLst>
          </p:nvPr>
        </p:nvGraphicFramePr>
        <p:xfrm>
          <a:off x="207819" y="872837"/>
          <a:ext cx="8700655" cy="5181599"/>
        </p:xfrm>
        <a:graphic>
          <a:graphicData uri="http://schemas.openxmlformats.org/drawingml/2006/table">
            <a:tbl>
              <a:tblPr firstRow="1" firstCol="1" bandRow="1">
                <a:tableStyleId>{F5AB1C69-6EDB-4FF4-983F-18BD219EF322}</a:tableStyleId>
              </a:tblPr>
              <a:tblGrid>
                <a:gridCol w="3107079"/>
                <a:gridCol w="1880005"/>
                <a:gridCol w="1817175"/>
                <a:gridCol w="1896396"/>
              </a:tblGrid>
              <a:tr h="1041942">
                <a:tc>
                  <a:txBody>
                    <a:bodyPr/>
                    <a:lstStyle/>
                    <a:p>
                      <a:pPr algn="l">
                        <a:lnSpc>
                          <a:spcPct val="115000"/>
                        </a:lnSpc>
                        <a:spcAft>
                          <a:spcPts val="0"/>
                        </a:spcAft>
                      </a:pPr>
                      <a:r>
                        <a:rPr lang="en-ZA" sz="2000" dirty="0">
                          <a:solidFill>
                            <a:schemeClr val="tx1"/>
                          </a:solidFill>
                          <a:effectLst/>
                        </a:rPr>
                        <a:t>Programme</a:t>
                      </a:r>
                      <a:endParaRPr lang="en-ZA"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2000" dirty="0">
                          <a:solidFill>
                            <a:schemeClr val="tx1"/>
                          </a:solidFill>
                          <a:effectLst/>
                        </a:rPr>
                        <a:t>No of Targets</a:t>
                      </a:r>
                      <a:endParaRPr lang="en-ZA"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2000" dirty="0">
                          <a:solidFill>
                            <a:schemeClr val="tx1"/>
                          </a:solidFill>
                          <a:effectLst/>
                        </a:rPr>
                        <a:t>Achieved</a:t>
                      </a:r>
                      <a:endParaRPr lang="en-ZA"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2000" dirty="0">
                          <a:solidFill>
                            <a:schemeClr val="tx1"/>
                          </a:solidFill>
                          <a:effectLst/>
                        </a:rPr>
                        <a:t>Not Achieved</a:t>
                      </a:r>
                      <a:endParaRPr lang="en-ZA"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911549">
                <a:tc>
                  <a:txBody>
                    <a:bodyPr/>
                    <a:lstStyle/>
                    <a:p>
                      <a:pPr marL="0" algn="l" defTabSz="914400" rtl="0" eaLnBrk="1" fontAlgn="b" latinLnBrk="0" hangingPunct="1">
                        <a:lnSpc>
                          <a:spcPct val="115000"/>
                        </a:lnSpc>
                        <a:spcAft>
                          <a:spcPts val="0"/>
                        </a:spcAft>
                      </a:pPr>
                      <a:r>
                        <a:rPr lang="en-ZA" sz="2000" b="1" u="none" strike="noStrike" kern="1200" dirty="0">
                          <a:solidFill>
                            <a:schemeClr val="dk1"/>
                          </a:solidFill>
                          <a:effectLst/>
                          <a:latin typeface="+mn-lt"/>
                          <a:ea typeface="+mn-ea"/>
                          <a:cs typeface="+mn-cs"/>
                        </a:rPr>
                        <a:t>Administration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chemeClr val="dk1"/>
                          </a:solidFill>
                          <a:effectLst/>
                          <a:latin typeface="+mn-lt"/>
                          <a:ea typeface="+mn-ea"/>
                          <a:cs typeface="+mn-cs"/>
                        </a:rPr>
                        <a:t>19</a:t>
                      </a:r>
                      <a:endParaRPr lang="en-ZA" sz="2000" b="1" u="none" strike="noStrike" kern="1200" baseline="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chemeClr val="dk1"/>
                          </a:solidFill>
                          <a:effectLst/>
                          <a:latin typeface="+mn-lt"/>
                          <a:ea typeface="+mn-ea"/>
                          <a:cs typeface="+mn-cs"/>
                        </a:rPr>
                        <a:t>17 (89%)</a:t>
                      </a:r>
                      <a:endParaRPr lang="en-ZA" sz="2000" b="1" u="none" strike="noStrike" kern="1200" baseline="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rgbClr val="FF0000"/>
                          </a:solidFill>
                          <a:effectLst/>
                          <a:latin typeface="+mn-lt"/>
                          <a:ea typeface="+mn-ea"/>
                          <a:cs typeface="+mn-cs"/>
                        </a:rPr>
                        <a:t>2 (11%)</a:t>
                      </a:r>
                      <a:endParaRPr lang="en-ZA" sz="2000" b="1" u="none" strike="noStrike" kern="1200" baseline="0" dirty="0">
                        <a:solidFill>
                          <a:srgbClr val="FF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977872">
                <a:tc>
                  <a:txBody>
                    <a:bodyPr/>
                    <a:lstStyle/>
                    <a:p>
                      <a:pPr marL="0" algn="l" defTabSz="914400" rtl="0" eaLnBrk="1" fontAlgn="b" latinLnBrk="0" hangingPunct="1">
                        <a:lnSpc>
                          <a:spcPct val="115000"/>
                        </a:lnSpc>
                        <a:spcAft>
                          <a:spcPts val="0"/>
                        </a:spcAft>
                      </a:pPr>
                      <a:r>
                        <a:rPr lang="en-ZA" sz="2000" b="1" u="none" strike="noStrike" kern="1200" dirty="0">
                          <a:solidFill>
                            <a:schemeClr val="dk1"/>
                          </a:solidFill>
                          <a:effectLst/>
                          <a:latin typeface="+mn-lt"/>
                          <a:ea typeface="+mn-ea"/>
                          <a:cs typeface="+mn-cs"/>
                        </a:rPr>
                        <a:t>Civic </a:t>
                      </a:r>
                      <a:r>
                        <a:rPr lang="en-ZA" sz="2000" b="1" u="none" strike="noStrike" kern="1200" dirty="0" smtClean="0">
                          <a:solidFill>
                            <a:schemeClr val="dk1"/>
                          </a:solidFill>
                          <a:effectLst/>
                          <a:latin typeface="+mn-lt"/>
                          <a:ea typeface="+mn-ea"/>
                          <a:cs typeface="+mn-cs"/>
                        </a:rPr>
                        <a:t>Affairs</a:t>
                      </a:r>
                      <a:r>
                        <a:rPr lang="en-ZA" sz="2000" b="1" u="none" strike="noStrike" kern="1200" baseline="0" dirty="0" smtClean="0">
                          <a:solidFill>
                            <a:schemeClr val="dk1"/>
                          </a:solidFill>
                          <a:effectLst/>
                          <a:latin typeface="+mn-lt"/>
                          <a:ea typeface="+mn-ea"/>
                          <a:cs typeface="+mn-cs"/>
                        </a:rPr>
                        <a:t> </a:t>
                      </a:r>
                      <a:r>
                        <a:rPr lang="en-ZA" sz="2000" b="1" u="none" strike="noStrike" kern="1200" dirty="0" smtClean="0">
                          <a:solidFill>
                            <a:schemeClr val="dk1"/>
                          </a:solidFill>
                          <a:effectLst/>
                          <a:latin typeface="+mn-lt"/>
                          <a:ea typeface="+mn-ea"/>
                          <a:cs typeface="+mn-cs"/>
                        </a:rPr>
                        <a:t>(2</a:t>
                      </a:r>
                      <a:r>
                        <a:rPr lang="en-ZA" sz="2000" b="1" u="none" strike="noStrike" kern="1200" dirty="0">
                          <a:solidFill>
                            <a:schemeClr val="dk1"/>
                          </a:solidFill>
                          <a:effectLst/>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chemeClr val="dk1"/>
                          </a:solidFill>
                          <a:effectLst/>
                          <a:latin typeface="+mn-lt"/>
                          <a:ea typeface="+mn-ea"/>
                          <a:cs typeface="+mn-cs"/>
                        </a:rPr>
                        <a:t>5</a:t>
                      </a:r>
                      <a:endParaRPr lang="en-ZA" sz="2000" b="1" u="none" strike="noStrike" kern="1200" baseline="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chemeClr val="dk1"/>
                          </a:solidFill>
                          <a:effectLst/>
                          <a:latin typeface="+mn-lt"/>
                          <a:ea typeface="+mn-ea"/>
                          <a:cs typeface="+mn-cs"/>
                        </a:rPr>
                        <a:t>4 (80%)</a:t>
                      </a:r>
                      <a:endParaRPr lang="en-ZA" sz="2000" b="1" u="none" strike="noStrike" kern="1200" baseline="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rgbClr val="FF0000"/>
                          </a:solidFill>
                          <a:effectLst/>
                          <a:latin typeface="+mn-lt"/>
                          <a:ea typeface="+mn-ea"/>
                          <a:cs typeface="+mn-cs"/>
                        </a:rPr>
                        <a:t>1 (20%)</a:t>
                      </a:r>
                      <a:endParaRPr lang="en-ZA" sz="2000" b="1" u="none" strike="noStrike" kern="1200" baseline="0" dirty="0">
                        <a:solidFill>
                          <a:srgbClr val="FF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995409">
                <a:tc>
                  <a:txBody>
                    <a:bodyPr/>
                    <a:lstStyle/>
                    <a:p>
                      <a:pPr marL="0" algn="l" defTabSz="914400" rtl="0" eaLnBrk="1" fontAlgn="b" latinLnBrk="0" hangingPunct="1">
                        <a:lnSpc>
                          <a:spcPct val="115000"/>
                        </a:lnSpc>
                        <a:spcAft>
                          <a:spcPts val="0"/>
                        </a:spcAft>
                      </a:pPr>
                      <a:r>
                        <a:rPr lang="en-ZA" sz="2000" b="1" u="none" strike="noStrike" kern="1200" dirty="0" smtClean="0">
                          <a:solidFill>
                            <a:schemeClr val="dk1"/>
                          </a:solidFill>
                          <a:effectLst/>
                          <a:latin typeface="+mn-lt"/>
                          <a:ea typeface="+mn-ea"/>
                          <a:cs typeface="+mn-cs"/>
                        </a:rPr>
                        <a:t>Immigration Affairs </a:t>
                      </a:r>
                      <a:r>
                        <a:rPr lang="en-ZA" sz="2000" b="1" u="none" strike="noStrike" kern="1200" dirty="0">
                          <a:solidFill>
                            <a:schemeClr val="dk1"/>
                          </a:solidFill>
                          <a:effectLst/>
                          <a:latin typeface="+mn-lt"/>
                          <a:ea typeface="+mn-ea"/>
                          <a:cs typeface="+mn-cs"/>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chemeClr val="dk1"/>
                          </a:solidFill>
                          <a:effectLst/>
                          <a:latin typeface="+mn-lt"/>
                          <a:ea typeface="+mn-ea"/>
                          <a:cs typeface="+mn-cs"/>
                        </a:rPr>
                        <a:t>8</a:t>
                      </a:r>
                      <a:endParaRPr lang="en-ZA" sz="2000" b="1" u="none" strike="noStrike" kern="1200" baseline="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chemeClr val="dk1"/>
                          </a:solidFill>
                          <a:effectLst/>
                          <a:latin typeface="+mn-lt"/>
                          <a:ea typeface="+mn-ea"/>
                          <a:cs typeface="+mn-cs"/>
                        </a:rPr>
                        <a:t>6 (75%)</a:t>
                      </a:r>
                      <a:endParaRPr lang="en-ZA" sz="2000" b="1" u="none" strike="noStrike" kern="1200" baseline="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rgbClr val="FF0000"/>
                          </a:solidFill>
                          <a:effectLst/>
                          <a:latin typeface="+mn-lt"/>
                          <a:ea typeface="+mn-ea"/>
                          <a:cs typeface="+mn-cs"/>
                        </a:rPr>
                        <a:t>2 (25%)</a:t>
                      </a:r>
                      <a:endParaRPr lang="en-ZA" sz="2000" b="1" u="none" strike="noStrike" kern="1200" baseline="0" dirty="0">
                        <a:solidFill>
                          <a:srgbClr val="FF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254827">
                <a:tc>
                  <a:txBody>
                    <a:bodyPr/>
                    <a:lstStyle/>
                    <a:p>
                      <a:pPr marL="0" algn="l" defTabSz="914400" rtl="0" eaLnBrk="1" fontAlgn="b" latinLnBrk="0" hangingPunct="1">
                        <a:lnSpc>
                          <a:spcPct val="115000"/>
                        </a:lnSpc>
                        <a:spcAft>
                          <a:spcPts val="0"/>
                        </a:spcAft>
                      </a:pPr>
                      <a:endParaRPr lang="en-ZA" sz="2000" b="1" u="none" strike="noStrike" kern="1200" dirty="0" smtClean="0">
                        <a:solidFill>
                          <a:schemeClr val="dk1"/>
                        </a:solidFill>
                        <a:effectLst/>
                        <a:latin typeface="+mn-lt"/>
                        <a:ea typeface="+mn-ea"/>
                        <a:cs typeface="+mn-cs"/>
                      </a:endParaRPr>
                    </a:p>
                    <a:p>
                      <a:pPr marL="0" algn="l" defTabSz="914400" rtl="0" eaLnBrk="1" fontAlgn="b" latinLnBrk="0" hangingPunct="1">
                        <a:lnSpc>
                          <a:spcPct val="115000"/>
                        </a:lnSpc>
                        <a:spcAft>
                          <a:spcPts val="0"/>
                        </a:spcAft>
                      </a:pPr>
                      <a:r>
                        <a:rPr lang="en-ZA" sz="2000" b="1" u="none" strike="noStrike" kern="1200" dirty="0" smtClean="0">
                          <a:solidFill>
                            <a:schemeClr val="dk1"/>
                          </a:solidFill>
                          <a:effectLst/>
                          <a:latin typeface="+mn-lt"/>
                          <a:ea typeface="+mn-ea"/>
                          <a:cs typeface="+mn-cs"/>
                        </a:rPr>
                        <a:t>TOTAL</a:t>
                      </a:r>
                      <a:endParaRPr lang="en-ZA" sz="2000" b="1" u="none" strike="noStrike"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chemeClr val="dk1"/>
                          </a:solidFill>
                          <a:effectLst/>
                          <a:latin typeface="+mn-lt"/>
                          <a:ea typeface="+mn-ea"/>
                          <a:cs typeface="+mn-cs"/>
                        </a:rPr>
                        <a:t>32</a:t>
                      </a:r>
                      <a:endParaRPr lang="en-ZA" sz="2000" b="1" u="none" strike="noStrike" kern="1200" baseline="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chemeClr val="dk1"/>
                          </a:solidFill>
                          <a:effectLst/>
                          <a:latin typeface="+mn-lt"/>
                          <a:ea typeface="+mn-ea"/>
                          <a:cs typeface="+mn-cs"/>
                        </a:rPr>
                        <a:t>27 (84%)</a:t>
                      </a:r>
                      <a:endParaRPr lang="en-ZA" sz="2000" b="1" u="none" strike="noStrike" kern="1200" baseline="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lang="en-ZA" sz="2000" b="1" u="none" strike="noStrike" kern="1200" baseline="0" dirty="0" smtClean="0">
                          <a:solidFill>
                            <a:srgbClr val="FF0000"/>
                          </a:solidFill>
                          <a:effectLst/>
                          <a:latin typeface="+mn-lt"/>
                          <a:ea typeface="+mn-ea"/>
                          <a:cs typeface="+mn-cs"/>
                        </a:rPr>
                        <a:t> 5 (16%)</a:t>
                      </a:r>
                      <a:endParaRPr lang="en-ZA" sz="2000" b="1" u="none" strike="noStrike" kern="1200" baseline="0" dirty="0">
                        <a:solidFill>
                          <a:srgbClr val="FF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2938550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284" y="1529950"/>
            <a:ext cx="8832716" cy="342723"/>
          </a:xfrm>
          <a:prstGeom prst="rect">
            <a:avLst/>
          </a:prstGeom>
          <a:noFill/>
        </p:spPr>
        <p:txBody>
          <a:bodyPr wrap="square" rtlCol="0">
            <a:spAutoFit/>
          </a:bodyPr>
          <a:lstStyle/>
          <a:p>
            <a:pPr>
              <a:lnSpc>
                <a:spcPct val="80000"/>
              </a:lnSpc>
            </a:pPr>
            <a:r>
              <a:rPr lang="en-US" altLang="en-US" dirty="0">
                <a:latin typeface="Arial" pitchFamily="34" charset="0"/>
                <a:cs typeface="Arial" pitchFamily="34" charset="0"/>
              </a:rPr>
              <a:t>	</a:t>
            </a:r>
            <a:r>
              <a:rPr lang="en-US" altLang="en-US" sz="2000" dirty="0">
                <a:latin typeface="Arial" pitchFamily="34" charset="0"/>
                <a:cs typeface="Arial" pitchFamily="34" charset="0"/>
              </a:rPr>
              <a:t>	</a:t>
            </a:r>
            <a:endParaRPr lang="en-US" dirty="0"/>
          </a:p>
        </p:txBody>
      </p:sp>
      <p:sp>
        <p:nvSpPr>
          <p:cNvPr id="5" name="Rectangle 4"/>
          <p:cNvSpPr/>
          <p:nvPr/>
        </p:nvSpPr>
        <p:spPr>
          <a:xfrm>
            <a:off x="1163782" y="102013"/>
            <a:ext cx="7370618" cy="2031325"/>
          </a:xfrm>
          <a:prstGeom prst="rect">
            <a:avLst/>
          </a:prstGeom>
        </p:spPr>
        <p:txBody>
          <a:bodyPr wrap="square">
            <a:spAutoFit/>
          </a:bodyPr>
          <a:lstStyle/>
          <a:p>
            <a:pPr algn="ctr">
              <a:spcBef>
                <a:spcPct val="50000"/>
              </a:spcBef>
              <a:spcAft>
                <a:spcPts val="1800"/>
              </a:spcAft>
            </a:pPr>
            <a:r>
              <a:rPr lang="en-ZA" sz="2400" b="1" dirty="0">
                <a:solidFill>
                  <a:schemeClr val="bg1"/>
                </a:solidFill>
                <a:latin typeface="Arial" pitchFamily="34" charset="0"/>
                <a:cs typeface="Arial" pitchFamily="34" charset="0"/>
              </a:rPr>
              <a:t>HIGHLIGHTS: 2016 – </a:t>
            </a:r>
            <a:r>
              <a:rPr lang="en-ZA" sz="2400" b="1" dirty="0" smtClean="0">
                <a:solidFill>
                  <a:schemeClr val="bg1"/>
                </a:solidFill>
                <a:latin typeface="Arial" pitchFamily="34" charset="0"/>
                <a:cs typeface="Arial" pitchFamily="34" charset="0"/>
              </a:rPr>
              <a:t>2017 (</a:t>
            </a:r>
            <a:r>
              <a:rPr lang="en-US" altLang="en-US" sz="2400" b="1" dirty="0">
                <a:solidFill>
                  <a:schemeClr val="bg1"/>
                </a:solidFill>
                <a:latin typeface="Arial" pitchFamily="34" charset="0"/>
                <a:cs typeface="Arial" pitchFamily="34" charset="0"/>
              </a:rPr>
              <a:t>Civic Services)</a:t>
            </a:r>
          </a:p>
          <a:p>
            <a:pPr algn="ctr">
              <a:spcBef>
                <a:spcPct val="50000"/>
              </a:spcBef>
              <a:spcAft>
                <a:spcPts val="1800"/>
              </a:spcAft>
            </a:pPr>
            <a:endParaRPr lang="en-ZA" sz="2400" b="1" u="sng" dirty="0">
              <a:solidFill>
                <a:schemeClr val="bg1"/>
              </a:solidFill>
            </a:endParaRPr>
          </a:p>
          <a:p>
            <a:pPr algn="ctr">
              <a:spcBef>
                <a:spcPct val="50000"/>
              </a:spcBef>
              <a:spcAft>
                <a:spcPts val="1800"/>
              </a:spcAft>
            </a:pPr>
            <a:r>
              <a:rPr lang="en-US" sz="2400" b="1" u="sng" dirty="0" smtClean="0">
                <a:solidFill>
                  <a:schemeClr val="bg1"/>
                </a:solidFill>
                <a:latin typeface="Arial" charset="0"/>
                <a:cs typeface="Arial" charset="0"/>
              </a:rPr>
              <a:t>)</a:t>
            </a:r>
            <a:endParaRPr lang="en-US" altLang="en-US" sz="2400" b="1" dirty="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014DCD9-1F6B-0E4A-9846-41EAF1CD698E}" type="slidenum">
              <a:rPr lang="en-US" sz="1800" b="1" smtClean="0">
                <a:solidFill>
                  <a:schemeClr val="tx1"/>
                </a:solidFill>
                <a:latin typeface="Arial" pitchFamily="34" charset="0"/>
                <a:cs typeface="Arial" pitchFamily="34" charset="0"/>
              </a:rPr>
              <a:t>9</a:t>
            </a:fld>
            <a:endParaRPr lang="en-US" sz="1800" b="1" dirty="0">
              <a:solidFill>
                <a:schemeClr val="tx1"/>
              </a:solidFill>
              <a:latin typeface="Arial" pitchFamily="34" charset="0"/>
              <a:cs typeface="Arial" pitchFamily="34" charset="0"/>
            </a:endParaRPr>
          </a:p>
        </p:txBody>
      </p:sp>
      <p:sp>
        <p:nvSpPr>
          <p:cNvPr id="6" name="Subtitle 6"/>
          <p:cNvSpPr txBox="1">
            <a:spLocks/>
          </p:cNvSpPr>
          <p:nvPr/>
        </p:nvSpPr>
        <p:spPr>
          <a:xfrm>
            <a:off x="0" y="842492"/>
            <a:ext cx="9019309" cy="5225799"/>
          </a:xfrm>
          <a:prstGeom prst="round2DiagRect">
            <a:avLst/>
          </a:prstGeom>
          <a:solidFill>
            <a:schemeClr val="accent3">
              <a:lumMod val="20000"/>
              <a:lumOff val="80000"/>
            </a:schemeClr>
          </a:solidFill>
          <a:ln w="9525" cap="flat" cmpd="sng" algn="ctr">
            <a:solidFill>
              <a:schemeClr val="accent3">
                <a:lumMod val="50000"/>
              </a:schemeClr>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lnSpc>
                <a:spcPct val="150000"/>
              </a:lnSpc>
              <a:buFont typeface="Wingdings" pitchFamily="2" charset="2"/>
              <a:buChar char="q"/>
            </a:pPr>
            <a:r>
              <a:rPr lang="en-ZA" sz="1600" dirty="0">
                <a:solidFill>
                  <a:schemeClr val="tx1"/>
                </a:solidFill>
                <a:latin typeface="Arial" charset="0"/>
              </a:rPr>
              <a:t>The D</a:t>
            </a:r>
            <a:r>
              <a:rPr lang="en-ZA" sz="1600" dirty="0" smtClean="0">
                <a:solidFill>
                  <a:schemeClr val="tx1"/>
                </a:solidFill>
                <a:latin typeface="Arial" charset="0"/>
              </a:rPr>
              <a:t>epartment</a:t>
            </a:r>
            <a:r>
              <a:rPr lang="en-ZA" sz="1600" dirty="0">
                <a:solidFill>
                  <a:schemeClr val="tx1"/>
                </a:solidFill>
                <a:latin typeface="Arial" charset="0"/>
              </a:rPr>
              <a:t>, together with the Department of Planning, Monitoring and Evaluation (DPME), commissioned a national evaluation study to scientifically determine the reasons for citizens not registering their children within 30 days.</a:t>
            </a:r>
          </a:p>
          <a:p>
            <a:pPr>
              <a:lnSpc>
                <a:spcPct val="150000"/>
              </a:lnSpc>
              <a:buFont typeface="Wingdings" pitchFamily="2" charset="2"/>
              <a:buChar char="q"/>
            </a:pPr>
            <a:r>
              <a:rPr lang="en-ZA" sz="1600" dirty="0">
                <a:solidFill>
                  <a:schemeClr val="tx1"/>
                </a:solidFill>
                <a:latin typeface="Arial" charset="0"/>
              </a:rPr>
              <a:t>2.6 million smart ID cards issued to citizens 16 years of age and older (the target of 2.2 million smart ID cards issued was exceeded by over 400 000 </a:t>
            </a:r>
            <a:r>
              <a:rPr lang="en-ZA" sz="1600" dirty="0" smtClean="0">
                <a:solidFill>
                  <a:schemeClr val="tx1"/>
                </a:solidFill>
                <a:latin typeface="Arial" charset="0"/>
              </a:rPr>
              <a:t>cards).</a:t>
            </a:r>
            <a:endParaRPr lang="en-ZA" sz="1600" dirty="0">
              <a:solidFill>
                <a:schemeClr val="tx1"/>
              </a:solidFill>
              <a:latin typeface="Arial" charset="0"/>
            </a:endParaRPr>
          </a:p>
          <a:p>
            <a:pPr>
              <a:lnSpc>
                <a:spcPct val="150000"/>
              </a:lnSpc>
              <a:buFont typeface="Wingdings" pitchFamily="2" charset="2"/>
              <a:buChar char="q"/>
            </a:pPr>
            <a:r>
              <a:rPr lang="en-US" sz="1600" dirty="0">
                <a:solidFill>
                  <a:schemeClr val="tx1"/>
                </a:solidFill>
                <a:latin typeface="Arial" charset="0"/>
              </a:rPr>
              <a:t>178 442 IDs (First Issue) were issued within 54 working </a:t>
            </a:r>
            <a:r>
              <a:rPr lang="en-US" sz="1600" dirty="0" smtClean="0">
                <a:solidFill>
                  <a:schemeClr val="tx1"/>
                </a:solidFill>
                <a:latin typeface="Arial" charset="0"/>
              </a:rPr>
              <a:t>days. </a:t>
            </a:r>
          </a:p>
          <a:p>
            <a:pPr>
              <a:lnSpc>
                <a:spcPct val="150000"/>
              </a:lnSpc>
              <a:buFont typeface="Wingdings" pitchFamily="2" charset="2"/>
              <a:buChar char="q"/>
            </a:pPr>
            <a:r>
              <a:rPr lang="en-US" sz="1600" dirty="0">
                <a:solidFill>
                  <a:schemeClr val="tx1"/>
                </a:solidFill>
                <a:latin typeface="Arial" charset="0"/>
              </a:rPr>
              <a:t>140 005</a:t>
            </a:r>
            <a:r>
              <a:rPr lang="en-ZA" sz="1600" dirty="0">
                <a:solidFill>
                  <a:schemeClr val="tx1"/>
                </a:solidFill>
                <a:latin typeface="Arial" charset="0"/>
              </a:rPr>
              <a:t> IDs (Re-Issue) were issued in 47 working days and </a:t>
            </a:r>
            <a:r>
              <a:rPr lang="en-US" sz="1600" dirty="0">
                <a:solidFill>
                  <a:schemeClr val="tx1"/>
                </a:solidFill>
                <a:latin typeface="Arial" charset="0"/>
              </a:rPr>
              <a:t>2 313</a:t>
            </a:r>
            <a:r>
              <a:rPr lang="en-ZA" sz="1600" dirty="0">
                <a:solidFill>
                  <a:schemeClr val="tx1"/>
                </a:solidFill>
                <a:latin typeface="Arial" charset="0"/>
              </a:rPr>
              <a:t> above.</a:t>
            </a:r>
          </a:p>
          <a:p>
            <a:pPr>
              <a:lnSpc>
                <a:spcPct val="150000"/>
              </a:lnSpc>
              <a:buFont typeface="Wingdings" pitchFamily="2" charset="2"/>
              <a:buChar char="q"/>
            </a:pPr>
            <a:r>
              <a:rPr lang="en-ZA" sz="1600" dirty="0">
                <a:solidFill>
                  <a:schemeClr val="tx1"/>
                </a:solidFill>
                <a:latin typeface="Arial" charset="0"/>
              </a:rPr>
              <a:t>Over 95% of the new passports issued by a fully digital process were delivered within 13 days, which exceeded the target by 5.4%. </a:t>
            </a:r>
          </a:p>
          <a:p>
            <a:pPr marL="0" indent="0" defTabSz="914400">
              <a:buNone/>
              <a:defRPr/>
            </a:pPr>
            <a:endParaRPr lang="en-US" sz="1400" dirty="0">
              <a:solidFill>
                <a:schemeClr val="tx1"/>
              </a:solidFill>
            </a:endParaRPr>
          </a:p>
        </p:txBody>
      </p:sp>
    </p:spTree>
    <p:extLst>
      <p:ext uri="{BB962C8B-B14F-4D97-AF65-F5344CB8AC3E}">
        <p14:creationId xmlns:p14="http://schemas.microsoft.com/office/powerpoint/2010/main" val="3178023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1280</TotalTime>
  <Words>4767</Words>
  <Application>Microsoft Office PowerPoint</Application>
  <PresentationFormat>On-screen Show (4:3)</PresentationFormat>
  <Paragraphs>759</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Mathonsi</dc:creator>
  <cp:lastModifiedBy>User</cp:lastModifiedBy>
  <cp:revision>107</cp:revision>
  <dcterms:created xsi:type="dcterms:W3CDTF">2017-08-24T08:17:48Z</dcterms:created>
  <dcterms:modified xsi:type="dcterms:W3CDTF">2017-10-05T07:36:20Z</dcterms:modified>
</cp:coreProperties>
</file>