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6" r:id="rId1"/>
    <p:sldMasterId id="2147483802" r:id="rId2"/>
    <p:sldMasterId id="2147483838" r:id="rId3"/>
  </p:sldMasterIdLst>
  <p:notesMasterIdLst>
    <p:notesMasterId r:id="rId91"/>
  </p:notesMasterIdLst>
  <p:handoutMasterIdLst>
    <p:handoutMasterId r:id="rId92"/>
  </p:handoutMasterIdLst>
  <p:sldIdLst>
    <p:sldId id="843" r:id="rId4"/>
    <p:sldId id="844" r:id="rId5"/>
    <p:sldId id="846" r:id="rId6"/>
    <p:sldId id="1010" r:id="rId7"/>
    <p:sldId id="1011" r:id="rId8"/>
    <p:sldId id="1012" r:id="rId9"/>
    <p:sldId id="1013" r:id="rId10"/>
    <p:sldId id="1014" r:id="rId11"/>
    <p:sldId id="1015" r:id="rId12"/>
    <p:sldId id="1016" r:id="rId13"/>
    <p:sldId id="1017" r:id="rId14"/>
    <p:sldId id="1018" r:id="rId15"/>
    <p:sldId id="1019" r:id="rId16"/>
    <p:sldId id="1020" r:id="rId17"/>
    <p:sldId id="1021" r:id="rId18"/>
    <p:sldId id="1022" r:id="rId19"/>
    <p:sldId id="1023" r:id="rId20"/>
    <p:sldId id="1024" r:id="rId21"/>
    <p:sldId id="1025" r:id="rId22"/>
    <p:sldId id="1026" r:id="rId23"/>
    <p:sldId id="1027" r:id="rId24"/>
    <p:sldId id="1028" r:id="rId25"/>
    <p:sldId id="1029" r:id="rId26"/>
    <p:sldId id="1030" r:id="rId27"/>
    <p:sldId id="1031" r:id="rId28"/>
    <p:sldId id="1032" r:id="rId29"/>
    <p:sldId id="1033" r:id="rId30"/>
    <p:sldId id="1034" r:id="rId31"/>
    <p:sldId id="1035" r:id="rId32"/>
    <p:sldId id="1036" r:id="rId33"/>
    <p:sldId id="1037" r:id="rId34"/>
    <p:sldId id="1038" r:id="rId35"/>
    <p:sldId id="1039" r:id="rId36"/>
    <p:sldId id="1040" r:id="rId37"/>
    <p:sldId id="1041" r:id="rId38"/>
    <p:sldId id="1042" r:id="rId39"/>
    <p:sldId id="1043" r:id="rId40"/>
    <p:sldId id="1044" r:id="rId41"/>
    <p:sldId id="1045" r:id="rId42"/>
    <p:sldId id="1046" r:id="rId43"/>
    <p:sldId id="1047" r:id="rId44"/>
    <p:sldId id="1048" r:id="rId45"/>
    <p:sldId id="1049" r:id="rId46"/>
    <p:sldId id="1050" r:id="rId47"/>
    <p:sldId id="1051" r:id="rId48"/>
    <p:sldId id="1052" r:id="rId49"/>
    <p:sldId id="1053" r:id="rId50"/>
    <p:sldId id="1054" r:id="rId51"/>
    <p:sldId id="1055" r:id="rId52"/>
    <p:sldId id="1056" r:id="rId53"/>
    <p:sldId id="1057" r:id="rId54"/>
    <p:sldId id="1058" r:id="rId55"/>
    <p:sldId id="1059" r:id="rId56"/>
    <p:sldId id="1060" r:id="rId57"/>
    <p:sldId id="1061" r:id="rId58"/>
    <p:sldId id="1062" r:id="rId59"/>
    <p:sldId id="1063" r:id="rId60"/>
    <p:sldId id="1064" r:id="rId61"/>
    <p:sldId id="1065" r:id="rId62"/>
    <p:sldId id="1066" r:id="rId63"/>
    <p:sldId id="1067" r:id="rId64"/>
    <p:sldId id="963" r:id="rId65"/>
    <p:sldId id="964" r:id="rId66"/>
    <p:sldId id="966" r:id="rId67"/>
    <p:sldId id="967" r:id="rId68"/>
    <p:sldId id="968" r:id="rId69"/>
    <p:sldId id="969" r:id="rId70"/>
    <p:sldId id="973" r:id="rId71"/>
    <p:sldId id="972" r:id="rId72"/>
    <p:sldId id="993" r:id="rId73"/>
    <p:sldId id="994" r:id="rId74"/>
    <p:sldId id="995" r:id="rId75"/>
    <p:sldId id="1068" r:id="rId76"/>
    <p:sldId id="1069" r:id="rId77"/>
    <p:sldId id="1070" r:id="rId78"/>
    <p:sldId id="1071" r:id="rId79"/>
    <p:sldId id="1072" r:id="rId80"/>
    <p:sldId id="996" r:id="rId81"/>
    <p:sldId id="997" r:id="rId82"/>
    <p:sldId id="998" r:id="rId83"/>
    <p:sldId id="999" r:id="rId84"/>
    <p:sldId id="1000" r:id="rId85"/>
    <p:sldId id="1001" r:id="rId86"/>
    <p:sldId id="1002" r:id="rId87"/>
    <p:sldId id="1008" r:id="rId88"/>
    <p:sldId id="1009" r:id="rId89"/>
    <p:sldId id="975" r:id="rId90"/>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5613" indent="1588" algn="l" rtl="0" fontAlgn="base">
      <a:spcBef>
        <a:spcPct val="0"/>
      </a:spcBef>
      <a:spcAft>
        <a:spcPct val="0"/>
      </a:spcAft>
      <a:defRPr sz="1400" kern="1200">
        <a:solidFill>
          <a:schemeClr val="tx1"/>
        </a:solidFill>
        <a:latin typeface="Arial" charset="0"/>
        <a:ea typeface="+mn-ea"/>
        <a:cs typeface="Arial" charset="0"/>
      </a:defRPr>
    </a:lvl2pPr>
    <a:lvl3pPr marL="912813" indent="1588" algn="l" rtl="0" fontAlgn="base">
      <a:spcBef>
        <a:spcPct val="0"/>
      </a:spcBef>
      <a:spcAft>
        <a:spcPct val="0"/>
      </a:spcAft>
      <a:defRPr sz="1400" kern="1200">
        <a:solidFill>
          <a:schemeClr val="tx1"/>
        </a:solidFill>
        <a:latin typeface="Arial" charset="0"/>
        <a:ea typeface="+mn-ea"/>
        <a:cs typeface="Arial" charset="0"/>
      </a:defRPr>
    </a:lvl3pPr>
    <a:lvl4pPr marL="1370013" indent="1588" algn="l" rtl="0" fontAlgn="base">
      <a:spcBef>
        <a:spcPct val="0"/>
      </a:spcBef>
      <a:spcAft>
        <a:spcPct val="0"/>
      </a:spcAft>
      <a:defRPr sz="1400" kern="1200">
        <a:solidFill>
          <a:schemeClr val="tx1"/>
        </a:solidFill>
        <a:latin typeface="Arial" charset="0"/>
        <a:ea typeface="+mn-ea"/>
        <a:cs typeface="Arial" charset="0"/>
      </a:defRPr>
    </a:lvl4pPr>
    <a:lvl5pPr marL="1827213" indent="1588"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247">
          <p15:clr>
            <a:srgbClr val="A4A3A4"/>
          </p15:clr>
        </p15:guide>
        <p15:guide id="2" orient="horz" pos="3918">
          <p15:clr>
            <a:srgbClr val="A4A3A4"/>
          </p15:clr>
        </p15:guide>
        <p15:guide id="3" orient="horz" pos="1159">
          <p15:clr>
            <a:srgbClr val="A4A3A4"/>
          </p15:clr>
        </p15:guide>
        <p15:guide id="4" orient="horz" pos="4156">
          <p15:clr>
            <a:srgbClr val="A4A3A4"/>
          </p15:clr>
        </p15:guide>
        <p15:guide id="5" pos="2880">
          <p15:clr>
            <a:srgbClr val="A4A3A4"/>
          </p15:clr>
        </p15:guide>
        <p15:guide id="6" pos="158">
          <p15:clr>
            <a:srgbClr val="A4A3A4"/>
          </p15:clr>
        </p15:guide>
        <p15:guide id="7" pos="5602">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FF8C08"/>
    <a:srgbClr val="66FF33"/>
    <a:srgbClr val="339966"/>
    <a:srgbClr val="00CC00"/>
    <a:srgbClr val="CCFFFF"/>
    <a:srgbClr val="FF66FF"/>
    <a:srgbClr val="99CCFF"/>
    <a:srgbClr val="AB6612"/>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32" autoAdjust="0"/>
    <p:restoredTop sz="93813" autoAdjust="0"/>
  </p:normalViewPr>
  <p:slideViewPr>
    <p:cSldViewPr snapToObjects="1">
      <p:cViewPr varScale="1">
        <p:scale>
          <a:sx n="109" d="100"/>
          <a:sy n="109" d="100"/>
        </p:scale>
        <p:origin x="-1674" y="-84"/>
      </p:cViewPr>
      <p:guideLst>
        <p:guide orient="horz" pos="4247"/>
        <p:guide orient="horz" pos="3918"/>
        <p:guide orient="horz" pos="1159"/>
        <p:guide orient="horz" pos="4156"/>
        <p:guide pos="2880"/>
        <p:guide pos="158"/>
        <p:guide pos="56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4" d="100"/>
          <a:sy n="64" d="100"/>
        </p:scale>
        <p:origin x="-2760" y="-114"/>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sz="1600" dirty="0" smtClean="0"/>
              <a:t>Annual Performance </a:t>
            </a:r>
            <a:r>
              <a:rPr lang="en-US" sz="1600" b="1" i="0" u="none" strike="noStrike" baseline="0" dirty="0" smtClean="0">
                <a:effectLst/>
              </a:rPr>
              <a:t>2016/2017 </a:t>
            </a:r>
            <a:endParaRPr lang="en-US" sz="1600" dirty="0"/>
          </a:p>
        </c:rich>
      </c:tx>
      <c:layout>
        <c:manualLayout>
          <c:xMode val="edge"/>
          <c:yMode val="edge"/>
          <c:x val="9.4594594594594655E-2"/>
          <c:y val="0"/>
        </c:manualLayout>
      </c:layout>
    </c:title>
    <c:view3D>
      <c:rotX val="30"/>
      <c:perspective val="30"/>
    </c:view3D>
    <c:plotArea>
      <c:layout>
        <c:manualLayout>
          <c:layoutTarget val="inner"/>
          <c:xMode val="edge"/>
          <c:yMode val="edge"/>
          <c:x val="9.4979387324258119E-2"/>
          <c:y val="0.10221578158327299"/>
          <c:w val="0.77732509688729612"/>
          <c:h val="0.89778421841672729"/>
        </c:manualLayout>
      </c:layout>
      <c:pie3DChart>
        <c:varyColors val="1"/>
        <c:ser>
          <c:idx val="0"/>
          <c:order val="0"/>
          <c:tx>
            <c:strRef>
              <c:f>Sheet1!$B$1</c:f>
              <c:strCache>
                <c:ptCount val="1"/>
                <c:pt idx="0">
                  <c:v>Overall Q1  Performance Configuration</c:v>
                </c:pt>
              </c:strCache>
            </c:strRef>
          </c:tx>
          <c:dPt>
            <c:idx val="0"/>
            <c:spPr>
              <a:solidFill>
                <a:srgbClr val="00B050"/>
              </a:solidFill>
            </c:spPr>
            <c:extLst xmlns:c16r2="http://schemas.microsoft.com/office/drawing/2015/06/chart">
              <c:ext xmlns:c16="http://schemas.microsoft.com/office/drawing/2014/chart" uri="{C3380CC4-5D6E-409C-BE32-E72D297353CC}">
                <c16:uniqueId val="{00000001-A5A5-4324-ACBE-06E879CD81BB}"/>
              </c:ext>
            </c:extLst>
          </c:dPt>
          <c:dPt>
            <c:idx val="1"/>
            <c:explosion val="14"/>
            <c:spPr>
              <a:solidFill>
                <a:srgbClr val="FF0000"/>
              </a:solidFill>
            </c:spPr>
            <c:extLst xmlns:c16r2="http://schemas.microsoft.com/office/drawing/2015/06/chart">
              <c:ext xmlns:c16="http://schemas.microsoft.com/office/drawing/2014/chart" uri="{C3380CC4-5D6E-409C-BE32-E72D297353CC}">
                <c16:uniqueId val="{00000003-A5A5-4324-ACBE-06E879CD81BB}"/>
              </c:ext>
            </c:extLst>
          </c:dPt>
          <c:dPt>
            <c:idx val="2"/>
            <c:spPr>
              <a:solidFill>
                <a:srgbClr val="FFFF00"/>
              </a:solidFill>
            </c:spPr>
            <c:extLst xmlns:c16r2="http://schemas.microsoft.com/office/drawing/2015/06/chart">
              <c:ext xmlns:c16="http://schemas.microsoft.com/office/drawing/2014/chart" uri="{C3380CC4-5D6E-409C-BE32-E72D297353CC}">
                <c16:uniqueId val="{00000005-A5A5-4324-ACBE-06E879CD81BB}"/>
              </c:ext>
            </c:extLst>
          </c:dPt>
          <c:dLbls>
            <c:dLbl>
              <c:idx val="0"/>
              <c:layout>
                <c:manualLayout>
                  <c:x val="-0.26690441802731746"/>
                  <c:y val="-0.22891805738595192"/>
                </c:manualLayout>
              </c:layout>
              <c:tx>
                <c:rich>
                  <a:bodyPr/>
                  <a:lstStyle/>
                  <a:p>
                    <a:r>
                      <a:rPr lang="en-US" sz="1600" dirty="0" smtClean="0"/>
                      <a:t>62%</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5A5-4324-ACBE-06E879CD81BB}"/>
                </c:ext>
              </c:extLst>
            </c:dLbl>
            <c:dLbl>
              <c:idx val="1"/>
              <c:layout>
                <c:manualLayout>
                  <c:x val="0.19294436810120105"/>
                  <c:y val="5.5234614892824531E-2"/>
                </c:manualLayout>
              </c:layout>
              <c:tx>
                <c:rich>
                  <a:bodyPr/>
                  <a:lstStyle/>
                  <a:p>
                    <a:r>
                      <a:rPr lang="en-US" sz="1600" dirty="0" smtClean="0"/>
                      <a:t>38%</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5A5-4324-ACBE-06E879CD81B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5A5-4324-ACBE-06E879CD81BB}"/>
                </c:ext>
              </c:extLst>
            </c:dLbl>
            <c:spPr>
              <a:solidFill>
                <a:schemeClr val="bg1">
                  <a:lumMod val="95000"/>
                </a:schemeClr>
              </a:solidFill>
            </c:spPr>
            <c:txPr>
              <a:bodyPr/>
              <a:lstStyle/>
              <a:p>
                <a:pPr>
                  <a:defRPr sz="1600"/>
                </a:pPr>
                <a:endParaRPr lang="en-US"/>
              </a:p>
            </c:txPr>
            <c:showVal val="1"/>
            <c:extLst xmlns:c16r2="http://schemas.microsoft.com/office/drawing/2015/06/chart">
              <c:ext xmlns:c15="http://schemas.microsoft.com/office/drawing/2012/chart" uri="{CE6537A1-D6FC-4f65-9D91-7224C49458BB}"/>
            </c:extLst>
          </c:dLbls>
          <c:cat>
            <c:strRef>
              <c:f>Sheet1!$A$2:$A$4</c:f>
              <c:strCache>
                <c:ptCount val="2"/>
                <c:pt idx="0">
                  <c:v>Achieved</c:v>
                </c:pt>
                <c:pt idx="1">
                  <c:v>Not Achieved </c:v>
                </c:pt>
              </c:strCache>
            </c:strRef>
          </c:cat>
          <c:val>
            <c:numRef>
              <c:f>Sheet1!$B$2:$B$4</c:f>
              <c:numCache>
                <c:formatCode>0%</c:formatCode>
                <c:ptCount val="3"/>
                <c:pt idx="0">
                  <c:v>0.62000000000000011</c:v>
                </c:pt>
                <c:pt idx="1">
                  <c:v>0.38000000000000006</c:v>
                </c:pt>
              </c:numCache>
            </c:numRef>
          </c:val>
          <c:extLst xmlns:c16r2="http://schemas.microsoft.com/office/drawing/2015/06/chart">
            <c:ext xmlns:c16="http://schemas.microsoft.com/office/drawing/2014/chart" uri="{C3380CC4-5D6E-409C-BE32-E72D297353CC}">
              <c16:uniqueId val="{00000006-A5A5-4324-ACBE-06E879CD81BB}"/>
            </c:ext>
          </c:extLst>
        </c:ser>
        <c:dLbls/>
      </c:pie3DChart>
      <c:spPr>
        <a:solidFill>
          <a:schemeClr val="bg1">
            <a:lumMod val="85000"/>
          </a:schemeClr>
        </a:solidFill>
      </c:spPr>
    </c:plotArea>
    <c:plotVisOnly val="1"/>
    <c:dispBlanksAs val="zero"/>
  </c:chart>
  <c:spPr>
    <a:solidFill>
      <a:schemeClr val="bg1">
        <a:lumMod val="85000"/>
      </a:schemeClr>
    </a:solidFill>
    <a:ln>
      <a:solidFill>
        <a:schemeClr val="accent1"/>
      </a:solidFill>
    </a:ln>
  </c:spPr>
  <c:txPr>
    <a:bodyPr/>
    <a:lstStyle/>
    <a:p>
      <a:pPr marL="0" algn="l" defTabSz="914331" rtl="0" eaLnBrk="1" latinLnBrk="0" hangingPunct="1">
        <a:defRPr lang="en-US" sz="1100" b="1" kern="1200">
          <a:solidFill>
            <a:schemeClr val="dk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sz="1600" dirty="0" smtClean="0"/>
              <a:t>Annual Performance </a:t>
            </a:r>
            <a:r>
              <a:rPr lang="en-US" sz="1600" b="1" i="0" u="none" strike="noStrike" baseline="0" dirty="0" smtClean="0">
                <a:effectLst/>
              </a:rPr>
              <a:t>2016/2017 </a:t>
            </a:r>
            <a:endParaRPr lang="en-US" sz="1600" dirty="0"/>
          </a:p>
        </c:rich>
      </c:tx>
      <c:layout>
        <c:manualLayout>
          <c:xMode val="edge"/>
          <c:yMode val="edge"/>
          <c:x val="8.7775183440711432E-2"/>
          <c:y val="0"/>
        </c:manualLayout>
      </c:layout>
    </c:title>
    <c:view3D>
      <c:rotX val="30"/>
      <c:perspective val="30"/>
    </c:view3D>
    <c:plotArea>
      <c:layout>
        <c:manualLayout>
          <c:layoutTarget val="inner"/>
          <c:xMode val="edge"/>
          <c:yMode val="edge"/>
          <c:x val="5.2581400297935739E-2"/>
          <c:y val="8.5688739138890024E-2"/>
          <c:w val="0.79681006917005759"/>
          <c:h val="0.91431126086110981"/>
        </c:manualLayout>
      </c:layout>
      <c:pie3DChart>
        <c:varyColors val="1"/>
        <c:ser>
          <c:idx val="0"/>
          <c:order val="0"/>
          <c:tx>
            <c:strRef>
              <c:f>Sheet1!$B$1</c:f>
              <c:strCache>
                <c:ptCount val="1"/>
                <c:pt idx="0">
                  <c:v>Overall Q1  Performance Configuration</c:v>
                </c:pt>
              </c:strCache>
            </c:strRef>
          </c:tx>
          <c:dPt>
            <c:idx val="0"/>
            <c:explosion val="13"/>
            <c:spPr>
              <a:solidFill>
                <a:srgbClr val="00B050"/>
              </a:solidFill>
            </c:spPr>
            <c:extLst xmlns:c16r2="http://schemas.microsoft.com/office/drawing/2015/06/chart">
              <c:ext xmlns:c16="http://schemas.microsoft.com/office/drawing/2014/chart" uri="{C3380CC4-5D6E-409C-BE32-E72D297353CC}">
                <c16:uniqueId val="{00000001-3846-4A1E-B9F2-9279DBE2B90E}"/>
              </c:ext>
            </c:extLst>
          </c:dPt>
          <c:dPt>
            <c:idx val="1"/>
            <c:spPr>
              <a:solidFill>
                <a:srgbClr val="FF0000"/>
              </a:solidFill>
            </c:spPr>
            <c:extLst xmlns:c16r2="http://schemas.microsoft.com/office/drawing/2015/06/chart">
              <c:ext xmlns:c16="http://schemas.microsoft.com/office/drawing/2014/chart" uri="{C3380CC4-5D6E-409C-BE32-E72D297353CC}">
                <c16:uniqueId val="{00000003-3846-4A1E-B9F2-9279DBE2B90E}"/>
              </c:ext>
            </c:extLst>
          </c:dPt>
          <c:dPt>
            <c:idx val="2"/>
            <c:spPr>
              <a:solidFill>
                <a:srgbClr val="FFFF00"/>
              </a:solidFill>
            </c:spPr>
            <c:extLst xmlns:c16r2="http://schemas.microsoft.com/office/drawing/2015/06/chart">
              <c:ext xmlns:c16="http://schemas.microsoft.com/office/drawing/2014/chart" uri="{C3380CC4-5D6E-409C-BE32-E72D297353CC}">
                <c16:uniqueId val="{00000005-3846-4A1E-B9F2-9279DBE2B90E}"/>
              </c:ext>
            </c:extLst>
          </c:dPt>
          <c:dLbls>
            <c:dLbl>
              <c:idx val="0"/>
              <c:spPr>
                <a:solidFill>
                  <a:schemeClr val="bg1"/>
                </a:solidFill>
              </c:spPr>
              <c:txPr>
                <a:bodyPr/>
                <a:lstStyle/>
                <a:p>
                  <a:pPr>
                    <a:defRPr sz="1600"/>
                  </a:pPr>
                  <a:endParaRPr lang="en-US"/>
                </a:p>
              </c:txPr>
            </c:dLbl>
            <c:dLbl>
              <c:idx val="1"/>
              <c:spPr>
                <a:solidFill>
                  <a:schemeClr val="bg1"/>
                </a:solidFill>
              </c:spPr>
              <c:txPr>
                <a:bodyPr/>
                <a:lstStyle/>
                <a:p>
                  <a:pPr>
                    <a:defRPr sz="1600"/>
                  </a:pPr>
                  <a:endParaRPr lang="en-US"/>
                </a:p>
              </c:txPr>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846-4A1E-B9F2-9279DBE2B90E}"/>
                </c:ext>
              </c:extLst>
            </c:dLbl>
            <c:spPr>
              <a:noFill/>
              <a:ln>
                <a:noFill/>
              </a:ln>
              <a:effectLst/>
            </c:spPr>
            <c:txPr>
              <a:bodyPr/>
              <a:lstStyle/>
              <a:p>
                <a:pPr>
                  <a:defRPr sz="1600"/>
                </a:pPr>
                <a:endParaRPr lang="en-US"/>
              </a:p>
            </c:txPr>
            <c:showVal val="1"/>
            <c:extLst xmlns:c16r2="http://schemas.microsoft.com/office/drawing/2015/06/chart">
              <c:ext xmlns:c15="http://schemas.microsoft.com/office/drawing/2012/chart" uri="{CE6537A1-D6FC-4f65-9D91-7224C49458BB}"/>
            </c:extLst>
          </c:dLbls>
          <c:cat>
            <c:strRef>
              <c:f>Sheet1!$A$2:$A$4</c:f>
              <c:strCache>
                <c:ptCount val="2"/>
                <c:pt idx="0">
                  <c:v>Achieved</c:v>
                </c:pt>
                <c:pt idx="1">
                  <c:v>Not Achieved </c:v>
                </c:pt>
              </c:strCache>
            </c:strRef>
          </c:cat>
          <c:val>
            <c:numRef>
              <c:f>Sheet1!$B$2:$B$4</c:f>
              <c:numCache>
                <c:formatCode>0%</c:formatCode>
                <c:ptCount val="3"/>
                <c:pt idx="0">
                  <c:v>0.38000000000000006</c:v>
                </c:pt>
                <c:pt idx="1">
                  <c:v>0.62000000000000011</c:v>
                </c:pt>
              </c:numCache>
            </c:numRef>
          </c:val>
          <c:extLst xmlns:c16r2="http://schemas.microsoft.com/office/drawing/2015/06/chart">
            <c:ext xmlns:c16="http://schemas.microsoft.com/office/drawing/2014/chart" uri="{C3380CC4-5D6E-409C-BE32-E72D297353CC}">
              <c16:uniqueId val="{00000006-3846-4A1E-B9F2-9279DBE2B90E}"/>
            </c:ext>
          </c:extLst>
        </c:ser>
        <c:dLbls/>
      </c:pie3DChart>
      <c:spPr>
        <a:solidFill>
          <a:schemeClr val="bg1">
            <a:lumMod val="85000"/>
          </a:schemeClr>
        </a:solidFill>
      </c:spPr>
    </c:plotArea>
    <c:plotVisOnly val="1"/>
    <c:dispBlanksAs val="zero"/>
  </c:chart>
  <c:spPr>
    <a:solidFill>
      <a:schemeClr val="bg1">
        <a:lumMod val="85000"/>
      </a:schemeClr>
    </a:solidFill>
    <a:ln>
      <a:solidFill>
        <a:schemeClr val="accent1"/>
      </a:solidFill>
    </a:ln>
  </c:spPr>
  <c:txPr>
    <a:bodyPr/>
    <a:lstStyle/>
    <a:p>
      <a:pPr marL="0" algn="l" defTabSz="914331" rtl="0" eaLnBrk="1" latinLnBrk="0" hangingPunct="1">
        <a:defRPr lang="en-US" sz="1100" b="1" kern="1200">
          <a:solidFill>
            <a:schemeClr val="dk1"/>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a:lstStyle/>
          <a:p>
            <a:pPr algn="l">
              <a:defRPr>
                <a:solidFill>
                  <a:schemeClr val="bg2">
                    <a:lumMod val="60000"/>
                    <a:lumOff val="40000"/>
                  </a:schemeClr>
                </a:solidFill>
              </a:defRPr>
            </a:pPr>
            <a:r>
              <a:rPr lang="en-US" dirty="0" smtClean="0">
                <a:solidFill>
                  <a:schemeClr val="tx1"/>
                </a:solidFill>
              </a:rPr>
              <a:t>Annual performance 2016/17  </a:t>
            </a:r>
            <a:endParaRPr lang="en-US" dirty="0">
              <a:solidFill>
                <a:schemeClr val="tx1"/>
              </a:solidFill>
            </a:endParaRPr>
          </a:p>
        </c:rich>
      </c:tx>
      <c:layout>
        <c:manualLayout>
          <c:xMode val="edge"/>
          <c:yMode val="edge"/>
          <c:x val="6.0269028871391073E-2"/>
          <c:y val="2.8805428926647329E-2"/>
        </c:manualLayout>
      </c:layout>
    </c:title>
    <c:view3D>
      <c:rotX val="30"/>
      <c:perspective val="30"/>
    </c:view3D>
    <c:plotArea>
      <c:layout>
        <c:manualLayout>
          <c:layoutTarget val="inner"/>
          <c:xMode val="edge"/>
          <c:yMode val="edge"/>
          <c:x val="0.1032651702119325"/>
          <c:y val="0.16959628401712951"/>
          <c:w val="0.89673482978806751"/>
          <c:h val="0.82716362757286921"/>
        </c:manualLayout>
      </c:layout>
      <c:pie3DChart>
        <c:varyColors val="1"/>
        <c:ser>
          <c:idx val="0"/>
          <c:order val="0"/>
          <c:tx>
            <c:strRef>
              <c:f>Sheet1!$B$1</c:f>
              <c:strCache>
                <c:ptCount val="1"/>
                <c:pt idx="0">
                  <c:v>Q2 &amp; YTD Performance for Programme: Social Reintegration</c:v>
                </c:pt>
              </c:strCache>
            </c:strRef>
          </c:tx>
          <c:explosion val="10"/>
          <c:dPt>
            <c:idx val="0"/>
            <c:spPr>
              <a:solidFill>
                <a:srgbClr val="00B050"/>
              </a:solidFill>
            </c:spPr>
            <c:extLst xmlns:c16r2="http://schemas.microsoft.com/office/drawing/2015/06/chart">
              <c:ext xmlns:c16="http://schemas.microsoft.com/office/drawing/2014/chart" uri="{C3380CC4-5D6E-409C-BE32-E72D297353CC}">
                <c16:uniqueId val="{00000001-A02B-4668-A2C5-EECA7B9C8B36}"/>
              </c:ext>
            </c:extLst>
          </c:dPt>
          <c:dPt>
            <c:idx val="1"/>
            <c:explosion val="0"/>
            <c:spPr>
              <a:solidFill>
                <a:srgbClr val="FF0000"/>
              </a:solidFill>
            </c:spPr>
            <c:extLst xmlns:c16r2="http://schemas.microsoft.com/office/drawing/2015/06/chart">
              <c:ext xmlns:c16="http://schemas.microsoft.com/office/drawing/2014/chart" uri="{C3380CC4-5D6E-409C-BE32-E72D297353CC}">
                <c16:uniqueId val="{00000003-A02B-4668-A2C5-EECA7B9C8B36}"/>
              </c:ext>
            </c:extLst>
          </c:dPt>
          <c:dPt>
            <c:idx val="2"/>
            <c:spPr>
              <a:solidFill>
                <a:srgbClr val="FFFF00"/>
              </a:solidFill>
            </c:spPr>
            <c:extLst xmlns:c16r2="http://schemas.microsoft.com/office/drawing/2015/06/chart">
              <c:ext xmlns:c16="http://schemas.microsoft.com/office/drawing/2014/chart" uri="{C3380CC4-5D6E-409C-BE32-E72D297353CC}">
                <c16:uniqueId val="{00000005-A02B-4668-A2C5-EECA7B9C8B36}"/>
              </c:ext>
            </c:extLst>
          </c:dPt>
          <c:dLbls>
            <c:dLbl>
              <c:idx val="0"/>
              <c:layout>
                <c:manualLayout>
                  <c:x val="-0.13789248968293313"/>
                  <c:y val="-0.3867315927614311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02B-4668-A2C5-EECA7B9C8B36}"/>
                </c:ext>
              </c:extLst>
            </c:dLbl>
            <c:dLbl>
              <c:idx val="1"/>
              <c:layout>
                <c:manualLayout>
                  <c:x val="0.10663438228293159"/>
                  <c:y val="0.11976377952755909"/>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02B-4668-A2C5-EECA7B9C8B36}"/>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02B-4668-A2C5-EECA7B9C8B36}"/>
                </c:ext>
              </c:extLst>
            </c:dLbl>
            <c:spPr>
              <a:solidFill>
                <a:schemeClr val="bg1">
                  <a:lumMod val="95000"/>
                </a:schemeClr>
              </a:solidFill>
            </c:spPr>
            <c:txPr>
              <a:bodyPr/>
              <a:lstStyle/>
              <a:p>
                <a:pPr>
                  <a:defRPr sz="1400" b="1"/>
                </a:pPr>
                <a:endParaRPr lang="en-US"/>
              </a:p>
            </c:txPr>
            <c:showVal val="1"/>
            <c:showLeaderLines val="1"/>
            <c:extLst xmlns:c16r2="http://schemas.microsoft.com/office/drawing/2015/06/chart">
              <c:ext xmlns:c15="http://schemas.microsoft.com/office/drawing/2012/chart" uri="{CE6537A1-D6FC-4f65-9D91-7224C49458BB}"/>
            </c:extLst>
          </c:dLbls>
          <c:cat>
            <c:strRef>
              <c:f>Sheet1!$A$2:$A$4</c:f>
              <c:strCache>
                <c:ptCount val="2"/>
                <c:pt idx="0">
                  <c:v>Achieved</c:v>
                </c:pt>
                <c:pt idx="1">
                  <c:v>Not Achieved</c:v>
                </c:pt>
              </c:strCache>
            </c:strRef>
          </c:cat>
          <c:val>
            <c:numRef>
              <c:f>Sheet1!$B$2:$B$4</c:f>
              <c:numCache>
                <c:formatCode>0%</c:formatCode>
                <c:ptCount val="3"/>
                <c:pt idx="0">
                  <c:v>0.78</c:v>
                </c:pt>
                <c:pt idx="1">
                  <c:v>0.22</c:v>
                </c:pt>
              </c:numCache>
            </c:numRef>
          </c:val>
          <c:extLst xmlns:c16r2="http://schemas.microsoft.com/office/drawing/2015/06/chart">
            <c:ext xmlns:c16="http://schemas.microsoft.com/office/drawing/2014/chart" uri="{C3380CC4-5D6E-409C-BE32-E72D297353CC}">
              <c16:uniqueId val="{00000006-A02B-4668-A2C5-EECA7B9C8B36}"/>
            </c:ext>
          </c:extLst>
        </c:ser>
        <c:dLbls/>
      </c:pie3DChart>
    </c:plotArea>
    <c:plotVisOnly val="1"/>
    <c:dispBlanksAs val="zero"/>
  </c:chart>
  <c:spPr>
    <a:solidFill>
      <a:schemeClr val="bg1">
        <a:lumMod val="85000"/>
      </a:schemeClr>
    </a:solidFill>
    <a:ln>
      <a:solidFill>
        <a:schemeClr val="accent1"/>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a:lstStyle/>
          <a:p>
            <a:pPr algn="l">
              <a:defRPr>
                <a:solidFill>
                  <a:schemeClr val="bg2">
                    <a:lumMod val="60000"/>
                    <a:lumOff val="40000"/>
                  </a:schemeClr>
                </a:solidFill>
              </a:defRPr>
            </a:pPr>
            <a:r>
              <a:rPr lang="en-US" dirty="0" smtClean="0">
                <a:solidFill>
                  <a:schemeClr val="tx1"/>
                </a:solidFill>
              </a:rPr>
              <a:t>Annual performance 2016/17  </a:t>
            </a:r>
            <a:endParaRPr lang="en-US" dirty="0">
              <a:solidFill>
                <a:schemeClr val="tx1"/>
              </a:solidFill>
            </a:endParaRPr>
          </a:p>
        </c:rich>
      </c:tx>
      <c:layout>
        <c:manualLayout>
          <c:xMode val="edge"/>
          <c:yMode val="edge"/>
          <c:x val="6.0269028871391073E-2"/>
          <c:y val="2.8805428926647329E-2"/>
        </c:manualLayout>
      </c:layout>
    </c:title>
    <c:view3D>
      <c:rotX val="30"/>
      <c:perspective val="30"/>
    </c:view3D>
    <c:plotArea>
      <c:layout>
        <c:manualLayout>
          <c:layoutTarget val="inner"/>
          <c:xMode val="edge"/>
          <c:yMode val="edge"/>
          <c:x val="9.3571081401825892E-2"/>
          <c:y val="0.16959628401712951"/>
          <c:w val="0.89673482978806751"/>
          <c:h val="0.82716362757286921"/>
        </c:manualLayout>
      </c:layout>
      <c:pie3DChart>
        <c:varyColors val="1"/>
        <c:ser>
          <c:idx val="0"/>
          <c:order val="0"/>
          <c:tx>
            <c:strRef>
              <c:f>Sheet1!$B$1</c:f>
              <c:strCache>
                <c:ptCount val="1"/>
                <c:pt idx="0">
                  <c:v>Q2 &amp; YTD Performance for Programme: Social Reintegration</c:v>
                </c:pt>
              </c:strCache>
            </c:strRef>
          </c:tx>
          <c:explosion val="10"/>
          <c:dPt>
            <c:idx val="0"/>
            <c:spPr>
              <a:solidFill>
                <a:srgbClr val="00B050"/>
              </a:solidFill>
            </c:spPr>
            <c:extLst xmlns:c16r2="http://schemas.microsoft.com/office/drawing/2015/06/chart">
              <c:ext xmlns:c16="http://schemas.microsoft.com/office/drawing/2014/chart" uri="{C3380CC4-5D6E-409C-BE32-E72D297353CC}">
                <c16:uniqueId val="{00000001-485D-49CC-80EB-871DC6CF22E2}"/>
              </c:ext>
            </c:extLst>
          </c:dPt>
          <c:dPt>
            <c:idx val="1"/>
            <c:explosion val="0"/>
            <c:spPr>
              <a:solidFill>
                <a:srgbClr val="FF0000"/>
              </a:solidFill>
            </c:spPr>
            <c:extLst xmlns:c16r2="http://schemas.microsoft.com/office/drawing/2015/06/chart">
              <c:ext xmlns:c16="http://schemas.microsoft.com/office/drawing/2014/chart" uri="{C3380CC4-5D6E-409C-BE32-E72D297353CC}">
                <c16:uniqueId val="{00000003-485D-49CC-80EB-871DC6CF22E2}"/>
              </c:ext>
            </c:extLst>
          </c:dPt>
          <c:dPt>
            <c:idx val="2"/>
            <c:spPr>
              <a:solidFill>
                <a:srgbClr val="FFFF00"/>
              </a:solidFill>
            </c:spPr>
            <c:extLst xmlns:c16r2="http://schemas.microsoft.com/office/drawing/2015/06/chart">
              <c:ext xmlns:c16="http://schemas.microsoft.com/office/drawing/2014/chart" uri="{C3380CC4-5D6E-409C-BE32-E72D297353CC}">
                <c16:uniqueId val="{00000005-485D-49CC-80EB-871DC6CF22E2}"/>
              </c:ext>
            </c:extLst>
          </c:dPt>
          <c:dLbls>
            <c:dLbl>
              <c:idx val="0"/>
              <c:layout>
                <c:manualLayout>
                  <c:x val="-0.13789248968293313"/>
                  <c:y val="-0.3867315927614311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85D-49CC-80EB-871DC6CF22E2}"/>
                </c:ext>
              </c:extLst>
            </c:dLbl>
            <c:dLbl>
              <c:idx val="1"/>
              <c:layout>
                <c:manualLayout>
                  <c:x val="0.10663438228293159"/>
                  <c:y val="0.11976377952755909"/>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85D-49CC-80EB-871DC6CF22E2}"/>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85D-49CC-80EB-871DC6CF22E2}"/>
                </c:ext>
              </c:extLst>
            </c:dLbl>
            <c:spPr>
              <a:solidFill>
                <a:schemeClr val="bg1">
                  <a:lumMod val="95000"/>
                </a:schemeClr>
              </a:solidFill>
            </c:spPr>
            <c:txPr>
              <a:bodyPr/>
              <a:lstStyle/>
              <a:p>
                <a:pPr>
                  <a:defRPr sz="1400" b="1"/>
                </a:pPr>
                <a:endParaRPr lang="en-US"/>
              </a:p>
            </c:txPr>
            <c:showVal val="1"/>
            <c:showLeaderLines val="1"/>
            <c:extLst xmlns:c16r2="http://schemas.microsoft.com/office/drawing/2015/06/chart">
              <c:ext xmlns:c15="http://schemas.microsoft.com/office/drawing/2012/chart" uri="{CE6537A1-D6FC-4f65-9D91-7224C49458BB}"/>
            </c:extLst>
          </c:dLbls>
          <c:cat>
            <c:strRef>
              <c:f>Sheet1!$A$2:$A$4</c:f>
              <c:strCache>
                <c:ptCount val="2"/>
                <c:pt idx="0">
                  <c:v>Achieved</c:v>
                </c:pt>
                <c:pt idx="1">
                  <c:v>Not Achieved</c:v>
                </c:pt>
              </c:strCache>
            </c:strRef>
          </c:cat>
          <c:val>
            <c:numRef>
              <c:f>Sheet1!$B$2:$B$4</c:f>
              <c:numCache>
                <c:formatCode>0%</c:formatCode>
                <c:ptCount val="3"/>
                <c:pt idx="0">
                  <c:v>0.75000000000000011</c:v>
                </c:pt>
                <c:pt idx="1">
                  <c:v>0.25</c:v>
                </c:pt>
              </c:numCache>
            </c:numRef>
          </c:val>
          <c:extLst xmlns:c16r2="http://schemas.microsoft.com/office/drawing/2015/06/chart">
            <c:ext xmlns:c16="http://schemas.microsoft.com/office/drawing/2014/chart" uri="{C3380CC4-5D6E-409C-BE32-E72D297353CC}">
              <c16:uniqueId val="{00000006-485D-49CC-80EB-871DC6CF22E2}"/>
            </c:ext>
          </c:extLst>
        </c:ser>
        <c:dLbls/>
      </c:pie3DChart>
    </c:plotArea>
    <c:plotVisOnly val="1"/>
    <c:dispBlanksAs val="zero"/>
  </c:chart>
  <c:spPr>
    <a:solidFill>
      <a:schemeClr val="bg1">
        <a:lumMod val="85000"/>
      </a:schemeClr>
    </a:solidFill>
    <a:ln>
      <a:solidFill>
        <a:schemeClr val="accent1"/>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a:lstStyle/>
          <a:p>
            <a:pPr algn="l">
              <a:defRPr>
                <a:solidFill>
                  <a:schemeClr val="bg2">
                    <a:lumMod val="60000"/>
                    <a:lumOff val="40000"/>
                  </a:schemeClr>
                </a:solidFill>
              </a:defRPr>
            </a:pPr>
            <a:r>
              <a:rPr lang="en-US" dirty="0" smtClean="0">
                <a:solidFill>
                  <a:schemeClr val="tx1"/>
                </a:solidFill>
              </a:rPr>
              <a:t>Annual Performance 2016/17</a:t>
            </a:r>
            <a:endParaRPr lang="en-US" dirty="0">
              <a:solidFill>
                <a:schemeClr val="tx1"/>
              </a:solidFill>
            </a:endParaRPr>
          </a:p>
        </c:rich>
      </c:tx>
      <c:layout>
        <c:manualLayout>
          <c:xMode val="edge"/>
          <c:yMode val="edge"/>
          <c:x val="3.0759490859550976E-2"/>
          <c:y val="2.4896394529631172E-3"/>
        </c:manualLayout>
      </c:layout>
    </c:title>
    <c:view3D>
      <c:rotX val="30"/>
      <c:perspective val="30"/>
    </c:view3D>
    <c:plotArea>
      <c:layout>
        <c:manualLayout>
          <c:layoutTarget val="inner"/>
          <c:xMode val="edge"/>
          <c:yMode val="edge"/>
          <c:x val="5.044325131176669E-2"/>
          <c:y val="7.7491020859234719E-2"/>
          <c:w val="0.94955674868823337"/>
          <c:h val="0.87540924160795686"/>
        </c:manualLayout>
      </c:layout>
      <c:pie3DChart>
        <c:varyColors val="1"/>
        <c:ser>
          <c:idx val="0"/>
          <c:order val="0"/>
          <c:tx>
            <c:strRef>
              <c:f>Sheet1!$B$1</c:f>
              <c:strCache>
                <c:ptCount val="1"/>
                <c:pt idx="0">
                  <c:v>Q2 &amp; YTD Performance for Programme: Social Reintegration</c:v>
                </c:pt>
              </c:strCache>
            </c:strRef>
          </c:tx>
          <c:explosion val="16"/>
          <c:dPt>
            <c:idx val="0"/>
            <c:explosion val="0"/>
            <c:spPr>
              <a:solidFill>
                <a:srgbClr val="00B050"/>
              </a:solidFill>
            </c:spPr>
            <c:extLst xmlns:c16r2="http://schemas.microsoft.com/office/drawing/2015/06/chart">
              <c:ext xmlns:c16="http://schemas.microsoft.com/office/drawing/2014/chart" uri="{C3380CC4-5D6E-409C-BE32-E72D297353CC}">
                <c16:uniqueId val="{00000001-CA75-40A8-A964-3A9FE74C7291}"/>
              </c:ext>
            </c:extLst>
          </c:dPt>
          <c:dPt>
            <c:idx val="1"/>
            <c:spPr>
              <a:solidFill>
                <a:srgbClr val="FF0000"/>
              </a:solidFill>
            </c:spPr>
            <c:extLst xmlns:c16r2="http://schemas.microsoft.com/office/drawing/2015/06/chart">
              <c:ext xmlns:c16="http://schemas.microsoft.com/office/drawing/2014/chart" uri="{C3380CC4-5D6E-409C-BE32-E72D297353CC}">
                <c16:uniqueId val="{00000003-CA75-40A8-A964-3A9FE74C7291}"/>
              </c:ext>
            </c:extLst>
          </c:dPt>
          <c:dPt>
            <c:idx val="2"/>
            <c:spPr>
              <a:solidFill>
                <a:srgbClr val="FFFF00"/>
              </a:solidFill>
            </c:spPr>
            <c:extLst xmlns:c16r2="http://schemas.microsoft.com/office/drawing/2015/06/chart">
              <c:ext xmlns:c16="http://schemas.microsoft.com/office/drawing/2014/chart" uri="{C3380CC4-5D6E-409C-BE32-E72D297353CC}">
                <c16:uniqueId val="{00000005-CA75-40A8-A964-3A9FE74C7291}"/>
              </c:ext>
            </c:extLst>
          </c:dPt>
          <c:dLbls>
            <c:dLbl>
              <c:idx val="0"/>
              <c:layout>
                <c:manualLayout>
                  <c:x val="-0.18166555496899572"/>
                  <c:y val="-0.316447368421052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A75-40A8-A964-3A9FE74C7291}"/>
                </c:ext>
              </c:extLst>
            </c:dLbl>
            <c:dLbl>
              <c:idx val="1"/>
              <c:layout>
                <c:manualLayout>
                  <c:x val="0.13557537493254765"/>
                  <c:y val="0.1046056085094626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A75-40A8-A964-3A9FE74C729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A75-40A8-A964-3A9FE74C7291}"/>
                </c:ext>
              </c:extLst>
            </c:dLbl>
            <c:spPr>
              <a:solidFill>
                <a:schemeClr val="bg1">
                  <a:lumMod val="95000"/>
                </a:schemeClr>
              </a:solidFill>
            </c:spPr>
            <c:txPr>
              <a:bodyPr/>
              <a:lstStyle/>
              <a:p>
                <a:pPr>
                  <a:defRPr sz="1400" b="1"/>
                </a:pPr>
                <a:endParaRPr lang="en-US"/>
              </a:p>
            </c:txPr>
            <c:showVal val="1"/>
            <c:showLeaderLines val="1"/>
            <c:extLst xmlns:c16r2="http://schemas.microsoft.com/office/drawing/2015/06/chart">
              <c:ext xmlns:c15="http://schemas.microsoft.com/office/drawing/2012/chart" uri="{CE6537A1-D6FC-4f65-9D91-7224C49458BB}"/>
            </c:extLst>
          </c:dLbls>
          <c:cat>
            <c:strRef>
              <c:f>Sheet1!$A$2:$A$4</c:f>
              <c:strCache>
                <c:ptCount val="2"/>
                <c:pt idx="0">
                  <c:v>Achieved</c:v>
                </c:pt>
                <c:pt idx="1">
                  <c:v>Not Achieved</c:v>
                </c:pt>
              </c:strCache>
            </c:strRef>
          </c:cat>
          <c:val>
            <c:numRef>
              <c:f>Sheet1!$B$2:$B$4</c:f>
              <c:numCache>
                <c:formatCode>0%</c:formatCode>
                <c:ptCount val="3"/>
                <c:pt idx="0">
                  <c:v>0.67000000000000015</c:v>
                </c:pt>
                <c:pt idx="1">
                  <c:v>0.33000000000000007</c:v>
                </c:pt>
              </c:numCache>
            </c:numRef>
          </c:val>
          <c:extLst xmlns:c16r2="http://schemas.microsoft.com/office/drawing/2015/06/chart">
            <c:ext xmlns:c16="http://schemas.microsoft.com/office/drawing/2014/chart" uri="{C3380CC4-5D6E-409C-BE32-E72D297353CC}">
              <c16:uniqueId val="{00000006-CA75-40A8-A964-3A9FE74C7291}"/>
            </c:ext>
          </c:extLst>
        </c:ser>
        <c:dLbls/>
      </c:pie3DChart>
    </c:plotArea>
    <c:plotVisOnly val="1"/>
    <c:dispBlanksAs val="zero"/>
  </c:chart>
  <c:spPr>
    <a:solidFill>
      <a:schemeClr val="bg1">
        <a:lumMod val="85000"/>
      </a:schemeClr>
    </a:solidFill>
    <a:ln>
      <a:solidFill>
        <a:schemeClr val="accent1"/>
      </a:solidFill>
    </a:ln>
  </c:spPr>
  <c:externalData r:id="rId1"/>
</c:chartSpace>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3" y="2"/>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231427" name="Rectangle 3"/>
          <p:cNvSpPr>
            <a:spLocks noGrp="1" noChangeArrowheads="1"/>
          </p:cNvSpPr>
          <p:nvPr>
            <p:ph type="dt" sz="quarter" idx="1"/>
          </p:nvPr>
        </p:nvSpPr>
        <p:spPr bwMode="auto">
          <a:xfrm>
            <a:off x="3850248" y="2"/>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94">
              <a:lnSpc>
                <a:spcPct val="100000"/>
              </a:lnSpc>
              <a:spcBef>
                <a:spcPct val="0"/>
              </a:spcBef>
              <a:buClrTx/>
              <a:defRPr sz="1300"/>
            </a:lvl1pPr>
          </a:lstStyle>
          <a:p>
            <a:pPr>
              <a:defRPr/>
            </a:pPr>
            <a:endParaRPr lang="en-US"/>
          </a:p>
        </p:txBody>
      </p:sp>
      <p:sp>
        <p:nvSpPr>
          <p:cNvPr id="231428" name="Rectangle 4"/>
          <p:cNvSpPr>
            <a:spLocks noGrp="1" noChangeArrowheads="1"/>
          </p:cNvSpPr>
          <p:nvPr>
            <p:ph type="ftr" sz="quarter" idx="2"/>
          </p:nvPr>
        </p:nvSpPr>
        <p:spPr bwMode="auto">
          <a:xfrm>
            <a:off x="3" y="9429324"/>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231429" name="Rectangle 5"/>
          <p:cNvSpPr>
            <a:spLocks noGrp="1" noChangeArrowheads="1"/>
          </p:cNvSpPr>
          <p:nvPr>
            <p:ph type="sldNum" sz="quarter" idx="3"/>
          </p:nvPr>
        </p:nvSpPr>
        <p:spPr bwMode="auto">
          <a:xfrm>
            <a:off x="3850248" y="9429324"/>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94">
              <a:lnSpc>
                <a:spcPct val="100000"/>
              </a:lnSpc>
              <a:spcBef>
                <a:spcPct val="0"/>
              </a:spcBef>
              <a:buClrTx/>
              <a:defRPr sz="1300"/>
            </a:lvl1pPr>
          </a:lstStyle>
          <a:p>
            <a:pPr>
              <a:defRPr/>
            </a:pPr>
            <a:fld id="{94C88CBE-E755-4996-AEBD-89E8BD814D18}" type="slidenum">
              <a:rPr lang="en-US"/>
              <a:pPr>
                <a:defRPr/>
              </a:pPr>
              <a:t>‹#›</a:t>
            </a:fld>
            <a:endParaRPr lang="en-US" dirty="0"/>
          </a:p>
        </p:txBody>
      </p:sp>
    </p:spTree>
    <p:extLst>
      <p:ext uri="{BB962C8B-B14F-4D97-AF65-F5344CB8AC3E}">
        <p14:creationId xmlns:p14="http://schemas.microsoft.com/office/powerpoint/2010/main" xmlns="" val="3770997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 y="2"/>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12291" name="Rectangle 3"/>
          <p:cNvSpPr>
            <a:spLocks noGrp="1" noChangeArrowheads="1"/>
          </p:cNvSpPr>
          <p:nvPr>
            <p:ph type="dt" idx="1"/>
          </p:nvPr>
        </p:nvSpPr>
        <p:spPr bwMode="auto">
          <a:xfrm>
            <a:off x="3850248" y="2"/>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94">
              <a:lnSpc>
                <a:spcPct val="100000"/>
              </a:lnSpc>
              <a:spcBef>
                <a:spcPct val="0"/>
              </a:spcBef>
              <a:buClrTx/>
              <a:defRPr sz="13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0063" y="4715482"/>
            <a:ext cx="5437550" cy="4466002"/>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3" y="9429324"/>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12295" name="Rectangle 7"/>
          <p:cNvSpPr>
            <a:spLocks noGrp="1" noChangeArrowheads="1"/>
          </p:cNvSpPr>
          <p:nvPr>
            <p:ph type="sldNum" sz="quarter" idx="5"/>
          </p:nvPr>
        </p:nvSpPr>
        <p:spPr bwMode="auto">
          <a:xfrm>
            <a:off x="3850248" y="9429324"/>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94">
              <a:lnSpc>
                <a:spcPct val="100000"/>
              </a:lnSpc>
              <a:spcBef>
                <a:spcPct val="0"/>
              </a:spcBef>
              <a:buClrTx/>
              <a:defRPr sz="1300"/>
            </a:lvl1pPr>
          </a:lstStyle>
          <a:p>
            <a:pPr>
              <a:defRPr/>
            </a:pPr>
            <a:fld id="{8105FAE8-03D8-4D98-AAFC-7A059A2391EA}" type="slidenum">
              <a:rPr lang="en-US"/>
              <a:pPr>
                <a:defRPr/>
              </a:pPr>
              <a:t>‹#›</a:t>
            </a:fld>
            <a:endParaRPr lang="en-US" dirty="0"/>
          </a:p>
        </p:txBody>
      </p:sp>
    </p:spTree>
    <p:extLst>
      <p:ext uri="{BB962C8B-B14F-4D97-AF65-F5344CB8AC3E}">
        <p14:creationId xmlns:p14="http://schemas.microsoft.com/office/powerpoint/2010/main" xmlns="" val="360370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5613"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2813"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0013"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7213"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5826" algn="l" defTabSz="914331" rtl="0" eaLnBrk="1" latinLnBrk="0" hangingPunct="1">
      <a:defRPr sz="1200" kern="1200">
        <a:solidFill>
          <a:schemeClr val="tx1"/>
        </a:solidFill>
        <a:latin typeface="+mn-lt"/>
        <a:ea typeface="+mn-ea"/>
        <a:cs typeface="+mn-cs"/>
      </a:defRPr>
    </a:lvl6pPr>
    <a:lvl7pPr marL="2742990" algn="l" defTabSz="914331" rtl="0" eaLnBrk="1" latinLnBrk="0" hangingPunct="1">
      <a:defRPr sz="1200" kern="1200">
        <a:solidFill>
          <a:schemeClr val="tx1"/>
        </a:solidFill>
        <a:latin typeface="+mn-lt"/>
        <a:ea typeface="+mn-ea"/>
        <a:cs typeface="+mn-cs"/>
      </a:defRPr>
    </a:lvl7pPr>
    <a:lvl8pPr marL="3200156" algn="l" defTabSz="914331" rtl="0" eaLnBrk="1" latinLnBrk="0" hangingPunct="1">
      <a:defRPr sz="1200" kern="1200">
        <a:solidFill>
          <a:schemeClr val="tx1"/>
        </a:solidFill>
        <a:latin typeface="+mn-lt"/>
        <a:ea typeface="+mn-ea"/>
        <a:cs typeface="+mn-cs"/>
      </a:defRPr>
    </a:lvl8pPr>
    <a:lvl9pPr marL="3657321" algn="l" defTabSz="9143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0CE56A3-CE0D-43A0-8814-9EAD3873BAC3}" type="slidenum">
              <a:rPr lang="en-US" smtClean="0">
                <a:solidFill>
                  <a:prstClr val="black"/>
                </a:solidFill>
              </a:rPr>
              <a:pPr/>
              <a:t>0</a:t>
            </a:fld>
            <a:endParaRPr lang="en-US" smtClean="0">
              <a:solidFill>
                <a:prstClr val="black"/>
              </a:solidFill>
            </a:endParaRPr>
          </a:p>
        </p:txBody>
      </p:sp>
      <p:sp>
        <p:nvSpPr>
          <p:cNvPr id="27651" name="Rectangle 2"/>
          <p:cNvSpPr>
            <a:spLocks noGrp="1" noRot="1" noChangeAspect="1" noChangeArrowheads="1" noTextEdit="1"/>
          </p:cNvSpPr>
          <p:nvPr>
            <p:ph type="sldImg"/>
          </p:nvPr>
        </p:nvSpPr>
        <p:spPr>
          <a:xfrm>
            <a:off x="1049338" y="836613"/>
            <a:ext cx="4645025" cy="3484562"/>
          </a:xfrm>
          <a:ln/>
        </p:spPr>
      </p:sp>
      <p:sp>
        <p:nvSpPr>
          <p:cNvPr id="27652" name="Rectangle 3"/>
          <p:cNvSpPr>
            <a:spLocks noGrp="1" noChangeArrowheads="1"/>
          </p:cNvSpPr>
          <p:nvPr>
            <p:ph type="body" idx="1"/>
          </p:nvPr>
        </p:nvSpPr>
        <p:spPr>
          <a:xfrm>
            <a:off x="907246" y="4715482"/>
            <a:ext cx="4983191" cy="4466002"/>
          </a:xfrm>
          <a:noFill/>
          <a:ln/>
        </p:spPr>
        <p:txBody>
          <a:bodyPr/>
          <a:lstStyle/>
          <a:p>
            <a:pPr eaLnBrk="1" hangingPunct="1"/>
            <a:endParaRPr lang="de-DE" smtClean="0">
              <a:solidFill>
                <a:srgbClr val="000000"/>
              </a:solidFill>
              <a:latin typeface="Arial Unicode MS" pitchFamily="34" charset="-128"/>
            </a:endParaRPr>
          </a:p>
        </p:txBody>
      </p:sp>
    </p:spTree>
    <p:extLst>
      <p:ext uri="{BB962C8B-B14F-4D97-AF65-F5344CB8AC3E}">
        <p14:creationId xmlns:p14="http://schemas.microsoft.com/office/powerpoint/2010/main" xmlns="" val="107648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3</a:t>
            </a:fld>
            <a:endParaRPr lang="en-US"/>
          </a:p>
        </p:txBody>
      </p:sp>
    </p:spTree>
    <p:extLst>
      <p:ext uri="{BB962C8B-B14F-4D97-AF65-F5344CB8AC3E}">
        <p14:creationId xmlns:p14="http://schemas.microsoft.com/office/powerpoint/2010/main" xmlns="" val="394373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05FAE8-03D8-4D98-AAFC-7A059A2391EA}" type="slidenum">
              <a:rPr lang="en-US" smtClean="0"/>
              <a:pPr>
                <a:defRPr/>
              </a:pPr>
              <a:t>58</a:t>
            </a:fld>
            <a:endParaRPr lang="en-US" dirty="0"/>
          </a:p>
        </p:txBody>
      </p:sp>
    </p:spTree>
    <p:extLst>
      <p:ext uri="{BB962C8B-B14F-4D97-AF65-F5344CB8AC3E}">
        <p14:creationId xmlns:p14="http://schemas.microsoft.com/office/powerpoint/2010/main" xmlns="" val="344505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05FAE8-03D8-4D98-AAFC-7A059A2391EA}" type="slidenum">
              <a:rPr lang="en-US" smtClean="0"/>
              <a:pPr>
                <a:defRPr/>
              </a:pPr>
              <a:t>67</a:t>
            </a:fld>
            <a:endParaRPr lang="en-US" dirty="0"/>
          </a:p>
        </p:txBody>
      </p:sp>
    </p:spTree>
    <p:extLst>
      <p:ext uri="{BB962C8B-B14F-4D97-AF65-F5344CB8AC3E}">
        <p14:creationId xmlns:p14="http://schemas.microsoft.com/office/powerpoint/2010/main" xmlns="" val="2038536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nvGraphicFramePr>
        <p:xfrm>
          <a:off x="0" y="0"/>
          <a:ext cx="158750" cy="158750"/>
        </p:xfrm>
        <a:graphic>
          <a:graphicData uri="http://schemas.openxmlformats.org/presentationml/2006/ole">
            <p:oleObj spid="_x0000_s46590" r:id="rId3" imgW="0" imgH="0" progId="">
              <p:embed/>
            </p:oleObj>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xmlns="" val="21393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302579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99749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nvGraphicFramePr>
        <p:xfrm>
          <a:off x="0" y="0"/>
          <a:ext cx="158750" cy="158750"/>
        </p:xfrm>
        <a:graphic>
          <a:graphicData uri="http://schemas.openxmlformats.org/presentationml/2006/ole">
            <p:oleObj spid="_x0000_s49613" r:id="rId3" imgW="0" imgH="0" progId="">
              <p:embed/>
            </p:oleObj>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xmlns="" val="378161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2984538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xmlns="" val="3057800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1597099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403926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xmlns="" val="4111273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xmlns="" val="2665511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99490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133746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653092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3976245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4180729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nvGraphicFramePr>
        <p:xfrm>
          <a:off x="0" y="0"/>
          <a:ext cx="158750" cy="158750"/>
        </p:xfrm>
        <a:graphic>
          <a:graphicData uri="http://schemas.openxmlformats.org/presentationml/2006/ole">
            <p:oleObj spid="_x0000_s53288" r:id="rId3" imgW="0" imgH="0" progId="">
              <p:embed/>
            </p:oleObj>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a:t>Click to edit Master subtitle style</a:t>
            </a:r>
            <a:endParaRPr lang="en-GB" noProof="0"/>
          </a:p>
        </p:txBody>
      </p:sp>
    </p:spTree>
    <p:extLst>
      <p:ext uri="{BB962C8B-B14F-4D97-AF65-F5344CB8AC3E}">
        <p14:creationId xmlns:p14="http://schemas.microsoft.com/office/powerpoint/2010/main" xmlns="" val="2154038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xmlns="" val="2611550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a:t>Click to edit Master text styles</a:t>
            </a:r>
          </a:p>
        </p:txBody>
      </p:sp>
    </p:spTree>
    <p:extLst>
      <p:ext uri="{BB962C8B-B14F-4D97-AF65-F5344CB8AC3E}">
        <p14:creationId xmlns:p14="http://schemas.microsoft.com/office/powerpoint/2010/main" xmlns="" val="310559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xmlns="" val="1681547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xmlns="" val="2725820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a:t>Click to edit Master title style</a:t>
            </a:r>
            <a:endParaRPr lang="en-GB" noProof="0" dirty="0"/>
          </a:p>
        </p:txBody>
      </p:sp>
    </p:spTree>
    <p:extLst>
      <p:ext uri="{BB962C8B-B14F-4D97-AF65-F5344CB8AC3E}">
        <p14:creationId xmlns:p14="http://schemas.microsoft.com/office/powerpoint/2010/main" xmlns="" val="1382842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xmlns="" val="45135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xmlns="" val="907874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a:t>Click to edit Master text styles</a:t>
            </a:r>
          </a:p>
        </p:txBody>
      </p:sp>
    </p:spTree>
    <p:extLst>
      <p:ext uri="{BB962C8B-B14F-4D97-AF65-F5344CB8AC3E}">
        <p14:creationId xmlns:p14="http://schemas.microsoft.com/office/powerpoint/2010/main" xmlns="" val="1621649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a:t>Click to edit Master text styles</a:t>
            </a:r>
          </a:p>
        </p:txBody>
      </p:sp>
    </p:spTree>
    <p:extLst>
      <p:ext uri="{BB962C8B-B14F-4D97-AF65-F5344CB8AC3E}">
        <p14:creationId xmlns:p14="http://schemas.microsoft.com/office/powerpoint/2010/main" xmlns="" val="537370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xmlns="" val="1675310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xmlns="" val="211196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239737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83236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xmlns="" val="165117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xmlns="" val="318856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425973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173517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a:defRPr/>
            </a:pPr>
            <a:endParaRPr lang="en-ZA" dirty="0">
              <a:solidFill>
                <a:srgbClr val="000000"/>
              </a:solidFill>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eaLnBrk="0" hangingPunct="0">
              <a:defRPr/>
            </a:pPr>
            <a:fld id="{851172FB-5EEA-4105-882C-8D3DDB9655BA}" type="slidenum">
              <a:rPr lang="en-GB" sz="900">
                <a:solidFill>
                  <a:srgbClr val="77787B"/>
                </a:solidFill>
              </a:rPr>
              <a:pPr algn="r" eaLnBrk="0" hangingPunct="0">
                <a:defRPr/>
              </a:pPr>
              <a:t>‹#›</a:t>
            </a:fld>
            <a:endParaRPr lang="en-GB" sz="900" dirty="0">
              <a:solidFill>
                <a:srgbClr val="77787B"/>
              </a:solidFill>
            </a:endParaRPr>
          </a:p>
        </p:txBody>
      </p:sp>
      <p:sp>
        <p:nvSpPr>
          <p:cNvPr id="1030" name="Rectangle 29"/>
          <p:cNvSpPr>
            <a:spLocks noChangeArrowheads="1"/>
          </p:cNvSpPr>
          <p:nvPr/>
        </p:nvSpPr>
        <p:spPr bwMode="auto">
          <a:xfrm>
            <a:off x="7688263" y="6711950"/>
            <a:ext cx="996950" cy="123825"/>
          </a:xfrm>
          <a:prstGeom prst="rect">
            <a:avLst/>
          </a:prstGeom>
          <a:noFill/>
          <a:ln w="12700">
            <a:noFill/>
            <a:miter lim="800000"/>
            <a:headEnd/>
            <a:tailEnd/>
          </a:ln>
        </p:spPr>
        <p:txBody>
          <a:bodyPr wrap="none" lIns="0" tIns="0" rIns="0" bIns="0" anchor="ctr">
            <a:spAutoFit/>
          </a:bodyPr>
          <a:lstStyle/>
          <a:p>
            <a:pPr algn="r" eaLnBrk="0" hangingPunct="0">
              <a:defRPr/>
            </a:pPr>
            <a:r>
              <a:rPr lang="en-GB" sz="800" dirty="0">
                <a:solidFill>
                  <a:srgbClr val="77787B"/>
                </a:solidFill>
              </a:rPr>
              <a:t>Document ref number</a:t>
            </a:r>
          </a:p>
        </p:txBody>
      </p:sp>
      <p:pic>
        <p:nvPicPr>
          <p:cNvPr id="3079" name="Picture 6" descr="C:\Users\jmumaw\Desktop\DCS\Pics\Logo.JPG"/>
          <p:cNvPicPr>
            <a:picLocks noChangeAspect="1" noChangeArrowheads="1"/>
          </p:cNvPicPr>
          <p:nvPr/>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a:defRPr/>
            </a:pPr>
            <a:r>
              <a:rPr lang="en-GB" i="1" dirty="0">
                <a:solidFill>
                  <a:srgbClr val="000000"/>
                </a:solidFill>
              </a:rPr>
              <a:t>Highly Confidential</a:t>
            </a:r>
          </a:p>
        </p:txBody>
      </p:sp>
    </p:spTree>
    <p:extLst>
      <p:ext uri="{BB962C8B-B14F-4D97-AF65-F5344CB8AC3E}">
        <p14:creationId xmlns:p14="http://schemas.microsoft.com/office/powerpoint/2010/main" xmlns="" val="355317095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a:defRPr/>
            </a:pPr>
            <a:endParaRPr lang="en-ZA" dirty="0">
              <a:solidFill>
                <a:srgbClr val="000000"/>
              </a:solidFill>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eaLnBrk="0" hangingPunct="0">
              <a:defRPr/>
            </a:pPr>
            <a:fld id="{851172FB-5EEA-4105-882C-8D3DDB9655BA}" type="slidenum">
              <a:rPr lang="en-GB" sz="900">
                <a:solidFill>
                  <a:srgbClr val="77787B"/>
                </a:solidFill>
              </a:rPr>
              <a:pPr algn="r" eaLnBrk="0" hangingPunct="0">
                <a:defRPr/>
              </a:pPr>
              <a:t>‹#›</a:t>
            </a:fld>
            <a:endParaRPr lang="en-GB" sz="900" dirty="0">
              <a:solidFill>
                <a:srgbClr val="77787B"/>
              </a:solidFill>
            </a:endParaRPr>
          </a:p>
        </p:txBody>
      </p:sp>
      <p:sp>
        <p:nvSpPr>
          <p:cNvPr id="1030" name="Rectangle 29"/>
          <p:cNvSpPr>
            <a:spLocks noChangeArrowheads="1"/>
          </p:cNvSpPr>
          <p:nvPr/>
        </p:nvSpPr>
        <p:spPr bwMode="auto">
          <a:xfrm>
            <a:off x="7688263" y="6711950"/>
            <a:ext cx="996950" cy="123825"/>
          </a:xfrm>
          <a:prstGeom prst="rect">
            <a:avLst/>
          </a:prstGeom>
          <a:noFill/>
          <a:ln w="12700">
            <a:noFill/>
            <a:miter lim="800000"/>
            <a:headEnd/>
            <a:tailEnd/>
          </a:ln>
        </p:spPr>
        <p:txBody>
          <a:bodyPr wrap="none" lIns="0" tIns="0" rIns="0" bIns="0" anchor="ctr">
            <a:spAutoFit/>
          </a:bodyPr>
          <a:lstStyle/>
          <a:p>
            <a:pPr algn="r" eaLnBrk="0" hangingPunct="0">
              <a:defRPr/>
            </a:pPr>
            <a:r>
              <a:rPr lang="en-GB" sz="800" dirty="0">
                <a:solidFill>
                  <a:srgbClr val="77787B"/>
                </a:solidFill>
              </a:rPr>
              <a:t>Document ref number</a:t>
            </a:r>
          </a:p>
        </p:txBody>
      </p:sp>
      <p:pic>
        <p:nvPicPr>
          <p:cNvPr id="3079" name="Picture 6" descr="C:\Users\jmumaw\Desktop\DCS\Pics\Logo.JPG"/>
          <p:cNvPicPr>
            <a:picLocks noChangeAspect="1" noChangeArrowheads="1"/>
          </p:cNvPicPr>
          <p:nvPr userDrawn="1"/>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userDrawn="1"/>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a:defRPr/>
            </a:pPr>
            <a:r>
              <a:rPr lang="en-GB" i="1" dirty="0">
                <a:solidFill>
                  <a:srgbClr val="000000"/>
                </a:solidFill>
              </a:rPr>
              <a:t>Highly Confidential</a:t>
            </a:r>
          </a:p>
        </p:txBody>
      </p:sp>
    </p:spTree>
    <p:extLst>
      <p:ext uri="{BB962C8B-B14F-4D97-AF65-F5344CB8AC3E}">
        <p14:creationId xmlns:p14="http://schemas.microsoft.com/office/powerpoint/2010/main" xmlns="" val="416963001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a:defRPr/>
            </a:pPr>
            <a:endParaRPr lang="en-ZA" dirty="0">
              <a:solidFill>
                <a:srgbClr val="000000"/>
              </a:solidFill>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a:t>Text: 16-pt. Arial with Wingdings square square bullet 100%</a:t>
            </a:r>
          </a:p>
          <a:p>
            <a:pPr lvl="1"/>
            <a:r>
              <a:rPr lang="en-GB"/>
              <a:t>Second-level bullet — Arial round</a:t>
            </a:r>
          </a:p>
          <a:p>
            <a:pPr lvl="2"/>
            <a:r>
              <a:rPr lang="en-GB"/>
              <a:t>Third-level bullet — Arial Em dash</a:t>
            </a:r>
          </a:p>
          <a:p>
            <a:pPr lvl="3"/>
            <a:r>
              <a:rPr lang="en-GB"/>
              <a:t>Fourth-level bullet — Arial Em dash</a:t>
            </a:r>
          </a:p>
          <a:p>
            <a:pPr lvl="4"/>
            <a:r>
              <a:rPr lang="en-GB"/>
              <a:t>xx</a:t>
            </a:r>
          </a:p>
          <a:p>
            <a:pPr lvl="0"/>
            <a:r>
              <a:rPr lang="en-GB"/>
              <a:t>Text: 16 pt. Arial, plain text sentence case</a:t>
            </a:r>
          </a:p>
          <a:p>
            <a:pPr lvl="1"/>
            <a:r>
              <a:rPr lang="en-GB"/>
              <a:t>Second-level bullet</a:t>
            </a:r>
          </a:p>
          <a:p>
            <a:pPr lvl="2"/>
            <a:r>
              <a:rPr lang="en-GB"/>
              <a:t>Third-level bullet</a:t>
            </a:r>
          </a:p>
          <a:p>
            <a:pPr lvl="3"/>
            <a:r>
              <a:rPr lang="en-GB"/>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eaLnBrk="0" hangingPunct="0">
              <a:defRPr/>
            </a:pPr>
            <a:fld id="{851172FB-5EEA-4105-882C-8D3DDB9655BA}" type="slidenum">
              <a:rPr lang="en-GB" sz="900">
                <a:solidFill>
                  <a:srgbClr val="77787B"/>
                </a:solidFill>
              </a:rPr>
              <a:pPr algn="r" eaLnBrk="0" hangingPunct="0">
                <a:defRPr/>
              </a:pPr>
              <a:t>‹#›</a:t>
            </a:fld>
            <a:endParaRPr lang="en-GB" sz="900" dirty="0">
              <a:solidFill>
                <a:srgbClr val="77787B"/>
              </a:solidFill>
            </a:endParaRPr>
          </a:p>
        </p:txBody>
      </p:sp>
      <p:sp>
        <p:nvSpPr>
          <p:cNvPr id="1030" name="Rectangle 29"/>
          <p:cNvSpPr>
            <a:spLocks noChangeArrowheads="1"/>
          </p:cNvSpPr>
          <p:nvPr/>
        </p:nvSpPr>
        <p:spPr bwMode="auto">
          <a:xfrm>
            <a:off x="7688263" y="6711950"/>
            <a:ext cx="996950" cy="123825"/>
          </a:xfrm>
          <a:prstGeom prst="rect">
            <a:avLst/>
          </a:prstGeom>
          <a:noFill/>
          <a:ln w="12700">
            <a:noFill/>
            <a:miter lim="800000"/>
            <a:headEnd/>
            <a:tailEnd/>
          </a:ln>
        </p:spPr>
        <p:txBody>
          <a:bodyPr wrap="none" lIns="0" tIns="0" rIns="0" bIns="0" anchor="ctr">
            <a:spAutoFit/>
          </a:bodyPr>
          <a:lstStyle/>
          <a:p>
            <a:pPr algn="r" eaLnBrk="0" hangingPunct="0">
              <a:defRPr/>
            </a:pPr>
            <a:r>
              <a:rPr lang="en-GB" sz="800" dirty="0">
                <a:solidFill>
                  <a:srgbClr val="77787B"/>
                </a:solidFill>
              </a:rPr>
              <a:t>Document ref number</a:t>
            </a:r>
          </a:p>
        </p:txBody>
      </p:sp>
      <p:pic>
        <p:nvPicPr>
          <p:cNvPr id="3079" name="Picture 6" descr="C:\Users\jmumaw\Desktop\DCS\Pics\Logo.JPG"/>
          <p:cNvPicPr>
            <a:picLocks noChangeAspect="1" noChangeArrowheads="1"/>
          </p:cNvPicPr>
          <p:nvPr userDrawn="1"/>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userDrawn="1"/>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a:defRPr/>
            </a:pPr>
            <a:r>
              <a:rPr lang="en-GB" i="1" dirty="0">
                <a:solidFill>
                  <a:srgbClr val="000000"/>
                </a:solidFill>
              </a:rPr>
              <a:t>Highly Confidential</a:t>
            </a:r>
          </a:p>
        </p:txBody>
      </p:sp>
    </p:spTree>
    <p:extLst>
      <p:ext uri="{BB962C8B-B14F-4D97-AF65-F5344CB8AC3E}">
        <p14:creationId xmlns:p14="http://schemas.microsoft.com/office/powerpoint/2010/main" xmlns="" val="245345302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24.xml"/><Relationship Id="rId1" Type="http://schemas.openxmlformats.org/officeDocument/2006/relationships/vmlDrawing" Target="../drawings/vmlDrawing4.vml"/></Relationships>
</file>

<file path=ppt/slides/_rels/slide73.xml.rels><?xml version="1.0" encoding="UTF-8" standalone="yes"?>
<Relationships xmlns="http://schemas.openxmlformats.org/package/2006/relationships"><Relationship Id="rId3" Type="http://schemas.openxmlformats.org/officeDocument/2006/relationships/package" Target="../embeddings/Microsoft_Office_Excel_Worksheet7.xlsx"/><Relationship Id="rId2" Type="http://schemas.openxmlformats.org/officeDocument/2006/relationships/slideLayout" Target="../slideLayouts/slideLayout24.xml"/><Relationship Id="rId1" Type="http://schemas.openxmlformats.org/officeDocument/2006/relationships/vmlDrawing" Target="../drawings/vmlDrawing5.v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package" Target="../embeddings/Microsoft_Office_Excel_Worksheet8.xlsx"/><Relationship Id="rId2" Type="http://schemas.openxmlformats.org/officeDocument/2006/relationships/slideLayout" Target="../slideLayouts/slideLayout24.xml"/><Relationship Id="rId1" Type="http://schemas.openxmlformats.org/officeDocument/2006/relationships/vmlDrawing" Target="../drawings/vmlDrawing6.vml"/></Relationships>
</file>

<file path=ppt/slides/_rels/slide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package" Target="../embeddings/Microsoft_Office_Excel_Worksheet9.xlsx"/><Relationship Id="rId2" Type="http://schemas.openxmlformats.org/officeDocument/2006/relationships/slideLayout" Target="../slideLayouts/slideLayout24.xml"/><Relationship Id="rId1" Type="http://schemas.openxmlformats.org/officeDocument/2006/relationships/vmlDrawing" Target="../drawings/vmlDrawing7.v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package" Target="../embeddings/Microsoft_Office_Excel_Worksheet10.xlsx"/><Relationship Id="rId2" Type="http://schemas.openxmlformats.org/officeDocument/2006/relationships/slideLayout" Target="../slideLayouts/slideLayout24.xml"/><Relationship Id="rId1" Type="http://schemas.openxmlformats.org/officeDocument/2006/relationships/vmlDrawing" Target="../drawings/vmlDrawing8.v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jmumaw\Desktop\DCS\Pics\Logo.JPG"/>
          <p:cNvPicPr>
            <a:picLocks noChangeAspect="1" noChangeArrowheads="1"/>
          </p:cNvPicPr>
          <p:nvPr/>
        </p:nvPicPr>
        <p:blipFill>
          <a:blip r:embed="rId3" cstate="print"/>
          <a:srcRect/>
          <a:stretch>
            <a:fillRect/>
          </a:stretch>
        </p:blipFill>
        <p:spPr bwMode="auto">
          <a:xfrm>
            <a:off x="1570038" y="609600"/>
            <a:ext cx="5473700" cy="1798637"/>
          </a:xfrm>
          <a:prstGeom prst="rect">
            <a:avLst/>
          </a:prstGeom>
          <a:noFill/>
          <a:ln w="9525">
            <a:noFill/>
            <a:miter lim="800000"/>
            <a:headEnd/>
            <a:tailEnd/>
          </a:ln>
        </p:spPr>
      </p:pic>
      <p:sp>
        <p:nvSpPr>
          <p:cNvPr id="13316" name="Rectangle 6"/>
          <p:cNvSpPr>
            <a:spLocks noGrp="1" noChangeArrowheads="1"/>
          </p:cNvSpPr>
          <p:nvPr>
            <p:ph type="ctrTitle"/>
          </p:nvPr>
        </p:nvSpPr>
        <p:spPr>
          <a:xfrm>
            <a:off x="307365" y="2784699"/>
            <a:ext cx="8520112" cy="3656386"/>
          </a:xfrm>
          <a:ln/>
        </p:spPr>
        <p:txBody>
          <a:bodyPr/>
          <a:lstStyle/>
          <a:p>
            <a:r>
              <a:rPr lang="en-US" sz="2800" dirty="0" smtClean="0">
                <a:solidFill>
                  <a:srgbClr val="FF0000"/>
                </a:solidFill>
              </a:rPr>
              <a:t/>
            </a:r>
            <a:br>
              <a:rPr lang="en-US" sz="2800" dirty="0" smtClean="0">
                <a:solidFill>
                  <a:srgbClr val="FF0000"/>
                </a:solidFill>
              </a:rPr>
            </a:br>
            <a:r>
              <a:rPr lang="en-US" sz="3200" dirty="0" smtClean="0">
                <a:solidFill>
                  <a:srgbClr val="FF0000"/>
                </a:solidFill>
              </a:rPr>
              <a:t>Presentation on</a:t>
            </a:r>
            <a:r>
              <a:rPr lang="en-US" sz="3200" dirty="0">
                <a:solidFill>
                  <a:srgbClr val="FF0000"/>
                </a:solidFill>
              </a:rPr>
              <a:t/>
            </a:r>
            <a:br>
              <a:rPr lang="en-US" sz="3200" dirty="0">
                <a:solidFill>
                  <a:srgbClr val="FF0000"/>
                </a:solidFill>
              </a:rPr>
            </a:br>
            <a:r>
              <a:rPr lang="en-US" sz="3200" dirty="0" smtClean="0">
                <a:solidFill>
                  <a:srgbClr val="FF0000"/>
                </a:solidFill>
              </a:rPr>
              <a:t>DCS 2</a:t>
            </a:r>
            <a:r>
              <a:rPr lang="en-US" sz="3200" baseline="30000" dirty="0" smtClean="0">
                <a:solidFill>
                  <a:srgbClr val="FF0000"/>
                </a:solidFill>
              </a:rPr>
              <a:t>nd</a:t>
            </a:r>
            <a:r>
              <a:rPr lang="en-US" sz="3200" dirty="0" smtClean="0">
                <a:solidFill>
                  <a:srgbClr val="FF0000"/>
                </a:solidFill>
              </a:rPr>
              <a:t> Quarter Actual Performance Report (2016/2017)</a:t>
            </a:r>
            <a:r>
              <a:rPr lang="en-US" sz="2800" dirty="0" smtClean="0">
                <a:solidFill>
                  <a:srgbClr val="FF0000"/>
                </a:solidFill>
              </a:rPr>
              <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2800" b="0" dirty="0" smtClean="0">
                <a:latin typeface="Century Gothic" panose="020B0502020202020204" pitchFamily="34" charset="0"/>
              </a:rPr>
              <a:t/>
            </a:r>
            <a:br>
              <a:rPr lang="en-US" sz="2800" b="0" dirty="0" smtClean="0">
                <a:latin typeface="Century Gothic" panose="020B0502020202020204" pitchFamily="34" charset="0"/>
              </a:rPr>
            </a:br>
            <a:r>
              <a:rPr lang="en-US" sz="2800" b="0" dirty="0">
                <a:latin typeface="Century Gothic" panose="020B0502020202020204" pitchFamily="34" charset="0"/>
              </a:rPr>
              <a:t/>
            </a:r>
            <a:br>
              <a:rPr lang="en-US" sz="2800" b="0" dirty="0">
                <a:latin typeface="Century Gothic" panose="020B0502020202020204" pitchFamily="34" charset="0"/>
              </a:rPr>
            </a:br>
            <a:r>
              <a:rPr lang="en-GB" sz="2800" b="0" dirty="0" smtClean="0">
                <a:latin typeface="Century Gothic" panose="020B0502020202020204" pitchFamily="34" charset="0"/>
              </a:rPr>
              <a:t>November   </a:t>
            </a:r>
            <a:r>
              <a:rPr lang="en-GB" sz="2800" b="0" dirty="0">
                <a:latin typeface="Century Gothic" panose="020B0502020202020204" pitchFamily="34" charset="0"/>
              </a:rPr>
              <a:t>2016</a:t>
            </a:r>
            <a:br>
              <a:rPr lang="en-GB" sz="2800" b="0" dirty="0">
                <a:latin typeface="Century Gothic" panose="020B0502020202020204" pitchFamily="34" charset="0"/>
              </a:rPr>
            </a:br>
            <a:endParaRPr lang="en-GB" sz="2800" b="0" dirty="0">
              <a:latin typeface="Century Gothic" panose="020B0502020202020204" pitchFamily="34" charset="0"/>
            </a:endParaRPr>
          </a:p>
        </p:txBody>
      </p:sp>
      <p:pic>
        <p:nvPicPr>
          <p:cNvPr id="5" name="Picture 4" descr="Slide1 Template_1.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590" y="-152400"/>
            <a:ext cx="9144000" cy="6858000"/>
          </a:xfrm>
          <a:prstGeom prst="rect">
            <a:avLst/>
          </a:prstGeom>
        </p:spPr>
      </p:pic>
      <p:sp>
        <p:nvSpPr>
          <p:cNvPr id="3" name="Rectangle 2"/>
          <p:cNvSpPr/>
          <p:nvPr/>
        </p:nvSpPr>
        <p:spPr>
          <a:xfrm>
            <a:off x="90990" y="1164567"/>
            <a:ext cx="5758243" cy="1754326"/>
          </a:xfrm>
          <a:prstGeom prst="rect">
            <a:avLst/>
          </a:prstGeom>
        </p:spPr>
        <p:txBody>
          <a:bodyPr wrap="square">
            <a:spAutoFit/>
          </a:bodyPr>
          <a:lstStyle/>
          <a:p>
            <a:pPr algn="ctr"/>
            <a:r>
              <a:rPr lang="en-US" sz="3600" dirty="0">
                <a:solidFill>
                  <a:srgbClr val="005300"/>
                </a:solidFill>
                <a:latin typeface="Arial Black"/>
                <a:cs typeface="Arial Black"/>
              </a:rPr>
              <a:t>PRESENTATION ON</a:t>
            </a:r>
            <a:br>
              <a:rPr lang="en-US" sz="3600" dirty="0">
                <a:solidFill>
                  <a:srgbClr val="005300"/>
                </a:solidFill>
                <a:latin typeface="Arial Black"/>
                <a:cs typeface="Arial Black"/>
              </a:rPr>
            </a:br>
            <a:r>
              <a:rPr lang="en-US" sz="3600" dirty="0">
                <a:solidFill>
                  <a:srgbClr val="005300"/>
                </a:solidFill>
                <a:latin typeface="Arial Black"/>
                <a:cs typeface="Arial Black"/>
              </a:rPr>
              <a:t>DCS ANNUAL REPORT 2016/2017</a:t>
            </a:r>
          </a:p>
        </p:txBody>
      </p:sp>
      <p:sp>
        <p:nvSpPr>
          <p:cNvPr id="10" name="Rectangle 9"/>
          <p:cNvSpPr/>
          <p:nvPr/>
        </p:nvSpPr>
        <p:spPr>
          <a:xfrm>
            <a:off x="126246" y="3774195"/>
            <a:ext cx="5888343" cy="923330"/>
          </a:xfrm>
          <a:prstGeom prst="rect">
            <a:avLst/>
          </a:prstGeom>
        </p:spPr>
        <p:txBody>
          <a:bodyPr wrap="none">
            <a:spAutoFit/>
          </a:bodyPr>
          <a:lstStyle/>
          <a:p>
            <a:pPr algn="ctr" defTabSz="457200" fontAlgn="auto">
              <a:spcBef>
                <a:spcPts val="0"/>
              </a:spcBef>
              <a:spcAft>
                <a:spcPts val="0"/>
              </a:spcAft>
            </a:pPr>
            <a:r>
              <a:rPr lang="en-US" sz="1800" b="1" dirty="0" smtClean="0">
                <a:solidFill>
                  <a:srgbClr val="005300"/>
                </a:solidFill>
                <a:latin typeface="Arial Black" panose="020B0A04020102020204" pitchFamily="34" charset="0"/>
                <a:cs typeface="+mn-cs"/>
              </a:rPr>
              <a:t>PORTFOLIO COMMITTEE </a:t>
            </a:r>
          </a:p>
          <a:p>
            <a:pPr algn="ctr" defTabSz="457200" fontAlgn="auto">
              <a:spcBef>
                <a:spcPts val="0"/>
              </a:spcBef>
              <a:spcAft>
                <a:spcPts val="0"/>
              </a:spcAft>
            </a:pPr>
            <a:r>
              <a:rPr lang="en-US" sz="1800" b="1" dirty="0" smtClean="0">
                <a:solidFill>
                  <a:srgbClr val="005300"/>
                </a:solidFill>
                <a:latin typeface="Arial Black" panose="020B0A04020102020204" pitchFamily="34" charset="0"/>
                <a:cs typeface="+mn-cs"/>
              </a:rPr>
              <a:t>ON JUSTICE AND CORRECTIONAL SERVICES</a:t>
            </a:r>
          </a:p>
          <a:p>
            <a:pPr algn="ctr" defTabSz="457200" fontAlgn="auto">
              <a:spcBef>
                <a:spcPts val="0"/>
              </a:spcBef>
              <a:spcAft>
                <a:spcPts val="0"/>
              </a:spcAft>
            </a:pPr>
            <a:r>
              <a:rPr lang="en-US" sz="1800" b="1" dirty="0" smtClean="0">
                <a:solidFill>
                  <a:srgbClr val="005300"/>
                </a:solidFill>
                <a:latin typeface="Arial Black" panose="020B0A04020102020204" pitchFamily="34" charset="0"/>
                <a:cs typeface="+mn-cs"/>
              </a:rPr>
              <a:t>3 OCTOBER 2017</a:t>
            </a:r>
          </a:p>
        </p:txBody>
      </p:sp>
    </p:spTree>
    <p:extLst>
      <p:ext uri="{BB962C8B-B14F-4D97-AF65-F5344CB8AC3E}">
        <p14:creationId xmlns:p14="http://schemas.microsoft.com/office/powerpoint/2010/main" xmlns="" val="27006706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0850" y="457200"/>
            <a:ext cx="8680449" cy="969496"/>
          </a:xfrm>
        </p:spPr>
        <p:txBody>
          <a:bodyPr/>
          <a:lstStyle/>
          <a:p>
            <a:pPr marL="0" lvl="0" indent="0" defTabSz="914331" eaLnBrk="1" fontAlgn="auto" hangingPunct="1">
              <a:lnSpc>
                <a:spcPct val="150000"/>
              </a:lnSpc>
              <a:spcBef>
                <a:spcPts val="0"/>
              </a:spcBef>
              <a:spcAft>
                <a:spcPts val="0"/>
              </a:spcAft>
              <a:buClrTx/>
              <a:buNone/>
              <a:defRPr/>
            </a:pPr>
            <a:r>
              <a:rPr lang="en-US" sz="1400" b="1" kern="1200" dirty="0">
                <a:solidFill>
                  <a:srgbClr val="FF0000"/>
                </a:solidFill>
              </a:rPr>
              <a:t>PROGRAMME 1: </a:t>
            </a:r>
            <a:r>
              <a:rPr lang="en-US" sz="1400" b="1" kern="1200" dirty="0" smtClean="0">
                <a:solidFill>
                  <a:srgbClr val="FF0000"/>
                </a:solidFill>
              </a:rPr>
              <a:t>ADMINISTRATION</a:t>
            </a:r>
          </a:p>
          <a:p>
            <a:pPr marL="0" indent="0" defTabSz="914331" eaLnBrk="1" fontAlgn="auto" hangingPunct="1">
              <a:lnSpc>
                <a:spcPct val="150000"/>
              </a:lnSpc>
              <a:spcBef>
                <a:spcPts val="0"/>
              </a:spcBef>
              <a:spcAft>
                <a:spcPts val="0"/>
              </a:spcAft>
              <a:buClrTx/>
              <a:buNone/>
              <a:defRPr/>
            </a:pPr>
            <a:r>
              <a:rPr lang="en-US" sz="1400" dirty="0"/>
              <a:t>Sub </a:t>
            </a:r>
            <a:r>
              <a:rPr lang="en-US" sz="1400" dirty="0" smtClean="0"/>
              <a:t>Programme: Management </a:t>
            </a:r>
            <a:endParaRPr lang="en-US" sz="1400" dirty="0"/>
          </a:p>
          <a:p>
            <a:pPr marL="0" lvl="0" indent="0" defTabSz="914331" eaLnBrk="1" fontAlgn="auto" hangingPunct="1">
              <a:lnSpc>
                <a:spcPct val="150000"/>
              </a:lnSpc>
              <a:spcBef>
                <a:spcPts val="0"/>
              </a:spcBef>
              <a:spcAft>
                <a:spcPts val="0"/>
              </a:spcAft>
              <a:buClrTx/>
              <a:buNone/>
              <a:defRPr/>
            </a:pPr>
            <a:r>
              <a:rPr lang="en-US" sz="1400" b="1" kern="1200" dirty="0" smtClean="0">
                <a:solidFill>
                  <a:srgbClr val="FF0000"/>
                </a:solidFill>
              </a:rPr>
              <a:t> </a:t>
            </a:r>
            <a:endParaRPr lang="en-US" sz="1400" b="1" kern="1200" dirty="0">
              <a:solidFill>
                <a:srgbClr val="FF0000"/>
              </a:solidFill>
            </a:endParaRPr>
          </a:p>
        </p:txBody>
      </p:sp>
      <p:graphicFrame>
        <p:nvGraphicFramePr>
          <p:cNvPr id="4" name="Table 3"/>
          <p:cNvGraphicFramePr>
            <a:graphicFrameLocks noGrp="1"/>
          </p:cNvGraphicFramePr>
          <p:nvPr>
            <p:extLst/>
          </p:nvPr>
        </p:nvGraphicFramePr>
        <p:xfrm>
          <a:off x="143396" y="1066800"/>
          <a:ext cx="8839199" cy="5294607"/>
        </p:xfrm>
        <a:graphic>
          <a:graphicData uri="http://schemas.openxmlformats.org/drawingml/2006/table">
            <a:tbl>
              <a:tblPr firstRow="1" bandRow="1">
                <a:tableStyleId>{5C22544A-7EE6-4342-B048-85BDC9FD1C3A}</a:tableStyleId>
              </a:tblPr>
              <a:tblGrid>
                <a:gridCol w="1460389">
                  <a:extLst>
                    <a:ext uri="{9D8B030D-6E8A-4147-A177-3AD203B41FA5}">
                      <a16:colId xmlns:a16="http://schemas.microsoft.com/office/drawing/2014/main" xmlns="" val="20000"/>
                    </a:ext>
                  </a:extLst>
                </a:gridCol>
                <a:gridCol w="1460389">
                  <a:extLst>
                    <a:ext uri="{9D8B030D-6E8A-4147-A177-3AD203B41FA5}">
                      <a16:colId xmlns:a16="http://schemas.microsoft.com/office/drawing/2014/main" xmlns="" val="20001"/>
                    </a:ext>
                  </a:extLst>
                </a:gridCol>
                <a:gridCol w="415355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850471">
                  <a:extLst>
                    <a:ext uri="{9D8B030D-6E8A-4147-A177-3AD203B41FA5}">
                      <a16:colId xmlns:a16="http://schemas.microsoft.com/office/drawing/2014/main" xmlns="" val="20004"/>
                    </a:ext>
                  </a:extLst>
                </a:gridCol>
              </a:tblGrid>
              <a:tr h="1017882">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Planned Target 2016/17</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Deviation from planned target</a:t>
                      </a:r>
                      <a:endParaRPr lang="en-US" sz="16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41854">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Calibri"/>
                          <a:ea typeface="+mn-ea"/>
                          <a:cs typeface="+mn-cs"/>
                        </a:rPr>
                        <a:t>Integrated Communication and Marketing Strategy (ICMS) implemented.</a:t>
                      </a:r>
                    </a:p>
                    <a:p>
                      <a:pPr marL="0" algn="l" defTabSz="914331" rtl="0" eaLnBrk="1" fontAlgn="t" latinLnBrk="0" hangingPunct="1"/>
                      <a:endParaRPr lang="en-US" sz="1400" b="1" i="0" u="none" strike="noStrike" kern="1200" dirty="0">
                        <a:solidFill>
                          <a:schemeClr val="tx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0" i="0" u="none" strike="noStrike" kern="1200" dirty="0" smtClean="0">
                          <a:solidFill>
                            <a:schemeClr val="tx1"/>
                          </a:solidFill>
                          <a:effectLst/>
                          <a:latin typeface="Calibri"/>
                          <a:ea typeface="+mn-ea"/>
                          <a:cs typeface="+mn-cs"/>
                        </a:rPr>
                        <a:t>Phase 1 (Profiling leadership policy</a:t>
                      </a:r>
                    </a:p>
                    <a:p>
                      <a:pPr marL="0" algn="l" defTabSz="914331" rtl="0" eaLnBrk="1" fontAlgn="t" latinLnBrk="0" hangingPunct="1"/>
                      <a:r>
                        <a:rPr lang="en-US" sz="1400" b="0" i="0" u="none" strike="noStrike" kern="1200" dirty="0" smtClean="0">
                          <a:solidFill>
                            <a:schemeClr val="tx1"/>
                          </a:solidFill>
                          <a:effectLst/>
                          <a:latin typeface="Calibri"/>
                          <a:ea typeface="+mn-ea"/>
                          <a:cs typeface="+mn-cs"/>
                        </a:rPr>
                        <a:t>and programmes is implemented)</a:t>
                      </a:r>
                    </a:p>
                    <a:p>
                      <a:pPr marL="0" algn="l" defTabSz="914331" rtl="0" eaLnBrk="1" fontAlgn="t" latinLnBrk="0" hangingPunct="1"/>
                      <a:endParaRPr lang="en-US" sz="1400" b="0" i="0" u="none" strike="noStrike" kern="1200" dirty="0" smtClean="0">
                        <a:solidFill>
                          <a:schemeClr val="tx1"/>
                        </a:solidFill>
                        <a:effectLst/>
                        <a:latin typeface="Calibri"/>
                        <a:ea typeface="+mn-ea"/>
                        <a:cs typeface="+mn-cs"/>
                      </a:endParaRPr>
                    </a:p>
                    <a:p>
                      <a:pPr marL="0" algn="l" defTabSz="914331" rtl="0" eaLnBrk="1" fontAlgn="t" latinLnBrk="0" hangingPunct="1"/>
                      <a:r>
                        <a:rPr lang="en-US" sz="1400" b="0" i="0" u="none" strike="noStrike" kern="1200" dirty="0" smtClean="0">
                          <a:solidFill>
                            <a:schemeClr val="tx1"/>
                          </a:solidFill>
                          <a:effectLst/>
                          <a:latin typeface="Calibri"/>
                          <a:ea typeface="+mn-ea"/>
                          <a:cs typeface="+mn-cs"/>
                        </a:rPr>
                        <a:t>Phase 2 (Profiling of midterm achievements through improved media</a:t>
                      </a:r>
                    </a:p>
                    <a:p>
                      <a:pPr marL="0" algn="l" defTabSz="914331" rtl="0" eaLnBrk="1" fontAlgn="t" latinLnBrk="0" hangingPunct="1"/>
                      <a:r>
                        <a:rPr lang="en-US" sz="1400" b="0" i="0" u="none" strike="noStrike" kern="1200" dirty="0" smtClean="0">
                          <a:solidFill>
                            <a:schemeClr val="tx1"/>
                          </a:solidFill>
                          <a:effectLst/>
                          <a:latin typeface="Calibri"/>
                          <a:ea typeface="+mn-ea"/>
                          <a:cs typeface="+mn-cs"/>
                        </a:rPr>
                        <a:t>relations, marketing and internal communications) implemented with</a:t>
                      </a:r>
                    </a:p>
                    <a:p>
                      <a:pPr marL="0" algn="l" defTabSz="914331" rtl="0" eaLnBrk="1" fontAlgn="t" latinLnBrk="0" hangingPunct="1"/>
                      <a:r>
                        <a:rPr lang="en-US" sz="1400" b="0" i="0" u="none" strike="noStrike" kern="1200" dirty="0" smtClean="0">
                          <a:solidFill>
                            <a:schemeClr val="tx1"/>
                          </a:solidFill>
                          <a:effectLst/>
                          <a:latin typeface="Calibri"/>
                          <a:ea typeface="+mn-ea"/>
                          <a:cs typeface="+mn-cs"/>
                        </a:rPr>
                        <a:t>quarterly M&amp;E reports.</a:t>
                      </a:r>
                      <a:endParaRPr lang="en-US" sz="1400" b="0" i="0" u="none" strike="noStrike" kern="1200" dirty="0">
                        <a:solidFill>
                          <a:schemeClr val="tx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Calibri"/>
                        </a:rPr>
                        <a:t>33 national events coordinated / supported.              4 CI workshops conducted.   Developed concept and project plan for new DCS website. Developed draft social media policy. Developed event management guidelines. Achieved 99.3% average resolution rate on Presidential hotline. </a:t>
                      </a:r>
                      <a:endParaRPr lang="en-US" sz="1400" b="0" i="0" u="none" strike="noStrike" dirty="0" smtClean="0">
                        <a:solidFill>
                          <a:schemeClr val="tx1"/>
                        </a:solidFill>
                        <a:effectLst/>
                        <a:latin typeface="Calibri"/>
                      </a:endParaRPr>
                    </a:p>
                    <a:p>
                      <a:pPr algn="l" fontAlgn="t"/>
                      <a:r>
                        <a:rPr lang="en-US" sz="1400" b="0" i="0" u="none" strike="noStrike" dirty="0" smtClean="0">
                          <a:solidFill>
                            <a:schemeClr val="tx1"/>
                          </a:solidFill>
                          <a:effectLst/>
                          <a:latin typeface="Calibri"/>
                        </a:rPr>
                        <a:t>Four </a:t>
                      </a:r>
                      <a:r>
                        <a:rPr lang="en-US" sz="1400" b="0" i="0" u="none" strike="noStrike" dirty="0">
                          <a:solidFill>
                            <a:schemeClr val="tx1"/>
                          </a:solidFill>
                          <a:effectLst/>
                          <a:latin typeface="Calibri"/>
                        </a:rPr>
                        <a:t>editions of </a:t>
                      </a:r>
                      <a:r>
                        <a:rPr lang="en-US" sz="1400" b="0" i="0" u="none" strike="noStrike" dirty="0" err="1">
                          <a:solidFill>
                            <a:schemeClr val="tx1"/>
                          </a:solidFill>
                          <a:effectLst/>
                          <a:latin typeface="Calibri"/>
                        </a:rPr>
                        <a:t>Corrections@Work</a:t>
                      </a:r>
                      <a:r>
                        <a:rPr lang="en-US" sz="1400" b="0" i="0" u="none" strike="noStrike" dirty="0">
                          <a:solidFill>
                            <a:schemeClr val="tx1"/>
                          </a:solidFill>
                          <a:effectLst/>
                          <a:latin typeface="Calibri"/>
                        </a:rPr>
                        <a:t> published and distributed</a:t>
                      </a:r>
                      <a:r>
                        <a:rPr lang="en-US" sz="1400" b="0" i="0" u="none" strike="noStrike" dirty="0" smtClean="0">
                          <a:solidFill>
                            <a:schemeClr val="tx1"/>
                          </a:solidFill>
                          <a:effectLst/>
                          <a:latin typeface="Calibri"/>
                        </a:rPr>
                        <a:t>.</a:t>
                      </a:r>
                    </a:p>
                    <a:p>
                      <a:pPr algn="l" fontAlgn="t"/>
                      <a:r>
                        <a:rPr lang="en-US" sz="1400" b="0" i="0" u="none" strike="noStrike" dirty="0" smtClean="0">
                          <a:solidFill>
                            <a:schemeClr val="tx1"/>
                          </a:solidFill>
                          <a:effectLst/>
                          <a:latin typeface="Calibri"/>
                        </a:rPr>
                        <a:t> </a:t>
                      </a:r>
                      <a:r>
                        <a:rPr lang="en-US" sz="1400" b="0" i="0" u="none" strike="noStrike" dirty="0">
                          <a:solidFill>
                            <a:schemeClr val="tx1"/>
                          </a:solidFill>
                          <a:effectLst/>
                          <a:latin typeface="Calibri"/>
                        </a:rPr>
                        <a:t>964 internal notices distributed. </a:t>
                      </a:r>
                      <a:endParaRPr lang="en-US" sz="1400" b="0" i="0" u="none" strike="noStrike" dirty="0" smtClean="0">
                        <a:solidFill>
                          <a:schemeClr val="tx1"/>
                        </a:solidFill>
                        <a:effectLst/>
                        <a:latin typeface="Calibri"/>
                      </a:endParaRPr>
                    </a:p>
                    <a:p>
                      <a:pPr algn="l" fontAlgn="t"/>
                      <a:r>
                        <a:rPr lang="en-US" sz="1400" b="0" i="0" u="none" strike="noStrike" dirty="0" smtClean="0">
                          <a:solidFill>
                            <a:schemeClr val="tx1"/>
                          </a:solidFill>
                          <a:effectLst/>
                          <a:latin typeface="Calibri"/>
                        </a:rPr>
                        <a:t> </a:t>
                      </a:r>
                      <a:r>
                        <a:rPr lang="en-US" sz="1400" b="0" i="0" u="none" strike="noStrike" dirty="0">
                          <a:solidFill>
                            <a:schemeClr val="tx1"/>
                          </a:solidFill>
                          <a:effectLst/>
                          <a:latin typeface="Calibri"/>
                        </a:rPr>
                        <a:t>134 Graphic Design projects executed. Ten (10) video productions completed</a:t>
                      </a:r>
                      <a:r>
                        <a:rPr lang="en-US" sz="1400" b="0" i="0" u="none" strike="noStrike" dirty="0" smtClean="0">
                          <a:solidFill>
                            <a:schemeClr val="tx1"/>
                          </a:solidFill>
                          <a:effectLst/>
                          <a:latin typeface="Calibri"/>
                        </a:rPr>
                        <a:t>.</a:t>
                      </a:r>
                    </a:p>
                    <a:p>
                      <a:pPr algn="l" fontAlgn="t"/>
                      <a:r>
                        <a:rPr lang="en-US" sz="1400" b="0" i="0" u="none" strike="noStrike" dirty="0" smtClean="0">
                          <a:solidFill>
                            <a:schemeClr val="tx1"/>
                          </a:solidFill>
                          <a:effectLst/>
                          <a:latin typeface="Calibri"/>
                        </a:rPr>
                        <a:t>Internal </a:t>
                      </a:r>
                      <a:r>
                        <a:rPr lang="en-US" sz="1400" b="0" i="0" u="none" strike="noStrike" dirty="0">
                          <a:solidFill>
                            <a:schemeClr val="tx1"/>
                          </a:solidFill>
                          <a:effectLst/>
                          <a:latin typeface="Calibri"/>
                        </a:rPr>
                        <a:t>Communication Strategy for Officials developed and approved. Guidelines to produce Management Area Staff Newsletters developed and approved. Distribution strategy for internal publications developed. </a:t>
                      </a:r>
                      <a:endParaRPr lang="en-US" sz="1400" b="0" i="0" u="none" strike="noStrike" dirty="0" smtClean="0">
                        <a:solidFill>
                          <a:schemeClr val="tx1"/>
                        </a:solidFill>
                        <a:effectLst/>
                        <a:latin typeface="Calibri"/>
                      </a:endParaRPr>
                    </a:p>
                    <a:p>
                      <a:pPr algn="l" fontAlgn="t"/>
                      <a:r>
                        <a:rPr lang="en-US" sz="1400" b="0" i="0" u="none" strike="noStrike" dirty="0" smtClean="0">
                          <a:solidFill>
                            <a:schemeClr val="tx1"/>
                          </a:solidFill>
                          <a:effectLst/>
                          <a:latin typeface="Calibri"/>
                        </a:rPr>
                        <a:t> </a:t>
                      </a:r>
                      <a:r>
                        <a:rPr lang="en-US" sz="1400" b="0" i="0" u="none" strike="noStrike" dirty="0">
                          <a:solidFill>
                            <a:schemeClr val="tx1"/>
                          </a:solidFill>
                          <a:effectLst/>
                          <a:latin typeface="Calibri"/>
                        </a:rPr>
                        <a:t>12 </a:t>
                      </a:r>
                      <a:r>
                        <a:rPr lang="en-US" sz="1400" b="0" i="0" u="none" strike="noStrike" dirty="0" err="1">
                          <a:solidFill>
                            <a:schemeClr val="tx1"/>
                          </a:solidFill>
                          <a:effectLst/>
                          <a:latin typeface="Calibri"/>
                        </a:rPr>
                        <a:t>iZimbizo</a:t>
                      </a:r>
                      <a:r>
                        <a:rPr lang="en-US" sz="1400" b="0" i="0" u="none" strike="noStrike" dirty="0">
                          <a:solidFill>
                            <a:schemeClr val="tx1"/>
                          </a:solidFill>
                          <a:effectLst/>
                          <a:latin typeface="Calibri"/>
                        </a:rPr>
                        <a:t> hosted. </a:t>
                      </a:r>
                      <a:endParaRPr lang="en-US" sz="1400" b="0" i="0" u="none" strike="noStrike" dirty="0" smtClean="0">
                        <a:solidFill>
                          <a:schemeClr val="tx1"/>
                        </a:solidFill>
                        <a:effectLst/>
                        <a:latin typeface="Calibri"/>
                      </a:endParaRPr>
                    </a:p>
                    <a:p>
                      <a:pPr algn="l" fontAlgn="t"/>
                      <a:r>
                        <a:rPr lang="en-US" sz="1400" b="0" i="0" u="none" strike="noStrike" dirty="0" smtClean="0">
                          <a:solidFill>
                            <a:schemeClr val="tx1"/>
                          </a:solidFill>
                          <a:effectLst/>
                          <a:latin typeface="Calibri"/>
                        </a:rPr>
                        <a:t> </a:t>
                      </a:r>
                      <a:r>
                        <a:rPr lang="en-US" sz="1400" b="0" i="0" u="none" strike="noStrike" dirty="0">
                          <a:solidFill>
                            <a:schemeClr val="tx1"/>
                          </a:solidFill>
                          <a:effectLst/>
                          <a:latin typeface="Calibri"/>
                        </a:rPr>
                        <a:t>12 Op-Eds published.  </a:t>
                      </a:r>
                      <a:endParaRPr lang="en-US" sz="1400" b="0" i="0" u="none" strike="noStrike" dirty="0" smtClean="0">
                        <a:solidFill>
                          <a:schemeClr val="tx1"/>
                        </a:solidFill>
                        <a:effectLst/>
                        <a:latin typeface="Calibri"/>
                      </a:endParaRPr>
                    </a:p>
                    <a:p>
                      <a:pPr algn="l" fontAlgn="t"/>
                      <a:r>
                        <a:rPr lang="en-US" sz="1400" b="0" i="0" u="none" strike="noStrike" dirty="0" smtClean="0">
                          <a:solidFill>
                            <a:schemeClr val="tx1"/>
                          </a:solidFill>
                          <a:effectLst/>
                          <a:latin typeface="Calibri"/>
                        </a:rPr>
                        <a:t>93 </a:t>
                      </a:r>
                      <a:r>
                        <a:rPr lang="en-US" sz="1400" b="0" i="0" u="none" strike="noStrike" dirty="0">
                          <a:solidFill>
                            <a:schemeClr val="tx1"/>
                          </a:solidFill>
                          <a:effectLst/>
                          <a:latin typeface="Calibri"/>
                        </a:rPr>
                        <a:t>Good News stories generated. </a:t>
                      </a:r>
                      <a:endParaRPr lang="en-US" sz="1400" b="0" i="0" u="none" strike="noStrike" dirty="0" smtClean="0">
                        <a:solidFill>
                          <a:schemeClr val="tx1"/>
                        </a:solidFill>
                        <a:effectLst/>
                        <a:latin typeface="Calibri"/>
                      </a:endParaRPr>
                    </a:p>
                    <a:p>
                      <a:pPr algn="l" fontAlgn="t"/>
                      <a:r>
                        <a:rPr lang="en-US" sz="1400" b="0" i="0" u="none" strike="noStrike" dirty="0" smtClean="0">
                          <a:solidFill>
                            <a:schemeClr val="tx1"/>
                          </a:solidFill>
                          <a:effectLst/>
                          <a:latin typeface="Calibri"/>
                        </a:rPr>
                        <a:t>35 </a:t>
                      </a:r>
                      <a:r>
                        <a:rPr lang="en-US" sz="1400" b="0" i="0" u="none" strike="noStrike" dirty="0">
                          <a:solidFill>
                            <a:schemeClr val="tx1"/>
                          </a:solidFill>
                          <a:effectLst/>
                          <a:latin typeface="Calibri"/>
                        </a:rPr>
                        <a:t>Speeches drafted. </a:t>
                      </a:r>
                      <a:endParaRPr lang="en-US" sz="1400" b="0" i="0" u="none" strike="noStrike" dirty="0" smtClean="0">
                        <a:solidFill>
                          <a:schemeClr val="tx1"/>
                        </a:solidFill>
                        <a:effectLst/>
                        <a:latin typeface="Calibri"/>
                      </a:endParaRPr>
                    </a:p>
                    <a:p>
                      <a:pPr algn="l" fontAlgn="t"/>
                      <a:r>
                        <a:rPr lang="en-US" sz="1400" b="0" i="0" u="none" strike="noStrike" dirty="0" smtClean="0">
                          <a:solidFill>
                            <a:schemeClr val="tx1"/>
                          </a:solidFill>
                          <a:effectLst/>
                          <a:latin typeface="Calibri"/>
                        </a:rPr>
                        <a:t>17 </a:t>
                      </a:r>
                      <a:r>
                        <a:rPr lang="en-US" sz="1400" b="0" i="0" u="none" strike="noStrike" dirty="0">
                          <a:solidFill>
                            <a:schemeClr val="tx1"/>
                          </a:solidFill>
                          <a:effectLst/>
                          <a:latin typeface="Calibri"/>
                        </a:rPr>
                        <a:t>Media Briefings facilitated.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r>
                        <a:rPr lang="en-US" sz="1200" b="0" i="0" u="none" strike="noStrike" dirty="0" smtClean="0">
                          <a:solidFill>
                            <a:schemeClr val="tx1"/>
                          </a:solidFill>
                          <a:effectLst/>
                          <a:latin typeface="Calibri"/>
                        </a:rPr>
                        <a:t>None </a:t>
                      </a:r>
                      <a:endParaRPr lang="en-US" sz="1200" b="0"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smtClean="0">
                          <a:solidFill>
                            <a:schemeClr val="tx1"/>
                          </a:solidFill>
                          <a:effectLst/>
                          <a:latin typeface="Calibri"/>
                        </a:rPr>
                        <a:t>n/a </a:t>
                      </a:r>
                      <a:endParaRPr lang="en-US" sz="1200" b="0"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57137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0850" y="457200"/>
            <a:ext cx="8680449" cy="415498"/>
          </a:xfrm>
        </p:spPr>
        <p:txBody>
          <a:bodyPr/>
          <a:lstStyle/>
          <a:p>
            <a:pPr marL="0" lvl="0" indent="0" defTabSz="914331" eaLnBrk="1" fontAlgn="auto" hangingPunct="1">
              <a:lnSpc>
                <a:spcPct val="150000"/>
              </a:lnSpc>
              <a:spcBef>
                <a:spcPts val="0"/>
              </a:spcBef>
              <a:spcAft>
                <a:spcPts val="0"/>
              </a:spcAft>
              <a:buClrTx/>
              <a:buNone/>
              <a:defRPr/>
            </a:pPr>
            <a:r>
              <a:rPr lang="en-US" sz="1800" b="1" kern="1200" dirty="0">
                <a:solidFill>
                  <a:srgbClr val="FF0000"/>
                </a:solidFill>
              </a:rPr>
              <a:t>PROGRAMME 1: ADMINISTRATION </a:t>
            </a:r>
          </a:p>
        </p:txBody>
      </p:sp>
      <p:graphicFrame>
        <p:nvGraphicFramePr>
          <p:cNvPr id="4" name="Table 3"/>
          <p:cNvGraphicFramePr>
            <a:graphicFrameLocks noGrp="1"/>
          </p:cNvGraphicFramePr>
          <p:nvPr>
            <p:extLst>
              <p:ext uri="{D42A27DB-BD31-4B8C-83A1-F6EECF244321}">
                <p14:modId xmlns:p14="http://schemas.microsoft.com/office/powerpoint/2010/main" xmlns="" val="202869749"/>
              </p:ext>
            </p:extLst>
          </p:nvPr>
        </p:nvGraphicFramePr>
        <p:xfrm>
          <a:off x="170850" y="990601"/>
          <a:ext cx="8820751" cy="5333978"/>
        </p:xfrm>
        <a:graphic>
          <a:graphicData uri="http://schemas.openxmlformats.org/drawingml/2006/table">
            <a:tbl>
              <a:tblPr firstRow="1" bandRow="1">
                <a:tableStyleId>{5C22544A-7EE6-4342-B048-85BDC9FD1C3A}</a:tableStyleId>
              </a:tblPr>
              <a:tblGrid>
                <a:gridCol w="1874830">
                  <a:extLst>
                    <a:ext uri="{9D8B030D-6E8A-4147-A177-3AD203B41FA5}">
                      <a16:colId xmlns:a16="http://schemas.microsoft.com/office/drawing/2014/main" xmlns="" val="20000"/>
                    </a:ext>
                  </a:extLst>
                </a:gridCol>
                <a:gridCol w="107852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781646">
                  <a:extLst>
                    <a:ext uri="{9D8B030D-6E8A-4147-A177-3AD203B41FA5}">
                      <a16:colId xmlns:a16="http://schemas.microsoft.com/office/drawing/2014/main" xmlns="" val="20003"/>
                    </a:ext>
                  </a:extLst>
                </a:gridCol>
                <a:gridCol w="2256955">
                  <a:extLst>
                    <a:ext uri="{9D8B030D-6E8A-4147-A177-3AD203B41FA5}">
                      <a16:colId xmlns:a16="http://schemas.microsoft.com/office/drawing/2014/main" xmlns="" val="20004"/>
                    </a:ext>
                  </a:extLst>
                </a:gridCol>
              </a:tblGrid>
              <a:tr h="877065">
                <a:tc>
                  <a:txBody>
                    <a:bodyPr/>
                    <a:lstStyle/>
                    <a:p>
                      <a:pPr marL="0" algn="l" defTabSz="914331" rtl="0" eaLnBrk="1" fontAlgn="t" latinLnBrk="0" hangingPunct="1"/>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Indicator</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Planned Target 2016/17</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Deviation from planned target  to actual achievement</a:t>
                      </a:r>
                      <a:r>
                        <a:rPr lang="en-US" sz="1600" b="1" i="0" u="none" strike="noStrike" kern="1200" baseline="0" dirty="0" smtClean="0">
                          <a:solidFill>
                            <a:schemeClr val="bg1"/>
                          </a:solidFill>
                          <a:effectLst/>
                          <a:latin typeface="Arial" panose="020B0604020202020204" pitchFamily="34" charset="0"/>
                          <a:ea typeface="+mn-ea"/>
                          <a:cs typeface="Arial" panose="020B0604020202020204" pitchFamily="34" charset="0"/>
                        </a:rPr>
                        <a:t> for 2016/17</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Arial" panose="020B0604020202020204" pitchFamily="34" charset="0"/>
                          <a:ea typeface="+mn-ea"/>
                          <a:cs typeface="Arial" panose="020B0604020202020204" pitchFamily="34" charset="0"/>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651634">
                <a:tc>
                  <a:txBody>
                    <a:bodyPr/>
                    <a:lstStyle/>
                    <a:p>
                      <a:pPr algn="l" fontAlgn="t"/>
                      <a:r>
                        <a:rPr lang="en-US" sz="1400" b="1" i="0" u="none" strike="noStrike" dirty="0">
                          <a:solidFill>
                            <a:schemeClr val="tx1"/>
                          </a:solidFill>
                          <a:effectLst/>
                          <a:latin typeface="Arial" panose="020B0604020202020204" pitchFamily="34" charset="0"/>
                          <a:cs typeface="Arial" panose="020B0604020202020204" pitchFamily="34" charset="0"/>
                        </a:rPr>
                        <a:t>Percentage of officials charged and found guilty of corrupt </a:t>
                      </a:r>
                      <a:r>
                        <a:rPr lang="en-US" sz="1400" b="1" i="0" u="none" strike="noStrike" dirty="0" smtClean="0">
                          <a:solidFill>
                            <a:schemeClr val="tx1"/>
                          </a:solidFill>
                          <a:effectLst/>
                          <a:latin typeface="Arial" panose="020B0604020202020204" pitchFamily="34" charset="0"/>
                          <a:cs typeface="Arial" panose="020B0604020202020204" pitchFamily="34" charset="0"/>
                        </a:rPr>
                        <a:t>activities </a:t>
                      </a:r>
                      <a:r>
                        <a:rPr lang="en-US" sz="1400" b="1" i="0" u="none" strike="noStrike" dirty="0">
                          <a:solidFill>
                            <a:schemeClr val="tx1"/>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Arial" panose="020B0604020202020204" pitchFamily="34" charset="0"/>
                          <a:cs typeface="Arial" panose="020B0604020202020204" pitchFamily="34" charset="0"/>
                        </a:rPr>
                        <a:t>95%</a:t>
                      </a:r>
                    </a:p>
                    <a:p>
                      <a:pPr algn="l" fontAlgn="t"/>
                      <a:endParaRPr lang="en-US" sz="1400" b="0" i="0" u="none" strike="noStrike" dirty="0" smtClean="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Arial" panose="020B0604020202020204" pitchFamily="34" charset="0"/>
                          <a:cs typeface="Arial" panose="020B0604020202020204" pitchFamily="34" charset="0"/>
                        </a:rPr>
                        <a:t>93% guilty finding (37/40)</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2%</a:t>
                      </a:r>
                      <a:endParaRPr lang="en-US" sz="1400" dirty="0">
                        <a:solidFill>
                          <a:schemeClr val="tx1"/>
                        </a:solidFill>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US" sz="1400" dirty="0">
                          <a:effectLst/>
                          <a:latin typeface="Calibri"/>
                          <a:ea typeface="Times New Roman"/>
                          <a:cs typeface="Arial"/>
                        </a:rPr>
                        <a:t>3 cases of officials found not guilty were based on exonerating evidence provided. The unit will continue to ensure rigorous preparation of charges going forward</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2387705">
                <a:tc>
                  <a:txBody>
                    <a:bodyPr/>
                    <a:lstStyle/>
                    <a:p>
                      <a:pPr algn="l" fontAlgn="t"/>
                      <a:r>
                        <a:rPr lang="en-US" sz="1400" b="1" i="0" u="none" strike="noStrike" dirty="0">
                          <a:solidFill>
                            <a:schemeClr val="tx1"/>
                          </a:solidFill>
                          <a:effectLst/>
                          <a:latin typeface="Arial" panose="020B0604020202020204" pitchFamily="34" charset="0"/>
                          <a:cs typeface="Arial" panose="020B0604020202020204" pitchFamily="34" charset="0"/>
                        </a:rPr>
                        <a:t>Percentage of finalised legal cases successfully defended by DCS.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Arial" panose="020B0604020202020204" pitchFamily="34" charset="0"/>
                          <a:cs typeface="Arial" panose="020B0604020202020204" pitchFamily="34" charset="0"/>
                        </a:rPr>
                        <a:t>76%</a:t>
                      </a:r>
                    </a:p>
                    <a:p>
                      <a:pPr algn="l" fontAlgn="t"/>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smtClean="0">
                          <a:effectLst/>
                          <a:latin typeface="Calibri" panose="020F0502020204030204" pitchFamily="34" charset="0"/>
                          <a:ea typeface="Times New Roman" panose="02020603050405020304" pitchFamily="18" charset="0"/>
                          <a:cs typeface="Arial" panose="020B0604020202020204" pitchFamily="34" charset="0"/>
                        </a:rPr>
                        <a:t>62%</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400" dirty="0" smtClean="0">
                          <a:effectLst/>
                          <a:latin typeface="Calibri" panose="020F0502020204030204" pitchFamily="34" charset="0"/>
                          <a:ea typeface="Times New Roman" panose="02020603050405020304" pitchFamily="18" charset="0"/>
                          <a:cs typeface="Arial" panose="020B0604020202020204" pitchFamily="34" charset="0"/>
                        </a:rPr>
                        <a:t> (38/61)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l" defTabSz="914331" rtl="0" eaLnBrk="1" fontAlgn="t" latinLnBrk="0" hangingPunct="1"/>
                      <a:r>
                        <a:rPr lang="en-US" sz="1400" dirty="0" smtClean="0">
                          <a:effectLst/>
                          <a:latin typeface="Calibri" panose="020F0502020204030204" pitchFamily="34" charset="0"/>
                          <a:ea typeface="Times New Roman" panose="02020603050405020304" pitchFamily="18" charset="0"/>
                          <a:cs typeface="Arial" panose="020B0604020202020204" pitchFamily="34" charset="0"/>
                        </a:rPr>
                        <a:t>14%</a:t>
                      </a:r>
                      <a:endParaRPr lang="en-ZA"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ZA" sz="1400" dirty="0">
                          <a:effectLst/>
                          <a:latin typeface="Calibri"/>
                          <a:ea typeface="Calibri"/>
                          <a:cs typeface="Times New Roman"/>
                        </a:rPr>
                        <a:t>Assessment and screening of cases on receipt was not fully implemented due to inadequate internal legal capacity </a:t>
                      </a:r>
                      <a:endParaRPr lang="en-US" sz="1400" dirty="0">
                        <a:effectLst/>
                        <a:latin typeface="Calibri"/>
                        <a:ea typeface="Calibri"/>
                        <a:cs typeface="Times New Roman"/>
                      </a:endParaRPr>
                    </a:p>
                    <a:p>
                      <a:pPr marL="0" marR="0">
                        <a:lnSpc>
                          <a:spcPct val="115000"/>
                        </a:lnSpc>
                        <a:spcBef>
                          <a:spcPts val="0"/>
                        </a:spcBef>
                        <a:spcAft>
                          <a:spcPts val="1000"/>
                        </a:spcAft>
                      </a:pPr>
                      <a:r>
                        <a:rPr lang="en-ZA" sz="1400" dirty="0">
                          <a:effectLst/>
                          <a:latin typeface="Calibri"/>
                          <a:ea typeface="Calibri"/>
                          <a:cs typeface="Times New Roman"/>
                        </a:rPr>
                        <a:t>Vacancies  are envisaged to be filled in 2017/18</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511655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997196"/>
          </a:xfrm>
          <a:solidFill>
            <a:schemeClr val="accent1">
              <a:lumMod val="60000"/>
              <a:lumOff val="40000"/>
            </a:schemeClr>
          </a:solidFill>
        </p:spPr>
        <p:txBody>
          <a:bodyPr/>
          <a:lstStyle/>
          <a:p>
            <a:pPr marL="0" indent="0" algn="ctr">
              <a:buNone/>
            </a:pPr>
            <a:r>
              <a:rPr lang="en-US" sz="7200" b="1" dirty="0" smtClean="0"/>
              <a:t>Human Resources</a:t>
            </a:r>
            <a:endParaRPr lang="en-US" sz="7200" b="1" dirty="0"/>
          </a:p>
        </p:txBody>
      </p:sp>
    </p:spTree>
    <p:extLst>
      <p:ext uri="{BB962C8B-B14F-4D97-AF65-F5344CB8AC3E}">
        <p14:creationId xmlns:p14="http://schemas.microsoft.com/office/powerpoint/2010/main" xmlns="" val="3856837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0" y="777203"/>
          <a:ext cx="8839198" cy="5769610"/>
        </p:xfrm>
        <a:graphic>
          <a:graphicData uri="http://schemas.openxmlformats.org/drawingml/2006/table">
            <a:tbl>
              <a:tblPr firstRow="1" bandRow="1">
                <a:tableStyleId>{5C22544A-7EE6-4342-B048-85BDC9FD1C3A}</a:tableStyleId>
              </a:tblPr>
              <a:tblGrid>
                <a:gridCol w="1665861">
                  <a:extLst>
                    <a:ext uri="{9D8B030D-6E8A-4147-A177-3AD203B41FA5}">
                      <a16:colId xmlns:a16="http://schemas.microsoft.com/office/drawing/2014/main" xmlns="" val="20000"/>
                    </a:ext>
                  </a:extLst>
                </a:gridCol>
                <a:gridCol w="1229739">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981200">
                  <a:extLst>
                    <a:ext uri="{9D8B030D-6E8A-4147-A177-3AD203B41FA5}">
                      <a16:colId xmlns:a16="http://schemas.microsoft.com/office/drawing/2014/main" xmlns="" val="20003"/>
                    </a:ext>
                  </a:extLst>
                </a:gridCol>
                <a:gridCol w="1981198">
                  <a:extLst>
                    <a:ext uri="{9D8B030D-6E8A-4147-A177-3AD203B41FA5}">
                      <a16:colId xmlns:a16="http://schemas.microsoft.com/office/drawing/2014/main" xmlns="" val="20004"/>
                    </a:ext>
                  </a:extLst>
                </a:gridCol>
              </a:tblGrid>
              <a:tr h="884377">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Indicator</a:t>
                      </a:r>
                      <a:endParaRPr lang="en-US" sz="18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Planned Target 2016/17</a:t>
                      </a:r>
                      <a:endParaRPr lang="en-US" sz="18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Deviation from planned target  to actual achievement</a:t>
                      </a:r>
                      <a:r>
                        <a:rPr lang="en-US" sz="1800" b="1" i="0" u="none" strike="noStrike" kern="1200" baseline="0" dirty="0" smtClean="0">
                          <a:solidFill>
                            <a:schemeClr val="bg1"/>
                          </a:solidFill>
                          <a:effectLst/>
                          <a:latin typeface="Calibri"/>
                          <a:ea typeface="+mn-ea"/>
                          <a:cs typeface="+mn-cs"/>
                        </a:rPr>
                        <a:t> for 2016/17</a:t>
                      </a:r>
                      <a:endParaRPr lang="en-US" sz="18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83313">
                <a:tc>
                  <a:txBody>
                    <a:bodyPr/>
                    <a:lstStyle/>
                    <a:p>
                      <a:pPr marL="0" algn="l" defTabSz="914331" rtl="0" eaLnBrk="1" fontAlgn="t" latinLnBrk="0" hangingPunct="1"/>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Percentage of funded posts filled per financial year.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92%</a:t>
                      </a:r>
                      <a:br>
                        <a:rPr lang="en-US" sz="1800" b="0" i="0" u="none" strike="noStrike" kern="1200" dirty="0">
                          <a:solidFill>
                            <a:schemeClr val="tx1"/>
                          </a:solidFill>
                          <a:effectLst/>
                          <a:latin typeface="Arial" panose="020B0604020202020204" pitchFamily="34" charset="0"/>
                          <a:ea typeface="+mn-ea"/>
                          <a:cs typeface="Arial" panose="020B0604020202020204" pitchFamily="34" charset="0"/>
                        </a:rPr>
                      </a:b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(38 513/42 006)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800" dirty="0">
                          <a:effectLst/>
                          <a:latin typeface="Calibri"/>
                          <a:ea typeface="Calibri"/>
                          <a:cs typeface="Arial"/>
                        </a:rPr>
                        <a:t>94%</a:t>
                      </a:r>
                      <a:endParaRPr lang="en-US" sz="1800" dirty="0">
                        <a:effectLst/>
                        <a:latin typeface="Calibri"/>
                        <a:ea typeface="Calibri"/>
                        <a:cs typeface="Times New Roman"/>
                      </a:endParaRPr>
                    </a:p>
                    <a:p>
                      <a:pPr marL="0" marR="0">
                        <a:lnSpc>
                          <a:spcPct val="115000"/>
                        </a:lnSpc>
                        <a:spcBef>
                          <a:spcPts val="0"/>
                        </a:spcBef>
                        <a:spcAft>
                          <a:spcPts val="0"/>
                        </a:spcAft>
                      </a:pPr>
                      <a:r>
                        <a:rPr lang="en-ZA" sz="1800" dirty="0">
                          <a:effectLst/>
                          <a:latin typeface="Calibri"/>
                          <a:ea typeface="Calibri"/>
                          <a:cs typeface="Arial"/>
                        </a:rPr>
                        <a:t>(39 259/41 994)</a:t>
                      </a:r>
                      <a:endParaRPr lang="en-US" sz="1800" dirty="0">
                        <a:effectLst/>
                        <a:latin typeface="Calibri"/>
                        <a:ea typeface="Calibri"/>
                        <a:cs typeface="Times New Roman"/>
                      </a:endParaRPr>
                    </a:p>
                    <a:p>
                      <a:pPr marL="0" marR="0">
                        <a:lnSpc>
                          <a:spcPct val="115000"/>
                        </a:lnSpc>
                        <a:spcBef>
                          <a:spcPts val="0"/>
                        </a:spcBef>
                        <a:spcAft>
                          <a:spcPts val="0"/>
                        </a:spcAft>
                      </a:pPr>
                      <a:r>
                        <a:rPr lang="en-ZA" sz="1800" dirty="0">
                          <a:effectLst/>
                          <a:latin typeface="Calibri"/>
                          <a:ea typeface="Calibri"/>
                          <a:cs typeface="Arial"/>
                        </a:rPr>
                        <a:t> </a:t>
                      </a:r>
                      <a:endParaRPr lang="en-US" sz="1800" dirty="0">
                        <a:effectLst/>
                        <a:latin typeface="Calibri"/>
                        <a:ea typeface="Calibri"/>
                        <a:cs typeface="Times New Roman"/>
                      </a:endParaRPr>
                    </a:p>
                    <a:p>
                      <a:pPr marL="0" marR="0">
                        <a:lnSpc>
                          <a:spcPct val="115000"/>
                        </a:lnSpc>
                        <a:spcBef>
                          <a:spcPts val="0"/>
                        </a:spcBef>
                        <a:spcAft>
                          <a:spcPts val="0"/>
                        </a:spcAft>
                      </a:pPr>
                      <a:r>
                        <a:rPr lang="en-ZA" sz="1800" dirty="0">
                          <a:effectLst/>
                          <a:latin typeface="Calibri"/>
                          <a:ea typeface="Calibri"/>
                          <a:cs typeface="Arial"/>
                        </a:rPr>
                        <a:t> </a:t>
                      </a:r>
                      <a:endParaRPr lang="en-US"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ZA" sz="1800" dirty="0">
                          <a:effectLst/>
                          <a:latin typeface="Calibri"/>
                          <a:ea typeface="Calibri"/>
                          <a:cs typeface="Arial"/>
                        </a:rPr>
                        <a:t>2%</a:t>
                      </a:r>
                      <a:endParaRPr lang="en-US"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800" b="0" i="0" u="none" strike="noStrike" dirty="0" smtClean="0">
                          <a:solidFill>
                            <a:schemeClr val="tx1"/>
                          </a:solidFill>
                          <a:effectLst/>
                          <a:latin typeface="Arial" panose="020B0604020202020204" pitchFamily="34" charset="0"/>
                          <a:cs typeface="Arial" panose="020B0604020202020204" pitchFamily="34" charset="0"/>
                        </a:rPr>
                        <a:t>Prioritized the absorption of learners on</a:t>
                      </a:r>
                      <a:r>
                        <a:rPr lang="en-ZA" sz="1800" b="0" i="0" u="none" strike="noStrike" baseline="0" dirty="0" smtClean="0">
                          <a:solidFill>
                            <a:schemeClr val="tx1"/>
                          </a:solidFill>
                          <a:effectLst/>
                          <a:latin typeface="Arial" panose="020B0604020202020204" pitchFamily="34" charset="0"/>
                          <a:cs typeface="Arial" panose="020B0604020202020204" pitchFamily="34" charset="0"/>
                        </a:rPr>
                        <a:t> vacant entry level positions.</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541246">
                <a:tc>
                  <a:txBody>
                    <a:bodyPr/>
                    <a:lstStyle/>
                    <a:p>
                      <a:pPr marL="0" algn="l" defTabSz="914331" rtl="0" eaLnBrk="1" fontAlgn="t" latinLnBrk="0" hangingPunct="1"/>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Number of official trained in line with the workplace skills plan (WSP).</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20 000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b="0" i="0" u="none" strike="noStrike" dirty="0" smtClean="0">
                          <a:solidFill>
                            <a:schemeClr val="tx1"/>
                          </a:solidFill>
                          <a:effectLst/>
                          <a:latin typeface="Arial" panose="020B0604020202020204" pitchFamily="34" charset="0"/>
                          <a:cs typeface="Arial" panose="020B0604020202020204" pitchFamily="34" charset="0"/>
                        </a:rPr>
                        <a:t>28 210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r>
                        <a:rPr lang="en-US" sz="1800" b="0" i="0" u="none" strike="noStrike" dirty="0" smtClean="0">
                          <a:solidFill>
                            <a:schemeClr val="tx1"/>
                          </a:solidFill>
                          <a:effectLst/>
                          <a:latin typeface="Arial" panose="020B0604020202020204" pitchFamily="34" charset="0"/>
                          <a:cs typeface="Arial" panose="020B0604020202020204" pitchFamily="34" charset="0"/>
                        </a:rPr>
                        <a:t>8</a:t>
                      </a:r>
                      <a:r>
                        <a:rPr lang="en-US" sz="1800" b="0" i="0" u="none" strike="noStrike" baseline="0" dirty="0" smtClean="0">
                          <a:solidFill>
                            <a:schemeClr val="tx1"/>
                          </a:solidFill>
                          <a:effectLst/>
                          <a:latin typeface="Arial" panose="020B0604020202020204" pitchFamily="34" charset="0"/>
                          <a:cs typeface="Arial" panose="020B0604020202020204" pitchFamily="34" charset="0"/>
                        </a:rPr>
                        <a:t> </a:t>
                      </a:r>
                      <a:r>
                        <a:rPr lang="en-US" sz="1800" b="0" i="0" u="none" strike="noStrike" dirty="0" smtClean="0">
                          <a:solidFill>
                            <a:schemeClr val="tx1"/>
                          </a:solidFill>
                          <a:effectLst/>
                          <a:latin typeface="Arial" panose="020B0604020202020204" pitchFamily="34" charset="0"/>
                          <a:cs typeface="Arial" panose="020B0604020202020204" pitchFamily="34" charset="0"/>
                        </a:rPr>
                        <a:t>210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effectLst/>
                          <a:latin typeface="Calibri"/>
                          <a:ea typeface="Times New Roman"/>
                          <a:cs typeface="Arial"/>
                        </a:rPr>
                        <a:t>Planned target was exceeded because additional unplanned training was conducted at no additional cost</a:t>
                      </a:r>
                      <a:endParaRPr lang="en-US" sz="1800" dirty="0">
                        <a:effectLst/>
                        <a:latin typeface="Calibri"/>
                        <a:ea typeface="Calibri"/>
                        <a:cs typeface="Times New Roman"/>
                      </a:endParaRPr>
                    </a:p>
                    <a:p>
                      <a:pPr marL="0" marR="0">
                        <a:lnSpc>
                          <a:spcPct val="115000"/>
                        </a:lnSpc>
                        <a:spcBef>
                          <a:spcPts val="0"/>
                        </a:spcBef>
                        <a:spcAft>
                          <a:spcPts val="1000"/>
                        </a:spcAft>
                      </a:pPr>
                      <a:r>
                        <a:rPr lang="en-US" sz="1800" dirty="0">
                          <a:effectLst/>
                          <a:latin typeface="Calibri"/>
                          <a:ea typeface="Times New Roman"/>
                          <a:cs typeface="Arial"/>
                        </a:rPr>
                        <a:t>The 2017/18 plan will be reviewed in line with current performance</a:t>
                      </a:r>
                      <a:endParaRPr lang="en-US"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 name="Title 3"/>
          <p:cNvSpPr>
            <a:spLocks noGrp="1"/>
          </p:cNvSpPr>
          <p:nvPr>
            <p:ph type="title"/>
          </p:nvPr>
        </p:nvSpPr>
        <p:spPr>
          <a:xfrm>
            <a:off x="344486" y="457201"/>
            <a:ext cx="8647112" cy="443198"/>
          </a:xfrm>
        </p:spPr>
        <p:txBody>
          <a:bodyPr/>
          <a:lstStyle/>
          <a:p>
            <a:pPr lvl="0"/>
            <a:r>
              <a:rPr lang="en-US" sz="1800" kern="1200" dirty="0">
                <a:solidFill>
                  <a:srgbClr val="FF0000"/>
                </a:solidFill>
              </a:rPr>
              <a:t>PROGRAMME 1: ADMINISTRATION</a:t>
            </a:r>
            <a:r>
              <a:rPr lang="en-US" sz="1400" kern="1200" dirty="0">
                <a:solidFill>
                  <a:srgbClr val="FF0000"/>
                </a:solidFill>
              </a:rPr>
              <a:t> </a:t>
            </a:r>
            <a:br>
              <a:rPr lang="en-US" sz="1400" kern="1200" dirty="0">
                <a:solidFill>
                  <a:srgbClr val="FF0000"/>
                </a:solidFill>
              </a:rPr>
            </a:br>
            <a:endParaRPr lang="en-US" sz="1400" dirty="0"/>
          </a:p>
        </p:txBody>
      </p:sp>
    </p:spTree>
    <p:extLst>
      <p:ext uri="{BB962C8B-B14F-4D97-AF65-F5344CB8AC3E}">
        <p14:creationId xmlns:p14="http://schemas.microsoft.com/office/powerpoint/2010/main" xmlns="" val="2766107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44486" y="1219200"/>
          <a:ext cx="8610597" cy="3946017"/>
        </p:xfrm>
        <a:graphic>
          <a:graphicData uri="http://schemas.openxmlformats.org/drawingml/2006/table">
            <a:tbl>
              <a:tblPr firstRow="1" bandRow="1">
                <a:tableStyleId>{5C22544A-7EE6-4342-B048-85BDC9FD1C3A}</a:tableStyleId>
              </a:tblPr>
              <a:tblGrid>
                <a:gridCol w="1622778">
                  <a:extLst>
                    <a:ext uri="{9D8B030D-6E8A-4147-A177-3AD203B41FA5}">
                      <a16:colId xmlns:a16="http://schemas.microsoft.com/office/drawing/2014/main" xmlns="" val="20000"/>
                    </a:ext>
                  </a:extLst>
                </a:gridCol>
                <a:gridCol w="1197935">
                  <a:extLst>
                    <a:ext uri="{9D8B030D-6E8A-4147-A177-3AD203B41FA5}">
                      <a16:colId xmlns:a16="http://schemas.microsoft.com/office/drawing/2014/main" xmlns="" val="20001"/>
                    </a:ext>
                  </a:extLst>
                </a:gridCol>
                <a:gridCol w="1711601">
                  <a:extLst>
                    <a:ext uri="{9D8B030D-6E8A-4147-A177-3AD203B41FA5}">
                      <a16:colId xmlns:a16="http://schemas.microsoft.com/office/drawing/2014/main" xmlns="" val="20002"/>
                    </a:ext>
                  </a:extLst>
                </a:gridCol>
                <a:gridCol w="1981200">
                  <a:extLst>
                    <a:ext uri="{9D8B030D-6E8A-4147-A177-3AD203B41FA5}">
                      <a16:colId xmlns:a16="http://schemas.microsoft.com/office/drawing/2014/main" xmlns="" val="20003"/>
                    </a:ext>
                  </a:extLst>
                </a:gridCol>
                <a:gridCol w="2097083">
                  <a:extLst>
                    <a:ext uri="{9D8B030D-6E8A-4147-A177-3AD203B41FA5}">
                      <a16:colId xmlns:a16="http://schemas.microsoft.com/office/drawing/2014/main" xmlns="" val="20004"/>
                    </a:ext>
                  </a:extLst>
                </a:gridCol>
              </a:tblGrid>
              <a:tr h="884377">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Indicator</a:t>
                      </a:r>
                      <a:endParaRPr lang="en-US" sz="18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Planned Target 2016/17</a:t>
                      </a:r>
                      <a:endParaRPr lang="en-US" sz="18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Deviation from planned target  to actual achievement</a:t>
                      </a:r>
                      <a:r>
                        <a:rPr lang="en-US" sz="1800" b="1" i="0" u="none" strike="noStrike" kern="1200" baseline="0" dirty="0" smtClean="0">
                          <a:solidFill>
                            <a:schemeClr val="bg1"/>
                          </a:solidFill>
                          <a:effectLst/>
                          <a:latin typeface="Calibri"/>
                          <a:ea typeface="+mn-ea"/>
                          <a:cs typeface="+mn-cs"/>
                        </a:rPr>
                        <a:t> for 2016/17</a:t>
                      </a:r>
                      <a:endParaRPr lang="en-US" sz="18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251465">
                <a:tc>
                  <a:txBody>
                    <a:bodyPr/>
                    <a:lstStyle/>
                    <a:p>
                      <a:pPr marL="0" algn="l" defTabSz="914331" rtl="0" eaLnBrk="1" fontAlgn="t" latinLnBrk="0" hangingPunct="1"/>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Percentage of management areas where IEHW programme is rolled out.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0" i="0" u="none" strike="noStrike" kern="1200" baseline="0" dirty="0">
                          <a:solidFill>
                            <a:schemeClr val="tx1"/>
                          </a:solidFill>
                          <a:effectLst/>
                          <a:latin typeface="Arial" panose="020B0604020202020204" pitchFamily="34" charset="0"/>
                          <a:ea typeface="+mn-ea"/>
                          <a:cs typeface="Arial" panose="020B0604020202020204" pitchFamily="34" charset="0"/>
                        </a:rPr>
                        <a:t>23.91%</a:t>
                      </a:r>
                      <a:br>
                        <a:rPr lang="en-US" sz="18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800" b="0" i="0" u="none" strike="noStrike" kern="1200" baseline="0" dirty="0">
                          <a:solidFill>
                            <a:schemeClr val="tx1"/>
                          </a:solidFill>
                          <a:effectLst/>
                          <a:latin typeface="Arial" panose="020B0604020202020204" pitchFamily="34" charset="0"/>
                          <a:ea typeface="+mn-ea"/>
                          <a:cs typeface="Arial" panose="020B0604020202020204" pitchFamily="34" charset="0"/>
                        </a:rPr>
                        <a:t>(11/46)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 marR="0" algn="l">
                        <a:lnSpc>
                          <a:spcPct val="115000"/>
                        </a:lnSpc>
                        <a:spcBef>
                          <a:spcPts val="0"/>
                        </a:spcBef>
                        <a:spcAft>
                          <a:spcPts val="0"/>
                        </a:spcAft>
                      </a:pPr>
                      <a:r>
                        <a:rPr lang="en-ZA" sz="1800" dirty="0" smtClean="0">
                          <a:effectLst/>
                          <a:latin typeface="Calibri"/>
                          <a:ea typeface="Calibri"/>
                          <a:cs typeface="Arial"/>
                        </a:rPr>
                        <a:t>21.73%               </a:t>
                      </a:r>
                      <a:r>
                        <a:rPr lang="en-ZA" sz="1800" dirty="0">
                          <a:effectLst/>
                          <a:latin typeface="Calibri"/>
                          <a:ea typeface="Calibri"/>
                          <a:cs typeface="Arial"/>
                        </a:rPr>
                        <a:t/>
                      </a:r>
                      <a:br>
                        <a:rPr lang="en-ZA" sz="1800" dirty="0">
                          <a:effectLst/>
                          <a:latin typeface="Calibri"/>
                          <a:ea typeface="Calibri"/>
                          <a:cs typeface="Arial"/>
                        </a:rPr>
                      </a:br>
                      <a:r>
                        <a:rPr lang="en-ZA" sz="1800" dirty="0">
                          <a:effectLst/>
                          <a:latin typeface="Calibri"/>
                          <a:ea typeface="Calibri"/>
                          <a:cs typeface="Arial"/>
                        </a:rPr>
                        <a:t> (10/46)</a:t>
                      </a:r>
                      <a:endParaRPr lang="en-US" sz="1800" dirty="0">
                        <a:effectLst/>
                        <a:latin typeface="CG Omeg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34290" marR="0" algn="l">
                        <a:lnSpc>
                          <a:spcPct val="115000"/>
                        </a:lnSpc>
                        <a:spcBef>
                          <a:spcPts val="0"/>
                        </a:spcBef>
                        <a:spcAft>
                          <a:spcPts val="0"/>
                        </a:spcAft>
                      </a:pPr>
                      <a:r>
                        <a:rPr lang="en-ZA" sz="1800" dirty="0" smtClean="0">
                          <a:effectLst/>
                          <a:latin typeface="Calibri"/>
                          <a:ea typeface="Calibri"/>
                          <a:cs typeface="Arial"/>
                        </a:rPr>
                        <a:t>2.18%</a:t>
                      </a:r>
                      <a:endParaRPr lang="en-US" sz="1800" dirty="0">
                        <a:effectLst/>
                        <a:latin typeface="CG Omeg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 marR="0" algn="l">
                        <a:lnSpc>
                          <a:spcPct val="115000"/>
                        </a:lnSpc>
                        <a:spcBef>
                          <a:spcPts val="0"/>
                        </a:spcBef>
                        <a:spcAft>
                          <a:spcPts val="0"/>
                        </a:spcAft>
                      </a:pPr>
                      <a:r>
                        <a:rPr lang="en-ZA" sz="1800" dirty="0">
                          <a:effectLst/>
                          <a:latin typeface="Calibri"/>
                          <a:ea typeface="Calibri"/>
                          <a:cs typeface="Arial"/>
                        </a:rPr>
                        <a:t>Target was not achieved due to cost containment measures instituted.  </a:t>
                      </a:r>
                      <a:endParaRPr lang="en-US" sz="1800" dirty="0">
                        <a:effectLst/>
                        <a:latin typeface="CG Omega"/>
                        <a:ea typeface="Times New Roman"/>
                        <a:cs typeface="Times New Roman"/>
                      </a:endParaRPr>
                    </a:p>
                    <a:p>
                      <a:pPr marL="34290" marR="0" algn="l">
                        <a:lnSpc>
                          <a:spcPct val="115000"/>
                        </a:lnSpc>
                        <a:spcBef>
                          <a:spcPts val="0"/>
                        </a:spcBef>
                        <a:spcAft>
                          <a:spcPts val="0"/>
                        </a:spcAft>
                      </a:pPr>
                      <a:r>
                        <a:rPr lang="en-ZA" sz="1800" dirty="0">
                          <a:effectLst/>
                          <a:latin typeface="Calibri"/>
                          <a:ea typeface="Calibri"/>
                          <a:cs typeface="Arial"/>
                        </a:rPr>
                        <a:t> </a:t>
                      </a:r>
                      <a:endParaRPr lang="en-US" sz="1800" dirty="0">
                        <a:effectLst/>
                        <a:latin typeface="CG Omega"/>
                        <a:ea typeface="Times New Roman"/>
                        <a:cs typeface="Times New Roman"/>
                      </a:endParaRPr>
                    </a:p>
                    <a:p>
                      <a:pPr marL="34290" marR="0" algn="l">
                        <a:lnSpc>
                          <a:spcPct val="115000"/>
                        </a:lnSpc>
                        <a:spcBef>
                          <a:spcPts val="0"/>
                        </a:spcBef>
                        <a:spcAft>
                          <a:spcPts val="0"/>
                        </a:spcAft>
                      </a:pPr>
                      <a:r>
                        <a:rPr lang="en-ZA" sz="1800" dirty="0">
                          <a:effectLst/>
                          <a:latin typeface="Calibri"/>
                          <a:ea typeface="Calibri"/>
                          <a:cs typeface="Arial"/>
                        </a:rPr>
                        <a:t>Roll out in 2017 will continue in line with revised budget availability</a:t>
                      </a:r>
                      <a:endParaRPr lang="en-US" sz="1800" dirty="0">
                        <a:effectLst/>
                        <a:latin typeface="CG Omeg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44486" y="457201"/>
            <a:ext cx="8647112" cy="470898"/>
          </a:xfrm>
        </p:spPr>
        <p:txBody>
          <a:bodyPr/>
          <a:lstStyle/>
          <a:p>
            <a:pPr lvl="0"/>
            <a:r>
              <a:rPr lang="en-US" kern="1200" dirty="0">
                <a:solidFill>
                  <a:srgbClr val="FF0000"/>
                </a:solidFill>
              </a:rPr>
              <a:t>PROGRAMME 1: ADMINISTRATION </a:t>
            </a:r>
            <a:r>
              <a:rPr lang="en-US" sz="1400" kern="1200" dirty="0">
                <a:solidFill>
                  <a:srgbClr val="FF0000"/>
                </a:solidFill>
              </a:rPr>
              <a:t/>
            </a:r>
            <a:br>
              <a:rPr lang="en-US" sz="1400" kern="1200" dirty="0">
                <a:solidFill>
                  <a:srgbClr val="FF0000"/>
                </a:solidFill>
              </a:rPr>
            </a:br>
            <a:endParaRPr lang="en-US" sz="1400" dirty="0"/>
          </a:p>
        </p:txBody>
      </p:sp>
    </p:spTree>
    <p:extLst>
      <p:ext uri="{BB962C8B-B14F-4D97-AF65-F5344CB8AC3E}">
        <p14:creationId xmlns:p14="http://schemas.microsoft.com/office/powerpoint/2010/main" xmlns="" val="124033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997196"/>
          </a:xfrm>
          <a:solidFill>
            <a:schemeClr val="accent1">
              <a:lumMod val="60000"/>
              <a:lumOff val="40000"/>
            </a:schemeClr>
          </a:solidFill>
        </p:spPr>
        <p:txBody>
          <a:bodyPr/>
          <a:lstStyle/>
          <a:p>
            <a:pPr marL="0" indent="0" algn="ctr">
              <a:buNone/>
            </a:pPr>
            <a:r>
              <a:rPr lang="en-US" sz="7200" b="1" dirty="0">
                <a:effectLst>
                  <a:outerShdw blurRad="38100" dist="38100" dir="2700000" algn="tl">
                    <a:srgbClr val="000000">
                      <a:alpha val="43137"/>
                    </a:srgbClr>
                  </a:outerShdw>
                </a:effectLst>
              </a:rPr>
              <a:t>Finance</a:t>
            </a:r>
            <a:r>
              <a:rPr lang="en-US" sz="7200" dirty="0">
                <a:effectLst>
                  <a:outerShdw blurRad="38100" dist="38100" dir="2700000" algn="tl">
                    <a:srgbClr val="000000">
                      <a:alpha val="43137"/>
                    </a:srgbClr>
                  </a:outerShdw>
                </a:effectLst>
              </a:rPr>
              <a:t> </a:t>
            </a:r>
            <a:endParaRPr lang="en-US" sz="7200" dirty="0"/>
          </a:p>
        </p:txBody>
      </p:sp>
    </p:spTree>
    <p:extLst>
      <p:ext uri="{BB962C8B-B14F-4D97-AF65-F5344CB8AC3E}">
        <p14:creationId xmlns:p14="http://schemas.microsoft.com/office/powerpoint/2010/main" xmlns="" val="1075918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400" y="1144551"/>
          <a:ext cx="8856139" cy="550545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gridCol w="3445939">
                  <a:extLst>
                    <a:ext uri="{9D8B030D-6E8A-4147-A177-3AD203B41FA5}">
                      <a16:colId xmlns:a16="http://schemas.microsoft.com/office/drawing/2014/main" xmlns="" val="20004"/>
                    </a:ext>
                  </a:extLst>
                </a:gridCol>
              </a:tblGrid>
              <a:tr h="874290">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Planned Target 2016/17</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Deviation from planned target  to actual achievement</a:t>
                      </a:r>
                      <a:r>
                        <a:rPr lang="en-US" sz="1600" b="1" i="0" u="none" strike="noStrike" kern="1200" baseline="0" dirty="0" smtClean="0">
                          <a:solidFill>
                            <a:schemeClr val="bg1"/>
                          </a:solidFill>
                          <a:effectLst/>
                          <a:latin typeface="Calibri"/>
                          <a:ea typeface="+mn-ea"/>
                          <a:cs typeface="+mn-cs"/>
                        </a:rPr>
                        <a:t> for 2016/17</a:t>
                      </a:r>
                      <a:endParaRPr lang="en-US" sz="16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162760">
                <a:tc>
                  <a:txBody>
                    <a:bodyPr/>
                    <a:lstStyle/>
                    <a:p>
                      <a:pPr algn="l" fontAlgn="t"/>
                      <a:r>
                        <a:rPr lang="en-US" sz="1400" b="1" i="0" u="none" strike="noStrike" dirty="0">
                          <a:solidFill>
                            <a:srgbClr val="000000"/>
                          </a:solidFill>
                          <a:effectLst/>
                          <a:latin typeface="Calibri"/>
                        </a:rPr>
                        <a:t>Percentage of allocated budget spent per year.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400" b="0" i="0" u="none" strike="noStrike" dirty="0">
                          <a:solidFill>
                            <a:srgbClr val="000000"/>
                          </a:solidFill>
                          <a:effectLst/>
                          <a:latin typeface="Calibri"/>
                        </a:rPr>
                        <a:t>99.75%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331"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99.82%</a:t>
                      </a:r>
                      <a:endParaRPr kumimoji="0" lang="en-US" sz="1400" b="0" i="0" u="none" strike="noStrike" kern="1200" cap="none" spc="0" normalizeH="0" baseline="0" noProof="0" dirty="0" smtClean="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algn="r" fontAlgn="t"/>
                      <a:endParaRPr lang="en-US" sz="1400" b="0" i="0" u="none" strike="noStrike" kern="1200" dirty="0" smtClean="0">
                        <a:solidFill>
                          <a:srgbClr val="000000"/>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fontAlgn="t"/>
                      <a:r>
                        <a:rPr lang="en-US" sz="1400" b="0" i="0" u="none" strike="noStrike" dirty="0" smtClean="0">
                          <a:solidFill>
                            <a:srgbClr val="000000"/>
                          </a:solidFill>
                          <a:effectLst/>
                          <a:latin typeface="Calibri" panose="020F0502020204030204" pitchFamily="34" charset="0"/>
                        </a:rPr>
                        <a:t>0.07%</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kern="1200" dirty="0" smtClean="0">
                          <a:solidFill>
                            <a:schemeClr val="dk1"/>
                          </a:solidFill>
                          <a:effectLst/>
                          <a:latin typeface="Calibri" panose="020F0502020204030204" pitchFamily="34" charset="0"/>
                          <a:ea typeface="+mn-ea"/>
                          <a:cs typeface="+mn-cs"/>
                        </a:rPr>
                        <a:t>The department had payables</a:t>
                      </a:r>
                      <a:r>
                        <a:rPr lang="en-GB" sz="1400" kern="1200" baseline="0" dirty="0" smtClean="0">
                          <a:solidFill>
                            <a:schemeClr val="dk1"/>
                          </a:solidFill>
                          <a:effectLst/>
                          <a:latin typeface="Calibri" panose="020F0502020204030204" pitchFamily="34" charset="0"/>
                          <a:ea typeface="+mn-ea"/>
                          <a:cs typeface="+mn-cs"/>
                        </a:rPr>
                        <a:t> amounting to R358,9 million </a:t>
                      </a:r>
                      <a:r>
                        <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of which R232 million (65%) were confirmed intergovernmental claims. </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The main payable relates to PMTE for municipal service charges i.e. water and electricity to the value R193 million (83% of payables older than 30 days which were reported by AGSA p 115-116 paragraph 9).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The earmarked allocation for municipal service charges is inadequate to fund the actual consumption on water and electricity. In 2015-16 the earmarked allocation was R860 million, and supplemented the budget by R59 million through virements. The final appropriation for this item was R919 million.  </a:t>
                      </a:r>
                      <a:endPar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61426" y="756290"/>
            <a:ext cx="8647112" cy="443198"/>
          </a:xfrm>
        </p:spPr>
        <p:txBody>
          <a:bodyPr/>
          <a:lstStyle/>
          <a:p>
            <a:pPr lvl="0"/>
            <a:r>
              <a:rPr lang="en-US" sz="1600" kern="1200" dirty="0">
                <a:solidFill>
                  <a:srgbClr val="FF0000"/>
                </a:solidFill>
              </a:rPr>
              <a:t>PROGRAMME 1: ADMINISTRATION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3558552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400" y="1144550"/>
          <a:ext cx="8856137" cy="5256250"/>
        </p:xfrm>
        <a:graphic>
          <a:graphicData uri="http://schemas.openxmlformats.org/drawingml/2006/table">
            <a:tbl>
              <a:tblPr firstRow="1" bandRow="1">
                <a:tableStyleId>{5C22544A-7EE6-4342-B048-85BDC9FD1C3A}</a:tableStyleId>
              </a:tblPr>
              <a:tblGrid>
                <a:gridCol w="1455849">
                  <a:extLst>
                    <a:ext uri="{9D8B030D-6E8A-4147-A177-3AD203B41FA5}">
                      <a16:colId xmlns:a16="http://schemas.microsoft.com/office/drawing/2014/main" xmlns="" val="20000"/>
                    </a:ext>
                  </a:extLst>
                </a:gridCol>
                <a:gridCol w="1584865">
                  <a:extLst>
                    <a:ext uri="{9D8B030D-6E8A-4147-A177-3AD203B41FA5}">
                      <a16:colId xmlns:a16="http://schemas.microsoft.com/office/drawing/2014/main" xmlns="" val="20001"/>
                    </a:ext>
                  </a:extLst>
                </a:gridCol>
                <a:gridCol w="1584865">
                  <a:extLst>
                    <a:ext uri="{9D8B030D-6E8A-4147-A177-3AD203B41FA5}">
                      <a16:colId xmlns:a16="http://schemas.microsoft.com/office/drawing/2014/main" xmlns="" val="20002"/>
                    </a:ext>
                  </a:extLst>
                </a:gridCol>
                <a:gridCol w="1699021">
                  <a:extLst>
                    <a:ext uri="{9D8B030D-6E8A-4147-A177-3AD203B41FA5}">
                      <a16:colId xmlns:a16="http://schemas.microsoft.com/office/drawing/2014/main" xmlns="" val="20003"/>
                    </a:ext>
                  </a:extLst>
                </a:gridCol>
                <a:gridCol w="2531537">
                  <a:extLst>
                    <a:ext uri="{9D8B030D-6E8A-4147-A177-3AD203B41FA5}">
                      <a16:colId xmlns:a16="http://schemas.microsoft.com/office/drawing/2014/main" xmlns="" val="20004"/>
                    </a:ext>
                  </a:extLst>
                </a:gridCol>
              </a:tblGrid>
              <a:tr h="1339681">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Planned Target 2016/17</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Deviation from planned target  to actual achievement</a:t>
                      </a:r>
                      <a:r>
                        <a:rPr lang="en-US" sz="1600" b="1" i="0" u="none" strike="noStrike" kern="1200" baseline="0" dirty="0" smtClean="0">
                          <a:solidFill>
                            <a:schemeClr val="bg1"/>
                          </a:solidFill>
                          <a:effectLst/>
                          <a:latin typeface="Calibri"/>
                          <a:ea typeface="+mn-ea"/>
                          <a:cs typeface="+mn-cs"/>
                        </a:rPr>
                        <a:t> for 2016/17</a:t>
                      </a:r>
                      <a:endParaRPr lang="en-US" sz="16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16569">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baseline="0" dirty="0">
                          <a:solidFill>
                            <a:schemeClr val="tx1"/>
                          </a:solidFill>
                          <a:effectLst/>
                          <a:latin typeface="Calibri" panose="020F0502020204030204" pitchFamily="34" charset="0"/>
                          <a:ea typeface="+mn-ea"/>
                          <a:cs typeface="Arial" panose="020B0604020202020204" pitchFamily="34" charset="0"/>
                        </a:rPr>
                        <a:t>Number of audit qualifications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0" i="0" u="none" strike="noStrike" kern="1200" baseline="0" dirty="0" smtClean="0">
                          <a:solidFill>
                            <a:schemeClr val="tx1"/>
                          </a:solidFill>
                          <a:effectLst/>
                          <a:latin typeface="Calibri" panose="020F0502020204030204" pitchFamily="34" charset="0"/>
                          <a:ea typeface="+mn-ea"/>
                          <a:cs typeface="Arial" panose="020B0604020202020204" pitchFamily="34" charset="0"/>
                        </a:rPr>
                        <a:t>Zero audit qualifications.</a:t>
                      </a:r>
                    </a:p>
                    <a:p>
                      <a:pPr marL="0" algn="l" defTabSz="914331" rtl="0" eaLnBrk="1" fontAlgn="t" latinLnBrk="0" hangingPunct="1"/>
                      <a:endParaRPr lang="en-US" sz="1500" b="0" i="0" u="none" strike="noStrike" kern="1200" baseline="0" dirty="0">
                        <a:solidFill>
                          <a:schemeClr val="tx1"/>
                        </a:solidFill>
                        <a:effectLst/>
                        <a:latin typeface="Calibri" panose="020F0502020204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500" b="0" i="0" u="none" strike="noStrike" kern="1200" baseline="0" noProof="0" dirty="0" smtClean="0">
                          <a:solidFill>
                            <a:schemeClr val="tx1"/>
                          </a:solidFill>
                          <a:effectLst/>
                          <a:latin typeface="Calibri" panose="020F0502020204030204" pitchFamily="34" charset="0"/>
                          <a:ea typeface="+mn-ea"/>
                          <a:cs typeface="Arial" panose="020B0604020202020204" pitchFamily="34" charset="0"/>
                        </a:rPr>
                        <a:t>One audit qualification on capital work-in-progress</a:t>
                      </a:r>
                    </a:p>
                    <a:p>
                      <a:pPr marL="0" algn="l" defTabSz="914331" rtl="0" eaLnBrk="1" fontAlgn="t" latinLnBrk="0" hangingPunct="1"/>
                      <a:endParaRPr lang="en-US" sz="1500" b="0" i="0" u="none" strike="noStrike" kern="1200" baseline="0" dirty="0">
                        <a:solidFill>
                          <a:schemeClr val="tx1"/>
                        </a:solidFill>
                        <a:effectLst/>
                        <a:latin typeface="Calibri" panose="020F0502020204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l" defTabSz="914331" rtl="0" eaLnBrk="1" fontAlgn="t" latinLnBrk="0" hangingPunct="1"/>
                      <a:r>
                        <a:rPr lang="en-US" sz="1500" b="0" i="0" u="none" strike="noStrike" kern="1200" baseline="0" dirty="0" smtClean="0">
                          <a:solidFill>
                            <a:schemeClr val="tx1"/>
                          </a:solidFill>
                          <a:effectLst/>
                          <a:latin typeface="Calibri" panose="020F0502020204030204" pitchFamily="34" charset="0"/>
                          <a:ea typeface="+mn-ea"/>
                          <a:cs typeface="Arial" panose="020B0604020202020204" pitchFamily="34" charset="0"/>
                        </a:rPr>
                        <a:t>One audit qualification</a:t>
                      </a:r>
                      <a:endParaRPr lang="en-US" sz="1500" b="0" i="0" u="none" strike="noStrike" kern="1200" baseline="0" dirty="0">
                        <a:solidFill>
                          <a:schemeClr val="tx1"/>
                        </a:solidFill>
                        <a:effectLst/>
                        <a:latin typeface="Calibri" panose="020F0502020204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500" b="0" i="0" u="none" strike="noStrike" kern="1200" baseline="0" dirty="0" smtClean="0">
                          <a:solidFill>
                            <a:schemeClr val="tx1"/>
                          </a:solidFill>
                          <a:effectLst/>
                          <a:latin typeface="Calibri" panose="020F0502020204030204" pitchFamily="34" charset="0"/>
                          <a:ea typeface="+mn-ea"/>
                          <a:cs typeface="Arial" panose="020B0604020202020204" pitchFamily="34" charset="0"/>
                        </a:rPr>
                        <a:t>The department did not comply with the new Modified Cash Standard (MCS) of disclosing the capital work-in-progress in the 2016/17 annual financial statements.   The MCS did not take into account the bill back model of DPW and the Treasury directives which have not been annulled in relation to DPW keeping source documents and only providing line function departments with PACE document.  AGSA queried the reliability of PACE as a source document.</a:t>
                      </a:r>
                      <a:endParaRPr lang="en-US" sz="1500" b="0" i="0" u="none" strike="noStrike" kern="1200" baseline="0" dirty="0">
                        <a:solidFill>
                          <a:schemeClr val="tx1"/>
                        </a:solidFill>
                        <a:effectLst/>
                        <a:latin typeface="Calibri" panose="020F0502020204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61426" y="756290"/>
            <a:ext cx="8647112" cy="443198"/>
          </a:xfrm>
        </p:spPr>
        <p:txBody>
          <a:bodyPr/>
          <a:lstStyle/>
          <a:p>
            <a:pPr lvl="0"/>
            <a:r>
              <a:rPr lang="en-US" sz="1600" kern="1200" dirty="0">
                <a:solidFill>
                  <a:srgbClr val="FF0000"/>
                </a:solidFill>
              </a:rPr>
              <a:t>PROGRAMME 1: ADMINISTRATION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1878597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1994392"/>
          </a:xfrm>
          <a:solidFill>
            <a:schemeClr val="accent1">
              <a:lumMod val="60000"/>
              <a:lumOff val="40000"/>
            </a:schemeClr>
          </a:solidFill>
        </p:spPr>
        <p:txBody>
          <a:bodyPr/>
          <a:lstStyle/>
          <a:p>
            <a:pPr marL="0" indent="0" algn="ctr">
              <a:buNone/>
            </a:pPr>
            <a:r>
              <a:rPr lang="en-US" sz="7200" dirty="0" smtClean="0"/>
              <a:t> </a:t>
            </a:r>
            <a:r>
              <a:rPr lang="en-US" sz="7200" b="1" dirty="0" smtClean="0"/>
              <a:t>INFORMATION TECHNOLOGY </a:t>
            </a:r>
            <a:endParaRPr lang="en-US" b="1" dirty="0"/>
          </a:p>
        </p:txBody>
      </p:sp>
    </p:spTree>
    <p:extLst>
      <p:ext uri="{BB962C8B-B14F-4D97-AF65-F5344CB8AC3E}">
        <p14:creationId xmlns:p14="http://schemas.microsoft.com/office/powerpoint/2010/main" xmlns="" val="1056904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400" y="971551"/>
          <a:ext cx="8857734" cy="5850255"/>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923534">
                  <a:extLst>
                    <a:ext uri="{9D8B030D-6E8A-4147-A177-3AD203B41FA5}">
                      <a16:colId xmlns:a16="http://schemas.microsoft.com/office/drawing/2014/main" xmlns="" val="20004"/>
                    </a:ext>
                  </a:extLst>
                </a:gridCol>
              </a:tblGrid>
              <a:tr h="1023136">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Indicator</a:t>
                      </a:r>
                      <a:endParaRPr lang="en-US" sz="14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Planned Target 2016/17</a:t>
                      </a:r>
                      <a:endParaRPr lang="en-US" sz="14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Deviation from planned target  to actual achievement</a:t>
                      </a:r>
                      <a:r>
                        <a:rPr lang="en-US" sz="1400" b="1" i="0" u="none" strike="noStrike" kern="1200" baseline="0" dirty="0" smtClean="0">
                          <a:solidFill>
                            <a:schemeClr val="bg1"/>
                          </a:solidFill>
                          <a:effectLst/>
                          <a:latin typeface="Calibri"/>
                          <a:ea typeface="+mn-ea"/>
                          <a:cs typeface="+mn-cs"/>
                        </a:rPr>
                        <a:t> for 2016/17</a:t>
                      </a:r>
                      <a:endParaRPr lang="en-US" sz="14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602610">
                <a:tc>
                  <a:txBody>
                    <a:bodyPr/>
                    <a:lstStyle/>
                    <a:p>
                      <a:pPr algn="l" fontAlgn="t"/>
                      <a:r>
                        <a:rPr lang="en-US" sz="1200" b="1" i="0" u="none" strike="noStrike" kern="1200" dirty="0">
                          <a:solidFill>
                            <a:schemeClr val="tx1"/>
                          </a:solidFill>
                          <a:effectLst/>
                          <a:latin typeface="Calibri"/>
                          <a:ea typeface="+mn-ea"/>
                          <a:cs typeface="+mn-cs"/>
                        </a:rPr>
                        <a:t>Percentage of Integrated Inmate Management System (IIMS) modules for core business </a:t>
                      </a:r>
                      <a:r>
                        <a:rPr lang="en-US" sz="1200" b="1" i="0" u="none" strike="noStrike" kern="1200" dirty="0" smtClean="0">
                          <a:solidFill>
                            <a:schemeClr val="tx1"/>
                          </a:solidFill>
                          <a:effectLst/>
                          <a:latin typeface="Calibri"/>
                          <a:ea typeface="+mn-ea"/>
                          <a:cs typeface="+mn-cs"/>
                        </a:rPr>
                        <a:t>processes </a:t>
                      </a:r>
                      <a:r>
                        <a:rPr lang="en-US" sz="1200" b="1" i="0" u="none" strike="noStrike" kern="1200" dirty="0">
                          <a:solidFill>
                            <a:schemeClr val="tx1"/>
                          </a:solidFill>
                          <a:effectLst/>
                          <a:latin typeface="Calibri"/>
                          <a:ea typeface="+mn-ea"/>
                          <a:cs typeface="+mn-cs"/>
                        </a:rPr>
                        <a:t>completed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44% (4/9)</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endPar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build </a:t>
                      </a: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and test completion of (1) Inmate Registration &amp; Admission, (2) Risk Assessment &amp; Classification, (3) Health &amp; Pharmacy, and (4) Release Management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44% (4/9) </a:t>
                      </a:r>
                      <a:endPar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331" rtl="0" eaLnBrk="1" fontAlgn="t"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build </a:t>
                      </a: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and test of (1) Inmate Registration &amp; Admission, (2) Risk Assessment &amp; Classification, (3) Health &amp; Pharmacy, and (4) Release Management is been completed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None </a:t>
                      </a:r>
                      <a:endPar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n/a </a:t>
                      </a:r>
                      <a:endPar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032103">
                <a:tc>
                  <a:txBody>
                    <a:bodyPr/>
                    <a:lstStyle/>
                    <a:p>
                      <a:pPr marL="0" algn="l" defTabSz="914331" rtl="0" eaLnBrk="1" fontAlgn="t" latinLnBrk="0" hangingPunct="1"/>
                      <a:r>
                        <a:rPr lang="en-US" sz="1200" b="1" i="0" u="none" strike="noStrike" kern="1200" baseline="0" dirty="0">
                          <a:solidFill>
                            <a:schemeClr val="tx1"/>
                          </a:solidFill>
                          <a:effectLst/>
                          <a:latin typeface="Arial" panose="020B0604020202020204" pitchFamily="34" charset="0"/>
                          <a:ea typeface="+mn-ea"/>
                          <a:cs typeface="Arial" panose="020B0604020202020204" pitchFamily="34" charset="0"/>
                        </a:rPr>
                        <a:t>Percentage of Annual Performance Plan Indicators for the department automated.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45% (5/11</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a:t>
                      </a:r>
                    </a:p>
                    <a:p>
                      <a:pPr marL="0" algn="l" defTabSz="914331" rtl="0" eaLnBrk="1" fontAlgn="t" latinLnBrk="0" hangingPunct="1"/>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build and test completion of </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(1) percentage of allocated budget spent per year</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(2) Overcrowding and accommodate rate in correctional centres</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(3) escape rate in correctional </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center</a:t>
                      </a: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(4) rate of injuries by assaults of inmates in correctional centres</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(5) rate of unnatural deaths in correctional centres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45% (5/11</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a:t>
                      </a:r>
                    </a:p>
                    <a:p>
                      <a:pPr algn="l" fontAlgn="t"/>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build and test  of </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(1) percentage of allocated budget spent per year</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(2) Overcrowding and accommodate rate in correctional centres</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(3) escape rate in correctional </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center</a:t>
                      </a: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(4) rate of injuries by assaults of inmates in correctional centres</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(5) rate of unnatural deaths in correctional centres is completed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None </a:t>
                      </a:r>
                      <a:endPar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n/a </a:t>
                      </a:r>
                      <a:endPar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 name="Title 3"/>
          <p:cNvSpPr>
            <a:spLocks noGrp="1"/>
          </p:cNvSpPr>
          <p:nvPr>
            <p:ph type="title"/>
          </p:nvPr>
        </p:nvSpPr>
        <p:spPr>
          <a:xfrm>
            <a:off x="363022" y="651100"/>
            <a:ext cx="8647112" cy="470898"/>
          </a:xfrm>
        </p:spPr>
        <p:txBody>
          <a:bodyPr/>
          <a:lstStyle/>
          <a:p>
            <a:pPr lvl="0"/>
            <a:r>
              <a:rPr lang="en-US" kern="1200" dirty="0">
                <a:solidFill>
                  <a:srgbClr val="FF0000"/>
                </a:solidFill>
              </a:rPr>
              <a:t>PROGRAMME 1: ADMINISTRATION </a:t>
            </a:r>
            <a:r>
              <a:rPr lang="en-US" sz="1400" kern="1200" dirty="0">
                <a:solidFill>
                  <a:srgbClr val="FF0000"/>
                </a:solidFill>
              </a:rPr>
              <a:t/>
            </a:r>
            <a:br>
              <a:rPr lang="en-US" sz="1400" kern="1200" dirty="0">
                <a:solidFill>
                  <a:srgbClr val="FF0000"/>
                </a:solidFill>
              </a:rPr>
            </a:br>
            <a:endParaRPr lang="en-US" sz="1400" dirty="0"/>
          </a:p>
        </p:txBody>
      </p:sp>
    </p:spTree>
    <p:extLst>
      <p:ext uri="{BB962C8B-B14F-4D97-AF65-F5344CB8AC3E}">
        <p14:creationId xmlns:p14="http://schemas.microsoft.com/office/powerpoint/2010/main" xmlns="" val="14789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387798"/>
          </a:xfrm>
        </p:spPr>
        <p:txBody>
          <a:bodyPr/>
          <a:lstStyle/>
          <a:p>
            <a:pPr algn="ctr"/>
            <a:r>
              <a:rPr lang="en-US" sz="2800" dirty="0" smtClean="0"/>
              <a:t>PRESENTATION OUTLINE</a:t>
            </a:r>
            <a:endParaRPr lang="en-US" sz="2800" dirty="0"/>
          </a:p>
        </p:txBody>
      </p:sp>
      <p:sp>
        <p:nvSpPr>
          <p:cNvPr id="3" name="Content Placeholder 2"/>
          <p:cNvSpPr>
            <a:spLocks noGrp="1"/>
          </p:cNvSpPr>
          <p:nvPr>
            <p:ph idx="1"/>
          </p:nvPr>
        </p:nvSpPr>
        <p:spPr>
          <a:xfrm>
            <a:off x="152400" y="1066800"/>
            <a:ext cx="8991600" cy="5429179"/>
          </a:xfrm>
          <a:solidFill>
            <a:srgbClr val="FFC000"/>
          </a:solidFill>
        </p:spPr>
        <p:txBody>
          <a:bodyPr/>
          <a:lstStyle/>
          <a:p>
            <a:pPr marL="342900" indent="-342900">
              <a:lnSpc>
                <a:spcPct val="100000"/>
              </a:lnSpc>
              <a:buFont typeface="Wingdings" pitchFamily="2" charset="2"/>
              <a:buAutoNum type="arabicPeriod"/>
            </a:pPr>
            <a:r>
              <a:rPr lang="en-US" sz="2800" b="1" dirty="0" smtClean="0">
                <a:latin typeface="Century Gothic" panose="020B0502020202020204" pitchFamily="34" charset="0"/>
              </a:rPr>
              <a:t>ANALYSIS OF DCS ANNUAL PERFORMANCE ON PREDETERMINED OBJECTIVES 2016/2017</a:t>
            </a:r>
          </a:p>
          <a:p>
            <a:pPr marL="342900" indent="-342900">
              <a:lnSpc>
                <a:spcPct val="100000"/>
              </a:lnSpc>
              <a:buFont typeface="Wingdings" pitchFamily="2" charset="2"/>
              <a:buAutoNum type="arabicPeriod"/>
            </a:pPr>
            <a:r>
              <a:rPr lang="en-US" sz="2800" b="1" dirty="0" smtClean="0">
                <a:solidFill>
                  <a:srgbClr val="000000"/>
                </a:solidFill>
                <a:latin typeface="Century Gothic" panose="020B0502020202020204" pitchFamily="34" charset="0"/>
              </a:rPr>
              <a:t>SUMMARY </a:t>
            </a:r>
            <a:r>
              <a:rPr lang="en-US" sz="2800" b="1" dirty="0">
                <a:solidFill>
                  <a:srgbClr val="000000"/>
                </a:solidFill>
                <a:latin typeface="Century Gothic" panose="020B0502020202020204" pitchFamily="34" charset="0"/>
              </a:rPr>
              <a:t>OF AGSA </a:t>
            </a:r>
            <a:r>
              <a:rPr lang="en-US" sz="2800" b="1" dirty="0" smtClean="0">
                <a:solidFill>
                  <a:srgbClr val="000000"/>
                </a:solidFill>
                <a:latin typeface="Century Gothic" panose="020B0502020202020204" pitchFamily="34" charset="0"/>
              </a:rPr>
              <a:t>FINDINGS ON </a:t>
            </a:r>
            <a:r>
              <a:rPr lang="en-US" sz="2800" b="1" dirty="0">
                <a:solidFill>
                  <a:srgbClr val="000000"/>
                </a:solidFill>
                <a:latin typeface="Century Gothic" panose="020B0502020202020204" pitchFamily="34" charset="0"/>
              </a:rPr>
              <a:t>THE AUDIT OF  PREDETERMINED </a:t>
            </a:r>
            <a:r>
              <a:rPr lang="en-US" sz="2800" b="1" dirty="0" smtClean="0">
                <a:solidFill>
                  <a:srgbClr val="000000"/>
                </a:solidFill>
                <a:latin typeface="Century Gothic" panose="020B0502020202020204" pitchFamily="34" charset="0"/>
              </a:rPr>
              <a:t>OBJECTIVES</a:t>
            </a:r>
          </a:p>
          <a:p>
            <a:pPr marL="342900" indent="-342900">
              <a:lnSpc>
                <a:spcPct val="100000"/>
              </a:lnSpc>
              <a:buFont typeface="Wingdings" pitchFamily="2" charset="2"/>
              <a:buAutoNum type="arabicPeriod"/>
            </a:pPr>
            <a:r>
              <a:rPr lang="en-US" sz="2800" b="1" dirty="0">
                <a:solidFill>
                  <a:srgbClr val="000000"/>
                </a:solidFill>
                <a:latin typeface="Century Gothic" panose="020B0502020202020204" pitchFamily="34" charset="0"/>
              </a:rPr>
              <a:t>SUMMARY OF AGSA </a:t>
            </a:r>
            <a:r>
              <a:rPr lang="en-US" sz="2800" b="1" dirty="0" smtClean="0">
                <a:solidFill>
                  <a:srgbClr val="000000"/>
                </a:solidFill>
                <a:latin typeface="Century Gothic" panose="020B0502020202020204" pitchFamily="34" charset="0"/>
              </a:rPr>
              <a:t>FINDINGS</a:t>
            </a:r>
            <a:r>
              <a:rPr lang="en-US" sz="2800" b="1" dirty="0">
                <a:solidFill>
                  <a:srgbClr val="000000"/>
                </a:solidFill>
                <a:latin typeface="Century Gothic" panose="020B0502020202020204" pitchFamily="34" charset="0"/>
              </a:rPr>
              <a:t> </a:t>
            </a:r>
            <a:r>
              <a:rPr lang="en-US" sz="2800" b="1" dirty="0" smtClean="0">
                <a:solidFill>
                  <a:srgbClr val="000000"/>
                </a:solidFill>
                <a:latin typeface="Century Gothic" panose="020B0502020202020204" pitchFamily="34" charset="0"/>
              </a:rPr>
              <a:t>ON </a:t>
            </a:r>
            <a:r>
              <a:rPr lang="en-US" sz="2800" b="1" dirty="0">
                <a:solidFill>
                  <a:srgbClr val="000000"/>
                </a:solidFill>
                <a:latin typeface="Century Gothic" panose="020B0502020202020204" pitchFamily="34" charset="0"/>
              </a:rPr>
              <a:t>THE AUDIT OF FINANCIAL </a:t>
            </a:r>
            <a:r>
              <a:rPr lang="en-US" sz="2800" b="1" dirty="0" smtClean="0">
                <a:solidFill>
                  <a:srgbClr val="000000"/>
                </a:solidFill>
                <a:latin typeface="Century Gothic" panose="020B0502020202020204" pitchFamily="34" charset="0"/>
              </a:rPr>
              <a:t>STATEMENTS</a:t>
            </a:r>
            <a:endParaRPr lang="en-US" sz="2800" b="1" dirty="0">
              <a:solidFill>
                <a:srgbClr val="000000"/>
              </a:solidFill>
              <a:latin typeface="Century Gothic" panose="020B0502020202020204" pitchFamily="34" charset="0"/>
            </a:endParaRPr>
          </a:p>
          <a:p>
            <a:pPr marL="514350" lvl="0" indent="-514350">
              <a:lnSpc>
                <a:spcPct val="100000"/>
              </a:lnSpc>
              <a:buFont typeface="+mj-lt"/>
              <a:buAutoNum type="arabicPeriod"/>
            </a:pPr>
            <a:r>
              <a:rPr lang="en-US" sz="2800" b="1" dirty="0">
                <a:latin typeface="Century Gothic" panose="020B0502020202020204" pitchFamily="34" charset="0"/>
              </a:rPr>
              <a:t>FINAL STATE OF EXPENDITURE AS AT 31 MARCH </a:t>
            </a:r>
            <a:r>
              <a:rPr lang="en-US" sz="2800" b="1" dirty="0" smtClean="0">
                <a:latin typeface="Century Gothic" panose="020B0502020202020204" pitchFamily="34" charset="0"/>
              </a:rPr>
              <a:t>2017</a:t>
            </a:r>
          </a:p>
          <a:p>
            <a:pPr marL="0" lvl="0" indent="0">
              <a:lnSpc>
                <a:spcPct val="100000"/>
              </a:lnSpc>
              <a:buNone/>
            </a:pPr>
            <a:endParaRPr lang="en-US" sz="2800" b="1" dirty="0" smtClean="0">
              <a:latin typeface="Century Gothic" panose="020B0502020202020204" pitchFamily="34" charset="0"/>
            </a:endParaRPr>
          </a:p>
        </p:txBody>
      </p:sp>
    </p:spTree>
    <p:extLst>
      <p:ext uri="{BB962C8B-B14F-4D97-AF65-F5344CB8AC3E}">
        <p14:creationId xmlns:p14="http://schemas.microsoft.com/office/powerpoint/2010/main" xmlns="" val="589884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0850" y="457200"/>
            <a:ext cx="8680449" cy="364202"/>
          </a:xfrm>
        </p:spPr>
        <p:txBody>
          <a:bodyPr/>
          <a:lstStyle/>
          <a:p>
            <a:pPr marL="0" lvl="0" indent="0" defTabSz="914331" eaLnBrk="1" fontAlgn="auto" hangingPunct="1">
              <a:lnSpc>
                <a:spcPct val="150000"/>
              </a:lnSpc>
              <a:spcBef>
                <a:spcPts val="0"/>
              </a:spcBef>
              <a:spcAft>
                <a:spcPts val="0"/>
              </a:spcAft>
              <a:buClrTx/>
              <a:buNone/>
              <a:defRPr/>
            </a:pPr>
            <a:r>
              <a:rPr lang="en-US" sz="1800" b="1" kern="1200" dirty="0">
                <a:solidFill>
                  <a:srgbClr val="FF0000"/>
                </a:solidFill>
              </a:rPr>
              <a:t>PROGRAMME 1: ADMINISTRATION </a:t>
            </a:r>
          </a:p>
        </p:txBody>
      </p:sp>
      <p:graphicFrame>
        <p:nvGraphicFramePr>
          <p:cNvPr id="4" name="Table 3"/>
          <p:cNvGraphicFramePr>
            <a:graphicFrameLocks noGrp="1"/>
          </p:cNvGraphicFramePr>
          <p:nvPr>
            <p:extLst/>
          </p:nvPr>
        </p:nvGraphicFramePr>
        <p:xfrm>
          <a:off x="170850" y="990600"/>
          <a:ext cx="8820751" cy="4445635"/>
        </p:xfrm>
        <a:graphic>
          <a:graphicData uri="http://schemas.openxmlformats.org/drawingml/2006/table">
            <a:tbl>
              <a:tblPr firstRow="1" bandRow="1">
                <a:tableStyleId>{5C22544A-7EE6-4342-B048-85BDC9FD1C3A}</a:tableStyleId>
              </a:tblPr>
              <a:tblGrid>
                <a:gridCol w="1657771">
                  <a:extLst>
                    <a:ext uri="{9D8B030D-6E8A-4147-A177-3AD203B41FA5}">
                      <a16:colId xmlns:a16="http://schemas.microsoft.com/office/drawing/2014/main" xmlns="" val="20000"/>
                    </a:ext>
                  </a:extLst>
                </a:gridCol>
                <a:gridCol w="2476811">
                  <a:extLst>
                    <a:ext uri="{9D8B030D-6E8A-4147-A177-3AD203B41FA5}">
                      <a16:colId xmlns:a16="http://schemas.microsoft.com/office/drawing/2014/main" xmlns="" val="20001"/>
                    </a:ext>
                  </a:extLst>
                </a:gridCol>
                <a:gridCol w="2095368">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1143001">
                  <a:extLst>
                    <a:ext uri="{9D8B030D-6E8A-4147-A177-3AD203B41FA5}">
                      <a16:colId xmlns:a16="http://schemas.microsoft.com/office/drawing/2014/main" xmlns="" val="20004"/>
                    </a:ext>
                  </a:extLst>
                </a:gridCol>
              </a:tblGrid>
              <a:tr h="897890">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Indicator</a:t>
                      </a:r>
                      <a:endParaRPr lang="en-US" sz="14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Planned Target 2016/17</a:t>
                      </a:r>
                      <a:endParaRPr lang="en-US" sz="14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Deviation from planned target  to actual achievement</a:t>
                      </a:r>
                      <a:r>
                        <a:rPr lang="en-US" sz="1400" b="1" i="0" u="none" strike="noStrike" kern="1200" baseline="0" dirty="0" smtClean="0">
                          <a:solidFill>
                            <a:schemeClr val="bg1"/>
                          </a:solidFill>
                          <a:effectLst/>
                          <a:latin typeface="Calibri"/>
                          <a:ea typeface="+mn-ea"/>
                          <a:cs typeface="+mn-cs"/>
                        </a:rPr>
                        <a:t> for 2016/17</a:t>
                      </a:r>
                      <a:endParaRPr lang="en-US" sz="14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369310">
                <a:tc>
                  <a:txBody>
                    <a:bodyPr/>
                    <a:lstStyle/>
                    <a:p>
                      <a:pPr marL="0" algn="l" defTabSz="914331" rtl="0" eaLnBrk="1" fontAlgn="t" latinLnBrk="0" hangingPunct="1"/>
                      <a:r>
                        <a:rPr lang="en-US" sz="1200" b="1" i="0" u="none" strike="noStrike" kern="1200" baseline="0" dirty="0">
                          <a:solidFill>
                            <a:schemeClr val="tx1"/>
                          </a:solidFill>
                          <a:effectLst/>
                          <a:latin typeface="Arial" panose="020B0604020202020204" pitchFamily="34" charset="0"/>
                          <a:ea typeface="+mn-ea"/>
                          <a:cs typeface="Arial" panose="020B0604020202020204" pitchFamily="34" charset="0"/>
                        </a:rPr>
                        <a:t>Percentage of Annual Performance Plan Indicators for the department automated.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45% (5/11</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a:t>
                      </a:r>
                    </a:p>
                    <a:p>
                      <a:pPr marL="0" algn="l" defTabSz="914331" rtl="0" eaLnBrk="1" fontAlgn="t" latinLnBrk="0" hangingPunct="1"/>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build and test completion of </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(1) percentage of allocated budget spent per year</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(2) Overcrowding and accommodate rate in correctional centres</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(3) escape rate in correctional </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center</a:t>
                      </a: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(4) rate of injuries by assaults of inmates in correctional centres</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(5) rate of unnatural deaths in correctional centres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45% (5/11</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a:t>
                      </a:r>
                    </a:p>
                    <a:p>
                      <a:pPr algn="l" fontAlgn="t"/>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build and test  of </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(1) percentage of allocated budget spent per year</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(2) Overcrowding and accommodate rate in correctional centres</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(3) escape rate in correctional </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center</a:t>
                      </a: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(4) rate of injuries by assaults of inmates in correctional centres</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(5) rate of unnatural deaths in correctional centres is completed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None </a:t>
                      </a:r>
                      <a:endPar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n/a </a:t>
                      </a:r>
                      <a:endPar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735502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400" y="971551"/>
          <a:ext cx="8857734" cy="4266057"/>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923534">
                  <a:extLst>
                    <a:ext uri="{9D8B030D-6E8A-4147-A177-3AD203B41FA5}">
                      <a16:colId xmlns:a16="http://schemas.microsoft.com/office/drawing/2014/main" xmlns="" val="20004"/>
                    </a:ext>
                  </a:extLst>
                </a:gridCol>
              </a:tblGrid>
              <a:tr h="1023136">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Indicator</a:t>
                      </a:r>
                      <a:endParaRPr lang="en-US" sz="14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Planned Target 2016/17</a:t>
                      </a:r>
                      <a:endParaRPr lang="en-US" sz="14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Deviation from planned target  to actual achievement</a:t>
                      </a:r>
                      <a:r>
                        <a:rPr lang="en-US" sz="1400" b="1" i="0" u="none" strike="noStrike" kern="1200" baseline="0" dirty="0" smtClean="0">
                          <a:solidFill>
                            <a:schemeClr val="bg1"/>
                          </a:solidFill>
                          <a:effectLst/>
                          <a:latin typeface="Calibri"/>
                          <a:ea typeface="+mn-ea"/>
                          <a:cs typeface="+mn-cs"/>
                        </a:rPr>
                        <a:t> for 2016/17</a:t>
                      </a:r>
                      <a:endParaRPr lang="en-US" sz="14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032103">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a:ea typeface="+mn-ea"/>
                          <a:cs typeface="+mn-cs"/>
                        </a:rPr>
                        <a:t>Percentage of correctional facilities and community corrections offices where LAN is rolled out.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50%</a:t>
                      </a:r>
                      <a:b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(180/360)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74295">
                        <a:lnSpc>
                          <a:spcPct val="115000"/>
                        </a:lnSpc>
                        <a:spcBef>
                          <a:spcPts val="0"/>
                        </a:spcBef>
                        <a:spcAft>
                          <a:spcPts val="0"/>
                        </a:spcAft>
                      </a:pPr>
                      <a:r>
                        <a:rPr lang="en-ZA" sz="1400" kern="1200" dirty="0">
                          <a:effectLst/>
                          <a:latin typeface="Calibri"/>
                          <a:ea typeface="Calibri"/>
                          <a:cs typeface="Arial"/>
                        </a:rPr>
                        <a:t>26 %</a:t>
                      </a:r>
                      <a:br>
                        <a:rPr lang="en-ZA" sz="1400" kern="1200" dirty="0">
                          <a:effectLst/>
                          <a:latin typeface="Calibri"/>
                          <a:ea typeface="Calibri"/>
                          <a:cs typeface="Arial"/>
                        </a:rPr>
                      </a:br>
                      <a:r>
                        <a:rPr lang="en-ZA" sz="1400" kern="1200" dirty="0">
                          <a:effectLst/>
                          <a:latin typeface="Calibri"/>
                          <a:ea typeface="Calibri"/>
                          <a:cs typeface="Arial"/>
                        </a:rPr>
                        <a:t>(94/360)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90170" marR="74295">
                        <a:lnSpc>
                          <a:spcPct val="115000"/>
                        </a:lnSpc>
                        <a:spcBef>
                          <a:spcPts val="0"/>
                        </a:spcBef>
                        <a:spcAft>
                          <a:spcPts val="0"/>
                        </a:spcAft>
                      </a:pPr>
                      <a:r>
                        <a:rPr lang="en-ZA" sz="1400" kern="1200" dirty="0">
                          <a:effectLst/>
                          <a:latin typeface="Calibri"/>
                          <a:ea typeface="Calibri"/>
                          <a:cs typeface="Arial"/>
                        </a:rPr>
                        <a:t>24%</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marR="74295">
                        <a:lnSpc>
                          <a:spcPct val="115000"/>
                        </a:lnSpc>
                        <a:spcBef>
                          <a:spcPts val="0"/>
                        </a:spcBef>
                        <a:spcAft>
                          <a:spcPts val="0"/>
                        </a:spcAft>
                      </a:pPr>
                      <a:r>
                        <a:rPr lang="en-ZA" sz="1400" kern="1200" dirty="0">
                          <a:effectLst/>
                          <a:latin typeface="Calibri"/>
                          <a:ea typeface="Calibri"/>
                          <a:cs typeface="Arial"/>
                        </a:rPr>
                        <a:t>LAN infrastructure was rollout in 94 sites cumulative from 2015/16. Because of budget allocation revision, only 27 sites in 2016/17 were completed </a:t>
                      </a:r>
                      <a:endParaRPr lang="en-US" sz="1400" dirty="0">
                        <a:effectLst/>
                        <a:latin typeface="Calibri"/>
                        <a:ea typeface="Calibri"/>
                        <a:cs typeface="Times New Roman"/>
                      </a:endParaRPr>
                    </a:p>
                    <a:p>
                      <a:pPr marL="90170" marR="74295">
                        <a:lnSpc>
                          <a:spcPct val="115000"/>
                        </a:lnSpc>
                        <a:spcBef>
                          <a:spcPts val="0"/>
                        </a:spcBef>
                        <a:spcAft>
                          <a:spcPts val="0"/>
                        </a:spcAft>
                      </a:pPr>
                      <a:r>
                        <a:rPr lang="en-ZA" sz="1400" kern="1200" dirty="0">
                          <a:effectLst/>
                          <a:latin typeface="Calibri"/>
                          <a:ea typeface="Calibri"/>
                          <a:cs typeface="Arial"/>
                        </a:rPr>
                        <a:t> </a:t>
                      </a:r>
                      <a:endParaRPr lang="en-US" sz="1400" dirty="0">
                        <a:effectLst/>
                        <a:latin typeface="Calibri"/>
                        <a:ea typeface="Calibri"/>
                        <a:cs typeface="Times New Roman"/>
                      </a:endParaRPr>
                    </a:p>
                    <a:p>
                      <a:pPr marL="90170" marR="74295">
                        <a:lnSpc>
                          <a:spcPct val="115000"/>
                        </a:lnSpc>
                        <a:spcBef>
                          <a:spcPts val="0"/>
                        </a:spcBef>
                        <a:spcAft>
                          <a:spcPts val="0"/>
                        </a:spcAft>
                      </a:pPr>
                      <a:r>
                        <a:rPr lang="en-ZA" sz="1400" kern="1200" dirty="0">
                          <a:effectLst/>
                          <a:latin typeface="Calibri"/>
                          <a:ea typeface="Calibri"/>
                          <a:cs typeface="Arial"/>
                        </a:rPr>
                        <a:t>Rollout will continue in 2017/18 in line with revised budget allocation</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63022" y="651100"/>
            <a:ext cx="8647112" cy="470898"/>
          </a:xfrm>
        </p:spPr>
        <p:txBody>
          <a:bodyPr/>
          <a:lstStyle/>
          <a:p>
            <a:pPr lvl="0"/>
            <a:r>
              <a:rPr lang="en-US" kern="1200" dirty="0">
                <a:solidFill>
                  <a:srgbClr val="FF0000"/>
                </a:solidFill>
              </a:rPr>
              <a:t>PROGRAMME 1: ADMINISTRATION </a:t>
            </a:r>
            <a:r>
              <a:rPr lang="en-US" sz="1400" kern="1200" dirty="0">
                <a:solidFill>
                  <a:srgbClr val="FF0000"/>
                </a:solidFill>
              </a:rPr>
              <a:t/>
            </a:r>
            <a:br>
              <a:rPr lang="en-US" sz="1400" kern="1200" dirty="0">
                <a:solidFill>
                  <a:srgbClr val="FF0000"/>
                </a:solidFill>
              </a:rPr>
            </a:br>
            <a:endParaRPr lang="en-US" sz="1400" dirty="0"/>
          </a:p>
        </p:txBody>
      </p:sp>
    </p:spTree>
    <p:extLst>
      <p:ext uri="{BB962C8B-B14F-4D97-AF65-F5344CB8AC3E}">
        <p14:creationId xmlns:p14="http://schemas.microsoft.com/office/powerpoint/2010/main" xmlns="" val="3404645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1329595"/>
          </a:xfrm>
          <a:solidFill>
            <a:schemeClr val="accent1">
              <a:lumMod val="60000"/>
              <a:lumOff val="40000"/>
            </a:schemeClr>
          </a:solidFill>
        </p:spPr>
        <p:txBody>
          <a:bodyPr/>
          <a:lstStyle/>
          <a:p>
            <a:pPr marL="0" indent="0" algn="ctr">
              <a:buNone/>
            </a:pPr>
            <a:r>
              <a:rPr lang="en-US" sz="7200" b="1" dirty="0" smtClean="0">
                <a:effectLst>
                  <a:outerShdw blurRad="38100" dist="38100" dir="2700000" algn="tl">
                    <a:srgbClr val="000000">
                      <a:alpha val="43137"/>
                    </a:srgbClr>
                  </a:outerShdw>
                </a:effectLst>
              </a:rPr>
              <a:t>JICS</a:t>
            </a:r>
            <a:r>
              <a:rPr lang="en-US" sz="9600" dirty="0" smtClean="0">
                <a:effectLst>
                  <a:outerShdw blurRad="38100" dist="38100" dir="2700000" algn="tl">
                    <a:srgbClr val="000000">
                      <a:alpha val="43137"/>
                    </a:srgbClr>
                  </a:outerShdw>
                </a:effectLst>
              </a:rPr>
              <a:t> </a:t>
            </a:r>
            <a:endParaRPr lang="en-US" sz="9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89668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396" y="990269"/>
          <a:ext cx="8839204" cy="2598670"/>
        </p:xfrm>
        <a:graphic>
          <a:graphicData uri="http://schemas.openxmlformats.org/drawingml/2006/table">
            <a:tbl>
              <a:tblPr firstRow="1" bandRow="1">
                <a:tableStyleId>{5C22544A-7EE6-4342-B048-85BDC9FD1C3A}</a:tableStyleId>
              </a:tblPr>
              <a:tblGrid>
                <a:gridCol w="1917944">
                  <a:extLst>
                    <a:ext uri="{9D8B030D-6E8A-4147-A177-3AD203B41FA5}">
                      <a16:colId xmlns:a16="http://schemas.microsoft.com/office/drawing/2014/main" xmlns="" val="20000"/>
                    </a:ext>
                  </a:extLst>
                </a:gridCol>
                <a:gridCol w="1318583">
                  <a:extLst>
                    <a:ext uri="{9D8B030D-6E8A-4147-A177-3AD203B41FA5}">
                      <a16:colId xmlns:a16="http://schemas.microsoft.com/office/drawing/2014/main" xmlns="" val="20001"/>
                    </a:ext>
                  </a:extLst>
                </a:gridCol>
                <a:gridCol w="1691374">
                  <a:extLst>
                    <a:ext uri="{9D8B030D-6E8A-4147-A177-3AD203B41FA5}">
                      <a16:colId xmlns:a16="http://schemas.microsoft.com/office/drawing/2014/main" xmlns="" val="20002"/>
                    </a:ext>
                  </a:extLst>
                </a:gridCol>
                <a:gridCol w="2008507">
                  <a:extLst>
                    <a:ext uri="{9D8B030D-6E8A-4147-A177-3AD203B41FA5}">
                      <a16:colId xmlns:a16="http://schemas.microsoft.com/office/drawing/2014/main" xmlns="" val="20003"/>
                    </a:ext>
                  </a:extLst>
                </a:gridCol>
                <a:gridCol w="1902796">
                  <a:extLst>
                    <a:ext uri="{9D8B030D-6E8A-4147-A177-3AD203B41FA5}">
                      <a16:colId xmlns:a16="http://schemas.microsoft.com/office/drawing/2014/main" xmlns="" val="20004"/>
                    </a:ext>
                  </a:extLst>
                </a:gridCol>
              </a:tblGrid>
              <a:tr h="489666">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Indicator</a:t>
                      </a:r>
                      <a:endParaRPr lang="en-US" sz="14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Planned Target 2016/17</a:t>
                      </a:r>
                      <a:endParaRPr lang="en-US" sz="14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Deviation from planned target  to actual achievement</a:t>
                      </a:r>
                      <a:r>
                        <a:rPr lang="en-US" sz="1400" b="1" i="0" u="none" strike="noStrike" kern="1200" baseline="0" dirty="0" smtClean="0">
                          <a:solidFill>
                            <a:schemeClr val="bg1"/>
                          </a:solidFill>
                          <a:effectLst/>
                          <a:latin typeface="Calibri"/>
                          <a:ea typeface="+mn-ea"/>
                          <a:cs typeface="+mn-cs"/>
                        </a:rPr>
                        <a:t> for 2016/17</a:t>
                      </a:r>
                      <a:endParaRPr lang="en-US" sz="14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949065">
                <a:tc>
                  <a:txBody>
                    <a:bodyPr/>
                    <a:lstStyle/>
                    <a:p>
                      <a:pPr marL="0" algn="l" defTabSz="914331" rtl="0" eaLnBrk="1" fontAlgn="t" latinLnBrk="0" hangingPunct="1"/>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Percentage of Correctional facilities and PPP facilities inspected on the conditions and treatment of inmates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33%  </a:t>
                      </a:r>
                    </a:p>
                    <a:p>
                      <a:pPr marL="0" algn="l" defTabSz="914331" rtl="0" eaLnBrk="1" fontAlgn="t" latinLnBrk="0" hangingPunct="1"/>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(81/243) 	</a:t>
                      </a:r>
                    </a:p>
                    <a:p>
                      <a:pPr marL="0" algn="l" defTabSz="914331" rtl="0" eaLnBrk="1" fontAlgn="t" latinLnBrk="0" hangingPunct="1"/>
                      <a:endPar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33%  </a:t>
                      </a:r>
                    </a:p>
                    <a:p>
                      <a:pPr marL="0" marR="0" lvl="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(81/243) </a:t>
                      </a:r>
                      <a:endPar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l" defTabSz="914331" rtl="0" eaLnBrk="1" fontAlgn="t" latinLnBrk="0" hangingPunct="1"/>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None </a:t>
                      </a:r>
                      <a:endPar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331" rtl="0" eaLnBrk="1" fontAlgn="t" latinLnBrk="0" hangingPunct="1"/>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491027" y="588671"/>
            <a:ext cx="8647112" cy="401598"/>
          </a:xfrm>
        </p:spPr>
        <p:txBody>
          <a:bodyPr/>
          <a:lstStyle/>
          <a:p>
            <a:pPr lvl="0"/>
            <a:r>
              <a:rPr lang="en-US" kern="1200" dirty="0">
                <a:solidFill>
                  <a:srgbClr val="FF0000"/>
                </a:solidFill>
              </a:rPr>
              <a:t>PROGRAMME 1: ADMINISTRATION </a:t>
            </a:r>
            <a:br>
              <a:rPr lang="en-US" kern="1200" dirty="0">
                <a:solidFill>
                  <a:srgbClr val="FF0000"/>
                </a:solidFill>
              </a:rPr>
            </a:br>
            <a:endParaRPr lang="en-US" dirty="0"/>
          </a:p>
        </p:txBody>
      </p:sp>
    </p:spTree>
    <p:extLst>
      <p:ext uri="{BB962C8B-B14F-4D97-AF65-F5344CB8AC3E}">
        <p14:creationId xmlns:p14="http://schemas.microsoft.com/office/powerpoint/2010/main" xmlns="" val="1754929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1994392"/>
          </a:xfrm>
          <a:solidFill>
            <a:schemeClr val="bg1">
              <a:lumMod val="50000"/>
            </a:schemeClr>
          </a:solidFill>
        </p:spPr>
        <p:txBody>
          <a:bodyPr/>
          <a:lstStyle/>
          <a:p>
            <a:pPr marL="0" indent="0" algn="ctr">
              <a:buNone/>
            </a:pPr>
            <a:r>
              <a:rPr lang="en-US" sz="7200" b="1" dirty="0" smtClean="0">
                <a:solidFill>
                  <a:schemeClr val="bg1"/>
                </a:solidFill>
              </a:rPr>
              <a:t>PROGRAMME 2: INCARCERATION</a:t>
            </a:r>
            <a:endParaRPr lang="en-US" sz="7200" b="1" dirty="0">
              <a:solidFill>
                <a:schemeClr val="bg1"/>
              </a:solidFill>
            </a:endParaRPr>
          </a:p>
        </p:txBody>
      </p:sp>
    </p:spTree>
    <p:extLst>
      <p:ext uri="{BB962C8B-B14F-4D97-AF65-F5344CB8AC3E}">
        <p14:creationId xmlns:p14="http://schemas.microsoft.com/office/powerpoint/2010/main" xmlns="" val="2746291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498598"/>
          </a:xfrm>
        </p:spPr>
        <p:txBody>
          <a:bodyPr/>
          <a:lstStyle/>
          <a:p>
            <a:r>
              <a:rPr lang="en-US" sz="1800" dirty="0" smtClean="0">
                <a:solidFill>
                  <a:srgbClr val="FF0000"/>
                </a:solidFill>
              </a:rPr>
              <a:t>Programme 2: INCARCERATION: Targets Achieved = 38%</a:t>
            </a:r>
            <a:br>
              <a:rPr lang="en-US" sz="1800" dirty="0" smtClean="0">
                <a:solidFill>
                  <a:srgbClr val="FF0000"/>
                </a:solidFill>
              </a:rPr>
            </a:br>
            <a:endParaRPr lang="en-US" sz="1800" dirty="0">
              <a:solidFill>
                <a:srgbClr val="FF0000"/>
              </a:solidFill>
            </a:endParaRPr>
          </a:p>
        </p:txBody>
      </p:sp>
      <p:sp>
        <p:nvSpPr>
          <p:cNvPr id="5" name="TextBox 4"/>
          <p:cNvSpPr txBox="1"/>
          <p:nvPr/>
        </p:nvSpPr>
        <p:spPr>
          <a:xfrm>
            <a:off x="6172200" y="3715657"/>
            <a:ext cx="2514600" cy="1723549"/>
          </a:xfrm>
          <a:prstGeom prst="rect">
            <a:avLst/>
          </a:prstGeom>
          <a:solidFill>
            <a:schemeClr val="bg1">
              <a:lumMod val="85000"/>
            </a:schemeClr>
          </a:solidFill>
          <a:ln>
            <a:solidFill>
              <a:schemeClr val="accent1"/>
            </a:solidFill>
          </a:ln>
        </p:spPr>
        <p:txBody>
          <a:bodyPr wrap="square" rtlCol="0">
            <a:spAutoFit/>
          </a:bodyPr>
          <a:lstStyle/>
          <a:p>
            <a:r>
              <a:rPr lang="en-US" sz="1600" b="1" dirty="0" smtClean="0"/>
              <a:t>08 Targets under Programme: Incarceration</a:t>
            </a:r>
          </a:p>
          <a:p>
            <a:endParaRPr lang="en-US" sz="1600" b="1" dirty="0"/>
          </a:p>
          <a:p>
            <a:pPr marL="285750" indent="-285750">
              <a:buFont typeface="Arial" panose="020B0604020202020204" pitchFamily="34" charset="0"/>
              <a:buChar char="•"/>
            </a:pPr>
            <a:r>
              <a:rPr lang="en-US" dirty="0" smtClean="0"/>
              <a:t>3 targets – Achieved</a:t>
            </a:r>
          </a:p>
          <a:p>
            <a:pPr marL="285750" indent="-285750">
              <a:buFont typeface="Arial" panose="020B0604020202020204" pitchFamily="34" charset="0"/>
              <a:buChar char="•"/>
            </a:pPr>
            <a:r>
              <a:rPr lang="en-US" dirty="0"/>
              <a:t>5</a:t>
            </a:r>
            <a:r>
              <a:rPr lang="en-US" dirty="0" smtClean="0"/>
              <a:t> targets – Not Achieved</a:t>
            </a:r>
          </a:p>
          <a:p>
            <a:pPr marL="285750" indent="-285750">
              <a:buFont typeface="Arial" panose="020B0604020202020204" pitchFamily="34" charset="0"/>
              <a:buChar char="•"/>
            </a:pPr>
            <a:endParaRPr lang="en-US" b="1" dirty="0"/>
          </a:p>
        </p:txBody>
      </p:sp>
      <p:graphicFrame>
        <p:nvGraphicFramePr>
          <p:cNvPr id="6" name="Table 5"/>
          <p:cNvGraphicFramePr>
            <a:graphicFrameLocks noGrp="1"/>
          </p:cNvGraphicFramePr>
          <p:nvPr>
            <p:extLst/>
          </p:nvPr>
        </p:nvGraphicFramePr>
        <p:xfrm>
          <a:off x="280445" y="1295400"/>
          <a:ext cx="7720555" cy="2048256"/>
        </p:xfrm>
        <a:graphic>
          <a:graphicData uri="http://schemas.openxmlformats.org/drawingml/2006/table">
            <a:tbl>
              <a:tblPr firstRow="1" bandRow="1">
                <a:tableStyleId>{5C22544A-7EE6-4342-B048-85BDC9FD1C3A}</a:tableStyleId>
              </a:tblPr>
              <a:tblGrid>
                <a:gridCol w="2651208">
                  <a:extLst>
                    <a:ext uri="{9D8B030D-6E8A-4147-A177-3AD203B41FA5}">
                      <a16:colId xmlns:a16="http://schemas.microsoft.com/office/drawing/2014/main" xmlns="" val="20000"/>
                    </a:ext>
                  </a:extLst>
                </a:gridCol>
                <a:gridCol w="2010258">
                  <a:extLst>
                    <a:ext uri="{9D8B030D-6E8A-4147-A177-3AD203B41FA5}">
                      <a16:colId xmlns:a16="http://schemas.microsoft.com/office/drawing/2014/main" xmlns="" val="20001"/>
                    </a:ext>
                  </a:extLst>
                </a:gridCol>
                <a:gridCol w="1561282">
                  <a:extLst>
                    <a:ext uri="{9D8B030D-6E8A-4147-A177-3AD203B41FA5}">
                      <a16:colId xmlns:a16="http://schemas.microsoft.com/office/drawing/2014/main" xmlns="" val="20002"/>
                    </a:ext>
                  </a:extLst>
                </a:gridCol>
                <a:gridCol w="1497807">
                  <a:extLst>
                    <a:ext uri="{9D8B030D-6E8A-4147-A177-3AD203B41FA5}">
                      <a16:colId xmlns:a16="http://schemas.microsoft.com/office/drawing/2014/main" xmlns="" val="20003"/>
                    </a:ext>
                  </a:extLst>
                </a:gridCol>
              </a:tblGrid>
              <a:tr h="609599">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200" b="1" kern="1200" noProof="0" dirty="0" smtClean="0">
                          <a:solidFill>
                            <a:schemeClr val="lt1"/>
                          </a:solidFill>
                          <a:latin typeface="+mn-lt"/>
                          <a:ea typeface="+mn-ea"/>
                          <a:cs typeface="+mn-cs"/>
                        </a:rPr>
                        <a:t>Sub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200" b="1" i="0" u="none" strike="noStrike" kern="1200" cap="none" spc="0" normalizeH="0" baseline="0" noProof="0" dirty="0" smtClean="0">
                          <a:ln>
                            <a:noFill/>
                          </a:ln>
                          <a:solidFill>
                            <a:srgbClr val="FFFFFF"/>
                          </a:solidFill>
                          <a:effectLst/>
                          <a:uLnTx/>
                          <a:uFillTx/>
                          <a:latin typeface="+mn-lt"/>
                          <a:ea typeface="+mn-ea"/>
                          <a:cs typeface="+mn-cs"/>
                        </a:rPr>
                        <a:t>Total No of Annual targets</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lang="en-US" sz="1200" b="1" kern="1200" noProof="0" dirty="0" smtClean="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Achieved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Not Achieved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61000">
                <a:tc>
                  <a:txBody>
                    <a:bodyPr/>
                    <a:lstStyle/>
                    <a:p>
                      <a:r>
                        <a:rPr lang="en-US" sz="1200" b="1" dirty="0" smtClean="0"/>
                        <a:t>Security Operations</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261000">
                <a:tc>
                  <a:txBody>
                    <a:bodyPr/>
                    <a:lstStyle/>
                    <a:p>
                      <a:r>
                        <a:rPr lang="en-US" sz="1200" b="1" dirty="0" smtClean="0"/>
                        <a:t>Facilities</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0</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261000">
                <a:tc>
                  <a:txBody>
                    <a:bodyPr/>
                    <a:lstStyle/>
                    <a:p>
                      <a:r>
                        <a:rPr lang="en-US" sz="1200" b="1" dirty="0" smtClean="0"/>
                        <a:t>Remand Detention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0</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261000">
                <a:tc>
                  <a:txBody>
                    <a:bodyPr/>
                    <a:lstStyle/>
                    <a:p>
                      <a:pPr marL="0" algn="l" defTabSz="914331" rtl="0" eaLnBrk="1" latinLnBrk="0" hangingPunct="1"/>
                      <a:r>
                        <a:rPr lang="en-US" sz="1200" b="1" kern="1200" dirty="0" smtClean="0">
                          <a:solidFill>
                            <a:schemeClr val="dk1"/>
                          </a:solidFill>
                          <a:latin typeface="+mn-lt"/>
                          <a:ea typeface="+mn-ea"/>
                          <a:cs typeface="+mn-cs"/>
                        </a:rPr>
                        <a:t>Offender Management</a:t>
                      </a:r>
                      <a:endParaRPr lang="en-US"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331" rtl="0" eaLnBrk="1" latinLnBrk="0" hangingPunct="1"/>
                      <a:r>
                        <a:rPr lang="en-US" sz="1200" b="1" kern="1200" dirty="0" smtClean="0">
                          <a:solidFill>
                            <a:schemeClr val="dk1"/>
                          </a:solidFill>
                          <a:latin typeface="+mn-lt"/>
                          <a:ea typeface="+mn-ea"/>
                          <a:cs typeface="+mn-cs"/>
                        </a:rPr>
                        <a:t>2</a:t>
                      </a:r>
                      <a:endParaRPr lang="en-US"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261000">
                <a:tc>
                  <a:txBody>
                    <a:bodyPr/>
                    <a:lstStyle/>
                    <a:p>
                      <a:r>
                        <a:rPr lang="en-US" sz="1200" b="1" dirty="0" smtClean="0"/>
                        <a:t>Total</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200" b="1" dirty="0" smtClean="0"/>
                        <a:t>8</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200" b="1" dirty="0"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5</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bl>
          </a:graphicData>
        </a:graphic>
      </p:graphicFrame>
      <p:graphicFrame>
        <p:nvGraphicFramePr>
          <p:cNvPr id="7" name="Chart 6"/>
          <p:cNvGraphicFramePr/>
          <p:nvPr>
            <p:extLst/>
          </p:nvPr>
        </p:nvGraphicFramePr>
        <p:xfrm>
          <a:off x="280445" y="3715657"/>
          <a:ext cx="5586955" cy="2761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0664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1994392"/>
          </a:xfrm>
          <a:solidFill>
            <a:schemeClr val="accent2"/>
          </a:solidFill>
        </p:spPr>
        <p:txBody>
          <a:bodyPr/>
          <a:lstStyle/>
          <a:p>
            <a:pPr marL="0" indent="0" algn="ctr">
              <a:buNone/>
            </a:pPr>
            <a:r>
              <a:rPr lang="en-US" sz="7200" b="1" dirty="0" smtClean="0">
                <a:effectLst>
                  <a:outerShdw blurRad="38100" dist="38100" dir="2700000" algn="tl">
                    <a:srgbClr val="000000">
                      <a:alpha val="43137"/>
                    </a:srgbClr>
                  </a:outerShdw>
                </a:effectLst>
              </a:rPr>
              <a:t>Security  operations </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22207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0850" y="457200"/>
            <a:ext cx="8680449" cy="323165"/>
          </a:xfrm>
        </p:spPr>
        <p:txBody>
          <a:bodyPr/>
          <a:lstStyle/>
          <a:p>
            <a:pPr marL="0" lvl="0" indent="0" defTabSz="914331" eaLnBrk="1" fontAlgn="auto" hangingPunct="1">
              <a:lnSpc>
                <a:spcPct val="150000"/>
              </a:lnSpc>
              <a:spcBef>
                <a:spcPts val="0"/>
              </a:spcBef>
              <a:spcAft>
                <a:spcPts val="0"/>
              </a:spcAft>
              <a:buClrTx/>
              <a:buNone/>
              <a:defRPr/>
            </a:pPr>
            <a:r>
              <a:rPr lang="en-US" sz="1400" b="1" kern="1200" dirty="0">
                <a:solidFill>
                  <a:srgbClr val="FF0000"/>
                </a:solidFill>
              </a:rPr>
              <a:t>PROGRAMME </a:t>
            </a:r>
            <a:r>
              <a:rPr lang="en-US" sz="1400" b="1" kern="1200" dirty="0" smtClean="0">
                <a:solidFill>
                  <a:srgbClr val="FF0000"/>
                </a:solidFill>
              </a:rPr>
              <a:t>2: INCARCERATION </a:t>
            </a:r>
            <a:endParaRPr lang="en-US" sz="1400" b="1" kern="1200" dirty="0">
              <a:solidFill>
                <a:srgbClr val="FF0000"/>
              </a:solidFill>
            </a:endParaRPr>
          </a:p>
        </p:txBody>
      </p:sp>
      <p:graphicFrame>
        <p:nvGraphicFramePr>
          <p:cNvPr id="4" name="Table 3"/>
          <p:cNvGraphicFramePr>
            <a:graphicFrameLocks noGrp="1"/>
          </p:cNvGraphicFramePr>
          <p:nvPr>
            <p:extLst/>
          </p:nvPr>
        </p:nvGraphicFramePr>
        <p:xfrm>
          <a:off x="228600" y="801605"/>
          <a:ext cx="8680448" cy="4303795"/>
        </p:xfrm>
        <a:graphic>
          <a:graphicData uri="http://schemas.openxmlformats.org/drawingml/2006/table">
            <a:tbl>
              <a:tblPr firstRow="1" bandRow="1">
                <a:tableStyleId>{5C22544A-7EE6-4342-B048-85BDC9FD1C3A}</a:tableStyleId>
              </a:tblPr>
              <a:tblGrid>
                <a:gridCol w="1366572">
                  <a:extLst>
                    <a:ext uri="{9D8B030D-6E8A-4147-A177-3AD203B41FA5}">
                      <a16:colId xmlns:a16="http://schemas.microsoft.com/office/drawing/2014/main" xmlns="" val="20000"/>
                    </a:ext>
                  </a:extLst>
                </a:gridCol>
                <a:gridCol w="1449328">
                  <a:extLst>
                    <a:ext uri="{9D8B030D-6E8A-4147-A177-3AD203B41FA5}">
                      <a16:colId xmlns:a16="http://schemas.microsoft.com/office/drawing/2014/main" xmlns="" val="20001"/>
                    </a:ext>
                  </a:extLst>
                </a:gridCol>
                <a:gridCol w="2031401">
                  <a:extLst>
                    <a:ext uri="{9D8B030D-6E8A-4147-A177-3AD203B41FA5}">
                      <a16:colId xmlns:a16="http://schemas.microsoft.com/office/drawing/2014/main" xmlns="" val="20002"/>
                    </a:ext>
                  </a:extLst>
                </a:gridCol>
                <a:gridCol w="1588204">
                  <a:extLst>
                    <a:ext uri="{9D8B030D-6E8A-4147-A177-3AD203B41FA5}">
                      <a16:colId xmlns:a16="http://schemas.microsoft.com/office/drawing/2014/main" xmlns="" val="20003"/>
                    </a:ext>
                  </a:extLst>
                </a:gridCol>
                <a:gridCol w="2244943">
                  <a:extLst>
                    <a:ext uri="{9D8B030D-6E8A-4147-A177-3AD203B41FA5}">
                      <a16:colId xmlns:a16="http://schemas.microsoft.com/office/drawing/2014/main" xmlns="" val="20004"/>
                    </a:ext>
                  </a:extLst>
                </a:gridCol>
              </a:tblGrid>
              <a:tr h="949676">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Indicator</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Planned Target 2016/17</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Deviation from planned target  to actual achievement</a:t>
                      </a:r>
                      <a:r>
                        <a:rPr lang="en-US" sz="1200" b="1" i="0" u="none" strike="noStrike" kern="1200" baseline="0" dirty="0" smtClean="0">
                          <a:solidFill>
                            <a:schemeClr val="bg1"/>
                          </a:solidFill>
                          <a:effectLst/>
                          <a:latin typeface="Calibri"/>
                          <a:ea typeface="+mn-ea"/>
                          <a:cs typeface="+mn-cs"/>
                        </a:rPr>
                        <a:t> for 2016/17</a:t>
                      </a:r>
                      <a:endParaRPr lang="en-US" sz="12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354119">
                <a:tc>
                  <a:txBody>
                    <a:bodyPr/>
                    <a:lstStyle/>
                    <a:p>
                      <a:pPr marL="0" algn="l" defTabSz="914331" rtl="0" eaLnBrk="1" fontAlgn="t" latinLnBrk="0" hangingPunct="1"/>
                      <a:r>
                        <a:rPr lang="en-US" sz="1200" b="1" i="0" u="none" strike="noStrike" kern="1200" baseline="0" dirty="0">
                          <a:solidFill>
                            <a:schemeClr val="tx1"/>
                          </a:solidFill>
                          <a:effectLst/>
                          <a:latin typeface="Arial" panose="020B0604020202020204" pitchFamily="34" charset="0"/>
                          <a:ea typeface="+mn-ea"/>
                          <a:cs typeface="Arial" panose="020B0604020202020204" pitchFamily="34" charset="0"/>
                        </a:rPr>
                        <a:t>Percentage of unnatural deaths in correctional centres and remand detention facilities per year.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0.033%</a:t>
                      </a:r>
                      <a:b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(52/ 158 853)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a:effectLst/>
                          <a:latin typeface="Calibri"/>
                          <a:ea typeface="Calibri"/>
                          <a:cs typeface="Arial"/>
                        </a:rPr>
                        <a:t>0.032% </a:t>
                      </a:r>
                      <a:endParaRPr lang="en-US" sz="1100">
                        <a:effectLst/>
                        <a:latin typeface="Calibri"/>
                        <a:ea typeface="Calibri"/>
                        <a:cs typeface="Times New Roman"/>
                      </a:endParaRPr>
                    </a:p>
                    <a:p>
                      <a:pPr marL="0" marR="0">
                        <a:lnSpc>
                          <a:spcPct val="115000"/>
                        </a:lnSpc>
                        <a:spcBef>
                          <a:spcPts val="0"/>
                        </a:spcBef>
                        <a:spcAft>
                          <a:spcPts val="0"/>
                        </a:spcAft>
                      </a:pPr>
                      <a:r>
                        <a:rPr lang="en-ZA" sz="1000">
                          <a:effectLst/>
                          <a:latin typeface="Calibri"/>
                          <a:ea typeface="Calibri"/>
                          <a:cs typeface="Arial"/>
                        </a:rPr>
                        <a:t>(52/161054) </a:t>
                      </a:r>
                      <a:br>
                        <a:rPr lang="en-ZA" sz="1000">
                          <a:effectLst/>
                          <a:latin typeface="Calibri"/>
                          <a:ea typeface="Calibri"/>
                          <a:cs typeface="Arial"/>
                        </a:rPr>
                      </a:br>
                      <a:r>
                        <a:rPr lang="en-ZA" sz="1000">
                          <a:effectLst/>
                          <a:latin typeface="Calibri"/>
                          <a:ea typeface="Calibri"/>
                          <a:cs typeface="Arial"/>
                        </a:rPr>
                        <a:t/>
                      </a:r>
                      <a:br>
                        <a:rPr lang="en-ZA" sz="1000">
                          <a:effectLst/>
                          <a:latin typeface="Calibri"/>
                          <a:ea typeface="Calibri"/>
                          <a:cs typeface="Arial"/>
                        </a:rPr>
                      </a:br>
                      <a:endParaRPr lang="en-U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1000"/>
                        </a:spcAft>
                      </a:pPr>
                      <a:r>
                        <a:rPr lang="en-US" sz="1000" dirty="0">
                          <a:effectLst/>
                          <a:latin typeface="Calibri"/>
                          <a:ea typeface="Times New Roman"/>
                          <a:cs typeface="Arial"/>
                        </a:rPr>
                        <a:t>-0.001%</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US" sz="1000" dirty="0">
                          <a:effectLst/>
                          <a:latin typeface="Calibri"/>
                          <a:ea typeface="Times New Roman"/>
                          <a:cs typeface="Arial"/>
                        </a:rPr>
                        <a:t>A major cause of unnatural deaths is due to suicides</a:t>
                      </a:r>
                      <a:r>
                        <a:rPr lang="x-none" sz="800">
                          <a:effectLst/>
                          <a:latin typeface="Calibri"/>
                          <a:ea typeface="Calibri"/>
                          <a:cs typeface="Times New Roman"/>
                        </a:rPr>
                        <a:t>.</a:t>
                      </a:r>
                      <a:r>
                        <a:rPr lang="en-US" sz="1000" dirty="0">
                          <a:effectLst/>
                          <a:latin typeface="Calibri"/>
                          <a:ea typeface="Times New Roman"/>
                          <a:cs typeface="Arial"/>
                        </a:rPr>
                        <a:t> Of the 52 reported deaths, 24 deaths were caused by suicides (15 suicide hangings, 7 medication overdose, 2 poisonous substances)</a:t>
                      </a:r>
                      <a:endParaRPr lang="en-US" sz="1100" dirty="0">
                        <a:effectLst/>
                        <a:latin typeface="Calibri"/>
                        <a:ea typeface="Calibri"/>
                        <a:cs typeface="Times New Roman"/>
                      </a:endParaRPr>
                    </a:p>
                    <a:p>
                      <a:pPr marL="0" marR="0">
                        <a:lnSpc>
                          <a:spcPct val="115000"/>
                        </a:lnSpc>
                        <a:spcBef>
                          <a:spcPts val="0"/>
                        </a:spcBef>
                        <a:spcAft>
                          <a:spcPts val="1000"/>
                        </a:spcAft>
                      </a:pPr>
                      <a:r>
                        <a:rPr lang="en-US" sz="1000" dirty="0">
                          <a:effectLst/>
                          <a:latin typeface="Calibri"/>
                          <a:ea typeface="Times New Roman"/>
                          <a:cs typeface="Arial"/>
                        </a:rPr>
                        <a:t>Measures focused on suicide prevention, implementation of a suicide risk monitoring tool and monitoring of inmates in single cells. Various circulars and directives were issued to Regions on lessons learnt from incidents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349891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0850" y="457200"/>
            <a:ext cx="8680449" cy="323165"/>
          </a:xfrm>
        </p:spPr>
        <p:txBody>
          <a:bodyPr/>
          <a:lstStyle/>
          <a:p>
            <a:pPr marL="0" lvl="0" indent="0" defTabSz="914331" eaLnBrk="1" fontAlgn="auto" hangingPunct="1">
              <a:lnSpc>
                <a:spcPct val="150000"/>
              </a:lnSpc>
              <a:spcBef>
                <a:spcPts val="0"/>
              </a:spcBef>
              <a:spcAft>
                <a:spcPts val="0"/>
              </a:spcAft>
              <a:buClrTx/>
              <a:buNone/>
              <a:defRPr/>
            </a:pPr>
            <a:r>
              <a:rPr lang="en-US" sz="1400" b="1" kern="1200" dirty="0">
                <a:solidFill>
                  <a:srgbClr val="FF0000"/>
                </a:solidFill>
              </a:rPr>
              <a:t>PROGRAMME </a:t>
            </a:r>
            <a:r>
              <a:rPr lang="en-US" sz="1400" b="1" kern="1200" dirty="0" smtClean="0">
                <a:solidFill>
                  <a:srgbClr val="FF0000"/>
                </a:solidFill>
              </a:rPr>
              <a:t>2: INCARCERATION </a:t>
            </a:r>
            <a:endParaRPr lang="en-US" sz="1400" b="1" kern="1200" dirty="0">
              <a:solidFill>
                <a:srgbClr val="FF0000"/>
              </a:solidFill>
            </a:endParaRPr>
          </a:p>
        </p:txBody>
      </p:sp>
      <p:graphicFrame>
        <p:nvGraphicFramePr>
          <p:cNvPr id="4" name="Table 3"/>
          <p:cNvGraphicFramePr>
            <a:graphicFrameLocks noGrp="1"/>
          </p:cNvGraphicFramePr>
          <p:nvPr>
            <p:extLst/>
          </p:nvPr>
        </p:nvGraphicFramePr>
        <p:xfrm>
          <a:off x="170850" y="914400"/>
          <a:ext cx="8680448" cy="5630545"/>
        </p:xfrm>
        <a:graphic>
          <a:graphicData uri="http://schemas.openxmlformats.org/drawingml/2006/table">
            <a:tbl>
              <a:tblPr firstRow="1" bandRow="1">
                <a:tableStyleId>{5C22544A-7EE6-4342-B048-85BDC9FD1C3A}</a:tableStyleId>
              </a:tblPr>
              <a:tblGrid>
                <a:gridCol w="97215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4050698">
                  <a:extLst>
                    <a:ext uri="{9D8B030D-6E8A-4147-A177-3AD203B41FA5}">
                      <a16:colId xmlns:a16="http://schemas.microsoft.com/office/drawing/2014/main" xmlns="" val="20004"/>
                    </a:ext>
                  </a:extLst>
                </a:gridCol>
              </a:tblGrid>
              <a:tr h="609600">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Indicator</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Planned Target 2016/17</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Deviation from planned target  to actual achievement</a:t>
                      </a:r>
                      <a:r>
                        <a:rPr lang="en-US" sz="1200" b="1" i="0" u="none" strike="noStrike" kern="1200" baseline="0" dirty="0" smtClean="0">
                          <a:solidFill>
                            <a:schemeClr val="bg1"/>
                          </a:solidFill>
                          <a:effectLst/>
                          <a:latin typeface="Calibri"/>
                          <a:ea typeface="+mn-ea"/>
                          <a:cs typeface="+mn-cs"/>
                        </a:rPr>
                        <a:t> for 2016/17</a:t>
                      </a:r>
                      <a:endParaRPr lang="en-US" sz="12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819275">
                <a:tc>
                  <a:txBody>
                    <a:bodyPr/>
                    <a:lstStyle/>
                    <a:p>
                      <a:pPr marL="0" algn="l" defTabSz="914331" rtl="0" eaLnBrk="1" fontAlgn="t" latinLnBrk="0" hangingPunct="1"/>
                      <a:r>
                        <a:rPr lang="en-US" sz="1100" b="1" i="0" u="none" strike="noStrike" kern="1200" baseline="0" dirty="0">
                          <a:solidFill>
                            <a:schemeClr val="tx1"/>
                          </a:solidFill>
                          <a:effectLst/>
                          <a:latin typeface="Arial" panose="020B0604020202020204" pitchFamily="34" charset="0"/>
                          <a:ea typeface="+mn-ea"/>
                          <a:cs typeface="Arial" panose="020B0604020202020204" pitchFamily="34" charset="0"/>
                        </a:rPr>
                        <a:t>Percentage of inmates who escape  from correctional centres and remand detention facilities per year</a:t>
                      </a:r>
                      <a:r>
                        <a:rPr lang="en-US" sz="1100" b="0" i="0" u="none" strike="noStrike" kern="1200" baseline="0" dirty="0">
                          <a:solidFill>
                            <a:schemeClr val="tx1"/>
                          </a:solidFill>
                          <a:effectLst/>
                          <a:latin typeface="Arial" panose="020B0604020202020204" pitchFamily="34" charset="0"/>
                          <a:ea typeface="+mn-ea"/>
                          <a:cs typeface="Arial" panose="020B060402020202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100" b="0" i="0" u="none" strike="noStrike" kern="1200" baseline="0" dirty="0">
                          <a:solidFill>
                            <a:schemeClr val="tx1"/>
                          </a:solidFill>
                          <a:effectLst/>
                          <a:latin typeface="Arial" panose="020B0604020202020204" pitchFamily="34" charset="0"/>
                          <a:ea typeface="+mn-ea"/>
                          <a:cs typeface="Arial" panose="020B0604020202020204" pitchFamily="34" charset="0"/>
                        </a:rPr>
                        <a:t>0.024%</a:t>
                      </a:r>
                      <a:br>
                        <a:rPr lang="en-US" sz="11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100" b="0" i="0" u="none" strike="noStrike" kern="1200" baseline="0" dirty="0">
                          <a:solidFill>
                            <a:schemeClr val="tx1"/>
                          </a:solidFill>
                          <a:effectLst/>
                          <a:latin typeface="Arial" panose="020B0604020202020204" pitchFamily="34" charset="0"/>
                          <a:ea typeface="+mn-ea"/>
                          <a:cs typeface="Arial" panose="020B0604020202020204" pitchFamily="34" charset="0"/>
                        </a:rPr>
                        <a:t>(38/158 853)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100" dirty="0">
                          <a:effectLst/>
                          <a:latin typeface="Calibri"/>
                          <a:ea typeface="Calibri"/>
                          <a:cs typeface="Arial"/>
                        </a:rPr>
                        <a:t>0.031%</a:t>
                      </a:r>
                      <a:endParaRPr lang="en-US" sz="1100" dirty="0">
                        <a:effectLst/>
                        <a:latin typeface="CG Omega"/>
                        <a:ea typeface="Times New Roman"/>
                        <a:cs typeface="Times New Roman"/>
                      </a:endParaRPr>
                    </a:p>
                    <a:p>
                      <a:pPr marL="0" marR="0" algn="l">
                        <a:lnSpc>
                          <a:spcPct val="115000"/>
                        </a:lnSpc>
                        <a:spcBef>
                          <a:spcPts val="0"/>
                        </a:spcBef>
                        <a:spcAft>
                          <a:spcPts val="0"/>
                        </a:spcAft>
                      </a:pPr>
                      <a:r>
                        <a:rPr lang="en-ZA" sz="1100" dirty="0">
                          <a:effectLst/>
                          <a:latin typeface="Calibri"/>
                          <a:ea typeface="Calibri"/>
                          <a:cs typeface="Arial"/>
                        </a:rPr>
                        <a:t>(50/161 054)</a:t>
                      </a:r>
                      <a:r>
                        <a:rPr lang="en-GB" sz="1100" dirty="0">
                          <a:effectLst/>
                          <a:latin typeface="CG Omega"/>
                          <a:ea typeface="Times New Roman"/>
                          <a:cs typeface="Arial"/>
                        </a:rPr>
                        <a:t/>
                      </a:r>
                      <a:br>
                        <a:rPr lang="en-GB" sz="1100" dirty="0">
                          <a:effectLst/>
                          <a:latin typeface="CG Omega"/>
                          <a:ea typeface="Times New Roman"/>
                          <a:cs typeface="Arial"/>
                        </a:rPr>
                      </a:br>
                      <a:r>
                        <a:rPr lang="en-GB" sz="1100" dirty="0">
                          <a:effectLst/>
                          <a:latin typeface="CG Omega"/>
                          <a:ea typeface="Times New Roman"/>
                          <a:cs typeface="Arial"/>
                        </a:rPr>
                        <a:t/>
                      </a:r>
                      <a:br>
                        <a:rPr lang="en-GB" sz="1100" dirty="0">
                          <a:effectLst/>
                          <a:latin typeface="CG Omega"/>
                          <a:ea typeface="Times New Roman"/>
                          <a:cs typeface="Arial"/>
                        </a:rPr>
                      </a:br>
                      <a:endParaRPr lang="en-US" sz="1100" dirty="0">
                        <a:effectLst/>
                        <a:latin typeface="CG Omeg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ZA" sz="1100" dirty="0">
                          <a:effectLst/>
                          <a:latin typeface="Calibri"/>
                          <a:ea typeface="Calibri"/>
                          <a:cs typeface="Arial"/>
                        </a:rPr>
                        <a:t>0.007%</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ZA" sz="1100" dirty="0">
                          <a:effectLst/>
                          <a:latin typeface="Calibri"/>
                          <a:ea typeface="Calibri"/>
                          <a:cs typeface="Times New Roman"/>
                        </a:rPr>
                        <a:t>4 of the 6 Regions achieved their targets. The non-achievement of  LMN  and FS/NC were due to the following:</a:t>
                      </a:r>
                      <a:endParaRPr lang="en-US" sz="1100" dirty="0">
                        <a:effectLst/>
                        <a:latin typeface="Calibri"/>
                        <a:ea typeface="Calibri"/>
                        <a:cs typeface="Times New Roman"/>
                      </a:endParaRPr>
                    </a:p>
                    <a:p>
                      <a:pPr marL="0" marR="0">
                        <a:lnSpc>
                          <a:spcPct val="115000"/>
                        </a:lnSpc>
                        <a:spcBef>
                          <a:spcPts val="0"/>
                        </a:spcBef>
                        <a:spcAft>
                          <a:spcPts val="0"/>
                        </a:spcAft>
                      </a:pPr>
                      <a:r>
                        <a:rPr lang="en-ZA" sz="1100" dirty="0">
                          <a:effectLst/>
                          <a:latin typeface="Calibri"/>
                          <a:ea typeface="Calibri"/>
                          <a:cs typeface="Times New Roman"/>
                        </a:rPr>
                        <a:t>*The mass escape of 10 inmates that took place in Mogwase CC was due to mainly poor infrastructure. The other two incidents where 4 inmates escaped at Witbank CC was due to a combination of structural defects and negligence of officials </a:t>
                      </a:r>
                      <a:endParaRPr lang="en-US" sz="1100" dirty="0">
                        <a:effectLst/>
                        <a:latin typeface="Calibri"/>
                        <a:ea typeface="Calibri"/>
                        <a:cs typeface="Times New Roman"/>
                      </a:endParaRPr>
                    </a:p>
                    <a:p>
                      <a:pPr marL="0" marR="0">
                        <a:lnSpc>
                          <a:spcPct val="115000"/>
                        </a:lnSpc>
                        <a:spcBef>
                          <a:spcPts val="0"/>
                        </a:spcBef>
                        <a:spcAft>
                          <a:spcPts val="0"/>
                        </a:spcAft>
                      </a:pPr>
                      <a:r>
                        <a:rPr lang="en-ZA" sz="1100"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1100" dirty="0">
                          <a:effectLst/>
                          <a:latin typeface="Calibri"/>
                          <a:ea typeface="Calibri"/>
                          <a:cs typeface="Times New Roman"/>
                        </a:rPr>
                        <a:t>*Negligence by staff resulting in 10 escapees from the FS/NC Region. Escape incidents were investigated and preventative and corrective measures instituted by the Region</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819275">
                <a:tc>
                  <a:txBody>
                    <a:bodyPr/>
                    <a:lstStyle/>
                    <a:p>
                      <a:pPr marL="0" algn="l" defTabSz="914331" rtl="0" eaLnBrk="1" fontAlgn="t" latinLnBrk="0" hangingPunct="1"/>
                      <a:r>
                        <a:rPr lang="en-US" sz="1000" b="1" i="0" u="none" strike="noStrike" kern="1200" baseline="0" dirty="0">
                          <a:solidFill>
                            <a:schemeClr val="tx1"/>
                          </a:solidFill>
                          <a:effectLst/>
                          <a:latin typeface="Arial" panose="020B0604020202020204" pitchFamily="34" charset="0"/>
                          <a:ea typeface="+mn-ea"/>
                          <a:cs typeface="Arial" panose="020B0604020202020204" pitchFamily="34" charset="0"/>
                        </a:rPr>
                        <a:t>Percentage of inmates injured as a result of reported assaults in correctional centres and remand detention facilities per year.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000" b="0" i="0" u="none" strike="noStrike" kern="1200" baseline="0" dirty="0">
                          <a:solidFill>
                            <a:schemeClr val="tx1"/>
                          </a:solidFill>
                          <a:effectLst/>
                          <a:latin typeface="Arial" panose="020B0604020202020204" pitchFamily="34" charset="0"/>
                          <a:ea typeface="+mn-ea"/>
                          <a:cs typeface="Arial" panose="020B0604020202020204" pitchFamily="34" charset="0"/>
                        </a:rPr>
                        <a:t>3.7%</a:t>
                      </a:r>
                      <a:br>
                        <a:rPr lang="en-US" sz="1000" b="0" i="0" u="none" strike="noStrike" kern="1200" baseline="0" dirty="0">
                          <a:solidFill>
                            <a:schemeClr val="tx1"/>
                          </a:solidFill>
                          <a:effectLst/>
                          <a:latin typeface="Arial" panose="020B0604020202020204" pitchFamily="34" charset="0"/>
                          <a:ea typeface="+mn-ea"/>
                          <a:cs typeface="Arial" panose="020B0604020202020204" pitchFamily="34" charset="0"/>
                        </a:rPr>
                      </a:br>
                      <a:r>
                        <a:rPr lang="en-US" sz="1000" b="0" i="0" u="none" strike="noStrike" kern="1200" baseline="0" dirty="0">
                          <a:solidFill>
                            <a:schemeClr val="tx1"/>
                          </a:solidFill>
                          <a:effectLst/>
                          <a:latin typeface="Arial" panose="020B0604020202020204" pitchFamily="34" charset="0"/>
                          <a:ea typeface="+mn-ea"/>
                          <a:cs typeface="Arial" panose="020B0604020202020204" pitchFamily="34" charset="0"/>
                        </a:rPr>
                        <a:t>(5 818/ 158 853)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000" kern="1200" dirty="0">
                          <a:effectLst/>
                          <a:latin typeface="Calibri"/>
                          <a:ea typeface="Calibri"/>
                          <a:cs typeface="Arial"/>
                        </a:rPr>
                        <a:t>4.59% </a:t>
                      </a:r>
                      <a:endParaRPr lang="en-US" sz="1000" dirty="0">
                        <a:effectLst/>
                        <a:latin typeface="CG Omega"/>
                        <a:ea typeface="Times New Roman"/>
                        <a:cs typeface="Times New Roman"/>
                      </a:endParaRPr>
                    </a:p>
                    <a:p>
                      <a:pPr marL="0" marR="0" algn="just">
                        <a:lnSpc>
                          <a:spcPct val="115000"/>
                        </a:lnSpc>
                        <a:spcBef>
                          <a:spcPts val="0"/>
                        </a:spcBef>
                        <a:spcAft>
                          <a:spcPts val="0"/>
                        </a:spcAft>
                      </a:pPr>
                      <a:r>
                        <a:rPr lang="en-GB" sz="1000" kern="1200" dirty="0">
                          <a:effectLst/>
                          <a:latin typeface="Calibri"/>
                          <a:ea typeface="Calibri"/>
                          <a:cs typeface="Arial"/>
                        </a:rPr>
                        <a:t>(7388/161054)</a:t>
                      </a:r>
                      <a:r>
                        <a:rPr lang="en-GB" sz="1000" dirty="0">
                          <a:effectLst/>
                          <a:latin typeface="CG Omega"/>
                          <a:ea typeface="Times New Roman"/>
                          <a:cs typeface="Arial"/>
                        </a:rPr>
                        <a:t> </a:t>
                      </a:r>
                      <a:br>
                        <a:rPr lang="en-GB" sz="1000" dirty="0">
                          <a:effectLst/>
                          <a:latin typeface="CG Omega"/>
                          <a:ea typeface="Times New Roman"/>
                          <a:cs typeface="Arial"/>
                        </a:rPr>
                      </a:br>
                      <a:r>
                        <a:rPr lang="en-GB" sz="1000" dirty="0">
                          <a:effectLst/>
                          <a:latin typeface="CG Omega"/>
                          <a:ea typeface="Times New Roman"/>
                          <a:cs typeface="Arial"/>
                        </a:rPr>
                        <a:t/>
                      </a:r>
                      <a:br>
                        <a:rPr lang="en-GB" sz="1000" dirty="0">
                          <a:effectLst/>
                          <a:latin typeface="CG Omega"/>
                          <a:ea typeface="Times New Roman"/>
                          <a:cs typeface="Arial"/>
                        </a:rPr>
                      </a:br>
                      <a:r>
                        <a:rPr lang="en-GB" sz="1000" dirty="0">
                          <a:effectLst/>
                          <a:latin typeface="CG Omega"/>
                          <a:ea typeface="Times New Roman"/>
                          <a:cs typeface="Arial"/>
                        </a:rPr>
                        <a:t/>
                      </a:r>
                      <a:br>
                        <a:rPr lang="en-GB" sz="1000" dirty="0">
                          <a:effectLst/>
                          <a:latin typeface="CG Omega"/>
                          <a:ea typeface="Times New Roman"/>
                          <a:cs typeface="Arial"/>
                        </a:rPr>
                      </a:br>
                      <a:endParaRPr lang="en-US" sz="1000" dirty="0">
                        <a:effectLst/>
                        <a:latin typeface="CG Omeg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ZA" sz="1000" dirty="0">
                          <a:effectLst/>
                          <a:latin typeface="Calibri"/>
                          <a:ea typeface="Calibri"/>
                          <a:cs typeface="Arial"/>
                        </a:rPr>
                        <a:t>0.89%</a:t>
                      </a:r>
                      <a:endParaRPr lang="en-US" sz="1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1000"/>
                        </a:spcAft>
                      </a:pPr>
                      <a:r>
                        <a:rPr lang="en-ZA" sz="1000" dirty="0">
                          <a:effectLst/>
                          <a:latin typeface="Calibri"/>
                          <a:ea typeface="Calibri"/>
                          <a:cs typeface="Arial"/>
                        </a:rPr>
                        <a:t>There was an under achievement on this indicator in all regions. </a:t>
                      </a:r>
                      <a:endParaRPr lang="en-US" sz="1000" dirty="0">
                        <a:effectLst/>
                        <a:latin typeface="Calibri"/>
                        <a:ea typeface="Calibri"/>
                        <a:cs typeface="Times New Roman"/>
                      </a:endParaRPr>
                    </a:p>
                    <a:p>
                      <a:pPr marL="0" marR="0">
                        <a:lnSpc>
                          <a:spcPct val="115000"/>
                        </a:lnSpc>
                        <a:spcBef>
                          <a:spcPts val="0"/>
                        </a:spcBef>
                        <a:spcAft>
                          <a:spcPts val="1000"/>
                        </a:spcAft>
                      </a:pPr>
                      <a:r>
                        <a:rPr lang="en-ZA" sz="1000" dirty="0">
                          <a:effectLst/>
                          <a:latin typeface="Calibri"/>
                          <a:ea typeface="Calibri"/>
                          <a:cs typeface="Arial"/>
                        </a:rPr>
                        <a:t>The main common factors identified are the combination of overcrowding, outdated and poorly maintained infrastructure, and gang activity at certain centres play a major role in levels of violence. </a:t>
                      </a:r>
                      <a:endParaRPr lang="en-US" sz="1000" dirty="0">
                        <a:effectLst/>
                        <a:latin typeface="Calibri"/>
                        <a:ea typeface="Calibri"/>
                        <a:cs typeface="Times New Roman"/>
                      </a:endParaRPr>
                    </a:p>
                    <a:p>
                      <a:pPr marL="0" marR="0">
                        <a:lnSpc>
                          <a:spcPct val="115000"/>
                        </a:lnSpc>
                        <a:spcBef>
                          <a:spcPts val="0"/>
                        </a:spcBef>
                        <a:spcAft>
                          <a:spcPts val="1000"/>
                        </a:spcAft>
                      </a:pPr>
                      <a:r>
                        <a:rPr lang="en-ZA" sz="1000" dirty="0">
                          <a:effectLst/>
                          <a:latin typeface="Calibri"/>
                          <a:ea typeface="Calibri"/>
                          <a:cs typeface="Arial"/>
                        </a:rPr>
                        <a:t>A total number of 733 gang related  incidents were reported, which resulted  in multiple assaults in the year under review</a:t>
                      </a:r>
                      <a:endParaRPr lang="en-US" sz="1000" dirty="0">
                        <a:effectLst/>
                        <a:latin typeface="Calibri"/>
                        <a:ea typeface="Calibri"/>
                        <a:cs typeface="Times New Roman"/>
                      </a:endParaRPr>
                    </a:p>
                    <a:p>
                      <a:pPr marL="0" marR="0">
                        <a:lnSpc>
                          <a:spcPct val="115000"/>
                        </a:lnSpc>
                        <a:spcBef>
                          <a:spcPts val="0"/>
                        </a:spcBef>
                        <a:spcAft>
                          <a:spcPts val="1000"/>
                        </a:spcAft>
                      </a:pPr>
                      <a:r>
                        <a:rPr lang="en-ZA" sz="1000" dirty="0">
                          <a:effectLst/>
                          <a:latin typeface="Calibri"/>
                          <a:ea typeface="Calibri"/>
                          <a:cs typeface="Arial"/>
                        </a:rPr>
                        <a:t>Under these conditions of overcrowding and poorly maintained infrastructure, combined with the pressures of gang activity, inmates often experience high levels of irritation and frustration which culminates in aggression towards each other and also towards staff  </a:t>
                      </a:r>
                      <a:endParaRPr lang="en-US" sz="1000" dirty="0">
                        <a:effectLst/>
                        <a:latin typeface="Calibri"/>
                        <a:ea typeface="Calibri"/>
                        <a:cs typeface="Times New Roman"/>
                      </a:endParaRPr>
                    </a:p>
                    <a:p>
                      <a:pPr marL="0" marR="0">
                        <a:lnSpc>
                          <a:spcPct val="115000"/>
                        </a:lnSpc>
                        <a:spcBef>
                          <a:spcPts val="0"/>
                        </a:spcBef>
                        <a:spcAft>
                          <a:spcPts val="1000"/>
                        </a:spcAft>
                      </a:pPr>
                      <a:r>
                        <a:rPr lang="en-ZA" sz="1000" dirty="0">
                          <a:effectLst/>
                          <a:latin typeface="Calibri"/>
                          <a:ea typeface="Calibri"/>
                          <a:cs typeface="Arial"/>
                        </a:rPr>
                        <a:t>Current strategies of the Department to deal with these contributing factors include the overcrowding strategy, shift system and staff shortages task team, facilities maintenance, and repair and upgrading programmes, and DCS gang management strategy</a:t>
                      </a:r>
                      <a:endParaRPr lang="en-US" sz="1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400594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6063" y="2092329"/>
            <a:ext cx="8647112" cy="997196"/>
          </a:xfrm>
          <a:solidFill>
            <a:schemeClr val="bg1">
              <a:lumMod val="65000"/>
            </a:schemeClr>
          </a:solidFill>
        </p:spPr>
        <p:txBody>
          <a:bodyPr/>
          <a:lstStyle/>
          <a:p>
            <a:pPr marL="0" indent="0" algn="ctr">
              <a:buNone/>
            </a:pPr>
            <a:r>
              <a:rPr lang="en-US" sz="7200" b="1" dirty="0" smtClean="0">
                <a:effectLst>
                  <a:outerShdw blurRad="38100" dist="38100" dir="2700000" algn="tl">
                    <a:srgbClr val="000000">
                      <a:alpha val="43137"/>
                    </a:srgbClr>
                  </a:outerShdw>
                </a:effectLst>
              </a:rPr>
              <a:t>Facilities</a:t>
            </a:r>
            <a:r>
              <a:rPr lang="en-US" sz="7200" dirty="0" smtClean="0"/>
              <a:t> </a:t>
            </a:r>
            <a:endParaRPr lang="en-US" sz="7200" dirty="0"/>
          </a:p>
        </p:txBody>
      </p:sp>
    </p:spTree>
    <p:extLst>
      <p:ext uri="{BB962C8B-B14F-4D97-AF65-F5344CB8AC3E}">
        <p14:creationId xmlns:p14="http://schemas.microsoft.com/office/powerpoint/2010/main" xmlns="" val="3998262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533400"/>
            <a:ext cx="8647112" cy="5539978"/>
          </a:xfrm>
        </p:spPr>
        <p:txBody>
          <a:bodyPr/>
          <a:lstStyle/>
          <a:p>
            <a:pPr marL="57150" lvl="0" indent="0" algn="ctr">
              <a:lnSpc>
                <a:spcPct val="150000"/>
              </a:lnSpc>
              <a:spcBef>
                <a:spcPct val="20000"/>
              </a:spcBef>
              <a:buClr>
                <a:srgbClr val="7D0900"/>
              </a:buClr>
              <a:buNone/>
              <a:defRPr/>
            </a:pPr>
            <a:r>
              <a:rPr kumimoji="1" lang="en-US" sz="6000" b="1" dirty="0" smtClean="0">
                <a:latin typeface="Century Gothic" panose="020B0502020202020204" pitchFamily="34" charset="0"/>
                <a:cs typeface="Arial" panose="020B0604020202020204" pitchFamily="34" charset="0"/>
              </a:rPr>
              <a:t>DCS ANNUAL PERFORMANCE ON PREDETERMINED OBJECTIVES </a:t>
            </a:r>
            <a:r>
              <a:rPr kumimoji="1" lang="en-US" sz="6000" b="1" dirty="0" smtClean="0">
                <a:latin typeface="Century Gothic" panose="020B0502020202020204" pitchFamily="34" charset="0"/>
                <a:cs typeface="Calibri" pitchFamily="34" charset="0"/>
              </a:rPr>
              <a:t>2016/17</a:t>
            </a:r>
            <a:endParaRPr lang="en-US" sz="6000" dirty="0"/>
          </a:p>
        </p:txBody>
      </p:sp>
    </p:spTree>
    <p:extLst>
      <p:ext uri="{BB962C8B-B14F-4D97-AF65-F5344CB8AC3E}">
        <p14:creationId xmlns:p14="http://schemas.microsoft.com/office/powerpoint/2010/main" xmlns="" val="3465112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399" y="685800"/>
          <a:ext cx="8839199" cy="6044920"/>
        </p:xfrm>
        <a:graphic>
          <a:graphicData uri="http://schemas.openxmlformats.org/drawingml/2006/table">
            <a:tbl>
              <a:tblPr firstRow="1" bandRow="1">
                <a:tableStyleId>{5C22544A-7EE6-4342-B048-85BDC9FD1C3A}</a:tableStyleId>
              </a:tblPr>
              <a:tblGrid>
                <a:gridCol w="1524001">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3276598">
                  <a:extLst>
                    <a:ext uri="{9D8B030D-6E8A-4147-A177-3AD203B41FA5}">
                      <a16:colId xmlns:a16="http://schemas.microsoft.com/office/drawing/2014/main" xmlns="" val="20004"/>
                    </a:ext>
                  </a:extLst>
                </a:gridCol>
              </a:tblGrid>
              <a:tr h="856335">
                <a:tc>
                  <a:txBody>
                    <a:bodyPr/>
                    <a:lstStyle/>
                    <a:p>
                      <a:pPr marL="0" algn="l" defTabSz="914331" rtl="0" eaLnBrk="1" fontAlgn="t" latinLnBrk="0" hangingPunct="1"/>
                      <a:r>
                        <a:rPr lang="en-US" sz="1200" b="1" i="0" u="none" strike="noStrike" kern="1200" dirty="0" smtClean="0">
                          <a:solidFill>
                            <a:schemeClr val="bg1"/>
                          </a:solidFill>
                          <a:effectLst/>
                          <a:latin typeface="Calibri" panose="020F0502020204030204" pitchFamily="34" charset="0"/>
                          <a:ea typeface="+mn-ea"/>
                          <a:cs typeface="+mn-cs"/>
                        </a:rPr>
                        <a:t>Indicator</a:t>
                      </a:r>
                      <a:endParaRPr lang="en-US" sz="1200" b="1" i="0" u="none" strike="noStrike" kern="1200" dirty="0">
                        <a:solidFill>
                          <a:schemeClr val="bg1"/>
                        </a:solidFill>
                        <a:effectLst/>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panose="020F0502020204030204" pitchFamily="34" charset="0"/>
                          <a:ea typeface="+mn-ea"/>
                          <a:cs typeface="+mn-cs"/>
                        </a:rPr>
                        <a:t>Planned Target 2016/17</a:t>
                      </a:r>
                      <a:endParaRPr lang="en-US" sz="1200" b="1" i="0" u="none" strike="noStrike" kern="1200" dirty="0">
                        <a:solidFill>
                          <a:schemeClr val="bg1"/>
                        </a:solidFill>
                        <a:effectLst/>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panose="020F0502020204030204" pitchFamily="34" charset="0"/>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panose="020F0502020204030204" pitchFamily="34" charset="0"/>
                          <a:ea typeface="+mn-ea"/>
                          <a:cs typeface="+mn-cs"/>
                        </a:rPr>
                        <a:t>Deviation from planned target  to actual achievement</a:t>
                      </a:r>
                      <a:r>
                        <a:rPr lang="en-US" sz="1200" b="1" i="0" u="none" strike="noStrike" kern="1200" baseline="0" dirty="0" smtClean="0">
                          <a:solidFill>
                            <a:schemeClr val="bg1"/>
                          </a:solidFill>
                          <a:effectLst/>
                          <a:latin typeface="Calibri" panose="020F0502020204030204" pitchFamily="34" charset="0"/>
                          <a:ea typeface="+mn-ea"/>
                          <a:cs typeface="+mn-cs"/>
                        </a:rPr>
                        <a:t> for 2016/17</a:t>
                      </a:r>
                      <a:endParaRPr lang="en-US" sz="1200" b="1" i="0" u="none" strike="noStrike" kern="1200" dirty="0">
                        <a:solidFill>
                          <a:schemeClr val="bg1"/>
                        </a:solidFill>
                        <a:effectLst/>
                        <a:latin typeface="Calibri" panose="020F0502020204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Calibri" panose="020F0502020204030204" pitchFamily="34" charset="0"/>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115465">
                <a:tc>
                  <a:txBody>
                    <a:bodyPr/>
                    <a:lstStyle/>
                    <a:p>
                      <a:pPr algn="l" fontAlgn="t"/>
                      <a:r>
                        <a:rPr lang="en-US" sz="1300" b="1" i="0" u="none" strike="noStrike" dirty="0">
                          <a:solidFill>
                            <a:schemeClr val="tx1"/>
                          </a:solidFill>
                          <a:effectLst/>
                          <a:latin typeface="Calibri" panose="020F0502020204030204" pitchFamily="34" charset="0"/>
                        </a:rPr>
                        <a:t>Number of new bed spaces created through the construction of new facilities.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300" b="0" i="0" u="none" strike="noStrike" kern="1200" baseline="0" dirty="0">
                          <a:solidFill>
                            <a:schemeClr val="tx1"/>
                          </a:solidFill>
                          <a:effectLst/>
                          <a:latin typeface="Calibri" panose="020F0502020204030204" pitchFamily="34" charset="0"/>
                          <a:ea typeface="+mn-ea"/>
                          <a:cs typeface="Arial" panose="020B0604020202020204" pitchFamily="34" charset="0"/>
                        </a:rPr>
                        <a:t>435 bed spaces created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300" b="0" i="0" u="none" strike="noStrike" kern="1200" baseline="0" dirty="0">
                          <a:solidFill>
                            <a:schemeClr val="tx1"/>
                          </a:solidFill>
                          <a:effectLst/>
                          <a:latin typeface="Calibri" panose="020F0502020204030204" pitchFamily="34" charset="0"/>
                          <a:ea typeface="+mn-ea"/>
                          <a:cs typeface="Arial" panose="020B0604020202020204" pitchFamily="34" charset="0"/>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l" defTabSz="914331" rtl="0" eaLnBrk="1" fontAlgn="t" latinLnBrk="0" hangingPunct="1"/>
                      <a:r>
                        <a:rPr lang="en-US" sz="1300" b="0" i="0" u="none" strike="noStrike" kern="1200" baseline="0" dirty="0">
                          <a:solidFill>
                            <a:schemeClr val="tx1"/>
                          </a:solidFill>
                          <a:effectLst/>
                          <a:latin typeface="Calibri" panose="020F0502020204030204" pitchFamily="34" charset="0"/>
                          <a:ea typeface="+mn-ea"/>
                          <a:cs typeface="Arial" panose="020B0604020202020204" pitchFamily="34" charset="0"/>
                        </a:rPr>
                        <a:t>435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ZA" sz="1300" dirty="0">
                          <a:effectLst/>
                          <a:latin typeface="Calibri"/>
                          <a:ea typeface="Calibri"/>
                          <a:cs typeface="Arial"/>
                        </a:rPr>
                        <a:t>The original contractor Karen Kula was liquidated and the project stopped on 14 December 2014. </a:t>
                      </a:r>
                      <a:endParaRPr lang="en-US" sz="1300" dirty="0">
                        <a:effectLst/>
                        <a:latin typeface="Calibri"/>
                        <a:ea typeface="Calibri"/>
                        <a:cs typeface="Times New Roman"/>
                      </a:endParaRPr>
                    </a:p>
                    <a:p>
                      <a:pPr marL="0" marR="0">
                        <a:lnSpc>
                          <a:spcPct val="115000"/>
                        </a:lnSpc>
                        <a:spcBef>
                          <a:spcPts val="0"/>
                        </a:spcBef>
                        <a:spcAft>
                          <a:spcPts val="1000"/>
                        </a:spcAft>
                      </a:pPr>
                      <a:r>
                        <a:rPr lang="en-ZA" sz="1300" dirty="0">
                          <a:effectLst/>
                          <a:latin typeface="Calibri"/>
                          <a:ea typeface="Calibri"/>
                          <a:cs typeface="Arial"/>
                        </a:rPr>
                        <a:t>There was a delay in concluding the liquidation process due to disagreements among parties. This resulted in the delay in appointing the replacement contractor by the National Department of Public Works (NDPW). NDPW appointed a new contractor in January 2017 with  finalisation envisaged in 2017/18</a:t>
                      </a:r>
                      <a:endParaRPr lang="en-US" sz="13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2115465">
                <a:tc>
                  <a:txBody>
                    <a:bodyPr/>
                    <a:lstStyle/>
                    <a:p>
                      <a:pPr algn="l" fontAlgn="t"/>
                      <a:r>
                        <a:rPr lang="en-US" sz="1300" b="1" i="0" u="none" strike="noStrike" dirty="0">
                          <a:solidFill>
                            <a:schemeClr val="tx1"/>
                          </a:solidFill>
                          <a:effectLst/>
                          <a:latin typeface="Calibri" panose="020F0502020204030204" pitchFamily="34" charset="0"/>
                        </a:rPr>
                        <a:t>Number of new bed spaces created by the upgrading of facilities annually.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300" b="0" i="0" u="none" strike="noStrike" kern="1200" baseline="0" dirty="0" smtClean="0">
                          <a:solidFill>
                            <a:schemeClr val="tx1"/>
                          </a:solidFill>
                          <a:effectLst/>
                          <a:latin typeface="Calibri" panose="020F0502020204030204" pitchFamily="34" charset="0"/>
                          <a:ea typeface="+mn-ea"/>
                          <a:cs typeface="Arial" panose="020B0604020202020204" pitchFamily="34" charset="0"/>
                        </a:rPr>
                        <a:t>925 </a:t>
                      </a:r>
                      <a:r>
                        <a:rPr lang="en-US" sz="1300" b="0" i="0" u="none" strike="noStrike" kern="1200" baseline="0" dirty="0">
                          <a:solidFill>
                            <a:schemeClr val="tx1"/>
                          </a:solidFill>
                          <a:effectLst/>
                          <a:latin typeface="Calibri" panose="020F0502020204030204" pitchFamily="34" charset="0"/>
                          <a:ea typeface="+mn-ea"/>
                          <a:cs typeface="Arial" panose="020B0604020202020204" pitchFamily="34" charset="0"/>
                        </a:rPr>
                        <a:t>additional </a:t>
                      </a:r>
                      <a:r>
                        <a:rPr lang="en-US" sz="1300" b="0" i="0" u="none" strike="noStrike" kern="1200" baseline="0" dirty="0" smtClean="0">
                          <a:solidFill>
                            <a:schemeClr val="tx1"/>
                          </a:solidFill>
                          <a:effectLst/>
                          <a:latin typeface="Calibri" panose="020F0502020204030204" pitchFamily="34" charset="0"/>
                          <a:ea typeface="+mn-ea"/>
                          <a:cs typeface="Arial" panose="020B0604020202020204" pitchFamily="34" charset="0"/>
                        </a:rPr>
                        <a:t>bedspaces</a:t>
                      </a:r>
                      <a:endParaRPr lang="en-US" sz="1300" b="0" i="0" u="none" strike="noStrike" kern="1200" baseline="0" dirty="0">
                        <a:solidFill>
                          <a:schemeClr val="tx1"/>
                        </a:solidFill>
                        <a:effectLst/>
                        <a:latin typeface="Calibri" panose="020F0502020204030204" pitchFamily="34" charset="0"/>
                        <a:ea typeface="+mn-ea"/>
                        <a:cs typeface="Arial" panose="020B0604020202020204" pitchFamily="34" charset="0"/>
                      </a:endParaRPr>
                    </a:p>
                    <a:p>
                      <a:pPr marL="0" algn="l" defTabSz="914331" rtl="0" eaLnBrk="1" fontAlgn="t" latinLnBrk="0" hangingPunct="1"/>
                      <a:r>
                        <a:rPr lang="en-US" sz="1300" b="0" i="0" u="none" strike="noStrike" kern="1200" baseline="0" dirty="0">
                          <a:solidFill>
                            <a:schemeClr val="tx1"/>
                          </a:solidFill>
                          <a:effectLst/>
                          <a:latin typeface="Calibri" panose="020F0502020204030204" pitchFamily="34" charset="0"/>
                          <a:ea typeface="+mn-ea"/>
                          <a:cs typeface="Arial" panose="020B0604020202020204" pitchFamily="34" charset="0"/>
                        </a:rPr>
                        <a:t/>
                      </a:r>
                      <a:br>
                        <a:rPr lang="en-US" sz="1300" b="0" i="0" u="none" strike="noStrike" kern="1200" baseline="0" dirty="0">
                          <a:solidFill>
                            <a:schemeClr val="tx1"/>
                          </a:solidFill>
                          <a:effectLst/>
                          <a:latin typeface="Calibri" panose="020F0502020204030204" pitchFamily="34" charset="0"/>
                          <a:ea typeface="+mn-ea"/>
                          <a:cs typeface="Arial" panose="020B0604020202020204" pitchFamily="34" charset="0"/>
                        </a:rPr>
                      </a:br>
                      <a:r>
                        <a:rPr lang="en-US" sz="1300" b="0" i="0" u="none" strike="noStrike" kern="1200" baseline="0" dirty="0">
                          <a:solidFill>
                            <a:schemeClr val="tx1"/>
                          </a:solidFill>
                          <a:effectLst/>
                          <a:latin typeface="Calibri" panose="020F0502020204030204" pitchFamily="34" charset="0"/>
                          <a:ea typeface="+mn-ea"/>
                          <a:cs typeface="Arial" panose="020B0604020202020204" pitchFamily="34" charset="0"/>
                        </a:rPr>
                        <a:t>Estcourt(309), Standerton (604), Van </a:t>
                      </a:r>
                      <a:r>
                        <a:rPr lang="en-US" sz="1300" b="0" i="0" u="none" strike="noStrike" kern="1200" baseline="0" dirty="0" err="1">
                          <a:solidFill>
                            <a:schemeClr val="tx1"/>
                          </a:solidFill>
                          <a:effectLst/>
                          <a:latin typeface="Calibri" panose="020F0502020204030204" pitchFamily="34" charset="0"/>
                          <a:ea typeface="+mn-ea"/>
                          <a:cs typeface="Arial" panose="020B0604020202020204" pitchFamily="34" charset="0"/>
                        </a:rPr>
                        <a:t>Rhynsdorp</a:t>
                      </a:r>
                      <a:r>
                        <a:rPr lang="en-US" sz="1300" b="0" i="0" u="none" strike="noStrike" kern="1200" baseline="0" dirty="0">
                          <a:solidFill>
                            <a:schemeClr val="tx1"/>
                          </a:solidFill>
                          <a:effectLst/>
                          <a:latin typeface="Calibri" panose="020F0502020204030204" pitchFamily="34" charset="0"/>
                          <a:ea typeface="+mn-ea"/>
                          <a:cs typeface="Arial" panose="020B0604020202020204" pitchFamily="34" charset="0"/>
                        </a:rPr>
                        <a:t>(328), Pretoria -"C" Max (12)</a:t>
                      </a:r>
                      <a:br>
                        <a:rPr lang="en-US" sz="1300" b="0" i="0" u="none" strike="noStrike" kern="1200" baseline="0" dirty="0">
                          <a:solidFill>
                            <a:schemeClr val="tx1"/>
                          </a:solidFill>
                          <a:effectLst/>
                          <a:latin typeface="Calibri" panose="020F0502020204030204" pitchFamily="34" charset="0"/>
                          <a:ea typeface="+mn-ea"/>
                          <a:cs typeface="Arial" panose="020B0604020202020204" pitchFamily="34" charset="0"/>
                        </a:rPr>
                      </a:br>
                      <a:r>
                        <a:rPr lang="en-US" sz="1300" b="0" i="0" u="none" strike="noStrike" kern="1200" baseline="0" dirty="0">
                          <a:solidFill>
                            <a:schemeClr val="tx1"/>
                          </a:solidFill>
                          <a:effectLst/>
                          <a:latin typeface="Calibri" panose="020F0502020204030204" pitchFamily="34" charset="0"/>
                          <a:ea typeface="+mn-ea"/>
                          <a:cs typeface="Arial" panose="020B0604020202020204" pitchFamily="34" charset="0"/>
                        </a:rPr>
                        <a:t>(Van </a:t>
                      </a:r>
                      <a:r>
                        <a:rPr lang="en-US" sz="1300" b="0" i="0" u="none" strike="noStrike" kern="1200" baseline="0" dirty="0" err="1">
                          <a:solidFill>
                            <a:schemeClr val="tx1"/>
                          </a:solidFill>
                          <a:effectLst/>
                          <a:latin typeface="Calibri" panose="020F0502020204030204" pitchFamily="34" charset="0"/>
                          <a:ea typeface="+mn-ea"/>
                          <a:cs typeface="Arial" panose="020B0604020202020204" pitchFamily="34" charset="0"/>
                        </a:rPr>
                        <a:t>Rhynsdorp</a:t>
                      </a:r>
                      <a:r>
                        <a:rPr lang="en-US" sz="1300" b="0" i="0" u="none" strike="noStrike" kern="1200" baseline="0" dirty="0">
                          <a:solidFill>
                            <a:schemeClr val="tx1"/>
                          </a:solidFill>
                          <a:effectLst/>
                          <a:latin typeface="Calibri" panose="020F0502020204030204" pitchFamily="34" charset="0"/>
                          <a:ea typeface="+mn-ea"/>
                          <a:cs typeface="Arial" panose="020B0604020202020204" pitchFamily="34" charset="0"/>
                        </a:rPr>
                        <a:t> - 328 - carried over from previous year: 925+328=1253)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300" dirty="0">
                          <a:effectLst/>
                          <a:latin typeface="Calibri"/>
                          <a:ea typeface="Calibri"/>
                          <a:cs typeface="Arial"/>
                        </a:rPr>
                        <a:t>407 </a:t>
                      </a:r>
                      <a:endParaRPr lang="en-US" sz="13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ZA" sz="1300" dirty="0">
                          <a:effectLst/>
                          <a:latin typeface="Calibri"/>
                          <a:ea typeface="Calibri"/>
                          <a:cs typeface="Arial"/>
                        </a:rPr>
                        <a:t>518</a:t>
                      </a:r>
                      <a:endParaRPr lang="en-US" sz="13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300" kern="1200" dirty="0" smtClean="0">
                          <a:solidFill>
                            <a:schemeClr val="dk1"/>
                          </a:solidFill>
                          <a:effectLst/>
                          <a:latin typeface="+mn-lt"/>
                          <a:ea typeface="+mn-ea"/>
                          <a:cs typeface="+mn-cs"/>
                        </a:rPr>
                        <a:t>The projects that were not achieved due to liquidation of the contractor </a:t>
                      </a:r>
                      <a:endParaRPr lang="en-US" sz="1300" kern="1200" dirty="0" smtClean="0">
                        <a:solidFill>
                          <a:schemeClr val="dk1"/>
                        </a:solidFill>
                        <a:effectLst/>
                        <a:latin typeface="+mn-lt"/>
                        <a:ea typeface="+mn-ea"/>
                        <a:cs typeface="+mn-cs"/>
                      </a:endParaRPr>
                    </a:p>
                    <a:p>
                      <a:r>
                        <a:rPr lang="en-ZA" sz="1300" kern="1200" dirty="0" smtClean="0">
                          <a:solidFill>
                            <a:schemeClr val="dk1"/>
                          </a:solidFill>
                          <a:effectLst/>
                          <a:latin typeface="+mn-lt"/>
                          <a:ea typeface="+mn-ea"/>
                          <a:cs typeface="+mn-cs"/>
                        </a:rPr>
                        <a:t> </a:t>
                      </a:r>
                      <a:endParaRPr lang="en-US" sz="1300" kern="1200" dirty="0" smtClean="0">
                        <a:solidFill>
                          <a:schemeClr val="dk1"/>
                        </a:solidFill>
                        <a:effectLst/>
                        <a:latin typeface="+mn-lt"/>
                        <a:ea typeface="+mn-ea"/>
                        <a:cs typeface="+mn-cs"/>
                      </a:endParaRPr>
                    </a:p>
                    <a:p>
                      <a:r>
                        <a:rPr lang="en-ZA" sz="1300" kern="1200" dirty="0" err="1" smtClean="0">
                          <a:solidFill>
                            <a:schemeClr val="dk1"/>
                          </a:solidFill>
                          <a:effectLst/>
                          <a:latin typeface="+mn-lt"/>
                          <a:ea typeface="+mn-ea"/>
                          <a:cs typeface="+mn-cs"/>
                        </a:rPr>
                        <a:t>CMax</a:t>
                      </a:r>
                      <a:r>
                        <a:rPr lang="en-ZA" sz="1300" kern="1200" dirty="0" smtClean="0">
                          <a:solidFill>
                            <a:schemeClr val="dk1"/>
                          </a:solidFill>
                          <a:effectLst/>
                          <a:latin typeface="+mn-lt"/>
                          <a:ea typeface="+mn-ea"/>
                          <a:cs typeface="+mn-cs"/>
                        </a:rPr>
                        <a:t>, Standerton and Estcourt will be finalised in the 2017/18 financial year </a:t>
                      </a:r>
                      <a:endParaRPr lang="en-US" sz="1300" kern="1200" dirty="0" smtClean="0">
                        <a:solidFill>
                          <a:schemeClr val="dk1"/>
                        </a:solidFill>
                        <a:effectLst/>
                        <a:latin typeface="+mn-lt"/>
                        <a:ea typeface="+mn-ea"/>
                        <a:cs typeface="+mn-cs"/>
                      </a:endParaRPr>
                    </a:p>
                    <a:p>
                      <a:r>
                        <a:rPr lang="en-ZA" sz="1300" kern="1200" dirty="0" smtClean="0">
                          <a:solidFill>
                            <a:schemeClr val="dk1"/>
                          </a:solidFill>
                          <a:effectLst/>
                          <a:latin typeface="+mn-lt"/>
                          <a:ea typeface="+mn-ea"/>
                          <a:cs typeface="+mn-cs"/>
                        </a:rPr>
                        <a:t> </a:t>
                      </a:r>
                      <a:endParaRPr lang="en-US" sz="1300" kern="1200" dirty="0" smtClean="0">
                        <a:solidFill>
                          <a:schemeClr val="dk1"/>
                        </a:solidFill>
                        <a:effectLst/>
                        <a:latin typeface="+mn-lt"/>
                        <a:ea typeface="+mn-ea"/>
                        <a:cs typeface="+mn-cs"/>
                      </a:endParaRPr>
                    </a:p>
                    <a:p>
                      <a:r>
                        <a:rPr lang="en-ZA" sz="1300" kern="1200" dirty="0" smtClean="0">
                          <a:solidFill>
                            <a:schemeClr val="dk1"/>
                          </a:solidFill>
                          <a:effectLst/>
                          <a:latin typeface="+mn-lt"/>
                          <a:ea typeface="+mn-ea"/>
                          <a:cs typeface="+mn-cs"/>
                        </a:rPr>
                        <a:t>Contractors have been appointed and there is close monitoring by the Department with the appointment of project managers</a:t>
                      </a:r>
                      <a:endParaRPr lang="en-US" sz="1300" b="0" i="0" u="none" strike="noStrike" dirty="0">
                        <a:solidFill>
                          <a:srgbClr val="FF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bl>
          </a:graphicData>
        </a:graphic>
      </p:graphicFrame>
      <p:sp>
        <p:nvSpPr>
          <p:cNvPr id="4" name="Title 3"/>
          <p:cNvSpPr>
            <a:spLocks noGrp="1"/>
          </p:cNvSpPr>
          <p:nvPr>
            <p:ph type="title"/>
          </p:nvPr>
        </p:nvSpPr>
        <p:spPr>
          <a:xfrm>
            <a:off x="344486" y="457200"/>
            <a:ext cx="8647112" cy="443198"/>
          </a:xfrm>
        </p:spPr>
        <p:txBody>
          <a:bodyPr/>
          <a:lstStyle/>
          <a:p>
            <a:pPr lvl="0"/>
            <a:r>
              <a:rPr lang="en-US" sz="1600" kern="1200" dirty="0">
                <a:solidFill>
                  <a:srgbClr val="FF0000"/>
                </a:solidFill>
              </a:rPr>
              <a:t>PROGRAMME </a:t>
            </a:r>
            <a:r>
              <a:rPr lang="en-US" sz="1600" kern="1200" dirty="0" smtClean="0">
                <a:solidFill>
                  <a:srgbClr val="FF0000"/>
                </a:solidFill>
              </a:rPr>
              <a:t>2: INCARCERATION </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3166626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997196"/>
          </a:xfrm>
          <a:solidFill>
            <a:schemeClr val="bg1">
              <a:lumMod val="65000"/>
            </a:schemeClr>
          </a:solidFill>
        </p:spPr>
        <p:txBody>
          <a:bodyPr/>
          <a:lstStyle/>
          <a:p>
            <a:pPr marL="0" indent="0">
              <a:buNone/>
            </a:pPr>
            <a:r>
              <a:rPr lang="en-US" sz="7200" b="1" dirty="0" smtClean="0"/>
              <a:t>Remand Detention </a:t>
            </a:r>
            <a:endParaRPr lang="en-US" sz="7200" b="1" dirty="0"/>
          </a:p>
        </p:txBody>
      </p:sp>
    </p:spTree>
    <p:extLst>
      <p:ext uri="{BB962C8B-B14F-4D97-AF65-F5344CB8AC3E}">
        <p14:creationId xmlns:p14="http://schemas.microsoft.com/office/powerpoint/2010/main" xmlns="" val="3746657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400" y="1143000"/>
          <a:ext cx="8839198" cy="46482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981198">
                  <a:extLst>
                    <a:ext uri="{9D8B030D-6E8A-4147-A177-3AD203B41FA5}">
                      <a16:colId xmlns:a16="http://schemas.microsoft.com/office/drawing/2014/main" xmlns="" val="20004"/>
                    </a:ext>
                  </a:extLst>
                </a:gridCol>
              </a:tblGrid>
              <a:tr h="731907">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Indicator</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Planned Target 2016/17</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Deviation from planned target  to actual achievement</a:t>
                      </a:r>
                      <a:r>
                        <a:rPr lang="en-US" sz="1200" b="1" i="0" u="none" strike="noStrike" kern="1200" baseline="0" dirty="0" smtClean="0">
                          <a:solidFill>
                            <a:schemeClr val="bg1"/>
                          </a:solidFill>
                          <a:effectLst/>
                          <a:latin typeface="Calibri"/>
                          <a:ea typeface="+mn-ea"/>
                          <a:cs typeface="+mn-cs"/>
                        </a:rPr>
                        <a:t> for 2016/17</a:t>
                      </a:r>
                      <a:endParaRPr lang="en-US" sz="12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16293">
                <a:tc>
                  <a:txBody>
                    <a:bodyPr/>
                    <a:lstStyle/>
                    <a:p>
                      <a:pPr algn="l" fontAlgn="t"/>
                      <a:r>
                        <a:rPr lang="en-US" sz="1400" b="1" i="0" u="none" strike="noStrike" dirty="0">
                          <a:solidFill>
                            <a:schemeClr val="tx1"/>
                          </a:solidFill>
                          <a:effectLst/>
                          <a:latin typeface="Calibri"/>
                        </a:rPr>
                        <a:t>Percentage of Remand Detention facilities where Continuous Risk Assessment (CRA) is rolled out.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0" i="0" u="none" strike="noStrike" kern="1200" baseline="0" dirty="0">
                          <a:solidFill>
                            <a:schemeClr val="tx1"/>
                          </a:solidFill>
                          <a:effectLst/>
                          <a:latin typeface="Calibri" panose="020F0502020204030204" pitchFamily="34" charset="0"/>
                          <a:ea typeface="+mn-ea"/>
                          <a:cs typeface="Arial" panose="020B0604020202020204" pitchFamily="34" charset="0"/>
                        </a:rPr>
                        <a:t>43% (69/161) </a:t>
                      </a:r>
                      <a:br>
                        <a:rPr lang="en-US" sz="1400" b="0" i="0" u="none" strike="noStrike" kern="1200" baseline="0" dirty="0">
                          <a:solidFill>
                            <a:schemeClr val="tx1"/>
                          </a:solidFill>
                          <a:effectLst/>
                          <a:latin typeface="Calibri" panose="020F0502020204030204" pitchFamily="34" charset="0"/>
                          <a:ea typeface="+mn-ea"/>
                          <a:cs typeface="Arial" panose="020B0604020202020204" pitchFamily="34" charset="0"/>
                        </a:rPr>
                      </a:br>
                      <a:r>
                        <a:rPr lang="en-US" sz="1400" b="0" i="0" u="none" strike="noStrike" kern="1200" baseline="0" dirty="0">
                          <a:solidFill>
                            <a:schemeClr val="tx1"/>
                          </a:solidFill>
                          <a:effectLst/>
                          <a:latin typeface="Calibri" panose="020F0502020204030204" pitchFamily="34" charset="0"/>
                          <a:ea typeface="+mn-ea"/>
                          <a:cs typeface="Arial" panose="020B0604020202020204" pitchFamily="34" charset="0"/>
                        </a:rPr>
                        <a:t>Roll-out of  the CRA at DCS facilities that have RD's.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400">
                          <a:effectLst/>
                          <a:latin typeface="Calibri"/>
                          <a:ea typeface="Calibri"/>
                          <a:cs typeface="Arial"/>
                        </a:rPr>
                        <a:t>48% </a:t>
                      </a:r>
                      <a:endParaRPr lang="en-US" sz="1400">
                        <a:effectLst/>
                        <a:latin typeface="Calibri"/>
                        <a:ea typeface="Calibri"/>
                        <a:cs typeface="Times New Roman"/>
                      </a:endParaRPr>
                    </a:p>
                    <a:p>
                      <a:pPr marL="0" marR="0">
                        <a:lnSpc>
                          <a:spcPct val="115000"/>
                        </a:lnSpc>
                        <a:spcBef>
                          <a:spcPts val="0"/>
                        </a:spcBef>
                        <a:spcAft>
                          <a:spcPts val="0"/>
                        </a:spcAft>
                      </a:pPr>
                      <a:r>
                        <a:rPr lang="en-ZA" sz="1400">
                          <a:effectLst/>
                          <a:latin typeface="Calibri"/>
                          <a:ea typeface="Calibri"/>
                          <a:cs typeface="Arial"/>
                        </a:rPr>
                        <a:t>(77/161) </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90170" marR="74295">
                        <a:lnSpc>
                          <a:spcPct val="115000"/>
                        </a:lnSpc>
                        <a:spcBef>
                          <a:spcPts val="0"/>
                        </a:spcBef>
                        <a:spcAft>
                          <a:spcPts val="0"/>
                        </a:spcAft>
                      </a:pPr>
                      <a:r>
                        <a:rPr lang="en-ZA" sz="1400" dirty="0">
                          <a:effectLst/>
                          <a:latin typeface="Calibri"/>
                          <a:ea typeface="Calibri"/>
                          <a:cs typeface="Arial"/>
                        </a:rPr>
                        <a:t>5%</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marR="74295">
                        <a:lnSpc>
                          <a:spcPct val="115000"/>
                        </a:lnSpc>
                        <a:spcBef>
                          <a:spcPts val="0"/>
                        </a:spcBef>
                        <a:spcAft>
                          <a:spcPts val="0"/>
                        </a:spcAft>
                      </a:pPr>
                      <a:r>
                        <a:rPr lang="en-ZA" sz="1400" dirty="0">
                          <a:effectLst/>
                          <a:latin typeface="Calibri"/>
                          <a:ea typeface="Calibri"/>
                          <a:cs typeface="Arial"/>
                        </a:rPr>
                        <a:t>The rollout of the CRA was conducted and the target was over achieved as other correctional centres rolled out the CRA without training by Head Office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44486" y="457200"/>
            <a:ext cx="8647112" cy="443198"/>
          </a:xfrm>
        </p:spPr>
        <p:txBody>
          <a:bodyPr/>
          <a:lstStyle/>
          <a:p>
            <a:pPr lvl="0"/>
            <a:r>
              <a:rPr lang="en-US" sz="1600" kern="1200" dirty="0">
                <a:solidFill>
                  <a:srgbClr val="FF0000"/>
                </a:solidFill>
              </a:rPr>
              <a:t>PROGRAMME </a:t>
            </a:r>
            <a:r>
              <a:rPr lang="en-US" sz="1600" kern="1200" dirty="0" smtClean="0">
                <a:solidFill>
                  <a:srgbClr val="FF0000"/>
                </a:solidFill>
              </a:rPr>
              <a:t>2: INCARCERATION </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2761248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1994392"/>
          </a:xfrm>
          <a:solidFill>
            <a:schemeClr val="bg1">
              <a:lumMod val="65000"/>
            </a:schemeClr>
          </a:solidFill>
        </p:spPr>
        <p:txBody>
          <a:bodyPr/>
          <a:lstStyle/>
          <a:p>
            <a:pPr marL="0" indent="0" algn="ctr">
              <a:buNone/>
            </a:pPr>
            <a:r>
              <a:rPr lang="en-US" sz="7200" b="1" dirty="0" smtClean="0">
                <a:effectLst>
                  <a:outerShdw blurRad="38100" dist="38100" dir="2700000" algn="tl">
                    <a:srgbClr val="000000">
                      <a:alpha val="43137"/>
                    </a:srgbClr>
                  </a:outerShdw>
                </a:effectLst>
              </a:rPr>
              <a:t>Offender management </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67413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399" y="1066801"/>
          <a:ext cx="8839199" cy="3825621"/>
        </p:xfrm>
        <a:graphic>
          <a:graphicData uri="http://schemas.openxmlformats.org/drawingml/2006/table">
            <a:tbl>
              <a:tblPr firstRow="1" bandRow="1">
                <a:tableStyleId>{5C22544A-7EE6-4342-B048-85BDC9FD1C3A}</a:tableStyleId>
              </a:tblPr>
              <a:tblGrid>
                <a:gridCol w="1595968">
                  <a:extLst>
                    <a:ext uri="{9D8B030D-6E8A-4147-A177-3AD203B41FA5}">
                      <a16:colId xmlns:a16="http://schemas.microsoft.com/office/drawing/2014/main" xmlns="" val="20000"/>
                    </a:ext>
                  </a:extLst>
                </a:gridCol>
                <a:gridCol w="1147233">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gridCol w="2438398">
                  <a:extLst>
                    <a:ext uri="{9D8B030D-6E8A-4147-A177-3AD203B41FA5}">
                      <a16:colId xmlns:a16="http://schemas.microsoft.com/office/drawing/2014/main" xmlns="" val="20004"/>
                    </a:ext>
                  </a:extLst>
                </a:gridCol>
              </a:tblGrid>
              <a:tr h="656760">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Indicator</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Planned Target 2016/17</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Deviation from planned target  to actual achievement</a:t>
                      </a:r>
                      <a:r>
                        <a:rPr lang="en-US" sz="1200" b="1" i="0" u="none" strike="noStrike" kern="1200" baseline="0" dirty="0" smtClean="0">
                          <a:solidFill>
                            <a:schemeClr val="bg1"/>
                          </a:solidFill>
                          <a:effectLst/>
                          <a:latin typeface="Calibri"/>
                          <a:ea typeface="+mn-ea"/>
                          <a:cs typeface="+mn-cs"/>
                        </a:rPr>
                        <a:t> for 2016/17</a:t>
                      </a:r>
                      <a:endParaRPr lang="en-US" sz="12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629239">
                <a:tc>
                  <a:txBody>
                    <a:bodyPr/>
                    <a:lstStyle/>
                    <a:p>
                      <a:pPr marL="0" algn="l" defTabSz="914331" rtl="0" eaLnBrk="1" fontAlgn="t" latinLnBrk="0" hangingPunct="1"/>
                      <a:r>
                        <a:rPr lang="en-US" sz="1200" b="1" i="0" u="none" strike="noStrike" kern="1200" dirty="0">
                          <a:solidFill>
                            <a:schemeClr val="tx1"/>
                          </a:solidFill>
                          <a:effectLst/>
                          <a:latin typeface="Calibri"/>
                          <a:ea typeface="+mn-ea"/>
                          <a:cs typeface="+mn-cs"/>
                        </a:rPr>
                        <a:t>Percentage of offender's profiles submitted by the Case Management Committees (CMCs) that were considered by CSPBs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kern="1200" dirty="0">
                          <a:solidFill>
                            <a:schemeClr val="dk1"/>
                          </a:solidFill>
                          <a:effectLst/>
                          <a:latin typeface="Calibri"/>
                          <a:ea typeface="Calibri"/>
                          <a:cs typeface="+mn-cs"/>
                        </a:rPr>
                        <a:t>89%</a:t>
                      </a:r>
                      <a:br>
                        <a:rPr lang="en-US" sz="1200" kern="1200" dirty="0">
                          <a:solidFill>
                            <a:schemeClr val="dk1"/>
                          </a:solidFill>
                          <a:effectLst/>
                          <a:latin typeface="Calibri"/>
                          <a:ea typeface="Calibri"/>
                          <a:cs typeface="+mn-cs"/>
                        </a:rPr>
                      </a:br>
                      <a:r>
                        <a:rPr lang="en-US" sz="1200" kern="1200" dirty="0">
                          <a:solidFill>
                            <a:schemeClr val="dk1"/>
                          </a:solidFill>
                          <a:effectLst/>
                          <a:latin typeface="Calibri"/>
                          <a:ea typeface="Calibri"/>
                          <a:cs typeface="+mn-cs"/>
                        </a:rPr>
                        <a:t>(40 792/ 45 834)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marR="74295">
                        <a:lnSpc>
                          <a:spcPct val="115000"/>
                        </a:lnSpc>
                        <a:spcBef>
                          <a:spcPts val="0"/>
                        </a:spcBef>
                        <a:spcAft>
                          <a:spcPts val="0"/>
                        </a:spcAft>
                      </a:pPr>
                      <a:r>
                        <a:rPr lang="en-ZA" sz="1600">
                          <a:effectLst/>
                          <a:latin typeface="Calibri"/>
                          <a:ea typeface="Calibri"/>
                          <a:cs typeface="Arial"/>
                        </a:rPr>
                        <a:t>91%  </a:t>
                      </a:r>
                      <a:endParaRPr lang="en-US" sz="1600">
                        <a:effectLst/>
                        <a:latin typeface="Calibri"/>
                        <a:ea typeface="Calibri"/>
                        <a:cs typeface="Times New Roman"/>
                      </a:endParaRPr>
                    </a:p>
                    <a:p>
                      <a:pPr marL="0" marR="74295">
                        <a:lnSpc>
                          <a:spcPct val="115000"/>
                        </a:lnSpc>
                        <a:spcBef>
                          <a:spcPts val="0"/>
                        </a:spcBef>
                        <a:spcAft>
                          <a:spcPts val="0"/>
                        </a:spcAft>
                      </a:pPr>
                      <a:r>
                        <a:rPr lang="en-ZA" sz="1600">
                          <a:effectLst/>
                          <a:latin typeface="Calibri"/>
                          <a:ea typeface="Calibri"/>
                          <a:cs typeface="Arial"/>
                        </a:rPr>
                        <a:t>(44521/48984)</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1400"/>
                        </a:spcAft>
                      </a:pPr>
                      <a:r>
                        <a:rPr lang="en-ZA" sz="1600">
                          <a:effectLst/>
                          <a:latin typeface="Calibri"/>
                          <a:ea typeface="Calibri"/>
                          <a:cs typeface="Arial"/>
                        </a:rPr>
                        <a:t>2%</a:t>
                      </a:r>
                      <a:endParaRPr lang="en-US" sz="1600">
                        <a:effectLst/>
                        <a:latin typeface="Calibri"/>
                        <a:ea typeface="Calibri"/>
                        <a:cs typeface="Times New Roman"/>
                      </a:endParaRPr>
                    </a:p>
                    <a:p>
                      <a:pPr marL="0" marR="0">
                        <a:lnSpc>
                          <a:spcPct val="115000"/>
                        </a:lnSpc>
                        <a:spcBef>
                          <a:spcPts val="0"/>
                        </a:spcBef>
                        <a:spcAft>
                          <a:spcPts val="1000"/>
                        </a:spcAft>
                      </a:pPr>
                      <a:r>
                        <a:rPr lang="en-ZA" sz="1600">
                          <a:effectLst/>
                          <a:latin typeface="Calibri"/>
                          <a:ea typeface="Calibri"/>
                          <a:cs typeface="Arial"/>
                        </a:rPr>
                        <a:t> </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ZA" sz="1600" dirty="0">
                          <a:effectLst/>
                          <a:latin typeface="Calibri"/>
                          <a:ea typeface="Calibri"/>
                          <a:cs typeface="Arial"/>
                        </a:rPr>
                        <a:t>Most CSPBs are sufficiently staffed to deal with the cases received from CMCs. Regional Commissioners second chairpersons and vice chairpersons to other management areas when chairpersons are absent for extended periods or where vacancies have not been filled</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44486" y="669964"/>
            <a:ext cx="8647112" cy="553998"/>
          </a:xfrm>
        </p:spPr>
        <p:txBody>
          <a:bodyPr/>
          <a:lstStyle/>
          <a:p>
            <a:pPr lvl="0"/>
            <a:r>
              <a:rPr lang="en-US" sz="2400" kern="1200" dirty="0">
                <a:solidFill>
                  <a:srgbClr val="FF0000"/>
                </a:solidFill>
              </a:rPr>
              <a:t>PROGRAMME </a:t>
            </a:r>
            <a:r>
              <a:rPr lang="en-US" sz="2400" kern="1200" dirty="0" smtClean="0">
                <a:solidFill>
                  <a:srgbClr val="FF0000"/>
                </a:solidFill>
              </a:rPr>
              <a:t>2: INCARCERATION </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1204794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399" y="1066801"/>
          <a:ext cx="8839199" cy="6646037"/>
        </p:xfrm>
        <a:graphic>
          <a:graphicData uri="http://schemas.openxmlformats.org/drawingml/2006/table">
            <a:tbl>
              <a:tblPr firstRow="1" bandRow="1">
                <a:tableStyleId>{5C22544A-7EE6-4342-B048-85BDC9FD1C3A}</a:tableStyleId>
              </a:tblPr>
              <a:tblGrid>
                <a:gridCol w="1595968">
                  <a:extLst>
                    <a:ext uri="{9D8B030D-6E8A-4147-A177-3AD203B41FA5}">
                      <a16:colId xmlns:a16="http://schemas.microsoft.com/office/drawing/2014/main" xmlns="" val="20000"/>
                    </a:ext>
                  </a:extLst>
                </a:gridCol>
                <a:gridCol w="1147233">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3809998">
                  <a:extLst>
                    <a:ext uri="{9D8B030D-6E8A-4147-A177-3AD203B41FA5}">
                      <a16:colId xmlns:a16="http://schemas.microsoft.com/office/drawing/2014/main" xmlns="" val="20004"/>
                    </a:ext>
                  </a:extLst>
                </a:gridCol>
              </a:tblGrid>
              <a:tr h="685799">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Indicator</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Planned Target 2016/17</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Deviation from planned target  to actual achievement</a:t>
                      </a:r>
                      <a:r>
                        <a:rPr lang="en-US" sz="1200" b="1" i="0" u="none" strike="noStrike" kern="1200" baseline="0" dirty="0" smtClean="0">
                          <a:solidFill>
                            <a:schemeClr val="bg1"/>
                          </a:solidFill>
                          <a:effectLst/>
                          <a:latin typeface="Calibri"/>
                          <a:ea typeface="+mn-ea"/>
                          <a:cs typeface="+mn-cs"/>
                        </a:rPr>
                        <a:t> for 2016/17</a:t>
                      </a:r>
                      <a:endParaRPr lang="en-US" sz="12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588556">
                <a:tc>
                  <a:txBody>
                    <a:bodyPr/>
                    <a:lstStyle/>
                    <a:p>
                      <a:pPr algn="l" fontAlgn="t"/>
                      <a:r>
                        <a:rPr lang="en-US" sz="1200" b="1" i="0" u="none" strike="noStrike" kern="1200" dirty="0" smtClean="0">
                          <a:solidFill>
                            <a:schemeClr val="tx1"/>
                          </a:solidFill>
                          <a:effectLst/>
                          <a:latin typeface="Calibri"/>
                          <a:ea typeface="+mn-ea"/>
                          <a:cs typeface="+mn-cs"/>
                        </a:rPr>
                        <a:t>Percentage </a:t>
                      </a:r>
                      <a:r>
                        <a:rPr lang="en-US" sz="1200" b="1" i="0" u="none" strike="noStrike" kern="1200" dirty="0">
                          <a:solidFill>
                            <a:schemeClr val="tx1"/>
                          </a:solidFill>
                          <a:effectLst/>
                          <a:latin typeface="Calibri"/>
                          <a:ea typeface="+mn-ea"/>
                          <a:cs typeface="+mn-cs"/>
                        </a:rPr>
                        <a:t>of overcrowding in correctional centres and remand detention facilities in excess of approved capacity.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kern="1200" dirty="0">
                          <a:solidFill>
                            <a:schemeClr val="tx1"/>
                          </a:solidFill>
                          <a:effectLst/>
                          <a:latin typeface="Calibri"/>
                          <a:ea typeface="+mn-ea"/>
                          <a:cs typeface="+mn-cs"/>
                        </a:rPr>
                        <a:t>32%</a:t>
                      </a:r>
                      <a:br>
                        <a:rPr lang="en-US" sz="1200" b="0" i="0" u="none" strike="noStrike" kern="1200" dirty="0">
                          <a:solidFill>
                            <a:schemeClr val="tx1"/>
                          </a:solidFill>
                          <a:effectLst/>
                          <a:latin typeface="Calibri"/>
                          <a:ea typeface="+mn-ea"/>
                          <a:cs typeface="+mn-cs"/>
                        </a:rPr>
                      </a:br>
                      <a:r>
                        <a:rPr lang="en-US" sz="1200" b="0" i="0" u="none" strike="noStrike" kern="1200" dirty="0">
                          <a:solidFill>
                            <a:schemeClr val="tx1"/>
                          </a:solidFill>
                          <a:effectLst/>
                          <a:latin typeface="Calibri"/>
                          <a:ea typeface="+mn-ea"/>
                          <a:cs typeface="+mn-cs"/>
                        </a:rPr>
                        <a:t>(38 123/ 119 134)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000" kern="1200">
                          <a:effectLst/>
                          <a:latin typeface="Calibri"/>
                          <a:ea typeface="Calibri"/>
                          <a:cs typeface="Arial"/>
                        </a:rPr>
                        <a:t>35%.</a:t>
                      </a:r>
                      <a:endParaRPr lang="en-US" sz="900">
                        <a:effectLst/>
                        <a:latin typeface="CG Omega"/>
                        <a:ea typeface="Times New Roman"/>
                        <a:cs typeface="Times New Roman"/>
                      </a:endParaRPr>
                    </a:p>
                    <a:p>
                      <a:pPr marL="0" marR="0" algn="just">
                        <a:lnSpc>
                          <a:spcPct val="115000"/>
                        </a:lnSpc>
                        <a:spcBef>
                          <a:spcPts val="0"/>
                        </a:spcBef>
                        <a:spcAft>
                          <a:spcPts val="0"/>
                        </a:spcAft>
                      </a:pPr>
                      <a:r>
                        <a:rPr lang="en-GB" sz="1000" kern="1200">
                          <a:effectLst/>
                          <a:latin typeface="Calibri"/>
                          <a:ea typeface="Calibri"/>
                          <a:cs typeface="Arial"/>
                        </a:rPr>
                        <a:t> (41146/119134)</a:t>
                      </a:r>
                      <a:r>
                        <a:rPr lang="en-GB" sz="1000">
                          <a:effectLst/>
                          <a:latin typeface="CG Omega"/>
                          <a:ea typeface="Times New Roman"/>
                          <a:cs typeface="Arial"/>
                        </a:rPr>
                        <a:t> </a:t>
                      </a:r>
                      <a:br>
                        <a:rPr lang="en-GB" sz="1000">
                          <a:effectLst/>
                          <a:latin typeface="CG Omega"/>
                          <a:ea typeface="Times New Roman"/>
                          <a:cs typeface="Arial"/>
                        </a:rPr>
                      </a:br>
                      <a:r>
                        <a:rPr lang="en-GB" sz="1000">
                          <a:effectLst/>
                          <a:latin typeface="CG Omega"/>
                          <a:ea typeface="Times New Roman"/>
                          <a:cs typeface="Arial"/>
                        </a:rPr>
                        <a:t/>
                      </a:r>
                      <a:br>
                        <a:rPr lang="en-GB" sz="1000">
                          <a:effectLst/>
                          <a:latin typeface="CG Omega"/>
                          <a:ea typeface="Times New Roman"/>
                          <a:cs typeface="Arial"/>
                        </a:rPr>
                      </a:br>
                      <a:endParaRPr lang="en-US" sz="900">
                        <a:effectLst/>
                        <a:latin typeface="CG Omeg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ZA" sz="1000" dirty="0">
                          <a:effectLst/>
                          <a:latin typeface="Calibri"/>
                          <a:ea typeface="Calibri"/>
                          <a:cs typeface="Arial"/>
                        </a:rPr>
                        <a:t>3%</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ZA" sz="1200" dirty="0">
                          <a:effectLst/>
                          <a:latin typeface="Calibri"/>
                          <a:ea typeface="Calibri"/>
                          <a:cs typeface="Arial"/>
                        </a:rPr>
                        <a:t>The number of inmates exceeded the   approved accommodation due to the following aspects:</a:t>
                      </a:r>
                      <a:endParaRPr lang="en-US" sz="1200" dirty="0">
                        <a:effectLst/>
                        <a:latin typeface="Calibri"/>
                        <a:ea typeface="Calibri"/>
                        <a:cs typeface="Times New Roman"/>
                      </a:endParaRPr>
                    </a:p>
                    <a:p>
                      <a:pPr marL="342900" marR="0" lvl="0" indent="-342900">
                        <a:lnSpc>
                          <a:spcPct val="115000"/>
                        </a:lnSpc>
                        <a:spcBef>
                          <a:spcPts val="0"/>
                        </a:spcBef>
                        <a:spcAft>
                          <a:spcPts val="0"/>
                        </a:spcAft>
                        <a:buFont typeface="Arial"/>
                        <a:buChar char="-"/>
                      </a:pPr>
                      <a:r>
                        <a:rPr lang="en-ZA" sz="1200" dirty="0">
                          <a:effectLst/>
                          <a:latin typeface="Calibri"/>
                          <a:ea typeface="Times New Roman"/>
                          <a:cs typeface="Arial"/>
                        </a:rPr>
                        <a:t>Projected new bed spaces did not materialise </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Arial"/>
                        <a:buChar char="-"/>
                      </a:pPr>
                      <a:r>
                        <a:rPr lang="en-ZA" sz="1200" dirty="0">
                          <a:effectLst/>
                          <a:latin typeface="Calibri"/>
                          <a:ea typeface="Times New Roman"/>
                          <a:cs typeface="Arial"/>
                        </a:rPr>
                        <a:t>Continued increase in the number of inmates that had to be accommodated in correctional facilities</a:t>
                      </a:r>
                      <a:endParaRPr lang="en-US" sz="1200" dirty="0">
                        <a:effectLst/>
                        <a:latin typeface="Calibri"/>
                        <a:ea typeface="Times New Roman"/>
                        <a:cs typeface="Times New Roman"/>
                      </a:endParaRPr>
                    </a:p>
                    <a:p>
                      <a:pPr marL="0" marR="0">
                        <a:lnSpc>
                          <a:spcPct val="115000"/>
                        </a:lnSpc>
                        <a:spcBef>
                          <a:spcPts val="0"/>
                        </a:spcBef>
                        <a:spcAft>
                          <a:spcPts val="1000"/>
                        </a:spcAft>
                      </a:pPr>
                      <a:r>
                        <a:rPr lang="en-ZA" sz="1200" dirty="0">
                          <a:effectLst/>
                          <a:latin typeface="Calibri"/>
                          <a:ea typeface="Calibri"/>
                          <a:cs typeface="Arial"/>
                        </a:rPr>
                        <a:t>Overcrowding must be managed against external factors such as the following that have a direct influence on the inmate population levels:</a:t>
                      </a:r>
                      <a:endParaRPr lang="en-US" sz="1200" dirty="0">
                        <a:effectLst/>
                        <a:latin typeface="Calibri"/>
                        <a:ea typeface="Calibri"/>
                        <a:cs typeface="Times New Roman"/>
                      </a:endParaRPr>
                    </a:p>
                    <a:p>
                      <a:pPr marL="342900" marR="0" lvl="0" indent="-342900">
                        <a:lnSpc>
                          <a:spcPct val="115000"/>
                        </a:lnSpc>
                        <a:spcBef>
                          <a:spcPts val="0"/>
                        </a:spcBef>
                        <a:spcAft>
                          <a:spcPts val="0"/>
                        </a:spcAft>
                        <a:buFont typeface="Arial"/>
                        <a:buChar char="-"/>
                      </a:pPr>
                      <a:r>
                        <a:rPr lang="en-ZA" sz="1200" dirty="0">
                          <a:effectLst/>
                          <a:latin typeface="Calibri"/>
                          <a:ea typeface="Times New Roman"/>
                          <a:cs typeface="Arial"/>
                        </a:rPr>
                        <a:t>Crime tendencies in society</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Arial"/>
                        <a:buChar char="-"/>
                      </a:pPr>
                      <a:r>
                        <a:rPr lang="en-ZA" sz="1200" dirty="0">
                          <a:effectLst/>
                          <a:latin typeface="Calibri"/>
                          <a:ea typeface="Times New Roman"/>
                          <a:cs typeface="Arial"/>
                        </a:rPr>
                        <a:t>Measures to combat and prosecute crime </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Arial"/>
                        <a:buChar char="-"/>
                      </a:pPr>
                      <a:r>
                        <a:rPr lang="en-ZA" sz="1200" dirty="0">
                          <a:effectLst/>
                          <a:latin typeface="Calibri"/>
                          <a:ea typeface="Times New Roman"/>
                          <a:cs typeface="Arial"/>
                        </a:rPr>
                        <a:t>Unemployment rate (currently at 27%) </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Arial"/>
                        <a:buChar char="-"/>
                      </a:pPr>
                      <a:r>
                        <a:rPr lang="en-ZA" sz="1200" dirty="0">
                          <a:effectLst/>
                          <a:latin typeface="Calibri"/>
                          <a:ea typeface="Times New Roman"/>
                          <a:cs typeface="Arial"/>
                        </a:rPr>
                        <a:t>The economy</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Arial"/>
                        <a:buChar char="-"/>
                      </a:pPr>
                      <a:r>
                        <a:rPr lang="en-ZA" sz="1200" dirty="0">
                          <a:effectLst/>
                          <a:latin typeface="Calibri"/>
                          <a:ea typeface="Times New Roman"/>
                          <a:cs typeface="Arial"/>
                        </a:rPr>
                        <a:t>Impeding legislation such as mandatory minimum sentences </a:t>
                      </a:r>
                      <a:endParaRPr lang="en-US" sz="1200" dirty="0">
                        <a:effectLst/>
                        <a:latin typeface="Calibri"/>
                        <a:ea typeface="Times New Roman"/>
                        <a:cs typeface="Times New Roman"/>
                      </a:endParaRPr>
                    </a:p>
                    <a:p>
                      <a:pPr marL="0" marR="0">
                        <a:lnSpc>
                          <a:spcPct val="115000"/>
                        </a:lnSpc>
                        <a:spcBef>
                          <a:spcPts val="0"/>
                        </a:spcBef>
                        <a:spcAft>
                          <a:spcPts val="0"/>
                        </a:spcAft>
                      </a:pPr>
                      <a:r>
                        <a:rPr lang="en-ZA" sz="1200" dirty="0">
                          <a:effectLst/>
                          <a:latin typeface="Calibri"/>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ZA" sz="1200" dirty="0">
                          <a:effectLst/>
                          <a:latin typeface="Calibri"/>
                          <a:ea typeface="Calibri"/>
                          <a:cs typeface="Times New Roman"/>
                        </a:rPr>
                        <a:t>In addition to the multi-pronged strategy to down manage overcrowding, the following actions were, among others, taken:</a:t>
                      </a:r>
                      <a:endParaRPr lang="en-US" sz="1200" dirty="0">
                        <a:effectLst/>
                        <a:latin typeface="Calibri"/>
                        <a:ea typeface="Calibri"/>
                        <a:cs typeface="Times New Roman"/>
                      </a:endParaRPr>
                    </a:p>
                    <a:p>
                      <a:pPr marL="342900" marR="0" lvl="0" indent="-342900">
                        <a:lnSpc>
                          <a:spcPct val="115000"/>
                        </a:lnSpc>
                        <a:spcBef>
                          <a:spcPts val="0"/>
                        </a:spcBef>
                        <a:spcAft>
                          <a:spcPts val="0"/>
                        </a:spcAft>
                        <a:buFont typeface="Arial"/>
                        <a:buChar char="-"/>
                      </a:pPr>
                      <a:r>
                        <a:rPr lang="en-ZA" sz="1200" dirty="0">
                          <a:effectLst/>
                          <a:latin typeface="Calibri"/>
                          <a:ea typeface="Times New Roman"/>
                          <a:cs typeface="Arial"/>
                        </a:rPr>
                        <a:t>Multi-disciplinary Task Team appointed to investigate and analyse the implications and impact of overcrowding on the correctional system</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Arial"/>
                        <a:buChar char="-"/>
                      </a:pPr>
                      <a:r>
                        <a:rPr lang="en-ZA" sz="1200" dirty="0">
                          <a:effectLst/>
                          <a:latin typeface="Calibri"/>
                          <a:ea typeface="Times New Roman"/>
                          <a:cs typeface="Times New Roman"/>
                        </a:rPr>
                        <a:t>Overcrowding registered as standing agenda points at the National Operating Committee (NOC) and National Efficiency Enhancement Committee (NEEC) with a view to enhance an integrated approach to the management of overcrowding</a:t>
                      </a:r>
                      <a:endParaRPr lang="en-US" sz="1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44486" y="669964"/>
            <a:ext cx="8647112" cy="553998"/>
          </a:xfrm>
        </p:spPr>
        <p:txBody>
          <a:bodyPr/>
          <a:lstStyle/>
          <a:p>
            <a:pPr lvl="0"/>
            <a:r>
              <a:rPr lang="en-US" sz="2400" kern="1200" dirty="0">
                <a:solidFill>
                  <a:srgbClr val="FF0000"/>
                </a:solidFill>
              </a:rPr>
              <a:t>PROGRAMME </a:t>
            </a:r>
            <a:r>
              <a:rPr lang="en-US" sz="2400" kern="1200" dirty="0" smtClean="0">
                <a:solidFill>
                  <a:srgbClr val="FF0000"/>
                </a:solidFill>
              </a:rPr>
              <a:t>2: INCARCERATION </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32639146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063" y="1388442"/>
            <a:ext cx="8647111" cy="2086725"/>
          </a:xfrm>
          <a:prstGeom prst="rect">
            <a:avLst/>
          </a:prstGeom>
          <a:solidFill>
            <a:schemeClr val="tx1">
              <a:lumMod val="50000"/>
              <a:lumOff val="50000"/>
            </a:schemeClr>
          </a:solidFill>
        </p:spPr>
        <p:txBody>
          <a:bodyPr wrap="square">
            <a:spAutoFit/>
          </a:bodyPr>
          <a:lstStyle/>
          <a:p>
            <a:pPr algn="ctr" eaLnBrk="0" hangingPunct="0">
              <a:lnSpc>
                <a:spcPct val="90000"/>
              </a:lnSpc>
              <a:spcBef>
                <a:spcPct val="90000"/>
              </a:spcBef>
              <a:buClr>
                <a:srgbClr val="7D0900"/>
              </a:buClr>
            </a:pPr>
            <a:r>
              <a:rPr lang="en-US" sz="7200" b="1" kern="0" dirty="0">
                <a:solidFill>
                  <a:schemeClr val="bg1"/>
                </a:solidFill>
                <a:latin typeface="Arial"/>
                <a:cs typeface="Arial"/>
              </a:rPr>
              <a:t>PROGRAMME </a:t>
            </a:r>
            <a:r>
              <a:rPr lang="en-US" sz="7200" b="1" kern="0" dirty="0" smtClean="0">
                <a:solidFill>
                  <a:schemeClr val="bg1"/>
                </a:solidFill>
                <a:latin typeface="Arial"/>
                <a:cs typeface="Arial"/>
              </a:rPr>
              <a:t>3: REHABILITATION</a:t>
            </a:r>
            <a:endParaRPr lang="en-US" sz="7200" b="1" kern="0" dirty="0">
              <a:solidFill>
                <a:schemeClr val="bg1"/>
              </a:solidFill>
              <a:latin typeface="Arial"/>
              <a:cs typeface="Arial"/>
            </a:endParaRPr>
          </a:p>
        </p:txBody>
      </p:sp>
    </p:spTree>
    <p:extLst>
      <p:ext uri="{BB962C8B-B14F-4D97-AF65-F5344CB8AC3E}">
        <p14:creationId xmlns:p14="http://schemas.microsoft.com/office/powerpoint/2010/main" xmlns="" val="3801349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498598"/>
          </a:xfrm>
        </p:spPr>
        <p:txBody>
          <a:bodyPr/>
          <a:lstStyle/>
          <a:p>
            <a:r>
              <a:rPr lang="en-US" sz="1800" dirty="0">
                <a:solidFill>
                  <a:srgbClr val="FF0000"/>
                </a:solidFill>
              </a:rPr>
              <a:t>Programme </a:t>
            </a:r>
            <a:r>
              <a:rPr lang="en-US" sz="1800" dirty="0" smtClean="0">
                <a:solidFill>
                  <a:srgbClr val="FF0000"/>
                </a:solidFill>
              </a:rPr>
              <a:t>3: REHABILITATION 78 % Target</a:t>
            </a:r>
            <a:br>
              <a:rPr lang="en-US" sz="1800" dirty="0" smtClean="0">
                <a:solidFill>
                  <a:srgbClr val="FF0000"/>
                </a:solidFill>
              </a:rPr>
            </a:br>
            <a:endParaRPr lang="en-US" sz="1800" dirty="0">
              <a:solidFill>
                <a:srgbClr val="FF0000"/>
              </a:solidFill>
            </a:endParaRPr>
          </a:p>
        </p:txBody>
      </p:sp>
      <p:graphicFrame>
        <p:nvGraphicFramePr>
          <p:cNvPr id="10" name="Table 9"/>
          <p:cNvGraphicFramePr>
            <a:graphicFrameLocks noGrp="1"/>
          </p:cNvGraphicFramePr>
          <p:nvPr>
            <p:extLst/>
          </p:nvPr>
        </p:nvGraphicFramePr>
        <p:xfrm>
          <a:off x="369356" y="1295400"/>
          <a:ext cx="7250644" cy="1914144"/>
        </p:xfrm>
        <a:graphic>
          <a:graphicData uri="http://schemas.openxmlformats.org/drawingml/2006/table">
            <a:tbl>
              <a:tblPr firstRow="1" bandRow="1">
                <a:tableStyleId>{5C22544A-7EE6-4342-B048-85BDC9FD1C3A}</a:tableStyleId>
              </a:tblPr>
              <a:tblGrid>
                <a:gridCol w="2677946">
                  <a:extLst>
                    <a:ext uri="{9D8B030D-6E8A-4147-A177-3AD203B41FA5}">
                      <a16:colId xmlns:a16="http://schemas.microsoft.com/office/drawing/2014/main" xmlns="" val="20000"/>
                    </a:ext>
                  </a:extLst>
                </a:gridCol>
                <a:gridCol w="1640997">
                  <a:extLst>
                    <a:ext uri="{9D8B030D-6E8A-4147-A177-3AD203B41FA5}">
                      <a16:colId xmlns:a16="http://schemas.microsoft.com/office/drawing/2014/main" xmlns="" val="20001"/>
                    </a:ext>
                  </a:extLst>
                </a:gridCol>
                <a:gridCol w="1415304">
                  <a:extLst>
                    <a:ext uri="{9D8B030D-6E8A-4147-A177-3AD203B41FA5}">
                      <a16:colId xmlns:a16="http://schemas.microsoft.com/office/drawing/2014/main" xmlns="" val="20002"/>
                    </a:ext>
                  </a:extLst>
                </a:gridCol>
                <a:gridCol w="1516397">
                  <a:extLst>
                    <a:ext uri="{9D8B030D-6E8A-4147-A177-3AD203B41FA5}">
                      <a16:colId xmlns:a16="http://schemas.microsoft.com/office/drawing/2014/main" xmlns="" val="20003"/>
                    </a:ext>
                  </a:extLst>
                </a:gridCol>
              </a:tblGrid>
              <a:tr h="609600">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200" b="1" kern="1200" noProof="0" dirty="0" smtClean="0">
                          <a:solidFill>
                            <a:schemeClr val="lt1"/>
                          </a:solidFill>
                          <a:latin typeface="+mn-lt"/>
                          <a:ea typeface="+mn-ea"/>
                          <a:cs typeface="+mn-cs"/>
                        </a:rPr>
                        <a:t>Sub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200" b="1" i="0" u="none" strike="noStrike" kern="1200" cap="none" spc="0" normalizeH="0" baseline="0" noProof="0" dirty="0" smtClean="0">
                          <a:ln>
                            <a:noFill/>
                          </a:ln>
                          <a:solidFill>
                            <a:srgbClr val="FFFFFF"/>
                          </a:solidFill>
                          <a:effectLst/>
                          <a:uLnTx/>
                          <a:uFillTx/>
                          <a:latin typeface="+mn-lt"/>
                          <a:ea typeface="+mn-ea"/>
                          <a:cs typeface="+mn-cs"/>
                        </a:rPr>
                        <a:t>Total No of Annual targets</a:t>
                      </a:r>
                      <a:endParaRPr lang="en-US" sz="1200" b="1" kern="1200" noProof="0" dirty="0" smtClean="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Achieved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Not Achieved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51114">
                <a:tc>
                  <a:txBody>
                    <a:bodyPr/>
                    <a:lstStyle/>
                    <a:p>
                      <a:r>
                        <a:rPr lang="en-US" sz="1200" b="1" dirty="0" smtClean="0"/>
                        <a:t>Correctional</a:t>
                      </a:r>
                      <a:r>
                        <a:rPr lang="en-US" sz="1200" b="1" baseline="0" dirty="0" smtClean="0"/>
                        <a:t> Programmes</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r>
                        <a:rPr lang="en-US" sz="1200" b="1" dirty="0" smtClean="0"/>
                        <a:t>0</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251114">
                <a:tc>
                  <a:txBody>
                    <a:bodyPr/>
                    <a:lstStyle/>
                    <a:p>
                      <a:r>
                        <a:rPr lang="en-US" sz="1200" b="1" dirty="0" smtClean="0"/>
                        <a:t>Offender Development</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smtClean="0"/>
                        <a:t>5</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smtClean="0"/>
                        <a:t>4</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418523">
                <a:tc>
                  <a:txBody>
                    <a:bodyPr/>
                    <a:lstStyle/>
                    <a:p>
                      <a:r>
                        <a:rPr lang="en-US" sz="1200" b="1" kern="1200" noProof="0" dirty="0" smtClean="0">
                          <a:solidFill>
                            <a:schemeClr val="dk1"/>
                          </a:solidFill>
                          <a:latin typeface="+mn-lt"/>
                          <a:ea typeface="+mn-ea"/>
                          <a:cs typeface="+mn-cs"/>
                        </a:rPr>
                        <a:t>Psychological , Social and Spiritual Services </a:t>
                      </a:r>
                      <a:endParaRPr lang="en-US"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298704">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cs typeface="+mn-cs"/>
                        </a:rPr>
                        <a:t>Total</a:t>
                      </a:r>
                      <a:endParaRPr lang="en-US"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smtClean="0"/>
                        <a:t>9</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smtClean="0"/>
                        <a:t>7</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bl>
          </a:graphicData>
        </a:graphic>
      </p:graphicFrame>
      <p:sp>
        <p:nvSpPr>
          <p:cNvPr id="11" name="TextBox 10"/>
          <p:cNvSpPr txBox="1"/>
          <p:nvPr/>
        </p:nvSpPr>
        <p:spPr>
          <a:xfrm>
            <a:off x="5867400" y="3886200"/>
            <a:ext cx="2829104" cy="1261884"/>
          </a:xfrm>
          <a:prstGeom prst="rect">
            <a:avLst/>
          </a:prstGeom>
          <a:solidFill>
            <a:schemeClr val="bg1">
              <a:lumMod val="85000"/>
            </a:schemeClr>
          </a:solidFill>
          <a:ln>
            <a:solidFill>
              <a:schemeClr val="accent1"/>
            </a:solidFill>
          </a:ln>
        </p:spPr>
        <p:txBody>
          <a:bodyPr wrap="square" rtlCol="0">
            <a:spAutoFit/>
          </a:bodyPr>
          <a:lstStyle/>
          <a:p>
            <a:r>
              <a:rPr lang="en-US" sz="1600" b="1" dirty="0">
                <a:solidFill>
                  <a:srgbClr val="000000"/>
                </a:solidFill>
              </a:rPr>
              <a:t>9</a:t>
            </a:r>
            <a:r>
              <a:rPr lang="en-US" sz="1600" b="1" dirty="0" smtClean="0">
                <a:solidFill>
                  <a:srgbClr val="000000"/>
                </a:solidFill>
              </a:rPr>
              <a:t> Targets under Programme: Rehabilitation</a:t>
            </a:r>
          </a:p>
          <a:p>
            <a:endParaRPr lang="en-US" sz="1600" b="1" dirty="0" smtClean="0">
              <a:solidFill>
                <a:srgbClr val="000000"/>
              </a:solidFill>
            </a:endParaRPr>
          </a:p>
          <a:p>
            <a:pPr marL="285750" indent="-285750">
              <a:buFont typeface="Arial" panose="020B0604020202020204" pitchFamily="34" charset="0"/>
              <a:buChar char="•"/>
            </a:pPr>
            <a:r>
              <a:rPr lang="en-US" dirty="0" smtClean="0">
                <a:solidFill>
                  <a:srgbClr val="000000"/>
                </a:solidFill>
              </a:rPr>
              <a:t>7 targets </a:t>
            </a:r>
            <a:r>
              <a:rPr lang="en-US" dirty="0">
                <a:solidFill>
                  <a:srgbClr val="000000"/>
                </a:solidFill>
              </a:rPr>
              <a:t>– Achieved</a:t>
            </a:r>
          </a:p>
          <a:p>
            <a:pPr marL="285750" indent="-285750">
              <a:buFont typeface="Arial" panose="020B0604020202020204" pitchFamily="34" charset="0"/>
              <a:buChar char="•"/>
            </a:pPr>
            <a:r>
              <a:rPr lang="en-US" dirty="0" smtClean="0">
                <a:solidFill>
                  <a:srgbClr val="000000"/>
                </a:solidFill>
              </a:rPr>
              <a:t>2 target – Not  Achieved</a:t>
            </a:r>
            <a:endParaRPr lang="en-US" dirty="0">
              <a:solidFill>
                <a:srgbClr val="000000"/>
              </a:solidFill>
            </a:endParaRPr>
          </a:p>
        </p:txBody>
      </p:sp>
      <p:graphicFrame>
        <p:nvGraphicFramePr>
          <p:cNvPr id="6" name="Content Placeholder 3"/>
          <p:cNvGraphicFramePr>
            <a:graphicFrameLocks noGrp="1"/>
          </p:cNvGraphicFramePr>
          <p:nvPr>
            <p:ph idx="1"/>
            <p:extLst/>
          </p:nvPr>
        </p:nvGraphicFramePr>
        <p:xfrm>
          <a:off x="352831" y="3429000"/>
          <a:ext cx="5240337" cy="289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7738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1"/>
            <a:ext cx="8647112" cy="3711785"/>
          </a:xfrm>
        </p:spPr>
        <p:txBody>
          <a:bodyPr/>
          <a:lstStyle/>
          <a:p>
            <a:pPr marL="0" indent="0">
              <a:buNone/>
            </a:pPr>
            <a:r>
              <a:rPr lang="en-US" sz="7200" dirty="0" smtClean="0"/>
              <a:t> </a:t>
            </a:r>
            <a:endParaRPr lang="en-US" sz="1800" b="1" kern="1200" dirty="0">
              <a:solidFill>
                <a:srgbClr val="000000"/>
              </a:solidFill>
            </a:endParaRPr>
          </a:p>
          <a:p>
            <a:pPr marL="0" lvl="0" indent="0" algn="ctr" defTabSz="914331" eaLnBrk="1" fontAlgn="auto" hangingPunct="1">
              <a:lnSpc>
                <a:spcPct val="100000"/>
              </a:lnSpc>
              <a:spcBef>
                <a:spcPts val="0"/>
              </a:spcBef>
              <a:spcAft>
                <a:spcPts val="0"/>
              </a:spcAft>
              <a:buClrTx/>
              <a:buNone/>
              <a:defRPr/>
            </a:pPr>
            <a:endParaRPr lang="en-US" sz="1800" b="1" kern="1200" dirty="0" smtClean="0">
              <a:solidFill>
                <a:srgbClr val="000000"/>
              </a:solidFill>
            </a:endParaRPr>
          </a:p>
          <a:p>
            <a:pPr marL="0" indent="0">
              <a:buNone/>
            </a:pPr>
            <a:endParaRPr lang="en-US" sz="7200" b="1" dirty="0"/>
          </a:p>
          <a:p>
            <a:pPr marL="0" indent="0">
              <a:buNone/>
            </a:pPr>
            <a:endParaRPr lang="en-US" b="1" dirty="0"/>
          </a:p>
        </p:txBody>
      </p:sp>
      <p:sp>
        <p:nvSpPr>
          <p:cNvPr id="4" name="Title 1"/>
          <p:cNvSpPr>
            <a:spLocks noGrp="1"/>
          </p:cNvSpPr>
          <p:nvPr>
            <p:ph type="title"/>
          </p:nvPr>
        </p:nvSpPr>
        <p:spPr>
          <a:xfrm>
            <a:off x="685800" y="1676400"/>
            <a:ext cx="6934200" cy="2271391"/>
          </a:xfrm>
          <a:solidFill>
            <a:schemeClr val="bg1">
              <a:lumMod val="75000"/>
            </a:schemeClr>
          </a:solidFill>
        </p:spPr>
        <p:txBody>
          <a:bodyPr/>
          <a:lstStyle/>
          <a:p>
            <a:pPr algn="ctr"/>
            <a:r>
              <a:rPr lang="en-US" dirty="0" smtClean="0"/>
              <a:t/>
            </a:r>
            <a:br>
              <a:rPr lang="en-US" dirty="0" smtClean="0"/>
            </a:br>
            <a:r>
              <a:rPr lang="en-US" sz="7200" dirty="0" smtClean="0"/>
              <a:t>Correctional Programmes </a:t>
            </a:r>
            <a:endParaRPr lang="en-US" sz="7200" dirty="0"/>
          </a:p>
        </p:txBody>
      </p:sp>
    </p:spTree>
    <p:extLst>
      <p:ext uri="{BB962C8B-B14F-4D97-AF65-F5344CB8AC3E}">
        <p14:creationId xmlns:p14="http://schemas.microsoft.com/office/powerpoint/2010/main" xmlns="" val="1387426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397" y="723870"/>
          <a:ext cx="8839201" cy="5219729"/>
        </p:xfrm>
        <a:graphic>
          <a:graphicData uri="http://schemas.openxmlformats.org/drawingml/2006/table">
            <a:tbl>
              <a:tblPr firstRow="1" bandRow="1">
                <a:tableStyleId>{5C22544A-7EE6-4342-B048-85BDC9FD1C3A}</a:tableStyleId>
              </a:tblPr>
              <a:tblGrid>
                <a:gridCol w="1447803">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2666998">
                  <a:extLst>
                    <a:ext uri="{9D8B030D-6E8A-4147-A177-3AD203B41FA5}">
                      <a16:colId xmlns:a16="http://schemas.microsoft.com/office/drawing/2014/main" xmlns="" val="20004"/>
                    </a:ext>
                  </a:extLst>
                </a:gridCol>
              </a:tblGrid>
              <a:tr h="1201404">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Indicator</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Planned Target 2016/17</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Deviation from planned target  to actual achievement</a:t>
                      </a:r>
                      <a:r>
                        <a:rPr lang="en-US" sz="1200" b="1" i="0" u="none" strike="noStrike" kern="1200" baseline="0" dirty="0" smtClean="0">
                          <a:solidFill>
                            <a:schemeClr val="bg1"/>
                          </a:solidFill>
                          <a:effectLst/>
                          <a:latin typeface="Calibri"/>
                          <a:ea typeface="+mn-ea"/>
                          <a:cs typeface="+mn-cs"/>
                        </a:rPr>
                        <a:t> for 2016/17</a:t>
                      </a:r>
                      <a:endParaRPr lang="en-US" sz="12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018325">
                <a:tc>
                  <a:txBody>
                    <a:bodyPr/>
                    <a:lstStyle/>
                    <a:p>
                      <a:pPr algn="l" fontAlgn="t"/>
                      <a:r>
                        <a:rPr lang="en-US" sz="1400" b="1" i="0" u="none" strike="noStrike" kern="1200" dirty="0">
                          <a:solidFill>
                            <a:schemeClr val="tx1"/>
                          </a:solidFill>
                          <a:effectLst/>
                          <a:latin typeface="Calibri"/>
                          <a:ea typeface="+mn-ea"/>
                          <a:cs typeface="+mn-cs"/>
                        </a:rPr>
                        <a:t>Percentage of sentenced offenders subjected to correctional programmes per year</a:t>
                      </a:r>
                      <a:r>
                        <a:rPr lang="en-US" sz="1400" b="1" i="0" u="none" strike="noStrike" kern="1200" dirty="0">
                          <a:solidFill>
                            <a:schemeClr val="bg2">
                              <a:lumMod val="60000"/>
                              <a:lumOff val="40000"/>
                            </a:schemeClr>
                          </a:solidFill>
                          <a:effectLst/>
                          <a:latin typeface="Calibri"/>
                          <a:ea typeface="+mn-ea"/>
                          <a:cs typeface="+mn-cs"/>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kern="1200" dirty="0">
                          <a:solidFill>
                            <a:schemeClr val="tx1"/>
                          </a:solidFill>
                          <a:effectLst/>
                          <a:latin typeface="Calibri"/>
                          <a:ea typeface="+mn-ea"/>
                          <a:cs typeface="+mn-cs"/>
                        </a:rPr>
                        <a:t>72%</a:t>
                      </a:r>
                      <a:br>
                        <a:rPr lang="en-US" sz="1400" b="0" i="0" u="none" strike="noStrike" kern="1200" dirty="0">
                          <a:solidFill>
                            <a:schemeClr val="tx1"/>
                          </a:solidFill>
                          <a:effectLst/>
                          <a:latin typeface="Calibri"/>
                          <a:ea typeface="+mn-ea"/>
                          <a:cs typeface="+mn-cs"/>
                        </a:rPr>
                      </a:br>
                      <a:r>
                        <a:rPr lang="en-US" sz="1400" b="0" i="0" u="none" strike="noStrike" kern="1200" dirty="0">
                          <a:solidFill>
                            <a:schemeClr val="tx1"/>
                          </a:solidFill>
                          <a:effectLst/>
                          <a:latin typeface="Calibri"/>
                          <a:ea typeface="+mn-ea"/>
                          <a:cs typeface="+mn-cs"/>
                        </a:rPr>
                        <a:t>(76 632 / 106 433)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400" kern="1200">
                          <a:effectLst/>
                          <a:latin typeface="Calibri"/>
                          <a:ea typeface="Calibri"/>
                          <a:cs typeface="Arial"/>
                        </a:rPr>
                        <a:t>77% </a:t>
                      </a:r>
                      <a:endParaRPr lang="en-US" sz="1400">
                        <a:effectLst/>
                        <a:latin typeface="CG Omega"/>
                        <a:ea typeface="Times New Roman"/>
                        <a:cs typeface="Times New Roman"/>
                      </a:endParaRPr>
                    </a:p>
                    <a:p>
                      <a:pPr marL="0" marR="0" algn="just">
                        <a:lnSpc>
                          <a:spcPct val="115000"/>
                        </a:lnSpc>
                        <a:spcBef>
                          <a:spcPts val="0"/>
                        </a:spcBef>
                        <a:spcAft>
                          <a:spcPts val="0"/>
                        </a:spcAft>
                      </a:pPr>
                      <a:r>
                        <a:rPr lang="en-GB" sz="1400" kern="1200">
                          <a:effectLst/>
                          <a:latin typeface="Calibri"/>
                          <a:ea typeface="Calibri"/>
                          <a:cs typeface="Arial"/>
                        </a:rPr>
                        <a:t> (80 960 /104 740)</a:t>
                      </a:r>
                      <a:endParaRPr lang="en-US" sz="1400">
                        <a:effectLst/>
                        <a:latin typeface="CG Omega"/>
                        <a:ea typeface="Times New Roman"/>
                        <a:cs typeface="Times New Roman"/>
                      </a:endParaRPr>
                    </a:p>
                    <a:p>
                      <a:pPr marL="0" marR="0">
                        <a:lnSpc>
                          <a:spcPct val="115000"/>
                        </a:lnSpc>
                        <a:spcBef>
                          <a:spcPts val="0"/>
                        </a:spcBef>
                        <a:spcAft>
                          <a:spcPts val="1000"/>
                        </a:spcAft>
                      </a:pPr>
                      <a:r>
                        <a:rPr lang="en-US" sz="1400">
                          <a:effectLst/>
                          <a:latin typeface="Calibri"/>
                          <a:ea typeface="Calibri"/>
                          <a:cs typeface="Arial"/>
                        </a:rPr>
                        <a:t> </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1000"/>
                        </a:spcAft>
                      </a:pPr>
                      <a:r>
                        <a:rPr lang="en-US" sz="1400" dirty="0">
                          <a:effectLst/>
                          <a:latin typeface="Calibri"/>
                          <a:ea typeface="Calibri"/>
                          <a:cs typeface="Arial"/>
                        </a:rPr>
                        <a:t>5%</a:t>
                      </a:r>
                      <a:endParaRPr lang="en-US" sz="1400" dirty="0">
                        <a:effectLst/>
                        <a:latin typeface="Calibri"/>
                        <a:ea typeface="Calibri"/>
                        <a:cs typeface="Times New Roman"/>
                      </a:endParaRPr>
                    </a:p>
                    <a:p>
                      <a:pPr marL="0" marR="0">
                        <a:lnSpc>
                          <a:spcPct val="115000"/>
                        </a:lnSpc>
                        <a:spcBef>
                          <a:spcPts val="0"/>
                        </a:spcBef>
                        <a:spcAft>
                          <a:spcPts val="1000"/>
                        </a:spcAft>
                      </a:pPr>
                      <a:r>
                        <a:rPr lang="en-US" sz="1400" dirty="0">
                          <a:effectLst/>
                          <a:latin typeface="Calibri"/>
                          <a:ea typeface="Calibri"/>
                          <a:cs typeface="Arial"/>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Calibri"/>
                          <a:ea typeface="Calibri"/>
                          <a:cs typeface="Arial"/>
                        </a:rPr>
                        <a:t>More custodial officials were oriented to facilitate correctional programmes and as a result, more offenders were able to attend programmes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44486" y="457200"/>
            <a:ext cx="8647112" cy="443198"/>
          </a:xfrm>
        </p:spPr>
        <p:txBody>
          <a:bodyPr/>
          <a:lstStyle/>
          <a:p>
            <a:pPr lvl="0"/>
            <a:r>
              <a:rPr lang="en-US" sz="1600" kern="1200" dirty="0">
                <a:solidFill>
                  <a:srgbClr val="FF0000"/>
                </a:solidFill>
              </a:rPr>
              <a:t>PROGRAMME </a:t>
            </a:r>
            <a:r>
              <a:rPr lang="en-US" sz="1600" kern="1200" dirty="0" smtClean="0">
                <a:solidFill>
                  <a:srgbClr val="FF0000"/>
                </a:solidFill>
              </a:rPr>
              <a:t>3: REHABILITATION</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1204548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82" y="324703"/>
            <a:ext cx="8647112" cy="830997"/>
          </a:xfrm>
        </p:spPr>
        <p:txBody>
          <a:bodyPr>
            <a:normAutofit fontScale="90000"/>
          </a:bodyPr>
          <a:lstStyle/>
          <a:p>
            <a:r>
              <a:rPr lang="en-US" sz="2400" dirty="0" smtClean="0">
                <a:solidFill>
                  <a:srgbClr val="004C00"/>
                </a:solidFill>
              </a:rPr>
              <a:t/>
            </a:r>
            <a:br>
              <a:rPr lang="en-US" sz="2400" dirty="0" smtClean="0">
                <a:solidFill>
                  <a:srgbClr val="004C00"/>
                </a:solidFill>
              </a:rPr>
            </a:br>
            <a:r>
              <a:rPr lang="en-US" sz="2400" dirty="0" smtClean="0">
                <a:solidFill>
                  <a:srgbClr val="004C00"/>
                </a:solidFill>
              </a:rPr>
              <a:t>PERFORMANCE </a:t>
            </a:r>
            <a:r>
              <a:rPr lang="en-US" sz="2400" dirty="0">
                <a:solidFill>
                  <a:srgbClr val="004C00"/>
                </a:solidFill>
              </a:rPr>
              <a:t>INFORMATION FOR </a:t>
            </a:r>
            <a:r>
              <a:rPr lang="en-US" sz="2400" dirty="0" smtClean="0">
                <a:solidFill>
                  <a:srgbClr val="004C00"/>
                </a:solidFill>
              </a:rPr>
              <a:t>2016/17 AND PROGRESS ON MTSF INDICATORS</a:t>
            </a:r>
            <a:endParaRPr lang="en-US" sz="2400" dirty="0">
              <a:solidFill>
                <a:srgbClr val="004C00"/>
              </a:solidFill>
            </a:endParaRPr>
          </a:p>
        </p:txBody>
      </p:sp>
      <p:sp>
        <p:nvSpPr>
          <p:cNvPr id="8" name="Rectangle 7"/>
          <p:cNvSpPr/>
          <p:nvPr/>
        </p:nvSpPr>
        <p:spPr>
          <a:xfrm>
            <a:off x="560182" y="1127986"/>
            <a:ext cx="8332993" cy="2677656"/>
          </a:xfrm>
          <a:prstGeom prst="rect">
            <a:avLst/>
          </a:prstGeom>
        </p:spPr>
        <p:txBody>
          <a:bodyPr wrap="square">
            <a:spAutoFit/>
          </a:bodyPr>
          <a:lstStyle/>
          <a:p>
            <a:pPr marL="457200" indent="-457200">
              <a:buFont typeface="Arial" panose="020B0604020202020204" pitchFamily="34" charset="0"/>
              <a:buChar char="•"/>
            </a:pPr>
            <a:endParaRPr lang="en-ZA" sz="2400" dirty="0" smtClean="0"/>
          </a:p>
          <a:p>
            <a:pPr marL="457200" indent="-457200">
              <a:buFont typeface="Arial" panose="020B0604020202020204" pitchFamily="34" charset="0"/>
              <a:buChar char="•"/>
            </a:pPr>
            <a:r>
              <a:rPr lang="en-ZA" sz="2400" dirty="0" smtClean="0"/>
              <a:t>DCS achieved 25 out of 40 targets in its predetermined objectives for 2016/17 which represents 63%</a:t>
            </a:r>
          </a:p>
          <a:p>
            <a:pPr marL="457200" indent="-457200">
              <a:buFont typeface="Arial" panose="020B0604020202020204" pitchFamily="34" charset="0"/>
              <a:buChar char="•"/>
            </a:pPr>
            <a:endParaRPr lang="en-ZA" sz="2400" dirty="0"/>
          </a:p>
          <a:p>
            <a:endParaRPr lang="en-ZA" sz="2800" dirty="0" smtClean="0"/>
          </a:p>
          <a:p>
            <a:endParaRPr lang="en-ZA" sz="4400" dirty="0"/>
          </a:p>
        </p:txBody>
      </p:sp>
      <p:sp>
        <p:nvSpPr>
          <p:cNvPr id="9" name="Title 1"/>
          <p:cNvSpPr txBox="1">
            <a:spLocks/>
          </p:cNvSpPr>
          <p:nvPr/>
        </p:nvSpPr>
        <p:spPr>
          <a:xfrm>
            <a:off x="148324" y="2759384"/>
            <a:ext cx="8647112" cy="8309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004C00"/>
                </a:solidFill>
              </a:rPr>
              <a:t>PROGRESS ON MTSF INDICATORS</a:t>
            </a:r>
            <a:br>
              <a:rPr lang="en-US" sz="2400" dirty="0" smtClean="0">
                <a:solidFill>
                  <a:srgbClr val="004C00"/>
                </a:solidFill>
              </a:rPr>
            </a:br>
            <a:endParaRPr lang="en-US" sz="2400" dirty="0">
              <a:solidFill>
                <a:srgbClr val="004C00"/>
              </a:solidFill>
            </a:endParaRPr>
          </a:p>
        </p:txBody>
      </p:sp>
      <p:pic>
        <p:nvPicPr>
          <p:cNvPr id="12" name="Content Placeholder 11"/>
          <p:cNvPicPr>
            <a:picLocks noGrp="1" noChangeAspect="1"/>
          </p:cNvPicPr>
          <p:nvPr>
            <p:ph idx="1"/>
          </p:nvPr>
        </p:nvPicPr>
        <p:blipFill>
          <a:blip r:embed="rId3" cstate="print"/>
          <a:stretch>
            <a:fillRect/>
          </a:stretch>
        </p:blipFill>
        <p:spPr>
          <a:xfrm>
            <a:off x="343802" y="3459155"/>
            <a:ext cx="8647798" cy="3039018"/>
          </a:xfrm>
          <a:prstGeom prst="rect">
            <a:avLst/>
          </a:prstGeom>
        </p:spPr>
      </p:pic>
    </p:spTree>
    <p:extLst>
      <p:ext uri="{BB962C8B-B14F-4D97-AF65-F5344CB8AC3E}">
        <p14:creationId xmlns:p14="http://schemas.microsoft.com/office/powerpoint/2010/main" xmlns="" val="36805102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203128"/>
            <a:ext cx="8647112" cy="1994392"/>
          </a:xfrm>
          <a:solidFill>
            <a:schemeClr val="bg1">
              <a:lumMod val="75000"/>
            </a:schemeClr>
          </a:solidFill>
        </p:spPr>
        <p:txBody>
          <a:bodyPr/>
          <a:lstStyle/>
          <a:p>
            <a:pPr marL="0" indent="0" algn="ctr">
              <a:buNone/>
            </a:pPr>
            <a:r>
              <a:rPr lang="en-US" sz="7200" b="1" dirty="0" smtClean="0"/>
              <a:t>Offender Development </a:t>
            </a:r>
            <a:endParaRPr lang="en-US" sz="7200" b="1" dirty="0"/>
          </a:p>
        </p:txBody>
      </p:sp>
    </p:spTree>
    <p:extLst>
      <p:ext uri="{BB962C8B-B14F-4D97-AF65-F5344CB8AC3E}">
        <p14:creationId xmlns:p14="http://schemas.microsoft.com/office/powerpoint/2010/main" xmlns="" val="3776109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13807" y="782725"/>
          <a:ext cx="8877794" cy="5553916"/>
        </p:xfrm>
        <a:graphic>
          <a:graphicData uri="http://schemas.openxmlformats.org/drawingml/2006/table">
            <a:tbl>
              <a:tblPr firstRow="1" bandRow="1">
                <a:tableStyleId>{5C22544A-7EE6-4342-B048-85BDC9FD1C3A}</a:tableStyleId>
              </a:tblPr>
              <a:tblGrid>
                <a:gridCol w="1029193">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1981201">
                  <a:extLst>
                    <a:ext uri="{9D8B030D-6E8A-4147-A177-3AD203B41FA5}">
                      <a16:colId xmlns:a16="http://schemas.microsoft.com/office/drawing/2014/main" xmlns="" val="20004"/>
                    </a:ext>
                  </a:extLst>
                </a:gridCol>
              </a:tblGrid>
              <a:tr h="618823">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Indicator</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Planned Target 2016/17</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Deviation from planned target  to actual achievement</a:t>
                      </a:r>
                      <a:r>
                        <a:rPr lang="en-US" sz="1200" b="1" i="0" u="none" strike="noStrike" kern="1200" baseline="0" dirty="0" smtClean="0">
                          <a:solidFill>
                            <a:schemeClr val="bg1"/>
                          </a:solidFill>
                          <a:effectLst/>
                          <a:latin typeface="Calibri"/>
                          <a:ea typeface="+mn-ea"/>
                          <a:cs typeface="+mn-cs"/>
                        </a:rPr>
                        <a:t> for 2016/17</a:t>
                      </a:r>
                      <a:endParaRPr lang="en-US" sz="12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889990">
                <a:tc rowSpan="2">
                  <a:txBody>
                    <a:bodyPr/>
                    <a:lstStyle/>
                    <a:p>
                      <a:pPr algn="l" fontAlgn="t"/>
                      <a:r>
                        <a:rPr lang="en-US" sz="1600" b="1" i="0" u="none" strike="noStrike" dirty="0">
                          <a:solidFill>
                            <a:schemeClr val="tx1"/>
                          </a:solidFill>
                          <a:effectLst/>
                          <a:latin typeface="Calibri"/>
                        </a:rPr>
                        <a:t>Percentage of offenders  participating in skills development programmes measured against the number of offenders enrolled per financial </a:t>
                      </a:r>
                      <a:r>
                        <a:rPr lang="en-US" sz="1600" b="1" i="0" u="none" strike="noStrike" dirty="0" smtClean="0">
                          <a:solidFill>
                            <a:schemeClr val="tx1"/>
                          </a:solidFill>
                          <a:effectLst/>
                          <a:latin typeface="Calibri"/>
                        </a:rPr>
                        <a:t>year</a:t>
                      </a:r>
                      <a:endParaRPr lang="en-US" sz="1600" b="1"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kern="1200" dirty="0">
                          <a:solidFill>
                            <a:schemeClr val="tx1"/>
                          </a:solidFill>
                          <a:effectLst/>
                          <a:latin typeface="Calibri"/>
                          <a:ea typeface="+mn-ea"/>
                          <a:cs typeface="+mn-cs"/>
                        </a:rPr>
                        <a:t>80%</a:t>
                      </a:r>
                      <a:br>
                        <a:rPr lang="en-US" sz="1600" b="0" i="0" u="none" strike="noStrike" kern="1200" dirty="0">
                          <a:solidFill>
                            <a:schemeClr val="tx1"/>
                          </a:solidFill>
                          <a:effectLst/>
                          <a:latin typeface="Calibri"/>
                          <a:ea typeface="+mn-ea"/>
                          <a:cs typeface="+mn-cs"/>
                        </a:rPr>
                      </a:br>
                      <a:r>
                        <a:rPr lang="en-US" sz="1600" b="0" i="0" u="none" strike="noStrike" kern="1200" dirty="0">
                          <a:solidFill>
                            <a:schemeClr val="tx1"/>
                          </a:solidFill>
                          <a:effectLst/>
                          <a:latin typeface="Calibri"/>
                          <a:ea typeface="+mn-ea"/>
                          <a:cs typeface="+mn-cs"/>
                        </a:rPr>
                        <a:t>(4 706/ 5 882)</a:t>
                      </a:r>
                      <a:br>
                        <a:rPr lang="en-US" sz="1600" b="0" i="0" u="none" strike="noStrike" kern="1200" dirty="0">
                          <a:solidFill>
                            <a:schemeClr val="tx1"/>
                          </a:solidFill>
                          <a:effectLst/>
                          <a:latin typeface="Calibri"/>
                          <a:ea typeface="+mn-ea"/>
                          <a:cs typeface="+mn-cs"/>
                        </a:rPr>
                      </a:br>
                      <a:r>
                        <a:rPr lang="en-US" sz="1600" b="0" i="0" u="none" strike="noStrike" kern="1200" dirty="0">
                          <a:solidFill>
                            <a:schemeClr val="tx1"/>
                          </a:solidFill>
                          <a:effectLst/>
                          <a:latin typeface="Calibri"/>
                          <a:ea typeface="+mn-ea"/>
                          <a:cs typeface="+mn-cs"/>
                        </a:rPr>
                        <a:t>Skills training                                                 </a:t>
                      </a:r>
                      <a:br>
                        <a:rPr lang="en-US" sz="1600" b="0" i="0" u="none" strike="noStrike" kern="1200" dirty="0">
                          <a:solidFill>
                            <a:schemeClr val="tx1"/>
                          </a:solidFill>
                          <a:effectLst/>
                          <a:latin typeface="Calibri"/>
                          <a:ea typeface="+mn-ea"/>
                          <a:cs typeface="+mn-cs"/>
                        </a:rPr>
                      </a:br>
                      <a:r>
                        <a:rPr lang="en-US" sz="1600" b="0" i="0" u="none" strike="noStrike" kern="1200" dirty="0">
                          <a:solidFill>
                            <a:schemeClr val="tx1"/>
                          </a:solidFill>
                          <a:effectLst/>
                          <a:latin typeface="Calibri"/>
                          <a:ea typeface="+mn-ea"/>
                          <a:cs typeface="+mn-cs"/>
                        </a:rPr>
                        <a:t/>
                      </a:r>
                      <a:br>
                        <a:rPr lang="en-US" sz="1600" b="0" i="0" u="none" strike="noStrike" kern="1200" dirty="0">
                          <a:solidFill>
                            <a:schemeClr val="tx1"/>
                          </a:solidFill>
                          <a:effectLst/>
                          <a:latin typeface="Calibri"/>
                          <a:ea typeface="+mn-ea"/>
                          <a:cs typeface="+mn-cs"/>
                        </a:rPr>
                      </a:br>
                      <a:r>
                        <a:rPr lang="en-US" sz="1600" b="0" i="0" u="none" strike="noStrike" kern="1200" dirty="0">
                          <a:solidFill>
                            <a:schemeClr val="tx1"/>
                          </a:solidFill>
                          <a:effectLst/>
                          <a:latin typeface="Calibri"/>
                          <a:ea typeface="+mn-ea"/>
                          <a:cs typeface="+mn-cs"/>
                        </a:rPr>
                        <a:t>Note: A baseline for long and short skills training courses will be determined during the 2016/17 financial year therefore the two items are reported </a:t>
                      </a:r>
                      <a:r>
                        <a:rPr lang="en-US" sz="1600" b="0" i="0" u="none" strike="noStrike" kern="1200" dirty="0" smtClean="0">
                          <a:solidFill>
                            <a:schemeClr val="tx1"/>
                          </a:solidFill>
                          <a:effectLst/>
                          <a:latin typeface="Calibri"/>
                          <a:ea typeface="+mn-ea"/>
                          <a:cs typeface="+mn-cs"/>
                        </a:rPr>
                        <a:t>separately</a:t>
                      </a:r>
                      <a:endParaRPr lang="en-US" sz="1600" b="0" i="0" u="none" strike="noStrike" kern="1200" dirty="0">
                        <a:solidFill>
                          <a:schemeClr val="tx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a:ea typeface="Calibri"/>
                          <a:cs typeface="Arial"/>
                        </a:rPr>
                        <a:t>97%</a:t>
                      </a:r>
                      <a:endParaRPr lang="en-US" sz="1200" dirty="0">
                        <a:effectLst/>
                        <a:latin typeface="Calibri"/>
                        <a:ea typeface="Calibri"/>
                        <a:cs typeface="Times New Roman"/>
                      </a:endParaRPr>
                    </a:p>
                    <a:p>
                      <a:pPr marL="0" marR="0">
                        <a:lnSpc>
                          <a:spcPct val="115000"/>
                        </a:lnSpc>
                        <a:spcBef>
                          <a:spcPts val="0"/>
                        </a:spcBef>
                        <a:spcAft>
                          <a:spcPts val="1000"/>
                        </a:spcAft>
                      </a:pPr>
                      <a:r>
                        <a:rPr lang="en-US" sz="1200" dirty="0">
                          <a:effectLst/>
                          <a:latin typeface="Calibri"/>
                          <a:ea typeface="Calibri"/>
                          <a:cs typeface="Arial"/>
                        </a:rPr>
                        <a:t> (10 099/10 411)</a:t>
                      </a:r>
                      <a:endParaRPr lang="en-US" sz="1200" dirty="0">
                        <a:effectLst/>
                        <a:latin typeface="Calibri"/>
                        <a:ea typeface="Calibri"/>
                        <a:cs typeface="Times New Roman"/>
                      </a:endParaRPr>
                    </a:p>
                    <a:p>
                      <a:pPr marL="0" marR="0">
                        <a:lnSpc>
                          <a:spcPct val="115000"/>
                        </a:lnSpc>
                        <a:spcBef>
                          <a:spcPts val="0"/>
                        </a:spcBef>
                        <a:spcAft>
                          <a:spcPts val="1000"/>
                        </a:spcAft>
                      </a:pPr>
                      <a:r>
                        <a:rPr lang="en-US" sz="1200" dirty="0">
                          <a:effectLst/>
                          <a:latin typeface="Calibri"/>
                          <a:ea typeface="Calibri"/>
                          <a:cs typeface="Arial"/>
                        </a:rPr>
                        <a:t> </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marL="0" marR="0" algn="r">
                        <a:lnSpc>
                          <a:spcPct val="115000"/>
                        </a:lnSpc>
                        <a:spcBef>
                          <a:spcPts val="0"/>
                        </a:spcBef>
                        <a:spcAft>
                          <a:spcPts val="1000"/>
                        </a:spcAft>
                      </a:pPr>
                      <a:r>
                        <a:rPr lang="en-US" sz="1200" dirty="0">
                          <a:effectLst/>
                          <a:latin typeface="Calibri"/>
                          <a:ea typeface="Calibri"/>
                          <a:cs typeface="Arial"/>
                        </a:rPr>
                        <a:t>17%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effectLst/>
                          <a:latin typeface="Calibri"/>
                          <a:ea typeface="Calibri"/>
                          <a:cs typeface="Arial"/>
                        </a:rPr>
                        <a:t>The involvement of external service providers contributed to the above average performance</a:t>
                      </a:r>
                      <a:endParaRPr lang="en-US" sz="1600">
                        <a:effectLst/>
                        <a:latin typeface="Calibri"/>
                        <a:ea typeface="Calibri"/>
                        <a:cs typeface="Times New Roman"/>
                      </a:endParaRPr>
                    </a:p>
                    <a:p>
                      <a:pPr marL="0" marR="0">
                        <a:lnSpc>
                          <a:spcPct val="107000"/>
                        </a:lnSpc>
                        <a:spcBef>
                          <a:spcPts val="0"/>
                        </a:spcBef>
                        <a:spcAft>
                          <a:spcPts val="0"/>
                        </a:spcAft>
                      </a:pPr>
                      <a:r>
                        <a:rPr lang="en-US" sz="1600" u="none" strike="noStrike">
                          <a:effectLst/>
                          <a:latin typeface="Calibri"/>
                          <a:ea typeface="Calibri"/>
                          <a:cs typeface="Arial"/>
                        </a:rPr>
                        <a:t> </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609600">
                <a:tc vMerge="1">
                  <a:txBody>
                    <a:bodyPr/>
                    <a:lstStyle/>
                    <a:p>
                      <a:pPr algn="l" fontAlgn="t"/>
                      <a:endParaRPr lang="en-US" sz="1400" b="1"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ZA" sz="1600" b="0" i="0" u="none" strike="noStrike" kern="1200" dirty="0">
                          <a:solidFill>
                            <a:schemeClr val="tx1"/>
                          </a:solidFill>
                          <a:effectLst/>
                          <a:latin typeface="Calibri"/>
                          <a:ea typeface="+mn-ea"/>
                          <a:cs typeface="+mn-cs"/>
                        </a:rPr>
                        <a:t>80%</a:t>
                      </a:r>
                      <a:br>
                        <a:rPr lang="en-ZA" sz="1600" b="0" i="0" u="none" strike="noStrike" kern="1200" dirty="0">
                          <a:solidFill>
                            <a:schemeClr val="tx1"/>
                          </a:solidFill>
                          <a:effectLst/>
                          <a:latin typeface="Calibri"/>
                          <a:ea typeface="+mn-ea"/>
                          <a:cs typeface="+mn-cs"/>
                        </a:rPr>
                      </a:br>
                      <a:r>
                        <a:rPr lang="en-ZA" sz="1600" b="0" i="0" u="none" strike="noStrike" kern="1200" dirty="0">
                          <a:solidFill>
                            <a:schemeClr val="tx1"/>
                          </a:solidFill>
                          <a:effectLst/>
                          <a:latin typeface="Calibri"/>
                          <a:ea typeface="+mn-ea"/>
                          <a:cs typeface="+mn-cs"/>
                        </a:rPr>
                        <a:t>(3 600/ 4 500)</a:t>
                      </a:r>
                      <a:br>
                        <a:rPr lang="en-ZA" sz="1600" b="0" i="0" u="none" strike="noStrike" kern="1200" dirty="0">
                          <a:solidFill>
                            <a:schemeClr val="tx1"/>
                          </a:solidFill>
                          <a:effectLst/>
                          <a:latin typeface="Calibri"/>
                          <a:ea typeface="+mn-ea"/>
                          <a:cs typeface="+mn-cs"/>
                        </a:rPr>
                      </a:br>
                      <a:r>
                        <a:rPr lang="en-ZA" sz="1600" b="0" i="0" u="none" strike="noStrike" kern="1200" dirty="0">
                          <a:solidFill>
                            <a:schemeClr val="tx1"/>
                          </a:solidFill>
                          <a:effectLst/>
                          <a:latin typeface="Calibri"/>
                          <a:ea typeface="+mn-ea"/>
                          <a:cs typeface="+mn-cs"/>
                        </a:rPr>
                        <a:t>TVET College Programmes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a:ea typeface="Calibri"/>
                          <a:cs typeface="Arial"/>
                        </a:rPr>
                        <a:t>95% </a:t>
                      </a:r>
                      <a:endParaRPr lang="en-US" sz="1200" dirty="0">
                        <a:effectLst/>
                        <a:latin typeface="Calibri"/>
                        <a:ea typeface="Calibri"/>
                        <a:cs typeface="Times New Roman"/>
                      </a:endParaRPr>
                    </a:p>
                    <a:p>
                      <a:pPr marL="0" marR="0">
                        <a:lnSpc>
                          <a:spcPct val="115000"/>
                        </a:lnSpc>
                        <a:spcBef>
                          <a:spcPts val="0"/>
                        </a:spcBef>
                        <a:spcAft>
                          <a:spcPts val="1000"/>
                        </a:spcAft>
                      </a:pPr>
                      <a:r>
                        <a:rPr lang="en-US" sz="1200" dirty="0">
                          <a:effectLst/>
                          <a:latin typeface="Calibri"/>
                          <a:ea typeface="Calibri"/>
                          <a:cs typeface="Arial"/>
                        </a:rPr>
                        <a:t>(3 331/3 488)</a:t>
                      </a:r>
                      <a:endParaRPr lang="en-US" sz="1200" dirty="0">
                        <a:effectLst/>
                        <a:latin typeface="Calibri"/>
                        <a:ea typeface="Calibri"/>
                        <a:cs typeface="Times New Roman"/>
                      </a:endParaRPr>
                    </a:p>
                    <a:p>
                      <a:pPr marL="0" marR="0">
                        <a:lnSpc>
                          <a:spcPct val="115000"/>
                        </a:lnSpc>
                        <a:spcBef>
                          <a:spcPts val="0"/>
                        </a:spcBef>
                        <a:spcAft>
                          <a:spcPts val="1000"/>
                        </a:spcAft>
                      </a:pPr>
                      <a:r>
                        <a:rPr lang="en-US" sz="1200" dirty="0">
                          <a:effectLst/>
                          <a:latin typeface="Calibri"/>
                          <a:ea typeface="Calibri"/>
                          <a:cs typeface="Arial"/>
                        </a:rPr>
                        <a:t/>
                      </a:r>
                      <a:br>
                        <a:rPr lang="en-US" sz="1200" dirty="0">
                          <a:effectLst/>
                          <a:latin typeface="Calibri"/>
                          <a:ea typeface="Calibri"/>
                          <a:cs typeface="Arial"/>
                        </a:rPr>
                      </a:br>
                      <a:r>
                        <a:rPr lang="en-US" sz="1200" dirty="0">
                          <a:effectLst/>
                          <a:latin typeface="Calibri"/>
                          <a:ea typeface="Calibri"/>
                          <a:cs typeface="Arial"/>
                        </a:rPr>
                        <a:t> </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marL="0" marR="0" algn="r">
                        <a:lnSpc>
                          <a:spcPct val="115000"/>
                        </a:lnSpc>
                        <a:spcBef>
                          <a:spcPts val="0"/>
                        </a:spcBef>
                        <a:spcAft>
                          <a:spcPts val="1000"/>
                        </a:spcAft>
                      </a:pPr>
                      <a:r>
                        <a:rPr lang="en-US" sz="1200" dirty="0">
                          <a:effectLst/>
                          <a:latin typeface="Calibri"/>
                          <a:ea typeface="Calibri"/>
                          <a:cs typeface="Arial"/>
                        </a:rPr>
                        <a:t>15%</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latin typeface="Calibri"/>
                          <a:ea typeface="Calibri"/>
                          <a:cs typeface="Arial"/>
                        </a:rPr>
                        <a:t>Offenders are actively participating in TVET College programmes as it is progressively marketed amongst offenders in partnership with DHET</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bl>
          </a:graphicData>
        </a:graphic>
      </p:graphicFrame>
      <p:sp>
        <p:nvSpPr>
          <p:cNvPr id="4" name="Title 3"/>
          <p:cNvSpPr>
            <a:spLocks noGrp="1"/>
          </p:cNvSpPr>
          <p:nvPr>
            <p:ph type="title"/>
          </p:nvPr>
        </p:nvSpPr>
        <p:spPr>
          <a:xfrm>
            <a:off x="344486" y="457200"/>
            <a:ext cx="8647112" cy="443198"/>
          </a:xfrm>
        </p:spPr>
        <p:txBody>
          <a:bodyPr/>
          <a:lstStyle/>
          <a:p>
            <a:pPr lvl="0"/>
            <a:r>
              <a:rPr lang="en-US" sz="1600" kern="1200" dirty="0">
                <a:solidFill>
                  <a:srgbClr val="FF0000"/>
                </a:solidFill>
              </a:rPr>
              <a:t>PROGRAMME 3: REHABILITATION</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3434460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13807" y="782725"/>
          <a:ext cx="8877794" cy="5318125"/>
        </p:xfrm>
        <a:graphic>
          <a:graphicData uri="http://schemas.openxmlformats.org/drawingml/2006/table">
            <a:tbl>
              <a:tblPr firstRow="1" bandRow="1">
                <a:tableStyleId>{5C22544A-7EE6-4342-B048-85BDC9FD1C3A}</a:tableStyleId>
              </a:tblPr>
              <a:tblGrid>
                <a:gridCol w="1486393">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752600">
                  <a:extLst>
                    <a:ext uri="{9D8B030D-6E8A-4147-A177-3AD203B41FA5}">
                      <a16:colId xmlns:a16="http://schemas.microsoft.com/office/drawing/2014/main" xmlns="" val="20003"/>
                    </a:ext>
                  </a:extLst>
                </a:gridCol>
                <a:gridCol w="2514601">
                  <a:extLst>
                    <a:ext uri="{9D8B030D-6E8A-4147-A177-3AD203B41FA5}">
                      <a16:colId xmlns:a16="http://schemas.microsoft.com/office/drawing/2014/main" xmlns="" val="20004"/>
                    </a:ext>
                  </a:extLst>
                </a:gridCol>
              </a:tblGrid>
              <a:tr h="817475">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Planned Target 2016/17</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Deviation from planned target  to actual achievement</a:t>
                      </a:r>
                      <a:r>
                        <a:rPr lang="en-US" sz="1600" b="1" i="0" u="none" strike="noStrike" kern="1200" baseline="0" dirty="0" smtClean="0">
                          <a:solidFill>
                            <a:schemeClr val="bg1"/>
                          </a:solidFill>
                          <a:effectLst/>
                          <a:latin typeface="Calibri"/>
                          <a:ea typeface="+mn-ea"/>
                          <a:cs typeface="+mn-cs"/>
                        </a:rPr>
                        <a:t> for 2016/17</a:t>
                      </a:r>
                      <a:endParaRPr lang="en-US" sz="16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270437">
                <a:tc>
                  <a:txBody>
                    <a:bodyPr/>
                    <a:lstStyle/>
                    <a:p>
                      <a:pPr algn="l" fontAlgn="t"/>
                      <a:r>
                        <a:rPr lang="en-US" sz="1600" b="1" i="0" u="none" strike="noStrike" dirty="0">
                          <a:solidFill>
                            <a:schemeClr val="tx1"/>
                          </a:solidFill>
                          <a:effectLst/>
                          <a:latin typeface="Calibri"/>
                        </a:rPr>
                        <a:t>Number of offenders who participate in Educational programmes per the Daily Attendance Register per Academic Year </a:t>
                      </a:r>
                      <a:r>
                        <a:rPr lang="en-US" sz="1600" b="1" i="0" u="none" strike="noStrike" dirty="0" smtClean="0">
                          <a:solidFill>
                            <a:schemeClr val="tx1"/>
                          </a:solidFill>
                          <a:effectLst/>
                          <a:latin typeface="Calibri"/>
                        </a:rPr>
                        <a:t>(FET</a:t>
                      </a:r>
                      <a:r>
                        <a:rPr lang="en-US" sz="1600" b="1" i="0" u="none" strike="noStrike" dirty="0">
                          <a:solidFill>
                            <a:schemeClr val="tx1"/>
                          </a:solidFill>
                          <a:effectLst/>
                          <a:latin typeface="Calibri"/>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ZA" sz="1600" b="0" i="0" u="none" strike="noStrike" kern="1200" dirty="0">
                          <a:solidFill>
                            <a:schemeClr val="tx1"/>
                          </a:solidFill>
                          <a:effectLst/>
                          <a:latin typeface="Calibri"/>
                          <a:ea typeface="+mn-ea"/>
                          <a:cs typeface="+mn-cs"/>
                        </a:rPr>
                        <a:t>603</a:t>
                      </a:r>
                      <a:br>
                        <a:rPr lang="en-ZA" sz="1600" b="0" i="0" u="none" strike="noStrike" kern="1200" dirty="0">
                          <a:solidFill>
                            <a:schemeClr val="tx1"/>
                          </a:solidFill>
                          <a:effectLst/>
                          <a:latin typeface="Calibri"/>
                          <a:ea typeface="+mn-ea"/>
                          <a:cs typeface="+mn-cs"/>
                        </a:rPr>
                      </a:br>
                      <a:r>
                        <a:rPr lang="en-ZA" sz="1600" b="0" i="0" u="none" strike="noStrike" kern="1200" dirty="0">
                          <a:solidFill>
                            <a:schemeClr val="tx1"/>
                          </a:solidFill>
                          <a:effectLst/>
                          <a:latin typeface="Calibri"/>
                          <a:ea typeface="+mn-ea"/>
                          <a:cs typeface="+mn-cs"/>
                        </a:rPr>
                        <a:t>(FET)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latin typeface="Calibri"/>
                          <a:ea typeface="Calibri"/>
                          <a:cs typeface="Arial"/>
                        </a:rPr>
                        <a:t>1 008</a:t>
                      </a:r>
                      <a:br>
                        <a:rPr lang="en-US" sz="1600" dirty="0">
                          <a:effectLst/>
                          <a:latin typeface="Calibri"/>
                          <a:ea typeface="Calibri"/>
                          <a:cs typeface="Arial"/>
                        </a:rPr>
                      </a:b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marL="0" marR="0" algn="r">
                        <a:lnSpc>
                          <a:spcPct val="115000"/>
                        </a:lnSpc>
                        <a:spcBef>
                          <a:spcPts val="0"/>
                        </a:spcBef>
                        <a:spcAft>
                          <a:spcPts val="1000"/>
                        </a:spcAft>
                      </a:pPr>
                      <a:r>
                        <a:rPr lang="en-US" sz="1600" dirty="0">
                          <a:effectLst/>
                          <a:latin typeface="Calibri"/>
                          <a:ea typeface="Calibri"/>
                          <a:cs typeface="Arial"/>
                        </a:rPr>
                        <a:t>405</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latin typeface="Calibri"/>
                          <a:ea typeface="Calibri"/>
                          <a:cs typeface="Arial"/>
                        </a:rPr>
                        <a:t>More youth  participated  in this programme than in AET because of  more intake of youth offenders in  mainstream  education (Gr 8-12) at both </a:t>
                      </a:r>
                      <a:r>
                        <a:rPr lang="en-US" sz="1600" dirty="0" err="1">
                          <a:effectLst/>
                          <a:latin typeface="Calibri"/>
                          <a:ea typeface="Calibri"/>
                          <a:cs typeface="Arial"/>
                        </a:rPr>
                        <a:t>Ekuseni</a:t>
                      </a:r>
                      <a:r>
                        <a:rPr lang="en-US" sz="1600" dirty="0">
                          <a:effectLst/>
                          <a:latin typeface="Calibri"/>
                          <a:ea typeface="Calibri"/>
                          <a:cs typeface="Arial"/>
                        </a:rPr>
                        <a:t> and Rustenburg Youth Centres as per the reason supplied under AET</a:t>
                      </a:r>
                      <a:endParaRPr lang="en-US" sz="1600" dirty="0">
                        <a:effectLst/>
                        <a:latin typeface="Calibri"/>
                        <a:ea typeface="Calibri"/>
                        <a:cs typeface="Times New Roman"/>
                      </a:endParaRPr>
                    </a:p>
                    <a:p>
                      <a:pPr marL="0" marR="0">
                        <a:lnSpc>
                          <a:spcPct val="115000"/>
                        </a:lnSpc>
                        <a:spcBef>
                          <a:spcPts val="0"/>
                        </a:spcBef>
                        <a:spcAft>
                          <a:spcPts val="1000"/>
                        </a:spcAft>
                      </a:pPr>
                      <a:r>
                        <a:rPr lang="en-US" sz="1600" dirty="0">
                          <a:effectLst/>
                          <a:latin typeface="Calibri"/>
                          <a:ea typeface="Calibri"/>
                          <a:cs typeface="Arial"/>
                        </a:rPr>
                        <a:t>Cost containment measures that have been effected by the Department have also influenced the downward performance in this programme</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44486" y="457200"/>
            <a:ext cx="8647112" cy="498598"/>
          </a:xfrm>
        </p:spPr>
        <p:txBody>
          <a:bodyPr/>
          <a:lstStyle/>
          <a:p>
            <a:pPr lvl="0"/>
            <a:r>
              <a:rPr lang="en-US" kern="1200" dirty="0">
                <a:solidFill>
                  <a:srgbClr val="FF0000"/>
                </a:solidFill>
              </a:rPr>
              <a:t>PROGRAMME 3: REHABILITATION</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32432759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13807" y="782725"/>
          <a:ext cx="8877794" cy="5842381"/>
        </p:xfrm>
        <a:graphic>
          <a:graphicData uri="http://schemas.openxmlformats.org/drawingml/2006/table">
            <a:tbl>
              <a:tblPr firstRow="1" bandRow="1">
                <a:tableStyleId>{5C22544A-7EE6-4342-B048-85BDC9FD1C3A}</a:tableStyleId>
              </a:tblPr>
              <a:tblGrid>
                <a:gridCol w="1257793">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gridCol w="2819401">
                  <a:extLst>
                    <a:ext uri="{9D8B030D-6E8A-4147-A177-3AD203B41FA5}">
                      <a16:colId xmlns:a16="http://schemas.microsoft.com/office/drawing/2014/main" xmlns="" val="20004"/>
                    </a:ext>
                  </a:extLst>
                </a:gridCol>
              </a:tblGrid>
              <a:tr h="817475">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Planned Target 2016/17</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Deviation from planned target  to actual achievement</a:t>
                      </a:r>
                      <a:r>
                        <a:rPr lang="en-US" sz="1600" b="1" i="0" u="none" strike="noStrike" kern="1200" baseline="0" dirty="0" smtClean="0">
                          <a:solidFill>
                            <a:schemeClr val="bg1"/>
                          </a:solidFill>
                          <a:effectLst/>
                          <a:latin typeface="Calibri"/>
                          <a:ea typeface="+mn-ea"/>
                          <a:cs typeface="+mn-cs"/>
                        </a:rPr>
                        <a:t> for 2016/17</a:t>
                      </a:r>
                      <a:endParaRPr lang="en-US" sz="16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270437">
                <a:tc>
                  <a:txBody>
                    <a:bodyPr/>
                    <a:lstStyle/>
                    <a:p>
                      <a:pPr algn="l" fontAlgn="t"/>
                      <a:r>
                        <a:rPr lang="en-US" sz="1600" b="1" i="0" u="none" strike="noStrike" dirty="0">
                          <a:solidFill>
                            <a:schemeClr val="tx1"/>
                          </a:solidFill>
                          <a:effectLst/>
                          <a:latin typeface="Calibri"/>
                        </a:rPr>
                        <a:t>Number of offenders who participate in Educational programmes per the Daily Attendance Register per Academic Year </a:t>
                      </a:r>
                      <a:r>
                        <a:rPr lang="en-US" sz="1600" b="0" i="0" u="none" strike="noStrike" dirty="0" smtClean="0">
                          <a:solidFill>
                            <a:schemeClr val="tx1"/>
                          </a:solidFill>
                          <a:effectLst/>
                          <a:latin typeface="Calibri"/>
                        </a:rPr>
                        <a:t>(AET)</a:t>
                      </a:r>
                      <a:endParaRPr lang="en-US" sz="1600" b="0"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0" i="0" u="none" strike="noStrike" dirty="0">
                          <a:solidFill>
                            <a:schemeClr val="tx1"/>
                          </a:solidFill>
                          <a:effectLst/>
                          <a:latin typeface="Calibri"/>
                        </a:rPr>
                        <a:t>12 108</a:t>
                      </a:r>
                      <a:br>
                        <a:rPr lang="en-US" sz="1600" b="0" i="0" u="none" strike="noStrike" dirty="0">
                          <a:solidFill>
                            <a:schemeClr val="tx1"/>
                          </a:solidFill>
                          <a:effectLst/>
                          <a:latin typeface="Calibri"/>
                        </a:rPr>
                      </a:br>
                      <a:r>
                        <a:rPr lang="en-US" sz="1600" b="0" i="0" u="none" strike="noStrike" dirty="0">
                          <a:solidFill>
                            <a:schemeClr val="tx1"/>
                          </a:solidFill>
                          <a:effectLst/>
                          <a:latin typeface="Calibri"/>
                        </a:rPr>
                        <a:t>(AET)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600" dirty="0">
                          <a:effectLst/>
                          <a:latin typeface="Calibri"/>
                          <a:ea typeface="Calibri"/>
                          <a:cs typeface="Arial"/>
                        </a:rPr>
                        <a:t>9 733</a:t>
                      </a:r>
                      <a:br>
                        <a:rPr lang="en-US" sz="1600" dirty="0">
                          <a:effectLst/>
                          <a:latin typeface="Calibri"/>
                          <a:ea typeface="Calibri"/>
                          <a:cs typeface="Arial"/>
                        </a:rPr>
                      </a:br>
                      <a:r>
                        <a:rPr lang="en-US" sz="1600" dirty="0">
                          <a:effectLst/>
                          <a:latin typeface="Calibri"/>
                          <a:ea typeface="Calibri"/>
                          <a:cs typeface="Arial"/>
                        </a:rPr>
                        <a:t/>
                      </a:r>
                      <a:br>
                        <a:rPr lang="en-US" sz="1600" dirty="0">
                          <a:effectLst/>
                          <a:latin typeface="Calibri"/>
                          <a:ea typeface="Calibri"/>
                          <a:cs typeface="Arial"/>
                        </a:rPr>
                      </a:b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r">
                        <a:lnSpc>
                          <a:spcPct val="115000"/>
                        </a:lnSpc>
                        <a:spcBef>
                          <a:spcPts val="0"/>
                        </a:spcBef>
                        <a:spcAft>
                          <a:spcPts val="1000"/>
                        </a:spcAft>
                      </a:pPr>
                      <a:r>
                        <a:rPr lang="en-US" sz="1600" dirty="0">
                          <a:effectLst/>
                          <a:latin typeface="Calibri"/>
                          <a:ea typeface="Calibri"/>
                          <a:cs typeface="Arial"/>
                        </a:rPr>
                        <a:t>2375</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latin typeface="Calibri"/>
                          <a:ea typeface="Calibri"/>
                          <a:cs typeface="Arial"/>
                        </a:rPr>
                        <a:t> Ekuseni and Rustenburg Youth Centres were accredited by the Provincial Depts. of Education in KZN and North West provinces on condition that they discontinue the AET programme for youth and rather offer mainstream education (Gr 8-12) and this has caused a decline in participation in the AET programme</a:t>
                      </a:r>
                      <a:endParaRPr lang="en-US" sz="1600" dirty="0">
                        <a:effectLst/>
                        <a:latin typeface="Calibri"/>
                        <a:ea typeface="Calibri"/>
                        <a:cs typeface="Times New Roman"/>
                      </a:endParaRPr>
                    </a:p>
                    <a:p>
                      <a:pPr marL="0" marR="0">
                        <a:lnSpc>
                          <a:spcPct val="115000"/>
                        </a:lnSpc>
                        <a:spcBef>
                          <a:spcPts val="0"/>
                        </a:spcBef>
                        <a:spcAft>
                          <a:spcPts val="1000"/>
                        </a:spcAft>
                      </a:pPr>
                      <a:r>
                        <a:rPr lang="en-US" sz="1600" dirty="0">
                          <a:effectLst/>
                          <a:latin typeface="Calibri"/>
                          <a:ea typeface="Calibri"/>
                          <a:cs typeface="Arial"/>
                        </a:rPr>
                        <a:t>Cost containment measures that have been effected by the Department have also influenced the downward performance in this programme</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44486" y="457200"/>
            <a:ext cx="8647112" cy="553998"/>
          </a:xfrm>
        </p:spPr>
        <p:txBody>
          <a:bodyPr/>
          <a:lstStyle/>
          <a:p>
            <a:pPr lvl="0"/>
            <a:r>
              <a:rPr lang="en-US" sz="2400" kern="1200" dirty="0">
                <a:solidFill>
                  <a:srgbClr val="FF0000"/>
                </a:solidFill>
              </a:rPr>
              <a:t>PROGRAMME 3: REHABILITATION</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14404490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2991588"/>
          </a:xfrm>
          <a:solidFill>
            <a:schemeClr val="accent4">
              <a:lumMod val="50000"/>
              <a:lumOff val="50000"/>
            </a:schemeClr>
          </a:solidFill>
        </p:spPr>
        <p:txBody>
          <a:bodyPr/>
          <a:lstStyle/>
          <a:p>
            <a:pPr marL="0" indent="0" algn="ctr">
              <a:buNone/>
            </a:pPr>
            <a:r>
              <a:rPr lang="en-US" sz="7200" b="1" dirty="0">
                <a:effectLst>
                  <a:outerShdw blurRad="38100" dist="38100" dir="2700000" algn="tl">
                    <a:srgbClr val="000000">
                      <a:alpha val="43137"/>
                    </a:srgbClr>
                  </a:outerShdw>
                </a:effectLst>
              </a:rPr>
              <a:t>Psychological, Social Work and Spiritual Services</a:t>
            </a:r>
          </a:p>
        </p:txBody>
      </p:sp>
    </p:spTree>
    <p:extLst>
      <p:ext uri="{BB962C8B-B14F-4D97-AF65-F5344CB8AC3E}">
        <p14:creationId xmlns:p14="http://schemas.microsoft.com/office/powerpoint/2010/main" xmlns="" val="31757998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80111" y="723900"/>
          <a:ext cx="8811487" cy="5789792"/>
        </p:xfrm>
        <a:graphic>
          <a:graphicData uri="http://schemas.openxmlformats.org/drawingml/2006/table">
            <a:tbl>
              <a:tblPr firstRow="1" bandRow="1">
                <a:tableStyleId>{5C22544A-7EE6-4342-B048-85BDC9FD1C3A}</a:tableStyleId>
              </a:tblPr>
              <a:tblGrid>
                <a:gridCol w="1115289">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3276598">
                  <a:extLst>
                    <a:ext uri="{9D8B030D-6E8A-4147-A177-3AD203B41FA5}">
                      <a16:colId xmlns:a16="http://schemas.microsoft.com/office/drawing/2014/main" xmlns="" val="20004"/>
                    </a:ext>
                  </a:extLst>
                </a:gridCol>
              </a:tblGrid>
              <a:tr h="608192">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Indicator</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Planned Target 2016/17</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Deviation from planned target  to actual achievement</a:t>
                      </a:r>
                      <a:r>
                        <a:rPr lang="en-US" sz="1200" b="1" i="0" u="none" strike="noStrike" kern="1200" baseline="0" dirty="0" smtClean="0">
                          <a:solidFill>
                            <a:schemeClr val="bg1"/>
                          </a:solidFill>
                          <a:effectLst/>
                          <a:latin typeface="Calibri"/>
                          <a:ea typeface="+mn-ea"/>
                          <a:cs typeface="+mn-cs"/>
                        </a:rPr>
                        <a:t> for 2016/17</a:t>
                      </a:r>
                      <a:endParaRPr lang="en-US" sz="12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095375">
                <a:tc>
                  <a:txBody>
                    <a:bodyPr/>
                    <a:lstStyle/>
                    <a:p>
                      <a:pPr algn="l" fontAlgn="t">
                        <a:lnSpc>
                          <a:spcPct val="100000"/>
                        </a:lnSpc>
                      </a:pPr>
                      <a:r>
                        <a:rPr lang="en-US" sz="1000" b="1" i="0" u="none" strike="noStrike" dirty="0">
                          <a:solidFill>
                            <a:schemeClr val="tx1"/>
                          </a:solidFill>
                          <a:effectLst/>
                          <a:latin typeface="Calibri"/>
                        </a:rPr>
                        <a:t>Percentage of inmates who are involved in psychological services per year</a:t>
                      </a:r>
                      <a:r>
                        <a:rPr lang="en-US" sz="1000" b="1" i="0" u="none" strike="noStrike" dirty="0" smtClean="0">
                          <a:solidFill>
                            <a:schemeClr val="tx1"/>
                          </a:solidFill>
                          <a:effectLst/>
                          <a:latin typeface="Calibri"/>
                        </a:rPr>
                        <a:t>.</a:t>
                      </a:r>
                      <a:endParaRPr lang="en-US" sz="1000" b="1"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00000"/>
                        </a:lnSpc>
                      </a:pPr>
                      <a:r>
                        <a:rPr lang="en-US" sz="1000" b="0" i="0" u="none" strike="noStrike" dirty="0">
                          <a:solidFill>
                            <a:schemeClr val="tx1"/>
                          </a:solidFill>
                          <a:effectLst/>
                          <a:latin typeface="Calibri"/>
                        </a:rPr>
                        <a:t>16%</a:t>
                      </a:r>
                      <a:br>
                        <a:rPr lang="en-US" sz="1000" b="0" i="0" u="none" strike="noStrike" dirty="0">
                          <a:solidFill>
                            <a:schemeClr val="tx1"/>
                          </a:solidFill>
                          <a:effectLst/>
                          <a:latin typeface="Calibri"/>
                        </a:rPr>
                      </a:br>
                      <a:r>
                        <a:rPr lang="en-US" sz="1000" b="0" i="0" u="none" strike="noStrike" dirty="0">
                          <a:solidFill>
                            <a:schemeClr val="tx1"/>
                          </a:solidFill>
                          <a:effectLst/>
                          <a:latin typeface="Calibri"/>
                        </a:rPr>
                        <a:t>(25 417/ 158 853)</a:t>
                      </a:r>
                      <a:br>
                        <a:rPr lang="en-US" sz="1000" b="0" i="0" u="none" strike="noStrike" dirty="0">
                          <a:solidFill>
                            <a:schemeClr val="tx1"/>
                          </a:solidFill>
                          <a:effectLst/>
                          <a:latin typeface="Calibri"/>
                        </a:rPr>
                      </a:br>
                      <a:r>
                        <a:rPr lang="en-US" sz="1000" b="0" i="0" u="none" strike="noStrike" dirty="0">
                          <a:solidFill>
                            <a:schemeClr val="tx1"/>
                          </a:solidFill>
                          <a:effectLst/>
                          <a:latin typeface="Calibri"/>
                        </a:rPr>
                        <a:t/>
                      </a:r>
                      <a:br>
                        <a:rPr lang="en-US" sz="1000" b="0" i="0" u="none" strike="noStrike" dirty="0">
                          <a:solidFill>
                            <a:schemeClr val="tx1"/>
                          </a:solidFill>
                          <a:effectLst/>
                          <a:latin typeface="Calibri"/>
                        </a:rPr>
                      </a:br>
                      <a:endParaRPr lang="en-US" sz="1000" b="0"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ZA" sz="1000" dirty="0">
                          <a:effectLst/>
                          <a:latin typeface="Calibri"/>
                          <a:ea typeface="Calibri"/>
                          <a:cs typeface="Arial"/>
                        </a:rPr>
                        <a:t>22% </a:t>
                      </a:r>
                      <a:endParaRPr lang="en-US" sz="1000" dirty="0">
                        <a:effectLst/>
                        <a:latin typeface="Calibri"/>
                        <a:ea typeface="Calibri"/>
                        <a:cs typeface="Times New Roman"/>
                      </a:endParaRPr>
                    </a:p>
                    <a:p>
                      <a:pPr marL="0" marR="0">
                        <a:lnSpc>
                          <a:spcPct val="100000"/>
                        </a:lnSpc>
                        <a:spcBef>
                          <a:spcPts val="0"/>
                        </a:spcBef>
                        <a:spcAft>
                          <a:spcPts val="0"/>
                        </a:spcAft>
                      </a:pPr>
                      <a:r>
                        <a:rPr lang="en-US" sz="1000" dirty="0">
                          <a:effectLst/>
                          <a:latin typeface="Calibri"/>
                          <a:ea typeface="Calibri"/>
                          <a:cs typeface="Arial"/>
                        </a:rPr>
                        <a:t>(36014/</a:t>
                      </a:r>
                      <a:r>
                        <a:rPr lang="en-ZA" sz="1000" kern="1200" dirty="0">
                          <a:effectLst/>
                          <a:latin typeface="Calibri"/>
                          <a:ea typeface="Calibri"/>
                          <a:cs typeface="Arial"/>
                        </a:rPr>
                        <a:t>161054</a:t>
                      </a:r>
                      <a:r>
                        <a:rPr lang="en-US" sz="1000" dirty="0">
                          <a:effectLst/>
                          <a:latin typeface="Calibri"/>
                          <a:ea typeface="Calibri"/>
                          <a:cs typeface="Arial"/>
                        </a:rPr>
                        <a:t>) </a:t>
                      </a:r>
                      <a:br>
                        <a:rPr lang="en-US" sz="1000" dirty="0">
                          <a:effectLst/>
                          <a:latin typeface="Calibri"/>
                          <a:ea typeface="Calibri"/>
                          <a:cs typeface="Arial"/>
                        </a:rPr>
                      </a:br>
                      <a:r>
                        <a:rPr lang="en-US" sz="1000" dirty="0">
                          <a:effectLst/>
                          <a:latin typeface="Calibri"/>
                          <a:ea typeface="Calibri"/>
                          <a:cs typeface="Arial"/>
                        </a:rPr>
                        <a:t>   </a:t>
                      </a:r>
                      <a:br>
                        <a:rPr lang="en-US" sz="1000" dirty="0">
                          <a:effectLst/>
                          <a:latin typeface="Calibri"/>
                          <a:ea typeface="Calibri"/>
                          <a:cs typeface="Arial"/>
                        </a:rPr>
                      </a:br>
                      <a:endParaRPr lang="en-US" sz="1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marL="0" marR="0">
                        <a:lnSpc>
                          <a:spcPct val="100000"/>
                        </a:lnSpc>
                        <a:spcBef>
                          <a:spcPts val="0"/>
                        </a:spcBef>
                        <a:spcAft>
                          <a:spcPts val="0"/>
                        </a:spcAft>
                      </a:pPr>
                      <a:r>
                        <a:rPr lang="en-ZA" sz="1000" dirty="0">
                          <a:effectLst/>
                          <a:latin typeface="Calibri"/>
                          <a:ea typeface="Calibri"/>
                          <a:cs typeface="Arial"/>
                        </a:rPr>
                        <a:t>6%</a:t>
                      </a:r>
                      <a:endParaRPr lang="en-US" sz="1000" dirty="0">
                        <a:effectLst/>
                        <a:latin typeface="Calibri"/>
                        <a:ea typeface="Calibri"/>
                        <a:cs typeface="Times New Roman"/>
                      </a:endParaRPr>
                    </a:p>
                    <a:p>
                      <a:pPr marL="0" marR="0">
                        <a:lnSpc>
                          <a:spcPct val="100000"/>
                        </a:lnSpc>
                        <a:spcBef>
                          <a:spcPts val="0"/>
                        </a:spcBef>
                        <a:spcAft>
                          <a:spcPts val="0"/>
                        </a:spcAft>
                      </a:pPr>
                      <a:r>
                        <a:rPr lang="en-ZA" sz="1000" dirty="0">
                          <a:effectLst/>
                          <a:latin typeface="Calibri"/>
                          <a:ea typeface="Calibri"/>
                          <a:cs typeface="Arial"/>
                        </a:rPr>
                        <a:t> </a:t>
                      </a:r>
                      <a:endParaRPr lang="en-US" sz="1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dirty="0">
                          <a:effectLst/>
                          <a:latin typeface="Calibri"/>
                          <a:ea typeface="Calibri"/>
                          <a:cs typeface="Arial"/>
                        </a:rPr>
                        <a:t>Community Service Psychologists start their one year service at different points in the financial year. They are expected to carry the same load as permanent psychologists, and they are not factored in when the target is set at the beginning of the financial year</a:t>
                      </a:r>
                      <a:endParaRPr lang="en-US" sz="1000" dirty="0">
                        <a:effectLst/>
                        <a:latin typeface="Calibri"/>
                        <a:ea typeface="Calibri"/>
                        <a:cs typeface="Times New Roman"/>
                      </a:endParaRPr>
                    </a:p>
                    <a:p>
                      <a:pPr marL="0" marR="0">
                        <a:lnSpc>
                          <a:spcPct val="100000"/>
                        </a:lnSpc>
                        <a:spcBef>
                          <a:spcPts val="0"/>
                        </a:spcBef>
                        <a:spcAft>
                          <a:spcPts val="0"/>
                        </a:spcAft>
                      </a:pPr>
                      <a:r>
                        <a:rPr lang="en-US" sz="1000" dirty="0">
                          <a:effectLst/>
                          <a:latin typeface="Calibri"/>
                          <a:ea typeface="Calibri"/>
                          <a:cs typeface="Arial"/>
                        </a:rPr>
                        <a:t> </a:t>
                      </a:r>
                      <a:endParaRPr lang="en-US" sz="1000" dirty="0">
                        <a:effectLst/>
                        <a:latin typeface="Calibri"/>
                        <a:ea typeface="Calibri"/>
                        <a:cs typeface="Times New Roman"/>
                      </a:endParaRPr>
                    </a:p>
                    <a:p>
                      <a:pPr marL="0" marR="0">
                        <a:lnSpc>
                          <a:spcPct val="100000"/>
                        </a:lnSpc>
                        <a:spcBef>
                          <a:spcPts val="0"/>
                        </a:spcBef>
                        <a:spcAft>
                          <a:spcPts val="0"/>
                        </a:spcAft>
                      </a:pPr>
                      <a:r>
                        <a:rPr lang="en-US" sz="1000" dirty="0">
                          <a:effectLst/>
                          <a:latin typeface="Calibri"/>
                          <a:ea typeface="Calibri"/>
                          <a:cs typeface="Arial"/>
                        </a:rPr>
                        <a:t>DCS will work directly with the Department of Health to ensure that Community Services Psychologists are included in target setting going forward</a:t>
                      </a:r>
                      <a:endParaRPr lang="en-US" sz="1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2143517">
                <a:tc>
                  <a:txBody>
                    <a:bodyPr/>
                    <a:lstStyle/>
                    <a:p>
                      <a:pPr marL="0" algn="l" defTabSz="914331" rtl="0" eaLnBrk="1" fontAlgn="t" latinLnBrk="0" hangingPunct="1">
                        <a:lnSpc>
                          <a:spcPct val="100000"/>
                        </a:lnSpc>
                      </a:pPr>
                      <a:r>
                        <a:rPr lang="en-US" sz="1000" b="1" i="0" u="none" strike="noStrike" kern="1200" dirty="0">
                          <a:solidFill>
                            <a:schemeClr val="tx1"/>
                          </a:solidFill>
                          <a:effectLst/>
                          <a:latin typeface="Calibri"/>
                          <a:ea typeface="+mn-ea"/>
                          <a:cs typeface="+mn-cs"/>
                        </a:rPr>
                        <a:t>Percentage of inmates who benefit from spiritual services per year</a:t>
                      </a:r>
                      <a:r>
                        <a:rPr lang="en-US" sz="1000" b="1" i="0" u="none" strike="noStrike" kern="1200" dirty="0" smtClean="0">
                          <a:solidFill>
                            <a:schemeClr val="tx1"/>
                          </a:solidFill>
                          <a:effectLst/>
                          <a:latin typeface="Calibri"/>
                          <a:ea typeface="+mn-ea"/>
                          <a:cs typeface="+mn-cs"/>
                        </a:rPr>
                        <a:t>.</a:t>
                      </a:r>
                      <a:r>
                        <a:rPr lang="en-US" sz="1000" b="0" i="0" u="none" strike="noStrike" kern="1200" dirty="0">
                          <a:solidFill>
                            <a:schemeClr val="tx1"/>
                          </a:solidFill>
                          <a:effectLst/>
                          <a:latin typeface="Calibri"/>
                          <a:ea typeface="+mn-ea"/>
                          <a:cs typeface="+mn-cs"/>
                        </a:rPr>
                        <a:t/>
                      </a:r>
                      <a:br>
                        <a:rPr lang="en-US" sz="1000" b="0" i="0" u="none" strike="noStrike" kern="1200" dirty="0">
                          <a:solidFill>
                            <a:schemeClr val="tx1"/>
                          </a:solidFill>
                          <a:effectLst/>
                          <a:latin typeface="Calibri"/>
                          <a:ea typeface="+mn-ea"/>
                          <a:cs typeface="+mn-cs"/>
                        </a:rPr>
                      </a:br>
                      <a:endParaRPr lang="en-US" sz="1000" b="0" i="0" u="none" strike="noStrike" kern="1200" dirty="0">
                        <a:solidFill>
                          <a:schemeClr val="tx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lnSpc>
                          <a:spcPct val="100000"/>
                        </a:lnSpc>
                      </a:pPr>
                      <a:r>
                        <a:rPr lang="en-US" sz="1000" b="0" i="0" u="none" strike="noStrike" kern="1200" dirty="0">
                          <a:solidFill>
                            <a:schemeClr val="tx1"/>
                          </a:solidFill>
                          <a:effectLst/>
                          <a:latin typeface="Calibri"/>
                          <a:ea typeface="+mn-ea"/>
                          <a:cs typeface="+mn-cs"/>
                        </a:rPr>
                        <a:t>57%</a:t>
                      </a:r>
                      <a:br>
                        <a:rPr lang="en-US" sz="1000" b="0" i="0" u="none" strike="noStrike" kern="1200" dirty="0">
                          <a:solidFill>
                            <a:schemeClr val="tx1"/>
                          </a:solidFill>
                          <a:effectLst/>
                          <a:latin typeface="Calibri"/>
                          <a:ea typeface="+mn-ea"/>
                          <a:cs typeface="+mn-cs"/>
                        </a:rPr>
                      </a:br>
                      <a:r>
                        <a:rPr lang="en-US" sz="1000" b="0" i="0" u="none" strike="noStrike" kern="1200" dirty="0">
                          <a:solidFill>
                            <a:schemeClr val="tx1"/>
                          </a:solidFill>
                          <a:effectLst/>
                          <a:latin typeface="Calibri"/>
                          <a:ea typeface="+mn-ea"/>
                          <a:cs typeface="+mn-cs"/>
                        </a:rPr>
                        <a:t>(90 546/ 158 853)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ZA" sz="1000" dirty="0">
                          <a:effectLst/>
                          <a:latin typeface="Calibri"/>
                          <a:ea typeface="Calibri"/>
                          <a:cs typeface="Arial"/>
                        </a:rPr>
                        <a:t>82% </a:t>
                      </a:r>
                      <a:endParaRPr lang="en-US" sz="1000" dirty="0">
                        <a:effectLst/>
                        <a:latin typeface="Calibri"/>
                        <a:ea typeface="Calibri"/>
                        <a:cs typeface="Times New Roman"/>
                      </a:endParaRPr>
                    </a:p>
                    <a:p>
                      <a:pPr marL="0" marR="0">
                        <a:lnSpc>
                          <a:spcPct val="100000"/>
                        </a:lnSpc>
                        <a:spcBef>
                          <a:spcPts val="0"/>
                        </a:spcBef>
                        <a:spcAft>
                          <a:spcPts val="0"/>
                        </a:spcAft>
                      </a:pPr>
                      <a:r>
                        <a:rPr lang="en-US" sz="1000" dirty="0">
                          <a:effectLst/>
                          <a:latin typeface="Calibri"/>
                          <a:ea typeface="Calibri"/>
                          <a:cs typeface="Arial"/>
                        </a:rPr>
                        <a:t>(132 364/</a:t>
                      </a:r>
                      <a:r>
                        <a:rPr lang="en-ZA" sz="1000" kern="1200" dirty="0">
                          <a:effectLst/>
                          <a:latin typeface="Calibri"/>
                          <a:ea typeface="Calibri"/>
                          <a:cs typeface="Arial"/>
                        </a:rPr>
                        <a:t>161054</a:t>
                      </a:r>
                      <a:r>
                        <a:rPr lang="en-US" sz="1000" dirty="0">
                          <a:effectLst/>
                          <a:latin typeface="Calibri"/>
                          <a:ea typeface="Calibri"/>
                          <a:cs typeface="Arial"/>
                        </a:rPr>
                        <a:t>) </a:t>
                      </a:r>
                      <a:br>
                        <a:rPr lang="en-US" sz="1000" dirty="0">
                          <a:effectLst/>
                          <a:latin typeface="Calibri"/>
                          <a:ea typeface="Calibri"/>
                          <a:cs typeface="Arial"/>
                        </a:rPr>
                      </a:br>
                      <a:r>
                        <a:rPr lang="en-US" sz="1000" dirty="0">
                          <a:effectLst/>
                          <a:latin typeface="Calibri"/>
                          <a:ea typeface="Calibri"/>
                          <a:cs typeface="Arial"/>
                        </a:rPr>
                        <a:t/>
                      </a:r>
                      <a:br>
                        <a:rPr lang="en-US" sz="1000" dirty="0">
                          <a:effectLst/>
                          <a:latin typeface="Calibri"/>
                          <a:ea typeface="Calibri"/>
                          <a:cs typeface="Arial"/>
                        </a:rPr>
                      </a:br>
                      <a:endParaRPr lang="en-US" sz="1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marL="0" marR="0">
                        <a:lnSpc>
                          <a:spcPct val="100000"/>
                        </a:lnSpc>
                        <a:spcBef>
                          <a:spcPts val="0"/>
                        </a:spcBef>
                        <a:spcAft>
                          <a:spcPts val="0"/>
                        </a:spcAft>
                      </a:pPr>
                      <a:r>
                        <a:rPr lang="en-ZA" sz="1000" dirty="0">
                          <a:effectLst/>
                          <a:latin typeface="Calibri"/>
                          <a:ea typeface="Calibri"/>
                          <a:cs typeface="Arial"/>
                        </a:rPr>
                        <a:t>25%</a:t>
                      </a:r>
                      <a:endParaRPr lang="en-US" sz="1000" dirty="0">
                        <a:effectLst/>
                        <a:latin typeface="Calibri"/>
                        <a:ea typeface="Calibri"/>
                        <a:cs typeface="Times New Roman"/>
                      </a:endParaRPr>
                    </a:p>
                    <a:p>
                      <a:pPr marL="0" marR="0" algn="r">
                        <a:lnSpc>
                          <a:spcPct val="100000"/>
                        </a:lnSpc>
                        <a:spcBef>
                          <a:spcPts val="0"/>
                        </a:spcBef>
                        <a:spcAft>
                          <a:spcPts val="0"/>
                        </a:spcAft>
                      </a:pPr>
                      <a:r>
                        <a:rPr lang="en-US" sz="1000" dirty="0">
                          <a:effectLst/>
                          <a:latin typeface="Calibri"/>
                          <a:ea typeface="Calibri"/>
                          <a:cs typeface="Arial"/>
                        </a:rPr>
                        <a:t> </a:t>
                      </a:r>
                      <a:endParaRPr lang="en-US" sz="1000" dirty="0">
                        <a:effectLst/>
                        <a:latin typeface="Calibri"/>
                        <a:ea typeface="Calibri"/>
                        <a:cs typeface="Times New Roman"/>
                      </a:endParaRPr>
                    </a:p>
                    <a:p>
                      <a:pPr marL="0" marR="0" algn="r">
                        <a:lnSpc>
                          <a:spcPct val="100000"/>
                        </a:lnSpc>
                        <a:spcBef>
                          <a:spcPts val="0"/>
                        </a:spcBef>
                        <a:spcAft>
                          <a:spcPts val="0"/>
                        </a:spcAft>
                      </a:pPr>
                      <a:r>
                        <a:rPr lang="en-US" sz="1000" dirty="0">
                          <a:effectLst/>
                          <a:latin typeface="Calibri"/>
                          <a:ea typeface="Calibri"/>
                          <a:cs typeface="Arial"/>
                        </a:rPr>
                        <a:t> </a:t>
                      </a:r>
                      <a:endParaRPr lang="en-US" sz="1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dirty="0">
                          <a:effectLst/>
                          <a:latin typeface="Calibri"/>
                          <a:ea typeface="Calibri"/>
                          <a:cs typeface="Arial"/>
                        </a:rPr>
                        <a:t>The over achievement is due to marketing of spiritual care services and programmes as a result of the following:   </a:t>
                      </a:r>
                      <a:endParaRPr lang="en-US" sz="1000" dirty="0">
                        <a:effectLst/>
                        <a:latin typeface="Calibri"/>
                        <a:ea typeface="Calibri"/>
                        <a:cs typeface="Times New Roman"/>
                      </a:endParaRPr>
                    </a:p>
                    <a:p>
                      <a:pPr marL="0" marR="0">
                        <a:lnSpc>
                          <a:spcPct val="100000"/>
                        </a:lnSpc>
                        <a:spcBef>
                          <a:spcPts val="0"/>
                        </a:spcBef>
                        <a:spcAft>
                          <a:spcPts val="0"/>
                        </a:spcAft>
                      </a:pPr>
                      <a:r>
                        <a:rPr lang="en-US" sz="1000" dirty="0">
                          <a:effectLst/>
                          <a:latin typeface="Calibri"/>
                          <a:ea typeface="Calibri"/>
                          <a:cs typeface="Arial"/>
                        </a:rPr>
                        <a:t>- Formalisation of partnerships with different churches and faiths </a:t>
                      </a:r>
                      <a:endParaRPr lang="en-US" sz="1000" dirty="0">
                        <a:effectLst/>
                        <a:latin typeface="Calibri"/>
                        <a:ea typeface="Calibri"/>
                        <a:cs typeface="Times New Roman"/>
                      </a:endParaRPr>
                    </a:p>
                    <a:p>
                      <a:pPr marL="0" marR="0">
                        <a:lnSpc>
                          <a:spcPct val="100000"/>
                        </a:lnSpc>
                        <a:spcBef>
                          <a:spcPts val="0"/>
                        </a:spcBef>
                        <a:spcAft>
                          <a:spcPts val="0"/>
                        </a:spcAft>
                      </a:pPr>
                      <a:r>
                        <a:rPr lang="en-US" sz="1000" dirty="0">
                          <a:effectLst/>
                          <a:latin typeface="Calibri"/>
                          <a:ea typeface="Calibri"/>
                          <a:cs typeface="Arial"/>
                        </a:rPr>
                        <a:t> </a:t>
                      </a:r>
                      <a:endParaRPr lang="en-US" sz="1000" dirty="0">
                        <a:effectLst/>
                        <a:latin typeface="Calibri"/>
                        <a:ea typeface="Calibri"/>
                        <a:cs typeface="Times New Roman"/>
                      </a:endParaRPr>
                    </a:p>
                    <a:p>
                      <a:pPr marL="0" marR="0">
                        <a:lnSpc>
                          <a:spcPct val="100000"/>
                        </a:lnSpc>
                        <a:spcBef>
                          <a:spcPts val="0"/>
                        </a:spcBef>
                        <a:spcAft>
                          <a:spcPts val="0"/>
                        </a:spcAft>
                      </a:pPr>
                      <a:r>
                        <a:rPr lang="en-US" sz="1000" dirty="0">
                          <a:effectLst/>
                          <a:latin typeface="Calibri"/>
                          <a:ea typeface="Calibri"/>
                          <a:cs typeface="Arial"/>
                        </a:rPr>
                        <a:t>3 MOUs were entered into between DCS and churches/faiths in 2015/16 and 2 in 2016/17 </a:t>
                      </a:r>
                      <a:endParaRPr lang="en-US" sz="1000" dirty="0">
                        <a:effectLst/>
                        <a:latin typeface="Calibri"/>
                        <a:ea typeface="Calibri"/>
                        <a:cs typeface="Times New Roman"/>
                      </a:endParaRPr>
                    </a:p>
                    <a:p>
                      <a:pPr marL="0" marR="0">
                        <a:lnSpc>
                          <a:spcPct val="100000"/>
                        </a:lnSpc>
                        <a:spcBef>
                          <a:spcPts val="0"/>
                        </a:spcBef>
                        <a:spcAft>
                          <a:spcPts val="0"/>
                        </a:spcAft>
                      </a:pPr>
                      <a:r>
                        <a:rPr lang="en-US" sz="1000" dirty="0">
                          <a:effectLst/>
                          <a:latin typeface="Calibri"/>
                          <a:ea typeface="Calibri"/>
                          <a:cs typeface="Arial"/>
                        </a:rPr>
                        <a:t> </a:t>
                      </a:r>
                      <a:endParaRPr lang="en-US" sz="1000" dirty="0">
                        <a:effectLst/>
                        <a:latin typeface="Calibri"/>
                        <a:ea typeface="Calibri"/>
                        <a:cs typeface="Times New Roman"/>
                      </a:endParaRPr>
                    </a:p>
                    <a:p>
                      <a:pPr marL="0" marR="0">
                        <a:lnSpc>
                          <a:spcPct val="100000"/>
                        </a:lnSpc>
                        <a:spcBef>
                          <a:spcPts val="0"/>
                        </a:spcBef>
                        <a:spcAft>
                          <a:spcPts val="0"/>
                        </a:spcAft>
                      </a:pPr>
                      <a:r>
                        <a:rPr lang="en-US" sz="1000" dirty="0">
                          <a:effectLst/>
                          <a:latin typeface="Calibri"/>
                          <a:ea typeface="Calibri"/>
                          <a:cs typeface="Arial"/>
                        </a:rPr>
                        <a:t>Knowledge and understanding of the spiritual care policy and procedures by HCC, CC: Ops, SMDC, Chaplains, spiritual care workers and all other line function managers who were involved in the spiritual care policy and procedure consultation sessions which were held in each Region during the 2015</a:t>
                      </a:r>
                      <a:r>
                        <a:rPr lang="x-none" sz="1000" dirty="0">
                          <a:effectLst/>
                          <a:latin typeface="Calibri"/>
                          <a:ea typeface="Calibri"/>
                          <a:cs typeface="Times New Roman"/>
                        </a:rPr>
                        <a:t>  </a:t>
                      </a:r>
                      <a:r>
                        <a:rPr lang="en-US" sz="1000" dirty="0">
                          <a:effectLst/>
                          <a:latin typeface="Calibri"/>
                          <a:ea typeface="Calibri"/>
                          <a:cs typeface="Arial"/>
                        </a:rPr>
                        <a:t>/16 </a:t>
                      </a:r>
                      <a:r>
                        <a:rPr lang="x-none" sz="1000" dirty="0">
                          <a:effectLst/>
                          <a:latin typeface="Calibri"/>
                          <a:ea typeface="Calibri"/>
                          <a:cs typeface="Times New Roman"/>
                        </a:rPr>
                        <a:t> </a:t>
                      </a:r>
                      <a:r>
                        <a:rPr lang="en-US" sz="1000" dirty="0">
                          <a:effectLst/>
                          <a:latin typeface="Calibri"/>
                          <a:ea typeface="Calibri"/>
                          <a:cs typeface="Arial"/>
                        </a:rPr>
                        <a:t>financial year</a:t>
                      </a:r>
                      <a:endParaRPr lang="en-US" sz="1000" dirty="0">
                        <a:effectLst/>
                        <a:latin typeface="Calibri"/>
                        <a:ea typeface="Calibri"/>
                        <a:cs typeface="Times New Roman"/>
                      </a:endParaRPr>
                    </a:p>
                    <a:p>
                      <a:pPr marL="0" marR="0">
                        <a:lnSpc>
                          <a:spcPct val="100000"/>
                        </a:lnSpc>
                        <a:spcBef>
                          <a:spcPts val="0"/>
                        </a:spcBef>
                        <a:spcAft>
                          <a:spcPts val="0"/>
                        </a:spcAft>
                      </a:pPr>
                      <a:r>
                        <a:rPr lang="en-US" sz="1000" dirty="0">
                          <a:effectLst/>
                          <a:latin typeface="Calibri"/>
                          <a:ea typeface="Calibri"/>
                          <a:cs typeface="Arial"/>
                        </a:rPr>
                        <a:t> </a:t>
                      </a:r>
                      <a:endParaRPr lang="en-US" sz="1000" dirty="0">
                        <a:effectLst/>
                        <a:latin typeface="Calibri"/>
                        <a:ea typeface="Calibri"/>
                        <a:cs typeface="Times New Roman"/>
                      </a:endParaRPr>
                    </a:p>
                    <a:p>
                      <a:pPr marL="0" marR="0">
                        <a:lnSpc>
                          <a:spcPct val="100000"/>
                        </a:lnSpc>
                        <a:spcBef>
                          <a:spcPts val="0"/>
                        </a:spcBef>
                        <a:spcAft>
                          <a:spcPts val="0"/>
                        </a:spcAft>
                      </a:pPr>
                      <a:r>
                        <a:rPr lang="en-US" sz="1000" dirty="0">
                          <a:effectLst/>
                          <a:latin typeface="Calibri"/>
                          <a:ea typeface="Calibri"/>
                          <a:cs typeface="Arial"/>
                        </a:rPr>
                        <a:t>- Involvement by managers to ensure appointment of staff to </a:t>
                      </a:r>
                      <a:r>
                        <a:rPr lang="en-US" sz="1000" dirty="0" smtClean="0">
                          <a:effectLst/>
                          <a:latin typeface="Calibri"/>
                          <a:ea typeface="Calibri"/>
                          <a:cs typeface="Arial"/>
                        </a:rPr>
                        <a:t>manage </a:t>
                      </a:r>
                      <a:r>
                        <a:rPr lang="en-US" sz="1000" dirty="0">
                          <a:effectLst/>
                          <a:latin typeface="Calibri"/>
                          <a:ea typeface="Calibri"/>
                          <a:cs typeface="Arial"/>
                        </a:rPr>
                        <a:t>spiritual care services which increased the number of SMDC who were appointed in each of the 246 correctional centers and 42 Chaplain in each management areas out of 46  </a:t>
                      </a:r>
                      <a:endParaRPr lang="en-US" sz="1000" dirty="0">
                        <a:effectLst/>
                        <a:latin typeface="Calibri"/>
                        <a:ea typeface="Calibri"/>
                        <a:cs typeface="Times New Roman"/>
                      </a:endParaRPr>
                    </a:p>
                    <a:p>
                      <a:pPr marL="0" marR="0">
                        <a:lnSpc>
                          <a:spcPct val="100000"/>
                        </a:lnSpc>
                        <a:spcBef>
                          <a:spcPts val="0"/>
                        </a:spcBef>
                        <a:spcAft>
                          <a:spcPts val="0"/>
                        </a:spcAft>
                      </a:pPr>
                      <a:r>
                        <a:rPr lang="en-US" sz="1000" dirty="0">
                          <a:effectLst/>
                          <a:latin typeface="Calibri"/>
                          <a:ea typeface="Calibri"/>
                          <a:cs typeface="Arial"/>
                        </a:rPr>
                        <a:t> </a:t>
                      </a:r>
                      <a:endParaRPr lang="en-US" sz="1000" dirty="0">
                        <a:effectLst/>
                        <a:latin typeface="Calibri"/>
                        <a:ea typeface="Calibri"/>
                        <a:cs typeface="Times New Roman"/>
                      </a:endParaRPr>
                    </a:p>
                    <a:p>
                      <a:pPr marL="0" marR="0">
                        <a:lnSpc>
                          <a:spcPct val="100000"/>
                        </a:lnSpc>
                        <a:spcBef>
                          <a:spcPts val="0"/>
                        </a:spcBef>
                        <a:spcAft>
                          <a:spcPts val="0"/>
                        </a:spcAft>
                      </a:pPr>
                      <a:r>
                        <a:rPr lang="en-US" sz="1000" dirty="0">
                          <a:effectLst/>
                          <a:latin typeface="Calibri"/>
                          <a:ea typeface="Calibri"/>
                          <a:cs typeface="Arial"/>
                        </a:rPr>
                        <a:t>- A higher and more dedicated involvement by different churches and faiths which resulted in ± 379 spiritual care service provider, ±758 volunteers and ±  1 452 temporary spiritual workers of different churches and faiths in 2016/17</a:t>
                      </a:r>
                      <a:endParaRPr lang="en-US" sz="1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4" name="Title 3"/>
          <p:cNvSpPr>
            <a:spLocks noGrp="1"/>
          </p:cNvSpPr>
          <p:nvPr>
            <p:ph type="title"/>
          </p:nvPr>
        </p:nvSpPr>
        <p:spPr>
          <a:xfrm>
            <a:off x="344486" y="457200"/>
            <a:ext cx="8647112" cy="498598"/>
          </a:xfrm>
        </p:spPr>
        <p:txBody>
          <a:bodyPr/>
          <a:lstStyle/>
          <a:p>
            <a:pPr lvl="0"/>
            <a:r>
              <a:rPr lang="en-US" kern="1200" dirty="0">
                <a:solidFill>
                  <a:srgbClr val="FF0000"/>
                </a:solidFill>
              </a:rPr>
              <a:t>PROGRAMME 3: REHABILITATION</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2948269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96937" y="1011198"/>
          <a:ext cx="8566064" cy="4682490"/>
        </p:xfrm>
        <a:graphic>
          <a:graphicData uri="http://schemas.openxmlformats.org/drawingml/2006/table">
            <a:tbl>
              <a:tblPr firstRow="1" bandRow="1">
                <a:tableStyleId>{5C22544A-7EE6-4342-B048-85BDC9FD1C3A}</a:tableStyleId>
              </a:tblPr>
              <a:tblGrid>
                <a:gridCol w="1546779">
                  <a:extLst>
                    <a:ext uri="{9D8B030D-6E8A-4147-A177-3AD203B41FA5}">
                      <a16:colId xmlns:a16="http://schemas.microsoft.com/office/drawing/2014/main" xmlns="" val="20000"/>
                    </a:ext>
                  </a:extLst>
                </a:gridCol>
                <a:gridCol w="1398963">
                  <a:extLst>
                    <a:ext uri="{9D8B030D-6E8A-4147-A177-3AD203B41FA5}">
                      <a16:colId xmlns:a16="http://schemas.microsoft.com/office/drawing/2014/main" xmlns="" val="20001"/>
                    </a:ext>
                  </a:extLst>
                </a:gridCol>
                <a:gridCol w="1546055">
                  <a:extLst>
                    <a:ext uri="{9D8B030D-6E8A-4147-A177-3AD203B41FA5}">
                      <a16:colId xmlns:a16="http://schemas.microsoft.com/office/drawing/2014/main" xmlns="" val="20002"/>
                    </a:ext>
                  </a:extLst>
                </a:gridCol>
                <a:gridCol w="1555630">
                  <a:extLst>
                    <a:ext uri="{9D8B030D-6E8A-4147-A177-3AD203B41FA5}">
                      <a16:colId xmlns:a16="http://schemas.microsoft.com/office/drawing/2014/main" xmlns="" val="20003"/>
                    </a:ext>
                  </a:extLst>
                </a:gridCol>
                <a:gridCol w="2518637">
                  <a:extLst>
                    <a:ext uri="{9D8B030D-6E8A-4147-A177-3AD203B41FA5}">
                      <a16:colId xmlns:a16="http://schemas.microsoft.com/office/drawing/2014/main" xmlns="" val="20004"/>
                    </a:ext>
                  </a:extLst>
                </a:gridCol>
              </a:tblGrid>
              <a:tr h="608192">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Indicator</a:t>
                      </a:r>
                      <a:endParaRPr lang="en-US" sz="18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Planned Target 2016/17</a:t>
                      </a:r>
                      <a:endParaRPr lang="en-US" sz="18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Deviation from planned target  to actual achievement</a:t>
                      </a:r>
                      <a:r>
                        <a:rPr lang="en-US" sz="1800" b="1" i="0" u="none" strike="noStrike" kern="1200" baseline="0" dirty="0" smtClean="0">
                          <a:solidFill>
                            <a:schemeClr val="bg1"/>
                          </a:solidFill>
                          <a:effectLst/>
                          <a:latin typeface="Calibri"/>
                          <a:ea typeface="+mn-ea"/>
                          <a:cs typeface="+mn-cs"/>
                        </a:rPr>
                        <a:t> for 2016/17</a:t>
                      </a:r>
                      <a:endParaRPr lang="en-US" sz="18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964055">
                <a:tc>
                  <a:txBody>
                    <a:bodyPr/>
                    <a:lstStyle/>
                    <a:p>
                      <a:pPr algn="l" fontAlgn="t"/>
                      <a:r>
                        <a:rPr lang="en-US" sz="1800" b="1" i="0" u="none" strike="noStrike" kern="1200" dirty="0">
                          <a:solidFill>
                            <a:schemeClr val="tx1"/>
                          </a:solidFill>
                          <a:effectLst/>
                          <a:latin typeface="Calibri"/>
                          <a:ea typeface="+mn-ea"/>
                          <a:cs typeface="+mn-cs"/>
                        </a:rPr>
                        <a:t>Percentage of incarcerated offenders and those sentenced to correctional supervision who are involved in social work services per year</a:t>
                      </a:r>
                      <a:r>
                        <a:rPr lang="en-US" sz="1800" b="1" i="0" u="none" strike="noStrike" kern="1200" dirty="0" smtClean="0">
                          <a:solidFill>
                            <a:schemeClr val="tx1"/>
                          </a:solidFill>
                          <a:effectLst/>
                          <a:latin typeface="Calibri"/>
                          <a:ea typeface="+mn-ea"/>
                          <a:cs typeface="+mn-cs"/>
                        </a:rPr>
                        <a:t>.</a:t>
                      </a:r>
                      <a:endParaRPr lang="en-US" sz="1800" b="0" i="0" u="none" strike="noStrike" kern="1200" dirty="0">
                        <a:solidFill>
                          <a:schemeClr val="tx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b="0" i="0" u="none" strike="noStrike" kern="1200" dirty="0">
                          <a:solidFill>
                            <a:schemeClr val="tx1"/>
                          </a:solidFill>
                          <a:effectLst/>
                          <a:latin typeface="Calibri"/>
                          <a:ea typeface="+mn-ea"/>
                          <a:cs typeface="+mn-cs"/>
                        </a:rPr>
                        <a:t>67%</a:t>
                      </a:r>
                      <a:br>
                        <a:rPr lang="en-US" sz="1800" b="0" i="0" u="none" strike="noStrike" kern="1200" dirty="0">
                          <a:solidFill>
                            <a:schemeClr val="tx1"/>
                          </a:solidFill>
                          <a:effectLst/>
                          <a:latin typeface="Calibri"/>
                          <a:ea typeface="+mn-ea"/>
                          <a:cs typeface="+mn-cs"/>
                        </a:rPr>
                      </a:br>
                      <a:r>
                        <a:rPr lang="en-US" sz="1800" b="0" i="0" u="none" strike="noStrike" kern="1200" dirty="0">
                          <a:solidFill>
                            <a:schemeClr val="tx1"/>
                          </a:solidFill>
                          <a:effectLst/>
                          <a:latin typeface="Calibri"/>
                          <a:ea typeface="+mn-ea"/>
                          <a:cs typeface="+mn-cs"/>
                        </a:rPr>
                        <a:t>(134 369/ 200 550)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800" kern="1200" dirty="0">
                          <a:effectLst/>
                          <a:latin typeface="Calibri"/>
                          <a:ea typeface="Calibri"/>
                          <a:cs typeface="Arial"/>
                        </a:rPr>
                        <a:t>59%</a:t>
                      </a:r>
                      <a:endParaRPr lang="en-US" sz="1800" dirty="0">
                        <a:effectLst/>
                        <a:latin typeface="CG Omega"/>
                        <a:ea typeface="Times New Roman"/>
                        <a:cs typeface="Times New Roman"/>
                      </a:endParaRPr>
                    </a:p>
                    <a:p>
                      <a:pPr marL="0" marR="0">
                        <a:lnSpc>
                          <a:spcPct val="115000"/>
                        </a:lnSpc>
                        <a:spcBef>
                          <a:spcPts val="0"/>
                        </a:spcBef>
                        <a:spcAft>
                          <a:spcPts val="0"/>
                        </a:spcAft>
                      </a:pPr>
                      <a:r>
                        <a:rPr lang="en-US" sz="1800" dirty="0">
                          <a:effectLst/>
                          <a:latin typeface="Calibri"/>
                          <a:ea typeface="Calibri"/>
                          <a:cs typeface="Arial"/>
                        </a:rPr>
                        <a:t>(109 690/187 101)</a:t>
                      </a:r>
                      <a:br>
                        <a:rPr lang="en-US" sz="1800" dirty="0">
                          <a:effectLst/>
                          <a:latin typeface="Calibri"/>
                          <a:ea typeface="Calibri"/>
                          <a:cs typeface="Arial"/>
                        </a:rPr>
                      </a:br>
                      <a:r>
                        <a:rPr lang="en-US" sz="1800" dirty="0">
                          <a:effectLst/>
                          <a:latin typeface="Calibri"/>
                          <a:ea typeface="Calibri"/>
                          <a:cs typeface="Arial"/>
                        </a:rPr>
                        <a:t>  </a:t>
                      </a:r>
                      <a:br>
                        <a:rPr lang="en-US" sz="1800" dirty="0">
                          <a:effectLst/>
                          <a:latin typeface="Calibri"/>
                          <a:ea typeface="Calibri"/>
                          <a:cs typeface="Arial"/>
                        </a:rPr>
                      </a:br>
                      <a:endParaRPr lang="en-US" sz="1800" dirty="0">
                        <a:effectLst/>
                        <a:latin typeface="Calibri"/>
                        <a:ea typeface="Calibri"/>
                        <a:cs typeface="Times New Roman"/>
                      </a:endParaRPr>
                    </a:p>
                    <a:p>
                      <a:pPr marL="0" marR="0">
                        <a:lnSpc>
                          <a:spcPct val="115000"/>
                        </a:lnSpc>
                        <a:spcBef>
                          <a:spcPts val="0"/>
                        </a:spcBef>
                        <a:spcAft>
                          <a:spcPts val="0"/>
                        </a:spcAft>
                      </a:pPr>
                      <a:r>
                        <a:rPr lang="en-US" sz="1800" dirty="0">
                          <a:effectLst/>
                          <a:latin typeface="Calibri"/>
                          <a:ea typeface="Calibri"/>
                          <a:cs typeface="Arial"/>
                        </a:rPr>
                        <a:t> </a:t>
                      </a:r>
                      <a:endParaRPr lang="en-US"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just">
                        <a:lnSpc>
                          <a:spcPct val="115000"/>
                        </a:lnSpc>
                        <a:spcBef>
                          <a:spcPts val="0"/>
                        </a:spcBef>
                        <a:spcAft>
                          <a:spcPts val="0"/>
                        </a:spcAft>
                      </a:pPr>
                      <a:r>
                        <a:rPr lang="en-GB" sz="1800" kern="1200" dirty="0">
                          <a:effectLst/>
                          <a:latin typeface="Calibri"/>
                          <a:ea typeface="Calibri"/>
                          <a:cs typeface="Arial"/>
                        </a:rPr>
                        <a:t>8%</a:t>
                      </a:r>
                      <a:endParaRPr lang="en-US" sz="1800" dirty="0">
                        <a:effectLst/>
                        <a:latin typeface="CG Omega"/>
                        <a:ea typeface="Times New Roman"/>
                        <a:cs typeface="Times New Roman"/>
                      </a:endParaRPr>
                    </a:p>
                    <a:p>
                      <a:pPr marL="0" marR="0" algn="r">
                        <a:lnSpc>
                          <a:spcPct val="115000"/>
                        </a:lnSpc>
                        <a:spcBef>
                          <a:spcPts val="0"/>
                        </a:spcBef>
                        <a:spcAft>
                          <a:spcPts val="0"/>
                        </a:spcAft>
                      </a:pPr>
                      <a:r>
                        <a:rPr lang="en-US" sz="1800" dirty="0">
                          <a:effectLst/>
                          <a:latin typeface="Calibri"/>
                          <a:ea typeface="Calibri"/>
                          <a:cs typeface="Arial"/>
                        </a:rPr>
                        <a:t> </a:t>
                      </a:r>
                      <a:endParaRPr lang="en-US"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ZA" sz="1800" dirty="0">
                          <a:effectLst/>
                          <a:latin typeface="Calibri"/>
                          <a:ea typeface="Calibri"/>
                          <a:cs typeface="Arial"/>
                        </a:rPr>
                        <a:t>The vacant posts in some of the Regions had a negative impact on the achievement of the set target</a:t>
                      </a:r>
                      <a:endParaRPr lang="en-US" sz="1800" dirty="0">
                        <a:effectLst/>
                        <a:latin typeface="Calibri"/>
                        <a:ea typeface="Calibri"/>
                        <a:cs typeface="Times New Roman"/>
                      </a:endParaRPr>
                    </a:p>
                    <a:p>
                      <a:pPr marL="0" marR="0">
                        <a:lnSpc>
                          <a:spcPct val="115000"/>
                        </a:lnSpc>
                        <a:spcBef>
                          <a:spcPts val="0"/>
                        </a:spcBef>
                        <a:spcAft>
                          <a:spcPts val="1000"/>
                        </a:spcAft>
                      </a:pPr>
                      <a:r>
                        <a:rPr lang="en-ZA" sz="1800" dirty="0">
                          <a:effectLst/>
                          <a:latin typeface="Calibri"/>
                          <a:ea typeface="Calibri"/>
                          <a:cs typeface="Arial"/>
                        </a:rPr>
                        <a:t>Going forward the Department will ensure that all social work financed vacant posts are filled  </a:t>
                      </a:r>
                      <a:endParaRPr lang="en-US"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44486" y="457200"/>
            <a:ext cx="8647112" cy="553998"/>
          </a:xfrm>
        </p:spPr>
        <p:txBody>
          <a:bodyPr/>
          <a:lstStyle/>
          <a:p>
            <a:pPr lvl="0"/>
            <a:r>
              <a:rPr lang="en-US" sz="2400" kern="1200" dirty="0">
                <a:solidFill>
                  <a:srgbClr val="FF0000"/>
                </a:solidFill>
              </a:rPr>
              <a:t>PROGRAMME 3: REHABILITATION</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25779969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133600"/>
            <a:ext cx="8647111" cy="2086725"/>
          </a:xfrm>
          <a:prstGeom prst="rect">
            <a:avLst/>
          </a:prstGeom>
          <a:solidFill>
            <a:schemeClr val="tx1">
              <a:lumMod val="50000"/>
              <a:lumOff val="50000"/>
            </a:schemeClr>
          </a:solidFill>
        </p:spPr>
        <p:txBody>
          <a:bodyPr wrap="square">
            <a:spAutoFit/>
          </a:bodyPr>
          <a:lstStyle/>
          <a:p>
            <a:pPr algn="ctr" eaLnBrk="0" hangingPunct="0">
              <a:lnSpc>
                <a:spcPct val="90000"/>
              </a:lnSpc>
              <a:spcBef>
                <a:spcPct val="90000"/>
              </a:spcBef>
              <a:buClr>
                <a:srgbClr val="7D0900"/>
              </a:buClr>
            </a:pPr>
            <a:r>
              <a:rPr lang="en-US" sz="7200" b="1" kern="0" dirty="0">
                <a:solidFill>
                  <a:schemeClr val="bg1"/>
                </a:solidFill>
                <a:latin typeface="Arial"/>
                <a:cs typeface="Arial"/>
              </a:rPr>
              <a:t>PROGRAMME </a:t>
            </a:r>
            <a:r>
              <a:rPr lang="en-US" sz="7200" b="1" kern="0" dirty="0" smtClean="0">
                <a:solidFill>
                  <a:schemeClr val="bg1"/>
                </a:solidFill>
                <a:latin typeface="Arial"/>
                <a:cs typeface="Arial"/>
              </a:rPr>
              <a:t>4: CARE</a:t>
            </a:r>
            <a:endParaRPr lang="en-US" sz="7200" b="1" kern="0" dirty="0">
              <a:solidFill>
                <a:schemeClr val="bg1"/>
              </a:solidFill>
              <a:latin typeface="Arial"/>
              <a:cs typeface="Arial"/>
            </a:endParaRPr>
          </a:p>
        </p:txBody>
      </p:sp>
    </p:spTree>
    <p:extLst>
      <p:ext uri="{BB962C8B-B14F-4D97-AF65-F5344CB8AC3E}">
        <p14:creationId xmlns:p14="http://schemas.microsoft.com/office/powerpoint/2010/main" xmlns="" val="41659328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92" y="596900"/>
            <a:ext cx="8577091" cy="332399"/>
          </a:xfrm>
        </p:spPr>
        <p:txBody>
          <a:bodyPr/>
          <a:lstStyle/>
          <a:p>
            <a:pPr lvl="0"/>
            <a:r>
              <a:rPr lang="en-US" sz="2400" dirty="0">
                <a:solidFill>
                  <a:srgbClr val="FF0000"/>
                </a:solidFill>
              </a:rPr>
              <a:t>Programme 4: CARE – </a:t>
            </a:r>
            <a:r>
              <a:rPr lang="en-US" sz="2400" dirty="0" smtClean="0">
                <a:solidFill>
                  <a:srgbClr val="FF0000"/>
                </a:solidFill>
              </a:rPr>
              <a:t>75  </a:t>
            </a:r>
            <a:r>
              <a:rPr lang="en-US" sz="2400" dirty="0">
                <a:solidFill>
                  <a:srgbClr val="FF0000"/>
                </a:solidFill>
              </a:rPr>
              <a:t>% </a:t>
            </a:r>
            <a:r>
              <a:rPr lang="en-US" sz="2400" dirty="0" smtClean="0">
                <a:solidFill>
                  <a:srgbClr val="FF0000"/>
                </a:solidFill>
              </a:rPr>
              <a:t>Targets Achieved</a:t>
            </a:r>
            <a:endParaRPr lang="en-US" sz="2400" dirty="0">
              <a:solidFill>
                <a:srgbClr val="FF0000"/>
              </a:solidFill>
            </a:endParaRPr>
          </a:p>
        </p:txBody>
      </p:sp>
      <p:sp>
        <p:nvSpPr>
          <p:cNvPr id="5" name="TextBox 4"/>
          <p:cNvSpPr txBox="1"/>
          <p:nvPr/>
        </p:nvSpPr>
        <p:spPr>
          <a:xfrm>
            <a:off x="6538518" y="3700209"/>
            <a:ext cx="2262865" cy="1477328"/>
          </a:xfrm>
          <a:prstGeom prst="rect">
            <a:avLst/>
          </a:prstGeom>
          <a:solidFill>
            <a:schemeClr val="bg1">
              <a:lumMod val="85000"/>
            </a:schemeClr>
          </a:solidFill>
          <a:ln>
            <a:solidFill>
              <a:schemeClr val="accent1"/>
            </a:solidFill>
          </a:ln>
        </p:spPr>
        <p:txBody>
          <a:bodyPr wrap="square" rtlCol="0">
            <a:spAutoFit/>
          </a:bodyPr>
          <a:lstStyle/>
          <a:p>
            <a:r>
              <a:rPr lang="en-US" sz="1600" b="1" dirty="0">
                <a:solidFill>
                  <a:srgbClr val="000000"/>
                </a:solidFill>
              </a:rPr>
              <a:t>4 Targets under Programme: Care</a:t>
            </a:r>
          </a:p>
          <a:p>
            <a:endParaRPr lang="en-US" sz="1600" b="1" dirty="0">
              <a:solidFill>
                <a:srgbClr val="000000"/>
              </a:solidFill>
            </a:endParaRPr>
          </a:p>
          <a:p>
            <a:pPr marL="285750" indent="-285750">
              <a:buFont typeface="Arial" panose="020B0604020202020204" pitchFamily="34" charset="0"/>
              <a:buChar char="•"/>
            </a:pPr>
            <a:r>
              <a:rPr lang="en-US" dirty="0">
                <a:solidFill>
                  <a:srgbClr val="000000"/>
                </a:solidFill>
              </a:rPr>
              <a:t>3</a:t>
            </a:r>
            <a:r>
              <a:rPr lang="en-US" dirty="0" smtClean="0">
                <a:solidFill>
                  <a:srgbClr val="000000"/>
                </a:solidFill>
              </a:rPr>
              <a:t> </a:t>
            </a:r>
            <a:r>
              <a:rPr lang="en-US" dirty="0">
                <a:solidFill>
                  <a:srgbClr val="000000"/>
                </a:solidFill>
              </a:rPr>
              <a:t>targets – </a:t>
            </a:r>
            <a:r>
              <a:rPr lang="en-US" dirty="0" smtClean="0">
                <a:solidFill>
                  <a:srgbClr val="000000"/>
                </a:solidFill>
              </a:rPr>
              <a:t>Achieved</a:t>
            </a:r>
          </a:p>
          <a:p>
            <a:pPr marL="285750" indent="-285750">
              <a:buFont typeface="Arial" panose="020B0604020202020204" pitchFamily="34" charset="0"/>
              <a:buChar char="•"/>
            </a:pPr>
            <a:r>
              <a:rPr lang="en-US" dirty="0">
                <a:solidFill>
                  <a:srgbClr val="000000"/>
                </a:solidFill>
              </a:rPr>
              <a:t>1</a:t>
            </a:r>
            <a:r>
              <a:rPr lang="en-US" dirty="0" smtClean="0">
                <a:solidFill>
                  <a:srgbClr val="000000"/>
                </a:solidFill>
              </a:rPr>
              <a:t> targets – Not achieved </a:t>
            </a:r>
          </a:p>
        </p:txBody>
      </p:sp>
      <p:graphicFrame>
        <p:nvGraphicFramePr>
          <p:cNvPr id="6" name="Table 5"/>
          <p:cNvGraphicFramePr>
            <a:graphicFrameLocks noGrp="1"/>
          </p:cNvGraphicFramePr>
          <p:nvPr>
            <p:extLst/>
          </p:nvPr>
        </p:nvGraphicFramePr>
        <p:xfrm>
          <a:off x="184279" y="1219200"/>
          <a:ext cx="6088567" cy="1487424"/>
        </p:xfrm>
        <a:graphic>
          <a:graphicData uri="http://schemas.openxmlformats.org/drawingml/2006/table">
            <a:tbl>
              <a:tblPr firstRow="1" bandRow="1">
                <a:tableStyleId>{5C22544A-7EE6-4342-B048-85BDC9FD1C3A}</a:tableStyleId>
              </a:tblPr>
              <a:tblGrid>
                <a:gridCol w="2090790">
                  <a:extLst>
                    <a:ext uri="{9D8B030D-6E8A-4147-A177-3AD203B41FA5}">
                      <a16:colId xmlns:a16="http://schemas.microsoft.com/office/drawing/2014/main" xmlns="" val="20000"/>
                    </a:ext>
                  </a:extLst>
                </a:gridCol>
                <a:gridCol w="1585325">
                  <a:extLst>
                    <a:ext uri="{9D8B030D-6E8A-4147-A177-3AD203B41FA5}">
                      <a16:colId xmlns:a16="http://schemas.microsoft.com/office/drawing/2014/main" xmlns="" val="20001"/>
                    </a:ext>
                  </a:extLst>
                </a:gridCol>
                <a:gridCol w="1231255">
                  <a:extLst>
                    <a:ext uri="{9D8B030D-6E8A-4147-A177-3AD203B41FA5}">
                      <a16:colId xmlns:a16="http://schemas.microsoft.com/office/drawing/2014/main" xmlns="" val="20002"/>
                    </a:ext>
                  </a:extLst>
                </a:gridCol>
                <a:gridCol w="1181197">
                  <a:extLst>
                    <a:ext uri="{9D8B030D-6E8A-4147-A177-3AD203B41FA5}">
                      <a16:colId xmlns:a16="http://schemas.microsoft.com/office/drawing/2014/main" xmlns="" val="20003"/>
                    </a:ext>
                  </a:extLst>
                </a:gridCol>
              </a:tblGrid>
              <a:tr h="452598">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200" b="1" kern="1200" noProof="0" dirty="0">
                          <a:solidFill>
                            <a:schemeClr val="lt1"/>
                          </a:solidFill>
                          <a:latin typeface="+mn-lt"/>
                          <a:ea typeface="+mn-ea"/>
                          <a:cs typeface="+mn-cs"/>
                        </a:rPr>
                        <a:t>Sub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Total No of Quarterly targets</a:t>
                      </a:r>
                      <a:endParaRPr lang="en-US" sz="1200" b="1" kern="1200" noProof="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Not 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51114">
                <a:tc>
                  <a:txBody>
                    <a:bodyPr/>
                    <a:lstStyle/>
                    <a:p>
                      <a:r>
                        <a:rPr lang="en-US" sz="1200" b="1" dirty="0"/>
                        <a:t>Health and Hygiene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251114">
                <a:tc>
                  <a:txBody>
                    <a:bodyPr/>
                    <a:lstStyle/>
                    <a:p>
                      <a:r>
                        <a:rPr lang="en-US" sz="1200" b="1" dirty="0"/>
                        <a:t>Nutritional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r>
                        <a:rPr lang="en-US" sz="1200" b="1" dirty="0" smtClean="0"/>
                        <a:t>0</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298704">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cs typeface="+mn-cs"/>
                        </a:rPr>
                        <a:t>Total</a:t>
                      </a:r>
                      <a:endParaRPr lang="en-US"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4</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graphicFrame>
        <p:nvGraphicFramePr>
          <p:cNvPr id="8" name="Content Placeholder 3"/>
          <p:cNvGraphicFramePr>
            <a:graphicFrameLocks noGrp="1"/>
          </p:cNvGraphicFramePr>
          <p:nvPr>
            <p:ph idx="1"/>
            <p:extLst/>
          </p:nvPr>
        </p:nvGraphicFramePr>
        <p:xfrm>
          <a:off x="533400" y="3085774"/>
          <a:ext cx="5562600" cy="289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4459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76200" y="900398"/>
          <a:ext cx="8991600" cy="5648946"/>
        </p:xfrm>
        <a:graphic>
          <a:graphicData uri="http://schemas.openxmlformats.org/drawingml/2006/table">
            <a:tbl>
              <a:tblPr firstRow="1" bandRow="1">
                <a:tableStyleId>{5C22544A-7EE6-4342-B048-85BDC9FD1C3A}</a:tableStyleId>
              </a:tblPr>
              <a:tblGrid>
                <a:gridCol w="1240221">
                  <a:extLst>
                    <a:ext uri="{9D8B030D-6E8A-4147-A177-3AD203B41FA5}">
                      <a16:colId xmlns:a16="http://schemas.microsoft.com/office/drawing/2014/main" xmlns="" val="20000"/>
                    </a:ext>
                  </a:extLst>
                </a:gridCol>
                <a:gridCol w="1162707">
                  <a:extLst>
                    <a:ext uri="{9D8B030D-6E8A-4147-A177-3AD203B41FA5}">
                      <a16:colId xmlns:a16="http://schemas.microsoft.com/office/drawing/2014/main" xmlns="" val="20001"/>
                    </a:ext>
                  </a:extLst>
                </a:gridCol>
                <a:gridCol w="1559472">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3657600">
                  <a:extLst>
                    <a:ext uri="{9D8B030D-6E8A-4147-A177-3AD203B41FA5}">
                      <a16:colId xmlns:a16="http://schemas.microsoft.com/office/drawing/2014/main" xmlns="" val="20004"/>
                    </a:ext>
                  </a:extLst>
                </a:gridCol>
              </a:tblGrid>
              <a:tr h="859138">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Planned Target 2016/17</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Deviation from planned target  to actual achievement</a:t>
                      </a:r>
                      <a:r>
                        <a:rPr lang="en-US" sz="1600" b="1" i="0" u="none" strike="noStrike" kern="1200" baseline="0" dirty="0" smtClean="0">
                          <a:solidFill>
                            <a:schemeClr val="bg1"/>
                          </a:solidFill>
                          <a:effectLst/>
                          <a:latin typeface="Calibri"/>
                          <a:ea typeface="+mn-ea"/>
                          <a:cs typeface="+mn-cs"/>
                        </a:rPr>
                        <a:t> for 2016/17</a:t>
                      </a:r>
                      <a:endParaRPr lang="en-US" sz="16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64664">
                <a:tc>
                  <a:txBody>
                    <a:bodyPr/>
                    <a:lstStyle/>
                    <a:p>
                      <a:pPr marL="0" algn="l" defTabSz="914331" rtl="0" eaLnBrk="1" fontAlgn="t" latinLnBrk="0" hangingPunct="1"/>
                      <a:r>
                        <a:rPr lang="en-US" sz="1600" b="1" i="0" u="none" strike="noStrike" kern="1200" dirty="0">
                          <a:solidFill>
                            <a:srgbClr val="000000"/>
                          </a:solidFill>
                          <a:effectLst/>
                          <a:latin typeface="Calibri"/>
                          <a:ea typeface="+mn-ea"/>
                          <a:cs typeface="+mn-cs"/>
                        </a:rPr>
                        <a:t>Percentage of inmates on </a:t>
                      </a:r>
                      <a:r>
                        <a:rPr lang="en-US" sz="1600" b="1" i="0" u="none" strike="noStrike" kern="1200" dirty="0" smtClean="0">
                          <a:solidFill>
                            <a:srgbClr val="000000"/>
                          </a:solidFill>
                          <a:effectLst/>
                          <a:latin typeface="Calibri"/>
                          <a:ea typeface="+mn-ea"/>
                          <a:cs typeface="+mn-cs"/>
                        </a:rPr>
                        <a:t>Anti-Retroviral </a:t>
                      </a:r>
                      <a:r>
                        <a:rPr lang="en-US" sz="1600" b="1" i="0" u="none" strike="noStrike" kern="1200" dirty="0">
                          <a:solidFill>
                            <a:srgbClr val="000000"/>
                          </a:solidFill>
                          <a:effectLst/>
                          <a:latin typeface="Calibri"/>
                          <a:ea typeface="+mn-ea"/>
                          <a:cs typeface="+mn-cs"/>
                        </a:rPr>
                        <a:t>therapy (ART</a:t>
                      </a:r>
                      <a:r>
                        <a:rPr lang="en-US" sz="1600" b="1" i="0" u="none" strike="noStrike" kern="1200" dirty="0" smtClean="0">
                          <a:solidFill>
                            <a:srgbClr val="000000"/>
                          </a:solidFill>
                          <a:effectLst/>
                          <a:latin typeface="Calibri"/>
                          <a:ea typeface="+mn-ea"/>
                          <a:cs typeface="+mn-cs"/>
                        </a:rPr>
                        <a:t>).</a:t>
                      </a:r>
                      <a:endParaRPr lang="en-US" sz="1600" b="0" i="0" u="none" strike="noStrike" kern="1200" dirty="0">
                        <a:solidFill>
                          <a:srgbClr val="000000"/>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0" i="0" u="none" strike="noStrike" kern="1200" dirty="0">
                          <a:solidFill>
                            <a:srgbClr val="000000"/>
                          </a:solidFill>
                          <a:effectLst/>
                          <a:latin typeface="Calibri"/>
                          <a:ea typeface="+mn-ea"/>
                          <a:cs typeface="+mn-cs"/>
                        </a:rPr>
                        <a:t>98%</a:t>
                      </a:r>
                      <a:br>
                        <a:rPr lang="en-US" sz="1600" b="0" i="0" u="none" strike="noStrike" kern="1200" dirty="0">
                          <a:solidFill>
                            <a:srgbClr val="000000"/>
                          </a:solidFill>
                          <a:effectLst/>
                          <a:latin typeface="Calibri"/>
                          <a:ea typeface="+mn-ea"/>
                          <a:cs typeface="+mn-cs"/>
                        </a:rPr>
                      </a:br>
                      <a:r>
                        <a:rPr lang="en-US" sz="1600" b="0" i="0" u="none" strike="noStrike" kern="1200" dirty="0">
                          <a:solidFill>
                            <a:srgbClr val="000000"/>
                          </a:solidFill>
                          <a:effectLst/>
                          <a:latin typeface="Calibri"/>
                          <a:ea typeface="+mn-ea"/>
                          <a:cs typeface="+mn-cs"/>
                        </a:rPr>
                        <a:t>(24 721/ </a:t>
                      </a:r>
                      <a:r>
                        <a:rPr lang="en-US" sz="1600" b="0" i="0" u="none" strike="noStrike" kern="1200" dirty="0" smtClean="0">
                          <a:solidFill>
                            <a:srgbClr val="000000"/>
                          </a:solidFill>
                          <a:effectLst/>
                          <a:latin typeface="Calibri"/>
                          <a:ea typeface="+mn-ea"/>
                          <a:cs typeface="+mn-cs"/>
                        </a:rPr>
                        <a:t>25 226)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smtClean="0">
                          <a:solidFill>
                            <a:schemeClr val="dk1"/>
                          </a:solidFill>
                          <a:effectLst/>
                          <a:latin typeface="+mn-lt"/>
                          <a:ea typeface="+mn-ea"/>
                          <a:cs typeface="+mn-cs"/>
                        </a:rPr>
                        <a:t>98%</a:t>
                      </a:r>
                    </a:p>
                    <a:p>
                      <a:r>
                        <a:rPr lang="en-US" sz="1800" kern="1200" dirty="0" smtClean="0">
                          <a:solidFill>
                            <a:schemeClr val="dk1"/>
                          </a:solidFill>
                          <a:effectLst/>
                          <a:latin typeface="+mn-lt"/>
                          <a:ea typeface="+mn-ea"/>
                          <a:cs typeface="+mn-cs"/>
                        </a:rPr>
                        <a:t> (24 506/25 042 </a:t>
                      </a:r>
                    </a:p>
                    <a:p>
                      <a:pPr marL="0" marR="0">
                        <a:lnSpc>
                          <a:spcPct val="115000"/>
                        </a:lnSpc>
                        <a:spcBef>
                          <a:spcPts val="0"/>
                        </a:spcBef>
                        <a:spcAft>
                          <a:spcPts val="0"/>
                        </a:spcAft>
                      </a:pPr>
                      <a:r>
                        <a:rPr lang="en-US" sz="1600" dirty="0" smtClean="0">
                          <a:solidFill>
                            <a:srgbClr val="FF0000"/>
                          </a:solidFill>
                          <a:effectLst/>
                          <a:latin typeface="Calibri"/>
                          <a:ea typeface="Calibri"/>
                          <a:cs typeface="Arial"/>
                        </a:rPr>
                        <a:t/>
                      </a:r>
                      <a:br>
                        <a:rPr lang="en-US" sz="1600" dirty="0" smtClean="0">
                          <a:solidFill>
                            <a:srgbClr val="FF0000"/>
                          </a:solidFill>
                          <a:effectLst/>
                          <a:latin typeface="Calibri"/>
                          <a:ea typeface="Calibri"/>
                          <a:cs typeface="Arial"/>
                        </a:rPr>
                      </a:br>
                      <a:r>
                        <a:rPr lang="en-US" sz="1600" dirty="0" smtClean="0">
                          <a:effectLst/>
                          <a:latin typeface="Calibri"/>
                          <a:ea typeface="Calibri"/>
                          <a:cs typeface="Arial"/>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lnSpc>
                          <a:spcPct val="115000"/>
                        </a:lnSpc>
                        <a:spcBef>
                          <a:spcPts val="0"/>
                        </a:spcBef>
                        <a:spcAft>
                          <a:spcPts val="0"/>
                        </a:spcAft>
                      </a:pPr>
                      <a:r>
                        <a:rPr lang="en-US" sz="1600" dirty="0" smtClean="0">
                          <a:effectLst/>
                          <a:latin typeface="Calibri"/>
                          <a:ea typeface="Calibri"/>
                          <a:cs typeface="Arial"/>
                        </a:rPr>
                        <a:t>none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smtClean="0">
                          <a:effectLst/>
                          <a:latin typeface="Calibri"/>
                          <a:ea typeface="Calibri"/>
                          <a:cs typeface="Arial"/>
                        </a:rPr>
                        <a:t>n/a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3036429">
                <a:tc>
                  <a:txBody>
                    <a:bodyPr/>
                    <a:lstStyle/>
                    <a:p>
                      <a:pPr algn="l" fontAlgn="t"/>
                      <a:r>
                        <a:rPr lang="en-US" sz="1600" b="1" i="0" u="none" strike="noStrike" kern="1200" dirty="0">
                          <a:solidFill>
                            <a:srgbClr val="000000"/>
                          </a:solidFill>
                          <a:effectLst/>
                          <a:latin typeface="Calibri"/>
                          <a:ea typeface="+mn-ea"/>
                          <a:cs typeface="+mn-cs"/>
                        </a:rPr>
                        <a:t>Percentage of inmates tested for HIV who know their result </a:t>
                      </a:r>
                      <a:br>
                        <a:rPr lang="en-US" sz="1600" b="1" i="0" u="none" strike="noStrike" kern="1200" dirty="0">
                          <a:solidFill>
                            <a:srgbClr val="000000"/>
                          </a:solidFill>
                          <a:effectLst/>
                          <a:latin typeface="Calibri"/>
                          <a:ea typeface="+mn-ea"/>
                          <a:cs typeface="+mn-cs"/>
                        </a:rPr>
                      </a:br>
                      <a:r>
                        <a:rPr lang="en-US" sz="1600" b="0" i="0" u="none" strike="noStrike" kern="1200" dirty="0">
                          <a:solidFill>
                            <a:srgbClr val="000000"/>
                          </a:solidFill>
                          <a:effectLst/>
                          <a:latin typeface="Calibri"/>
                          <a:ea typeface="+mn-ea"/>
                          <a:cs typeface="+mn-cs"/>
                        </a:rPr>
                        <a:t/>
                      </a:r>
                      <a:br>
                        <a:rPr lang="en-US" sz="1600" b="0" i="0" u="none" strike="noStrike" kern="1200" dirty="0">
                          <a:solidFill>
                            <a:srgbClr val="000000"/>
                          </a:solidFill>
                          <a:effectLst/>
                          <a:latin typeface="Calibri"/>
                          <a:ea typeface="+mn-ea"/>
                          <a:cs typeface="+mn-cs"/>
                        </a:rPr>
                      </a:br>
                      <a:endParaRPr lang="en-US" sz="1600" b="0" i="0" u="none" strike="noStrike" kern="1200" dirty="0">
                        <a:solidFill>
                          <a:srgbClr val="000000"/>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kern="1200" dirty="0">
                          <a:solidFill>
                            <a:srgbClr val="000000"/>
                          </a:solidFill>
                          <a:effectLst/>
                          <a:latin typeface="Calibri"/>
                          <a:ea typeface="+mn-ea"/>
                          <a:cs typeface="+mn-cs"/>
                        </a:rPr>
                        <a:t>99%</a:t>
                      </a:r>
                      <a:br>
                        <a:rPr lang="en-US" sz="1600" b="0" i="0" u="none" strike="noStrike" kern="1200" dirty="0">
                          <a:solidFill>
                            <a:srgbClr val="000000"/>
                          </a:solidFill>
                          <a:effectLst/>
                          <a:latin typeface="Calibri"/>
                          <a:ea typeface="+mn-ea"/>
                          <a:cs typeface="+mn-cs"/>
                        </a:rPr>
                      </a:br>
                      <a:r>
                        <a:rPr lang="en-US" sz="1600" b="0" i="0" u="none" strike="noStrike" kern="1200" dirty="0">
                          <a:solidFill>
                            <a:srgbClr val="000000"/>
                          </a:solidFill>
                          <a:effectLst/>
                          <a:latin typeface="Calibri"/>
                          <a:ea typeface="+mn-ea"/>
                          <a:cs typeface="+mn-cs"/>
                        </a:rPr>
                        <a:t>(157 264/ 158 853)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Arial"/>
                        </a:rPr>
                        <a:t>136 % </a:t>
                      </a:r>
                      <a:endParaRPr lang="en-US" sz="1600" dirty="0">
                        <a:effectLst/>
                        <a:latin typeface="Calibri"/>
                        <a:ea typeface="Calibri"/>
                        <a:cs typeface="Times New Roman"/>
                      </a:endParaRPr>
                    </a:p>
                    <a:p>
                      <a:pPr marL="0" marR="0">
                        <a:lnSpc>
                          <a:spcPct val="115000"/>
                        </a:lnSpc>
                        <a:spcBef>
                          <a:spcPts val="0"/>
                        </a:spcBef>
                        <a:spcAft>
                          <a:spcPts val="0"/>
                        </a:spcAft>
                      </a:pPr>
                      <a:r>
                        <a:rPr lang="en-US" sz="1600" dirty="0">
                          <a:effectLst/>
                          <a:latin typeface="Calibri"/>
                          <a:ea typeface="Calibri"/>
                          <a:cs typeface="Arial"/>
                        </a:rPr>
                        <a:t>(218 654/161 054) </a:t>
                      </a:r>
                      <a:endParaRPr lang="en-US" sz="1600" dirty="0">
                        <a:effectLst/>
                        <a:latin typeface="Calibri"/>
                        <a:ea typeface="Calibri"/>
                        <a:cs typeface="Times New Roman"/>
                      </a:endParaRPr>
                    </a:p>
                    <a:p>
                      <a:pPr marL="0" marR="0">
                        <a:lnSpc>
                          <a:spcPct val="115000"/>
                        </a:lnSpc>
                        <a:spcBef>
                          <a:spcPts val="0"/>
                        </a:spcBef>
                        <a:spcAft>
                          <a:spcPts val="0"/>
                        </a:spcAft>
                      </a:pPr>
                      <a:r>
                        <a:rPr lang="en-US" sz="1600" dirty="0">
                          <a:effectLst/>
                          <a:latin typeface="Calibri"/>
                          <a:ea typeface="Calibri"/>
                          <a:cs typeface="Arial"/>
                        </a:rPr>
                        <a:t/>
                      </a:r>
                      <a:br>
                        <a:rPr lang="en-US" sz="1600" dirty="0">
                          <a:effectLst/>
                          <a:latin typeface="Calibri"/>
                          <a:ea typeface="Calibri"/>
                          <a:cs typeface="Arial"/>
                        </a:rPr>
                      </a:br>
                      <a:r>
                        <a:rPr lang="en-US" sz="1600" dirty="0">
                          <a:effectLst/>
                          <a:latin typeface="Calibri"/>
                          <a:ea typeface="Calibri"/>
                          <a:cs typeface="Arial"/>
                        </a:rPr>
                        <a:t>  </a:t>
                      </a:r>
                      <a:br>
                        <a:rPr lang="en-US" sz="1600" dirty="0">
                          <a:effectLst/>
                          <a:latin typeface="Calibri"/>
                          <a:ea typeface="Calibri"/>
                          <a:cs typeface="Arial"/>
                        </a:rPr>
                      </a:b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r">
                        <a:lnSpc>
                          <a:spcPct val="115000"/>
                        </a:lnSpc>
                        <a:spcBef>
                          <a:spcPts val="0"/>
                        </a:spcBef>
                        <a:spcAft>
                          <a:spcPts val="0"/>
                        </a:spcAft>
                      </a:pPr>
                      <a:r>
                        <a:rPr lang="en-US" sz="1600" dirty="0">
                          <a:effectLst/>
                          <a:latin typeface="Calibri"/>
                          <a:ea typeface="Calibri"/>
                          <a:cs typeface="Arial"/>
                        </a:rPr>
                        <a:t>37%</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Arial"/>
                        </a:rPr>
                        <a:t>The support from partners resulted in more inmates being tested. </a:t>
                      </a:r>
                      <a:endParaRPr lang="en-US" sz="1600" dirty="0">
                        <a:effectLst/>
                        <a:latin typeface="Calibri"/>
                        <a:ea typeface="Calibri"/>
                        <a:cs typeface="Times New Roman"/>
                      </a:endParaRPr>
                    </a:p>
                    <a:p>
                      <a:pPr marL="0" marR="0">
                        <a:lnSpc>
                          <a:spcPct val="115000"/>
                        </a:lnSpc>
                        <a:spcBef>
                          <a:spcPts val="0"/>
                        </a:spcBef>
                        <a:spcAft>
                          <a:spcPts val="0"/>
                        </a:spcAft>
                      </a:pPr>
                      <a:r>
                        <a:rPr lang="en-US" sz="1600" dirty="0">
                          <a:effectLst/>
                          <a:latin typeface="Calibri"/>
                          <a:ea typeface="Calibri"/>
                          <a:cs typeface="Arial"/>
                        </a:rPr>
                        <a:t> </a:t>
                      </a:r>
                      <a:endParaRPr lang="en-US" sz="1600" dirty="0">
                        <a:effectLst/>
                        <a:latin typeface="Calibri"/>
                        <a:ea typeface="Calibri"/>
                        <a:cs typeface="Times New Roman"/>
                      </a:endParaRPr>
                    </a:p>
                    <a:p>
                      <a:pPr marL="0" marR="0">
                        <a:lnSpc>
                          <a:spcPct val="115000"/>
                        </a:lnSpc>
                        <a:spcBef>
                          <a:spcPts val="0"/>
                        </a:spcBef>
                        <a:spcAft>
                          <a:spcPts val="0"/>
                        </a:spcAft>
                      </a:pPr>
                      <a:r>
                        <a:rPr lang="en-US" sz="1600" dirty="0">
                          <a:effectLst/>
                          <a:latin typeface="Calibri"/>
                          <a:ea typeface="Calibri"/>
                          <a:cs typeface="Arial"/>
                        </a:rPr>
                        <a:t>Inmates are offered HIV Counselling and Testing (HCT) at different frequencies which is in line with the Guidelines for the Management of HIV, TB, and Sexually Transmitted Infections (STIs) in correctional facilities which implies that one inmate can be tested more than once</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bl>
          </a:graphicData>
        </a:graphic>
      </p:graphicFrame>
      <p:sp>
        <p:nvSpPr>
          <p:cNvPr id="4" name="Title 3"/>
          <p:cNvSpPr>
            <a:spLocks noGrp="1"/>
          </p:cNvSpPr>
          <p:nvPr>
            <p:ph type="title"/>
          </p:nvPr>
        </p:nvSpPr>
        <p:spPr>
          <a:xfrm>
            <a:off x="76200" y="457200"/>
            <a:ext cx="8915398" cy="498598"/>
          </a:xfrm>
        </p:spPr>
        <p:txBody>
          <a:bodyPr/>
          <a:lstStyle/>
          <a:p>
            <a:pPr lvl="0"/>
            <a:r>
              <a:rPr lang="en-US" kern="1200" dirty="0">
                <a:solidFill>
                  <a:srgbClr val="FF0000"/>
                </a:solidFill>
              </a:rPr>
              <a:t>PROGRAMME </a:t>
            </a:r>
            <a:r>
              <a:rPr lang="en-US" kern="1200" dirty="0" smtClean="0">
                <a:solidFill>
                  <a:srgbClr val="FF0000"/>
                </a:solidFill>
              </a:rPr>
              <a:t>4: CARE</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1908309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2585323"/>
          </a:xfrm>
          <a:solidFill>
            <a:srgbClr val="FFC000"/>
          </a:solidFill>
        </p:spPr>
        <p:txBody>
          <a:bodyPr/>
          <a:lstStyle/>
          <a:p>
            <a:pPr marL="57150" lvl="0" indent="0" algn="ctr">
              <a:lnSpc>
                <a:spcPct val="100000"/>
              </a:lnSpc>
              <a:spcBef>
                <a:spcPct val="20000"/>
              </a:spcBef>
              <a:buClr>
                <a:srgbClr val="7D0900"/>
              </a:buClr>
              <a:buNone/>
              <a:defRPr/>
            </a:pPr>
            <a:r>
              <a:rPr kumimoji="1" lang="en-US" sz="4000" b="1" dirty="0" smtClean="0">
                <a:effectLst>
                  <a:outerShdw blurRad="38100" dist="38100" dir="2700000" algn="tl">
                    <a:srgbClr val="000000">
                      <a:alpha val="43137"/>
                    </a:srgbClr>
                  </a:outerShdw>
                </a:effectLst>
                <a:latin typeface="+mj-lt"/>
                <a:cs typeface="Arial" panose="020B0604020202020204" pitchFamily="34" charset="0"/>
              </a:rPr>
              <a:t>ANALYSIS </a:t>
            </a:r>
            <a:r>
              <a:rPr kumimoji="1" lang="en-US" sz="4000" b="1" dirty="0">
                <a:effectLst>
                  <a:outerShdw blurRad="38100" dist="38100" dir="2700000" algn="tl">
                    <a:srgbClr val="000000">
                      <a:alpha val="43137"/>
                    </a:srgbClr>
                  </a:outerShdw>
                </a:effectLst>
                <a:latin typeface="+mj-lt"/>
                <a:cs typeface="Arial" panose="020B0604020202020204" pitchFamily="34" charset="0"/>
              </a:rPr>
              <a:t>OF THE </a:t>
            </a:r>
            <a:r>
              <a:rPr kumimoji="1" lang="en-US" sz="4000" b="1" dirty="0" smtClean="0">
                <a:effectLst>
                  <a:outerShdw blurRad="38100" dist="38100" dir="2700000" algn="tl">
                    <a:srgbClr val="000000">
                      <a:alpha val="43137"/>
                    </a:srgbClr>
                  </a:outerShdw>
                </a:effectLst>
                <a:latin typeface="+mj-lt"/>
                <a:cs typeface="Arial" panose="020B0604020202020204" pitchFamily="34" charset="0"/>
              </a:rPr>
              <a:t>2016/17 ANNUAL PERFORMANCE PER PROGRAMME/SUB-PROGRAMME</a:t>
            </a:r>
            <a:endParaRPr kumimoji="1" lang="en-US" sz="4000" b="1" dirty="0">
              <a:effectLst>
                <a:outerShdw blurRad="38100" dist="38100" dir="2700000" algn="tl">
                  <a:srgbClr val="000000">
                    <a:alpha val="43137"/>
                  </a:srgbClr>
                </a:outerShdw>
              </a:effectLst>
              <a:latin typeface="+mj-lt"/>
              <a:cs typeface="Arial" panose="020B0604020202020204" pitchFamily="34" charset="0"/>
            </a:endParaRPr>
          </a:p>
          <a:p>
            <a:pPr marL="57150" lvl="0" indent="0" algn="ctr">
              <a:lnSpc>
                <a:spcPct val="100000"/>
              </a:lnSpc>
              <a:spcBef>
                <a:spcPct val="20000"/>
              </a:spcBef>
              <a:buClr>
                <a:srgbClr val="7D0900"/>
              </a:buClr>
              <a:buNone/>
              <a:defRPr/>
            </a:pPr>
            <a:r>
              <a:rPr kumimoji="1" lang="en-US" sz="4000" b="1" dirty="0" smtClean="0">
                <a:solidFill>
                  <a:srgbClr val="FF0000"/>
                </a:solidFill>
                <a:effectLst>
                  <a:outerShdw blurRad="38100" dist="38100" dir="2700000" algn="tl">
                    <a:srgbClr val="000000">
                      <a:alpha val="43137"/>
                    </a:srgbClr>
                  </a:outerShdw>
                </a:effectLst>
                <a:latin typeface="+mj-lt"/>
                <a:cs typeface="Arial" panose="020B0604020202020204" pitchFamily="34" charset="0"/>
              </a:rPr>
              <a:t> </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478388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28600" y="900398"/>
          <a:ext cx="8534401" cy="4417554"/>
        </p:xfrm>
        <a:graphic>
          <a:graphicData uri="http://schemas.openxmlformats.org/drawingml/2006/table">
            <a:tbl>
              <a:tblPr firstRow="1" bandRow="1">
                <a:tableStyleId>{5C22544A-7EE6-4342-B048-85BDC9FD1C3A}</a:tableStyleId>
              </a:tblPr>
              <a:tblGrid>
                <a:gridCol w="1177159">
                  <a:extLst>
                    <a:ext uri="{9D8B030D-6E8A-4147-A177-3AD203B41FA5}">
                      <a16:colId xmlns:a16="http://schemas.microsoft.com/office/drawing/2014/main" xmlns="" val="20000"/>
                    </a:ext>
                  </a:extLst>
                </a:gridCol>
                <a:gridCol w="1103586">
                  <a:extLst>
                    <a:ext uri="{9D8B030D-6E8A-4147-A177-3AD203B41FA5}">
                      <a16:colId xmlns:a16="http://schemas.microsoft.com/office/drawing/2014/main" xmlns="" val="20001"/>
                    </a:ext>
                  </a:extLst>
                </a:gridCol>
                <a:gridCol w="1480177">
                  <a:extLst>
                    <a:ext uri="{9D8B030D-6E8A-4147-A177-3AD203B41FA5}">
                      <a16:colId xmlns:a16="http://schemas.microsoft.com/office/drawing/2014/main" xmlns="" val="20002"/>
                    </a:ext>
                  </a:extLst>
                </a:gridCol>
                <a:gridCol w="1801678">
                  <a:extLst>
                    <a:ext uri="{9D8B030D-6E8A-4147-A177-3AD203B41FA5}">
                      <a16:colId xmlns:a16="http://schemas.microsoft.com/office/drawing/2014/main" xmlns="" val="20003"/>
                    </a:ext>
                  </a:extLst>
                </a:gridCol>
                <a:gridCol w="2971801">
                  <a:extLst>
                    <a:ext uri="{9D8B030D-6E8A-4147-A177-3AD203B41FA5}">
                      <a16:colId xmlns:a16="http://schemas.microsoft.com/office/drawing/2014/main" xmlns="" val="20004"/>
                    </a:ext>
                  </a:extLst>
                </a:gridCol>
              </a:tblGrid>
              <a:tr h="859138">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Indicator</a:t>
                      </a:r>
                      <a:endParaRPr lang="en-US" sz="18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Planned Target 2016/17</a:t>
                      </a:r>
                      <a:endParaRPr lang="en-US" sz="18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800" b="1" i="0" u="none" strike="noStrike" kern="1200" dirty="0" smtClean="0">
                          <a:solidFill>
                            <a:schemeClr val="bg1"/>
                          </a:solidFill>
                          <a:effectLst/>
                          <a:latin typeface="Calibri"/>
                          <a:ea typeface="+mn-ea"/>
                          <a:cs typeface="+mn-cs"/>
                        </a:rPr>
                        <a:t>Deviation from planned target  to actual achievement</a:t>
                      </a:r>
                      <a:r>
                        <a:rPr lang="en-US" sz="1800" b="1" i="0" u="none" strike="noStrike" kern="1200" baseline="0" dirty="0" smtClean="0">
                          <a:solidFill>
                            <a:schemeClr val="bg1"/>
                          </a:solidFill>
                          <a:effectLst/>
                          <a:latin typeface="Calibri"/>
                          <a:ea typeface="+mn-ea"/>
                          <a:cs typeface="+mn-cs"/>
                        </a:rPr>
                        <a:t> for 2016/17</a:t>
                      </a:r>
                      <a:endParaRPr lang="en-US" sz="18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8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036429">
                <a:tc>
                  <a:txBody>
                    <a:bodyPr/>
                    <a:lstStyle/>
                    <a:p>
                      <a:pPr algn="l" fontAlgn="t"/>
                      <a:r>
                        <a:rPr lang="en-US" sz="1800" b="1" i="0" u="none" strike="noStrike" kern="1200" dirty="0">
                          <a:solidFill>
                            <a:srgbClr val="000000"/>
                          </a:solidFill>
                          <a:effectLst/>
                          <a:latin typeface="Calibri"/>
                          <a:ea typeface="+mn-ea"/>
                          <a:cs typeface="+mn-cs"/>
                        </a:rPr>
                        <a:t>TB (new pulmonary) cure rate of offenders</a:t>
                      </a:r>
                      <a:br>
                        <a:rPr lang="en-US" sz="1800" b="1" i="0" u="none" strike="noStrike" kern="1200" dirty="0">
                          <a:solidFill>
                            <a:srgbClr val="000000"/>
                          </a:solidFill>
                          <a:effectLst/>
                          <a:latin typeface="Calibri"/>
                          <a:ea typeface="+mn-ea"/>
                          <a:cs typeface="+mn-cs"/>
                        </a:rPr>
                      </a:br>
                      <a:r>
                        <a:rPr lang="en-US" sz="1800" b="0" i="0" u="none" strike="noStrike" kern="1200" dirty="0">
                          <a:solidFill>
                            <a:srgbClr val="000000"/>
                          </a:solidFill>
                          <a:effectLst/>
                          <a:latin typeface="Calibri"/>
                          <a:ea typeface="+mn-ea"/>
                          <a:cs typeface="+mn-cs"/>
                        </a:rPr>
                        <a:t/>
                      </a:r>
                      <a:br>
                        <a:rPr lang="en-US" sz="1800" b="0" i="0" u="none" strike="noStrike" kern="1200" dirty="0">
                          <a:solidFill>
                            <a:srgbClr val="000000"/>
                          </a:solidFill>
                          <a:effectLst/>
                          <a:latin typeface="Calibri"/>
                          <a:ea typeface="+mn-ea"/>
                          <a:cs typeface="+mn-cs"/>
                        </a:rPr>
                      </a:br>
                      <a:endParaRPr lang="en-US" sz="1800" b="0" i="0" u="none" strike="noStrike" kern="1200" dirty="0">
                        <a:solidFill>
                          <a:srgbClr val="000000"/>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b="0" i="0" u="none" strike="noStrike" kern="1200" dirty="0">
                          <a:solidFill>
                            <a:srgbClr val="000000"/>
                          </a:solidFill>
                          <a:effectLst/>
                          <a:latin typeface="Calibri"/>
                          <a:ea typeface="+mn-ea"/>
                          <a:cs typeface="+mn-cs"/>
                        </a:rPr>
                        <a:t>85%</a:t>
                      </a:r>
                      <a:br>
                        <a:rPr lang="en-US" sz="1800" b="0" i="0" u="none" strike="noStrike" kern="1200" dirty="0">
                          <a:solidFill>
                            <a:srgbClr val="000000"/>
                          </a:solidFill>
                          <a:effectLst/>
                          <a:latin typeface="Calibri"/>
                          <a:ea typeface="+mn-ea"/>
                          <a:cs typeface="+mn-cs"/>
                        </a:rPr>
                      </a:br>
                      <a:r>
                        <a:rPr lang="en-US" sz="1800" b="0" i="0" u="none" strike="noStrike" kern="1200" dirty="0">
                          <a:solidFill>
                            <a:srgbClr val="000000"/>
                          </a:solidFill>
                          <a:effectLst/>
                          <a:latin typeface="Calibri"/>
                          <a:ea typeface="+mn-ea"/>
                          <a:cs typeface="+mn-cs"/>
                        </a:rPr>
                        <a:t>(2 031/ 2 389)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effectLst/>
                          <a:latin typeface="Calibri"/>
                          <a:ea typeface="Calibri"/>
                          <a:cs typeface="Arial"/>
                        </a:rPr>
                        <a:t>83%</a:t>
                      </a:r>
                      <a:endParaRPr lang="en-US" sz="1800" dirty="0">
                        <a:effectLst/>
                        <a:latin typeface="CG Omega"/>
                        <a:ea typeface="Times New Roman"/>
                        <a:cs typeface="Times New Roman"/>
                      </a:endParaRPr>
                    </a:p>
                    <a:p>
                      <a:pPr marL="0" marR="0">
                        <a:lnSpc>
                          <a:spcPct val="115000"/>
                        </a:lnSpc>
                        <a:spcBef>
                          <a:spcPts val="0"/>
                        </a:spcBef>
                        <a:spcAft>
                          <a:spcPts val="0"/>
                        </a:spcAft>
                      </a:pPr>
                      <a:r>
                        <a:rPr lang="en-US" sz="1800" dirty="0">
                          <a:effectLst/>
                          <a:latin typeface="Calibri"/>
                          <a:ea typeface="Calibri"/>
                          <a:cs typeface="Arial"/>
                        </a:rPr>
                        <a:t>(1 034/1 250)  </a:t>
                      </a:r>
                      <a:br>
                        <a:rPr lang="en-US" sz="1800" dirty="0">
                          <a:effectLst/>
                          <a:latin typeface="Calibri"/>
                          <a:ea typeface="Calibri"/>
                          <a:cs typeface="Arial"/>
                        </a:rPr>
                      </a:br>
                      <a:r>
                        <a:rPr lang="en-US" sz="1800" dirty="0">
                          <a:effectLst/>
                          <a:latin typeface="Calibri"/>
                          <a:ea typeface="Calibri"/>
                          <a:cs typeface="Arial"/>
                        </a:rPr>
                        <a:t>  </a:t>
                      </a:r>
                      <a:br>
                        <a:rPr lang="en-US" sz="1800" dirty="0">
                          <a:effectLst/>
                          <a:latin typeface="Calibri"/>
                          <a:ea typeface="Calibri"/>
                          <a:cs typeface="Arial"/>
                        </a:rPr>
                      </a:br>
                      <a:endParaRPr lang="en-US"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a:lnSpc>
                          <a:spcPct val="115000"/>
                        </a:lnSpc>
                        <a:spcBef>
                          <a:spcPts val="0"/>
                        </a:spcBef>
                        <a:spcAft>
                          <a:spcPts val="0"/>
                        </a:spcAft>
                      </a:pPr>
                      <a:r>
                        <a:rPr lang="en-US" sz="1800" dirty="0">
                          <a:effectLst/>
                          <a:latin typeface="Calibri"/>
                          <a:ea typeface="Calibri"/>
                          <a:cs typeface="Arial"/>
                        </a:rPr>
                        <a:t>2%</a:t>
                      </a:r>
                      <a:endParaRPr lang="en-US" sz="1800" dirty="0">
                        <a:effectLst/>
                        <a:latin typeface="CG Omeg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ZA" sz="1800" dirty="0">
                          <a:effectLst/>
                          <a:latin typeface="Calibri"/>
                          <a:ea typeface="Calibri"/>
                          <a:cs typeface="Times New Roman"/>
                        </a:rPr>
                        <a:t>Offenders on TB treatment are released before being cured. However, DCS will continue to collaborate with stakeholders both internally and externally for continuity of care in ensuring that treatment outcomes for TB are obtained</a:t>
                      </a:r>
                      <a:endParaRPr lang="en-US"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228600" y="457200"/>
            <a:ext cx="8762998" cy="498598"/>
          </a:xfrm>
        </p:spPr>
        <p:txBody>
          <a:bodyPr/>
          <a:lstStyle/>
          <a:p>
            <a:pPr lvl="0"/>
            <a:r>
              <a:rPr lang="en-US" kern="1200" dirty="0">
                <a:solidFill>
                  <a:srgbClr val="FF0000"/>
                </a:solidFill>
              </a:rPr>
              <a:t>PROGRAMME </a:t>
            </a:r>
            <a:r>
              <a:rPr lang="en-US" kern="1200" dirty="0" smtClean="0">
                <a:solidFill>
                  <a:srgbClr val="FF0000"/>
                </a:solidFill>
              </a:rPr>
              <a:t>4: CARE</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26194994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6063" y="2092329"/>
            <a:ext cx="8647112" cy="997196"/>
          </a:xfrm>
          <a:solidFill>
            <a:schemeClr val="bg1">
              <a:lumMod val="65000"/>
            </a:schemeClr>
          </a:solidFill>
        </p:spPr>
        <p:txBody>
          <a:bodyPr/>
          <a:lstStyle/>
          <a:p>
            <a:pPr marL="0" indent="0">
              <a:buNone/>
            </a:pPr>
            <a:r>
              <a:rPr lang="en-US" sz="7200" b="1" dirty="0" smtClean="0"/>
              <a:t>Nutritional Services </a:t>
            </a:r>
            <a:endParaRPr lang="en-US" sz="7200" b="1" dirty="0"/>
          </a:p>
        </p:txBody>
      </p:sp>
    </p:spTree>
    <p:extLst>
      <p:ext uri="{BB962C8B-B14F-4D97-AF65-F5344CB8AC3E}">
        <p14:creationId xmlns:p14="http://schemas.microsoft.com/office/powerpoint/2010/main" xmlns="" val="16197573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399" y="770849"/>
          <a:ext cx="8839200" cy="4258351"/>
        </p:xfrm>
        <a:graphic>
          <a:graphicData uri="http://schemas.openxmlformats.org/drawingml/2006/table">
            <a:tbl>
              <a:tblPr firstRow="1" bandRow="1">
                <a:tableStyleId>{5C22544A-7EE6-4342-B048-85BDC9FD1C3A}</a:tableStyleId>
              </a:tblPr>
              <a:tblGrid>
                <a:gridCol w="1524001">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gridCol w="2590799">
                  <a:extLst>
                    <a:ext uri="{9D8B030D-6E8A-4147-A177-3AD203B41FA5}">
                      <a16:colId xmlns:a16="http://schemas.microsoft.com/office/drawing/2014/main" xmlns="" val="20004"/>
                    </a:ext>
                  </a:extLst>
                </a:gridCol>
              </a:tblGrid>
              <a:tr h="631347">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Indicator</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Planned Target 2016/17</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Deviation from planned target  to actual achievement</a:t>
                      </a:r>
                      <a:r>
                        <a:rPr lang="en-US" sz="1200" b="1" i="0" u="none" strike="noStrike" kern="1200" baseline="0" dirty="0" smtClean="0">
                          <a:solidFill>
                            <a:schemeClr val="bg1"/>
                          </a:solidFill>
                          <a:effectLst/>
                          <a:latin typeface="Calibri"/>
                          <a:ea typeface="+mn-ea"/>
                          <a:cs typeface="+mn-cs"/>
                        </a:rPr>
                        <a:t> for 2016/17</a:t>
                      </a:r>
                      <a:endParaRPr lang="en-US" sz="12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517306">
                <a:tc>
                  <a:txBody>
                    <a:bodyPr/>
                    <a:lstStyle/>
                    <a:p>
                      <a:pPr algn="l" fontAlgn="t"/>
                      <a:r>
                        <a:rPr lang="en-US" sz="1800" b="1" i="0" u="none" strike="noStrike" kern="1200" dirty="0">
                          <a:solidFill>
                            <a:srgbClr val="000000"/>
                          </a:solidFill>
                          <a:effectLst/>
                          <a:latin typeface="Calibri"/>
                          <a:ea typeface="+mn-ea"/>
                          <a:cs typeface="+mn-cs"/>
                        </a:rPr>
                        <a:t>Percentage of therapeutic diets prescribed for inmates.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b="0" i="0" u="none" strike="noStrike" kern="1200" dirty="0">
                          <a:solidFill>
                            <a:srgbClr val="000000"/>
                          </a:solidFill>
                          <a:effectLst/>
                          <a:latin typeface="Calibri"/>
                          <a:ea typeface="+mn-ea"/>
                          <a:cs typeface="+mn-cs"/>
                        </a:rPr>
                        <a:t>15%</a:t>
                      </a:r>
                      <a:br>
                        <a:rPr lang="en-US" sz="1800" b="0" i="0" u="none" strike="noStrike" kern="1200" dirty="0">
                          <a:solidFill>
                            <a:srgbClr val="000000"/>
                          </a:solidFill>
                          <a:effectLst/>
                          <a:latin typeface="Calibri"/>
                          <a:ea typeface="+mn-ea"/>
                          <a:cs typeface="+mn-cs"/>
                        </a:rPr>
                      </a:br>
                      <a:r>
                        <a:rPr lang="en-US" sz="1800" b="0" i="0" u="none" strike="noStrike" kern="1200" dirty="0">
                          <a:solidFill>
                            <a:srgbClr val="000000"/>
                          </a:solidFill>
                          <a:effectLst/>
                          <a:latin typeface="Calibri"/>
                          <a:ea typeface="+mn-ea"/>
                          <a:cs typeface="+mn-cs"/>
                        </a:rPr>
                        <a:t>(23 828/ 158 853)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400">
                          <a:effectLst/>
                          <a:latin typeface="Calibri"/>
                          <a:ea typeface="Calibri"/>
                          <a:cs typeface="Arial"/>
                        </a:rPr>
                        <a:t>10% </a:t>
                      </a:r>
                      <a:endParaRPr lang="en-US" sz="1400">
                        <a:effectLst/>
                        <a:latin typeface="Calibri"/>
                        <a:ea typeface="Calibri"/>
                        <a:cs typeface="Times New Roman"/>
                      </a:endParaRPr>
                    </a:p>
                    <a:p>
                      <a:pPr marL="0" marR="0">
                        <a:lnSpc>
                          <a:spcPct val="115000"/>
                        </a:lnSpc>
                        <a:spcBef>
                          <a:spcPts val="0"/>
                        </a:spcBef>
                        <a:spcAft>
                          <a:spcPts val="0"/>
                        </a:spcAft>
                      </a:pPr>
                      <a:r>
                        <a:rPr lang="en-US" sz="1400">
                          <a:effectLst/>
                          <a:latin typeface="Calibri"/>
                          <a:ea typeface="Calibri"/>
                          <a:cs typeface="Arial"/>
                        </a:rPr>
                        <a:t>(15694/161054) </a:t>
                      </a:r>
                      <a:br>
                        <a:rPr lang="en-US" sz="1400">
                          <a:effectLst/>
                          <a:latin typeface="Calibri"/>
                          <a:ea typeface="Calibri"/>
                          <a:cs typeface="Arial"/>
                        </a:rPr>
                      </a:br>
                      <a:r>
                        <a:rPr lang="en-US" sz="1400">
                          <a:effectLst/>
                          <a:latin typeface="Calibri"/>
                          <a:ea typeface="Calibri"/>
                          <a:cs typeface="Arial"/>
                        </a:rPr>
                        <a:t>  </a:t>
                      </a:r>
                      <a:br>
                        <a:rPr lang="en-US" sz="1400">
                          <a:effectLst/>
                          <a:latin typeface="Calibri"/>
                          <a:ea typeface="Calibri"/>
                          <a:cs typeface="Arial"/>
                        </a:rPr>
                      </a:br>
                      <a:r>
                        <a:rPr lang="en-US" sz="1400">
                          <a:effectLst/>
                          <a:latin typeface="Calibri"/>
                          <a:ea typeface="Calibri"/>
                          <a:cs typeface="Arial"/>
                        </a:rPr>
                        <a:t> </a:t>
                      </a:r>
                      <a:br>
                        <a:rPr lang="en-US" sz="1400">
                          <a:effectLst/>
                          <a:latin typeface="Calibri"/>
                          <a:ea typeface="Calibri"/>
                          <a:cs typeface="Arial"/>
                        </a:rPr>
                      </a:br>
                      <a:r>
                        <a:rPr lang="en-US" sz="1400">
                          <a:effectLst/>
                          <a:latin typeface="Calibri"/>
                          <a:ea typeface="Calibri"/>
                          <a:cs typeface="Arial"/>
                        </a:rPr>
                        <a:t>  </a:t>
                      </a:r>
                      <a:br>
                        <a:rPr lang="en-US" sz="1400">
                          <a:effectLst/>
                          <a:latin typeface="Calibri"/>
                          <a:ea typeface="Calibri"/>
                          <a:cs typeface="Arial"/>
                        </a:rPr>
                      </a:br>
                      <a:r>
                        <a:rPr lang="en-US" sz="1400">
                          <a:effectLst/>
                          <a:latin typeface="Calibri"/>
                          <a:ea typeface="Calibri"/>
                          <a:cs typeface="Arial"/>
                        </a:rPr>
                        <a:t>  </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ZA" sz="1400" dirty="0">
                          <a:effectLst/>
                          <a:latin typeface="Calibri"/>
                          <a:ea typeface="Calibri"/>
                          <a:cs typeface="Arial"/>
                        </a:rPr>
                        <a:t>5 %</a:t>
                      </a:r>
                      <a:endParaRPr lang="en-US" sz="1400" dirty="0">
                        <a:effectLst/>
                        <a:latin typeface="Calibri"/>
                        <a:ea typeface="Calibri"/>
                        <a:cs typeface="Times New Roman"/>
                      </a:endParaRPr>
                    </a:p>
                    <a:p>
                      <a:pPr marL="0" marR="0">
                        <a:lnSpc>
                          <a:spcPct val="115000"/>
                        </a:lnSpc>
                        <a:spcBef>
                          <a:spcPts val="0"/>
                        </a:spcBef>
                        <a:spcAft>
                          <a:spcPts val="0"/>
                        </a:spcAft>
                      </a:pPr>
                      <a:r>
                        <a:rPr lang="en-ZA" sz="1400" dirty="0">
                          <a:effectLst/>
                          <a:latin typeface="Calibri"/>
                          <a:ea typeface="Calibri"/>
                          <a:cs typeface="Arial"/>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Arial"/>
                        </a:rPr>
                        <a:t>Inmates on therapeutic diets are reviewed regularly  based on their medical conditions</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Calibri"/>
                          <a:ea typeface="Calibri"/>
                          <a:cs typeface="Arial"/>
                        </a:rPr>
                        <a:t> </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Calibri"/>
                          <a:ea typeface="Calibri"/>
                          <a:cs typeface="Arial"/>
                        </a:rPr>
                        <a:t>Going forward the Department will explore the possibility of reviewing the target to a lower percentage</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44486" y="457200"/>
            <a:ext cx="8647112" cy="443198"/>
          </a:xfrm>
        </p:spPr>
        <p:txBody>
          <a:bodyPr/>
          <a:lstStyle/>
          <a:p>
            <a:pPr lvl="0"/>
            <a:r>
              <a:rPr lang="en-US" sz="1600" kern="1200" dirty="0">
                <a:solidFill>
                  <a:srgbClr val="FF0000"/>
                </a:solidFill>
              </a:rPr>
              <a:t>PROGRAMME </a:t>
            </a:r>
            <a:r>
              <a:rPr lang="en-US" sz="1600" kern="1200" dirty="0" smtClean="0">
                <a:solidFill>
                  <a:srgbClr val="FF0000"/>
                </a:solidFill>
              </a:rPr>
              <a:t>4: CARE</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21047377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a:xfrm>
            <a:off x="246063" y="1388442"/>
            <a:ext cx="8647111" cy="3083921"/>
          </a:xfrm>
          <a:prstGeom prst="rect">
            <a:avLst/>
          </a:prstGeom>
          <a:solidFill>
            <a:schemeClr val="bg1">
              <a:lumMod val="50000"/>
            </a:schemeClr>
          </a:solidFill>
        </p:spPr>
        <p:txBody>
          <a:bodyPr wrap="square">
            <a:spAutoFit/>
          </a:bodyPr>
          <a:lstStyle/>
          <a:p>
            <a:pPr algn="ctr" eaLnBrk="0" hangingPunct="0">
              <a:lnSpc>
                <a:spcPct val="90000"/>
              </a:lnSpc>
              <a:spcBef>
                <a:spcPct val="90000"/>
              </a:spcBef>
              <a:buClr>
                <a:srgbClr val="7D0900"/>
              </a:buClr>
            </a:pPr>
            <a:r>
              <a:rPr lang="en-US" sz="7200" b="1" kern="0" dirty="0">
                <a:solidFill>
                  <a:schemeClr val="bg1"/>
                </a:solidFill>
                <a:latin typeface="Arial"/>
                <a:cs typeface="Arial"/>
              </a:rPr>
              <a:t>PROGRAMME </a:t>
            </a:r>
            <a:r>
              <a:rPr lang="en-US" sz="7200" b="1" kern="0" dirty="0" smtClean="0">
                <a:solidFill>
                  <a:schemeClr val="bg1"/>
                </a:solidFill>
                <a:latin typeface="Arial"/>
                <a:cs typeface="Arial"/>
              </a:rPr>
              <a:t>5: SOCIAL </a:t>
            </a:r>
            <a:r>
              <a:rPr lang="en-US" sz="7200" b="1" kern="0" dirty="0">
                <a:solidFill>
                  <a:schemeClr val="bg1"/>
                </a:solidFill>
                <a:latin typeface="Arial"/>
                <a:cs typeface="Arial"/>
              </a:rPr>
              <a:t>REINTEGRATION </a:t>
            </a:r>
          </a:p>
        </p:txBody>
      </p:sp>
    </p:spTree>
    <p:extLst>
      <p:ext uri="{BB962C8B-B14F-4D97-AF65-F5344CB8AC3E}">
        <p14:creationId xmlns:p14="http://schemas.microsoft.com/office/powerpoint/2010/main" xmlns="" val="375444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40657"/>
            <a:ext cx="8647112" cy="276999"/>
          </a:xfrm>
        </p:spPr>
        <p:txBody>
          <a:bodyPr/>
          <a:lstStyle/>
          <a:p>
            <a:r>
              <a:rPr lang="en-US" kern="1200" dirty="0">
                <a:solidFill>
                  <a:srgbClr val="FF0000"/>
                </a:solidFill>
              </a:rPr>
              <a:t>Programme 5: SOCIAL </a:t>
            </a:r>
            <a:r>
              <a:rPr lang="en-US" kern="1200" dirty="0" smtClean="0">
                <a:solidFill>
                  <a:srgbClr val="FF0000"/>
                </a:solidFill>
              </a:rPr>
              <a:t>REINTEGRATION – 67% TARGET ACHIEVED</a:t>
            </a:r>
            <a:endParaRPr lang="en-US" kern="1200" dirty="0">
              <a:solidFill>
                <a:srgbClr val="FF0000"/>
              </a:solidFill>
            </a:endParaRPr>
          </a:p>
        </p:txBody>
      </p:sp>
      <p:graphicFrame>
        <p:nvGraphicFramePr>
          <p:cNvPr id="4" name="Content Placeholder 3"/>
          <p:cNvGraphicFramePr>
            <a:graphicFrameLocks noGrp="1"/>
          </p:cNvGraphicFramePr>
          <p:nvPr>
            <p:ph idx="1"/>
            <p:extLst/>
          </p:nvPr>
        </p:nvGraphicFramePr>
        <p:xfrm>
          <a:off x="246063" y="3429000"/>
          <a:ext cx="4097337"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648200" y="4038600"/>
            <a:ext cx="3944937" cy="1261884"/>
          </a:xfrm>
          <a:prstGeom prst="rect">
            <a:avLst/>
          </a:prstGeom>
          <a:solidFill>
            <a:schemeClr val="bg1">
              <a:lumMod val="85000"/>
            </a:schemeClr>
          </a:solidFill>
          <a:ln>
            <a:solidFill>
              <a:schemeClr val="accent1"/>
            </a:solidFill>
          </a:ln>
        </p:spPr>
        <p:txBody>
          <a:bodyPr wrap="square" rtlCol="0">
            <a:spAutoFit/>
          </a:bodyPr>
          <a:lstStyle/>
          <a:p>
            <a:pPr lvl="0"/>
            <a:r>
              <a:rPr lang="en-US" sz="1600" b="1" dirty="0">
                <a:solidFill>
                  <a:srgbClr val="000000"/>
                </a:solidFill>
              </a:rPr>
              <a:t>6</a:t>
            </a:r>
            <a:r>
              <a:rPr lang="en-US" sz="1600" b="1" dirty="0" smtClean="0">
                <a:solidFill>
                  <a:srgbClr val="000000"/>
                </a:solidFill>
              </a:rPr>
              <a:t> </a:t>
            </a:r>
            <a:r>
              <a:rPr lang="en-US" sz="1600" b="1" dirty="0">
                <a:solidFill>
                  <a:srgbClr val="000000"/>
                </a:solidFill>
              </a:rPr>
              <a:t>targets under Programme :  Social Reintegration</a:t>
            </a:r>
          </a:p>
          <a:p>
            <a:pPr lvl="0"/>
            <a:endParaRPr lang="en-US" sz="1600" b="1" dirty="0">
              <a:solidFill>
                <a:srgbClr val="000000"/>
              </a:solidFill>
            </a:endParaRPr>
          </a:p>
          <a:p>
            <a:pPr marL="285750" lvl="0" indent="-285750">
              <a:buFont typeface="Arial" panose="020B0604020202020204" pitchFamily="34" charset="0"/>
              <a:buChar char="•"/>
            </a:pPr>
            <a:r>
              <a:rPr lang="en-US" dirty="0">
                <a:solidFill>
                  <a:srgbClr val="000000"/>
                </a:solidFill>
              </a:rPr>
              <a:t>4</a:t>
            </a:r>
            <a:r>
              <a:rPr lang="en-US" dirty="0" smtClean="0">
                <a:solidFill>
                  <a:srgbClr val="000000"/>
                </a:solidFill>
              </a:rPr>
              <a:t> targets </a:t>
            </a:r>
            <a:r>
              <a:rPr lang="en-US" dirty="0">
                <a:solidFill>
                  <a:srgbClr val="000000"/>
                </a:solidFill>
              </a:rPr>
              <a:t>– Achieved</a:t>
            </a:r>
          </a:p>
          <a:p>
            <a:pPr marL="285750" lvl="0" indent="-285750">
              <a:buFont typeface="Arial" panose="020B0604020202020204" pitchFamily="34" charset="0"/>
              <a:buChar char="•"/>
            </a:pPr>
            <a:r>
              <a:rPr lang="en-US" dirty="0">
                <a:solidFill>
                  <a:srgbClr val="000000"/>
                </a:solidFill>
              </a:rPr>
              <a:t>2</a:t>
            </a:r>
            <a:r>
              <a:rPr lang="en-US" dirty="0" smtClean="0">
                <a:solidFill>
                  <a:srgbClr val="000000"/>
                </a:solidFill>
              </a:rPr>
              <a:t> targets </a:t>
            </a:r>
            <a:r>
              <a:rPr lang="en-US" dirty="0">
                <a:solidFill>
                  <a:srgbClr val="000000"/>
                </a:solidFill>
              </a:rPr>
              <a:t>– Not </a:t>
            </a:r>
            <a:r>
              <a:rPr lang="en-US" dirty="0" smtClean="0">
                <a:solidFill>
                  <a:srgbClr val="000000"/>
                </a:solidFill>
              </a:rPr>
              <a:t>Achieved</a:t>
            </a:r>
          </a:p>
        </p:txBody>
      </p:sp>
      <p:graphicFrame>
        <p:nvGraphicFramePr>
          <p:cNvPr id="6" name="Table 5"/>
          <p:cNvGraphicFramePr>
            <a:graphicFrameLocks noGrp="1"/>
          </p:cNvGraphicFramePr>
          <p:nvPr>
            <p:extLst/>
          </p:nvPr>
        </p:nvGraphicFramePr>
        <p:xfrm>
          <a:off x="184279" y="1371600"/>
          <a:ext cx="6088567" cy="1761744"/>
        </p:xfrm>
        <a:graphic>
          <a:graphicData uri="http://schemas.openxmlformats.org/drawingml/2006/table">
            <a:tbl>
              <a:tblPr firstRow="1" bandRow="1">
                <a:tableStyleId>{5C22544A-7EE6-4342-B048-85BDC9FD1C3A}</a:tableStyleId>
              </a:tblPr>
              <a:tblGrid>
                <a:gridCol w="2090790">
                  <a:extLst>
                    <a:ext uri="{9D8B030D-6E8A-4147-A177-3AD203B41FA5}">
                      <a16:colId xmlns:a16="http://schemas.microsoft.com/office/drawing/2014/main" xmlns="" val="20000"/>
                    </a:ext>
                  </a:extLst>
                </a:gridCol>
                <a:gridCol w="1585325">
                  <a:extLst>
                    <a:ext uri="{9D8B030D-6E8A-4147-A177-3AD203B41FA5}">
                      <a16:colId xmlns:a16="http://schemas.microsoft.com/office/drawing/2014/main" xmlns="" val="20001"/>
                    </a:ext>
                  </a:extLst>
                </a:gridCol>
                <a:gridCol w="1231255">
                  <a:extLst>
                    <a:ext uri="{9D8B030D-6E8A-4147-A177-3AD203B41FA5}">
                      <a16:colId xmlns:a16="http://schemas.microsoft.com/office/drawing/2014/main" xmlns="" val="20002"/>
                    </a:ext>
                  </a:extLst>
                </a:gridCol>
                <a:gridCol w="1181197">
                  <a:extLst>
                    <a:ext uri="{9D8B030D-6E8A-4147-A177-3AD203B41FA5}">
                      <a16:colId xmlns:a16="http://schemas.microsoft.com/office/drawing/2014/main" xmlns="" val="20003"/>
                    </a:ext>
                  </a:extLst>
                </a:gridCol>
              </a:tblGrid>
              <a:tr h="528798">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200" b="1" kern="1200" noProof="0" dirty="0" smtClean="0">
                          <a:solidFill>
                            <a:schemeClr val="lt1"/>
                          </a:solidFill>
                          <a:latin typeface="+mn-lt"/>
                          <a:ea typeface="+mn-ea"/>
                          <a:cs typeface="+mn-cs"/>
                        </a:rPr>
                        <a:t>Sub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200" b="1" i="0" u="none" strike="noStrike" kern="1200" cap="none" spc="0" normalizeH="0" baseline="0" noProof="0" dirty="0" smtClean="0">
                          <a:ln>
                            <a:noFill/>
                          </a:ln>
                          <a:solidFill>
                            <a:srgbClr val="FFFFFF"/>
                          </a:solidFill>
                          <a:effectLst/>
                          <a:uLnTx/>
                          <a:uFillTx/>
                          <a:latin typeface="+mn-lt"/>
                          <a:ea typeface="+mn-ea"/>
                          <a:cs typeface="+mn-cs"/>
                        </a:rPr>
                        <a:t>Annual targets</a:t>
                      </a:r>
                      <a:endParaRPr lang="en-US" sz="1200" b="1" kern="1200" noProof="0" dirty="0" smtClean="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Achieved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Not Achieved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85602">
                <a:tc>
                  <a:txBody>
                    <a:bodyPr/>
                    <a:lstStyle/>
                    <a:p>
                      <a:r>
                        <a:rPr lang="en-US" sz="1200" b="1" dirty="0" smtClean="0"/>
                        <a:t>Supervision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r>
                        <a:rPr lang="en-US" sz="1200" b="1" dirty="0" smtClean="0"/>
                        <a:t>0</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217902">
                <a:tc>
                  <a:txBody>
                    <a:bodyPr/>
                    <a:lstStyle/>
                    <a:p>
                      <a:r>
                        <a:rPr lang="en-US" sz="1200" b="1" kern="1200" dirty="0" smtClean="0">
                          <a:solidFill>
                            <a:schemeClr val="dk1"/>
                          </a:solidFill>
                          <a:latin typeface="+mn-lt"/>
                          <a:ea typeface="+mn-ea"/>
                          <a:cs typeface="+mn-cs"/>
                        </a:rPr>
                        <a:t>Community Reintegration</a:t>
                      </a:r>
                      <a:endParaRPr lang="en-US"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0</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217902">
                <a:tc>
                  <a:txBody>
                    <a:bodyPr/>
                    <a:lstStyle/>
                    <a:p>
                      <a:r>
                        <a:rPr lang="en-US" sz="1200" b="1" kern="1200" dirty="0" smtClean="0">
                          <a:solidFill>
                            <a:schemeClr val="dk1"/>
                          </a:solidFill>
                          <a:latin typeface="+mn-lt"/>
                          <a:ea typeface="+mn-ea"/>
                          <a:cs typeface="+mn-cs"/>
                        </a:rPr>
                        <a:t>Office Accommodation</a:t>
                      </a:r>
                      <a:endParaRPr lang="en-US"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r>
                        <a:rPr lang="en-US" sz="1200" b="1" dirty="0" smtClean="0"/>
                        <a:t>0</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298704">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cs typeface="+mn-cs"/>
                        </a:rPr>
                        <a:t>Total</a:t>
                      </a:r>
                      <a:endParaRPr lang="en-US"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6</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1" dirty="0" smtClean="0"/>
                        <a:t>4</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32514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6225"/>
          </a:xfrm>
        </p:spPr>
        <p:txBody>
          <a:bodyPr/>
          <a:lstStyle/>
          <a:p>
            <a:endParaRPr lang="en-US" dirty="0"/>
          </a:p>
        </p:txBody>
      </p:sp>
      <p:sp>
        <p:nvSpPr>
          <p:cNvPr id="3" name="Content Placeholder 2"/>
          <p:cNvSpPr>
            <a:spLocks noGrp="1"/>
          </p:cNvSpPr>
          <p:nvPr>
            <p:ph idx="1"/>
          </p:nvPr>
        </p:nvSpPr>
        <p:spPr>
          <a:xfrm>
            <a:off x="246063" y="2092329"/>
            <a:ext cx="8647112" cy="997196"/>
          </a:xfrm>
          <a:solidFill>
            <a:schemeClr val="tx1">
              <a:lumMod val="50000"/>
              <a:lumOff val="50000"/>
            </a:schemeClr>
          </a:solidFill>
        </p:spPr>
        <p:txBody>
          <a:bodyPr/>
          <a:lstStyle/>
          <a:p>
            <a:pPr marL="0" indent="0" algn="ctr">
              <a:buNone/>
            </a:pPr>
            <a:r>
              <a:rPr lang="en-US" sz="7200" b="1" dirty="0" smtClean="0">
                <a:effectLst>
                  <a:outerShdw blurRad="38100" dist="38100" dir="2700000" algn="tl">
                    <a:srgbClr val="000000">
                      <a:alpha val="43137"/>
                    </a:srgbClr>
                  </a:outerShdw>
                </a:effectLst>
              </a:rPr>
              <a:t>Supervision</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98694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26669" y="762000"/>
          <a:ext cx="8864930" cy="4332601"/>
        </p:xfrm>
        <a:graphic>
          <a:graphicData uri="http://schemas.openxmlformats.org/drawingml/2006/table">
            <a:tbl>
              <a:tblPr firstRow="1" bandRow="1">
                <a:tableStyleId>{5C22544A-7EE6-4342-B048-85BDC9FD1C3A}</a:tableStyleId>
              </a:tblPr>
              <a:tblGrid>
                <a:gridCol w="863931">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gridCol w="2666999">
                  <a:extLst>
                    <a:ext uri="{9D8B030D-6E8A-4147-A177-3AD203B41FA5}">
                      <a16:colId xmlns:a16="http://schemas.microsoft.com/office/drawing/2014/main" xmlns="" val="20004"/>
                    </a:ext>
                  </a:extLst>
                </a:gridCol>
              </a:tblGrid>
              <a:tr h="762000">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Indicator</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Planned Target 2016/17</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Deviation from planned target  to actual achievement</a:t>
                      </a:r>
                      <a:r>
                        <a:rPr lang="en-US" sz="1200" b="1" i="0" u="none" strike="noStrike" kern="1200" baseline="0" dirty="0" smtClean="0">
                          <a:solidFill>
                            <a:schemeClr val="bg1"/>
                          </a:solidFill>
                          <a:effectLst/>
                          <a:latin typeface="Calibri"/>
                          <a:ea typeface="+mn-ea"/>
                          <a:cs typeface="+mn-cs"/>
                        </a:rPr>
                        <a:t> for 2016/17</a:t>
                      </a:r>
                      <a:endParaRPr lang="en-US" sz="12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90600">
                <a:tc>
                  <a:txBody>
                    <a:bodyPr/>
                    <a:lstStyle/>
                    <a:p>
                      <a:pPr algn="l" fontAlgn="t"/>
                      <a:r>
                        <a:rPr lang="en-US" sz="1200" b="1" i="0" u="none" strike="noStrike" kern="1200" dirty="0">
                          <a:solidFill>
                            <a:srgbClr val="000000"/>
                          </a:solidFill>
                          <a:effectLst/>
                          <a:latin typeface="Calibri"/>
                          <a:ea typeface="+mn-ea"/>
                          <a:cs typeface="+mn-cs"/>
                        </a:rPr>
                        <a:t>Percentage of parolees without violations per year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kern="1200" dirty="0">
                          <a:solidFill>
                            <a:srgbClr val="000000"/>
                          </a:solidFill>
                          <a:effectLst/>
                          <a:latin typeface="Calibri"/>
                          <a:ea typeface="+mn-ea"/>
                          <a:cs typeface="+mn-cs"/>
                        </a:rPr>
                        <a:t>96%</a:t>
                      </a:r>
                      <a:br>
                        <a:rPr lang="en-US" sz="1200" b="0" i="0" u="none" strike="noStrike" kern="1200" dirty="0">
                          <a:solidFill>
                            <a:srgbClr val="000000"/>
                          </a:solidFill>
                          <a:effectLst/>
                          <a:latin typeface="Calibri"/>
                          <a:ea typeface="+mn-ea"/>
                          <a:cs typeface="+mn-cs"/>
                        </a:rPr>
                      </a:br>
                      <a:r>
                        <a:rPr lang="en-US" sz="1200" b="0" i="0" u="none" strike="noStrike" kern="1200" dirty="0">
                          <a:solidFill>
                            <a:srgbClr val="000000"/>
                          </a:solidFill>
                          <a:effectLst/>
                          <a:latin typeface="Calibri"/>
                          <a:ea typeface="+mn-ea"/>
                          <a:cs typeface="+mn-cs"/>
                        </a:rPr>
                        <a:t>(59 230/ 61  698)</a:t>
                      </a:r>
                      <a:br>
                        <a:rPr lang="en-US" sz="1200" b="0" i="0" u="none" strike="noStrike" kern="1200" dirty="0">
                          <a:solidFill>
                            <a:srgbClr val="000000"/>
                          </a:solidFill>
                          <a:effectLst/>
                          <a:latin typeface="Calibri"/>
                          <a:ea typeface="+mn-ea"/>
                          <a:cs typeface="+mn-cs"/>
                        </a:rPr>
                      </a:br>
                      <a:endParaRPr lang="en-US" sz="1200" b="0" i="0" u="none" strike="noStrike" kern="1200" dirty="0">
                        <a:solidFill>
                          <a:srgbClr val="000000"/>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000" kern="1200">
                          <a:effectLst/>
                          <a:latin typeface="Calibri"/>
                          <a:ea typeface="Calibri"/>
                          <a:cs typeface="Arial"/>
                        </a:rPr>
                        <a:t>99%</a:t>
                      </a:r>
                      <a:endParaRPr lang="en-US" sz="900">
                        <a:effectLst/>
                        <a:latin typeface="CG Omega"/>
                        <a:ea typeface="Times New Roman"/>
                        <a:cs typeface="Times New Roman"/>
                      </a:endParaRPr>
                    </a:p>
                    <a:p>
                      <a:pPr marL="0" marR="0">
                        <a:lnSpc>
                          <a:spcPct val="115000"/>
                        </a:lnSpc>
                        <a:spcBef>
                          <a:spcPts val="0"/>
                        </a:spcBef>
                        <a:spcAft>
                          <a:spcPts val="0"/>
                        </a:spcAft>
                      </a:pPr>
                      <a:r>
                        <a:rPr lang="en-GB" sz="1000" kern="1200">
                          <a:effectLst/>
                          <a:latin typeface="Calibri"/>
                          <a:ea typeface="Calibri"/>
                          <a:cs typeface="Arial"/>
                        </a:rPr>
                        <a:t>(51 161/51 785)</a:t>
                      </a:r>
                      <a:r>
                        <a:rPr lang="en-US" sz="1000">
                          <a:effectLst/>
                          <a:latin typeface="Calibri"/>
                          <a:ea typeface="Calibri"/>
                          <a:cs typeface="Arial"/>
                        </a:rPr>
                        <a:t/>
                      </a:r>
                      <a:br>
                        <a:rPr lang="en-US" sz="1000">
                          <a:effectLst/>
                          <a:latin typeface="Calibri"/>
                          <a:ea typeface="Calibri"/>
                          <a:cs typeface="Arial"/>
                        </a:rPr>
                      </a:br>
                      <a:endParaRPr lang="en-U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just">
                        <a:lnSpc>
                          <a:spcPct val="115000"/>
                        </a:lnSpc>
                        <a:spcBef>
                          <a:spcPts val="0"/>
                        </a:spcBef>
                        <a:spcAft>
                          <a:spcPts val="0"/>
                        </a:spcAft>
                      </a:pPr>
                      <a:r>
                        <a:rPr lang="en-GB" sz="1000" kern="1200">
                          <a:effectLst/>
                          <a:latin typeface="Calibri"/>
                          <a:ea typeface="Calibri"/>
                          <a:cs typeface="Arial"/>
                        </a:rPr>
                        <a:t>3%</a:t>
                      </a:r>
                      <a:endParaRPr lang="en-US" sz="900">
                        <a:effectLst/>
                        <a:latin typeface="CG Omega"/>
                        <a:ea typeface="Times New Roman"/>
                        <a:cs typeface="Times New Roman"/>
                      </a:endParaRPr>
                    </a:p>
                    <a:p>
                      <a:pPr marL="0" marR="0">
                        <a:lnSpc>
                          <a:spcPct val="115000"/>
                        </a:lnSpc>
                        <a:spcBef>
                          <a:spcPts val="0"/>
                        </a:spcBef>
                        <a:spcAft>
                          <a:spcPts val="0"/>
                        </a:spcAft>
                      </a:pPr>
                      <a:r>
                        <a:rPr lang="en-US" sz="1000">
                          <a:effectLst/>
                          <a:latin typeface="Calibri"/>
                          <a:ea typeface="Calibri"/>
                          <a:cs typeface="Arial"/>
                        </a:rPr>
                        <a:t> </a:t>
                      </a:r>
                      <a:endParaRPr lang="en-US" sz="1100">
                        <a:effectLst/>
                        <a:latin typeface="Calibri"/>
                        <a:ea typeface="Calibri"/>
                        <a:cs typeface="Times New Roman"/>
                      </a:endParaRPr>
                    </a:p>
                    <a:p>
                      <a:pPr marL="0" marR="0">
                        <a:lnSpc>
                          <a:spcPct val="115000"/>
                        </a:lnSpc>
                        <a:spcBef>
                          <a:spcPts val="0"/>
                        </a:spcBef>
                        <a:spcAft>
                          <a:spcPts val="0"/>
                        </a:spcAft>
                      </a:pPr>
                      <a:r>
                        <a:rPr lang="en-US" sz="1000">
                          <a:effectLst/>
                          <a:latin typeface="Calibri"/>
                          <a:ea typeface="Calibri"/>
                          <a:cs typeface="Arial"/>
                        </a:rPr>
                        <a:t> </a:t>
                      </a:r>
                      <a:endParaRPr lang="en-U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15000"/>
                        </a:lnSpc>
                        <a:spcBef>
                          <a:spcPts val="0"/>
                        </a:spcBef>
                        <a:spcAft>
                          <a:spcPts val="1000"/>
                        </a:spcAft>
                      </a:pPr>
                      <a:r>
                        <a:rPr lang="en-ZA" sz="1400" dirty="0">
                          <a:effectLst/>
                          <a:latin typeface="Calibri"/>
                          <a:ea typeface="Calibri"/>
                          <a:cs typeface="Times New Roman"/>
                        </a:rPr>
                        <a:t>The following measures contributed to the actual achievement:</a:t>
                      </a:r>
                      <a:br>
                        <a:rPr lang="en-ZA" sz="1400" dirty="0">
                          <a:effectLst/>
                          <a:latin typeface="Calibri"/>
                          <a:ea typeface="Calibri"/>
                          <a:cs typeface="Times New Roman"/>
                        </a:rPr>
                      </a:br>
                      <a:r>
                        <a:rPr lang="en-ZA" sz="1400" dirty="0">
                          <a:effectLst/>
                          <a:latin typeface="Calibri"/>
                          <a:ea typeface="Calibri"/>
                          <a:cs typeface="Times New Roman"/>
                        </a:rPr>
                        <a:t>1) Introduction and implementation of the Procedure Manual: Supervision (Volume 5)</a:t>
                      </a:r>
                      <a:br>
                        <a:rPr lang="en-ZA" sz="1400" dirty="0">
                          <a:effectLst/>
                          <a:latin typeface="Calibri"/>
                          <a:ea typeface="Calibri"/>
                          <a:cs typeface="Times New Roman"/>
                        </a:rPr>
                      </a:br>
                      <a:r>
                        <a:rPr lang="en-ZA" sz="1400" dirty="0">
                          <a:effectLst/>
                          <a:latin typeface="Calibri"/>
                          <a:ea typeface="Calibri"/>
                          <a:cs typeface="Times New Roman"/>
                        </a:rPr>
                        <a:t>2) Training of Community Corrections officials </a:t>
                      </a:r>
                      <a:br>
                        <a:rPr lang="en-ZA" sz="1400" dirty="0">
                          <a:effectLst/>
                          <a:latin typeface="Calibri"/>
                          <a:ea typeface="Calibri"/>
                          <a:cs typeface="Times New Roman"/>
                        </a:rPr>
                      </a:br>
                      <a:r>
                        <a:rPr lang="en-ZA" sz="1400" dirty="0">
                          <a:effectLst/>
                          <a:latin typeface="Calibri"/>
                          <a:ea typeface="Calibri"/>
                          <a:cs typeface="Times New Roman"/>
                        </a:rPr>
                        <a:t>3) Monitoring and Evaluation M&amp;E on the implementation of the Procedure Manual: Supervision (Volume 5)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2580001">
                <a:tc>
                  <a:txBody>
                    <a:bodyPr/>
                    <a:lstStyle/>
                    <a:p>
                      <a:pPr algn="l" fontAlgn="t"/>
                      <a:r>
                        <a:rPr lang="en-US" sz="1200" b="1" i="0" u="none" strike="noStrike" kern="1200" dirty="0">
                          <a:solidFill>
                            <a:schemeClr val="tx1"/>
                          </a:solidFill>
                          <a:effectLst/>
                          <a:latin typeface="Calibri"/>
                          <a:ea typeface="+mn-ea"/>
                          <a:cs typeface="+mn-cs"/>
                        </a:rPr>
                        <a:t>Percentage of probationers without violations per year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kern="1200" dirty="0">
                          <a:solidFill>
                            <a:schemeClr val="tx1"/>
                          </a:solidFill>
                          <a:effectLst/>
                          <a:latin typeface="Calibri"/>
                          <a:ea typeface="+mn-ea"/>
                          <a:cs typeface="+mn-cs"/>
                        </a:rPr>
                        <a:t>95%</a:t>
                      </a:r>
                      <a:br>
                        <a:rPr lang="en-US" sz="1200" b="0" i="0" u="none" strike="noStrike" kern="1200" dirty="0">
                          <a:solidFill>
                            <a:schemeClr val="tx1"/>
                          </a:solidFill>
                          <a:effectLst/>
                          <a:latin typeface="Calibri"/>
                          <a:ea typeface="+mn-ea"/>
                          <a:cs typeface="+mn-cs"/>
                        </a:rPr>
                      </a:br>
                      <a:r>
                        <a:rPr lang="en-US" sz="1200" b="0" i="0" u="none" strike="noStrike" kern="1200" dirty="0">
                          <a:solidFill>
                            <a:schemeClr val="tx1"/>
                          </a:solidFill>
                          <a:effectLst/>
                          <a:latin typeface="Calibri"/>
                          <a:ea typeface="+mn-ea"/>
                          <a:cs typeface="+mn-cs"/>
                        </a:rPr>
                        <a:t>(18 429/ 19 399)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a:effectLst/>
                          <a:latin typeface="Calibri"/>
                          <a:ea typeface="Calibri"/>
                          <a:cs typeface="Arial"/>
                        </a:rPr>
                        <a:t> </a:t>
                      </a:r>
                      <a:r>
                        <a:rPr lang="en-ZA" sz="1000">
                          <a:effectLst/>
                          <a:latin typeface="Calibri"/>
                          <a:ea typeface="Calibri"/>
                          <a:cs typeface="Arial"/>
                        </a:rPr>
                        <a:t>99 %</a:t>
                      </a:r>
                      <a:endParaRPr lang="en-US" sz="1100">
                        <a:effectLst/>
                        <a:latin typeface="Calibri"/>
                        <a:ea typeface="Calibri"/>
                        <a:cs typeface="Times New Roman"/>
                      </a:endParaRPr>
                    </a:p>
                    <a:p>
                      <a:pPr marL="0" marR="0" algn="just">
                        <a:lnSpc>
                          <a:spcPct val="115000"/>
                        </a:lnSpc>
                        <a:spcBef>
                          <a:spcPts val="0"/>
                        </a:spcBef>
                        <a:spcAft>
                          <a:spcPts val="0"/>
                        </a:spcAft>
                      </a:pPr>
                      <a:r>
                        <a:rPr lang="en-ZA" sz="1000">
                          <a:effectLst/>
                          <a:latin typeface="Calibri"/>
                          <a:ea typeface="Calibri"/>
                          <a:cs typeface="Arial"/>
                        </a:rPr>
                        <a:t>(16 016/16 178)</a:t>
                      </a:r>
                      <a:endParaRPr lang="en-US" sz="1100">
                        <a:effectLst/>
                        <a:latin typeface="Calibri"/>
                        <a:ea typeface="Calibri"/>
                        <a:cs typeface="Times New Roman"/>
                      </a:endParaRPr>
                    </a:p>
                    <a:p>
                      <a:pPr marL="0" marR="0" algn="just">
                        <a:lnSpc>
                          <a:spcPct val="115000"/>
                        </a:lnSpc>
                        <a:spcBef>
                          <a:spcPts val="0"/>
                        </a:spcBef>
                        <a:spcAft>
                          <a:spcPts val="0"/>
                        </a:spcAft>
                      </a:pPr>
                      <a:r>
                        <a:rPr lang="en-ZA" sz="1000">
                          <a:effectLst/>
                          <a:latin typeface="Calibri"/>
                          <a:ea typeface="Calibri"/>
                          <a:cs typeface="Arial"/>
                        </a:rPr>
                        <a:t> </a:t>
                      </a:r>
                      <a:endParaRPr lang="en-US" sz="1100">
                        <a:effectLst/>
                        <a:latin typeface="Calibri"/>
                        <a:ea typeface="Calibri"/>
                        <a:cs typeface="Times New Roman"/>
                      </a:endParaRPr>
                    </a:p>
                    <a:p>
                      <a:pPr marL="0" marR="0" algn="just">
                        <a:lnSpc>
                          <a:spcPct val="115000"/>
                        </a:lnSpc>
                        <a:spcBef>
                          <a:spcPts val="0"/>
                        </a:spcBef>
                        <a:spcAft>
                          <a:spcPts val="0"/>
                        </a:spcAft>
                      </a:pPr>
                      <a:r>
                        <a:rPr lang="en-ZA" sz="1000">
                          <a:effectLst/>
                          <a:latin typeface="Calibri"/>
                          <a:ea typeface="Calibri"/>
                          <a:cs typeface="Arial"/>
                        </a:rPr>
                        <a:t> </a:t>
                      </a:r>
                      <a:endParaRPr lang="en-U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just">
                        <a:lnSpc>
                          <a:spcPct val="115000"/>
                        </a:lnSpc>
                        <a:spcBef>
                          <a:spcPts val="0"/>
                        </a:spcBef>
                        <a:spcAft>
                          <a:spcPts val="0"/>
                        </a:spcAft>
                      </a:pPr>
                      <a:r>
                        <a:rPr lang="en-ZA" sz="1000" dirty="0">
                          <a:effectLst/>
                          <a:latin typeface="Calibri"/>
                          <a:ea typeface="Calibri"/>
                          <a:cs typeface="Arial"/>
                        </a:rPr>
                        <a:t>4%</a:t>
                      </a:r>
                      <a:endParaRPr lang="en-US" sz="1100" dirty="0">
                        <a:effectLst/>
                        <a:latin typeface="Calibri"/>
                        <a:ea typeface="Calibri"/>
                        <a:cs typeface="Times New Roman"/>
                      </a:endParaRPr>
                    </a:p>
                    <a:p>
                      <a:pPr marL="0" marR="0" algn="just">
                        <a:lnSpc>
                          <a:spcPct val="115000"/>
                        </a:lnSpc>
                        <a:spcBef>
                          <a:spcPts val="0"/>
                        </a:spcBef>
                        <a:spcAft>
                          <a:spcPts val="0"/>
                        </a:spcAft>
                      </a:pPr>
                      <a:r>
                        <a:rPr lang="en-ZA" sz="1000" dirty="0">
                          <a:effectLst/>
                          <a:latin typeface="Calibri"/>
                          <a:ea typeface="Calibri"/>
                          <a:cs typeface="Arial"/>
                        </a:rPr>
                        <a:t> </a:t>
                      </a:r>
                      <a:endParaRPr lang="en-US" sz="1100" dirty="0">
                        <a:effectLst/>
                        <a:latin typeface="Calibri"/>
                        <a:ea typeface="Calibri"/>
                        <a:cs typeface="Times New Roman"/>
                      </a:endParaRPr>
                    </a:p>
                    <a:p>
                      <a:pPr marL="0" marR="0" algn="just">
                        <a:lnSpc>
                          <a:spcPct val="115000"/>
                        </a:lnSpc>
                        <a:spcBef>
                          <a:spcPts val="0"/>
                        </a:spcBef>
                        <a:spcAft>
                          <a:spcPts val="0"/>
                        </a:spcAft>
                      </a:pPr>
                      <a:r>
                        <a:rPr lang="en-ZA" sz="1000" dirty="0">
                          <a:effectLst/>
                          <a:latin typeface="Calibri"/>
                          <a:ea typeface="Calibri"/>
                          <a:cs typeface="Arial"/>
                        </a:rPr>
                        <a:t> </a:t>
                      </a:r>
                      <a:endParaRPr lang="en-US" sz="1100" dirty="0">
                        <a:effectLst/>
                        <a:latin typeface="Calibri"/>
                        <a:ea typeface="Calibri"/>
                        <a:cs typeface="Times New Roman"/>
                      </a:endParaRPr>
                    </a:p>
                    <a:p>
                      <a:pPr marL="0" marR="0" algn="just">
                        <a:lnSpc>
                          <a:spcPct val="115000"/>
                        </a:lnSpc>
                        <a:spcBef>
                          <a:spcPts val="0"/>
                        </a:spcBef>
                        <a:spcAft>
                          <a:spcPts val="0"/>
                        </a:spcAft>
                      </a:pPr>
                      <a:r>
                        <a:rPr lang="en-ZA" sz="1000" dirty="0">
                          <a:effectLst/>
                          <a:latin typeface="Calibri"/>
                          <a:ea typeface="Calibri"/>
                          <a:cs typeface="Arial"/>
                        </a:rPr>
                        <a:t> </a:t>
                      </a:r>
                      <a:endParaRPr lang="en-US" sz="1100" dirty="0">
                        <a:effectLst/>
                        <a:latin typeface="Calibri"/>
                        <a:ea typeface="Calibri"/>
                        <a:cs typeface="Times New Roman"/>
                      </a:endParaRPr>
                    </a:p>
                    <a:p>
                      <a:pPr marL="0" marR="0" algn="just">
                        <a:lnSpc>
                          <a:spcPct val="115000"/>
                        </a:lnSpc>
                        <a:spcBef>
                          <a:spcPts val="0"/>
                        </a:spcBef>
                        <a:spcAft>
                          <a:spcPts val="0"/>
                        </a:spcAft>
                      </a:pPr>
                      <a:r>
                        <a:rPr lang="en-ZA" sz="1000" dirty="0">
                          <a:effectLst/>
                          <a:latin typeface="Calibri"/>
                          <a:ea typeface="Calibri"/>
                          <a:cs typeface="Arial"/>
                        </a:rPr>
                        <a:t> </a:t>
                      </a:r>
                      <a:endParaRPr lang="en-US" sz="1100" dirty="0">
                        <a:effectLst/>
                        <a:latin typeface="Calibri"/>
                        <a:ea typeface="Calibri"/>
                        <a:cs typeface="Times New Roman"/>
                      </a:endParaRPr>
                    </a:p>
                    <a:p>
                      <a:pPr marL="0" marR="0" algn="just">
                        <a:lnSpc>
                          <a:spcPct val="115000"/>
                        </a:lnSpc>
                        <a:spcBef>
                          <a:spcPts val="0"/>
                        </a:spcBef>
                        <a:spcAft>
                          <a:spcPts val="0"/>
                        </a:spcAft>
                      </a:pPr>
                      <a:r>
                        <a:rPr lang="en-ZA" sz="1000" dirty="0">
                          <a:effectLst/>
                          <a:latin typeface="Calibri"/>
                          <a:ea typeface="Calibri"/>
                          <a:cs typeface="Arial"/>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nSpc>
                          <a:spcPct val="115000"/>
                        </a:lnSpc>
                        <a:spcBef>
                          <a:spcPts val="0"/>
                        </a:spcBef>
                        <a:spcAft>
                          <a:spcPts val="100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bl>
          </a:graphicData>
        </a:graphic>
      </p:graphicFrame>
      <p:sp>
        <p:nvSpPr>
          <p:cNvPr id="4" name="Title 3"/>
          <p:cNvSpPr>
            <a:spLocks noGrp="1"/>
          </p:cNvSpPr>
          <p:nvPr>
            <p:ph type="title"/>
          </p:nvPr>
        </p:nvSpPr>
        <p:spPr>
          <a:xfrm>
            <a:off x="344486" y="457200"/>
            <a:ext cx="8647112" cy="443198"/>
          </a:xfrm>
        </p:spPr>
        <p:txBody>
          <a:bodyPr/>
          <a:lstStyle/>
          <a:p>
            <a:pPr lvl="0"/>
            <a:r>
              <a:rPr lang="en-US" sz="1600" kern="1200" dirty="0">
                <a:solidFill>
                  <a:srgbClr val="FF0000"/>
                </a:solidFill>
              </a:rPr>
              <a:t>PROGRAMME </a:t>
            </a:r>
            <a:r>
              <a:rPr lang="en-US" sz="1600" kern="1200" dirty="0" smtClean="0">
                <a:solidFill>
                  <a:srgbClr val="FF0000"/>
                </a:solidFill>
              </a:rPr>
              <a:t>5: SOCIAL REINTEGRATION </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26135298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44485" y="1295400"/>
          <a:ext cx="8647114" cy="3006090"/>
        </p:xfrm>
        <a:graphic>
          <a:graphicData uri="http://schemas.openxmlformats.org/drawingml/2006/table">
            <a:tbl>
              <a:tblPr firstRow="1" bandRow="1">
                <a:tableStyleId>{5C22544A-7EE6-4342-B048-85BDC9FD1C3A}</a:tableStyleId>
              </a:tblPr>
              <a:tblGrid>
                <a:gridCol w="1362998">
                  <a:extLst>
                    <a:ext uri="{9D8B030D-6E8A-4147-A177-3AD203B41FA5}">
                      <a16:colId xmlns:a16="http://schemas.microsoft.com/office/drawing/2014/main" xmlns="" val="20000"/>
                    </a:ext>
                  </a:extLst>
                </a:gridCol>
                <a:gridCol w="1412227">
                  <a:extLst>
                    <a:ext uri="{9D8B030D-6E8A-4147-A177-3AD203B41FA5}">
                      <a16:colId xmlns:a16="http://schemas.microsoft.com/office/drawing/2014/main" xmlns="" val="20001"/>
                    </a:ext>
                  </a:extLst>
                </a:gridCol>
                <a:gridCol w="1412227">
                  <a:extLst>
                    <a:ext uri="{9D8B030D-6E8A-4147-A177-3AD203B41FA5}">
                      <a16:colId xmlns:a16="http://schemas.microsoft.com/office/drawing/2014/main" xmlns="" val="20002"/>
                    </a:ext>
                  </a:extLst>
                </a:gridCol>
                <a:gridCol w="1858193">
                  <a:extLst>
                    <a:ext uri="{9D8B030D-6E8A-4147-A177-3AD203B41FA5}">
                      <a16:colId xmlns:a16="http://schemas.microsoft.com/office/drawing/2014/main" xmlns="" val="20003"/>
                    </a:ext>
                  </a:extLst>
                </a:gridCol>
                <a:gridCol w="2601469">
                  <a:extLst>
                    <a:ext uri="{9D8B030D-6E8A-4147-A177-3AD203B41FA5}">
                      <a16:colId xmlns:a16="http://schemas.microsoft.com/office/drawing/2014/main" xmlns="" val="20004"/>
                    </a:ext>
                  </a:extLst>
                </a:gridCol>
              </a:tblGrid>
              <a:tr h="459124">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Indicator</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Planned Target 2016/17</a:t>
                      </a:r>
                      <a:endParaRPr lang="en-US" sz="12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Calibri"/>
                          <a:ea typeface="+mn-ea"/>
                          <a:cs typeface="+mn-cs"/>
                        </a:rPr>
                        <a:t>Deviation from planned target  to actual achievement</a:t>
                      </a:r>
                      <a:r>
                        <a:rPr lang="en-US" sz="1200" b="1" i="0" u="none" strike="noStrike" kern="1200" baseline="0" dirty="0" smtClean="0">
                          <a:solidFill>
                            <a:schemeClr val="bg1"/>
                          </a:solidFill>
                          <a:effectLst/>
                          <a:latin typeface="Calibri"/>
                          <a:ea typeface="+mn-ea"/>
                          <a:cs typeface="+mn-cs"/>
                        </a:rPr>
                        <a:t> for 2016/17</a:t>
                      </a:r>
                      <a:endParaRPr lang="en-US" sz="12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013566">
                <a:tc>
                  <a:txBody>
                    <a:bodyPr/>
                    <a:lstStyle/>
                    <a:p>
                      <a:pPr algn="l" fontAlgn="t"/>
                      <a:r>
                        <a:rPr lang="en-US" sz="1600" b="1" i="0" u="none" strike="noStrike" kern="1200" dirty="0">
                          <a:solidFill>
                            <a:srgbClr val="000000"/>
                          </a:solidFill>
                          <a:effectLst/>
                          <a:latin typeface="Calibri"/>
                          <a:ea typeface="+mn-ea"/>
                          <a:cs typeface="+mn-cs"/>
                        </a:rPr>
                        <a:t>Number of persons (parolees, probationers, and awaiting trial [ATP]) placed under an electronic monitoring system (EMS)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kern="1200" dirty="0">
                          <a:solidFill>
                            <a:srgbClr val="000000"/>
                          </a:solidFill>
                          <a:effectLst/>
                          <a:latin typeface="Calibri"/>
                          <a:ea typeface="+mn-ea"/>
                          <a:cs typeface="+mn-cs"/>
                        </a:rPr>
                        <a:t>1000</a:t>
                      </a:r>
                      <a:br>
                        <a:rPr lang="en-US" sz="1600" b="0" i="0" u="none" strike="noStrike" kern="1200" dirty="0">
                          <a:solidFill>
                            <a:srgbClr val="000000"/>
                          </a:solidFill>
                          <a:effectLst/>
                          <a:latin typeface="Calibri"/>
                          <a:ea typeface="+mn-ea"/>
                          <a:cs typeface="+mn-cs"/>
                        </a:rPr>
                      </a:br>
                      <a:r>
                        <a:rPr lang="en-US" sz="1600" b="0" i="0" u="none" strike="noStrike" kern="1200" dirty="0">
                          <a:solidFill>
                            <a:srgbClr val="000000"/>
                          </a:solidFill>
                          <a:effectLst/>
                          <a:latin typeface="Calibri"/>
                          <a:ea typeface="+mn-ea"/>
                          <a:cs typeface="+mn-cs"/>
                        </a:rPr>
                        <a:t/>
                      </a:r>
                      <a:br>
                        <a:rPr lang="en-US" sz="1600" b="0" i="0" u="none" strike="noStrike" kern="1200" dirty="0">
                          <a:solidFill>
                            <a:srgbClr val="000000"/>
                          </a:solidFill>
                          <a:effectLst/>
                          <a:latin typeface="Calibri"/>
                          <a:ea typeface="+mn-ea"/>
                          <a:cs typeface="+mn-cs"/>
                        </a:rPr>
                      </a:br>
                      <a:endParaRPr lang="en-US" sz="1600" b="0" i="0" u="none" strike="noStrike" kern="1200" dirty="0">
                        <a:solidFill>
                          <a:srgbClr val="000000"/>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Arial"/>
                        </a:rPr>
                        <a:t>1 454</a:t>
                      </a:r>
                      <a:br>
                        <a:rPr lang="en-US" sz="1400" dirty="0">
                          <a:effectLst/>
                          <a:latin typeface="Calibri"/>
                          <a:ea typeface="Calibri"/>
                          <a:cs typeface="Arial"/>
                        </a:rPr>
                      </a:br>
                      <a:r>
                        <a:rPr lang="en-US" sz="1400" dirty="0">
                          <a:effectLst/>
                          <a:latin typeface="Calibri"/>
                          <a:ea typeface="Calibri"/>
                          <a:cs typeface="Arial"/>
                        </a:rPr>
                        <a:t/>
                      </a:r>
                      <a:br>
                        <a:rPr lang="en-US" sz="1400" dirty="0">
                          <a:effectLst/>
                          <a:latin typeface="Calibri"/>
                          <a:ea typeface="Calibri"/>
                          <a:cs typeface="Arial"/>
                        </a:rPr>
                      </a:b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solidFill>
                            <a:srgbClr val="FF0000"/>
                          </a:solidFill>
                          <a:effectLst/>
                          <a:latin typeface="Calibri"/>
                          <a:ea typeface="Calibri"/>
                          <a:cs typeface="Arial"/>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r">
                        <a:lnSpc>
                          <a:spcPct val="115000"/>
                        </a:lnSpc>
                        <a:spcBef>
                          <a:spcPts val="0"/>
                        </a:spcBef>
                        <a:spcAft>
                          <a:spcPts val="0"/>
                        </a:spcAft>
                      </a:pPr>
                      <a:r>
                        <a:rPr lang="en-US" sz="1400" dirty="0">
                          <a:effectLst/>
                          <a:latin typeface="Calibri"/>
                          <a:ea typeface="Calibri"/>
                          <a:cs typeface="Arial"/>
                        </a:rPr>
                        <a:t>454</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400" dirty="0">
                          <a:effectLst/>
                          <a:latin typeface="Calibri"/>
                          <a:ea typeface="Calibri"/>
                          <a:cs typeface="Times New Roman"/>
                        </a:rPr>
                        <a:t>Tags are reused on other </a:t>
                      </a:r>
                      <a:r>
                        <a:rPr lang="en-US" sz="1400" dirty="0">
                          <a:effectLst/>
                          <a:latin typeface="Calibri"/>
                          <a:ea typeface="Calibri"/>
                          <a:cs typeface="Arial"/>
                        </a:rPr>
                        <a:t>persons (parolees,</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Calibri"/>
                          <a:ea typeface="Calibri"/>
                          <a:cs typeface="Arial"/>
                        </a:rPr>
                        <a:t>probationers and</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Calibri"/>
                          <a:ea typeface="Calibri"/>
                          <a:cs typeface="Arial"/>
                        </a:rPr>
                        <a:t>awaiting trial</a:t>
                      </a:r>
                      <a:endParaRPr lang="en-US" sz="1400" dirty="0">
                        <a:effectLst/>
                        <a:latin typeface="Calibri"/>
                        <a:ea typeface="Calibri"/>
                        <a:cs typeface="Times New Roman"/>
                      </a:endParaRPr>
                    </a:p>
                    <a:p>
                      <a:pPr marL="103505" marR="0" indent="-114300">
                        <a:lnSpc>
                          <a:spcPct val="115000"/>
                        </a:lnSpc>
                        <a:spcBef>
                          <a:spcPts val="0"/>
                        </a:spcBef>
                        <a:spcAft>
                          <a:spcPts val="1000"/>
                        </a:spcAft>
                      </a:pPr>
                      <a:r>
                        <a:rPr lang="en-US" sz="1400" dirty="0">
                          <a:effectLst/>
                          <a:latin typeface="Calibri"/>
                          <a:ea typeface="Calibri"/>
                          <a:cs typeface="Arial"/>
                        </a:rPr>
                        <a:t>persons)</a:t>
                      </a:r>
                      <a:r>
                        <a:rPr lang="en-ZA" sz="1400" dirty="0">
                          <a:effectLst/>
                          <a:latin typeface="Calibri"/>
                          <a:ea typeface="Calibri"/>
                          <a:cs typeface="Times New Roman"/>
                        </a:rPr>
                        <a:t> after </a:t>
                      </a:r>
                      <a:r>
                        <a:rPr lang="en-ZA" sz="1400" dirty="0" err="1">
                          <a:effectLst/>
                          <a:latin typeface="Calibri"/>
                          <a:ea typeface="Calibri"/>
                          <a:cs typeface="Times New Roman"/>
                        </a:rPr>
                        <a:t>detagging</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44486" y="457200"/>
            <a:ext cx="8647112" cy="443198"/>
          </a:xfrm>
        </p:spPr>
        <p:txBody>
          <a:bodyPr/>
          <a:lstStyle/>
          <a:p>
            <a:pPr lvl="0"/>
            <a:r>
              <a:rPr lang="en-US" sz="1600" kern="1200" dirty="0">
                <a:solidFill>
                  <a:srgbClr val="FF0000"/>
                </a:solidFill>
              </a:rPr>
              <a:t>PROGRAMME </a:t>
            </a:r>
            <a:r>
              <a:rPr lang="en-US" sz="1600" kern="1200" dirty="0" smtClean="0">
                <a:solidFill>
                  <a:srgbClr val="FF0000"/>
                </a:solidFill>
              </a:rPr>
              <a:t>5: SOCIAL REINTEGRATION </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31571460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1994392"/>
          </a:xfrm>
          <a:solidFill>
            <a:schemeClr val="bg1">
              <a:lumMod val="65000"/>
            </a:schemeClr>
          </a:solidFill>
        </p:spPr>
        <p:txBody>
          <a:bodyPr/>
          <a:lstStyle/>
          <a:p>
            <a:pPr marL="0" indent="0" algn="ctr">
              <a:buNone/>
            </a:pPr>
            <a:r>
              <a:rPr lang="en-US" sz="7200" b="1" dirty="0" smtClean="0"/>
              <a:t>Community Reintegration </a:t>
            </a:r>
            <a:endParaRPr lang="en-US" sz="7200" b="1" dirty="0"/>
          </a:p>
        </p:txBody>
      </p:sp>
    </p:spTree>
    <p:extLst>
      <p:ext uri="{BB962C8B-B14F-4D97-AF65-F5344CB8AC3E}">
        <p14:creationId xmlns:p14="http://schemas.microsoft.com/office/powerpoint/2010/main" xmlns="" val="25554061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26669" y="762000"/>
          <a:ext cx="8864930" cy="5495925"/>
        </p:xfrm>
        <a:graphic>
          <a:graphicData uri="http://schemas.openxmlformats.org/drawingml/2006/table">
            <a:tbl>
              <a:tblPr firstRow="1" bandRow="1">
                <a:tableStyleId>{5C22544A-7EE6-4342-B048-85BDC9FD1C3A}</a:tableStyleId>
              </a:tblPr>
              <a:tblGrid>
                <a:gridCol w="1754763">
                  <a:extLst>
                    <a:ext uri="{9D8B030D-6E8A-4147-A177-3AD203B41FA5}">
                      <a16:colId xmlns:a16="http://schemas.microsoft.com/office/drawing/2014/main" xmlns="" val="20000"/>
                    </a:ext>
                  </a:extLst>
                </a:gridCol>
                <a:gridCol w="1389734">
                  <a:extLst>
                    <a:ext uri="{9D8B030D-6E8A-4147-A177-3AD203B41FA5}">
                      <a16:colId xmlns:a16="http://schemas.microsoft.com/office/drawing/2014/main" xmlns="" val="20001"/>
                    </a:ext>
                  </a:extLst>
                </a:gridCol>
                <a:gridCol w="1453234">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2743199">
                  <a:extLst>
                    <a:ext uri="{9D8B030D-6E8A-4147-A177-3AD203B41FA5}">
                      <a16:colId xmlns:a16="http://schemas.microsoft.com/office/drawing/2014/main" xmlns="" val="20004"/>
                    </a:ext>
                  </a:extLst>
                </a:gridCol>
              </a:tblGrid>
              <a:tr h="666029">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Indicator</a:t>
                      </a:r>
                      <a:endParaRPr lang="en-US" sz="14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Planned Target 2016/17</a:t>
                      </a:r>
                      <a:endParaRPr lang="en-US" sz="14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Calibri"/>
                          <a:ea typeface="+mn-ea"/>
                          <a:cs typeface="+mn-cs"/>
                        </a:rPr>
                        <a:t>Deviation from planned target  to actual achievement</a:t>
                      </a:r>
                      <a:r>
                        <a:rPr lang="en-US" sz="1400" b="1" i="0" u="none" strike="noStrike" kern="1200" baseline="0" dirty="0" smtClean="0">
                          <a:solidFill>
                            <a:schemeClr val="bg1"/>
                          </a:solidFill>
                          <a:effectLst/>
                          <a:latin typeface="Calibri"/>
                          <a:ea typeface="+mn-ea"/>
                          <a:cs typeface="+mn-cs"/>
                        </a:rPr>
                        <a:t> for 2016/17</a:t>
                      </a:r>
                      <a:endParaRPr lang="en-US" sz="14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238971">
                <a:tc>
                  <a:txBody>
                    <a:bodyPr/>
                    <a:lstStyle/>
                    <a:p>
                      <a:pPr algn="l" fontAlgn="t"/>
                      <a:r>
                        <a:rPr lang="en-US" sz="1600" b="1" i="0" u="none" strike="noStrike" kern="1200" dirty="0">
                          <a:solidFill>
                            <a:srgbClr val="000000"/>
                          </a:solidFill>
                          <a:effectLst/>
                          <a:latin typeface="Calibri"/>
                          <a:ea typeface="+mn-ea"/>
                          <a:cs typeface="+mn-cs"/>
                        </a:rPr>
                        <a:t>Number of victims/ offended, offender, parolees and probationers who participated in restorative </a:t>
                      </a:r>
                      <a:r>
                        <a:rPr lang="en-US" sz="1600" b="1" i="0" u="none" strike="noStrike" kern="1200" dirty="0" smtClean="0">
                          <a:solidFill>
                            <a:srgbClr val="000000"/>
                          </a:solidFill>
                          <a:effectLst/>
                          <a:latin typeface="Calibri"/>
                          <a:ea typeface="+mn-ea"/>
                          <a:cs typeface="+mn-cs"/>
                        </a:rPr>
                        <a:t>justice </a:t>
                      </a:r>
                      <a:r>
                        <a:rPr lang="en-US" sz="1600" b="1" i="0" u="none" strike="noStrike" kern="1200" dirty="0">
                          <a:solidFill>
                            <a:srgbClr val="000000"/>
                          </a:solidFill>
                          <a:effectLst/>
                          <a:latin typeface="Calibri"/>
                          <a:ea typeface="+mn-ea"/>
                          <a:cs typeface="+mn-cs"/>
                        </a:rPr>
                        <a:t>process (VOM and VOD).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1" i="0" u="none" strike="noStrike" kern="1200" dirty="0">
                          <a:solidFill>
                            <a:srgbClr val="000000"/>
                          </a:solidFill>
                          <a:effectLst/>
                          <a:latin typeface="Calibri"/>
                          <a:ea typeface="+mn-ea"/>
                          <a:cs typeface="+mn-cs"/>
                        </a:rPr>
                        <a:t> </a:t>
                      </a:r>
                      <a:r>
                        <a:rPr lang="en-US" sz="1600" b="1" i="0" u="none" strike="noStrike" kern="1200" dirty="0" smtClean="0">
                          <a:solidFill>
                            <a:srgbClr val="000000"/>
                          </a:solidFill>
                          <a:effectLst/>
                          <a:latin typeface="Calibri"/>
                          <a:ea typeface="+mn-ea"/>
                          <a:cs typeface="+mn-cs"/>
                        </a:rPr>
                        <a:t>9000 victims, offended/9000 offenders, parolees,</a:t>
                      </a:r>
                      <a:r>
                        <a:rPr lang="en-US" sz="1600" b="1" i="0" u="none" strike="noStrike" kern="1200" baseline="0" dirty="0" smtClean="0">
                          <a:solidFill>
                            <a:srgbClr val="000000"/>
                          </a:solidFill>
                          <a:effectLst/>
                          <a:latin typeface="Calibri"/>
                          <a:ea typeface="+mn-ea"/>
                          <a:cs typeface="+mn-cs"/>
                        </a:rPr>
                        <a:t> and probationers</a:t>
                      </a:r>
                      <a:endParaRPr lang="en-US" sz="1600" b="1" i="0" u="none" strike="noStrike" kern="1200" dirty="0">
                        <a:solidFill>
                          <a:srgbClr val="000000"/>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a:ea typeface="Calibri"/>
                          <a:cs typeface="Arial"/>
                        </a:rPr>
                        <a:t>Total 9 886 </a:t>
                      </a:r>
                      <a:endParaRPr lang="en-US" sz="1600">
                        <a:effectLst/>
                        <a:latin typeface="Calibri"/>
                        <a:ea typeface="Calibri"/>
                        <a:cs typeface="Times New Roman"/>
                      </a:endParaRPr>
                    </a:p>
                    <a:p>
                      <a:pPr marL="0" marR="0">
                        <a:lnSpc>
                          <a:spcPct val="115000"/>
                        </a:lnSpc>
                        <a:spcBef>
                          <a:spcPts val="0"/>
                        </a:spcBef>
                        <a:spcAft>
                          <a:spcPts val="0"/>
                        </a:spcAft>
                      </a:pPr>
                      <a:r>
                        <a:rPr lang="en-US" sz="1600">
                          <a:effectLst/>
                          <a:latin typeface="Calibri"/>
                          <a:ea typeface="Calibri"/>
                          <a:cs typeface="Arial"/>
                        </a:rPr>
                        <a:t>Victims 6 593 offenders/parolees and probationers  </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600" dirty="0">
                          <a:effectLst/>
                          <a:latin typeface="Calibri"/>
                          <a:ea typeface="Calibri"/>
                          <a:cs typeface="Arial"/>
                        </a:rPr>
                        <a:t>886 Victims/2 407 offenders</a:t>
                      </a:r>
                      <a:endParaRPr lang="en-US" sz="1600" dirty="0">
                        <a:effectLst/>
                        <a:latin typeface="Calibri"/>
                        <a:ea typeface="Calibri"/>
                        <a:cs typeface="Times New Roman"/>
                      </a:endParaRPr>
                    </a:p>
                    <a:p>
                      <a:pPr marL="0" marR="0">
                        <a:lnSpc>
                          <a:spcPct val="115000"/>
                        </a:lnSpc>
                        <a:spcBef>
                          <a:spcPts val="0"/>
                        </a:spcBef>
                        <a:spcAft>
                          <a:spcPts val="0"/>
                        </a:spcAft>
                      </a:pPr>
                      <a:r>
                        <a:rPr lang="en-US" sz="1600" dirty="0">
                          <a:effectLst/>
                          <a:latin typeface="Calibri"/>
                          <a:ea typeface="Calibri"/>
                          <a:cs typeface="Arial"/>
                        </a:rPr>
                        <a:t> </a:t>
                      </a:r>
                      <a:endParaRPr lang="en-US" sz="1600" dirty="0">
                        <a:effectLst/>
                        <a:latin typeface="Calibri"/>
                        <a:ea typeface="Calibri"/>
                        <a:cs typeface="Times New Roman"/>
                      </a:endParaRPr>
                    </a:p>
                    <a:p>
                      <a:pPr marL="0" marR="0">
                        <a:lnSpc>
                          <a:spcPct val="115000"/>
                        </a:lnSpc>
                        <a:spcBef>
                          <a:spcPts val="0"/>
                        </a:spcBef>
                        <a:spcAft>
                          <a:spcPts val="0"/>
                        </a:spcAft>
                      </a:pPr>
                      <a:r>
                        <a:rPr lang="en-US" sz="1600" b="1" dirty="0">
                          <a:solidFill>
                            <a:srgbClr val="00B0F0"/>
                          </a:solidFill>
                          <a:effectLst/>
                          <a:latin typeface="Calibri"/>
                          <a:ea typeface="Calibri"/>
                          <a:cs typeface="Arial"/>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kern="1200" dirty="0" smtClean="0">
                          <a:solidFill>
                            <a:schemeClr val="dk1"/>
                          </a:solidFill>
                          <a:effectLst/>
                          <a:latin typeface="+mn-lt"/>
                          <a:ea typeface="+mn-ea"/>
                          <a:cs typeface="+mn-cs"/>
                        </a:rPr>
                        <a:t>Continuous education and marketing of the restorative justice (RJ) focusing on the benefits of the programme.  </a:t>
                      </a:r>
                      <a:r>
                        <a:rPr lang="en-US" sz="1600" kern="1200" dirty="0" smtClean="0">
                          <a:solidFill>
                            <a:schemeClr val="dk1"/>
                          </a:solidFill>
                          <a:effectLst/>
                          <a:latin typeface="+mn-lt"/>
                          <a:ea typeface="+mn-ea"/>
                          <a:cs typeface="+mn-cs"/>
                        </a:rPr>
                        <a:t>There is still reluctance from the offenders to participate in the RJ programme</a:t>
                      </a:r>
                    </a:p>
                    <a:p>
                      <a:r>
                        <a:rPr lang="en-ZA" sz="1600" kern="1200" dirty="0" smtClean="0">
                          <a:solidFill>
                            <a:schemeClr val="dk1"/>
                          </a:solidFill>
                          <a:effectLst/>
                          <a:latin typeface="+mn-lt"/>
                          <a:ea typeface="+mn-ea"/>
                          <a:cs typeface="+mn-cs"/>
                        </a:rPr>
                        <a:t>Encourage the use of audio-visual system</a:t>
                      </a:r>
                      <a:endParaRPr lang="en-US" sz="1600" kern="1200" dirty="0" smtClean="0">
                        <a:solidFill>
                          <a:schemeClr val="dk1"/>
                        </a:solidFill>
                        <a:effectLst/>
                        <a:latin typeface="+mn-lt"/>
                        <a:ea typeface="+mn-ea"/>
                        <a:cs typeface="+mn-cs"/>
                      </a:endParaRPr>
                    </a:p>
                    <a:p>
                      <a:r>
                        <a:rPr lang="en-ZA" sz="1600" kern="1200" dirty="0" smtClean="0">
                          <a:solidFill>
                            <a:schemeClr val="dk1"/>
                          </a:solidFill>
                          <a:effectLst/>
                          <a:latin typeface="+mn-lt"/>
                          <a:ea typeface="+mn-ea"/>
                          <a:cs typeface="+mn-cs"/>
                        </a:rPr>
                        <a:t>VOD should take place mostly before offenders are placed out on parole  </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1301115">
                <a:tc>
                  <a:txBody>
                    <a:bodyPr/>
                    <a:lstStyle/>
                    <a:p>
                      <a:pPr algn="l" fontAlgn="t"/>
                      <a:r>
                        <a:rPr lang="en-US" sz="1600" b="1" i="0" u="none" strike="noStrike" kern="1200" dirty="0">
                          <a:solidFill>
                            <a:srgbClr val="000000"/>
                          </a:solidFill>
                          <a:effectLst/>
                          <a:latin typeface="Calibri"/>
                          <a:ea typeface="+mn-ea"/>
                          <a:cs typeface="+mn-cs"/>
                        </a:rPr>
                        <a:t>Number of parolees and probationers reintegrated back into communities through Halfway House partnerships.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1" i="0" u="none" strike="noStrike" kern="1200" dirty="0">
                          <a:solidFill>
                            <a:srgbClr val="000000"/>
                          </a:solidFill>
                          <a:effectLst/>
                          <a:latin typeface="Calibri"/>
                          <a:ea typeface="+mn-ea"/>
                          <a:cs typeface="+mn-cs"/>
                        </a:rPr>
                        <a:t>140 parolees/ probationers reintegrated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ZA" sz="1600">
                          <a:effectLst/>
                          <a:latin typeface="Calibri"/>
                          <a:ea typeface="Calibri"/>
                          <a:cs typeface="Arial"/>
                        </a:rPr>
                        <a:t>127</a:t>
                      </a:r>
                      <a:br>
                        <a:rPr lang="en-ZA" sz="1600">
                          <a:effectLst/>
                          <a:latin typeface="Calibri"/>
                          <a:ea typeface="Calibri"/>
                          <a:cs typeface="Arial"/>
                        </a:rPr>
                      </a:br>
                      <a:r>
                        <a:rPr lang="en-ZA" sz="1600">
                          <a:effectLst/>
                          <a:latin typeface="Calibri"/>
                          <a:ea typeface="Calibri"/>
                          <a:cs typeface="Arial"/>
                        </a:rPr>
                        <a:t/>
                      </a:r>
                      <a:br>
                        <a:rPr lang="en-ZA" sz="1600">
                          <a:effectLst/>
                          <a:latin typeface="Calibri"/>
                          <a:ea typeface="Calibri"/>
                          <a:cs typeface="Arial"/>
                        </a:rPr>
                      </a:b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r">
                        <a:lnSpc>
                          <a:spcPct val="115000"/>
                        </a:lnSpc>
                        <a:spcBef>
                          <a:spcPts val="0"/>
                        </a:spcBef>
                        <a:spcAft>
                          <a:spcPts val="1000"/>
                        </a:spcAft>
                      </a:pPr>
                      <a:r>
                        <a:rPr lang="en-ZA" sz="1600" dirty="0">
                          <a:effectLst/>
                          <a:latin typeface="Calibri"/>
                          <a:ea typeface="Calibri"/>
                          <a:cs typeface="Arial"/>
                        </a:rPr>
                        <a:t>13</a:t>
                      </a:r>
                      <a:endParaRPr lang="en-US" sz="1600" dirty="0">
                        <a:effectLst/>
                        <a:latin typeface="Calibri"/>
                        <a:ea typeface="Calibri"/>
                        <a:cs typeface="Times New Roman"/>
                      </a:endParaRPr>
                    </a:p>
                    <a:p>
                      <a:pPr marL="0" marR="0" algn="r">
                        <a:lnSpc>
                          <a:spcPct val="115000"/>
                        </a:lnSpc>
                        <a:spcBef>
                          <a:spcPts val="0"/>
                        </a:spcBef>
                        <a:spcAft>
                          <a:spcPts val="1000"/>
                        </a:spcAft>
                      </a:pPr>
                      <a:r>
                        <a:rPr lang="en-ZA" sz="1600" dirty="0">
                          <a:solidFill>
                            <a:srgbClr val="FF0000"/>
                          </a:solidFill>
                          <a:effectLst/>
                          <a:latin typeface="Calibri"/>
                          <a:ea typeface="Calibri"/>
                          <a:cs typeface="Arial"/>
                        </a:rPr>
                        <a:t> </a:t>
                      </a:r>
                      <a:endParaRPr lang="en-US" sz="1600" dirty="0">
                        <a:effectLst/>
                        <a:latin typeface="Calibri"/>
                        <a:ea typeface="Calibri"/>
                        <a:cs typeface="Times New Roman"/>
                      </a:endParaRPr>
                    </a:p>
                    <a:p>
                      <a:pPr marL="0" marR="0" algn="r">
                        <a:lnSpc>
                          <a:spcPct val="115000"/>
                        </a:lnSpc>
                        <a:spcBef>
                          <a:spcPts val="0"/>
                        </a:spcBef>
                        <a:spcAft>
                          <a:spcPts val="1000"/>
                        </a:spcAft>
                      </a:pPr>
                      <a:r>
                        <a:rPr lang="en-ZA" sz="1600" dirty="0">
                          <a:effectLst/>
                          <a:latin typeface="Calibri"/>
                          <a:ea typeface="Calibri"/>
                          <a:cs typeface="Arial"/>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ZA" sz="1600" dirty="0">
                          <a:effectLst/>
                          <a:latin typeface="Calibri"/>
                          <a:ea typeface="Calibri"/>
                          <a:cs typeface="Arial"/>
                        </a:rPr>
                        <a:t>The underperformance was due to renovations of the Halfway House in JHB for a period of six months.</a:t>
                      </a:r>
                      <a:r>
                        <a:rPr lang="en-ZA" sz="1600" dirty="0">
                          <a:effectLst/>
                          <a:latin typeface="Calibri"/>
                          <a:ea typeface="Calibri"/>
                          <a:cs typeface="Times New Roman"/>
                        </a:rPr>
                        <a:t> The Halfway House only started operating from October 2016     </a:t>
                      </a:r>
                      <a:endParaRPr lang="en-US" sz="1600" dirty="0">
                        <a:effectLst/>
                        <a:latin typeface="Calibri"/>
                        <a:ea typeface="Calibri"/>
                        <a:cs typeface="Times New Roman"/>
                      </a:endParaRPr>
                    </a:p>
                    <a:p>
                      <a:pPr marL="0" marR="0">
                        <a:lnSpc>
                          <a:spcPct val="100000"/>
                        </a:lnSpc>
                        <a:spcBef>
                          <a:spcPts val="0"/>
                        </a:spcBef>
                        <a:spcAft>
                          <a:spcPts val="1000"/>
                        </a:spcAft>
                      </a:pPr>
                      <a:r>
                        <a:rPr lang="en-ZA" sz="1600" dirty="0">
                          <a:effectLst/>
                          <a:latin typeface="Calibri"/>
                          <a:ea typeface="Calibri"/>
                          <a:cs typeface="Arial"/>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bl>
          </a:graphicData>
        </a:graphic>
      </p:graphicFrame>
      <p:sp>
        <p:nvSpPr>
          <p:cNvPr id="4" name="Title 3"/>
          <p:cNvSpPr>
            <a:spLocks noGrp="1"/>
          </p:cNvSpPr>
          <p:nvPr>
            <p:ph type="title"/>
          </p:nvPr>
        </p:nvSpPr>
        <p:spPr>
          <a:xfrm>
            <a:off x="126669" y="457200"/>
            <a:ext cx="8864929" cy="498598"/>
          </a:xfrm>
        </p:spPr>
        <p:txBody>
          <a:bodyPr/>
          <a:lstStyle/>
          <a:p>
            <a:pPr lvl="0"/>
            <a:r>
              <a:rPr lang="en-US" kern="1200" dirty="0">
                <a:solidFill>
                  <a:srgbClr val="FF0000"/>
                </a:solidFill>
              </a:rPr>
              <a:t>PROGRAMME </a:t>
            </a:r>
            <a:r>
              <a:rPr lang="en-US" kern="1200" dirty="0" smtClean="0">
                <a:solidFill>
                  <a:srgbClr val="FF0000"/>
                </a:solidFill>
              </a:rPr>
              <a:t>5: SOCIAL REINTEGRATION </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1652642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905000"/>
            <a:ext cx="8516937" cy="2086725"/>
          </a:xfrm>
          <a:prstGeom prst="rect">
            <a:avLst/>
          </a:prstGeom>
          <a:solidFill>
            <a:schemeClr val="tx1">
              <a:lumMod val="50000"/>
              <a:lumOff val="50000"/>
            </a:schemeClr>
          </a:solidFill>
        </p:spPr>
        <p:txBody>
          <a:bodyPr wrap="square">
            <a:spAutoFit/>
          </a:bodyPr>
          <a:lstStyle/>
          <a:p>
            <a:pPr algn="ctr" eaLnBrk="0" hangingPunct="0">
              <a:lnSpc>
                <a:spcPct val="90000"/>
              </a:lnSpc>
              <a:spcBef>
                <a:spcPct val="90000"/>
              </a:spcBef>
              <a:buClr>
                <a:srgbClr val="7D0900"/>
              </a:buClr>
            </a:pPr>
            <a:r>
              <a:rPr lang="en-US" sz="7200" b="1" kern="0" dirty="0">
                <a:solidFill>
                  <a:schemeClr val="bg1"/>
                </a:solidFill>
                <a:latin typeface="Arial"/>
                <a:cs typeface="Arial"/>
              </a:rPr>
              <a:t>PROGRAMME </a:t>
            </a:r>
            <a:r>
              <a:rPr lang="en-US" sz="7200" b="1" kern="0" dirty="0" smtClean="0">
                <a:solidFill>
                  <a:schemeClr val="bg1"/>
                </a:solidFill>
                <a:latin typeface="Arial"/>
                <a:cs typeface="Arial"/>
              </a:rPr>
              <a:t>1: ADMINISTRATION</a:t>
            </a:r>
            <a:endParaRPr lang="en-US" sz="7200" b="1" kern="0" dirty="0">
              <a:solidFill>
                <a:schemeClr val="bg1"/>
              </a:solidFill>
              <a:latin typeface="Arial"/>
              <a:cs typeface="Arial"/>
            </a:endParaRPr>
          </a:p>
        </p:txBody>
      </p:sp>
    </p:spTree>
    <p:extLst>
      <p:ext uri="{BB962C8B-B14F-4D97-AF65-F5344CB8AC3E}">
        <p14:creationId xmlns:p14="http://schemas.microsoft.com/office/powerpoint/2010/main" xmlns="" val="7292791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1828193"/>
          </a:xfrm>
          <a:solidFill>
            <a:schemeClr val="bg1">
              <a:lumMod val="65000"/>
            </a:schemeClr>
          </a:solidFill>
        </p:spPr>
        <p:txBody>
          <a:bodyPr/>
          <a:lstStyle/>
          <a:p>
            <a:pPr marL="0" indent="0" algn="ctr">
              <a:buNone/>
            </a:pPr>
            <a:r>
              <a:rPr lang="en-US" sz="6600" b="1" dirty="0" smtClean="0">
                <a:effectLst>
                  <a:outerShdw blurRad="38100" dist="38100" dir="2700000" algn="tl">
                    <a:srgbClr val="000000">
                      <a:alpha val="43137"/>
                    </a:srgbClr>
                  </a:outerShdw>
                </a:effectLst>
              </a:rPr>
              <a:t>Office </a:t>
            </a:r>
            <a:r>
              <a:rPr lang="en-US" sz="6600" b="1" dirty="0">
                <a:effectLst>
                  <a:outerShdw blurRad="38100" dist="38100" dir="2700000" algn="tl">
                    <a:srgbClr val="000000">
                      <a:alpha val="43137"/>
                    </a:srgbClr>
                  </a:outerShdw>
                </a:effectLst>
              </a:rPr>
              <a:t>Accommodation</a:t>
            </a:r>
            <a:r>
              <a:rPr lang="en-US" dirty="0"/>
              <a:t>:</a:t>
            </a:r>
          </a:p>
        </p:txBody>
      </p:sp>
    </p:spTree>
    <p:extLst>
      <p:ext uri="{BB962C8B-B14F-4D97-AF65-F5344CB8AC3E}">
        <p14:creationId xmlns:p14="http://schemas.microsoft.com/office/powerpoint/2010/main" xmlns="" val="21858990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26669" y="1066800"/>
          <a:ext cx="8864930" cy="4191000"/>
        </p:xfrm>
        <a:graphic>
          <a:graphicData uri="http://schemas.openxmlformats.org/drawingml/2006/table">
            <a:tbl>
              <a:tblPr firstRow="1" bandRow="1">
                <a:tableStyleId>{5C22544A-7EE6-4342-B048-85BDC9FD1C3A}</a:tableStyleId>
              </a:tblPr>
              <a:tblGrid>
                <a:gridCol w="1754763">
                  <a:extLst>
                    <a:ext uri="{9D8B030D-6E8A-4147-A177-3AD203B41FA5}">
                      <a16:colId xmlns:a16="http://schemas.microsoft.com/office/drawing/2014/main" xmlns="" val="20000"/>
                    </a:ext>
                  </a:extLst>
                </a:gridCol>
                <a:gridCol w="1389734">
                  <a:extLst>
                    <a:ext uri="{9D8B030D-6E8A-4147-A177-3AD203B41FA5}">
                      <a16:colId xmlns:a16="http://schemas.microsoft.com/office/drawing/2014/main" xmlns="" val="20001"/>
                    </a:ext>
                  </a:extLst>
                </a:gridCol>
                <a:gridCol w="1716130">
                  <a:extLst>
                    <a:ext uri="{9D8B030D-6E8A-4147-A177-3AD203B41FA5}">
                      <a16:colId xmlns:a16="http://schemas.microsoft.com/office/drawing/2014/main" xmlns="" val="20002"/>
                    </a:ext>
                  </a:extLst>
                </a:gridCol>
                <a:gridCol w="1716130">
                  <a:extLst>
                    <a:ext uri="{9D8B030D-6E8A-4147-A177-3AD203B41FA5}">
                      <a16:colId xmlns:a16="http://schemas.microsoft.com/office/drawing/2014/main" xmlns="" val="20003"/>
                    </a:ext>
                  </a:extLst>
                </a:gridCol>
                <a:gridCol w="2288173">
                  <a:extLst>
                    <a:ext uri="{9D8B030D-6E8A-4147-A177-3AD203B41FA5}">
                      <a16:colId xmlns:a16="http://schemas.microsoft.com/office/drawing/2014/main" xmlns="" val="20004"/>
                    </a:ext>
                  </a:extLst>
                </a:gridCol>
              </a:tblGrid>
              <a:tr h="1563310">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Planned Target 2016/17</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Deviation from planned target  to actual achievement</a:t>
                      </a:r>
                      <a:r>
                        <a:rPr lang="en-US" sz="1600" b="1" i="0" u="none" strike="noStrike" kern="1200" baseline="0" dirty="0" smtClean="0">
                          <a:solidFill>
                            <a:schemeClr val="bg1"/>
                          </a:solidFill>
                          <a:effectLst/>
                          <a:latin typeface="Calibri"/>
                          <a:ea typeface="+mn-ea"/>
                          <a:cs typeface="+mn-cs"/>
                        </a:rPr>
                        <a:t> for 2016/17</a:t>
                      </a:r>
                      <a:endParaRPr lang="en-US" sz="16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627690">
                <a:tc>
                  <a:txBody>
                    <a:bodyPr/>
                    <a:lstStyle/>
                    <a:p>
                      <a:pPr algn="l" fontAlgn="t"/>
                      <a:r>
                        <a:rPr lang="en-US" sz="1400" b="1" i="0" u="none" strike="noStrike" dirty="0">
                          <a:solidFill>
                            <a:srgbClr val="000000"/>
                          </a:solidFill>
                          <a:effectLst/>
                          <a:latin typeface="Calibri"/>
                        </a:rPr>
                        <a:t>Number of service points established in community corrections.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Calibri"/>
                        </a:rPr>
                        <a:t>24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rgbClr val="000000"/>
                          </a:solidFill>
                          <a:effectLst/>
                          <a:latin typeface="Calibri"/>
                        </a:rPr>
                        <a:t>228</a:t>
                      </a: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endParaRPr lang="en-US" sz="1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fontAlgn="t"/>
                      <a:r>
                        <a:rPr lang="en-US" sz="1400" b="0" i="0" u="none" strike="noStrike" dirty="0" smtClean="0">
                          <a:solidFill>
                            <a:srgbClr val="000000"/>
                          </a:solidFill>
                          <a:effectLst/>
                          <a:latin typeface="Calibri"/>
                        </a:rPr>
                        <a:t>204</a:t>
                      </a:r>
                      <a:endParaRPr lang="en-US" sz="1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kern="1200" dirty="0" smtClean="0">
                          <a:solidFill>
                            <a:schemeClr val="dk1"/>
                          </a:solidFill>
                          <a:effectLst/>
                          <a:latin typeface="+mn-lt"/>
                          <a:ea typeface="+mn-ea"/>
                          <a:cs typeface="+mn-cs"/>
                        </a:rPr>
                        <a:t>Some of the existing service points were formalised. </a:t>
                      </a:r>
                      <a:r>
                        <a:rPr lang="en-US" sz="1800" kern="1200" dirty="0" smtClean="0">
                          <a:solidFill>
                            <a:schemeClr val="dk1"/>
                          </a:solidFill>
                          <a:effectLst/>
                          <a:latin typeface="+mn-lt"/>
                          <a:ea typeface="+mn-ea"/>
                          <a:cs typeface="+mn-cs"/>
                        </a:rPr>
                        <a:t>These service points were existing and not formalised</a:t>
                      </a:r>
                      <a:endParaRPr lang="en-US" sz="1800" kern="1200" dirty="0">
                        <a:solidFill>
                          <a:schemeClr val="dk1"/>
                        </a:solidFill>
                        <a:effectLst/>
                        <a:latin typeface="+mn-lt"/>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4" name="Title 3"/>
          <p:cNvSpPr>
            <a:spLocks noGrp="1"/>
          </p:cNvSpPr>
          <p:nvPr>
            <p:ph type="title"/>
          </p:nvPr>
        </p:nvSpPr>
        <p:spPr>
          <a:xfrm>
            <a:off x="344486" y="457200"/>
            <a:ext cx="8647112" cy="443198"/>
          </a:xfrm>
        </p:spPr>
        <p:txBody>
          <a:bodyPr/>
          <a:lstStyle/>
          <a:p>
            <a:pPr lvl="0"/>
            <a:r>
              <a:rPr lang="en-US" sz="1600" kern="1200" dirty="0">
                <a:solidFill>
                  <a:srgbClr val="FF0000"/>
                </a:solidFill>
              </a:rPr>
              <a:t>PROGRAMME </a:t>
            </a:r>
            <a:r>
              <a:rPr lang="en-US" sz="1600" kern="1200" dirty="0" smtClean="0">
                <a:solidFill>
                  <a:srgbClr val="FF0000"/>
                </a:solidFill>
              </a:rPr>
              <a:t>5: SOCIAL REINTEGRATION </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18960715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632711076"/>
              </p:ext>
            </p:extLst>
          </p:nvPr>
        </p:nvGraphicFramePr>
        <p:xfrm>
          <a:off x="609600" y="1752600"/>
          <a:ext cx="7696200" cy="3048000"/>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xmlns="" val="20000"/>
                    </a:ext>
                  </a:extLst>
                </a:gridCol>
              </a:tblGrid>
              <a:tr h="279400">
                <a:tc>
                  <a:txBody>
                    <a:bodyPr/>
                    <a:lstStyle/>
                    <a:p>
                      <a:pPr marL="0" marR="0" lvl="0" indent="0" algn="ctr" defTabSz="914400" rtl="0" eaLnBrk="0" fontAlgn="base" latinLnBrk="0" hangingPunct="0">
                        <a:lnSpc>
                          <a:spcPct val="100000"/>
                        </a:lnSpc>
                        <a:spcBef>
                          <a:spcPct val="90000"/>
                        </a:spcBef>
                        <a:spcAft>
                          <a:spcPct val="0"/>
                        </a:spcAft>
                        <a:buClr>
                          <a:srgbClr val="7D0900"/>
                        </a:buClr>
                        <a:buSzTx/>
                        <a:buFont typeface="Wingdings" pitchFamily="2" charset="2"/>
                        <a:buNone/>
                        <a:tabLst/>
                        <a:defRPr/>
                      </a:pPr>
                      <a:r>
                        <a:rPr kumimoji="0" lang="en-ZA" sz="4400" b="1" i="0" u="none" strike="noStrike" kern="0" cap="all" spc="0" normalizeH="0" baseline="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Summary of AGSA findings ON the audit OF  Predetermined objectives</a:t>
                      </a:r>
                      <a:endParaRPr kumimoji="0" lang="en-US" sz="4400" b="1" i="0" u="none" strike="noStrike" kern="0" cap="all" spc="0" normalizeH="0" baseline="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endParaRPr lang="en-US" dirty="0"/>
                    </a:p>
                  </a:txBody>
                  <a:tcPr>
                    <a:solidFill>
                      <a:srgbClr val="FF8C08"/>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26160489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332399"/>
          </a:xfrm>
        </p:spPr>
        <p:txBody>
          <a:bodyPr/>
          <a:lstStyle/>
          <a:p>
            <a:pPr algn="ctr"/>
            <a:r>
              <a:rPr lang="en-US" sz="2400" dirty="0" smtClean="0">
                <a:solidFill>
                  <a:srgbClr val="FF0000"/>
                </a:solidFill>
              </a:rPr>
              <a:t>AUDIT FINDINGS 2016/17 </a:t>
            </a:r>
            <a:endParaRPr lang="en-US" sz="2400" dirty="0">
              <a:solidFill>
                <a:srgbClr val="FF0000"/>
              </a:solidFill>
            </a:endParaRPr>
          </a:p>
        </p:txBody>
      </p:sp>
      <p:sp>
        <p:nvSpPr>
          <p:cNvPr id="3" name="Content Placeholder 2"/>
          <p:cNvSpPr>
            <a:spLocks noGrp="1"/>
          </p:cNvSpPr>
          <p:nvPr>
            <p:ph idx="1"/>
          </p:nvPr>
        </p:nvSpPr>
        <p:spPr>
          <a:xfrm>
            <a:off x="249058" y="924869"/>
            <a:ext cx="8894942" cy="4944430"/>
          </a:xfrm>
        </p:spPr>
        <p:txBody>
          <a:bodyPr/>
          <a:lstStyle/>
          <a:p>
            <a:pPr>
              <a:lnSpc>
                <a:spcPct val="150000"/>
              </a:lnSpc>
              <a:buFont typeface="Wingdings" panose="05000000000000000000" pitchFamily="2" charset="2"/>
              <a:buChar char="q"/>
            </a:pPr>
            <a:r>
              <a:rPr lang="en-ZA" sz="2100" dirty="0" smtClean="0"/>
              <a:t>During the 2016/17 audit , the </a:t>
            </a:r>
            <a:r>
              <a:rPr lang="en-ZA" sz="2100" dirty="0"/>
              <a:t>department was audited on 4 programmes </a:t>
            </a:r>
            <a:r>
              <a:rPr lang="en-ZA" sz="2100" dirty="0" smtClean="0"/>
              <a:t>with </a:t>
            </a:r>
            <a:r>
              <a:rPr lang="en-ZA" sz="2100" dirty="0"/>
              <a:t>the introduction of Social </a:t>
            </a:r>
            <a:r>
              <a:rPr lang="en-ZA" sz="2100" dirty="0" smtClean="0"/>
              <a:t>Reintegration Programme </a:t>
            </a:r>
          </a:p>
          <a:p>
            <a:pPr>
              <a:lnSpc>
                <a:spcPct val="150000"/>
              </a:lnSpc>
              <a:buFont typeface="Wingdings" panose="05000000000000000000" pitchFamily="2" charset="2"/>
              <a:buChar char="q"/>
            </a:pPr>
            <a:r>
              <a:rPr lang="en-ZA" sz="2100" dirty="0" smtClean="0"/>
              <a:t>The audit conclusions for the 2016/17 indicates that out of the four (4) programmes selected the </a:t>
            </a:r>
            <a:r>
              <a:rPr lang="en-ZA" sz="2100" dirty="0"/>
              <a:t>department has been unqualified on three </a:t>
            </a:r>
            <a:r>
              <a:rPr lang="en-ZA" sz="2100" dirty="0" smtClean="0"/>
              <a:t>(</a:t>
            </a:r>
            <a:r>
              <a:rPr lang="en-ZA" sz="2100" dirty="0"/>
              <a:t>3 </a:t>
            </a:r>
            <a:r>
              <a:rPr lang="en-ZA" sz="2100" dirty="0" smtClean="0"/>
              <a:t>) programmes (Rehabilitation, Care and Social Reintegration) and has been qualified on one programme (Incarceration). </a:t>
            </a:r>
          </a:p>
          <a:p>
            <a:pPr>
              <a:lnSpc>
                <a:spcPct val="150000"/>
              </a:lnSpc>
              <a:buFont typeface="Wingdings" panose="05000000000000000000" pitchFamily="2" charset="2"/>
              <a:buChar char="q"/>
            </a:pPr>
            <a:r>
              <a:rPr lang="en-US" sz="2100" dirty="0" smtClean="0"/>
              <a:t>Qualification on indicator of percentage of overcrowding in correctional </a:t>
            </a:r>
            <a:r>
              <a:rPr lang="en-US" sz="2100" dirty="0" err="1" smtClean="0"/>
              <a:t>centres</a:t>
            </a:r>
            <a:r>
              <a:rPr lang="en-US" sz="2100" dirty="0" smtClean="0"/>
              <a:t> and remand detention facilities in excess of approved capacity due to lack of evidence to substantiate approved accommodation.</a:t>
            </a:r>
            <a:endParaRPr lang="en-US" sz="2100" dirty="0"/>
          </a:p>
        </p:txBody>
      </p:sp>
    </p:spTree>
    <p:extLst>
      <p:ext uri="{BB962C8B-B14F-4D97-AF65-F5344CB8AC3E}">
        <p14:creationId xmlns:p14="http://schemas.microsoft.com/office/powerpoint/2010/main" xmlns="" val="2804719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84200"/>
            <a:ext cx="9016999" cy="443198"/>
          </a:xfrm>
        </p:spPr>
        <p:txBody>
          <a:bodyPr/>
          <a:lstStyle/>
          <a:p>
            <a:pPr algn="ctr"/>
            <a:r>
              <a:rPr lang="en-US" sz="3200" dirty="0" smtClean="0">
                <a:solidFill>
                  <a:srgbClr val="FF0000"/>
                </a:solidFill>
              </a:rPr>
              <a:t>SUMMARY OF AUDIT FINDINGS </a:t>
            </a:r>
            <a:endParaRPr lang="en-US" sz="3200" dirty="0">
              <a:solidFill>
                <a:srgbClr val="FF0000"/>
              </a:solidFill>
            </a:endParaRPr>
          </a:p>
        </p:txBody>
      </p:sp>
      <p:graphicFrame>
        <p:nvGraphicFramePr>
          <p:cNvPr id="4" name="Content Placeholder 3"/>
          <p:cNvGraphicFramePr>
            <a:graphicFrameLocks noGrp="1"/>
          </p:cNvGraphicFramePr>
          <p:nvPr>
            <p:ph idx="1"/>
            <p:extLst/>
          </p:nvPr>
        </p:nvGraphicFramePr>
        <p:xfrm>
          <a:off x="76200" y="1066800"/>
          <a:ext cx="8991599" cy="5054138"/>
        </p:xfrm>
        <a:graphic>
          <a:graphicData uri="http://schemas.openxmlformats.org/drawingml/2006/table">
            <a:tbl>
              <a:tblPr firstRow="1" firstCol="1" bandRow="1">
                <a:tableStyleId>{5C22544A-7EE6-4342-B048-85BDC9FD1C3A}</a:tableStyleId>
              </a:tblPr>
              <a:tblGrid>
                <a:gridCol w="19050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2040991">
                  <a:extLst>
                    <a:ext uri="{9D8B030D-6E8A-4147-A177-3AD203B41FA5}">
                      <a16:colId xmlns:a16="http://schemas.microsoft.com/office/drawing/2014/main" xmlns="" val="20002"/>
                    </a:ext>
                  </a:extLst>
                </a:gridCol>
                <a:gridCol w="1798904">
                  <a:extLst>
                    <a:ext uri="{9D8B030D-6E8A-4147-A177-3AD203B41FA5}">
                      <a16:colId xmlns:a16="http://schemas.microsoft.com/office/drawing/2014/main" xmlns="" val="20003"/>
                    </a:ext>
                  </a:extLst>
                </a:gridCol>
                <a:gridCol w="1798904">
                  <a:extLst>
                    <a:ext uri="{9D8B030D-6E8A-4147-A177-3AD203B41FA5}">
                      <a16:colId xmlns:a16="http://schemas.microsoft.com/office/drawing/2014/main" xmlns="" val="20004"/>
                    </a:ext>
                  </a:extLst>
                </a:gridCol>
              </a:tblGrid>
              <a:tr h="1350818">
                <a:tc>
                  <a:txBody>
                    <a:bodyPr/>
                    <a:lstStyle/>
                    <a:p>
                      <a:pPr marL="0" marR="0" algn="l">
                        <a:lnSpc>
                          <a:spcPct val="150000"/>
                        </a:lnSpc>
                        <a:spcBef>
                          <a:spcPts val="0"/>
                        </a:spcBef>
                        <a:spcAft>
                          <a:spcPts val="0"/>
                        </a:spcAft>
                      </a:pPr>
                      <a:r>
                        <a:rPr lang="en-ZA" sz="1800" dirty="0">
                          <a:effectLst/>
                        </a:rPr>
                        <a:t>Audited programme</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just">
                        <a:lnSpc>
                          <a:spcPct val="150000"/>
                        </a:lnSpc>
                        <a:spcBef>
                          <a:spcPts val="0"/>
                        </a:spcBef>
                        <a:spcAft>
                          <a:spcPts val="0"/>
                        </a:spcAft>
                      </a:pPr>
                      <a:r>
                        <a:rPr lang="en-ZA" sz="1800" dirty="0">
                          <a:effectLst/>
                        </a:rPr>
                        <a:t>Conclusion on reliability 2015/16</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just">
                        <a:lnSpc>
                          <a:spcPct val="150000"/>
                        </a:lnSpc>
                        <a:spcBef>
                          <a:spcPts val="0"/>
                        </a:spcBef>
                        <a:spcAft>
                          <a:spcPts val="0"/>
                        </a:spcAft>
                      </a:pPr>
                      <a:r>
                        <a:rPr lang="en-ZA" sz="1800" dirty="0">
                          <a:effectLst/>
                        </a:rPr>
                        <a:t>Conclusion on reliability 2016/17</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just">
                        <a:lnSpc>
                          <a:spcPct val="150000"/>
                        </a:lnSpc>
                        <a:spcBef>
                          <a:spcPts val="0"/>
                        </a:spcBef>
                        <a:spcAft>
                          <a:spcPts val="0"/>
                        </a:spcAft>
                      </a:pPr>
                      <a:r>
                        <a:rPr lang="en-ZA" sz="1800" dirty="0">
                          <a:effectLst/>
                        </a:rPr>
                        <a:t>Conclusion on usefulness 2015/16</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just">
                        <a:lnSpc>
                          <a:spcPct val="150000"/>
                        </a:lnSpc>
                        <a:spcBef>
                          <a:spcPts val="0"/>
                        </a:spcBef>
                        <a:spcAft>
                          <a:spcPts val="0"/>
                        </a:spcAft>
                      </a:pPr>
                      <a:r>
                        <a:rPr lang="en-ZA" sz="1800" dirty="0">
                          <a:effectLst/>
                        </a:rPr>
                        <a:t>Conclusion on usefulness 2016/17</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000"/>
                  </a:ext>
                </a:extLst>
              </a:tr>
              <a:tr h="800485">
                <a:tc>
                  <a:txBody>
                    <a:bodyPr/>
                    <a:lstStyle/>
                    <a:p>
                      <a:pPr marL="0" marR="0" algn="l">
                        <a:lnSpc>
                          <a:spcPct val="150000"/>
                        </a:lnSpc>
                        <a:spcBef>
                          <a:spcPts val="0"/>
                        </a:spcBef>
                        <a:spcAft>
                          <a:spcPts val="0"/>
                        </a:spcAft>
                      </a:pPr>
                      <a:r>
                        <a:rPr lang="en-ZA" sz="1800" dirty="0">
                          <a:effectLst/>
                        </a:rPr>
                        <a:t>Programme </a:t>
                      </a:r>
                      <a:r>
                        <a:rPr lang="en-ZA" sz="1800" dirty="0" smtClean="0">
                          <a:effectLst/>
                        </a:rPr>
                        <a:t>2 – Incarceration</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just">
                        <a:lnSpc>
                          <a:spcPct val="150000"/>
                        </a:lnSpc>
                        <a:spcBef>
                          <a:spcPts val="0"/>
                        </a:spcBef>
                        <a:spcAft>
                          <a:spcPts val="0"/>
                        </a:spcAft>
                      </a:pPr>
                      <a:r>
                        <a:rPr lang="en-ZA" sz="1800" dirty="0">
                          <a:solidFill>
                            <a:schemeClr val="bg2">
                              <a:lumMod val="60000"/>
                              <a:lumOff val="40000"/>
                            </a:schemeClr>
                          </a:solidFill>
                          <a:effectLst/>
                        </a:rPr>
                        <a:t>Adverse</a:t>
                      </a:r>
                      <a:endParaRPr lang="en-US" sz="1800" dirty="0">
                        <a:solidFill>
                          <a:schemeClr val="bg2">
                            <a:lumMod val="60000"/>
                            <a:lumOff val="40000"/>
                          </a:schemeClr>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800" dirty="0">
                          <a:effectLst/>
                        </a:rPr>
                        <a:t>Qualified</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800" dirty="0">
                          <a:solidFill>
                            <a:schemeClr val="bg2">
                              <a:lumMod val="60000"/>
                              <a:lumOff val="40000"/>
                            </a:schemeClr>
                          </a:solidFill>
                          <a:effectLst/>
                        </a:rPr>
                        <a:t>Disclaimer</a:t>
                      </a:r>
                      <a:endParaRPr lang="en-US" sz="1800" dirty="0">
                        <a:solidFill>
                          <a:schemeClr val="bg2">
                            <a:lumMod val="60000"/>
                            <a:lumOff val="40000"/>
                          </a:schemeClr>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800" dirty="0">
                          <a:effectLst/>
                        </a:rPr>
                        <a:t>Qualified</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00485">
                <a:tc>
                  <a:txBody>
                    <a:bodyPr/>
                    <a:lstStyle/>
                    <a:p>
                      <a:pPr marL="0" marR="0" algn="l">
                        <a:lnSpc>
                          <a:spcPct val="150000"/>
                        </a:lnSpc>
                        <a:spcBef>
                          <a:spcPts val="0"/>
                        </a:spcBef>
                        <a:spcAft>
                          <a:spcPts val="0"/>
                        </a:spcAft>
                      </a:pPr>
                      <a:r>
                        <a:rPr lang="en-ZA" sz="1800" dirty="0">
                          <a:effectLst/>
                        </a:rPr>
                        <a:t>Programme 3 – </a:t>
                      </a:r>
                      <a:r>
                        <a:rPr lang="en-ZA" sz="1800" dirty="0" smtClean="0">
                          <a:effectLst/>
                        </a:rPr>
                        <a:t>Rehabilitation</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just">
                        <a:lnSpc>
                          <a:spcPct val="150000"/>
                        </a:lnSpc>
                        <a:spcBef>
                          <a:spcPts val="0"/>
                        </a:spcBef>
                        <a:spcAft>
                          <a:spcPts val="0"/>
                        </a:spcAft>
                      </a:pPr>
                      <a:r>
                        <a:rPr lang="en-ZA" sz="1800" dirty="0">
                          <a:solidFill>
                            <a:schemeClr val="bg2">
                              <a:lumMod val="60000"/>
                              <a:lumOff val="40000"/>
                            </a:schemeClr>
                          </a:solidFill>
                          <a:effectLst/>
                        </a:rPr>
                        <a:t>Adverse</a:t>
                      </a:r>
                      <a:endParaRPr lang="en-US" sz="1800" dirty="0">
                        <a:solidFill>
                          <a:schemeClr val="bg2">
                            <a:lumMod val="60000"/>
                            <a:lumOff val="40000"/>
                          </a:schemeClr>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800" dirty="0">
                          <a:effectLst/>
                        </a:rPr>
                        <a:t>Unqualified </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800" dirty="0">
                          <a:solidFill>
                            <a:schemeClr val="bg2">
                              <a:lumMod val="60000"/>
                              <a:lumOff val="40000"/>
                            </a:schemeClr>
                          </a:solidFill>
                          <a:effectLst/>
                        </a:rPr>
                        <a:t>Qualified </a:t>
                      </a:r>
                      <a:endParaRPr lang="en-US" sz="1800" dirty="0">
                        <a:solidFill>
                          <a:schemeClr val="bg2">
                            <a:lumMod val="60000"/>
                            <a:lumOff val="40000"/>
                          </a:schemeClr>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800" dirty="0">
                          <a:effectLst/>
                        </a:rPr>
                        <a:t>Unqualified</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00485">
                <a:tc>
                  <a:txBody>
                    <a:bodyPr/>
                    <a:lstStyle/>
                    <a:p>
                      <a:pPr marL="0" marR="0" algn="l">
                        <a:lnSpc>
                          <a:spcPct val="150000"/>
                        </a:lnSpc>
                        <a:spcBef>
                          <a:spcPts val="0"/>
                        </a:spcBef>
                        <a:spcAft>
                          <a:spcPts val="0"/>
                        </a:spcAft>
                      </a:pPr>
                      <a:r>
                        <a:rPr lang="en-ZA" sz="1800" dirty="0">
                          <a:effectLst/>
                        </a:rPr>
                        <a:t>Programme 4 – Care</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just">
                        <a:lnSpc>
                          <a:spcPct val="150000"/>
                        </a:lnSpc>
                        <a:spcBef>
                          <a:spcPts val="0"/>
                        </a:spcBef>
                        <a:spcAft>
                          <a:spcPts val="0"/>
                        </a:spcAft>
                      </a:pPr>
                      <a:r>
                        <a:rPr lang="en-ZA" sz="1800" dirty="0">
                          <a:solidFill>
                            <a:schemeClr val="bg2">
                              <a:lumMod val="60000"/>
                              <a:lumOff val="40000"/>
                            </a:schemeClr>
                          </a:solidFill>
                          <a:effectLst/>
                        </a:rPr>
                        <a:t>Adverse</a:t>
                      </a:r>
                      <a:endParaRPr lang="en-US" sz="1800" dirty="0">
                        <a:solidFill>
                          <a:schemeClr val="bg2">
                            <a:lumMod val="60000"/>
                            <a:lumOff val="40000"/>
                          </a:schemeClr>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800" dirty="0">
                          <a:effectLst/>
                        </a:rPr>
                        <a:t>Unqualified</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800" dirty="0">
                          <a:solidFill>
                            <a:schemeClr val="bg2">
                              <a:lumMod val="60000"/>
                              <a:lumOff val="40000"/>
                            </a:schemeClr>
                          </a:solidFill>
                          <a:effectLst/>
                        </a:rPr>
                        <a:t>Adverse</a:t>
                      </a:r>
                      <a:endParaRPr lang="en-US" sz="1800" dirty="0">
                        <a:solidFill>
                          <a:schemeClr val="bg2">
                            <a:lumMod val="60000"/>
                            <a:lumOff val="40000"/>
                          </a:schemeClr>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800" dirty="0">
                          <a:effectLst/>
                        </a:rPr>
                        <a:t>Unqualified</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200727">
                <a:tc>
                  <a:txBody>
                    <a:bodyPr/>
                    <a:lstStyle/>
                    <a:p>
                      <a:pPr marL="0" marR="0" algn="l">
                        <a:lnSpc>
                          <a:spcPct val="150000"/>
                        </a:lnSpc>
                        <a:spcBef>
                          <a:spcPts val="0"/>
                        </a:spcBef>
                        <a:spcAft>
                          <a:spcPts val="0"/>
                        </a:spcAft>
                      </a:pPr>
                      <a:r>
                        <a:rPr lang="en-ZA" sz="1800" dirty="0">
                          <a:effectLst/>
                        </a:rPr>
                        <a:t>Programme 5 – Social Reintegration</a:t>
                      </a:r>
                      <a:endParaRPr lang="en-US" sz="1800" dirty="0">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just">
                        <a:lnSpc>
                          <a:spcPct val="150000"/>
                        </a:lnSpc>
                        <a:spcBef>
                          <a:spcPts val="0"/>
                        </a:spcBef>
                        <a:spcAft>
                          <a:spcPts val="0"/>
                        </a:spcAft>
                      </a:pPr>
                      <a:r>
                        <a:rPr lang="en-ZA" sz="1800" dirty="0">
                          <a:solidFill>
                            <a:schemeClr val="tx1"/>
                          </a:solidFill>
                          <a:effectLst/>
                        </a:rPr>
                        <a:t>Not audited </a:t>
                      </a:r>
                      <a:endParaRPr lang="en-US" sz="1800" dirty="0">
                        <a:solidFill>
                          <a:schemeClr val="tx1"/>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800" dirty="0">
                          <a:solidFill>
                            <a:schemeClr val="tx1"/>
                          </a:solidFill>
                          <a:effectLst/>
                        </a:rPr>
                        <a:t>Unqualified</a:t>
                      </a:r>
                      <a:endParaRPr lang="en-US" sz="1800" dirty="0">
                        <a:solidFill>
                          <a:schemeClr val="tx1"/>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800" dirty="0">
                          <a:solidFill>
                            <a:schemeClr val="tx1"/>
                          </a:solidFill>
                          <a:effectLst/>
                        </a:rPr>
                        <a:t>Not audited</a:t>
                      </a:r>
                      <a:endParaRPr lang="en-US" sz="1800" dirty="0">
                        <a:solidFill>
                          <a:schemeClr val="tx1"/>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ZA" sz="1800" dirty="0">
                          <a:solidFill>
                            <a:schemeClr val="tx1"/>
                          </a:solidFill>
                          <a:effectLst/>
                        </a:rPr>
                        <a:t>Unqualified</a:t>
                      </a:r>
                      <a:endParaRPr lang="en-US" sz="1800" dirty="0">
                        <a:solidFill>
                          <a:schemeClr val="tx1"/>
                        </a:solidFill>
                        <a:effectLst/>
                        <a:latin typeface="Calibri"/>
                        <a:ea typeface="Calibri"/>
                        <a:cs typeface="Times New Roman"/>
                      </a:endParaRPr>
                    </a:p>
                  </a:txBody>
                  <a:tcPr marL="32983" marR="32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41188845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615" y="438742"/>
            <a:ext cx="9144000" cy="430887"/>
          </a:xfrm>
        </p:spPr>
        <p:txBody>
          <a:bodyPr/>
          <a:lstStyle/>
          <a:p>
            <a:pPr marL="0" lvl="0" indent="0" algn="ctr">
              <a:lnSpc>
                <a:spcPct val="100000"/>
              </a:lnSpc>
              <a:buClr>
                <a:srgbClr val="7D0900"/>
              </a:buClr>
              <a:buNone/>
            </a:pPr>
            <a:r>
              <a:rPr lang="en-US" sz="2800" b="1" dirty="0" smtClean="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ADDITIONAL MATTERS</a:t>
            </a:r>
            <a:endParaRPr lang="en-US" sz="2800" b="1" dirty="0">
              <a:solidFill>
                <a:srgbClr val="FF0000"/>
              </a:solidFill>
            </a:endParaRPr>
          </a:p>
        </p:txBody>
      </p:sp>
      <p:sp>
        <p:nvSpPr>
          <p:cNvPr id="5" name="Rectangle 4"/>
          <p:cNvSpPr/>
          <p:nvPr/>
        </p:nvSpPr>
        <p:spPr>
          <a:xfrm>
            <a:off x="150359" y="869629"/>
            <a:ext cx="8824912" cy="5262979"/>
          </a:xfrm>
          <a:prstGeom prst="rect">
            <a:avLst/>
          </a:prstGeom>
        </p:spPr>
        <p:txBody>
          <a:bodyPr wrap="square">
            <a:spAutoFit/>
          </a:bodyPr>
          <a:lstStyle/>
          <a:p>
            <a:pPr algn="just" defTabSz="914331" fontAlgn="auto">
              <a:spcBef>
                <a:spcPts val="0"/>
              </a:spcBef>
              <a:spcAft>
                <a:spcPts val="0"/>
              </a:spcAft>
              <a:defRPr/>
            </a:pPr>
            <a:r>
              <a:rPr lang="en-US" sz="2400" b="1" dirty="0" smtClean="0">
                <a:latin typeface="+mn-lt"/>
                <a:cs typeface="Arial"/>
              </a:rPr>
              <a:t>Adjustment </a:t>
            </a:r>
            <a:r>
              <a:rPr lang="en-US" sz="2400" b="1" dirty="0">
                <a:latin typeface="+mn-lt"/>
                <a:cs typeface="Arial"/>
              </a:rPr>
              <a:t>of material </a:t>
            </a:r>
            <a:r>
              <a:rPr lang="en-US" sz="2400" b="1" dirty="0" smtClean="0">
                <a:latin typeface="+mn-lt"/>
                <a:cs typeface="Arial"/>
              </a:rPr>
              <a:t>misstatements</a:t>
            </a:r>
          </a:p>
          <a:p>
            <a:pPr algn="just" defTabSz="914331" fontAlgn="auto">
              <a:spcBef>
                <a:spcPts val="0"/>
              </a:spcBef>
              <a:spcAft>
                <a:spcPts val="0"/>
              </a:spcAft>
              <a:defRPr/>
            </a:pPr>
            <a:r>
              <a:rPr lang="en-US" sz="2400" dirty="0" smtClean="0">
                <a:solidFill>
                  <a:srgbClr val="000000"/>
                </a:solidFill>
                <a:latin typeface="+mn-lt"/>
                <a:cs typeface="Arial"/>
              </a:rPr>
              <a:t>Material </a:t>
            </a:r>
            <a:r>
              <a:rPr lang="en-US" sz="2400" dirty="0">
                <a:solidFill>
                  <a:srgbClr val="000000"/>
                </a:solidFill>
                <a:latin typeface="+mn-lt"/>
                <a:cs typeface="Arial"/>
              </a:rPr>
              <a:t>misstatements were </a:t>
            </a:r>
            <a:r>
              <a:rPr lang="en-US" sz="2400" dirty="0" smtClean="0">
                <a:solidFill>
                  <a:srgbClr val="000000"/>
                </a:solidFill>
                <a:latin typeface="+mn-lt"/>
                <a:cs typeface="Arial"/>
              </a:rPr>
              <a:t>identified in </a:t>
            </a:r>
            <a:r>
              <a:rPr lang="en-US" sz="2400" dirty="0">
                <a:solidFill>
                  <a:srgbClr val="000000"/>
                </a:solidFill>
                <a:latin typeface="+mn-lt"/>
                <a:cs typeface="Arial"/>
              </a:rPr>
              <a:t>the reported performance information of </a:t>
            </a:r>
            <a:r>
              <a:rPr lang="en-US" sz="2400" dirty="0" smtClean="0">
                <a:solidFill>
                  <a:srgbClr val="000000"/>
                </a:solidFill>
                <a:latin typeface="+mn-lt"/>
                <a:cs typeface="Arial"/>
              </a:rPr>
              <a:t>Incarceration and Social Reintegration. </a:t>
            </a:r>
          </a:p>
          <a:p>
            <a:pPr algn="just" defTabSz="914331" fontAlgn="auto">
              <a:spcBef>
                <a:spcPts val="0"/>
              </a:spcBef>
              <a:spcAft>
                <a:spcPts val="0"/>
              </a:spcAft>
              <a:defRPr/>
            </a:pPr>
            <a:endParaRPr lang="en-US" sz="2400" dirty="0">
              <a:solidFill>
                <a:srgbClr val="000000"/>
              </a:solidFill>
              <a:latin typeface="+mn-lt"/>
              <a:cs typeface="Arial"/>
            </a:endParaRPr>
          </a:p>
          <a:p>
            <a:pPr algn="just" defTabSz="914331" fontAlgn="auto">
              <a:spcBef>
                <a:spcPts val="0"/>
              </a:spcBef>
              <a:spcAft>
                <a:spcPts val="0"/>
              </a:spcAft>
              <a:defRPr/>
            </a:pPr>
            <a:r>
              <a:rPr lang="en-US" sz="2400" b="1" dirty="0" smtClean="0">
                <a:latin typeface="+mn-lt"/>
              </a:rPr>
              <a:t>Compliance </a:t>
            </a:r>
            <a:r>
              <a:rPr lang="en-US" sz="2400" b="1" dirty="0">
                <a:latin typeface="+mn-lt"/>
              </a:rPr>
              <a:t>with </a:t>
            </a:r>
            <a:r>
              <a:rPr lang="en-US" sz="2400" b="1" dirty="0" smtClean="0">
                <a:latin typeface="+mn-lt"/>
              </a:rPr>
              <a:t>legislation</a:t>
            </a:r>
          </a:p>
          <a:p>
            <a:pPr algn="just" defTabSz="914331" fontAlgn="auto">
              <a:spcBef>
                <a:spcPts val="0"/>
              </a:spcBef>
              <a:spcAft>
                <a:spcPts val="0"/>
              </a:spcAft>
              <a:defRPr/>
            </a:pPr>
            <a:endParaRPr lang="en-US" sz="2400" b="1" dirty="0" smtClean="0">
              <a:latin typeface="+mn-lt"/>
            </a:endParaRPr>
          </a:p>
          <a:p>
            <a:pPr marL="342900" indent="-342900" algn="just" defTabSz="914331" fontAlgn="auto">
              <a:spcBef>
                <a:spcPts val="0"/>
              </a:spcBef>
              <a:spcAft>
                <a:spcPts val="0"/>
              </a:spcAft>
              <a:buFont typeface="Arial" panose="020B0604020202020204" pitchFamily="34" charset="0"/>
              <a:buChar char="•"/>
              <a:defRPr/>
            </a:pPr>
            <a:r>
              <a:rPr lang="en-US" sz="2400" b="1" dirty="0" smtClean="0">
                <a:solidFill>
                  <a:srgbClr val="000000"/>
                </a:solidFill>
                <a:latin typeface="+mn-lt"/>
                <a:cs typeface="Arial"/>
              </a:rPr>
              <a:t>Strategic </a:t>
            </a:r>
            <a:r>
              <a:rPr lang="en-US" sz="2400" b="1" dirty="0">
                <a:solidFill>
                  <a:srgbClr val="000000"/>
                </a:solidFill>
                <a:latin typeface="+mn-lt"/>
                <a:cs typeface="Arial"/>
              </a:rPr>
              <a:t>planning and performance </a:t>
            </a:r>
            <a:r>
              <a:rPr lang="en-US" sz="2400" b="1" dirty="0" smtClean="0">
                <a:solidFill>
                  <a:srgbClr val="000000"/>
                </a:solidFill>
                <a:latin typeface="+mn-lt"/>
                <a:cs typeface="Arial"/>
              </a:rPr>
              <a:t>management</a:t>
            </a:r>
          </a:p>
          <a:p>
            <a:pPr algn="just" defTabSz="914331" fontAlgn="auto">
              <a:spcBef>
                <a:spcPts val="0"/>
              </a:spcBef>
              <a:spcAft>
                <a:spcPts val="0"/>
              </a:spcAft>
              <a:defRPr/>
            </a:pPr>
            <a:endParaRPr lang="en-US" sz="2400" b="1" dirty="0" smtClean="0">
              <a:solidFill>
                <a:srgbClr val="000000"/>
              </a:solidFill>
              <a:latin typeface="+mn-lt"/>
              <a:cs typeface="Arial"/>
            </a:endParaRPr>
          </a:p>
          <a:p>
            <a:pPr marL="342900" indent="-342900" algn="just" defTabSz="914331" fontAlgn="auto">
              <a:spcBef>
                <a:spcPts val="0"/>
              </a:spcBef>
              <a:spcAft>
                <a:spcPts val="0"/>
              </a:spcAft>
              <a:buFont typeface="Wingdings" panose="05000000000000000000" pitchFamily="2" charset="2"/>
              <a:buChar char="ü"/>
              <a:defRPr/>
            </a:pPr>
            <a:r>
              <a:rPr lang="en-US" sz="2400" dirty="0" smtClean="0">
                <a:solidFill>
                  <a:srgbClr val="000000"/>
                </a:solidFill>
                <a:latin typeface="+mn-lt"/>
                <a:cs typeface="Arial"/>
              </a:rPr>
              <a:t>Specific </a:t>
            </a:r>
            <a:r>
              <a:rPr lang="en-US" sz="2400" dirty="0">
                <a:solidFill>
                  <a:srgbClr val="000000"/>
                </a:solidFill>
                <a:latin typeface="+mn-lt"/>
                <a:cs typeface="Arial"/>
              </a:rPr>
              <a:t>and appropriate information systems to enable the Department to monitor the progress </a:t>
            </a:r>
            <a:r>
              <a:rPr lang="en-US" sz="2400" dirty="0" smtClean="0">
                <a:solidFill>
                  <a:srgbClr val="000000"/>
                </a:solidFill>
                <a:latin typeface="+mn-lt"/>
                <a:cs typeface="Arial"/>
              </a:rPr>
              <a:t>made towards </a:t>
            </a:r>
            <a:r>
              <a:rPr lang="en-US" sz="2400" dirty="0">
                <a:solidFill>
                  <a:srgbClr val="000000"/>
                </a:solidFill>
                <a:latin typeface="+mn-lt"/>
                <a:cs typeface="Arial"/>
              </a:rPr>
              <a:t>achieving the goals, targets and core objectives as indicated in the strategic/annual </a:t>
            </a:r>
            <a:r>
              <a:rPr lang="en-US" sz="2400" dirty="0" smtClean="0">
                <a:solidFill>
                  <a:srgbClr val="000000"/>
                </a:solidFill>
                <a:latin typeface="+mn-lt"/>
                <a:cs typeface="Arial"/>
              </a:rPr>
              <a:t>performance plan </a:t>
            </a:r>
            <a:r>
              <a:rPr lang="en-US" sz="2400" dirty="0">
                <a:solidFill>
                  <a:srgbClr val="000000"/>
                </a:solidFill>
                <a:latin typeface="+mn-lt"/>
                <a:cs typeface="Arial"/>
              </a:rPr>
              <a:t>were not adequately </a:t>
            </a:r>
            <a:r>
              <a:rPr lang="en-US" sz="2400" dirty="0" smtClean="0">
                <a:solidFill>
                  <a:srgbClr val="000000"/>
                </a:solidFill>
                <a:latin typeface="+mn-lt"/>
                <a:cs typeface="Arial"/>
              </a:rPr>
              <a:t>implemented</a:t>
            </a:r>
            <a:endParaRPr lang="en-US" sz="1800" b="1" dirty="0">
              <a:solidFill>
                <a:srgbClr val="000000"/>
              </a:solidFill>
              <a:latin typeface="Arial"/>
              <a:cs typeface="Arial"/>
            </a:endParaRPr>
          </a:p>
        </p:txBody>
      </p:sp>
    </p:spTree>
    <p:extLst>
      <p:ext uri="{BB962C8B-B14F-4D97-AF65-F5344CB8AC3E}">
        <p14:creationId xmlns:p14="http://schemas.microsoft.com/office/powerpoint/2010/main" xmlns="" val="31871166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426082"/>
            <a:ext cx="8915400" cy="6087820"/>
          </a:xfrm>
          <a:prstGeom prst="rect">
            <a:avLst/>
          </a:prstGeom>
        </p:spPr>
        <p:txBody>
          <a:bodyPr wrap="square">
            <a:spAutoFit/>
          </a:bodyPr>
          <a:lstStyle/>
          <a:p>
            <a:pPr algn="ctr" defTabSz="914331" fontAlgn="auto">
              <a:spcBef>
                <a:spcPts val="0"/>
              </a:spcBef>
              <a:spcAft>
                <a:spcPts val="0"/>
              </a:spcAft>
              <a:defRPr/>
            </a:pPr>
            <a:r>
              <a:rPr lang="en-US" sz="2800" b="1" dirty="0" smtClean="0">
                <a:solidFill>
                  <a:srgbClr val="FF0000"/>
                </a:solidFill>
                <a:latin typeface="+mn-lt"/>
              </a:rPr>
              <a:t>AUDIT OUTCOMES ON FINANCIAL STATEMENTS </a:t>
            </a:r>
          </a:p>
          <a:p>
            <a:pPr lvl="0" defTabSz="914331" fontAlgn="auto">
              <a:lnSpc>
                <a:spcPct val="115000"/>
              </a:lnSpc>
              <a:spcBef>
                <a:spcPts val="0"/>
              </a:spcBef>
              <a:spcAft>
                <a:spcPts val="0"/>
              </a:spcAft>
            </a:pPr>
            <a:r>
              <a:rPr lang="en-US" sz="2400" b="1" dirty="0" smtClean="0">
                <a:solidFill>
                  <a:srgbClr val="000000"/>
                </a:solidFill>
                <a:latin typeface="Arial"/>
                <a:cs typeface="Arial"/>
              </a:rPr>
              <a:t>Basis of Qualified Opinion</a:t>
            </a:r>
          </a:p>
          <a:p>
            <a:pPr algn="just" defTabSz="914331" fontAlgn="auto">
              <a:spcBef>
                <a:spcPts val="0"/>
              </a:spcBef>
              <a:spcAft>
                <a:spcPts val="0"/>
              </a:spcAft>
              <a:defRPr/>
            </a:pPr>
            <a:r>
              <a:rPr lang="en-US" sz="1800" b="1" dirty="0" smtClean="0">
                <a:latin typeface="+mn-lt"/>
              </a:rPr>
              <a:t>Capital Assets</a:t>
            </a:r>
          </a:p>
          <a:p>
            <a:pPr marL="285750" indent="-285750" algn="just" defTabSz="914331" fontAlgn="auto">
              <a:spcBef>
                <a:spcPts val="0"/>
              </a:spcBef>
              <a:spcAft>
                <a:spcPts val="0"/>
              </a:spcAft>
              <a:buFont typeface="Arial" panose="020B0604020202020204" pitchFamily="34" charset="0"/>
              <a:buChar char="•"/>
              <a:defRPr/>
            </a:pPr>
            <a:r>
              <a:rPr lang="en-US" sz="1800" dirty="0" smtClean="0">
                <a:latin typeface="+mn-lt"/>
              </a:rPr>
              <a:t>Understatement of immovable capital tangible assets in line with modified cash standards as prescribed by National Treasury</a:t>
            </a:r>
          </a:p>
          <a:p>
            <a:pPr algn="just" defTabSz="914331" fontAlgn="auto">
              <a:spcBef>
                <a:spcPts val="0"/>
              </a:spcBef>
              <a:spcAft>
                <a:spcPts val="0"/>
              </a:spcAft>
              <a:defRPr/>
            </a:pPr>
            <a:endParaRPr lang="en-US" dirty="0" smtClean="0">
              <a:solidFill>
                <a:srgbClr val="000000"/>
              </a:solidFill>
              <a:latin typeface="+mn-lt"/>
              <a:cs typeface="Arial"/>
            </a:endParaRPr>
          </a:p>
          <a:p>
            <a:pPr algn="just" defTabSz="914331" fontAlgn="auto">
              <a:spcBef>
                <a:spcPts val="0"/>
              </a:spcBef>
              <a:spcAft>
                <a:spcPts val="0"/>
              </a:spcAft>
              <a:defRPr/>
            </a:pPr>
            <a:r>
              <a:rPr lang="en-US" sz="2400" b="1" dirty="0" smtClean="0">
                <a:solidFill>
                  <a:srgbClr val="000000"/>
                </a:solidFill>
                <a:latin typeface="+mn-lt"/>
                <a:cs typeface="Arial"/>
              </a:rPr>
              <a:t>Emphasis of Matter</a:t>
            </a:r>
          </a:p>
          <a:p>
            <a:pPr algn="just" defTabSz="914331" fontAlgn="auto">
              <a:spcBef>
                <a:spcPts val="0"/>
              </a:spcBef>
              <a:spcAft>
                <a:spcPts val="0"/>
              </a:spcAft>
              <a:defRPr/>
            </a:pPr>
            <a:endParaRPr lang="en-US" sz="2000" b="1" dirty="0" smtClean="0">
              <a:solidFill>
                <a:srgbClr val="000000"/>
              </a:solidFill>
              <a:latin typeface="+mn-lt"/>
              <a:cs typeface="Arial"/>
            </a:endParaRPr>
          </a:p>
          <a:p>
            <a:pPr algn="just" defTabSz="914331" fontAlgn="auto">
              <a:spcBef>
                <a:spcPts val="0"/>
              </a:spcBef>
              <a:spcAft>
                <a:spcPts val="0"/>
              </a:spcAft>
              <a:defRPr/>
            </a:pPr>
            <a:r>
              <a:rPr lang="en-US" sz="2000" b="1" dirty="0"/>
              <a:t>Significant Uncertainties</a:t>
            </a:r>
          </a:p>
          <a:p>
            <a:pPr marL="285750" indent="-285750" algn="just" defTabSz="914331" fontAlgn="auto">
              <a:spcBef>
                <a:spcPts val="0"/>
              </a:spcBef>
              <a:spcAft>
                <a:spcPts val="0"/>
              </a:spcAft>
              <a:buFont typeface="Arial" panose="020B0604020202020204" pitchFamily="34" charset="0"/>
              <a:buChar char="•"/>
              <a:defRPr/>
            </a:pPr>
            <a:r>
              <a:rPr lang="en-US" sz="1800" dirty="0" smtClean="0">
                <a:solidFill>
                  <a:srgbClr val="000000"/>
                </a:solidFill>
                <a:cs typeface="Arial"/>
              </a:rPr>
              <a:t>Uncertainty relating to future outcome of litigation</a:t>
            </a:r>
            <a:r>
              <a:rPr lang="en-US" sz="1600" dirty="0" smtClean="0">
                <a:solidFill>
                  <a:srgbClr val="000000"/>
                </a:solidFill>
                <a:cs typeface="Arial"/>
              </a:rPr>
              <a:t>.</a:t>
            </a:r>
            <a:endParaRPr lang="en-US" sz="1600" dirty="0">
              <a:solidFill>
                <a:srgbClr val="000000"/>
              </a:solidFill>
              <a:cs typeface="Arial"/>
            </a:endParaRPr>
          </a:p>
          <a:p>
            <a:pPr algn="just" defTabSz="914331" fontAlgn="auto">
              <a:spcBef>
                <a:spcPts val="0"/>
              </a:spcBef>
              <a:spcAft>
                <a:spcPts val="0"/>
              </a:spcAft>
              <a:defRPr/>
            </a:pPr>
            <a:endParaRPr lang="en-US" sz="2000" b="1" dirty="0">
              <a:solidFill>
                <a:srgbClr val="000000"/>
              </a:solidFill>
              <a:latin typeface="+mn-lt"/>
              <a:cs typeface="Arial"/>
            </a:endParaRPr>
          </a:p>
          <a:p>
            <a:pPr algn="just" defTabSz="914331" fontAlgn="auto">
              <a:spcBef>
                <a:spcPts val="0"/>
              </a:spcBef>
              <a:spcAft>
                <a:spcPts val="0"/>
              </a:spcAft>
              <a:defRPr/>
            </a:pPr>
            <a:r>
              <a:rPr lang="en-US" sz="2000" b="1" dirty="0" smtClean="0"/>
              <a:t>Accruals and payables</a:t>
            </a:r>
            <a:endParaRPr lang="en-US" sz="2000" b="1" dirty="0"/>
          </a:p>
          <a:p>
            <a:pPr marL="285750" indent="-285750" algn="just" defTabSz="914331" fontAlgn="auto">
              <a:spcBef>
                <a:spcPts val="0"/>
              </a:spcBef>
              <a:spcAft>
                <a:spcPts val="0"/>
              </a:spcAft>
              <a:buFont typeface="Arial" panose="020B0604020202020204" pitchFamily="34" charset="0"/>
              <a:buChar char="•"/>
              <a:defRPr/>
            </a:pPr>
            <a:r>
              <a:rPr lang="en-US" sz="1800" dirty="0">
                <a:solidFill>
                  <a:srgbClr val="000000"/>
                </a:solidFill>
                <a:cs typeface="Arial"/>
              </a:rPr>
              <a:t>Payables which </a:t>
            </a:r>
            <a:r>
              <a:rPr lang="en-US" sz="1800" dirty="0" smtClean="0">
                <a:solidFill>
                  <a:srgbClr val="000000"/>
                </a:solidFill>
                <a:cs typeface="Arial"/>
              </a:rPr>
              <a:t>exceeded </a:t>
            </a:r>
            <a:r>
              <a:rPr lang="en-US" sz="1800" dirty="0">
                <a:solidFill>
                  <a:srgbClr val="000000"/>
                </a:solidFill>
                <a:cs typeface="Arial"/>
              </a:rPr>
              <a:t>the payment term of 30 </a:t>
            </a:r>
            <a:r>
              <a:rPr lang="en-US" sz="1800" dirty="0" smtClean="0">
                <a:solidFill>
                  <a:srgbClr val="000000"/>
                </a:solidFill>
                <a:cs typeface="Arial"/>
              </a:rPr>
              <a:t>days of R336 196 000 </a:t>
            </a:r>
            <a:r>
              <a:rPr lang="en-US" sz="1800" dirty="0">
                <a:solidFill>
                  <a:srgbClr val="000000"/>
                </a:solidFill>
                <a:cs typeface="Arial"/>
              </a:rPr>
              <a:t>exceeded the voted funds to be </a:t>
            </a:r>
            <a:r>
              <a:rPr lang="en-US" sz="1800" dirty="0" smtClean="0">
                <a:solidFill>
                  <a:srgbClr val="000000"/>
                </a:solidFill>
                <a:cs typeface="Arial"/>
              </a:rPr>
              <a:t>surrendered and have </a:t>
            </a:r>
            <a:r>
              <a:rPr lang="en-US" sz="1800" dirty="0">
                <a:solidFill>
                  <a:srgbClr val="000000"/>
                </a:solidFill>
                <a:cs typeface="Arial"/>
              </a:rPr>
              <a:t>constituted </a:t>
            </a:r>
            <a:r>
              <a:rPr lang="en-US" sz="1800" dirty="0" smtClean="0">
                <a:solidFill>
                  <a:srgbClr val="000000"/>
                </a:solidFill>
                <a:cs typeface="Arial"/>
              </a:rPr>
              <a:t>unauthorized </a:t>
            </a:r>
            <a:r>
              <a:rPr lang="en-US" sz="1800" dirty="0">
                <a:solidFill>
                  <a:srgbClr val="000000"/>
                </a:solidFill>
                <a:cs typeface="Arial"/>
              </a:rPr>
              <a:t>expenditure had the amounts due been paid in a timely </a:t>
            </a:r>
            <a:r>
              <a:rPr lang="en-US" sz="1800" dirty="0" smtClean="0">
                <a:solidFill>
                  <a:srgbClr val="000000"/>
                </a:solidFill>
                <a:cs typeface="Arial"/>
              </a:rPr>
              <a:t>manner</a:t>
            </a:r>
          </a:p>
          <a:p>
            <a:pPr algn="just" defTabSz="914331" fontAlgn="auto">
              <a:spcBef>
                <a:spcPts val="0"/>
              </a:spcBef>
              <a:spcAft>
                <a:spcPts val="0"/>
              </a:spcAft>
              <a:defRPr/>
            </a:pPr>
            <a:endParaRPr lang="en-US" sz="1800" dirty="0">
              <a:solidFill>
                <a:srgbClr val="000000"/>
              </a:solidFill>
              <a:cs typeface="Arial"/>
            </a:endParaRPr>
          </a:p>
          <a:p>
            <a:pPr algn="just" defTabSz="914331" fontAlgn="auto">
              <a:spcBef>
                <a:spcPts val="0"/>
              </a:spcBef>
              <a:spcAft>
                <a:spcPts val="0"/>
              </a:spcAft>
              <a:defRPr/>
            </a:pPr>
            <a:r>
              <a:rPr lang="en-US" sz="1800" b="1" dirty="0"/>
              <a:t>Restatement of corresponding figures</a:t>
            </a:r>
          </a:p>
          <a:p>
            <a:pPr marL="285750" indent="-285750">
              <a:buFont typeface="Arial" panose="020B0604020202020204" pitchFamily="34" charset="0"/>
              <a:buChar char="•"/>
            </a:pPr>
            <a:r>
              <a:rPr lang="en-US" sz="1800" dirty="0">
                <a:solidFill>
                  <a:srgbClr val="000000"/>
                </a:solidFill>
                <a:cs typeface="Arial"/>
              </a:rPr>
              <a:t>the corresponding figures for 31 March 2016 have  been restated as a result of an error in the financial statements of the department at, and for the year ended, 31 March 2017</a:t>
            </a:r>
          </a:p>
        </p:txBody>
      </p:sp>
    </p:spTree>
    <p:extLst>
      <p:ext uri="{BB962C8B-B14F-4D97-AF65-F5344CB8AC3E}">
        <p14:creationId xmlns:p14="http://schemas.microsoft.com/office/powerpoint/2010/main" xmlns="" val="19812708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3400"/>
            <a:ext cx="9144000" cy="5539978"/>
          </a:xfrm>
          <a:prstGeom prst="rect">
            <a:avLst/>
          </a:prstGeom>
        </p:spPr>
        <p:txBody>
          <a:bodyPr wrap="square">
            <a:spAutoFit/>
          </a:bodyPr>
          <a:lstStyle/>
          <a:p>
            <a:pPr algn="ctr" defTabSz="914331" fontAlgn="auto">
              <a:spcBef>
                <a:spcPts val="0"/>
              </a:spcBef>
              <a:spcAft>
                <a:spcPts val="0"/>
              </a:spcAft>
              <a:defRPr/>
            </a:pPr>
            <a:r>
              <a:rPr lang="en-US" sz="2800" b="1" dirty="0" smtClean="0">
                <a:solidFill>
                  <a:srgbClr val="FF0000"/>
                </a:solidFill>
                <a:latin typeface="+mn-lt"/>
              </a:rPr>
              <a:t>Compliance with Legislation</a:t>
            </a:r>
          </a:p>
          <a:p>
            <a:pPr algn="just" defTabSz="914331" fontAlgn="auto">
              <a:spcBef>
                <a:spcPts val="0"/>
              </a:spcBef>
              <a:spcAft>
                <a:spcPts val="0"/>
              </a:spcAft>
              <a:defRPr/>
            </a:pPr>
            <a:endParaRPr lang="en-US" sz="2000" b="1" dirty="0" smtClean="0">
              <a:latin typeface="+mn-lt"/>
            </a:endParaRPr>
          </a:p>
          <a:p>
            <a:pPr algn="just" defTabSz="914331" fontAlgn="auto">
              <a:spcBef>
                <a:spcPts val="0"/>
              </a:spcBef>
              <a:spcAft>
                <a:spcPts val="0"/>
              </a:spcAft>
              <a:defRPr/>
            </a:pPr>
            <a:r>
              <a:rPr lang="en-US" sz="2000" b="1" dirty="0" smtClean="0">
                <a:latin typeface="+mn-lt"/>
              </a:rPr>
              <a:t>Financial </a:t>
            </a:r>
            <a:r>
              <a:rPr lang="en-US" sz="2000" b="1" dirty="0">
                <a:latin typeface="+mn-lt"/>
              </a:rPr>
              <a:t>statements, performance and annual </a:t>
            </a:r>
            <a:r>
              <a:rPr lang="en-US" sz="2000" b="1" dirty="0" smtClean="0">
                <a:latin typeface="+mn-lt"/>
              </a:rPr>
              <a:t>reports</a:t>
            </a:r>
          </a:p>
          <a:p>
            <a:pPr algn="just" defTabSz="914331" fontAlgn="auto">
              <a:spcBef>
                <a:spcPts val="0"/>
              </a:spcBef>
              <a:spcAft>
                <a:spcPts val="0"/>
              </a:spcAft>
              <a:defRPr/>
            </a:pPr>
            <a:r>
              <a:rPr lang="en-US" sz="1800" dirty="0">
                <a:solidFill>
                  <a:srgbClr val="000000"/>
                </a:solidFill>
                <a:latin typeface="Arial" panose="020B0604020202020204" pitchFamily="34" charset="0"/>
                <a:cs typeface="Arial" panose="020B0604020202020204" pitchFamily="34" charset="0"/>
              </a:rPr>
              <a:t>The financial statements submitted for auditing were not prepared in accordance </a:t>
            </a:r>
            <a:r>
              <a:rPr lang="en-US" sz="1800" dirty="0" smtClean="0">
                <a:solidFill>
                  <a:srgbClr val="000000"/>
                </a:solidFill>
                <a:latin typeface="Arial" panose="020B0604020202020204" pitchFamily="34" charset="0"/>
                <a:cs typeface="Arial" panose="020B0604020202020204" pitchFamily="34" charset="0"/>
              </a:rPr>
              <a:t>with the </a:t>
            </a:r>
            <a:r>
              <a:rPr lang="en-US" sz="1800" dirty="0">
                <a:solidFill>
                  <a:srgbClr val="000000"/>
                </a:solidFill>
                <a:latin typeface="Arial" panose="020B0604020202020204" pitchFamily="34" charset="0"/>
                <a:cs typeface="Arial" panose="020B0604020202020204" pitchFamily="34" charset="0"/>
              </a:rPr>
              <a:t>prescribed </a:t>
            </a:r>
            <a:r>
              <a:rPr lang="en-US" sz="1800" dirty="0" smtClean="0">
                <a:solidFill>
                  <a:srgbClr val="000000"/>
                </a:solidFill>
                <a:latin typeface="Arial" panose="020B0604020202020204" pitchFamily="34" charset="0"/>
                <a:cs typeface="Arial" panose="020B0604020202020204" pitchFamily="34" charset="0"/>
              </a:rPr>
              <a:t>financial reporting </a:t>
            </a:r>
            <a:r>
              <a:rPr lang="en-US" sz="1800" dirty="0">
                <a:solidFill>
                  <a:srgbClr val="000000"/>
                </a:solidFill>
                <a:latin typeface="Arial" panose="020B0604020202020204" pitchFamily="34" charset="0"/>
                <a:cs typeface="Arial" panose="020B0604020202020204" pitchFamily="34" charset="0"/>
              </a:rPr>
              <a:t>framework, as required by section 40(1) (b) of the PFMA. Material misstatements of contingent </a:t>
            </a:r>
            <a:r>
              <a:rPr lang="en-US" sz="1800" dirty="0" smtClean="0">
                <a:solidFill>
                  <a:srgbClr val="000000"/>
                </a:solidFill>
                <a:latin typeface="Arial" panose="020B0604020202020204" pitchFamily="34" charset="0"/>
                <a:cs typeface="Arial" panose="020B0604020202020204" pitchFamily="34" charset="0"/>
              </a:rPr>
              <a:t>liabilities, agent-principal </a:t>
            </a:r>
            <a:r>
              <a:rPr lang="en-US" sz="1800" dirty="0">
                <a:solidFill>
                  <a:srgbClr val="000000"/>
                </a:solidFill>
                <a:latin typeface="Arial" panose="020B0604020202020204" pitchFamily="34" charset="0"/>
                <a:cs typeface="Arial" panose="020B0604020202020204" pitchFamily="34" charset="0"/>
              </a:rPr>
              <a:t>arrangements and prior period errors identified by the auditors in the submitted financial statements were corrected, but the uncorrected material misstatements on immovable capital work-progress resulted in the financial statements receiving a qualified audit opinion</a:t>
            </a:r>
            <a:r>
              <a:rPr lang="en-US" sz="1800" dirty="0" smtClean="0">
                <a:solidFill>
                  <a:srgbClr val="000000"/>
                </a:solidFill>
                <a:latin typeface="Arial" panose="020B0604020202020204" pitchFamily="34" charset="0"/>
                <a:cs typeface="Arial" panose="020B0604020202020204" pitchFamily="34" charset="0"/>
              </a:rPr>
              <a:t>.</a:t>
            </a:r>
          </a:p>
          <a:p>
            <a:pPr algn="just" defTabSz="914331" fontAlgn="auto">
              <a:spcBef>
                <a:spcPts val="0"/>
              </a:spcBef>
              <a:spcAft>
                <a:spcPts val="0"/>
              </a:spcAft>
              <a:defRPr/>
            </a:pPr>
            <a:endParaRPr lang="en-US" sz="1800" dirty="0">
              <a:solidFill>
                <a:srgbClr val="000000"/>
              </a:solidFill>
              <a:latin typeface="Arial" panose="020B0604020202020204" pitchFamily="34" charset="0"/>
              <a:cs typeface="Arial" panose="020B0604020202020204" pitchFamily="34" charset="0"/>
            </a:endParaRPr>
          </a:p>
          <a:p>
            <a:pPr algn="just" defTabSz="914331" fontAlgn="auto">
              <a:spcBef>
                <a:spcPts val="0"/>
              </a:spcBef>
              <a:spcAft>
                <a:spcPts val="0"/>
              </a:spcAft>
              <a:defRPr/>
            </a:pPr>
            <a:r>
              <a:rPr lang="en-US" sz="2000" b="1" dirty="0" smtClean="0">
                <a:solidFill>
                  <a:srgbClr val="000000"/>
                </a:solidFill>
                <a:latin typeface="Arial" panose="020B0604020202020204" pitchFamily="34" charset="0"/>
                <a:cs typeface="Arial" panose="020B0604020202020204" pitchFamily="34" charset="0"/>
              </a:rPr>
              <a:t>Expenditure Management</a:t>
            </a:r>
            <a:endParaRPr lang="en-US" sz="2000"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Effective steps were not taken to prevent </a:t>
            </a:r>
            <a:r>
              <a:rPr lang="en-US" sz="1800" dirty="0" smtClean="0">
                <a:latin typeface="Arial" panose="020B0604020202020204" pitchFamily="34" charset="0"/>
                <a:cs typeface="Arial" panose="020B0604020202020204" pitchFamily="34" charset="0"/>
              </a:rPr>
              <a:t>irregular expenditure; </a:t>
            </a:r>
            <a:r>
              <a:rPr lang="en-US" sz="1800" dirty="0">
                <a:latin typeface="Arial" panose="020B0604020202020204" pitchFamily="34" charset="0"/>
                <a:cs typeface="Arial" panose="020B0604020202020204" pitchFamily="34" charset="0"/>
              </a:rPr>
              <a:t>majority of the irregular </a:t>
            </a:r>
            <a:r>
              <a:rPr lang="en-US" sz="1800" dirty="0" smtClean="0">
                <a:latin typeface="Arial" panose="020B0604020202020204" pitchFamily="34" charset="0"/>
                <a:cs typeface="Arial" panose="020B0604020202020204" pitchFamily="34" charset="0"/>
              </a:rPr>
              <a:t>expenditure was </a:t>
            </a:r>
            <a:r>
              <a:rPr lang="en-US" sz="1800" dirty="0">
                <a:latin typeface="Arial" panose="020B0604020202020204" pitchFamily="34" charset="0"/>
                <a:cs typeface="Arial" panose="020B0604020202020204" pitchFamily="34" charset="0"/>
              </a:rPr>
              <a:t>caused by extensions made without </a:t>
            </a:r>
            <a:r>
              <a:rPr lang="en-US" sz="1800" dirty="0" smtClean="0">
                <a:latin typeface="Arial" panose="020B0604020202020204" pitchFamily="34" charset="0"/>
                <a:cs typeface="Arial" panose="020B0604020202020204" pitchFamily="34" charset="0"/>
              </a:rPr>
              <a:t>obtaining timeous </a:t>
            </a:r>
            <a:r>
              <a:rPr lang="en-US" sz="1800" dirty="0">
                <a:latin typeface="Arial" panose="020B0604020202020204" pitchFamily="34" charset="0"/>
                <a:cs typeface="Arial" panose="020B0604020202020204" pitchFamily="34" charset="0"/>
              </a:rPr>
              <a:t>approval / following proper </a:t>
            </a:r>
            <a:r>
              <a:rPr lang="en-US" sz="1800" dirty="0" smtClean="0">
                <a:latin typeface="Arial" panose="020B0604020202020204" pitchFamily="34" charset="0"/>
                <a:cs typeface="Arial" panose="020B0604020202020204" pitchFamily="34" charset="0"/>
              </a:rPr>
              <a:t>approval procedures</a:t>
            </a:r>
            <a:r>
              <a:rPr lang="en-US" sz="1800" dirty="0">
                <a:latin typeface="Arial" panose="020B0604020202020204" pitchFamily="34" charset="0"/>
                <a:cs typeface="Arial" panose="020B0604020202020204" pitchFamily="34" charset="0"/>
              </a:rPr>
              <a:t>.</a:t>
            </a:r>
            <a:endParaRPr lang="en-US" sz="1800" dirty="0" smtClean="0">
              <a:solidFill>
                <a:srgbClr val="000000"/>
              </a:solidFill>
              <a:latin typeface="Arial" panose="020B0604020202020204" pitchFamily="34" charset="0"/>
              <a:cs typeface="Arial" panose="020B0604020202020204" pitchFamily="34" charset="0"/>
            </a:endParaRPr>
          </a:p>
          <a:p>
            <a:endParaRPr lang="en-US" dirty="0" smtClean="0">
              <a:solidFill>
                <a:srgbClr val="000000"/>
              </a:solidFill>
              <a:latin typeface="+mn-lt"/>
              <a:cs typeface="Arial"/>
            </a:endParaRPr>
          </a:p>
          <a:p>
            <a:pPr marL="285750" indent="-285750">
              <a:buFont typeface="Arial" panose="020B0604020202020204" pitchFamily="34" charset="0"/>
              <a:buChar char="•"/>
            </a:pPr>
            <a:r>
              <a:rPr lang="en-US" sz="1800" dirty="0"/>
              <a:t>Money was spent on a contract without </a:t>
            </a:r>
            <a:r>
              <a:rPr lang="en-US" sz="1800" dirty="0" smtClean="0"/>
              <a:t>the approval </a:t>
            </a:r>
            <a:r>
              <a:rPr lang="en-US" sz="1800" dirty="0"/>
              <a:t>of a properly </a:t>
            </a:r>
            <a:r>
              <a:rPr lang="en-US" sz="1800" dirty="0" err="1"/>
              <a:t>authorised</a:t>
            </a:r>
            <a:r>
              <a:rPr lang="en-US" sz="1800" dirty="0"/>
              <a:t> </a:t>
            </a:r>
            <a:r>
              <a:rPr lang="en-US" sz="1800" dirty="0" smtClean="0"/>
              <a:t>official</a:t>
            </a:r>
          </a:p>
          <a:p>
            <a:endParaRPr lang="en-US" sz="1800" dirty="0">
              <a:solidFill>
                <a:srgbClr val="000000"/>
              </a:solidFill>
              <a:latin typeface="+mn-lt"/>
              <a:cs typeface="Arial"/>
            </a:endParaRPr>
          </a:p>
          <a:p>
            <a:pPr marL="285750" indent="-285750">
              <a:buFont typeface="Arial" panose="020B0604020202020204" pitchFamily="34" charset="0"/>
              <a:buChar char="•"/>
            </a:pPr>
            <a:r>
              <a:rPr lang="en-US" sz="1800" dirty="0"/>
              <a:t>Contractual obligations and/or money owed </a:t>
            </a:r>
            <a:r>
              <a:rPr lang="en-US" sz="1800" dirty="0" smtClean="0"/>
              <a:t>by the </a:t>
            </a:r>
            <a:r>
              <a:rPr lang="en-US" sz="1800" dirty="0"/>
              <a:t>department were not met and/or settled </a:t>
            </a:r>
            <a:r>
              <a:rPr lang="en-US" sz="1800" dirty="0" smtClean="0"/>
              <a:t>within 30 </a:t>
            </a:r>
            <a:r>
              <a:rPr lang="en-US" sz="1800" dirty="0"/>
              <a:t>days</a:t>
            </a:r>
            <a:endParaRPr lang="en-US" sz="1800" dirty="0">
              <a:solidFill>
                <a:srgbClr val="000000"/>
              </a:solidFill>
              <a:latin typeface="+mn-lt"/>
              <a:cs typeface="Arial"/>
            </a:endParaRPr>
          </a:p>
        </p:txBody>
      </p:sp>
    </p:spTree>
    <p:extLst>
      <p:ext uri="{BB962C8B-B14F-4D97-AF65-F5344CB8AC3E}">
        <p14:creationId xmlns:p14="http://schemas.microsoft.com/office/powerpoint/2010/main" xmlns="" val="35811685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3400"/>
            <a:ext cx="9144000" cy="6509474"/>
          </a:xfrm>
          <a:prstGeom prst="rect">
            <a:avLst/>
          </a:prstGeom>
        </p:spPr>
        <p:txBody>
          <a:bodyPr wrap="square">
            <a:spAutoFit/>
          </a:bodyPr>
          <a:lstStyle/>
          <a:p>
            <a:pPr algn="ctr" defTabSz="914331" fontAlgn="auto">
              <a:spcBef>
                <a:spcPts val="0"/>
              </a:spcBef>
              <a:spcAft>
                <a:spcPts val="0"/>
              </a:spcAft>
              <a:defRPr/>
            </a:pPr>
            <a:r>
              <a:rPr lang="en-US" sz="2800" b="1" dirty="0" smtClean="0">
                <a:solidFill>
                  <a:srgbClr val="FF0000"/>
                </a:solidFill>
                <a:latin typeface="+mn-lt"/>
              </a:rPr>
              <a:t>Compliance with Legislation</a:t>
            </a:r>
          </a:p>
          <a:p>
            <a:pPr algn="just" defTabSz="914331" fontAlgn="auto">
              <a:spcBef>
                <a:spcPts val="0"/>
              </a:spcBef>
              <a:spcAft>
                <a:spcPts val="0"/>
              </a:spcAft>
              <a:defRPr/>
            </a:pPr>
            <a:r>
              <a:rPr lang="en-US" sz="2000" b="1" dirty="0" smtClean="0">
                <a:solidFill>
                  <a:srgbClr val="000000"/>
                </a:solidFill>
                <a:latin typeface="Arial" panose="020B0604020202020204" pitchFamily="34" charset="0"/>
                <a:cs typeface="Arial" panose="020B0604020202020204" pitchFamily="34" charset="0"/>
              </a:rPr>
              <a:t>Procurement and contract management</a:t>
            </a:r>
          </a:p>
          <a:p>
            <a:pPr marL="285750" indent="-285750">
              <a:buFont typeface="Arial" panose="020B0604020202020204" pitchFamily="34" charset="0"/>
              <a:buChar char="•"/>
            </a:pPr>
            <a:r>
              <a:rPr lang="en-US" sz="1800" dirty="0" smtClean="0"/>
              <a:t>Sufficient </a:t>
            </a:r>
            <a:r>
              <a:rPr lang="en-US" sz="1800" dirty="0"/>
              <a:t>appropriate audit evidence could </a:t>
            </a:r>
            <a:r>
              <a:rPr lang="en-US" sz="1800" dirty="0" smtClean="0"/>
              <a:t>not be </a:t>
            </a:r>
            <a:r>
              <a:rPr lang="en-US" sz="1800" dirty="0"/>
              <a:t>obtained that some contracts were awarded </a:t>
            </a:r>
            <a:r>
              <a:rPr lang="en-US" sz="1800" dirty="0" smtClean="0"/>
              <a:t>in accordance </a:t>
            </a:r>
            <a:r>
              <a:rPr lang="en-US" sz="1800" dirty="0"/>
              <a:t>with the legislative requirements, </a:t>
            </a:r>
            <a:r>
              <a:rPr lang="en-US" sz="1800" dirty="0" smtClean="0"/>
              <a:t>as some </a:t>
            </a:r>
            <a:r>
              <a:rPr lang="en-US" sz="1800" dirty="0"/>
              <a:t>bidding documents could not be </a:t>
            </a:r>
            <a:r>
              <a:rPr lang="en-US" sz="1800" dirty="0" smtClean="0"/>
              <a:t>provided for </a:t>
            </a:r>
            <a:r>
              <a:rPr lang="en-US" sz="1800" dirty="0"/>
              <a:t>selected contracts audited</a:t>
            </a:r>
            <a:r>
              <a:rPr lang="en-US" sz="1800" dirty="0" smtClean="0">
                <a:latin typeface="Arial" panose="020B0604020202020204" pitchFamily="34" charset="0"/>
                <a:cs typeface="Arial" panose="020B0604020202020204" pitchFamily="34" charset="0"/>
              </a:rPr>
              <a:t>.</a:t>
            </a:r>
          </a:p>
          <a:p>
            <a:endParaRPr lang="en-US" sz="1800"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t>Some goods and services of a </a:t>
            </a:r>
            <a:r>
              <a:rPr lang="en-US" sz="1800" dirty="0" smtClean="0"/>
              <a:t>transaction value </a:t>
            </a:r>
            <a:r>
              <a:rPr lang="en-US" sz="1800" dirty="0"/>
              <a:t>above R500 000 were procured </a:t>
            </a:r>
            <a:r>
              <a:rPr lang="en-US" sz="1800" dirty="0" smtClean="0"/>
              <a:t>without inviting </a:t>
            </a:r>
            <a:r>
              <a:rPr lang="en-US" sz="1800" dirty="0"/>
              <a:t>competitive </a:t>
            </a:r>
            <a:r>
              <a:rPr lang="en-US" sz="1800" dirty="0" smtClean="0"/>
              <a:t>bids</a:t>
            </a:r>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a:t>Some contracts were extended without </a:t>
            </a:r>
            <a:r>
              <a:rPr lang="en-US" sz="1800" dirty="0" smtClean="0"/>
              <a:t>the approval </a:t>
            </a:r>
            <a:r>
              <a:rPr lang="en-US" sz="1800" dirty="0"/>
              <a:t>of a properly delegated </a:t>
            </a:r>
            <a:r>
              <a:rPr lang="en-US" sz="1800" dirty="0" smtClean="0"/>
              <a:t>official</a:t>
            </a:r>
          </a:p>
          <a:p>
            <a:endParaRPr lang="en-US" sz="1800" dirty="0">
              <a:solidFill>
                <a:srgbClr val="000000"/>
              </a:solidFill>
              <a:latin typeface="+mn-lt"/>
              <a:cs typeface="Arial"/>
            </a:endParaRPr>
          </a:p>
          <a:p>
            <a:pPr algn="just" defTabSz="914331" fontAlgn="auto">
              <a:spcBef>
                <a:spcPts val="0"/>
              </a:spcBef>
              <a:spcAft>
                <a:spcPts val="0"/>
              </a:spcAft>
              <a:defRPr/>
            </a:pPr>
            <a:r>
              <a:rPr lang="en-US" sz="1800" b="1" dirty="0" smtClean="0">
                <a:cs typeface="Arial"/>
              </a:rPr>
              <a:t>Leadership </a:t>
            </a:r>
            <a:endParaRPr lang="en-US" sz="1800" b="1" dirty="0">
              <a:cs typeface="Arial"/>
            </a:endParaRPr>
          </a:p>
          <a:p>
            <a:pPr marL="171450" indent="-171450" algn="just" defTabSz="914331" fontAlgn="auto">
              <a:spcBef>
                <a:spcPts val="0"/>
              </a:spcBef>
              <a:spcAft>
                <a:spcPts val="0"/>
              </a:spcAft>
              <a:buFont typeface="Arial" panose="020B0604020202020204" pitchFamily="34" charset="0"/>
              <a:buChar char="•"/>
              <a:defRPr/>
            </a:pPr>
            <a:r>
              <a:rPr lang="en-US" sz="1800" dirty="0">
                <a:cs typeface="Arial"/>
              </a:rPr>
              <a:t>The accounting officer did not adequately exercise oversight of financial and performance reporting and compliance with laws in regulations.</a:t>
            </a:r>
          </a:p>
          <a:p>
            <a:pPr algn="just" defTabSz="914331" fontAlgn="auto">
              <a:lnSpc>
                <a:spcPct val="150000"/>
              </a:lnSpc>
              <a:spcBef>
                <a:spcPts val="0"/>
              </a:spcBef>
              <a:spcAft>
                <a:spcPts val="0"/>
              </a:spcAft>
              <a:defRPr/>
            </a:pPr>
            <a:endParaRPr lang="en-US" sz="1800" dirty="0">
              <a:cs typeface="Arial"/>
            </a:endParaRPr>
          </a:p>
          <a:p>
            <a:pPr algn="just" defTabSz="914331" fontAlgn="auto">
              <a:spcBef>
                <a:spcPts val="0"/>
              </a:spcBef>
              <a:spcAft>
                <a:spcPts val="0"/>
              </a:spcAft>
              <a:defRPr/>
            </a:pPr>
            <a:r>
              <a:rPr lang="en-US" sz="1800" b="1" dirty="0">
                <a:cs typeface="Arial"/>
              </a:rPr>
              <a:t>Financial and performance management</a:t>
            </a:r>
          </a:p>
          <a:p>
            <a:pPr marL="171450" indent="-171450" algn="just" defTabSz="914331" fontAlgn="auto">
              <a:spcBef>
                <a:spcPts val="0"/>
              </a:spcBef>
              <a:spcAft>
                <a:spcPts val="0"/>
              </a:spcAft>
              <a:buFont typeface="Arial" panose="020B0604020202020204" pitchFamily="34" charset="0"/>
              <a:buChar char="•"/>
              <a:defRPr/>
            </a:pPr>
            <a:r>
              <a:rPr lang="en-US" sz="1800" dirty="0">
                <a:cs typeface="Arial"/>
              </a:rPr>
              <a:t>The Department did not prepare regular, accurate and complete financial and performance reports that were supported and evidenced by reliable information.</a:t>
            </a:r>
          </a:p>
          <a:p>
            <a:endParaRPr lang="en-US" sz="1800" dirty="0"/>
          </a:p>
          <a:p>
            <a:pPr marL="285750" indent="-285750">
              <a:buFont typeface="Arial" panose="020B0604020202020204" pitchFamily="34" charset="0"/>
              <a:buChar char="•"/>
            </a:pPr>
            <a:r>
              <a:rPr lang="en-US" sz="1800" dirty="0"/>
              <a:t>Management did not adequately review and monitor compliance with applicable laws and regulations.</a:t>
            </a:r>
            <a:endParaRPr lang="en-US" sz="1800" dirty="0">
              <a:cs typeface="Arial"/>
            </a:endParaRPr>
          </a:p>
          <a:p>
            <a:endParaRPr lang="en-US" sz="1800" dirty="0" smtClean="0">
              <a:solidFill>
                <a:srgbClr val="000000"/>
              </a:solidFill>
              <a:latin typeface="+mn-lt"/>
              <a:cs typeface="Arial"/>
            </a:endParaRPr>
          </a:p>
        </p:txBody>
      </p:sp>
    </p:spTree>
    <p:extLst>
      <p:ext uri="{BB962C8B-B14F-4D97-AF65-F5344CB8AC3E}">
        <p14:creationId xmlns:p14="http://schemas.microsoft.com/office/powerpoint/2010/main" xmlns="" val="28677139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784" y="457200"/>
            <a:ext cx="8929816" cy="5816977"/>
          </a:xfrm>
          <a:prstGeom prst="rect">
            <a:avLst/>
          </a:prstGeom>
        </p:spPr>
        <p:txBody>
          <a:bodyPr wrap="square">
            <a:spAutoFit/>
          </a:bodyPr>
          <a:lstStyle/>
          <a:p>
            <a:pPr lvl="0" algn="ctr" defTabSz="914331" fontAlgn="auto">
              <a:lnSpc>
                <a:spcPct val="150000"/>
              </a:lnSpc>
              <a:spcBef>
                <a:spcPts val="0"/>
              </a:spcBef>
              <a:spcAft>
                <a:spcPts val="0"/>
              </a:spcAft>
              <a:defRPr/>
            </a:pPr>
            <a:r>
              <a:rPr lang="en-US" sz="2800" b="1" dirty="0" smtClean="0">
                <a:solidFill>
                  <a:srgbClr val="FF0000"/>
                </a:solidFill>
                <a:latin typeface="+mn-lt"/>
              </a:rPr>
              <a:t>Other Reports</a:t>
            </a:r>
          </a:p>
          <a:p>
            <a:pPr lvl="0" algn="just" defTabSz="914331" fontAlgn="auto">
              <a:lnSpc>
                <a:spcPct val="150000"/>
              </a:lnSpc>
              <a:spcBef>
                <a:spcPts val="0"/>
              </a:spcBef>
              <a:spcAft>
                <a:spcPts val="0"/>
              </a:spcAft>
              <a:defRPr/>
            </a:pPr>
            <a:endParaRPr lang="en-US" sz="2800" b="1" dirty="0">
              <a:latin typeface="+mn-lt"/>
            </a:endParaRPr>
          </a:p>
          <a:p>
            <a:pPr algn="just" defTabSz="914331" fontAlgn="auto">
              <a:spcBef>
                <a:spcPts val="0"/>
              </a:spcBef>
              <a:spcAft>
                <a:spcPts val="0"/>
              </a:spcAft>
              <a:defRPr/>
            </a:pPr>
            <a:r>
              <a:rPr lang="en-US" sz="2000" b="1" dirty="0" smtClean="0">
                <a:latin typeface="Arial" panose="020B0604020202020204" pitchFamily="34" charset="0"/>
                <a:cs typeface="Arial" panose="020B0604020202020204" pitchFamily="34" charset="0"/>
              </a:rPr>
              <a:t>Investigations</a:t>
            </a:r>
            <a:endParaRPr lang="en-US" sz="2000" b="1" dirty="0">
              <a:latin typeface="Arial" panose="020B0604020202020204" pitchFamily="34" charset="0"/>
              <a:cs typeface="Arial" panose="020B0604020202020204" pitchFamily="34" charset="0"/>
            </a:endParaRPr>
          </a:p>
          <a:p>
            <a:pPr marL="171450" indent="-171450" algn="just" defTabSz="914331" fontAlgn="auto">
              <a:spcBef>
                <a:spcPts val="0"/>
              </a:spcBef>
              <a:spcAft>
                <a:spcPts val="0"/>
              </a:spcAft>
              <a:buFont typeface="Arial" panose="020B0604020202020204" pitchFamily="34" charset="0"/>
              <a:buChar char="•"/>
              <a:defRPr/>
            </a:pPr>
            <a:r>
              <a:rPr lang="en-US" sz="1800" dirty="0" smtClean="0">
                <a:latin typeface="Arial" panose="020B0604020202020204" pitchFamily="34" charset="0"/>
                <a:cs typeface="Arial" panose="020B0604020202020204" pitchFamily="34" charset="0"/>
              </a:rPr>
              <a:t>The President has proclaimed the following 2 investigations which have been gazetted for the Special Investigations Unit (SIU)</a:t>
            </a:r>
          </a:p>
          <a:p>
            <a:pPr marL="1198563" lvl="2" indent="-285750" algn="just" defTabSz="914331" fontAlgn="auto">
              <a:spcBef>
                <a:spcPts val="0"/>
              </a:spcBef>
              <a:spcAft>
                <a:spcPts val="0"/>
              </a:spcAft>
              <a:buFontTx/>
              <a:buChar char="-"/>
              <a:defRPr/>
            </a:pPr>
            <a:r>
              <a:rPr lang="en-US" sz="1800" dirty="0" smtClean="0">
                <a:latin typeface="Arial" panose="020B0604020202020204" pitchFamily="34" charset="0"/>
                <a:cs typeface="Arial" panose="020B0604020202020204" pitchFamily="34" charset="0"/>
              </a:rPr>
              <a:t>Proclamation R.18 of 2016 to investigate irregularities in the procurement of an Electronic Monitoring System between 1 June 2011 and 15 April 2016</a:t>
            </a:r>
          </a:p>
          <a:p>
            <a:pPr marL="1198563" lvl="2" indent="-285750" algn="just" defTabSz="914331" fontAlgn="auto">
              <a:spcBef>
                <a:spcPts val="0"/>
              </a:spcBef>
              <a:spcAft>
                <a:spcPts val="0"/>
              </a:spcAft>
              <a:buFontTx/>
              <a:buChar char="-"/>
              <a:defRPr/>
            </a:pPr>
            <a:r>
              <a:rPr lang="en-US" sz="1800" dirty="0" smtClean="0">
                <a:latin typeface="Arial" panose="020B0604020202020204" pitchFamily="34" charset="0"/>
                <a:cs typeface="Arial" panose="020B0604020202020204" pitchFamily="34" charset="0"/>
              </a:rPr>
              <a:t>Proclamation R.20 of 2016 to investigate the appointment of a service provider to render project management services and condition assessments in respect of correctional facilities between 10 May 2013 and 15 April 2016</a:t>
            </a:r>
          </a:p>
          <a:p>
            <a:pPr lvl="2" indent="0" algn="just" defTabSz="914331" fontAlgn="auto">
              <a:spcBef>
                <a:spcPts val="0"/>
              </a:spcBef>
              <a:spcAft>
                <a:spcPts val="0"/>
              </a:spcAft>
              <a:defRPr/>
            </a:pPr>
            <a:endParaRPr lang="en-US" sz="1600" dirty="0" smtClean="0">
              <a:latin typeface="+mn-lt"/>
              <a:cs typeface="Arial"/>
            </a:endParaRPr>
          </a:p>
          <a:p>
            <a:pPr marL="285750" indent="-285750">
              <a:buFont typeface="Arial" panose="020B0604020202020204" pitchFamily="34" charset="0"/>
              <a:buChar char="•"/>
            </a:pPr>
            <a:r>
              <a:rPr lang="en-US" sz="1800" dirty="0"/>
              <a:t>On 15 June 2016 the National Treasury issued </a:t>
            </a:r>
            <a:r>
              <a:rPr lang="en-US" sz="1800" dirty="0" smtClean="0"/>
              <a:t>a report </a:t>
            </a:r>
            <a:r>
              <a:rPr lang="en-US" sz="1800" dirty="0"/>
              <a:t>to the national commissioner on a </a:t>
            </a:r>
            <a:r>
              <a:rPr lang="en-US" sz="1800" dirty="0" smtClean="0"/>
              <a:t>review of </a:t>
            </a:r>
            <a:r>
              <a:rPr lang="en-US" sz="1800" dirty="0"/>
              <a:t>the </a:t>
            </a:r>
            <a:r>
              <a:rPr lang="en-US" sz="1800" dirty="0" smtClean="0"/>
              <a:t>bidding process </a:t>
            </a:r>
            <a:r>
              <a:rPr lang="en-US" sz="1800" dirty="0"/>
              <a:t>for the appointment </a:t>
            </a:r>
            <a:r>
              <a:rPr lang="en-US" sz="1800" dirty="0" smtClean="0"/>
              <a:t>of a </a:t>
            </a:r>
            <a:r>
              <a:rPr lang="en-US" sz="1800" dirty="0"/>
              <a:t>service provider for the supply, </a:t>
            </a:r>
            <a:r>
              <a:rPr lang="en-US" sz="1800" dirty="0" smtClean="0"/>
              <a:t>installation, commission </a:t>
            </a:r>
            <a:r>
              <a:rPr lang="en-US" sz="1800" dirty="0"/>
              <a:t>and maintenance of a </a:t>
            </a:r>
            <a:r>
              <a:rPr lang="en-US" sz="1800" dirty="0" smtClean="0"/>
              <a:t>development framework </a:t>
            </a:r>
            <a:r>
              <a:rPr lang="en-US" sz="1800" dirty="0"/>
              <a:t>for an integrated inmate </a:t>
            </a:r>
            <a:r>
              <a:rPr lang="en-US" sz="1800" dirty="0" smtClean="0"/>
              <a:t>management system</a:t>
            </a:r>
            <a:r>
              <a:rPr lang="en-US" sz="1800" dirty="0"/>
              <a:t>. This matter is still the subject of a legal</a:t>
            </a:r>
            <a:endParaRPr lang="en-US" sz="1800" b="1" dirty="0">
              <a:solidFill>
                <a:srgbClr val="000000"/>
              </a:solidFill>
              <a:latin typeface="+mn-lt"/>
              <a:cs typeface="Arial"/>
            </a:endParaRPr>
          </a:p>
        </p:txBody>
      </p:sp>
    </p:spTree>
    <p:extLst>
      <p:ext uri="{BB962C8B-B14F-4D97-AF65-F5344CB8AC3E}">
        <p14:creationId xmlns:p14="http://schemas.microsoft.com/office/powerpoint/2010/main" xmlns="" val="162912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6" y="545620"/>
            <a:ext cx="8588374" cy="249299"/>
          </a:xfrm>
        </p:spPr>
        <p:txBody>
          <a:bodyPr/>
          <a:lstStyle/>
          <a:p>
            <a:pPr lvl="0"/>
            <a:r>
              <a:rPr lang="en-US" sz="1800" dirty="0" smtClean="0">
                <a:solidFill>
                  <a:srgbClr val="FF0000"/>
                </a:solidFill>
              </a:rPr>
              <a:t>PROGRAMME 1: ADMINISTRATION –  62% Targets Achieved</a:t>
            </a:r>
            <a:endParaRPr lang="en-US" sz="2400" dirty="0">
              <a:solidFill>
                <a:srgbClr val="0070C0"/>
              </a:solidFill>
            </a:endParaRPr>
          </a:p>
        </p:txBody>
      </p:sp>
      <p:sp>
        <p:nvSpPr>
          <p:cNvPr id="5" name="TextBox 4"/>
          <p:cNvSpPr txBox="1"/>
          <p:nvPr/>
        </p:nvSpPr>
        <p:spPr>
          <a:xfrm>
            <a:off x="5410200" y="4345930"/>
            <a:ext cx="3581400" cy="1477328"/>
          </a:xfrm>
          <a:prstGeom prst="rect">
            <a:avLst/>
          </a:prstGeom>
          <a:solidFill>
            <a:schemeClr val="bg1">
              <a:lumMod val="85000"/>
            </a:schemeClr>
          </a:solidFill>
          <a:ln>
            <a:solidFill>
              <a:schemeClr val="accent1"/>
            </a:solidFill>
          </a:ln>
        </p:spPr>
        <p:txBody>
          <a:bodyPr wrap="square" rtlCol="0">
            <a:spAutoFit/>
          </a:bodyPr>
          <a:lstStyle/>
          <a:p>
            <a:pPr lvl="0"/>
            <a:r>
              <a:rPr lang="en-US" sz="1600" b="1" dirty="0" smtClean="0">
                <a:solidFill>
                  <a:srgbClr val="000000"/>
                </a:solidFill>
              </a:rPr>
              <a:t>13 Quarterly targets </a:t>
            </a:r>
            <a:r>
              <a:rPr lang="en-US" sz="1600" b="1" dirty="0">
                <a:solidFill>
                  <a:srgbClr val="000000"/>
                </a:solidFill>
              </a:rPr>
              <a:t>(Administration) </a:t>
            </a:r>
          </a:p>
          <a:p>
            <a:pPr lvl="0"/>
            <a:endParaRPr lang="en-US" sz="1600" b="1" dirty="0" smtClean="0">
              <a:solidFill>
                <a:srgbClr val="000000"/>
              </a:solidFill>
            </a:endParaRPr>
          </a:p>
          <a:p>
            <a:pPr marL="285750" lvl="0" indent="-285750">
              <a:buFont typeface="Arial" panose="020B0604020202020204" pitchFamily="34" charset="0"/>
              <a:buChar char="•"/>
            </a:pPr>
            <a:r>
              <a:rPr lang="en-US" dirty="0">
                <a:solidFill>
                  <a:srgbClr val="000000"/>
                </a:solidFill>
              </a:rPr>
              <a:t>8</a:t>
            </a:r>
            <a:r>
              <a:rPr lang="en-US" dirty="0" smtClean="0">
                <a:solidFill>
                  <a:srgbClr val="000000"/>
                </a:solidFill>
              </a:rPr>
              <a:t> targets </a:t>
            </a:r>
            <a:r>
              <a:rPr lang="en-US" dirty="0">
                <a:solidFill>
                  <a:srgbClr val="000000"/>
                </a:solidFill>
              </a:rPr>
              <a:t>– Achieved)</a:t>
            </a:r>
          </a:p>
          <a:p>
            <a:pPr marL="285750" lvl="0" indent="-285750">
              <a:buFont typeface="Arial" panose="020B0604020202020204" pitchFamily="34" charset="0"/>
              <a:buChar char="•"/>
            </a:pPr>
            <a:r>
              <a:rPr lang="en-US" dirty="0" smtClean="0">
                <a:solidFill>
                  <a:srgbClr val="000000"/>
                </a:solidFill>
              </a:rPr>
              <a:t>5 </a:t>
            </a:r>
            <a:r>
              <a:rPr lang="en-US" dirty="0">
                <a:solidFill>
                  <a:srgbClr val="000000"/>
                </a:solidFill>
              </a:rPr>
              <a:t>targets – Not </a:t>
            </a:r>
            <a:r>
              <a:rPr lang="en-US" dirty="0" smtClean="0">
                <a:solidFill>
                  <a:srgbClr val="000000"/>
                </a:solidFill>
              </a:rPr>
              <a:t>Achieved</a:t>
            </a:r>
          </a:p>
          <a:p>
            <a:pPr marL="285750" lvl="0" indent="-285750">
              <a:buFont typeface="Arial" panose="020B0604020202020204" pitchFamily="34" charset="0"/>
              <a:buChar char="•"/>
            </a:pPr>
            <a:endParaRPr lang="en-US" b="1" dirty="0">
              <a:solidFill>
                <a:srgbClr val="FF0000"/>
              </a:solidFill>
            </a:endParaRPr>
          </a:p>
        </p:txBody>
      </p:sp>
      <p:graphicFrame>
        <p:nvGraphicFramePr>
          <p:cNvPr id="6" name="Table 5"/>
          <p:cNvGraphicFramePr>
            <a:graphicFrameLocks noGrp="1"/>
          </p:cNvGraphicFramePr>
          <p:nvPr>
            <p:extLst/>
          </p:nvPr>
        </p:nvGraphicFramePr>
        <p:xfrm>
          <a:off x="236518" y="914400"/>
          <a:ext cx="8221682" cy="2193440"/>
        </p:xfrm>
        <a:graphic>
          <a:graphicData uri="http://schemas.openxmlformats.org/drawingml/2006/table">
            <a:tbl>
              <a:tblPr firstRow="1" bandRow="1">
                <a:tableStyleId>{5C22544A-7EE6-4342-B048-85BDC9FD1C3A}</a:tableStyleId>
              </a:tblPr>
              <a:tblGrid>
                <a:gridCol w="2507289">
                  <a:extLst>
                    <a:ext uri="{9D8B030D-6E8A-4147-A177-3AD203B41FA5}">
                      <a16:colId xmlns:a16="http://schemas.microsoft.com/office/drawing/2014/main" xmlns="" val="20000"/>
                    </a:ext>
                  </a:extLst>
                </a:gridCol>
                <a:gridCol w="2389688">
                  <a:extLst>
                    <a:ext uri="{9D8B030D-6E8A-4147-A177-3AD203B41FA5}">
                      <a16:colId xmlns:a16="http://schemas.microsoft.com/office/drawing/2014/main" xmlns="" val="20001"/>
                    </a:ext>
                  </a:extLst>
                </a:gridCol>
                <a:gridCol w="1605030">
                  <a:extLst>
                    <a:ext uri="{9D8B030D-6E8A-4147-A177-3AD203B41FA5}">
                      <a16:colId xmlns:a16="http://schemas.microsoft.com/office/drawing/2014/main" xmlns="" val="20002"/>
                    </a:ext>
                  </a:extLst>
                </a:gridCol>
                <a:gridCol w="1719675">
                  <a:extLst>
                    <a:ext uri="{9D8B030D-6E8A-4147-A177-3AD203B41FA5}">
                      <a16:colId xmlns:a16="http://schemas.microsoft.com/office/drawing/2014/main" xmlns="" val="20003"/>
                    </a:ext>
                  </a:extLst>
                </a:gridCol>
              </a:tblGrid>
              <a:tr h="457200">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200" b="1" kern="1200" noProof="0" dirty="0" smtClean="0">
                          <a:solidFill>
                            <a:schemeClr val="lt1"/>
                          </a:solidFill>
                          <a:latin typeface="+mn-lt"/>
                          <a:ea typeface="+mn-ea"/>
                          <a:cs typeface="+mn-cs"/>
                        </a:rPr>
                        <a:t>Sub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200" b="1" i="0" u="none" strike="noStrike" kern="1200" cap="none" spc="0" normalizeH="0" baseline="0" noProof="0" smtClean="0">
                          <a:ln>
                            <a:noFill/>
                          </a:ln>
                          <a:solidFill>
                            <a:srgbClr val="FFFFFF"/>
                          </a:solidFill>
                          <a:effectLst/>
                          <a:uLnTx/>
                          <a:uFillTx/>
                          <a:latin typeface="+mn-lt"/>
                          <a:ea typeface="+mn-ea"/>
                          <a:cs typeface="+mn-cs"/>
                        </a:rPr>
                        <a:t>Total No of Annual targets</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lang="en-US" sz="1200" b="1" kern="1200" noProof="0" dirty="0" smtClean="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Achieved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Not Achieved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36624">
                <a:tc>
                  <a:txBody>
                    <a:bodyPr/>
                    <a:lstStyle/>
                    <a:p>
                      <a:r>
                        <a:rPr lang="en-US" sz="1200" b="1" dirty="0" smtClean="0"/>
                        <a:t>Management</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smtClean="0"/>
                        <a:t>4</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latinLnBrk="0" hangingPunct="1">
                        <a:lnSpc>
                          <a:spcPct val="115000"/>
                        </a:lnSpc>
                        <a:spcAft>
                          <a:spcPts val="0"/>
                        </a:spcAft>
                      </a:pPr>
                      <a:r>
                        <a:rPr lang="en-US" sz="1200" b="1" kern="1200" dirty="0" smtClean="0">
                          <a:solidFill>
                            <a:schemeClr val="dk1"/>
                          </a:solidFill>
                          <a:latin typeface="+mn-lt"/>
                          <a:ea typeface="+mn-ea"/>
                          <a:cs typeface="+mn-cs"/>
                        </a:rPr>
                        <a:t>2</a:t>
                      </a:r>
                      <a:endParaRPr lang="en-ZA" sz="1200" b="1" kern="1200" dirty="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l" defTabSz="914331" rtl="0" eaLnBrk="1" latinLnBrk="0" hangingPunct="1">
                        <a:lnSpc>
                          <a:spcPct val="115000"/>
                        </a:lnSpc>
                        <a:spcAft>
                          <a:spcPts val="0"/>
                        </a:spcAft>
                      </a:pPr>
                      <a:r>
                        <a:rPr lang="en-US" sz="1200" b="1" kern="1200" dirty="0" smtClean="0">
                          <a:solidFill>
                            <a:schemeClr val="dk1"/>
                          </a:solidFill>
                          <a:latin typeface="+mn-lt"/>
                          <a:ea typeface="+mn-ea"/>
                          <a:cs typeface="+mn-cs"/>
                        </a:rPr>
                        <a:t>2</a:t>
                      </a:r>
                      <a:endParaRPr lang="en-ZA" sz="1200" b="1" kern="1200" dirty="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270766">
                <a:tc>
                  <a:txBody>
                    <a:bodyPr/>
                    <a:lstStyle/>
                    <a:p>
                      <a:r>
                        <a:rPr lang="en-US" sz="1200" b="1" dirty="0" smtClean="0"/>
                        <a:t>Finance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2</a:t>
                      </a:r>
                      <a:r>
                        <a:rPr lang="en-US" sz="1200" b="1" baseline="0" dirty="0" smtClean="0"/>
                        <a:t> </a:t>
                      </a:r>
                      <a:endParaRPr lang="en-US" sz="1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328064">
                <a:tc>
                  <a:txBody>
                    <a:bodyPr/>
                    <a:lstStyle/>
                    <a:p>
                      <a:r>
                        <a:rPr lang="en-US" sz="1200" b="1" dirty="0" smtClean="0"/>
                        <a:t>Corporate Services</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270766">
                <a:tc>
                  <a:txBody>
                    <a:bodyPr/>
                    <a:lstStyle/>
                    <a:p>
                      <a:r>
                        <a:rPr lang="en-US" sz="1200" b="1" kern="1200" dirty="0" smtClean="0">
                          <a:solidFill>
                            <a:schemeClr val="dk1"/>
                          </a:solidFill>
                          <a:latin typeface="+mn-lt"/>
                          <a:ea typeface="+mn-ea"/>
                          <a:cs typeface="+mn-cs"/>
                        </a:rPr>
                        <a:t>Information</a:t>
                      </a:r>
                      <a:r>
                        <a:rPr lang="en-US" sz="1200" b="1" kern="1200" baseline="0" dirty="0" smtClean="0">
                          <a:solidFill>
                            <a:schemeClr val="dk1"/>
                          </a:solidFill>
                          <a:latin typeface="+mn-lt"/>
                          <a:ea typeface="+mn-ea"/>
                          <a:cs typeface="+mn-cs"/>
                        </a:rPr>
                        <a:t> Technology</a:t>
                      </a:r>
                      <a:endParaRPr lang="en-US" sz="12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270766">
                <a:tc>
                  <a:txBody>
                    <a:bodyPr/>
                    <a:lstStyle/>
                    <a:p>
                      <a:r>
                        <a:rPr lang="en-US" sz="1200" b="1" dirty="0" smtClean="0"/>
                        <a:t>JICS</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200" b="1"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0</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r h="270766">
                <a:tc>
                  <a:txBody>
                    <a:bodyPr/>
                    <a:lstStyle/>
                    <a:p>
                      <a:r>
                        <a:rPr lang="en-US" sz="1200" b="1" dirty="0" smtClean="0"/>
                        <a:t>Total</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200" b="1" dirty="0" smtClean="0"/>
                        <a:t>13</a:t>
                      </a:r>
                      <a:r>
                        <a:rPr lang="en-US" sz="1200" b="1" baseline="0" dirty="0" smtClean="0"/>
                        <a:t> </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200" b="1" dirty="0" smtClean="0"/>
                        <a:t>8</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smtClean="0"/>
                        <a:t>5</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6"/>
                  </a:ext>
                </a:extLst>
              </a:tr>
            </a:tbl>
          </a:graphicData>
        </a:graphic>
      </p:graphicFrame>
      <p:graphicFrame>
        <p:nvGraphicFramePr>
          <p:cNvPr id="11" name="Chart 10"/>
          <p:cNvGraphicFramePr/>
          <p:nvPr>
            <p:extLst/>
          </p:nvPr>
        </p:nvGraphicFramePr>
        <p:xfrm>
          <a:off x="236518" y="3581400"/>
          <a:ext cx="4792682" cy="26981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083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7100" y="1388442"/>
            <a:ext cx="7378700" cy="3194721"/>
          </a:xfrm>
          <a:prstGeom prst="rect">
            <a:avLst/>
          </a:prstGeom>
        </p:spPr>
        <p:txBody>
          <a:bodyPr wrap="square">
            <a:spAutoFit/>
          </a:bodyPr>
          <a:lstStyle/>
          <a:p>
            <a:pPr lvl="0" algn="ctr" eaLnBrk="0" hangingPunct="0">
              <a:lnSpc>
                <a:spcPct val="90000"/>
              </a:lnSpc>
              <a:spcBef>
                <a:spcPct val="90000"/>
              </a:spcBef>
              <a:buClr>
                <a:srgbClr val="7D0900"/>
              </a:buClr>
            </a:pPr>
            <a:r>
              <a:rPr lang="en-ZA" sz="3200" kern="0" dirty="0">
                <a:latin typeface="Arial Black" panose="020B0A04020102020204" pitchFamily="34" charset="0"/>
                <a:cs typeface="Arial"/>
              </a:rPr>
              <a:t>FINAL STATE OF EXPENDITURE UP TO </a:t>
            </a:r>
            <a:endParaRPr lang="en-ZA" sz="3200" kern="0" dirty="0" smtClean="0">
              <a:latin typeface="Arial Black" panose="020B0A04020102020204" pitchFamily="34" charset="0"/>
              <a:cs typeface="Arial"/>
            </a:endParaRPr>
          </a:p>
          <a:p>
            <a:pPr lvl="0" algn="ctr" eaLnBrk="0" hangingPunct="0">
              <a:lnSpc>
                <a:spcPct val="90000"/>
              </a:lnSpc>
              <a:spcBef>
                <a:spcPct val="90000"/>
              </a:spcBef>
              <a:buClr>
                <a:srgbClr val="7D0900"/>
              </a:buClr>
            </a:pPr>
            <a:r>
              <a:rPr lang="en-ZA" sz="3200" kern="0" dirty="0" smtClean="0">
                <a:latin typeface="Arial Black" panose="020B0A04020102020204" pitchFamily="34" charset="0"/>
                <a:cs typeface="Arial"/>
              </a:rPr>
              <a:t>31 </a:t>
            </a:r>
            <a:r>
              <a:rPr lang="en-ZA" sz="3200" kern="0" dirty="0">
                <a:latin typeface="Arial Black" panose="020B0A04020102020204" pitchFamily="34" charset="0"/>
                <a:cs typeface="Arial"/>
              </a:rPr>
              <a:t>MARCH 2017: </a:t>
            </a:r>
          </a:p>
          <a:p>
            <a:pPr lvl="0" algn="ctr" eaLnBrk="0" hangingPunct="0">
              <a:lnSpc>
                <a:spcPct val="90000"/>
              </a:lnSpc>
              <a:spcBef>
                <a:spcPct val="90000"/>
              </a:spcBef>
              <a:buClr>
                <a:srgbClr val="7D0900"/>
              </a:buClr>
            </a:pPr>
            <a:r>
              <a:rPr lang="en-ZA" sz="3200" kern="0" dirty="0">
                <a:latin typeface="Arial Black" panose="020B0A04020102020204" pitchFamily="34" charset="0"/>
                <a:cs typeface="Arial"/>
              </a:rPr>
              <a:t/>
            </a:r>
            <a:br>
              <a:rPr lang="en-ZA" sz="3200" kern="0" dirty="0">
                <a:latin typeface="Arial Black" panose="020B0A04020102020204" pitchFamily="34" charset="0"/>
                <a:cs typeface="Arial"/>
              </a:rPr>
            </a:br>
            <a:r>
              <a:rPr lang="en-ZA" sz="3200" kern="0" dirty="0">
                <a:latin typeface="Arial Black" panose="020B0A04020102020204" pitchFamily="34" charset="0"/>
                <a:cs typeface="Arial"/>
              </a:rPr>
              <a:t>2016/17 FINANCIAL YEAR</a:t>
            </a:r>
          </a:p>
        </p:txBody>
      </p:sp>
    </p:spTree>
    <p:extLst>
      <p:ext uri="{BB962C8B-B14F-4D97-AF65-F5344CB8AC3E}">
        <p14:creationId xmlns:p14="http://schemas.microsoft.com/office/powerpoint/2010/main" xmlns="" val="20550356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246063" y="596900"/>
            <a:ext cx="8647112" cy="276999"/>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defRPr/>
            </a:pPr>
            <a:r>
              <a:rPr lang="en-ZA" kern="0" dirty="0" smtClean="0">
                <a:solidFill>
                  <a:srgbClr val="000000"/>
                </a:solidFill>
                <a:latin typeface="Arial" panose="020B0604020202020204" pitchFamily="34" charset="0"/>
                <a:cs typeface="Arial" panose="020B0604020202020204" pitchFamily="34" charset="0"/>
              </a:rPr>
              <a:t>Outline of the presentation</a:t>
            </a:r>
            <a:endParaRPr lang="en-ZA" kern="0" dirty="0">
              <a:solidFill>
                <a:srgbClr val="00000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bwMode="auto">
          <a:xfrm>
            <a:off x="720191" y="1031760"/>
            <a:ext cx="7888788" cy="3988784"/>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a:buClr>
                <a:srgbClr val="7D0900"/>
              </a:buClr>
            </a:pPr>
            <a:r>
              <a:rPr lang="en-ZA" b="1" kern="0" dirty="0">
                <a:solidFill>
                  <a:srgbClr val="000000"/>
                </a:solidFill>
                <a:latin typeface="Arial"/>
                <a:cs typeface="Arial"/>
              </a:rPr>
              <a:t>Part </a:t>
            </a:r>
            <a:r>
              <a:rPr lang="en-ZA" b="1" kern="0" dirty="0" smtClean="0">
                <a:solidFill>
                  <a:srgbClr val="000000"/>
                </a:solidFill>
                <a:latin typeface="Arial"/>
                <a:cs typeface="Arial"/>
              </a:rPr>
              <a:t>A:	</a:t>
            </a:r>
            <a:r>
              <a:rPr lang="en-ZA" b="1" kern="0" dirty="0">
                <a:solidFill>
                  <a:srgbClr val="000000"/>
                </a:solidFill>
                <a:latin typeface="Arial"/>
                <a:cs typeface="Arial"/>
              </a:rPr>
              <a:t>S</a:t>
            </a:r>
            <a:r>
              <a:rPr lang="en-ZA" b="1" kern="0" dirty="0" smtClean="0">
                <a:solidFill>
                  <a:srgbClr val="000000"/>
                </a:solidFill>
                <a:latin typeface="Arial"/>
                <a:cs typeface="Arial"/>
              </a:rPr>
              <a:t>ummary </a:t>
            </a:r>
            <a:r>
              <a:rPr lang="en-ZA" b="1" kern="0" dirty="0">
                <a:solidFill>
                  <a:srgbClr val="000000"/>
                </a:solidFill>
                <a:latin typeface="Arial"/>
                <a:cs typeface="Arial"/>
              </a:rPr>
              <a:t>of </a:t>
            </a:r>
            <a:r>
              <a:rPr lang="en-ZA" b="1" kern="0" dirty="0" smtClean="0">
                <a:solidFill>
                  <a:srgbClr val="000000"/>
                </a:solidFill>
                <a:latin typeface="Arial"/>
                <a:cs typeface="Arial"/>
              </a:rPr>
              <a:t>the National </a:t>
            </a:r>
            <a:r>
              <a:rPr lang="en-ZA" b="1" kern="0" dirty="0">
                <a:solidFill>
                  <a:srgbClr val="000000"/>
                </a:solidFill>
                <a:latin typeface="Arial"/>
                <a:cs typeface="Arial"/>
              </a:rPr>
              <a:t>S</a:t>
            </a:r>
            <a:r>
              <a:rPr lang="en-ZA" b="1" kern="0" dirty="0" smtClean="0">
                <a:solidFill>
                  <a:srgbClr val="000000"/>
                </a:solidFill>
                <a:latin typeface="Arial"/>
                <a:cs typeface="Arial"/>
              </a:rPr>
              <a:t>tate of </a:t>
            </a:r>
            <a:r>
              <a:rPr lang="en-ZA" b="1" kern="0" dirty="0">
                <a:solidFill>
                  <a:srgbClr val="000000"/>
                </a:solidFill>
                <a:latin typeface="Arial"/>
                <a:cs typeface="Arial"/>
              </a:rPr>
              <a:t>E</a:t>
            </a:r>
            <a:r>
              <a:rPr lang="en-ZA" b="1" kern="0" dirty="0" smtClean="0">
                <a:solidFill>
                  <a:srgbClr val="000000"/>
                </a:solidFill>
                <a:latin typeface="Arial"/>
                <a:cs typeface="Arial"/>
              </a:rPr>
              <a:t>xpenditure up 			to 31 March 2017</a:t>
            </a:r>
          </a:p>
          <a:p>
            <a:pPr marL="0" indent="0" algn="just">
              <a:buClr>
                <a:srgbClr val="7D0900"/>
              </a:buClr>
              <a:buFont typeface="Wingdings" pitchFamily="2" charset="2"/>
              <a:buNone/>
            </a:pPr>
            <a:endParaRPr lang="en-ZA" b="1" kern="0" dirty="0" smtClean="0">
              <a:solidFill>
                <a:srgbClr val="000000"/>
              </a:solidFill>
              <a:latin typeface="Arial"/>
              <a:cs typeface="Arial"/>
            </a:endParaRPr>
          </a:p>
          <a:p>
            <a:pPr algn="just">
              <a:buClr>
                <a:srgbClr val="7D0900"/>
              </a:buClr>
            </a:pPr>
            <a:r>
              <a:rPr lang="en-ZA" b="1" kern="0" dirty="0" smtClean="0">
                <a:solidFill>
                  <a:srgbClr val="000000"/>
                </a:solidFill>
                <a:latin typeface="Arial"/>
                <a:cs typeface="Arial"/>
              </a:rPr>
              <a:t>Part </a:t>
            </a:r>
            <a:r>
              <a:rPr lang="en-ZA" b="1" kern="0" dirty="0">
                <a:solidFill>
                  <a:srgbClr val="000000"/>
                </a:solidFill>
                <a:latin typeface="Arial"/>
                <a:cs typeface="Arial"/>
              </a:rPr>
              <a:t>B:	Summary </a:t>
            </a:r>
            <a:r>
              <a:rPr lang="en-ZA" b="1" kern="0" dirty="0" smtClean="0">
                <a:solidFill>
                  <a:srgbClr val="000000"/>
                </a:solidFill>
                <a:latin typeface="Arial"/>
                <a:cs typeface="Arial"/>
              </a:rPr>
              <a:t>of </a:t>
            </a:r>
            <a:r>
              <a:rPr lang="en-ZA" b="1" kern="0" dirty="0">
                <a:solidFill>
                  <a:srgbClr val="000000"/>
                </a:solidFill>
                <a:latin typeface="Arial"/>
                <a:cs typeface="Arial"/>
              </a:rPr>
              <a:t>the </a:t>
            </a:r>
            <a:r>
              <a:rPr lang="en-ZA" b="1" kern="0" dirty="0" smtClean="0">
                <a:solidFill>
                  <a:srgbClr val="000000"/>
                </a:solidFill>
                <a:latin typeface="Arial"/>
                <a:cs typeface="Arial"/>
              </a:rPr>
              <a:t>National </a:t>
            </a:r>
            <a:r>
              <a:rPr lang="en-ZA" b="1" kern="0" dirty="0">
                <a:solidFill>
                  <a:srgbClr val="000000"/>
                </a:solidFill>
                <a:latin typeface="Arial"/>
                <a:cs typeface="Arial"/>
              </a:rPr>
              <a:t>State of Expenditure per 		</a:t>
            </a:r>
            <a:r>
              <a:rPr lang="en-ZA" b="1" kern="0" dirty="0" smtClean="0">
                <a:solidFill>
                  <a:srgbClr val="000000"/>
                </a:solidFill>
                <a:latin typeface="Arial"/>
                <a:cs typeface="Arial"/>
              </a:rPr>
              <a:t>	economic classification up </a:t>
            </a:r>
            <a:r>
              <a:rPr lang="en-ZA" b="1" kern="0" dirty="0">
                <a:solidFill>
                  <a:srgbClr val="000000"/>
                </a:solidFill>
                <a:latin typeface="Arial"/>
                <a:cs typeface="Arial"/>
              </a:rPr>
              <a:t>to </a:t>
            </a:r>
            <a:r>
              <a:rPr lang="en-ZA" b="1" kern="0" dirty="0" smtClean="0">
                <a:solidFill>
                  <a:srgbClr val="000000"/>
                </a:solidFill>
                <a:latin typeface="Arial"/>
                <a:cs typeface="Arial"/>
              </a:rPr>
              <a:t>31 March 2017</a:t>
            </a:r>
          </a:p>
          <a:p>
            <a:pPr marL="0" indent="0" algn="just">
              <a:buClr>
                <a:srgbClr val="7D0900"/>
              </a:buClr>
              <a:buFont typeface="Wingdings" pitchFamily="2" charset="2"/>
              <a:buNone/>
            </a:pPr>
            <a:endParaRPr lang="en-ZA" b="1" kern="0" dirty="0">
              <a:solidFill>
                <a:srgbClr val="000000"/>
              </a:solidFill>
              <a:latin typeface="Arial"/>
              <a:cs typeface="Arial"/>
            </a:endParaRPr>
          </a:p>
          <a:p>
            <a:pPr algn="just">
              <a:buClr>
                <a:srgbClr val="7D0900"/>
              </a:buClr>
            </a:pPr>
            <a:r>
              <a:rPr lang="en-ZA" b="1" kern="0" dirty="0" smtClean="0">
                <a:solidFill>
                  <a:srgbClr val="000000"/>
                </a:solidFill>
                <a:latin typeface="Arial"/>
                <a:cs typeface="Arial"/>
              </a:rPr>
              <a:t>Part </a:t>
            </a:r>
            <a:r>
              <a:rPr lang="en-ZA" b="1" kern="0" dirty="0">
                <a:solidFill>
                  <a:srgbClr val="000000"/>
                </a:solidFill>
                <a:latin typeface="Arial"/>
                <a:cs typeface="Arial"/>
              </a:rPr>
              <a:t>C:	Summary </a:t>
            </a:r>
            <a:r>
              <a:rPr lang="en-ZA" b="1" kern="0" dirty="0" smtClean="0">
                <a:solidFill>
                  <a:srgbClr val="000000"/>
                </a:solidFill>
                <a:latin typeface="Arial"/>
                <a:cs typeface="Arial"/>
              </a:rPr>
              <a:t>of National </a:t>
            </a:r>
            <a:r>
              <a:rPr lang="en-ZA" b="1" kern="0" dirty="0">
                <a:solidFill>
                  <a:srgbClr val="000000"/>
                </a:solidFill>
                <a:latin typeface="Arial"/>
                <a:cs typeface="Arial"/>
              </a:rPr>
              <a:t>State of </a:t>
            </a:r>
            <a:r>
              <a:rPr lang="en-ZA" b="1" kern="0" dirty="0" smtClean="0">
                <a:solidFill>
                  <a:srgbClr val="000000"/>
                </a:solidFill>
                <a:latin typeface="Arial"/>
                <a:cs typeface="Arial"/>
              </a:rPr>
              <a:t>Expenditure per </a:t>
            </a:r>
            <a:r>
              <a:rPr lang="en-ZA" b="1" kern="0" dirty="0">
                <a:solidFill>
                  <a:srgbClr val="000000"/>
                </a:solidFill>
                <a:latin typeface="Arial"/>
                <a:cs typeface="Arial"/>
              </a:rPr>
              <a:t>		</a:t>
            </a:r>
            <a:r>
              <a:rPr lang="en-ZA" b="1" kern="0" dirty="0" smtClean="0">
                <a:solidFill>
                  <a:srgbClr val="000000"/>
                </a:solidFill>
                <a:latin typeface="Arial"/>
                <a:cs typeface="Arial"/>
              </a:rPr>
              <a:t>		programme up to 31 March 2017</a:t>
            </a:r>
          </a:p>
          <a:p>
            <a:pPr marL="0" indent="0" algn="just">
              <a:buClr>
                <a:srgbClr val="7D0900"/>
              </a:buClr>
              <a:buFont typeface="Wingdings" pitchFamily="2" charset="2"/>
              <a:buNone/>
            </a:pPr>
            <a:endParaRPr lang="en-ZA" b="1" kern="0" dirty="0" smtClean="0">
              <a:solidFill>
                <a:srgbClr val="000000"/>
              </a:solidFill>
              <a:latin typeface="Arial"/>
              <a:cs typeface="Arial"/>
            </a:endParaRPr>
          </a:p>
          <a:p>
            <a:pPr algn="just">
              <a:buClr>
                <a:srgbClr val="7D0900"/>
              </a:buClr>
            </a:pPr>
            <a:r>
              <a:rPr lang="en-ZA" b="1" kern="0" dirty="0">
                <a:solidFill>
                  <a:srgbClr val="000000"/>
                </a:solidFill>
                <a:latin typeface="Arial"/>
                <a:cs typeface="Arial"/>
              </a:rPr>
              <a:t>Part D:	</a:t>
            </a:r>
            <a:r>
              <a:rPr lang="en-ZA" b="1" kern="0" dirty="0" smtClean="0">
                <a:solidFill>
                  <a:srgbClr val="000000"/>
                </a:solidFill>
                <a:latin typeface="Arial"/>
                <a:cs typeface="Arial"/>
              </a:rPr>
              <a:t>Concluding remarks </a:t>
            </a:r>
          </a:p>
          <a:p>
            <a:pPr marL="0" indent="0" algn="just">
              <a:buClr>
                <a:srgbClr val="7D0900"/>
              </a:buClr>
              <a:buNone/>
            </a:pPr>
            <a:endParaRPr lang="en-ZA" b="1" kern="0" dirty="0">
              <a:solidFill>
                <a:srgbClr val="000000"/>
              </a:solidFill>
              <a:latin typeface="Arial"/>
              <a:cs typeface="Arial"/>
            </a:endParaRPr>
          </a:p>
        </p:txBody>
      </p:sp>
    </p:spTree>
    <p:extLst>
      <p:ext uri="{BB962C8B-B14F-4D97-AF65-F5344CB8AC3E}">
        <p14:creationId xmlns:p14="http://schemas.microsoft.com/office/powerpoint/2010/main" xmlns="" val="1439569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63550" y="779319"/>
            <a:ext cx="8281569"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eaLnBrk="1" hangingPunct="1">
              <a:spcBef>
                <a:spcPct val="50000"/>
              </a:spcBef>
            </a:pP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A. SUMMARY OF THE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NATIONAL </a:t>
            </a: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STATE OF EXPENDITURE FOR THE YEAR TO DATE: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31 MARCH 2017</a:t>
            </a:r>
            <a:endParaRPr lang="en-US" kern="0" dirty="0" smtClean="0">
              <a:solidFill>
                <a:srgbClr val="FF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3812992052"/>
              </p:ext>
            </p:extLst>
          </p:nvPr>
        </p:nvGraphicFramePr>
        <p:xfrm>
          <a:off x="1550988" y="1882775"/>
          <a:ext cx="5626100" cy="3292475"/>
        </p:xfrm>
        <a:graphic>
          <a:graphicData uri="http://schemas.openxmlformats.org/presentationml/2006/ole">
            <p:oleObj spid="_x0000_s59415" name="Worksheet" r:id="rId3" imgW="3143267" imgH="1409670" progId="Excel.Sheet.12">
              <p:embed/>
            </p:oleObj>
          </a:graphicData>
        </a:graphic>
      </p:graphicFrame>
    </p:spTree>
    <p:extLst>
      <p:ext uri="{BB962C8B-B14F-4D97-AF65-F5344CB8AC3E}">
        <p14:creationId xmlns:p14="http://schemas.microsoft.com/office/powerpoint/2010/main" xmlns="" val="1114519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48356" y="914400"/>
            <a:ext cx="8719443"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US" dirty="0" smtClean="0">
                <a:solidFill>
                  <a:srgbClr val="FF0000"/>
                </a:solidFill>
                <a:latin typeface="Arial" panose="020B0604020202020204" pitchFamily="34" charset="0"/>
                <a:ea typeface="Tahoma" panose="020B0604030504040204" pitchFamily="34" charset="0"/>
                <a:cs typeface="Arial" panose="020B0604020202020204" pitchFamily="34" charset="0"/>
              </a:rPr>
              <a:t>B. </a:t>
            </a:r>
            <a:r>
              <a:rPr lang="en-US" dirty="0">
                <a:solidFill>
                  <a:srgbClr val="FF0000"/>
                </a:solidFill>
                <a:latin typeface="Arial" panose="020B0604020202020204" pitchFamily="34" charset="0"/>
                <a:ea typeface="Tahoma" panose="020B0604030504040204" pitchFamily="34" charset="0"/>
                <a:cs typeface="Arial" panose="020B0604020202020204" pitchFamily="34" charset="0"/>
              </a:rPr>
              <a:t>SUMMARY OF THE </a:t>
            </a:r>
            <a:r>
              <a:rPr lang="en-US" dirty="0" smtClean="0">
                <a:solidFill>
                  <a:srgbClr val="FF0000"/>
                </a:solidFill>
                <a:latin typeface="Arial" panose="020B0604020202020204" pitchFamily="34" charset="0"/>
                <a:ea typeface="Tahoma" panose="020B0604030504040204" pitchFamily="34" charset="0"/>
                <a:cs typeface="Arial" panose="020B0604020202020204" pitchFamily="34" charset="0"/>
              </a:rPr>
              <a:t>NATIONAL </a:t>
            </a:r>
            <a:r>
              <a:rPr lang="en-US" dirty="0">
                <a:solidFill>
                  <a:srgbClr val="FF0000"/>
                </a:solidFill>
                <a:latin typeface="Arial" panose="020B0604020202020204" pitchFamily="34" charset="0"/>
                <a:ea typeface="Tahoma" panose="020B0604030504040204" pitchFamily="34" charset="0"/>
                <a:cs typeface="Arial" panose="020B0604020202020204" pitchFamily="34" charset="0"/>
              </a:rPr>
              <a:t>STATE OF EXPENDITURE PER ECONOMIC CLASSIFICATION FOR THE YEAR TO DATE: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31 MARCH 2017</a:t>
            </a:r>
            <a:endParaRPr lang="en-ZA" kern="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414252553"/>
              </p:ext>
            </p:extLst>
          </p:nvPr>
        </p:nvGraphicFramePr>
        <p:xfrm>
          <a:off x="744538" y="2209800"/>
          <a:ext cx="7689850" cy="3505200"/>
        </p:xfrm>
        <a:graphic>
          <a:graphicData uri="http://schemas.openxmlformats.org/presentationml/2006/ole">
            <p:oleObj spid="_x0000_s64524" name="Worksheet" r:id="rId3" imgW="5619846" imgH="1943190" progId="Excel.Sheet.12">
              <p:embed/>
            </p:oleObj>
          </a:graphicData>
        </a:graphic>
      </p:graphicFrame>
    </p:spTree>
    <p:extLst>
      <p:ext uri="{BB962C8B-B14F-4D97-AF65-F5344CB8AC3E}">
        <p14:creationId xmlns:p14="http://schemas.microsoft.com/office/powerpoint/2010/main" xmlns="" val="34492304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 y="762000"/>
            <a:ext cx="914400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246063" eaLnBrk="1" hangingPunct="1">
              <a:tabLst>
                <a:tab pos="268288" algn="l"/>
                <a:tab pos="450850" algn="l"/>
              </a:tabLst>
            </a:pP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B. </a:t>
            </a: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SUMMARY OF THE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NATIONAL </a:t>
            </a: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STATE OF EXPENDITURE PER ECONOMIC CLASSIFICATION FOR THE YEAR TO DATE: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31 MARCH 2017</a:t>
            </a:r>
            <a:endParaRPr lang="en-ZA" kern="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marL="268288" indent="-268288" algn="ctr" defTabSz="246063" eaLnBrk="1" hangingPunct="1">
              <a:tabLst>
                <a:tab pos="268288" algn="l"/>
                <a:tab pos="450850" algn="l"/>
              </a:tabLst>
            </a:pPr>
            <a:endParaRPr lang="en-ZA"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5838" y="1304015"/>
            <a:ext cx="7170737" cy="4389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77386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762000"/>
            <a:ext cx="8130863" cy="11079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eaLnBrk="1" hangingPunct="1">
              <a:tabLst>
                <a:tab pos="900113" algn="l"/>
              </a:tabLst>
            </a:pPr>
            <a:r>
              <a:rPr lang="en-US" dirty="0" smtClean="0">
                <a:solidFill>
                  <a:srgbClr val="FF0000"/>
                </a:solidFill>
                <a:latin typeface="Arial" panose="020B0604020202020204" pitchFamily="34" charset="0"/>
                <a:ea typeface="Tahoma" panose="020B0604030504040204" pitchFamily="34" charset="0"/>
                <a:cs typeface="Arial" panose="020B0604020202020204" pitchFamily="34" charset="0"/>
              </a:rPr>
              <a:t>B. </a:t>
            </a:r>
            <a:r>
              <a:rPr lang="en-US" dirty="0">
                <a:solidFill>
                  <a:srgbClr val="FF0000"/>
                </a:solidFill>
                <a:latin typeface="Arial" panose="020B0604020202020204" pitchFamily="34" charset="0"/>
                <a:ea typeface="Tahoma" panose="020B0604030504040204" pitchFamily="34" charset="0"/>
                <a:cs typeface="Arial" panose="020B0604020202020204" pitchFamily="34" charset="0"/>
              </a:rPr>
              <a:t>ANALYSIS OF THE </a:t>
            </a:r>
            <a:r>
              <a:rPr lang="en-US" dirty="0" smtClean="0">
                <a:solidFill>
                  <a:srgbClr val="FF0000"/>
                </a:solidFill>
                <a:latin typeface="Arial" panose="020B0604020202020204" pitchFamily="34" charset="0"/>
                <a:ea typeface="Tahoma" panose="020B0604030504040204" pitchFamily="34" charset="0"/>
                <a:cs typeface="Arial" panose="020B0604020202020204" pitchFamily="34" charset="0"/>
              </a:rPr>
              <a:t>STATE </a:t>
            </a:r>
            <a:r>
              <a:rPr lang="en-US" dirty="0">
                <a:solidFill>
                  <a:srgbClr val="FF0000"/>
                </a:solidFill>
                <a:latin typeface="Arial" panose="020B0604020202020204" pitchFamily="34" charset="0"/>
                <a:ea typeface="Tahoma" panose="020B0604030504040204" pitchFamily="34" charset="0"/>
                <a:cs typeface="Arial" panose="020B0604020202020204" pitchFamily="34" charset="0"/>
              </a:rPr>
              <a:t>OF EXPENDITURE PER ECONOMIC CLASSIFICATION FOR THE YEAR TO DATE: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31 MARCH </a:t>
            </a:r>
            <a:r>
              <a:rPr lang="en-ZA" sz="1600"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2017</a:t>
            </a:r>
            <a:endParaRPr lang="en-ZA" sz="1600" kern="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eaLnBrk="1" hangingPunct="1">
              <a:tabLst>
                <a:tab pos="900113" algn="l"/>
              </a:tabLst>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eaLnBrk="1" hangingPunct="1">
              <a:tabLst>
                <a:tab pos="900113" algn="l"/>
              </a:tabLst>
            </a:pPr>
            <a:endParaRPr lang="en-US" kern="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3"/>
          <p:cNvSpPr txBox="1">
            <a:spLocks noChangeArrowheads="1"/>
          </p:cNvSpPr>
          <p:nvPr/>
        </p:nvSpPr>
        <p:spPr bwMode="auto">
          <a:xfrm>
            <a:off x="144860" y="1447496"/>
            <a:ext cx="8802490" cy="5178341"/>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defTabSz="457200" eaLnBrk="1" hangingPunct="1">
              <a:lnSpc>
                <a:spcPct val="150000"/>
              </a:lnSpc>
              <a:spcBef>
                <a:spcPts val="1200"/>
              </a:spcBef>
              <a:buClrTx/>
              <a:buFont typeface="Wingdings" pitchFamily="2" charset="2"/>
              <a:buChar char="q"/>
            </a:pPr>
            <a:r>
              <a:rPr lang="en-US" sz="1200" b="1" u="sng" dirty="0">
                <a:solidFill>
                  <a:prstClr val="black"/>
                </a:solidFill>
                <a:latin typeface="Arial" panose="020B0604020202020204" pitchFamily="34" charset="0"/>
                <a:ea typeface="Tahoma" panose="020B0604030504040204" pitchFamily="34" charset="0"/>
                <a:cs typeface="Arial" panose="020B0604020202020204" pitchFamily="34" charset="0"/>
              </a:rPr>
              <a:t>Compensation of Employees.</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R14,417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billion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(97.27%)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against the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final appropriation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of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R14,821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billion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(100%)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resulting in an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 spending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of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R404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due to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funded vacant posts.</a:t>
            </a:r>
            <a:r>
              <a:rPr lang="en-US"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PERSAL reported a funded permanent establishment of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41,994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of which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39,259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are funded filled posts,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402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posts are filled additional to the funded establishment, mostly on entry level, resulting in a total PERSAL head count of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39,634,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but leaving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2,735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vacant funded posts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(6.51%).</a:t>
            </a:r>
          </a:p>
          <a:p>
            <a:pPr algn="just" defTabSz="457200" eaLnBrk="1" hangingPunct="1">
              <a:lnSpc>
                <a:spcPct val="150000"/>
              </a:lnSpc>
              <a:spcBef>
                <a:spcPts val="1200"/>
              </a:spcBef>
              <a:buClrTx/>
              <a:buFont typeface="Wingdings" pitchFamily="2" charset="2"/>
              <a:buChar char="q"/>
            </a:pP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With respect to  Learnership, 2 017 learners were certified as competent and absorption in the department. These learners are given contract posts and only absorbed as soon as entry security posts becomes vacant. </a:t>
            </a:r>
          </a:p>
          <a:p>
            <a:pPr marL="269875" lvl="1" indent="0" algn="just" defTabSz="457200" eaLnBrk="1" hangingPunct="1">
              <a:lnSpc>
                <a:spcPct val="150000"/>
              </a:lnSpc>
              <a:spcBef>
                <a:spcPts val="1200"/>
              </a:spcBef>
              <a:buClrTx/>
              <a:buFont typeface="Arial" charset="0"/>
              <a:buNone/>
            </a:pPr>
            <a:r>
              <a:rPr lang="en-ZA" sz="1200" b="1" u="sng" dirty="0" smtClean="0">
                <a:solidFill>
                  <a:prstClr val="black"/>
                </a:solidFill>
                <a:latin typeface="Arial" panose="020B0604020202020204" pitchFamily="34" charset="0"/>
                <a:ea typeface="Tahoma" panose="020B0604030504040204" pitchFamily="34" charset="0"/>
                <a:cs typeface="Arial" panose="020B0604020202020204" pitchFamily="34" charset="0"/>
              </a:rPr>
              <a:t>Occupational Specific Dispensation for Correctional Officials </a:t>
            </a:r>
          </a:p>
          <a:p>
            <a:pPr lvl="1" algn="just" defTabSz="457200" eaLnBrk="1" hangingPunct="1">
              <a:lnSpc>
                <a:spcPct val="150000"/>
              </a:lnSpc>
              <a:spcBef>
                <a:spcPts val="1200"/>
              </a:spcBef>
              <a:buClrTx/>
              <a:buFont typeface="Arial" panose="020B0604020202020204" pitchFamily="34" charset="0"/>
              <a:buChar char="•"/>
            </a:pP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Department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implemented OSD phase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2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in line with Departmental Bargaining Chamber (DBC) resolution 1 of 2016 which was signed on the 21 November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2016. Estimated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13 000 officials who are currently in service were paid adjustment notches and 17% back pay in February 2017 and March 2017 respectively</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 At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the end of 31 March 2017 the department had not finalised the implementation of OSD. It is envisaged that the process of translation of notches and the 17% of the 30% will be finalised in 2017/18 and the remaining 13% of 30% over the 2017 Medium Term Expenditure Framework period.</a:t>
            </a:r>
          </a:p>
          <a:p>
            <a:pPr algn="just" defTabSz="457200" eaLnBrk="1" hangingPunct="1">
              <a:lnSpc>
                <a:spcPct val="150000"/>
              </a:lnSpc>
              <a:spcBef>
                <a:spcPts val="1200"/>
              </a:spcBef>
              <a:buClrTx/>
              <a:buFont typeface="Wingdings" pitchFamily="2" charset="2"/>
              <a:buChar char="q"/>
            </a:pPr>
            <a:r>
              <a:rPr lang="en-US" sz="1200" b="1" dirty="0">
                <a:solidFill>
                  <a:prstClr val="black"/>
                </a:solidFill>
                <a:latin typeface="Arial" panose="020B0604020202020204" pitchFamily="34" charset="0"/>
                <a:ea typeface="Tahoma" panose="020B0604030504040204" pitchFamily="34" charset="0"/>
                <a:cs typeface="Arial" panose="020B0604020202020204" pitchFamily="34" charset="0"/>
              </a:rPr>
              <a:t>Compensation of Employees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budget is specifically and exclusively appropriated and cannot be shifted without an act of parliament.</a:t>
            </a:r>
          </a:p>
          <a:p>
            <a:pPr lvl="1" algn="just" defTabSz="457200" eaLnBrk="1" hangingPunct="1">
              <a:lnSpc>
                <a:spcPct val="150000"/>
              </a:lnSpc>
              <a:spcBef>
                <a:spcPts val="1200"/>
              </a:spcBef>
              <a:buClrTx/>
              <a:buFont typeface="Arial" panose="020B0604020202020204" pitchFamily="34" charset="0"/>
              <a:buChar char="•"/>
            </a:pPr>
            <a:endParaRPr lang="en-ZA" sz="11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5363629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80673" y="609600"/>
            <a:ext cx="8130863" cy="10525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eaLnBrk="1" hangingPunct="1">
              <a:tabLst>
                <a:tab pos="900113" algn="l"/>
              </a:tabLst>
            </a:pPr>
            <a:r>
              <a:rPr lang="en-US" sz="1800" dirty="0">
                <a:solidFill>
                  <a:srgbClr val="FF0000"/>
                </a:solidFill>
                <a:latin typeface="Arial" panose="020B0604020202020204" pitchFamily="34" charset="0"/>
                <a:ea typeface="Tahoma" panose="020B0604030504040204" pitchFamily="34" charset="0"/>
                <a:cs typeface="Arial" panose="020B0604020202020204" pitchFamily="34" charset="0"/>
              </a:rPr>
              <a:t>B</a:t>
            </a:r>
            <a:r>
              <a:rPr lang="en-US" sz="1800"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sz="1800" dirty="0">
                <a:solidFill>
                  <a:srgbClr val="FF0000"/>
                </a:solidFill>
                <a:latin typeface="Arial" panose="020B0604020202020204" pitchFamily="34" charset="0"/>
                <a:ea typeface="Tahoma" panose="020B0604030504040204" pitchFamily="34" charset="0"/>
                <a:cs typeface="Arial" panose="020B0604020202020204" pitchFamily="34" charset="0"/>
              </a:rPr>
              <a:t>ANALYSIS OF </a:t>
            </a:r>
            <a:r>
              <a:rPr lang="en-US" sz="1800" dirty="0" smtClean="0">
                <a:solidFill>
                  <a:srgbClr val="FF0000"/>
                </a:solidFill>
                <a:latin typeface="Arial" panose="020B0604020202020204" pitchFamily="34" charset="0"/>
                <a:ea typeface="Tahoma" panose="020B0604030504040204" pitchFamily="34" charset="0"/>
                <a:cs typeface="Arial" panose="020B0604020202020204" pitchFamily="34" charset="0"/>
              </a:rPr>
              <a:t>THE NATIONAL STATE </a:t>
            </a:r>
            <a:r>
              <a:rPr lang="en-US" sz="1800" dirty="0">
                <a:solidFill>
                  <a:srgbClr val="FF0000"/>
                </a:solidFill>
                <a:latin typeface="Arial" panose="020B0604020202020204" pitchFamily="34" charset="0"/>
                <a:ea typeface="Tahoma" panose="020B0604030504040204" pitchFamily="34" charset="0"/>
                <a:cs typeface="Arial" panose="020B0604020202020204" pitchFamily="34" charset="0"/>
              </a:rPr>
              <a:t>OF EXPENDITURE PER ECONOMIC CLASSIFICATION FOR THE YEAR TO DATE: </a:t>
            </a:r>
            <a:r>
              <a:rPr lang="en-ZA" sz="1800"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31 MARCH 2017</a:t>
            </a:r>
            <a:endParaRPr lang="en-ZA" sz="1800" kern="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eaLnBrk="1" hangingPunct="1">
              <a:tabLst>
                <a:tab pos="900113" algn="l"/>
              </a:tabLst>
            </a:pP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eaLnBrk="1" hangingPunct="1">
              <a:tabLst>
                <a:tab pos="900113" algn="l"/>
              </a:tabLst>
            </a:pPr>
            <a:endParaRPr lang="en-US" kern="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3"/>
          <p:cNvSpPr txBox="1">
            <a:spLocks noChangeArrowheads="1"/>
          </p:cNvSpPr>
          <p:nvPr/>
        </p:nvSpPr>
        <p:spPr bwMode="auto">
          <a:xfrm>
            <a:off x="144860" y="1031998"/>
            <a:ext cx="8802490" cy="6173998"/>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defTabSz="457200" eaLnBrk="1" hangingPunct="1">
              <a:lnSpc>
                <a:spcPct val="150000"/>
              </a:lnSpc>
              <a:spcBef>
                <a:spcPts val="1200"/>
              </a:spcBef>
              <a:buClrTx/>
              <a:buFont typeface="Wingdings" pitchFamily="2" charset="2"/>
              <a:buChar char="q"/>
            </a:pPr>
            <a:endParaRPr lang="en-US" sz="1400" b="1" u="sng"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defTabSz="457200" eaLnBrk="1" hangingPunct="1">
              <a:lnSpc>
                <a:spcPct val="150000"/>
              </a:lnSpc>
              <a:spcBef>
                <a:spcPts val="1200"/>
              </a:spcBef>
              <a:buClrTx/>
              <a:buFont typeface="Wingdings" pitchFamily="2" charset="2"/>
              <a:buChar char="q"/>
            </a:pPr>
            <a:r>
              <a:rPr lang="en-US" sz="1400" b="1" u="sng" dirty="0" smtClean="0">
                <a:solidFill>
                  <a:prstClr val="black"/>
                </a:solidFill>
                <a:latin typeface="Arial" panose="020B0604020202020204" pitchFamily="34" charset="0"/>
                <a:ea typeface="Tahoma" panose="020B0604030504040204" pitchFamily="34" charset="0"/>
                <a:cs typeface="Arial" panose="020B0604020202020204" pitchFamily="34" charset="0"/>
              </a:rPr>
              <a:t>Goods </a:t>
            </a:r>
            <a:r>
              <a:rPr lang="en-US" sz="1400" b="1" u="sng" dirty="0">
                <a:solidFill>
                  <a:prstClr val="black"/>
                </a:solidFill>
                <a:latin typeface="Arial" panose="020B0604020202020204" pitchFamily="34" charset="0"/>
                <a:ea typeface="Tahoma" panose="020B0604030504040204" pitchFamily="34" charset="0"/>
                <a:cs typeface="Arial" panose="020B0604020202020204" pitchFamily="34" charset="0"/>
              </a:rPr>
              <a:t>&amp; Services.</a:t>
            </a:r>
            <a:r>
              <a:rPr lang="en-US" sz="1400" b="1"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R6,111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billion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(106.71%)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final appropriation of R5,727</a:t>
            </a:r>
            <a:r>
              <a:rPr lang="en-US" sz="1400"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billion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(100%)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resulting in an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over spending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R384 million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is ascribed to the item: Property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Payments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under the activity Capital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Works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for municipal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services where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invoices amounting to R193,3 million received for the 2015/16 financial year were paid in the current financial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year as well as items: Agency and Support/Outsourced Services and Food and Food Supplies as a result of increase of food prices.</a:t>
            </a:r>
          </a:p>
          <a:p>
            <a:pPr marL="266700" lvl="1" indent="-266700" algn="just" defTabSz="457200" eaLnBrk="1" hangingPunct="1">
              <a:lnSpc>
                <a:spcPct val="150000"/>
              </a:lnSpc>
              <a:spcBef>
                <a:spcPts val="1200"/>
              </a:spcBef>
              <a:buClrTx/>
              <a:buFont typeface="Wingdings" pitchFamily="2" charset="2"/>
              <a:buChar char="q"/>
            </a:pPr>
            <a:r>
              <a:rPr lang="en-ZA" sz="1400" dirty="0">
                <a:solidFill>
                  <a:prstClr val="black"/>
                </a:solidFill>
                <a:latin typeface="Arial" panose="020B0604020202020204" pitchFamily="34" charset="0"/>
                <a:ea typeface="Calibri"/>
                <a:cs typeface="Arial" panose="020B0604020202020204" pitchFamily="34" charset="0"/>
              </a:rPr>
              <a:t>In 2017/18 financial year and over the 2018 MTEF period, Goods and Services budget continues to be constrained. On average 65% of the departmental budget allocation for Goods and Services is mainly allocated to food for inmates, operating leases, property payments and Public Private Correctional facilities</a:t>
            </a:r>
            <a:r>
              <a:rPr lang="en-ZA" sz="1400" dirty="0" smtClean="0">
                <a:solidFill>
                  <a:prstClr val="black"/>
                </a:solidFill>
                <a:latin typeface="Arial" panose="020B0604020202020204" pitchFamily="34" charset="0"/>
                <a:ea typeface="Calibri"/>
                <a:cs typeface="Arial" panose="020B0604020202020204" pitchFamily="34" charset="0"/>
              </a:rPr>
              <a:t>.</a:t>
            </a:r>
          </a:p>
          <a:p>
            <a:pPr marL="266700" lvl="1" indent="-266700" algn="just" defTabSz="457200" eaLnBrk="1" hangingPunct="1">
              <a:lnSpc>
                <a:spcPct val="150000"/>
              </a:lnSpc>
              <a:spcBef>
                <a:spcPts val="1200"/>
              </a:spcBef>
              <a:buClrTx/>
              <a:buFont typeface="Wingdings" pitchFamily="2" charset="2"/>
              <a:buChar char="q"/>
            </a:pPr>
            <a:r>
              <a:rPr lang="en-ZA" sz="1400" dirty="0">
                <a:solidFill>
                  <a:prstClr val="black"/>
                </a:solidFill>
                <a:latin typeface="Arial" panose="020B0604020202020204" pitchFamily="34" charset="0"/>
                <a:ea typeface="Calibri"/>
                <a:cs typeface="Arial" panose="020B0604020202020204" pitchFamily="34" charset="0"/>
              </a:rPr>
              <a:t>The cross subsidising from lower to higher CPI items as required in terms of the MTEF guidelines is therefore not feasible in the case of the Department. </a:t>
            </a:r>
            <a:endParaRPr lang="en-GB" sz="1400" dirty="0">
              <a:solidFill>
                <a:prstClr val="black"/>
              </a:solidFill>
              <a:latin typeface="Arial" panose="020B0604020202020204" pitchFamily="34" charset="0"/>
              <a:ea typeface="Calibri"/>
              <a:cs typeface="Arial" panose="020B0604020202020204" pitchFamily="34" charset="0"/>
            </a:endParaRPr>
          </a:p>
          <a:p>
            <a:pPr algn="just">
              <a:spcAft>
                <a:spcPts val="0"/>
              </a:spcAft>
            </a:pPr>
            <a:r>
              <a:rPr lang="en-ZA" sz="1400" b="1" dirty="0" smtClean="0">
                <a:latin typeface="Arial" panose="020B0604020202020204" pitchFamily="34" charset="0"/>
                <a:ea typeface="Calibri"/>
                <a:cs typeface="Arial" panose="020B0604020202020204" pitchFamily="34" charset="0"/>
              </a:rPr>
              <a:t>Other </a:t>
            </a:r>
            <a:r>
              <a:rPr lang="en-ZA" sz="1400" b="1" dirty="0">
                <a:latin typeface="Arial" panose="020B0604020202020204" pitchFamily="34" charset="0"/>
                <a:ea typeface="Calibri"/>
                <a:cs typeface="Arial" panose="020B0604020202020204" pitchFamily="34" charset="0"/>
              </a:rPr>
              <a:t>contributing factors</a:t>
            </a:r>
          </a:p>
          <a:p>
            <a:pPr lvl="1" algn="just">
              <a:spcAft>
                <a:spcPts val="0"/>
              </a:spcAft>
            </a:pPr>
            <a:r>
              <a:rPr lang="en-ZA" sz="1400" dirty="0">
                <a:solidFill>
                  <a:prstClr val="black"/>
                </a:solidFill>
                <a:latin typeface="Arial" panose="020B0604020202020204" pitchFamily="34" charset="0"/>
                <a:ea typeface="Calibri"/>
                <a:cs typeface="Arial" panose="020B0604020202020204" pitchFamily="34" charset="0"/>
              </a:rPr>
              <a:t>Significant Accruals and Payables for 2015-16 financial year were defrayed </a:t>
            </a:r>
            <a:r>
              <a:rPr lang="en-ZA" sz="1400" dirty="0" smtClean="0">
                <a:solidFill>
                  <a:prstClr val="black"/>
                </a:solidFill>
                <a:latin typeface="Arial" panose="020B0604020202020204" pitchFamily="34" charset="0"/>
                <a:ea typeface="Calibri"/>
                <a:cs typeface="Arial" panose="020B0604020202020204" pitchFamily="34" charset="0"/>
              </a:rPr>
              <a:t>against </a:t>
            </a:r>
            <a:r>
              <a:rPr lang="en-ZA" sz="1400" dirty="0">
                <a:solidFill>
                  <a:prstClr val="black"/>
                </a:solidFill>
                <a:latin typeface="Arial" panose="020B0604020202020204" pitchFamily="34" charset="0"/>
                <a:ea typeface="Calibri"/>
                <a:cs typeface="Arial" panose="020B0604020202020204" pitchFamily="34" charset="0"/>
              </a:rPr>
              <a:t>the 2016-17 budget</a:t>
            </a:r>
          </a:p>
          <a:p>
            <a:pPr lvl="1" algn="just">
              <a:spcAft>
                <a:spcPts val="0"/>
              </a:spcAft>
            </a:pPr>
            <a:r>
              <a:rPr lang="en-ZA" sz="1400" dirty="0">
                <a:solidFill>
                  <a:prstClr val="black"/>
                </a:solidFill>
                <a:latin typeface="Arial" panose="020B0604020202020204" pitchFamily="34" charset="0"/>
                <a:ea typeface="Calibri"/>
                <a:cs typeface="Arial" panose="020B0604020202020204" pitchFamily="34" charset="0"/>
              </a:rPr>
              <a:t>The total amount of Accruals and Payables for 2015/16 financial year was R496 million which were paid in 2016/17 financial year (Annexure C)</a:t>
            </a:r>
          </a:p>
          <a:p>
            <a:pPr lvl="1" algn="just">
              <a:spcAft>
                <a:spcPts val="0"/>
              </a:spcAft>
            </a:pPr>
            <a:r>
              <a:rPr lang="en-ZA" sz="1400" dirty="0">
                <a:solidFill>
                  <a:prstClr val="black"/>
                </a:solidFill>
                <a:latin typeface="Arial" panose="020B0604020202020204" pitchFamily="34" charset="0"/>
                <a:ea typeface="Calibri"/>
                <a:cs typeface="Arial" panose="020B0604020202020204" pitchFamily="34" charset="0"/>
              </a:rPr>
              <a:t>The main payable related to amount owed to Property Management Trading Entity (PMTE) for municipal service charges to the value R193,3 million</a:t>
            </a:r>
          </a:p>
          <a:p>
            <a:pPr marL="266700" lvl="1" indent="-266700" algn="just" defTabSz="457200" eaLnBrk="1" hangingPunct="1">
              <a:lnSpc>
                <a:spcPct val="150000"/>
              </a:lnSpc>
              <a:spcBef>
                <a:spcPts val="1200"/>
              </a:spcBef>
              <a:buClrTx/>
              <a:buFont typeface="Wingdings" pitchFamily="2" charset="2"/>
              <a:buChar char="q"/>
            </a:pPr>
            <a:endParaRPr lang="en-ZA" sz="1400" dirty="0">
              <a:solidFill>
                <a:prstClr val="black"/>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xmlns="" val="23902614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09600" y="668780"/>
            <a:ext cx="8116906"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US" dirty="0">
                <a:solidFill>
                  <a:srgbClr val="FF0000"/>
                </a:solidFill>
                <a:latin typeface="Arial" panose="020B0604020202020204" pitchFamily="34" charset="0"/>
                <a:ea typeface="Tahoma" panose="020B0604030504040204" pitchFamily="34" charset="0"/>
                <a:cs typeface="Arial" panose="020B0604020202020204" pitchFamily="34" charset="0"/>
              </a:rPr>
              <a:t>B</a:t>
            </a:r>
            <a:r>
              <a:rPr lang="en-US"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dirty="0">
                <a:solidFill>
                  <a:srgbClr val="FF0000"/>
                </a:solidFill>
                <a:latin typeface="Arial" panose="020B0604020202020204" pitchFamily="34" charset="0"/>
                <a:ea typeface="Tahoma" panose="020B0604030504040204" pitchFamily="34" charset="0"/>
                <a:cs typeface="Arial" panose="020B0604020202020204" pitchFamily="34" charset="0"/>
              </a:rPr>
              <a:t>ANALYSIS OF </a:t>
            </a:r>
            <a:r>
              <a:rPr lang="en-US" dirty="0" smtClean="0">
                <a:solidFill>
                  <a:srgbClr val="FF0000"/>
                </a:solidFill>
                <a:latin typeface="Arial" panose="020B0604020202020204" pitchFamily="34" charset="0"/>
                <a:ea typeface="Tahoma" panose="020B0604030504040204" pitchFamily="34" charset="0"/>
                <a:cs typeface="Arial" panose="020B0604020202020204" pitchFamily="34" charset="0"/>
              </a:rPr>
              <a:t>THE STATE </a:t>
            </a:r>
            <a:r>
              <a:rPr lang="en-US" dirty="0">
                <a:solidFill>
                  <a:srgbClr val="FF0000"/>
                </a:solidFill>
                <a:latin typeface="Arial" panose="020B0604020202020204" pitchFamily="34" charset="0"/>
                <a:ea typeface="Tahoma" panose="020B0604030504040204" pitchFamily="34" charset="0"/>
                <a:cs typeface="Arial" panose="020B0604020202020204" pitchFamily="34" charset="0"/>
              </a:rPr>
              <a:t>OF EXPENDITURE PER ECONOMIC CLASSIFICATION FOR THE YEAR TO DATE: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31 MARCH 2017</a:t>
            </a:r>
            <a:endParaRPr lang="en-ZA" kern="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txBox="1">
            <a:spLocks noChangeArrowheads="1"/>
          </p:cNvSpPr>
          <p:nvPr/>
        </p:nvSpPr>
        <p:spPr bwMode="auto">
          <a:xfrm>
            <a:off x="117003" y="1447496"/>
            <a:ext cx="8802490" cy="481670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defTabSz="457200" eaLnBrk="1" hangingPunct="1">
              <a:lnSpc>
                <a:spcPct val="150000"/>
              </a:lnSpc>
              <a:spcBef>
                <a:spcPts val="1200"/>
              </a:spcBef>
              <a:buClrTx/>
              <a:buFont typeface="Wingdings" pitchFamily="2" charset="2"/>
              <a:buChar char="q"/>
            </a:pPr>
            <a:r>
              <a:rPr lang="en-US" sz="1400" b="1" u="sng" dirty="0" smtClean="0">
                <a:solidFill>
                  <a:prstClr val="black"/>
                </a:solidFill>
                <a:latin typeface="Arial" panose="020B0604020202020204" pitchFamily="34" charset="0"/>
                <a:ea typeface="Tahoma" panose="020B0604030504040204" pitchFamily="34" charset="0"/>
                <a:cs typeface="Arial" panose="020B0604020202020204" pitchFamily="34" charset="0"/>
              </a:rPr>
              <a:t>Interest </a:t>
            </a:r>
            <a:r>
              <a:rPr lang="en-US" sz="1400" b="1" u="sng" dirty="0">
                <a:solidFill>
                  <a:prstClr val="black"/>
                </a:solidFill>
                <a:latin typeface="Arial" panose="020B0604020202020204" pitchFamily="34" charset="0"/>
                <a:ea typeface="Tahoma" panose="020B0604030504040204" pitchFamily="34" charset="0"/>
                <a:cs typeface="Arial" panose="020B0604020202020204" pitchFamily="34" charset="0"/>
              </a:rPr>
              <a:t>and Rent on Land: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R314 thousand incurred against a zero budget and that is due to interest paid on arrears salary.</a:t>
            </a:r>
            <a:endParaRPr lang="en-ZA" sz="14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defTabSz="457200" eaLnBrk="1" hangingPunct="1">
              <a:lnSpc>
                <a:spcPct val="150000"/>
              </a:lnSpc>
              <a:spcBef>
                <a:spcPts val="1200"/>
              </a:spcBef>
              <a:buClrTx/>
              <a:buFont typeface="Wingdings" pitchFamily="2" charset="2"/>
              <a:buChar char="q"/>
            </a:pPr>
            <a:r>
              <a:rPr lang="en-US" sz="1400" b="1" u="sng" dirty="0" smtClean="0">
                <a:solidFill>
                  <a:prstClr val="black"/>
                </a:solidFill>
                <a:latin typeface="Arial" panose="020B0604020202020204" pitchFamily="34" charset="0"/>
                <a:ea typeface="Tahoma" panose="020B0604030504040204" pitchFamily="34" charset="0"/>
                <a:cs typeface="Arial" panose="020B0604020202020204" pitchFamily="34" charset="0"/>
              </a:rPr>
              <a:t>Transfers </a:t>
            </a:r>
            <a:r>
              <a:rPr lang="en-US" sz="1400" b="1" u="sng" dirty="0">
                <a:solidFill>
                  <a:prstClr val="black"/>
                </a:solidFill>
                <a:latin typeface="Arial" panose="020B0604020202020204" pitchFamily="34" charset="0"/>
                <a:ea typeface="Tahoma" panose="020B0604030504040204" pitchFamily="34" charset="0"/>
                <a:cs typeface="Arial" panose="020B0604020202020204" pitchFamily="34" charset="0"/>
              </a:rPr>
              <a:t>and subsidies: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R131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99.5%)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final appropriation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R132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(100%) resulting in R643 thousand under spending as result of lower than anticipated leave gratuity due for service terminations</a:t>
            </a:r>
          </a:p>
          <a:p>
            <a:pPr algn="just" defTabSz="457200" eaLnBrk="1" hangingPunct="1">
              <a:lnSpc>
                <a:spcPct val="150000"/>
              </a:lnSpc>
              <a:spcBef>
                <a:spcPts val="1200"/>
              </a:spcBef>
              <a:buClrTx/>
              <a:buFont typeface="Wingdings" pitchFamily="2" charset="2"/>
              <a:buChar char="q"/>
            </a:pPr>
            <a:r>
              <a:rPr lang="en-US" sz="1400" b="1" u="sng" dirty="0" smtClean="0">
                <a:solidFill>
                  <a:prstClr val="black"/>
                </a:solidFill>
                <a:latin typeface="Arial" panose="020B0604020202020204" pitchFamily="34" charset="0"/>
                <a:ea typeface="Tahoma" panose="020B0604030504040204" pitchFamily="34" charset="0"/>
                <a:cs typeface="Arial" panose="020B0604020202020204" pitchFamily="34" charset="0"/>
              </a:rPr>
              <a:t>Payments </a:t>
            </a:r>
            <a:r>
              <a:rPr lang="en-US" sz="1400" b="1" u="sng" dirty="0">
                <a:solidFill>
                  <a:prstClr val="black"/>
                </a:solidFill>
                <a:latin typeface="Arial" panose="020B0604020202020204" pitchFamily="34" charset="0"/>
                <a:ea typeface="Tahoma" panose="020B0604030504040204" pitchFamily="34" charset="0"/>
                <a:cs typeface="Arial" panose="020B0604020202020204" pitchFamily="34" charset="0"/>
              </a:rPr>
              <a:t>for Capital Assets.</a:t>
            </a:r>
            <a:r>
              <a:rPr lang="en-US" sz="1400" b="1"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R874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(97.14%)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final appropriation of R899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(100%)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resulting in an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spending of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R25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million is mainly on item: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Buildings and other fixed structures for DPW Capital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Works payments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which were not processed as a result of sub-programme Facilities over expenditure due to payment of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m</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unicipal services amounting to R1,3 billion which far exceeded the allocated budget of R840 million.</a:t>
            </a:r>
          </a:p>
          <a:p>
            <a:pPr algn="just" defTabSz="457200" eaLnBrk="1" hangingPunct="1">
              <a:lnSpc>
                <a:spcPct val="150000"/>
              </a:lnSpc>
              <a:spcBef>
                <a:spcPts val="1200"/>
              </a:spcBef>
              <a:buClrTx/>
              <a:buFont typeface="Wingdings" pitchFamily="2" charset="2"/>
              <a:buChar char="q"/>
            </a:pPr>
            <a:r>
              <a:rPr lang="en-US" sz="1400" b="1" u="sng" dirty="0">
                <a:solidFill>
                  <a:prstClr val="black"/>
                </a:solidFill>
                <a:latin typeface="Arial" panose="020B0604020202020204" pitchFamily="34" charset="0"/>
                <a:ea typeface="Tahoma" panose="020B0604030504040204" pitchFamily="34" charset="0"/>
                <a:cs typeface="Arial" panose="020B0604020202020204" pitchFamily="34" charset="0"/>
              </a:rPr>
              <a:t>Payments for financial assets</a:t>
            </a:r>
            <a:r>
              <a:rPr lang="en-US" sz="1400" b="1"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R7,4 million incurred against a zero budget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as a result of irrecoverable debts and losses written.</a:t>
            </a: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 </a:t>
            </a:r>
            <a:endParaRPr lang="en-US" sz="14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defTabSz="457200" eaLnBrk="1" hangingPunct="1">
              <a:lnSpc>
                <a:spcPct val="150000"/>
              </a:lnSpc>
              <a:spcBef>
                <a:spcPts val="1200"/>
              </a:spcBef>
              <a:buClrTx/>
              <a:buFont typeface="Wingdings" pitchFamily="2" charset="2"/>
              <a:buNone/>
            </a:pPr>
            <a:endParaRPr lang="en-ZA" sz="1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6013067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513699"/>
            <a:ext cx="914400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eaLnBrk="1" hangingPunct="1"/>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C</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SUMMARY OF THE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NATIONAL </a:t>
            </a: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STATE OF EXPENDITURE PER PROGRAMME  FOR  THE YEAR TO DATE :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31 MARCH </a:t>
            </a: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2017</a:t>
            </a:r>
          </a:p>
        </p:txBody>
      </p:sp>
      <p:graphicFrame>
        <p:nvGraphicFramePr>
          <p:cNvPr id="3" name="Object 2"/>
          <p:cNvGraphicFramePr>
            <a:graphicFrameLocks noChangeAspect="1"/>
          </p:cNvGraphicFramePr>
          <p:nvPr>
            <p:extLst>
              <p:ext uri="{D42A27DB-BD31-4B8C-83A1-F6EECF244321}">
                <p14:modId xmlns:p14="http://schemas.microsoft.com/office/powerpoint/2010/main" xmlns="" val="119300782"/>
              </p:ext>
            </p:extLst>
          </p:nvPr>
        </p:nvGraphicFramePr>
        <p:xfrm>
          <a:off x="1025525" y="1399430"/>
          <a:ext cx="7426325" cy="4405021"/>
        </p:xfrm>
        <a:graphic>
          <a:graphicData uri="http://schemas.openxmlformats.org/presentationml/2006/ole">
            <p:oleObj spid="_x0000_s60438" name="Worksheet" r:id="rId3" imgW="5057699" imgH="3076650" progId="Excel.Sheet.12">
              <p:embed/>
            </p:oleObj>
          </a:graphicData>
        </a:graphic>
      </p:graphicFrame>
    </p:spTree>
    <p:extLst>
      <p:ext uri="{BB962C8B-B14F-4D97-AF65-F5344CB8AC3E}">
        <p14:creationId xmlns:p14="http://schemas.microsoft.com/office/powerpoint/2010/main" xmlns="" val="31271160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533400"/>
            <a:ext cx="914400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eaLnBrk="1" hangingPunct="1"/>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C</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SUMMARY OF THE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NATIONAL </a:t>
            </a: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STATE OF EXPENDITURE PER PROGRAMME  FOR  THE YEAR TO DATE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 31 MARCH 2017</a:t>
            </a:r>
            <a:endParaRPr lang="en-ZA" kern="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91478" y="1304014"/>
            <a:ext cx="6710901" cy="3856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8785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29"/>
            <a:ext cx="8647112" cy="997196"/>
          </a:xfrm>
          <a:solidFill>
            <a:schemeClr val="accent1">
              <a:lumMod val="60000"/>
              <a:lumOff val="40000"/>
            </a:schemeClr>
          </a:solidFill>
        </p:spPr>
        <p:txBody>
          <a:bodyPr/>
          <a:lstStyle/>
          <a:p>
            <a:pPr marL="0" indent="0" algn="ctr">
              <a:buNone/>
            </a:pPr>
            <a:r>
              <a:rPr lang="en-US" sz="7200" b="1" dirty="0" smtClean="0"/>
              <a:t>Management </a:t>
            </a:r>
            <a:endParaRPr lang="en-US" sz="7200" b="1" dirty="0"/>
          </a:p>
        </p:txBody>
      </p:sp>
    </p:spTree>
    <p:extLst>
      <p:ext uri="{BB962C8B-B14F-4D97-AF65-F5344CB8AC3E}">
        <p14:creationId xmlns:p14="http://schemas.microsoft.com/office/powerpoint/2010/main" xmlns="" val="30562350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0180" y="528460"/>
            <a:ext cx="831997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ZA" sz="1600" kern="0" dirty="0">
                <a:solidFill>
                  <a:srgbClr val="FF0000"/>
                </a:solidFill>
                <a:latin typeface="Arial" panose="020B0604020202020204" pitchFamily="34" charset="0"/>
                <a:ea typeface="Tahoma" panose="020B0604030504040204" pitchFamily="34" charset="0"/>
                <a:cs typeface="Arial" panose="020B0604020202020204" pitchFamily="34" charset="0"/>
              </a:rPr>
              <a:t>C</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ANALYSIS ON THE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NATIONAL </a:t>
            </a: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STATE OF EXPENDITURE PER PROGRAMME FOR THE YEAR TO DATE: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31 MARCH 2017</a:t>
            </a:r>
            <a:endParaRPr lang="en-ZA" kern="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endParaRPr lang="en-US" kern="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2263088904"/>
              </p:ext>
            </p:extLst>
          </p:nvPr>
        </p:nvGraphicFramePr>
        <p:xfrm>
          <a:off x="830263" y="1789890"/>
          <a:ext cx="7494587" cy="3521412"/>
        </p:xfrm>
        <a:graphic>
          <a:graphicData uri="http://schemas.openxmlformats.org/presentationml/2006/ole">
            <p:oleObj spid="_x0000_s61462" name="Worksheet" r:id="rId3" imgW="5505579" imgH="2343060" progId="Excel.Sheet.12">
              <p:embed/>
            </p:oleObj>
          </a:graphicData>
        </a:graphic>
      </p:graphicFrame>
    </p:spTree>
    <p:extLst>
      <p:ext uri="{BB962C8B-B14F-4D97-AF65-F5344CB8AC3E}">
        <p14:creationId xmlns:p14="http://schemas.microsoft.com/office/powerpoint/2010/main" xmlns="" val="13506232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73850" y="528460"/>
            <a:ext cx="847263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C</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 SUMMARY OF THE NATIONAL STATE OF EXPENDITURE PER PROGRAMME FOR THE YEAR TO DATE:  31 MARCH 2017</a:t>
            </a:r>
            <a:endParaRPr lang="en-ZA" kern="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endParaRPr lang="en-ZA"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3"/>
          <p:cNvSpPr txBox="1">
            <a:spLocks noChangeArrowheads="1"/>
          </p:cNvSpPr>
          <p:nvPr/>
        </p:nvSpPr>
        <p:spPr bwMode="auto">
          <a:xfrm>
            <a:off x="591570" y="1367315"/>
            <a:ext cx="8095230" cy="507831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defTabSz="457200" eaLnBrk="1" hangingPunct="1">
              <a:lnSpc>
                <a:spcPct val="150000"/>
              </a:lnSpc>
              <a:spcBef>
                <a:spcPts val="1200"/>
              </a:spcBef>
              <a:buClrTx/>
              <a:buFont typeface="Wingdings" pitchFamily="2" charset="2"/>
              <a:buChar char="q"/>
            </a:pP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actual spending of programme Incarceration is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R13,388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billion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(99.7%)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final appropriation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R13,424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billion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(100%)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resulting in an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 spending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R36 million.</a:t>
            </a:r>
            <a:endParaRPr lang="en-US" sz="14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defTabSz="457200" eaLnBrk="1" hangingPunct="1">
              <a:lnSpc>
                <a:spcPct val="150000"/>
              </a:lnSpc>
              <a:spcBef>
                <a:spcPts val="1200"/>
              </a:spcBef>
              <a:buClrTx/>
              <a:buFont typeface="Wingdings" pitchFamily="2" charset="2"/>
              <a:buChar char="q"/>
            </a:pPr>
            <a:r>
              <a:rPr lang="en-US" sz="1400" b="1" dirty="0">
                <a:solidFill>
                  <a:prstClr val="black"/>
                </a:solidFill>
                <a:latin typeface="Arial" panose="020B0604020202020204" pitchFamily="34" charset="0"/>
                <a:ea typeface="Tahoma" panose="020B0604030504040204" pitchFamily="34" charset="0"/>
                <a:cs typeface="Arial" panose="020B0604020202020204" pitchFamily="34" charset="0"/>
              </a:rPr>
              <a:t>Compensation of Employees</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R9,172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billion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(98%)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final appropriation of R9,356 billion (100%)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R184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 spending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as a result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 funded vacant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posts.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PERSAL reported a funded permanent establishment of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28,225,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of which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27,124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are funded filled posts,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190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posts are filled additional to the funded establishment, mostly on entry level, resulting in a total PERSAL head count of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27,314,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but leaving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1,101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vacant funded posts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(3.90%).</a:t>
            </a:r>
            <a:endParaRPr lang="en-US" sz="14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defTabSz="457200" eaLnBrk="1" hangingPunct="1">
              <a:lnSpc>
                <a:spcPct val="150000"/>
              </a:lnSpc>
              <a:spcBef>
                <a:spcPts val="1200"/>
              </a:spcBef>
              <a:buClrTx/>
              <a:buFont typeface="Wingdings" pitchFamily="2" charset="2"/>
              <a:buChar char="q"/>
            </a:pPr>
            <a:r>
              <a:rPr lang="en-US" sz="1400" b="1" dirty="0">
                <a:solidFill>
                  <a:prstClr val="black"/>
                </a:solidFill>
                <a:latin typeface="Arial" panose="020B0604020202020204" pitchFamily="34" charset="0"/>
                <a:ea typeface="Tahoma" panose="020B0604030504040204" pitchFamily="34" charset="0"/>
                <a:cs typeface="Arial" panose="020B0604020202020204" pitchFamily="34" charset="0"/>
              </a:rPr>
              <a:t>Goods and Services: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R3,386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billion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(105.10%)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final appropriation of R3,222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billion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(100%)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R164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over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spending is </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ascribed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to the item: Property Payments under the activity Capital Works for municipal services where invoices amounting to R193,3 million received for the 2015/16 financial year were paid in the current financial year. </a:t>
            </a:r>
            <a:endParaRPr lang="en-US" sz="1800" kern="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50000"/>
              </a:lnSpc>
              <a:spcBef>
                <a:spcPts val="1200"/>
              </a:spcBef>
              <a:buClrTx/>
              <a:buFont typeface="Wingdings" pitchFamily="2" charset="2"/>
              <a:buChar char="q"/>
            </a:pPr>
            <a:endParaRPr lang="en-ZA" sz="18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1977093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75860" y="528460"/>
            <a:ext cx="8253453"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C</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 SUMMARY OF THE NATIONAL STATE OF EXPENDITURE PER PROGRAMME FOR YEAR TO DATE: 31 MARCH 2017</a:t>
            </a:r>
            <a:endParaRPr lang="en-US" kern="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3"/>
          <p:cNvSpPr txBox="1">
            <a:spLocks noChangeArrowheads="1"/>
          </p:cNvSpPr>
          <p:nvPr/>
        </p:nvSpPr>
        <p:spPr bwMode="auto">
          <a:xfrm>
            <a:off x="463550" y="1367314"/>
            <a:ext cx="8223250" cy="6032421"/>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defTabSz="457200" eaLnBrk="1" hangingPunct="1">
              <a:lnSpc>
                <a:spcPct val="150000"/>
              </a:lnSpc>
              <a:spcBef>
                <a:spcPts val="1200"/>
              </a:spcBef>
              <a:buClrTx/>
              <a:buFont typeface="Wingdings" pitchFamily="2" charset="2"/>
              <a:buChar char="q"/>
            </a:pPr>
            <a:r>
              <a:rPr lang="en-US" sz="1400" b="1" dirty="0" smtClean="0">
                <a:solidFill>
                  <a:prstClr val="black"/>
                </a:solidFill>
                <a:latin typeface="Arial" panose="020B0604020202020204" pitchFamily="34" charset="0"/>
                <a:ea typeface="Tahoma" panose="020B0604030504040204" pitchFamily="34" charset="0"/>
                <a:cs typeface="Arial" panose="020B0604020202020204" pitchFamily="34" charset="0"/>
              </a:rPr>
              <a:t>Interest </a:t>
            </a:r>
            <a:r>
              <a:rPr lang="en-US" sz="1400" b="1" dirty="0">
                <a:solidFill>
                  <a:prstClr val="black"/>
                </a:solidFill>
                <a:latin typeface="Arial" panose="020B0604020202020204" pitchFamily="34" charset="0"/>
                <a:ea typeface="Tahoma" panose="020B0604030504040204" pitchFamily="34" charset="0"/>
                <a:cs typeface="Arial" panose="020B0604020202020204" pitchFamily="34" charset="0"/>
              </a:rPr>
              <a:t>and Rent on Land: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R265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thousand incurred against a zero budget and that is due to interest paid on arrears salary for personnel based in Gauteng region under sub programme Offender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Management</a:t>
            </a:r>
          </a:p>
          <a:p>
            <a:pPr algn="just" defTabSz="457200" eaLnBrk="1" hangingPunct="1">
              <a:lnSpc>
                <a:spcPct val="150000"/>
              </a:lnSpc>
              <a:spcBef>
                <a:spcPts val="1200"/>
              </a:spcBef>
              <a:buClrTx/>
              <a:buFont typeface="Wingdings" pitchFamily="2" charset="2"/>
              <a:buChar char="q"/>
            </a:pPr>
            <a:r>
              <a:rPr lang="en-US" sz="1400" b="1" dirty="0" smtClean="0">
                <a:solidFill>
                  <a:prstClr val="black"/>
                </a:solidFill>
                <a:latin typeface="Arial" panose="020B0604020202020204" pitchFamily="34" charset="0"/>
                <a:ea typeface="Tahoma" panose="020B0604030504040204" pitchFamily="34" charset="0"/>
                <a:cs typeface="Arial" panose="020B0604020202020204" pitchFamily="34" charset="0"/>
              </a:rPr>
              <a:t>Transfers </a:t>
            </a:r>
            <a:r>
              <a:rPr lang="en-US" sz="1400" b="1" dirty="0">
                <a:solidFill>
                  <a:prstClr val="black"/>
                </a:solidFill>
                <a:latin typeface="Arial" panose="020B0604020202020204" pitchFamily="34" charset="0"/>
                <a:ea typeface="Tahoma" panose="020B0604030504040204" pitchFamily="34" charset="0"/>
                <a:cs typeface="Arial" panose="020B0604020202020204" pitchFamily="34" charset="0"/>
              </a:rPr>
              <a:t>and subsidies: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R69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(99.10%)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final appropriation of R69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(100%)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R643 thousand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under spending as result of lower than anticipated leave gratuity due for service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terminations</a:t>
            </a:r>
            <a:endParaRPr lang="en-US" sz="14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defTabSz="457200" eaLnBrk="1" hangingPunct="1">
              <a:lnSpc>
                <a:spcPct val="150000"/>
              </a:lnSpc>
              <a:spcBef>
                <a:spcPts val="1200"/>
              </a:spcBef>
              <a:buClrTx/>
              <a:buFont typeface="Wingdings" pitchFamily="2" charset="2"/>
              <a:buChar char="q"/>
            </a:pPr>
            <a:r>
              <a:rPr lang="en-US" sz="1400" b="1" dirty="0">
                <a:solidFill>
                  <a:prstClr val="black"/>
                </a:solidFill>
                <a:latin typeface="Arial" panose="020B0604020202020204" pitchFamily="34" charset="0"/>
                <a:ea typeface="Tahoma" panose="020B0604030504040204" pitchFamily="34" charset="0"/>
                <a:cs typeface="Arial" panose="020B0604020202020204" pitchFamily="34" charset="0"/>
              </a:rPr>
              <a:t>Payments for capital assets: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R754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(97.10%)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against the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final appropriation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R777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(100%)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R23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spending </a:t>
            </a:r>
            <a:r>
              <a:rPr lang="en-ZA" sz="1400" dirty="0">
                <a:solidFill>
                  <a:prstClr val="black"/>
                </a:solidFill>
                <a:latin typeface="Arial" panose="020B0604020202020204" pitchFamily="34" charset="0"/>
                <a:ea typeface="Tahoma" panose="020B0604030504040204" pitchFamily="34" charset="0"/>
                <a:cs typeface="Arial" panose="020B0604020202020204" pitchFamily="34" charset="0"/>
              </a:rPr>
              <a:t>was mainly on item</a:t>
            </a:r>
            <a:r>
              <a:rPr lang="en-ZA"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 Buildings and other fixed structures DPW capital works payments which were not processed as a result of sub programme Facilities over expenditure due to payment of municipal services which far exceeded the allocated budget.</a:t>
            </a:r>
          </a:p>
          <a:p>
            <a:pPr algn="just" defTabSz="457200" eaLnBrk="1" hangingPunct="1">
              <a:lnSpc>
                <a:spcPct val="150000"/>
              </a:lnSpc>
              <a:spcBef>
                <a:spcPts val="1200"/>
              </a:spcBef>
              <a:buClrTx/>
              <a:buFont typeface="Wingdings" pitchFamily="2" charset="2"/>
              <a:buChar char="q"/>
            </a:pPr>
            <a:r>
              <a:rPr lang="en-US" sz="1400" b="1" dirty="0" smtClean="0">
                <a:solidFill>
                  <a:prstClr val="black"/>
                </a:solidFill>
                <a:latin typeface="Arial" panose="020B0604020202020204" pitchFamily="34" charset="0"/>
                <a:ea typeface="Tahoma" panose="020B0604030504040204" pitchFamily="34" charset="0"/>
                <a:cs typeface="Arial" panose="020B0604020202020204" pitchFamily="34" charset="0"/>
              </a:rPr>
              <a:t>Payments for financial assets: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There was an expenditure of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R7,4 million </a:t>
            </a: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incurred against a zero budget </a:t>
            </a:r>
            <a:r>
              <a:rPr lang="en-US" sz="1400" dirty="0" smtClean="0">
                <a:solidFill>
                  <a:prstClr val="black"/>
                </a:solidFill>
                <a:latin typeface="Arial" panose="020B0604020202020204" pitchFamily="34" charset="0"/>
                <a:ea typeface="Tahoma" panose="020B0604030504040204" pitchFamily="34" charset="0"/>
                <a:cs typeface="Arial" panose="020B0604020202020204" pitchFamily="34" charset="0"/>
              </a:rPr>
              <a:t>which was </a:t>
            </a: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utilised </a:t>
            </a: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to write off long outstanding earmarked debts and losses which were approved in principle in prior years when there was no available funds to do </a:t>
            </a: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so. </a:t>
            </a:r>
            <a:endParaRPr lang="en-US" sz="14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lgn="just" defTabSz="457200" eaLnBrk="1" hangingPunct="1">
              <a:lnSpc>
                <a:spcPct val="150000"/>
              </a:lnSpc>
              <a:spcBef>
                <a:spcPts val="1200"/>
              </a:spcBef>
              <a:buClrTx/>
              <a:buFont typeface="Wingdings" pitchFamily="2" charset="2"/>
              <a:buNone/>
            </a:pPr>
            <a:endParaRPr lang="en-US"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itchFamily="2" charset="2"/>
              <a:buChar char="q"/>
            </a:pPr>
            <a:endParaRPr lang="en-ZA" sz="18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5917693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8600" y="556653"/>
            <a:ext cx="914400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C</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ANALYSIS ON THE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NATIONAL </a:t>
            </a: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STATE OF EXPENDITURE PER PROGRAMME FOR THE YEAR TO DATE: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31 MARCH 2017</a:t>
            </a:r>
            <a:endParaRPr lang="en-ZA" kern="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4230256861"/>
              </p:ext>
            </p:extLst>
          </p:nvPr>
        </p:nvGraphicFramePr>
        <p:xfrm>
          <a:off x="650874" y="1087398"/>
          <a:ext cx="7761605" cy="2970213"/>
        </p:xfrm>
        <a:graphic>
          <a:graphicData uri="http://schemas.openxmlformats.org/presentationml/2006/ole">
            <p:oleObj spid="_x0000_s62487" name="Worksheet" r:id="rId3" imgW="4676812" imgH="2228850" progId="Excel.Sheet.12">
              <p:embed/>
            </p:oleObj>
          </a:graphicData>
        </a:graphic>
      </p:graphicFrame>
      <p:sp>
        <p:nvSpPr>
          <p:cNvPr id="4" name="Rectangle 3"/>
          <p:cNvSpPr/>
          <p:nvPr/>
        </p:nvSpPr>
        <p:spPr>
          <a:xfrm>
            <a:off x="651519" y="4017696"/>
            <a:ext cx="7917945" cy="3223959"/>
          </a:xfrm>
          <a:prstGeom prst="rect">
            <a:avLst/>
          </a:prstGeom>
        </p:spPr>
        <p:txBody>
          <a:bodyPr wrap="square">
            <a:spAutoFit/>
          </a:bodyPr>
          <a:lstStyle/>
          <a:p>
            <a:pPr algn="just" defTabSz="457200" fontAlgn="auto">
              <a:lnSpc>
                <a:spcPct val="150000"/>
              </a:lnSpc>
              <a:spcBef>
                <a:spcPts val="1200"/>
              </a:spcBef>
              <a:spcAft>
                <a:spcPts val="0"/>
              </a:spcAft>
              <a:buFont typeface="Wingdings" panose="05000000000000000000" pitchFamily="2" charset="2"/>
              <a:buChar char="q"/>
              <a:tabLst>
                <a:tab pos="1708150" algn="l"/>
              </a:tabLst>
            </a:pP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actual spending of programme Rehabilitation is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R1,186 billion (99.82%)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against the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final appropriation of R1,188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b</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illion (100%)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resulting in an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under spending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of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R2 million.</a:t>
            </a:r>
          </a:p>
          <a:p>
            <a:pPr algn="just" defTabSz="457200" fontAlgn="auto">
              <a:lnSpc>
                <a:spcPct val="150000"/>
              </a:lnSpc>
              <a:spcBef>
                <a:spcPts val="1200"/>
              </a:spcBef>
              <a:spcAft>
                <a:spcPts val="0"/>
              </a:spcAft>
              <a:buFont typeface="Wingdings" panose="05000000000000000000" pitchFamily="2" charset="2"/>
              <a:buChar char="q"/>
              <a:tabLst>
                <a:tab pos="1708150" algn="l"/>
              </a:tabLst>
            </a:pPr>
            <a:r>
              <a:rPr lang="en-US" b="1" dirty="0" smtClean="0">
                <a:solidFill>
                  <a:prstClr val="black"/>
                </a:solidFill>
                <a:latin typeface="Arial" panose="020B0604020202020204" pitchFamily="34" charset="0"/>
                <a:ea typeface="Tahoma" panose="020B0604030504040204" pitchFamily="34" charset="0"/>
                <a:cs typeface="Arial" panose="020B0604020202020204" pitchFamily="34" charset="0"/>
              </a:rPr>
              <a:t> Compensation </a:t>
            </a: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of Employees</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R886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million (100%) against the final appropriation of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  R886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million (100%).</a:t>
            </a:r>
          </a:p>
          <a:p>
            <a:pPr indent="-285750" algn="just" defTabSz="457200" fontAlgn="auto">
              <a:lnSpc>
                <a:spcPct val="150000"/>
              </a:lnSpc>
              <a:spcBef>
                <a:spcPts val="1200"/>
              </a:spcBef>
              <a:spcAft>
                <a:spcPts val="0"/>
              </a:spcAft>
              <a:buFont typeface="Wingdings" panose="05000000000000000000" pitchFamily="2" charset="2"/>
              <a:buChar char="q"/>
              <a:tabLst>
                <a:tab pos="1708150" algn="l"/>
              </a:tabLst>
            </a:pP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Goods and Services: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R275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million (100%) against the final appropriation of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R275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million (100</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a:t>
            </a:r>
          </a:p>
          <a:p>
            <a:pPr indent="-285750" algn="just" defTabSz="457200" fontAlgn="auto">
              <a:lnSpc>
                <a:spcPct val="150000"/>
              </a:lnSpc>
              <a:spcBef>
                <a:spcPts val="1200"/>
              </a:spcBef>
              <a:spcAft>
                <a:spcPts val="0"/>
              </a:spcAft>
              <a:buFont typeface="Wingdings" panose="05000000000000000000" pitchFamily="2" charset="2"/>
              <a:buChar char="q"/>
              <a:tabLst>
                <a:tab pos="1708150" algn="l"/>
              </a:tabLst>
            </a:pP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defTabSz="457200" fontAlgn="auto">
              <a:lnSpc>
                <a:spcPct val="150000"/>
              </a:lnSpc>
              <a:spcBef>
                <a:spcPts val="1200"/>
              </a:spcBef>
              <a:spcAft>
                <a:spcPts val="0"/>
              </a:spcAft>
              <a:tabLst>
                <a:tab pos="1708150" algn="l"/>
              </a:tabLst>
            </a:pPr>
            <a:r>
              <a:rPr lang="en-US" sz="1300" b="1"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endParaRPr lang="en-US" sz="13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3810159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484" y="685800"/>
            <a:ext cx="914400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C</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ANALYSIS ON THE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NATIONAL </a:t>
            </a:r>
            <a:r>
              <a:rPr lang="en-ZA" kern="0" dirty="0">
                <a:solidFill>
                  <a:srgbClr val="FF0000"/>
                </a:solidFill>
                <a:latin typeface="Arial" panose="020B0604020202020204" pitchFamily="34" charset="0"/>
                <a:ea typeface="Tahoma" panose="020B0604030504040204" pitchFamily="34" charset="0"/>
                <a:cs typeface="Arial" panose="020B0604020202020204" pitchFamily="34" charset="0"/>
              </a:rPr>
              <a:t>STATE OF EXPENDITURE PER PROGRAMME FOR THE YEAR TO DATE: </a:t>
            </a:r>
            <a:r>
              <a:rPr lang="en-ZA"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31 MARCH 2017</a:t>
            </a:r>
            <a:endParaRPr lang="en-ZA" kern="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Rectangle 2"/>
          <p:cNvSpPr/>
          <p:nvPr/>
        </p:nvSpPr>
        <p:spPr>
          <a:xfrm>
            <a:off x="381000" y="1447800"/>
            <a:ext cx="7917945" cy="2639184"/>
          </a:xfrm>
          <a:prstGeom prst="rect">
            <a:avLst/>
          </a:prstGeom>
        </p:spPr>
        <p:txBody>
          <a:bodyPr wrap="square">
            <a:spAutoFit/>
          </a:bodyPr>
          <a:lstStyle/>
          <a:p>
            <a:pPr indent="-285750" algn="just" defTabSz="457200" fontAlgn="auto">
              <a:lnSpc>
                <a:spcPct val="150000"/>
              </a:lnSpc>
              <a:spcBef>
                <a:spcPts val="1200"/>
              </a:spcBef>
              <a:spcAft>
                <a:spcPts val="0"/>
              </a:spcAft>
              <a:buFont typeface="Wingdings" panose="05000000000000000000" pitchFamily="2" charset="2"/>
              <a:buChar char="q"/>
              <a:tabLst>
                <a:tab pos="1708150" algn="l"/>
              </a:tabLst>
            </a:pP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Transfers</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and subsidies: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R4,026 million (100%) against the final appropriation of R4,026 million (100%). </a:t>
            </a:r>
          </a:p>
          <a:p>
            <a:pPr algn="just" defTabSz="457200" fontAlgn="auto">
              <a:lnSpc>
                <a:spcPct val="150000"/>
              </a:lnSpc>
              <a:spcBef>
                <a:spcPts val="1200"/>
              </a:spcBef>
              <a:spcAft>
                <a:spcPts val="0"/>
              </a:spcAft>
              <a:buFont typeface="Wingdings" panose="05000000000000000000" pitchFamily="2" charset="2"/>
              <a:buChar char="q"/>
              <a:tabLst>
                <a:tab pos="1708150" algn="l"/>
              </a:tabLst>
            </a:pPr>
            <a:r>
              <a:rPr lang="en-ZA" b="1" dirty="0" smtClean="0">
                <a:solidFill>
                  <a:prstClr val="black"/>
                </a:solidFill>
                <a:latin typeface="Arial" panose="020B0604020202020204" pitchFamily="34" charset="0"/>
                <a:ea typeface="Tahoma" panose="020B0604030504040204" pitchFamily="34" charset="0"/>
                <a:cs typeface="Arial" panose="020B0604020202020204" pitchFamily="34" charset="0"/>
              </a:rPr>
              <a:t> Payments </a:t>
            </a:r>
            <a:r>
              <a:rPr lang="en-ZA" b="1" dirty="0">
                <a:solidFill>
                  <a:prstClr val="black"/>
                </a:solidFill>
                <a:latin typeface="Arial" panose="020B0604020202020204" pitchFamily="34" charset="0"/>
                <a:ea typeface="Tahoma" panose="020B0604030504040204" pitchFamily="34" charset="0"/>
                <a:cs typeface="Arial" panose="020B0604020202020204" pitchFamily="34" charset="0"/>
              </a:rPr>
              <a:t>for capital assets: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R21 million (90.73%) against the final appropriation of R23 million (100%) resulting in R2 million under spending on item: other machinery and equipment </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was due </a:t>
            </a:r>
            <a:r>
              <a:rPr lang="en-ZA" dirty="0">
                <a:solidFill>
                  <a:prstClr val="black"/>
                </a:solidFill>
                <a:latin typeface="Arial" panose="020B0604020202020204" pitchFamily="34" charset="0"/>
                <a:ea typeface="Tahoma" panose="020B0604030504040204" pitchFamily="34" charset="0"/>
                <a:cs typeface="Arial" panose="020B0604020202020204" pitchFamily="34" charset="0"/>
              </a:rPr>
              <a:t>to </a:t>
            </a:r>
            <a:r>
              <a:rPr lang="en-ZA" dirty="0" smtClean="0">
                <a:solidFill>
                  <a:prstClr val="black"/>
                </a:solidFill>
                <a:latin typeface="Arial" panose="020B0604020202020204" pitchFamily="34" charset="0"/>
                <a:ea typeface="Tahoma" panose="020B0604030504040204" pitchFamily="34" charset="0"/>
                <a:cs typeface="Arial" panose="020B0604020202020204" pitchFamily="34" charset="0"/>
              </a:rPr>
              <a:t>delays in finalising the procurement process for Production workshop equipment and tools. </a:t>
            </a:r>
            <a:endParaRPr lang="en-ZA"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just" defTabSz="457200" fontAlgn="auto">
              <a:lnSpc>
                <a:spcPct val="150000"/>
              </a:lnSpc>
              <a:spcBef>
                <a:spcPts val="1200"/>
              </a:spcBef>
              <a:spcAft>
                <a:spcPts val="0"/>
              </a:spcAft>
              <a:buFont typeface="Wingdings" panose="05000000000000000000" pitchFamily="2" charset="2"/>
              <a:buChar char="q"/>
              <a:tabLst>
                <a:tab pos="2419350" algn="l"/>
              </a:tabLst>
            </a:pPr>
            <a:endParaRPr lang="en-US" sz="13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30405104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38200" y="557980"/>
            <a:ext cx="7919380" cy="276999"/>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r>
              <a:rPr lang="en-ZA" dirty="0">
                <a:solidFill>
                  <a:srgbClr val="FF0000"/>
                </a:solidFill>
                <a:latin typeface="Arial" panose="020B0604020202020204" pitchFamily="34" charset="0"/>
                <a:ea typeface="Tahoma" panose="020B0604030504040204" pitchFamily="34" charset="0"/>
                <a:cs typeface="Arial" panose="020B0604020202020204" pitchFamily="34" charset="0"/>
              </a:rPr>
              <a:t>D. </a:t>
            </a:r>
            <a:r>
              <a:rPr lang="en-ZA" dirty="0" smtClean="0">
                <a:solidFill>
                  <a:srgbClr val="FF0000"/>
                </a:solidFill>
                <a:latin typeface="Arial" panose="020B0604020202020204" pitchFamily="34" charset="0"/>
                <a:ea typeface="Tahoma" panose="020B0604030504040204" pitchFamily="34" charset="0"/>
                <a:cs typeface="Arial" panose="020B0604020202020204" pitchFamily="34" charset="0"/>
              </a:rPr>
              <a:t>CONCLUDING REMARKS </a:t>
            </a:r>
            <a:endParaRPr lang="en-ZA"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Rectangle 3"/>
          <p:cNvSpPr txBox="1">
            <a:spLocks noChangeArrowheads="1"/>
          </p:cNvSpPr>
          <p:nvPr/>
        </p:nvSpPr>
        <p:spPr bwMode="auto">
          <a:xfrm>
            <a:off x="117003" y="1037168"/>
            <a:ext cx="8802490" cy="4647426"/>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defTabSz="457200" eaLnBrk="1" hangingPunct="1">
              <a:lnSpc>
                <a:spcPct val="150000"/>
              </a:lnSpc>
              <a:spcBef>
                <a:spcPts val="1200"/>
              </a:spcBef>
              <a:buClrTx/>
              <a:buFont typeface="Wingdings" pitchFamily="2" charset="2"/>
              <a:buChar char="q"/>
            </a:pPr>
            <a:r>
              <a:rPr lang="en-ZA" sz="1400" b="1" dirty="0">
                <a:solidFill>
                  <a:srgbClr val="000000"/>
                </a:solidFill>
                <a:latin typeface="Arial" panose="020B0604020202020204" pitchFamily="34" charset="0"/>
                <a:ea typeface="Tahoma" panose="020B0604030504040204" pitchFamily="34" charset="0"/>
                <a:cs typeface="Arial" panose="020B0604020202020204" pitchFamily="34" charset="0"/>
              </a:rPr>
              <a:t>The underlying factors that influenced expenditure in 2016-17 financial year have significant implications for the 2017-18 resource utilization and potential negative impact on the priorities and objectives as contained on 2017-18 Annual Performance Plan.</a:t>
            </a:r>
          </a:p>
          <a:p>
            <a:pPr algn="just" defTabSz="457200" eaLnBrk="1" hangingPunct="1">
              <a:lnSpc>
                <a:spcPct val="150000"/>
              </a:lnSpc>
              <a:spcBef>
                <a:spcPts val="1200"/>
              </a:spcBef>
              <a:buClrTx/>
              <a:buFont typeface="Wingdings" pitchFamily="2" charset="2"/>
              <a:buChar char="q"/>
            </a:pPr>
            <a:r>
              <a:rPr lang="en-ZA" sz="1400" b="1" u="sng" dirty="0">
                <a:solidFill>
                  <a:srgbClr val="000000"/>
                </a:solidFill>
                <a:latin typeface="Arial" panose="020B0604020202020204" pitchFamily="34" charset="0"/>
                <a:ea typeface="Tahoma" panose="020B0604030504040204" pitchFamily="34" charset="0"/>
                <a:cs typeface="Arial" panose="020B0604020202020204" pitchFamily="34" charset="0"/>
              </a:rPr>
              <a:t>Human Resource Planning:</a:t>
            </a:r>
          </a:p>
          <a:p>
            <a:pPr lvl="1" algn="just" defTabSz="457200" eaLnBrk="1" hangingPunct="1">
              <a:lnSpc>
                <a:spcPct val="150000"/>
              </a:lnSpc>
              <a:spcBef>
                <a:spcPts val="1200"/>
              </a:spcBef>
              <a:buClrTx/>
              <a:buFont typeface="Wingdings" panose="05000000000000000000" pitchFamily="2" charset="2"/>
              <a:buChar char="q"/>
            </a:pPr>
            <a:r>
              <a:rPr lang="en-ZA" sz="1400" dirty="0">
                <a:solidFill>
                  <a:srgbClr val="000000"/>
                </a:solidFill>
                <a:latin typeface="Arial" panose="020B0604020202020204" pitchFamily="34" charset="0"/>
                <a:ea typeface="Tahoma" panose="020B0604030504040204" pitchFamily="34" charset="0"/>
                <a:cs typeface="Arial" panose="020B0604020202020204" pitchFamily="34" charset="0"/>
              </a:rPr>
              <a:t>In the light of OSD settlement obligation which is payable over the next 3 financial years, the Human Resource Plan and Forecast </a:t>
            </a:r>
            <a:r>
              <a:rPr lang="en-ZA" sz="1400" dirty="0" smtClean="0">
                <a:solidFill>
                  <a:srgbClr val="000000"/>
                </a:solidFill>
                <a:latin typeface="Arial" panose="020B0604020202020204" pitchFamily="34" charset="0"/>
                <a:ea typeface="Tahoma" panose="020B0604030504040204" pitchFamily="34" charset="0"/>
                <a:cs typeface="Arial" panose="020B0604020202020204" pitchFamily="34" charset="0"/>
              </a:rPr>
              <a:t>was completed </a:t>
            </a:r>
            <a:r>
              <a:rPr lang="en-ZA" sz="1400" dirty="0">
                <a:solidFill>
                  <a:srgbClr val="000000"/>
                </a:solidFill>
                <a:latin typeface="Arial" panose="020B0604020202020204" pitchFamily="34" charset="0"/>
                <a:ea typeface="Tahoma" panose="020B0604030504040204" pitchFamily="34" charset="0"/>
                <a:cs typeface="Arial" panose="020B0604020202020204" pitchFamily="34" charset="0"/>
              </a:rPr>
              <a:t>to inform the parameters and maximum posts that can be filled provided that they are funded. </a:t>
            </a:r>
          </a:p>
          <a:p>
            <a:pPr lvl="1" algn="just" defTabSz="457200" eaLnBrk="1" hangingPunct="1">
              <a:lnSpc>
                <a:spcPct val="150000"/>
              </a:lnSpc>
              <a:spcBef>
                <a:spcPts val="1200"/>
              </a:spcBef>
              <a:buClrTx/>
              <a:buFont typeface="Wingdings" panose="05000000000000000000" pitchFamily="2" charset="2"/>
              <a:buChar char="q"/>
            </a:pPr>
            <a:r>
              <a:rPr lang="en-ZA" sz="1400" dirty="0">
                <a:solidFill>
                  <a:srgbClr val="000000"/>
                </a:solidFill>
                <a:latin typeface="Arial" panose="020B0604020202020204" pitchFamily="34" charset="0"/>
                <a:ea typeface="Tahoma" panose="020B0604030504040204" pitchFamily="34" charset="0"/>
                <a:cs typeface="Arial" panose="020B0604020202020204" pitchFamily="34" charset="0"/>
              </a:rPr>
              <a:t>Significant number of funded posts will be reduced over the MTEF period on programmes 1, 2 and </a:t>
            </a:r>
            <a:r>
              <a:rPr lang="en-ZA" sz="1400" dirty="0" smtClean="0">
                <a:solidFill>
                  <a:srgbClr val="000000"/>
                </a:solidFill>
                <a:latin typeface="Arial" panose="020B0604020202020204" pitchFamily="34" charset="0"/>
                <a:ea typeface="Tahoma" panose="020B0604030504040204" pitchFamily="34" charset="0"/>
                <a:cs typeface="Arial" panose="020B0604020202020204" pitchFamily="34" charset="0"/>
              </a:rPr>
              <a:t>4 estimated </a:t>
            </a:r>
            <a:r>
              <a:rPr lang="en-ZA" sz="1400" dirty="0">
                <a:solidFill>
                  <a:srgbClr val="000000"/>
                </a:solidFill>
                <a:latin typeface="Arial" panose="020B0604020202020204" pitchFamily="34" charset="0"/>
                <a:ea typeface="Tahoma" panose="020B0604030504040204" pitchFamily="34" charset="0"/>
                <a:cs typeface="Arial" panose="020B0604020202020204" pitchFamily="34" charset="0"/>
              </a:rPr>
              <a:t>as follows:</a:t>
            </a:r>
          </a:p>
          <a:p>
            <a:pPr lvl="1" algn="just" defTabSz="457200" eaLnBrk="1" hangingPunct="1">
              <a:lnSpc>
                <a:spcPct val="150000"/>
              </a:lnSpc>
              <a:spcBef>
                <a:spcPts val="1200"/>
              </a:spcBef>
              <a:buClrTx/>
              <a:buFont typeface="Wingdings" panose="05000000000000000000" pitchFamily="2" charset="2"/>
              <a:buChar char="q"/>
            </a:pPr>
            <a:r>
              <a:rPr lang="en-ZA" sz="1400" dirty="0">
                <a:solidFill>
                  <a:srgbClr val="000000"/>
                </a:solidFill>
                <a:latin typeface="Arial" panose="020B0604020202020204" pitchFamily="34" charset="0"/>
                <a:ea typeface="Tahoma" panose="020B0604030504040204" pitchFamily="34" charset="0"/>
                <a:cs typeface="Arial" panose="020B0604020202020204" pitchFamily="34" charset="0"/>
              </a:rPr>
              <a:t>Administration - 1 579 posts (23%); Incarceration - 434 posts (1.6%); Care – 170 posts (10%)</a:t>
            </a:r>
          </a:p>
          <a:p>
            <a:pPr lvl="1" algn="just" defTabSz="457200" eaLnBrk="1" hangingPunct="1">
              <a:lnSpc>
                <a:spcPct val="150000"/>
              </a:lnSpc>
              <a:spcBef>
                <a:spcPts val="1200"/>
              </a:spcBef>
              <a:buClrTx/>
              <a:buFont typeface="Wingdings" panose="05000000000000000000" pitchFamily="2" charset="2"/>
              <a:buChar char="q"/>
            </a:pPr>
            <a:r>
              <a:rPr lang="en-ZA" sz="1400" dirty="0">
                <a:solidFill>
                  <a:srgbClr val="000000"/>
                </a:solidFill>
                <a:latin typeface="Arial" panose="020B0604020202020204" pitchFamily="34" charset="0"/>
                <a:ea typeface="Tahoma" panose="020B0604030504040204" pitchFamily="34" charset="0"/>
                <a:cs typeface="Arial" panose="020B0604020202020204" pitchFamily="34" charset="0"/>
              </a:rPr>
              <a:t>For Programmes Rehabilitation and Social Reintegration, there will be increase in funded posts by 410 and 271 respectively   </a:t>
            </a:r>
          </a:p>
        </p:txBody>
      </p:sp>
    </p:spTree>
    <p:extLst>
      <p:ext uri="{BB962C8B-B14F-4D97-AF65-F5344CB8AC3E}">
        <p14:creationId xmlns:p14="http://schemas.microsoft.com/office/powerpoint/2010/main" xmlns="" val="40215866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08627" y="681778"/>
            <a:ext cx="7919380" cy="276999"/>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r>
              <a:rPr lang="en-ZA" dirty="0">
                <a:solidFill>
                  <a:srgbClr val="FF0000"/>
                </a:solidFill>
                <a:latin typeface="Arial" panose="020B0604020202020204" pitchFamily="34" charset="0"/>
                <a:ea typeface="Tahoma" panose="020B0604030504040204" pitchFamily="34" charset="0"/>
                <a:cs typeface="Arial" panose="020B0604020202020204" pitchFamily="34" charset="0"/>
              </a:rPr>
              <a:t>D. </a:t>
            </a:r>
            <a:r>
              <a:rPr lang="en-ZA" dirty="0" smtClean="0">
                <a:solidFill>
                  <a:srgbClr val="FF0000"/>
                </a:solidFill>
                <a:latin typeface="Arial" panose="020B0604020202020204" pitchFamily="34" charset="0"/>
                <a:ea typeface="Tahoma" panose="020B0604030504040204" pitchFamily="34" charset="0"/>
                <a:cs typeface="Arial" panose="020B0604020202020204" pitchFamily="34" charset="0"/>
              </a:rPr>
              <a:t>CONCLUDING REMARKS </a:t>
            </a:r>
            <a:endParaRPr lang="en-ZA"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Rectangle 3"/>
          <p:cNvSpPr txBox="1">
            <a:spLocks noChangeArrowheads="1"/>
          </p:cNvSpPr>
          <p:nvPr/>
        </p:nvSpPr>
        <p:spPr bwMode="auto">
          <a:xfrm>
            <a:off x="214822" y="1139982"/>
            <a:ext cx="8802490" cy="2360711"/>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defTabSz="457200" eaLnBrk="1" hangingPunct="1">
              <a:lnSpc>
                <a:spcPct val="150000"/>
              </a:lnSpc>
              <a:spcBef>
                <a:spcPts val="1200"/>
              </a:spcBef>
              <a:buClrTx/>
              <a:buFont typeface="Wingdings" pitchFamily="2" charset="2"/>
              <a:buChar char="q"/>
            </a:pPr>
            <a:r>
              <a:rPr lang="en-ZA" sz="1400" b="1" u="sng" dirty="0" smtClean="0">
                <a:solidFill>
                  <a:srgbClr val="000000"/>
                </a:solidFill>
                <a:latin typeface="Arial" panose="020B0604020202020204" pitchFamily="34" charset="0"/>
                <a:ea typeface="Tahoma" panose="020B0604030504040204" pitchFamily="34" charset="0"/>
                <a:cs typeface="Arial" panose="020B0604020202020204" pitchFamily="34" charset="0"/>
              </a:rPr>
              <a:t>Facilities </a:t>
            </a:r>
            <a:r>
              <a:rPr lang="en-ZA" sz="1400" b="1" u="sng" dirty="0">
                <a:solidFill>
                  <a:srgbClr val="000000"/>
                </a:solidFill>
                <a:latin typeface="Arial" panose="020B0604020202020204" pitchFamily="34" charset="0"/>
                <a:ea typeface="Tahoma" panose="020B0604030504040204" pitchFamily="34" charset="0"/>
                <a:cs typeface="Arial" panose="020B0604020202020204" pitchFamily="34" charset="0"/>
              </a:rPr>
              <a:t>subprogramme:</a:t>
            </a:r>
          </a:p>
          <a:p>
            <a:pPr lvl="1" algn="just" defTabSz="457200" eaLnBrk="1" hangingPunct="1">
              <a:lnSpc>
                <a:spcPct val="150000"/>
              </a:lnSpc>
              <a:spcBef>
                <a:spcPts val="1200"/>
              </a:spcBef>
              <a:buClrTx/>
              <a:buFont typeface="Wingdings" panose="05000000000000000000" pitchFamily="2" charset="2"/>
              <a:buChar char="q"/>
            </a:pPr>
            <a:r>
              <a:rPr lang="en-ZA" sz="1400" dirty="0">
                <a:solidFill>
                  <a:srgbClr val="000000"/>
                </a:solidFill>
                <a:latin typeface="Arial" panose="020B0604020202020204" pitchFamily="34" charset="0"/>
                <a:ea typeface="Tahoma" panose="020B0604030504040204" pitchFamily="34" charset="0"/>
                <a:cs typeface="Arial" panose="020B0604020202020204" pitchFamily="34" charset="0"/>
              </a:rPr>
              <a:t>The rising municipal service charges continue to put pressure on the budget of the department</a:t>
            </a:r>
          </a:p>
          <a:p>
            <a:pPr lvl="1" algn="just" defTabSz="457200" eaLnBrk="1" hangingPunct="1">
              <a:lnSpc>
                <a:spcPct val="150000"/>
              </a:lnSpc>
              <a:spcBef>
                <a:spcPts val="1200"/>
              </a:spcBef>
              <a:buClrTx/>
              <a:buFont typeface="Wingdings" panose="05000000000000000000" pitchFamily="2" charset="2"/>
              <a:buChar char="q"/>
            </a:pPr>
            <a:r>
              <a:rPr lang="en-ZA" sz="1400" dirty="0">
                <a:solidFill>
                  <a:srgbClr val="000000"/>
                </a:solidFill>
                <a:latin typeface="Arial" panose="020B0604020202020204" pitchFamily="34" charset="0"/>
                <a:ea typeface="Tahoma" panose="020B0604030504040204" pitchFamily="34" charset="0"/>
                <a:cs typeface="Arial" panose="020B0604020202020204" pitchFamily="34" charset="0"/>
              </a:rPr>
              <a:t>Due to shortfall on municipal services item, the infrastructure programme will be compromised over the medium term, unless electricity and water consumption is contained by one way or another.</a:t>
            </a:r>
          </a:p>
          <a:p>
            <a:pPr lvl="1" algn="just" defTabSz="457200" eaLnBrk="1" hangingPunct="1">
              <a:lnSpc>
                <a:spcPct val="150000"/>
              </a:lnSpc>
              <a:spcBef>
                <a:spcPts val="1200"/>
              </a:spcBef>
              <a:buClrTx/>
              <a:buFont typeface="Wingdings" panose="05000000000000000000" pitchFamily="2" charset="2"/>
              <a:buChar char="q"/>
            </a:pPr>
            <a:r>
              <a:rPr lang="en-ZA" sz="1400" dirty="0">
                <a:solidFill>
                  <a:srgbClr val="000000"/>
                </a:solidFill>
                <a:latin typeface="Arial" panose="020B0604020202020204" pitchFamily="34" charset="0"/>
                <a:ea typeface="Tahoma" panose="020B0604030504040204" pitchFamily="34" charset="0"/>
                <a:cs typeface="Arial" panose="020B0604020202020204" pitchFamily="34" charset="0"/>
              </a:rPr>
              <a:t>In 2017-18 financial year, R183 million has been reduced from capital projects towards municipal service </a:t>
            </a:r>
            <a:r>
              <a:rPr lang="en-ZA" sz="1400" dirty="0" smtClean="0">
                <a:solidFill>
                  <a:srgbClr val="000000"/>
                </a:solidFill>
                <a:latin typeface="Arial" panose="020B0604020202020204" pitchFamily="34" charset="0"/>
                <a:ea typeface="Tahoma" panose="020B0604030504040204" pitchFamily="34" charset="0"/>
                <a:cs typeface="Arial" panose="020B0604020202020204" pitchFamily="34" charset="0"/>
              </a:rPr>
              <a:t>charges</a:t>
            </a:r>
            <a:endParaRPr lang="en-ZA" sz="140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1965045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233363" y="3048000"/>
            <a:ext cx="8647112" cy="677863"/>
          </a:xfrm>
        </p:spPr>
        <p:txBody>
          <a:bodyPr/>
          <a:lstStyle/>
          <a:p>
            <a:pPr marL="0" indent="0" algn="ctr" eaLnBrk="1" hangingPunct="1">
              <a:buFont typeface="Wingdings" pitchFamily="2" charset="2"/>
              <a:buNone/>
            </a:pPr>
            <a:r>
              <a:rPr lang="en-GB" sz="4800" b="1" dirty="0" smtClean="0">
                <a:solidFill>
                  <a:srgbClr val="FF0000"/>
                </a:solidFill>
              </a:rPr>
              <a:t>THANK YOU</a:t>
            </a:r>
          </a:p>
        </p:txBody>
      </p:sp>
    </p:spTree>
    <p:extLst>
      <p:ext uri="{BB962C8B-B14F-4D97-AF65-F5344CB8AC3E}">
        <p14:creationId xmlns:p14="http://schemas.microsoft.com/office/powerpoint/2010/main" xmlns="" val="758737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0850" y="457200"/>
            <a:ext cx="8680449" cy="762000"/>
          </a:xfrm>
        </p:spPr>
        <p:txBody>
          <a:bodyPr/>
          <a:lstStyle/>
          <a:p>
            <a:pPr marL="0" lvl="0" indent="0" defTabSz="914331" eaLnBrk="1" fontAlgn="auto" hangingPunct="1">
              <a:lnSpc>
                <a:spcPct val="150000"/>
              </a:lnSpc>
              <a:spcBef>
                <a:spcPts val="0"/>
              </a:spcBef>
              <a:spcAft>
                <a:spcPts val="0"/>
              </a:spcAft>
              <a:buClrTx/>
              <a:buNone/>
              <a:defRPr/>
            </a:pPr>
            <a:r>
              <a:rPr lang="en-US" sz="1800" b="1" kern="1200" dirty="0">
                <a:solidFill>
                  <a:srgbClr val="FF0000"/>
                </a:solidFill>
              </a:rPr>
              <a:t>PROGRAMME 1: </a:t>
            </a:r>
            <a:r>
              <a:rPr lang="en-US" sz="1800" b="1" kern="1200" dirty="0" smtClean="0">
                <a:solidFill>
                  <a:srgbClr val="FF0000"/>
                </a:solidFill>
              </a:rPr>
              <a:t>ADMINISTRATION</a:t>
            </a:r>
          </a:p>
          <a:p>
            <a:pPr marL="0" indent="0" defTabSz="914331" eaLnBrk="1" fontAlgn="auto" hangingPunct="1">
              <a:lnSpc>
                <a:spcPct val="150000"/>
              </a:lnSpc>
              <a:spcBef>
                <a:spcPts val="0"/>
              </a:spcBef>
              <a:spcAft>
                <a:spcPts val="0"/>
              </a:spcAft>
              <a:buClrTx/>
              <a:buNone/>
              <a:defRPr/>
            </a:pPr>
            <a:r>
              <a:rPr lang="en-US" sz="1800" dirty="0"/>
              <a:t>Sub </a:t>
            </a:r>
            <a:r>
              <a:rPr lang="en-US" sz="1800" dirty="0" smtClean="0"/>
              <a:t>Programme: Management </a:t>
            </a:r>
          </a:p>
          <a:p>
            <a:pPr marL="0" indent="0" defTabSz="914331" eaLnBrk="1" fontAlgn="auto" hangingPunct="1">
              <a:lnSpc>
                <a:spcPct val="150000"/>
              </a:lnSpc>
              <a:spcBef>
                <a:spcPts val="0"/>
              </a:spcBef>
              <a:spcAft>
                <a:spcPts val="0"/>
              </a:spcAft>
              <a:buClrTx/>
              <a:buNone/>
              <a:defRPr/>
            </a:pPr>
            <a:endParaRPr lang="en-US" sz="1800" dirty="0"/>
          </a:p>
          <a:p>
            <a:pPr marL="0" lvl="0" indent="0" defTabSz="914331" eaLnBrk="1" fontAlgn="auto" hangingPunct="1">
              <a:lnSpc>
                <a:spcPct val="150000"/>
              </a:lnSpc>
              <a:spcBef>
                <a:spcPts val="0"/>
              </a:spcBef>
              <a:spcAft>
                <a:spcPts val="0"/>
              </a:spcAft>
              <a:buClrTx/>
              <a:buNone/>
              <a:defRPr/>
            </a:pPr>
            <a:r>
              <a:rPr lang="en-US" sz="1400" b="1" kern="1200" dirty="0" smtClean="0">
                <a:solidFill>
                  <a:srgbClr val="FF0000"/>
                </a:solidFill>
              </a:rPr>
              <a:t> </a:t>
            </a:r>
            <a:endParaRPr lang="en-US" sz="1400" b="1" kern="1200" dirty="0">
              <a:solidFill>
                <a:srgbClr val="FF0000"/>
              </a:solidFill>
            </a:endParaRPr>
          </a:p>
        </p:txBody>
      </p:sp>
      <p:graphicFrame>
        <p:nvGraphicFramePr>
          <p:cNvPr id="4" name="Table 3"/>
          <p:cNvGraphicFramePr>
            <a:graphicFrameLocks noGrp="1"/>
          </p:cNvGraphicFramePr>
          <p:nvPr>
            <p:extLst/>
          </p:nvPr>
        </p:nvGraphicFramePr>
        <p:xfrm>
          <a:off x="95103" y="1371600"/>
          <a:ext cx="8896496" cy="4665141"/>
        </p:xfrm>
        <a:graphic>
          <a:graphicData uri="http://schemas.openxmlformats.org/drawingml/2006/table">
            <a:tbl>
              <a:tblPr firstRow="1" bandRow="1">
                <a:tableStyleId>{5C22544A-7EE6-4342-B048-85BDC9FD1C3A}</a:tableStyleId>
              </a:tblPr>
              <a:tblGrid>
                <a:gridCol w="1742545">
                  <a:extLst>
                    <a:ext uri="{9D8B030D-6E8A-4147-A177-3AD203B41FA5}">
                      <a16:colId xmlns:a16="http://schemas.microsoft.com/office/drawing/2014/main" xmlns="" val="20000"/>
                    </a:ext>
                  </a:extLst>
                </a:gridCol>
                <a:gridCol w="1489928">
                  <a:extLst>
                    <a:ext uri="{9D8B030D-6E8A-4147-A177-3AD203B41FA5}">
                      <a16:colId xmlns:a16="http://schemas.microsoft.com/office/drawing/2014/main" xmlns="" val="20001"/>
                    </a:ext>
                  </a:extLst>
                </a:gridCol>
                <a:gridCol w="1933903">
                  <a:extLst>
                    <a:ext uri="{9D8B030D-6E8A-4147-A177-3AD203B41FA5}">
                      <a16:colId xmlns:a16="http://schemas.microsoft.com/office/drawing/2014/main" xmlns="" val="20002"/>
                    </a:ext>
                  </a:extLst>
                </a:gridCol>
                <a:gridCol w="1704882">
                  <a:extLst>
                    <a:ext uri="{9D8B030D-6E8A-4147-A177-3AD203B41FA5}">
                      <a16:colId xmlns:a16="http://schemas.microsoft.com/office/drawing/2014/main" xmlns="" val="20003"/>
                    </a:ext>
                  </a:extLst>
                </a:gridCol>
                <a:gridCol w="2025238">
                  <a:extLst>
                    <a:ext uri="{9D8B030D-6E8A-4147-A177-3AD203B41FA5}">
                      <a16:colId xmlns:a16="http://schemas.microsoft.com/office/drawing/2014/main" xmlns="" val="20004"/>
                    </a:ext>
                  </a:extLst>
                </a:gridCol>
              </a:tblGrid>
              <a:tr h="953437">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Indicator</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Planned Target 2016/17</a:t>
                      </a:r>
                      <a:endParaRPr lang="en-US" sz="1600" b="1" i="0" u="none" strike="noStrike" kern="1200" dirty="0">
                        <a:solidFill>
                          <a:schemeClr val="bg1"/>
                        </a:solidFill>
                        <a:effectLst/>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Actual Achievement 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600" b="1" i="0" u="none" strike="noStrike" kern="1200" dirty="0" smtClean="0">
                          <a:solidFill>
                            <a:schemeClr val="bg1"/>
                          </a:solidFill>
                          <a:effectLst/>
                          <a:latin typeface="Calibri"/>
                          <a:ea typeface="+mn-ea"/>
                          <a:cs typeface="+mn-cs"/>
                        </a:rPr>
                        <a:t>Deviation from planned target  to actual achievement</a:t>
                      </a:r>
                      <a:r>
                        <a:rPr lang="en-US" sz="1600" b="1" i="0" u="none" strike="noStrike" kern="1200" baseline="0" dirty="0" smtClean="0">
                          <a:solidFill>
                            <a:schemeClr val="bg1"/>
                          </a:solidFill>
                          <a:effectLst/>
                          <a:latin typeface="Calibri"/>
                          <a:ea typeface="+mn-ea"/>
                          <a:cs typeface="+mn-cs"/>
                        </a:rPr>
                        <a:t> for 2016/17</a:t>
                      </a:r>
                      <a:endParaRPr lang="en-US" sz="1600" b="1" i="0" u="none" strike="noStrike" kern="1200" dirty="0">
                        <a:solidFill>
                          <a:schemeClr val="bg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a:ea typeface="+mn-ea"/>
                          <a:cs typeface="+mn-cs"/>
                        </a:rPr>
                        <a:t>Comment on deviation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680256">
                <a:tc>
                  <a:txBody>
                    <a:bodyPr/>
                    <a:lstStyle/>
                    <a:p>
                      <a:pPr marL="0" algn="l" defTabSz="914331" rtl="0" eaLnBrk="1" fontAlgn="t" latinLnBrk="0" hangingPunct="1"/>
                      <a:r>
                        <a:rPr lang="en-US" sz="1600" b="1" i="0" u="none" strike="noStrike" kern="1200" dirty="0" smtClean="0">
                          <a:solidFill>
                            <a:schemeClr val="tx1"/>
                          </a:solidFill>
                          <a:effectLst/>
                          <a:latin typeface="Calibri"/>
                          <a:ea typeface="+mn-ea"/>
                          <a:cs typeface="+mn-cs"/>
                        </a:rPr>
                        <a:t>Percentage of surveyed people rating correctional services performance positively.</a:t>
                      </a:r>
                      <a:endParaRPr lang="en-US" sz="1600" b="1" i="0" u="none" strike="noStrike" kern="1200" dirty="0">
                        <a:solidFill>
                          <a:schemeClr val="tx1"/>
                        </a:solidFill>
                        <a:effectLst/>
                        <a:latin typeface="Calibri"/>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331" rtl="0" eaLnBrk="1" fontAlgn="t" latinLnBrk="0" hangingPunct="1"/>
                      <a:r>
                        <a:rPr lang="en-US" sz="1600" b="0" i="0" u="none" strike="noStrike" kern="1200" dirty="0">
                          <a:solidFill>
                            <a:schemeClr val="tx1"/>
                          </a:solidFill>
                          <a:effectLst/>
                          <a:latin typeface="Calibri"/>
                          <a:ea typeface="+mn-ea"/>
                          <a:cs typeface="+mn-cs"/>
                        </a:rPr>
                        <a:t>50%</a:t>
                      </a:r>
                      <a:br>
                        <a:rPr lang="en-US" sz="1600" b="0" i="0" u="none" strike="noStrike" kern="1200" dirty="0">
                          <a:solidFill>
                            <a:schemeClr val="tx1"/>
                          </a:solidFill>
                          <a:effectLst/>
                          <a:latin typeface="Calibri"/>
                          <a:ea typeface="+mn-ea"/>
                          <a:cs typeface="+mn-cs"/>
                        </a:rPr>
                      </a:br>
                      <a:r>
                        <a:rPr lang="en-US" sz="1600" b="0" i="0" u="none" strike="noStrike" kern="1200" dirty="0">
                          <a:solidFill>
                            <a:schemeClr val="tx1"/>
                          </a:solidFill>
                          <a:effectLst/>
                          <a:latin typeface="Calibri"/>
                          <a:ea typeface="+mn-ea"/>
                          <a:cs typeface="+mn-cs"/>
                        </a:rPr>
                        <a:t>(1 755/3 510)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0" i="0" u="none" strike="noStrike" dirty="0">
                          <a:solidFill>
                            <a:schemeClr val="tx1"/>
                          </a:solidFill>
                          <a:effectLst/>
                          <a:latin typeface="Calibri"/>
                        </a:rPr>
                        <a:t>56% </a:t>
                      </a:r>
                      <a:br>
                        <a:rPr lang="en-US" sz="1600" b="0" i="0" u="none" strike="noStrike" dirty="0">
                          <a:solidFill>
                            <a:schemeClr val="tx1"/>
                          </a:solidFill>
                          <a:effectLst/>
                          <a:latin typeface="Calibri"/>
                        </a:rPr>
                      </a:br>
                      <a:r>
                        <a:rPr lang="en-US" sz="1600" b="0" i="0" u="none" strike="noStrike" dirty="0">
                          <a:solidFill>
                            <a:schemeClr val="tx1"/>
                          </a:solidFill>
                          <a:effectLst/>
                          <a:latin typeface="Calibri"/>
                        </a:rPr>
                        <a:t> </a:t>
                      </a:r>
                      <a:r>
                        <a:rPr lang="en-US" sz="1600" b="0" i="0" u="none" strike="noStrike" dirty="0" smtClean="0">
                          <a:solidFill>
                            <a:schemeClr val="tx1"/>
                          </a:solidFill>
                          <a:effectLst/>
                          <a:latin typeface="Calibri"/>
                        </a:rPr>
                        <a:t>(1 960/3 500</a:t>
                      </a:r>
                      <a:r>
                        <a:rPr lang="en-US" sz="1600" b="0" i="0" u="none" strike="noStrike" dirty="0">
                          <a:solidFill>
                            <a:schemeClr val="tx1"/>
                          </a:solidFill>
                          <a:effectLst/>
                          <a:latin typeface="Calibri"/>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fontAlgn="t"/>
                      <a:r>
                        <a:rPr lang="en-US" sz="1600" b="0" i="0" u="none" strike="noStrike" dirty="0">
                          <a:solidFill>
                            <a:schemeClr val="tx1"/>
                          </a:solidFill>
                          <a:effectLst/>
                          <a:latin typeface="Calibri"/>
                        </a:rPr>
                        <a:t>6%                  </a:t>
                      </a:r>
                      <a:endParaRPr lang="en-US" sz="1600" b="0" i="0" u="none" strike="noStrike" dirty="0" smtClean="0">
                        <a:solidFill>
                          <a:schemeClr val="tx1"/>
                        </a:solidFill>
                        <a:effectLst/>
                        <a:latin typeface="Calibri"/>
                      </a:endParaRPr>
                    </a:p>
                    <a:p>
                      <a:pPr algn="r" fontAlgn="t"/>
                      <a:r>
                        <a:rPr lang="en-US" sz="1600" b="0" i="0" u="none" strike="noStrike" dirty="0" smtClean="0">
                          <a:solidFill>
                            <a:schemeClr val="tx1"/>
                          </a:solidFill>
                          <a:effectLst/>
                          <a:latin typeface="Calibri"/>
                        </a:rPr>
                        <a:t>(210</a:t>
                      </a:r>
                      <a:r>
                        <a:rPr lang="en-US" sz="1600" b="0" i="0" u="none" strike="noStrike" dirty="0">
                          <a:solidFill>
                            <a:schemeClr val="tx1"/>
                          </a:solidFill>
                          <a:effectLst/>
                          <a:latin typeface="Calibri"/>
                        </a:rPr>
                        <a:t>/ 3500)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chemeClr val="tx1"/>
                          </a:solidFill>
                          <a:effectLst/>
                          <a:latin typeface="Calibri"/>
                        </a:rPr>
                        <a:t>An unprecedented communication effort supported through the Ministers IMBIZO program in the six regions over a period of three months resulted in an increased awareness of DCS </a:t>
                      </a:r>
                      <a:r>
                        <a:rPr lang="en-US" sz="1600" b="0" i="0" u="none" strike="noStrike" dirty="0" smtClean="0">
                          <a:solidFill>
                            <a:schemeClr val="tx1"/>
                          </a:solidFill>
                          <a:effectLst/>
                          <a:latin typeface="Calibri"/>
                        </a:rPr>
                        <a:t>programs </a:t>
                      </a:r>
                      <a:r>
                        <a:rPr lang="en-US" sz="1600" b="0" i="0" u="none" strike="noStrike" dirty="0">
                          <a:solidFill>
                            <a:schemeClr val="tx1"/>
                          </a:solidFill>
                          <a:effectLst/>
                          <a:latin typeface="Calibri"/>
                        </a:rPr>
                        <a:t>and intitiavies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751381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35160</TotalTime>
  <Words>5851</Words>
  <Application>Microsoft Office PowerPoint</Application>
  <PresentationFormat>On-screen Show (4:3)</PresentationFormat>
  <Paragraphs>860</Paragraphs>
  <Slides>87</Slides>
  <Notes>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87</vt:i4>
      </vt:variant>
    </vt:vector>
  </HeadingPairs>
  <TitlesOfParts>
    <vt:vector size="91" baseType="lpstr">
      <vt:lpstr>1_Blank</vt:lpstr>
      <vt:lpstr>2_Blank</vt:lpstr>
      <vt:lpstr>5_Blank</vt:lpstr>
      <vt:lpstr>Worksheet</vt:lpstr>
      <vt:lpstr> Presentation on DCS 2nd Quarter Actual Performance Report (2016/2017)    November   2016 </vt:lpstr>
      <vt:lpstr>PRESENTATION OUTLINE</vt:lpstr>
      <vt:lpstr>Slide 2</vt:lpstr>
      <vt:lpstr> PERFORMANCE INFORMATION FOR 2016/17 AND PROGRESS ON MTSF INDICATORS</vt:lpstr>
      <vt:lpstr>Slide 4</vt:lpstr>
      <vt:lpstr>Slide 5</vt:lpstr>
      <vt:lpstr>PROGRAMME 1: ADMINISTRATION –  62% Targets Achieved</vt:lpstr>
      <vt:lpstr>Slide 7</vt:lpstr>
      <vt:lpstr>Slide 8</vt:lpstr>
      <vt:lpstr>Slide 9</vt:lpstr>
      <vt:lpstr>Slide 10</vt:lpstr>
      <vt:lpstr>Slide 11</vt:lpstr>
      <vt:lpstr>PROGRAMME 1: ADMINISTRATION  </vt:lpstr>
      <vt:lpstr>PROGRAMME 1: ADMINISTRATION  </vt:lpstr>
      <vt:lpstr>Slide 14</vt:lpstr>
      <vt:lpstr>PROGRAMME 1: ADMINISTRATION  </vt:lpstr>
      <vt:lpstr>PROGRAMME 1: ADMINISTRATION  </vt:lpstr>
      <vt:lpstr>Slide 17</vt:lpstr>
      <vt:lpstr>PROGRAMME 1: ADMINISTRATION  </vt:lpstr>
      <vt:lpstr>Slide 19</vt:lpstr>
      <vt:lpstr>PROGRAMME 1: ADMINISTRATION  </vt:lpstr>
      <vt:lpstr>Slide 21</vt:lpstr>
      <vt:lpstr>PROGRAMME 1: ADMINISTRATION  </vt:lpstr>
      <vt:lpstr>Slide 23</vt:lpstr>
      <vt:lpstr>Programme 2: INCARCERATION: Targets Achieved = 38% </vt:lpstr>
      <vt:lpstr>Slide 25</vt:lpstr>
      <vt:lpstr>Slide 26</vt:lpstr>
      <vt:lpstr>Slide 27</vt:lpstr>
      <vt:lpstr>Slide 28</vt:lpstr>
      <vt:lpstr>PROGRAMME 2: INCARCERATION  </vt:lpstr>
      <vt:lpstr>Slide 30</vt:lpstr>
      <vt:lpstr>PROGRAMME 2: INCARCERATION  </vt:lpstr>
      <vt:lpstr>Slide 32</vt:lpstr>
      <vt:lpstr>PROGRAMME 2: INCARCERATION  </vt:lpstr>
      <vt:lpstr>PROGRAMME 2: INCARCERATION  </vt:lpstr>
      <vt:lpstr>Slide 35</vt:lpstr>
      <vt:lpstr>Programme 3: REHABILITATION 78 % Target </vt:lpstr>
      <vt:lpstr> Correctional Programmes </vt:lpstr>
      <vt:lpstr>PROGRAMME 3: REHABILITATION </vt:lpstr>
      <vt:lpstr>Slide 39</vt:lpstr>
      <vt:lpstr>PROGRAMME 3: REHABILITATION </vt:lpstr>
      <vt:lpstr>PROGRAMME 3: REHABILITATION </vt:lpstr>
      <vt:lpstr>PROGRAMME 3: REHABILITATION </vt:lpstr>
      <vt:lpstr>Slide 43</vt:lpstr>
      <vt:lpstr>PROGRAMME 3: REHABILITATION </vt:lpstr>
      <vt:lpstr>PROGRAMME 3: REHABILITATION </vt:lpstr>
      <vt:lpstr>Slide 46</vt:lpstr>
      <vt:lpstr>Programme 4: CARE – 75  % Targets Achieved</vt:lpstr>
      <vt:lpstr>PROGRAMME 4: CARE </vt:lpstr>
      <vt:lpstr>PROGRAMME 4: CARE </vt:lpstr>
      <vt:lpstr>Slide 50</vt:lpstr>
      <vt:lpstr>PROGRAMME 4: CARE </vt:lpstr>
      <vt:lpstr>Slide 52</vt:lpstr>
      <vt:lpstr>Programme 5: SOCIAL REINTEGRATION – 67% TARGET ACHIEVED</vt:lpstr>
      <vt:lpstr>Slide 54</vt:lpstr>
      <vt:lpstr>PROGRAMME 5: SOCIAL REINTEGRATION  </vt:lpstr>
      <vt:lpstr>PROGRAMME 5: SOCIAL REINTEGRATION  </vt:lpstr>
      <vt:lpstr>Slide 57</vt:lpstr>
      <vt:lpstr>PROGRAMME 5: SOCIAL REINTEGRATION  </vt:lpstr>
      <vt:lpstr>Slide 59</vt:lpstr>
      <vt:lpstr>PROGRAMME 5: SOCIAL REINTEGRATION  </vt:lpstr>
      <vt:lpstr>Slide 61</vt:lpstr>
      <vt:lpstr>AUDIT FINDINGS 2016/17 </vt:lpstr>
      <vt:lpstr>SUMMARY OF AUDIT FINDINGS </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high level vision will be developed which will determine the required operating model…  Scope will include all core elements of DCS</dc:title>
  <dc:creator>Rowan Smyth</dc:creator>
  <cp:lastModifiedBy>PUMZA</cp:lastModifiedBy>
  <cp:revision>3496</cp:revision>
  <cp:lastPrinted>2017-09-27T12:10:49Z</cp:lastPrinted>
  <dcterms:created xsi:type="dcterms:W3CDTF">2011-05-16T12:44:01Z</dcterms:created>
  <dcterms:modified xsi:type="dcterms:W3CDTF">2017-10-04T08:52:53Z</dcterms:modified>
</cp:coreProperties>
</file>