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9" r:id="rId4"/>
    <p:sldId id="261" r:id="rId5"/>
    <p:sldId id="260" r:id="rId6"/>
    <p:sldId id="264" r:id="rId7"/>
    <p:sldId id="262" r:id="rId8"/>
    <p:sldId id="263" r:id="rId9"/>
    <p:sldId id="272" r:id="rId10"/>
    <p:sldId id="266" r:id="rId11"/>
    <p:sldId id="265" r:id="rId12"/>
    <p:sldId id="267" r:id="rId13"/>
    <p:sldId id="274" r:id="rId14"/>
    <p:sldId id="275" r:id="rId15"/>
    <p:sldId id="276" r:id="rId16"/>
    <p:sldId id="270" r:id="rId17"/>
    <p:sldId id="268" r:id="rId18"/>
    <p:sldId id="269" r:id="rId19"/>
    <p:sldId id="271" r:id="rId20"/>
    <p:sldId id="258"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3" d="100"/>
          <a:sy n="93" d="100"/>
        </p:scale>
        <p:origin x="-3672" y="-1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mmaleka\Documents\PCC%20Recommendations%20Dashboard%20till%20September2017.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C:\Users\mmaleka\Documents\PCC%20Recommendations%20Dashboard%20till%20September2017.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Number of resolutions made by the Committee to  Departments and Entities </a:t>
            </a:r>
          </a:p>
          <a:p>
            <a:pPr>
              <a:defRPr sz="1400" b="0" i="0" u="none" strike="noStrike" kern="1200" spc="0" baseline="0">
                <a:solidFill>
                  <a:schemeClr val="tx1">
                    <a:lumMod val="65000"/>
                    <a:lumOff val="35000"/>
                  </a:schemeClr>
                </a:solidFill>
                <a:latin typeface="+mn-lt"/>
                <a:ea typeface="+mn-ea"/>
                <a:cs typeface="+mn-cs"/>
              </a:defRPr>
            </a:pPr>
            <a:r>
              <a:rPr lang="en-US"/>
              <a:t>February 2015-September</a:t>
            </a:r>
            <a:r>
              <a:rPr lang="en-US" baseline="0"/>
              <a:t> 2017</a:t>
            </a:r>
            <a:endParaRPr lang="en-US"/>
          </a:p>
        </c:rich>
      </c:tx>
      <c:spPr>
        <a:noFill/>
        <a:ln>
          <a:noFill/>
        </a:ln>
        <a:effectLst/>
      </c:spPr>
    </c:title>
    <c:plotArea>
      <c:layout/>
      <c:barChart>
        <c:barDir val="col"/>
        <c:grouping val="clustered"/>
        <c:ser>
          <c:idx val="0"/>
          <c:order val="0"/>
          <c:tx>
            <c:strRef>
              <c:f>'Updated Consolidated Dashboard'!$D$5</c:f>
              <c:strCache>
                <c:ptCount val="1"/>
                <c:pt idx="0">
                  <c:v>Department</c:v>
                </c:pt>
              </c:strCache>
            </c:strRef>
          </c:tx>
          <c:spPr>
            <a:solidFill>
              <a:schemeClr val="accent1"/>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'Updated Consolidated Dashboard'!$D$31</c:f>
              <c:numCache>
                <c:formatCode>General</c:formatCode>
                <c:ptCount val="1"/>
                <c:pt idx="0">
                  <c:v>66</c:v>
                </c:pt>
              </c:numCache>
            </c:numRef>
          </c:val>
          <c:extLst xmlns:c16r2="http://schemas.microsoft.com/office/drawing/2015/06/chart">
            <c:ext xmlns:c16="http://schemas.microsoft.com/office/drawing/2014/chart" uri="{C3380CC4-5D6E-409C-BE32-E72D297353CC}">
              <c16:uniqueId val="{00000000-9763-40C9-8D82-E1D8565FC494}"/>
            </c:ext>
          </c:extLst>
        </c:ser>
        <c:ser>
          <c:idx val="1"/>
          <c:order val="1"/>
          <c:tx>
            <c:strRef>
              <c:f>'Updated Consolidated Dashboard'!$C$5</c:f>
              <c:strCache>
                <c:ptCount val="1"/>
                <c:pt idx="0">
                  <c:v>Committee</c:v>
                </c:pt>
              </c:strCache>
            </c:strRef>
          </c:tx>
          <c:spPr>
            <a:solidFill>
              <a:srgbClr val="FF000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'Updated Consolidated Dashboard'!$C$31</c:f>
              <c:numCache>
                <c:formatCode>General</c:formatCode>
                <c:ptCount val="1"/>
                <c:pt idx="0">
                  <c:v>47</c:v>
                </c:pt>
              </c:numCache>
            </c:numRef>
          </c:val>
          <c:extLst xmlns:c16r2="http://schemas.microsoft.com/office/drawing/2015/06/chart">
            <c:ext xmlns:c16="http://schemas.microsoft.com/office/drawing/2014/chart" uri="{C3380CC4-5D6E-409C-BE32-E72D297353CC}">
              <c16:uniqueId val="{00000001-9763-40C9-8D82-E1D8565FC494}"/>
            </c:ext>
          </c:extLst>
        </c:ser>
        <c:ser>
          <c:idx val="2"/>
          <c:order val="2"/>
          <c:tx>
            <c:strRef>
              <c:f>'Updated Consolidated Dashboard'!$K$5</c:f>
              <c:strCache>
                <c:ptCount val="1"/>
                <c:pt idx="0">
                  <c:v>GCIS</c:v>
                </c:pt>
              </c:strCache>
            </c:strRef>
          </c:tx>
          <c:spPr>
            <a:solidFill>
              <a:schemeClr val="tx2">
                <a:lumMod val="50000"/>
              </a:schemeClr>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'Updated Consolidated Dashboard'!$K$31</c:f>
              <c:numCache>
                <c:formatCode>General</c:formatCode>
                <c:ptCount val="1"/>
                <c:pt idx="0">
                  <c:v>5</c:v>
                </c:pt>
              </c:numCache>
            </c:numRef>
          </c:val>
          <c:extLst xmlns:c16r2="http://schemas.microsoft.com/office/drawing/2015/06/chart">
            <c:ext xmlns:c16="http://schemas.microsoft.com/office/drawing/2014/chart" uri="{C3380CC4-5D6E-409C-BE32-E72D297353CC}">
              <c16:uniqueId val="{00000002-9763-40C9-8D82-E1D8565FC494}"/>
            </c:ext>
          </c:extLst>
        </c:ser>
        <c:ser>
          <c:idx val="3"/>
          <c:order val="3"/>
          <c:tx>
            <c:strRef>
              <c:f>'Updated Consolidated Dashboard'!$F$5</c:f>
              <c:strCache>
                <c:ptCount val="1"/>
                <c:pt idx="0">
                  <c:v>SABC</c:v>
                </c:pt>
              </c:strCache>
            </c:strRef>
          </c:tx>
          <c:spPr>
            <a:solidFill>
              <a:schemeClr val="accent4"/>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'Updated Consolidated Dashboard'!$F$31</c:f>
              <c:numCache>
                <c:formatCode>General</c:formatCode>
                <c:ptCount val="1"/>
                <c:pt idx="0">
                  <c:v>24</c:v>
                </c:pt>
              </c:numCache>
            </c:numRef>
          </c:val>
          <c:extLst xmlns:c16r2="http://schemas.microsoft.com/office/drawing/2015/06/chart">
            <c:ext xmlns:c16="http://schemas.microsoft.com/office/drawing/2014/chart" uri="{C3380CC4-5D6E-409C-BE32-E72D297353CC}">
              <c16:uniqueId val="{00000003-9763-40C9-8D82-E1D8565FC494}"/>
            </c:ext>
          </c:extLst>
        </c:ser>
        <c:ser>
          <c:idx val="4"/>
          <c:order val="4"/>
          <c:tx>
            <c:strRef>
              <c:f>'Updated Consolidated Dashboard'!$G$5</c:f>
              <c:strCache>
                <c:ptCount val="1"/>
                <c:pt idx="0">
                  <c:v>ICASA</c:v>
                </c:pt>
              </c:strCache>
            </c:strRef>
          </c:tx>
          <c:spPr>
            <a:solidFill>
              <a:schemeClr val="accent5"/>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'Updated Consolidated Dashboard'!$G$31</c:f>
              <c:numCache>
                <c:formatCode>General</c:formatCode>
                <c:ptCount val="1"/>
                <c:pt idx="0">
                  <c:v>19</c:v>
                </c:pt>
              </c:numCache>
            </c:numRef>
          </c:val>
          <c:extLst xmlns:c16r2="http://schemas.microsoft.com/office/drawing/2015/06/chart">
            <c:ext xmlns:c16="http://schemas.microsoft.com/office/drawing/2014/chart" uri="{C3380CC4-5D6E-409C-BE32-E72D297353CC}">
              <c16:uniqueId val="{00000004-9763-40C9-8D82-E1D8565FC494}"/>
            </c:ext>
          </c:extLst>
        </c:ser>
        <c:ser>
          <c:idx val="5"/>
          <c:order val="5"/>
          <c:tx>
            <c:strRef>
              <c:f>'Updated Consolidated Dashboard'!$H$5</c:f>
              <c:strCache>
                <c:ptCount val="1"/>
                <c:pt idx="0">
                  <c:v>MDDA</c:v>
                </c:pt>
              </c:strCache>
            </c:strRef>
          </c:tx>
          <c:spPr>
            <a:solidFill>
              <a:schemeClr val="accent6"/>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'Updated Consolidated Dashboard'!$H$31</c:f>
              <c:numCache>
                <c:formatCode>General</c:formatCode>
                <c:ptCount val="1"/>
                <c:pt idx="0">
                  <c:v>17</c:v>
                </c:pt>
              </c:numCache>
            </c:numRef>
          </c:val>
          <c:extLst xmlns:c16r2="http://schemas.microsoft.com/office/drawing/2015/06/chart">
            <c:ext xmlns:c16="http://schemas.microsoft.com/office/drawing/2014/chart" uri="{C3380CC4-5D6E-409C-BE32-E72D297353CC}">
              <c16:uniqueId val="{00000005-9763-40C9-8D82-E1D8565FC494}"/>
            </c:ext>
          </c:extLst>
        </c:ser>
        <c:ser>
          <c:idx val="6"/>
          <c:order val="6"/>
          <c:tx>
            <c:strRef>
              <c:f>'Updated Consolidated Dashboard'!$I$5</c:f>
              <c:strCache>
                <c:ptCount val="1"/>
                <c:pt idx="0">
                  <c:v>FPB</c:v>
                </c:pt>
              </c:strCache>
            </c:strRef>
          </c:tx>
          <c:spPr>
            <a:solidFill>
              <a:schemeClr val="accent1">
                <a:lumMod val="60000"/>
              </a:schemeClr>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'Updated Consolidated Dashboard'!$I$31</c:f>
              <c:numCache>
                <c:formatCode>General</c:formatCode>
                <c:ptCount val="1"/>
                <c:pt idx="0">
                  <c:v>4</c:v>
                </c:pt>
              </c:numCache>
            </c:numRef>
          </c:val>
          <c:extLst xmlns:c16r2="http://schemas.microsoft.com/office/drawing/2015/06/chart">
            <c:ext xmlns:c16="http://schemas.microsoft.com/office/drawing/2014/chart" uri="{C3380CC4-5D6E-409C-BE32-E72D297353CC}">
              <c16:uniqueId val="{00000006-9763-40C9-8D82-E1D8565FC494}"/>
            </c:ext>
          </c:extLst>
        </c:ser>
        <c:ser>
          <c:idx val="7"/>
          <c:order val="7"/>
          <c:tx>
            <c:strRef>
              <c:f>'Updated Consolidated Dashboard'!$J$5</c:f>
              <c:strCache>
                <c:ptCount val="1"/>
                <c:pt idx="0">
                  <c:v>BSA</c:v>
                </c:pt>
              </c:strCache>
            </c:strRef>
          </c:tx>
          <c:spPr>
            <a:solidFill>
              <a:srgbClr val="00B0F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'Updated Consolidated Dashboard'!$J$31</c:f>
              <c:numCache>
                <c:formatCode>General</c:formatCode>
                <c:ptCount val="1"/>
                <c:pt idx="0">
                  <c:v>6</c:v>
                </c:pt>
              </c:numCache>
            </c:numRef>
          </c:val>
          <c:extLst xmlns:c16r2="http://schemas.microsoft.com/office/drawing/2015/06/chart">
            <c:ext xmlns:c16="http://schemas.microsoft.com/office/drawing/2014/chart" uri="{C3380CC4-5D6E-409C-BE32-E72D297353CC}">
              <c16:uniqueId val="{00000007-9763-40C9-8D82-E1D8565FC494}"/>
            </c:ext>
          </c:extLst>
        </c:ser>
        <c:ser>
          <c:idx val="8"/>
          <c:order val="8"/>
          <c:tx>
            <c:strRef>
              <c:f>'Updated Consolidated Dashboard'!$E$5</c:f>
              <c:strCache>
                <c:ptCount val="1"/>
                <c:pt idx="0">
                  <c:v>DPME</c:v>
                </c:pt>
              </c:strCache>
            </c:strRef>
          </c:tx>
          <c:spPr>
            <a:solidFill>
              <a:schemeClr val="accent3">
                <a:lumMod val="60000"/>
              </a:schemeClr>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'Updated Consolidated Dashboard'!$E$31</c:f>
              <c:numCache>
                <c:formatCode>General</c:formatCode>
                <c:ptCount val="1"/>
                <c:pt idx="0">
                  <c:v>7</c:v>
                </c:pt>
              </c:numCache>
            </c:numRef>
          </c:val>
          <c:extLst xmlns:c16r2="http://schemas.microsoft.com/office/drawing/2015/06/chart">
            <c:ext xmlns:c16="http://schemas.microsoft.com/office/drawing/2014/chart" uri="{C3380CC4-5D6E-409C-BE32-E72D297353CC}">
              <c16:uniqueId val="{00000008-9763-40C9-8D82-E1D8565FC494}"/>
            </c:ext>
          </c:extLst>
        </c:ser>
        <c:ser>
          <c:idx val="9"/>
          <c:order val="9"/>
          <c:tx>
            <c:strRef>
              <c:f>'Updated Consolidated Dashboard'!$L$5</c:f>
              <c:strCache>
                <c:ptCount val="1"/>
                <c:pt idx="0">
                  <c:v>Social Development</c:v>
                </c:pt>
              </c:strCache>
            </c:strRef>
          </c:tx>
          <c:spPr>
            <a:solidFill>
              <a:srgbClr val="7030A0"/>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'Updated Consolidated Dashboard'!$L$31</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9-9763-40C9-8D82-E1D8565FC494}"/>
            </c:ext>
          </c:extLst>
        </c:ser>
        <c:ser>
          <c:idx val="10"/>
          <c:order val="10"/>
          <c:tx>
            <c:strRef>
              <c:f>'Updated Consolidated Dashboard'!$M$5</c:f>
              <c:strCache>
                <c:ptCount val="1"/>
                <c:pt idx="0">
                  <c:v>Association of Independent Publishers</c:v>
                </c:pt>
              </c:strCache>
            </c:strRef>
          </c:tx>
          <c:spPr>
            <a:solidFill>
              <a:schemeClr val="accent5">
                <a:lumMod val="60000"/>
              </a:schemeClr>
            </a:solidFill>
            <a:ln>
              <a:noFill/>
            </a:ln>
            <a:effectLst/>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'Updated Consolidated Dashboard'!$M$31</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A-9763-40C9-8D82-E1D8565FC494}"/>
            </c:ext>
          </c:extLst>
        </c:ser>
        <c:dLbls>
          <c:showVal val="1"/>
        </c:dLbls>
        <c:gapWidth val="219"/>
        <c:overlap val="-27"/>
        <c:axId val="76665216"/>
        <c:axId val="76666752"/>
      </c:barChart>
      <c:catAx>
        <c:axId val="76665216"/>
        <c:scaling>
          <c:orientation val="minMax"/>
        </c:scaling>
        <c:axPos val="b"/>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666752"/>
        <c:crosses val="autoZero"/>
        <c:auto val="1"/>
        <c:lblAlgn val="ctr"/>
        <c:lblOffset val="100"/>
      </c:catAx>
      <c:valAx>
        <c:axId val="7666675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665216"/>
        <c:crosses val="autoZero"/>
        <c:crossBetween val="between"/>
      </c:valAx>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Committee Specific Recommendations </a:t>
            </a:r>
            <a:endParaRPr lang="en-US" dirty="0" smtClean="0"/>
          </a:p>
          <a:p>
            <a:pPr>
              <a:defRPr sz="1400" b="0" i="0" u="none" strike="noStrike" kern="1200" spc="0" baseline="0">
                <a:solidFill>
                  <a:schemeClr val="tx1">
                    <a:lumMod val="65000"/>
                    <a:lumOff val="35000"/>
                  </a:schemeClr>
                </a:solidFill>
                <a:latin typeface="+mn-lt"/>
                <a:ea typeface="+mn-ea"/>
                <a:cs typeface="+mn-cs"/>
              </a:defRPr>
            </a:pPr>
            <a:r>
              <a:rPr lang="en-US" dirty="0" smtClean="0"/>
              <a:t>February </a:t>
            </a:r>
            <a:r>
              <a:rPr lang="en-US" dirty="0"/>
              <a:t>2015 - </a:t>
            </a:r>
            <a:r>
              <a:rPr lang="en-US" dirty="0" smtClean="0"/>
              <a:t>September </a:t>
            </a:r>
            <a:r>
              <a:rPr lang="en-US" dirty="0"/>
              <a:t>2017</a:t>
            </a:r>
          </a:p>
        </c:rich>
      </c:tx>
      <c:spPr>
        <a:noFill/>
        <a:ln>
          <a:noFill/>
        </a:ln>
        <a:effectLst/>
      </c:spPr>
    </c:title>
    <c:plotArea>
      <c:layout/>
      <c:lineChart>
        <c:grouping val="standard"/>
        <c:ser>
          <c:idx val="0"/>
          <c:order val="0"/>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'Updated Consolidated Dashboard'!$B$6:$B$30</c:f>
              <c:numCache>
                <c:formatCode>mmm\-yy</c:formatCode>
                <c:ptCount val="25"/>
                <c:pt idx="0">
                  <c:v>42036</c:v>
                </c:pt>
                <c:pt idx="1">
                  <c:v>42064</c:v>
                </c:pt>
                <c:pt idx="2">
                  <c:v>42095</c:v>
                </c:pt>
                <c:pt idx="3">
                  <c:v>42125</c:v>
                </c:pt>
                <c:pt idx="4">
                  <c:v>42156</c:v>
                </c:pt>
                <c:pt idx="5">
                  <c:v>42217</c:v>
                </c:pt>
                <c:pt idx="6">
                  <c:v>42248</c:v>
                </c:pt>
                <c:pt idx="7">
                  <c:v>42278</c:v>
                </c:pt>
                <c:pt idx="8">
                  <c:v>42401</c:v>
                </c:pt>
                <c:pt idx="9">
                  <c:v>42430</c:v>
                </c:pt>
                <c:pt idx="10">
                  <c:v>42461</c:v>
                </c:pt>
                <c:pt idx="11">
                  <c:v>42583</c:v>
                </c:pt>
                <c:pt idx="12">
                  <c:v>42614</c:v>
                </c:pt>
                <c:pt idx="13">
                  <c:v>42644</c:v>
                </c:pt>
                <c:pt idx="14">
                  <c:v>42675</c:v>
                </c:pt>
                <c:pt idx="15">
                  <c:v>42705</c:v>
                </c:pt>
                <c:pt idx="16">
                  <c:v>42736</c:v>
                </c:pt>
                <c:pt idx="17">
                  <c:v>42767</c:v>
                </c:pt>
                <c:pt idx="18">
                  <c:v>42795</c:v>
                </c:pt>
                <c:pt idx="19">
                  <c:v>42826</c:v>
                </c:pt>
                <c:pt idx="20">
                  <c:v>42856</c:v>
                </c:pt>
                <c:pt idx="21">
                  <c:v>42887</c:v>
                </c:pt>
                <c:pt idx="22">
                  <c:v>42917</c:v>
                </c:pt>
                <c:pt idx="23">
                  <c:v>42948</c:v>
                </c:pt>
                <c:pt idx="24">
                  <c:v>42979</c:v>
                </c:pt>
              </c:numCache>
            </c:numRef>
          </c:cat>
          <c:val>
            <c:numRef>
              <c:f>'Updated Consolidated Dashboard'!$C$6:$C$30</c:f>
              <c:numCache>
                <c:formatCode>General</c:formatCode>
                <c:ptCount val="25"/>
                <c:pt idx="1">
                  <c:v>1</c:v>
                </c:pt>
                <c:pt idx="2">
                  <c:v>1</c:v>
                </c:pt>
                <c:pt idx="3">
                  <c:v>2</c:v>
                </c:pt>
                <c:pt idx="4">
                  <c:v>1</c:v>
                </c:pt>
                <c:pt idx="5">
                  <c:v>1</c:v>
                </c:pt>
                <c:pt idx="6">
                  <c:v>2</c:v>
                </c:pt>
                <c:pt idx="7">
                  <c:v>1</c:v>
                </c:pt>
                <c:pt idx="8">
                  <c:v>2</c:v>
                </c:pt>
                <c:pt idx="9">
                  <c:v>1</c:v>
                </c:pt>
                <c:pt idx="10">
                  <c:v>3</c:v>
                </c:pt>
                <c:pt idx="11">
                  <c:v>4</c:v>
                </c:pt>
                <c:pt idx="12">
                  <c:v>4</c:v>
                </c:pt>
                <c:pt idx="13">
                  <c:v>9</c:v>
                </c:pt>
                <c:pt idx="14">
                  <c:v>4</c:v>
                </c:pt>
                <c:pt idx="20">
                  <c:v>7</c:v>
                </c:pt>
                <c:pt idx="23">
                  <c:v>4</c:v>
                </c:pt>
              </c:numCache>
            </c:numRef>
          </c:val>
          <c:extLst xmlns:c16r2="http://schemas.microsoft.com/office/drawing/2015/06/chart">
            <c:ext xmlns:c16="http://schemas.microsoft.com/office/drawing/2014/chart" uri="{C3380CC4-5D6E-409C-BE32-E72D297353CC}">
              <c16:uniqueId val="{00000000-F9FB-4CE1-8F8E-83ABA177010A}"/>
            </c:ext>
          </c:extLst>
        </c:ser>
        <c:dLbls/>
        <c:marker val="1"/>
        <c:axId val="71281280"/>
        <c:axId val="71287168"/>
      </c:lineChart>
      <c:dateAx>
        <c:axId val="71281280"/>
        <c:scaling>
          <c:orientation val="minMax"/>
        </c:scaling>
        <c:axPos val="b"/>
        <c:numFmt formatCode="mmm\-yy"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287168"/>
        <c:crosses val="autoZero"/>
        <c:auto val="1"/>
        <c:lblOffset val="100"/>
        <c:baseTimeUnit val="months"/>
      </c:dateAx>
      <c:valAx>
        <c:axId val="7128716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1281280"/>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ZA"/>
  <c:chart>
    <c:plotArea>
      <c:layout>
        <c:manualLayout>
          <c:layoutTarget val="inner"/>
          <c:xMode val="edge"/>
          <c:yMode val="edge"/>
          <c:x val="1.8003273322422301E-2"/>
          <c:y val="2.3462071302863798E-2"/>
          <c:w val="0.96399345335515618"/>
          <c:h val="0.92291714568793781"/>
        </c:manualLayout>
      </c:layout>
      <c:barChart>
        <c:barDir val="col"/>
        <c:grouping val="percentStacked"/>
        <c:ser>
          <c:idx val="0"/>
          <c:order val="0"/>
          <c:tx>
            <c:strRef>
              <c:f>Sheet1!$B$5</c:f>
              <c:strCache>
                <c:ptCount val="1"/>
                <c:pt idx="0">
                  <c:v>Audit outstanding (blue)</c:v>
                </c:pt>
              </c:strCache>
            </c:strRef>
          </c:tx>
          <c:spPr>
            <a:solidFill>
              <a:srgbClr val="0D70BD"/>
            </a:solidFill>
          </c:spPr>
          <c:dLbls>
            <c:delete val="1"/>
          </c:dLbls>
          <c:cat>
            <c:strRef>
              <c:f>Sheet1!$A$6:$A$8</c:f>
              <c:strCache>
                <c:ptCount val="3"/>
                <c:pt idx="0">
                  <c:v>2015-16</c:v>
                </c:pt>
                <c:pt idx="1">
                  <c:v>2014-15</c:v>
                </c:pt>
                <c:pt idx="2">
                  <c:v>2013-14</c:v>
                </c:pt>
              </c:strCache>
            </c:strRef>
          </c:cat>
          <c:val>
            <c:numRef>
              <c:f>Sheet1!$B$6:$B$8</c:f>
              <c:numCache>
                <c:formatCode>0%</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0-2E7A-4EC5-860E-F521AAD6DFE8}"/>
            </c:ext>
          </c:extLst>
        </c:ser>
        <c:ser>
          <c:idx val="1"/>
          <c:order val="1"/>
          <c:tx>
            <c:strRef>
              <c:f>Sheet1!$C$5</c:f>
              <c:strCache>
                <c:ptCount val="1"/>
                <c:pt idx="0">
                  <c:v>Disclaimed (red)</c:v>
                </c:pt>
              </c:strCache>
            </c:strRef>
          </c:tx>
          <c:spPr>
            <a:solidFill>
              <a:srgbClr val="E0001B"/>
            </a:solidFill>
          </c:spPr>
          <c:dLbls>
            <c:delete val="1"/>
          </c:dLbls>
          <c:cat>
            <c:strRef>
              <c:f>Sheet1!$A$6:$A$8</c:f>
              <c:strCache>
                <c:ptCount val="3"/>
                <c:pt idx="0">
                  <c:v>2015-16</c:v>
                </c:pt>
                <c:pt idx="1">
                  <c:v>2014-15</c:v>
                </c:pt>
                <c:pt idx="2">
                  <c:v>2013-14</c:v>
                </c:pt>
              </c:strCache>
            </c:strRef>
          </c:cat>
          <c:val>
            <c:numRef>
              <c:f>Sheet1!$C$6:$C$8</c:f>
              <c:numCache>
                <c:formatCode>0%</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1-2E7A-4EC5-860E-F521AAD6DFE8}"/>
            </c:ext>
          </c:extLst>
        </c:ser>
        <c:ser>
          <c:idx val="2"/>
          <c:order val="2"/>
          <c:tx>
            <c:strRef>
              <c:f>Sheet1!$D$5</c:f>
              <c:strCache>
                <c:ptCount val="1"/>
                <c:pt idx="0">
                  <c:v>Adverse (pink)</c:v>
                </c:pt>
              </c:strCache>
            </c:strRef>
          </c:tx>
          <c:spPr>
            <a:solidFill>
              <a:srgbClr val="CE3F91"/>
            </a:solidFill>
          </c:spPr>
          <c:dLbls>
            <c:delete val="1"/>
          </c:dLbls>
          <c:cat>
            <c:strRef>
              <c:f>Sheet1!$A$6:$A$8</c:f>
              <c:strCache>
                <c:ptCount val="3"/>
                <c:pt idx="0">
                  <c:v>2015-16</c:v>
                </c:pt>
                <c:pt idx="1">
                  <c:v>2014-15</c:v>
                </c:pt>
                <c:pt idx="2">
                  <c:v>2013-14</c:v>
                </c:pt>
              </c:strCache>
            </c:strRef>
          </c:cat>
          <c:val>
            <c:numRef>
              <c:f>Sheet1!$D$6:$D$8</c:f>
              <c:numCache>
                <c:formatCode>0%</c:formatCode>
                <c:ptCount val="3"/>
                <c:pt idx="0">
                  <c:v>0</c:v>
                </c:pt>
                <c:pt idx="1">
                  <c:v>0</c:v>
                </c:pt>
                <c:pt idx="2">
                  <c:v>0</c:v>
                </c:pt>
              </c:numCache>
            </c:numRef>
          </c:val>
          <c:extLst xmlns:c16r2="http://schemas.microsoft.com/office/drawing/2015/06/chart">
            <c:ext xmlns:c16="http://schemas.microsoft.com/office/drawing/2014/chart" uri="{C3380CC4-5D6E-409C-BE32-E72D297353CC}">
              <c16:uniqueId val="{00000002-2E7A-4EC5-860E-F521AAD6DFE8}"/>
            </c:ext>
          </c:extLst>
        </c:ser>
        <c:ser>
          <c:idx val="3"/>
          <c:order val="3"/>
          <c:tx>
            <c:strRef>
              <c:f>Sheet1!$E$5</c:f>
              <c:strCache>
                <c:ptCount val="1"/>
                <c:pt idx="0">
                  <c:v>Qualified (purple)</c:v>
                </c:pt>
              </c:strCache>
            </c:strRef>
          </c:tx>
          <c:spPr>
            <a:solidFill>
              <a:srgbClr val="592786"/>
            </a:solidFill>
          </c:spPr>
          <c:dLbls>
            <c:dLbl>
              <c:idx val="0"/>
              <c:tx>
                <c:rich>
                  <a:bodyPr/>
                  <a:lstStyle/>
                  <a:p>
                    <a:r>
                      <a:rPr lang="en-US" b="0" dirty="0">
                        <a:solidFill>
                          <a:schemeClr val="bg1"/>
                        </a:solidFill>
                        <a:latin typeface="Arial" panose="020B0604020202020204" pitchFamily="34" charset="0"/>
                        <a:cs typeface="Arial" panose="020B0604020202020204" pitchFamily="34" charset="0"/>
                      </a:rPr>
                      <a:t>14</a:t>
                    </a:r>
                    <a:r>
                      <a:rPr lang="en-US" b="0" dirty="0" smtClean="0">
                        <a:solidFill>
                          <a:schemeClr val="bg1"/>
                        </a:solidFill>
                        <a:latin typeface="Arial" panose="020B0604020202020204" pitchFamily="34" charset="0"/>
                        <a:cs typeface="Arial" panose="020B0604020202020204" pitchFamily="34" charset="0"/>
                      </a:rPr>
                      <a:t>%                    </a:t>
                    </a:r>
                    <a:r>
                      <a:rPr lang="en-US" sz="1100" b="0" dirty="0" smtClean="0">
                        <a:solidFill>
                          <a:schemeClr val="bg1"/>
                        </a:solidFill>
                        <a:latin typeface="Arial" panose="020B0604020202020204" pitchFamily="34" charset="0"/>
                        <a:cs typeface="Arial" panose="020B0604020202020204" pitchFamily="34" charset="0"/>
                      </a:rPr>
                      <a:t>(SABC)</a:t>
                    </a:r>
                    <a:endParaRPr lang="en-US" dirty="0">
                      <a:solidFill>
                        <a:schemeClr val="bg1"/>
                      </a:solidFill>
                    </a:endParaRP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3-2E7A-4EC5-860E-F521AAD6DFE8}"/>
                </c:ext>
              </c:extLst>
            </c:dLbl>
            <c:dLbl>
              <c:idx val="1"/>
              <c:tx>
                <c:rich>
                  <a:bodyPr/>
                  <a:lstStyle/>
                  <a:p>
                    <a:r>
                      <a:rPr lang="en-US" b="0" dirty="0">
                        <a:solidFill>
                          <a:schemeClr val="bg1"/>
                        </a:solidFill>
                        <a:latin typeface="Arial" panose="020B0604020202020204" pitchFamily="34" charset="0"/>
                        <a:cs typeface="Arial" panose="020B0604020202020204" pitchFamily="34" charset="0"/>
                      </a:rPr>
                      <a:t>17</a:t>
                    </a:r>
                    <a:r>
                      <a:rPr lang="en-US" b="0" dirty="0" smtClean="0">
                        <a:solidFill>
                          <a:schemeClr val="bg1"/>
                        </a:solidFill>
                        <a:latin typeface="Arial" panose="020B0604020202020204" pitchFamily="34" charset="0"/>
                        <a:cs typeface="Arial" panose="020B0604020202020204" pitchFamily="34" charset="0"/>
                      </a:rPr>
                      <a:t>%                     </a:t>
                    </a:r>
                    <a:r>
                      <a:rPr lang="en-US" sz="1100" b="0" dirty="0" smtClean="0">
                        <a:solidFill>
                          <a:schemeClr val="bg1"/>
                        </a:solidFill>
                        <a:latin typeface="Arial" panose="020B0604020202020204" pitchFamily="34" charset="0"/>
                        <a:cs typeface="Arial" panose="020B0604020202020204" pitchFamily="34" charset="0"/>
                      </a:rPr>
                      <a:t>(SABC)</a:t>
                    </a:r>
                    <a:endParaRPr lang="en-US" dirty="0">
                      <a:solidFill>
                        <a:schemeClr val="bg1"/>
                      </a:solidFill>
                    </a:endParaRP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2E7A-4EC5-860E-F521AAD6DFE8}"/>
                </c:ext>
              </c:extLst>
            </c:dLbl>
            <c:dLbl>
              <c:idx val="2"/>
              <c:tx>
                <c:rich>
                  <a:bodyPr/>
                  <a:lstStyle/>
                  <a:p>
                    <a:r>
                      <a:rPr lang="en-US" b="0" dirty="0">
                        <a:solidFill>
                          <a:schemeClr val="bg1"/>
                        </a:solidFill>
                        <a:latin typeface="Arial" panose="020B0604020202020204" pitchFamily="34" charset="0"/>
                        <a:cs typeface="Arial" panose="020B0604020202020204" pitchFamily="34" charset="0"/>
                      </a:rPr>
                      <a:t>17</a:t>
                    </a:r>
                    <a:r>
                      <a:rPr lang="en-US" b="0" dirty="0" smtClean="0">
                        <a:solidFill>
                          <a:schemeClr val="bg1"/>
                        </a:solidFill>
                        <a:latin typeface="Arial" panose="020B0604020202020204" pitchFamily="34" charset="0"/>
                        <a:cs typeface="Arial" panose="020B0604020202020204" pitchFamily="34" charset="0"/>
                      </a:rPr>
                      <a:t>%                    </a:t>
                    </a:r>
                    <a:r>
                      <a:rPr lang="en-US" sz="1100" b="0" dirty="0" smtClean="0">
                        <a:solidFill>
                          <a:schemeClr val="bg1"/>
                        </a:solidFill>
                        <a:latin typeface="Arial" panose="020B0604020202020204" pitchFamily="34" charset="0"/>
                        <a:cs typeface="Arial" panose="020B0604020202020204" pitchFamily="34" charset="0"/>
                      </a:rPr>
                      <a:t>(SABC)</a:t>
                    </a:r>
                    <a:endParaRPr lang="en-US" dirty="0">
                      <a:solidFill>
                        <a:schemeClr val="bg1"/>
                      </a:solidFill>
                    </a:endParaRPr>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2E7A-4EC5-860E-F521AAD6DFE8}"/>
                </c:ext>
              </c:extLst>
            </c:dLbl>
            <c:spPr>
              <a:noFill/>
              <a:ln>
                <a:noFill/>
              </a:ln>
              <a:effectLst/>
            </c:spPr>
            <c:txPr>
              <a:bodyPr/>
              <a:lstStyle/>
              <a:p>
                <a:pPr>
                  <a:defRPr b="0">
                    <a:latin typeface="Arial" panose="020B0604020202020204" pitchFamily="34" charset="0"/>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Sheet1!$A$6:$A$8</c:f>
              <c:strCache>
                <c:ptCount val="3"/>
                <c:pt idx="0">
                  <c:v>2015-16</c:v>
                </c:pt>
                <c:pt idx="1">
                  <c:v>2014-15</c:v>
                </c:pt>
                <c:pt idx="2">
                  <c:v>2013-14</c:v>
                </c:pt>
              </c:strCache>
            </c:strRef>
          </c:cat>
          <c:val>
            <c:numRef>
              <c:f>Sheet1!$E$6:$E$8</c:f>
              <c:numCache>
                <c:formatCode>0%</c:formatCode>
                <c:ptCount val="3"/>
                <c:pt idx="0">
                  <c:v>0.14000000000000001</c:v>
                </c:pt>
                <c:pt idx="1">
                  <c:v>0.17</c:v>
                </c:pt>
                <c:pt idx="2">
                  <c:v>0.17</c:v>
                </c:pt>
              </c:numCache>
            </c:numRef>
          </c:val>
          <c:extLst xmlns:c16r2="http://schemas.microsoft.com/office/drawing/2015/06/chart">
            <c:ext xmlns:c16="http://schemas.microsoft.com/office/drawing/2014/chart" uri="{C3380CC4-5D6E-409C-BE32-E72D297353CC}">
              <c16:uniqueId val="{00000006-2E7A-4EC5-860E-F521AAD6DFE8}"/>
            </c:ext>
          </c:extLst>
        </c:ser>
        <c:ser>
          <c:idx val="4"/>
          <c:order val="4"/>
          <c:tx>
            <c:strRef>
              <c:f>Sheet1!$F$5</c:f>
              <c:strCache>
                <c:ptCount val="1"/>
                <c:pt idx="0">
                  <c:v>Unqualified with (yellow)</c:v>
                </c:pt>
              </c:strCache>
            </c:strRef>
          </c:tx>
          <c:spPr>
            <a:solidFill>
              <a:srgbClr val="FEC000"/>
            </a:solidFill>
          </c:spPr>
          <c:dLbls>
            <c:dLbl>
              <c:idx val="0"/>
              <c:tx>
                <c:rich>
                  <a:bodyPr/>
                  <a:lstStyle/>
                  <a:p>
                    <a:r>
                      <a:rPr lang="en-US" b="0" dirty="0">
                        <a:latin typeface="Arial" panose="020B0604020202020204" pitchFamily="34" charset="0"/>
                        <a:cs typeface="Arial" panose="020B0604020202020204" pitchFamily="34" charset="0"/>
                      </a:rPr>
                      <a:t>43</a:t>
                    </a:r>
                    <a:r>
                      <a:rPr lang="en-US" b="0" dirty="0" smtClean="0">
                        <a:latin typeface="Arial" panose="020B0604020202020204" pitchFamily="34" charset="0"/>
                        <a:cs typeface="Arial" panose="020B0604020202020204" pitchFamily="34" charset="0"/>
                      </a:rPr>
                      <a:t>%                    </a:t>
                    </a:r>
                    <a:r>
                      <a:rPr lang="en-US" sz="1100" b="0" dirty="0" smtClean="0">
                        <a:latin typeface="Arial" panose="020B0604020202020204" pitchFamily="34" charset="0"/>
                        <a:cs typeface="Arial" panose="020B0604020202020204" pitchFamily="34" charset="0"/>
                      </a:rPr>
                      <a:t>(ICASA, </a:t>
                    </a:r>
                  </a:p>
                  <a:p>
                    <a:r>
                      <a:rPr lang="en-US" sz="1100" b="0" dirty="0" smtClean="0">
                        <a:latin typeface="Arial" panose="020B0604020202020204" pitchFamily="34" charset="0"/>
                        <a:cs typeface="Arial" panose="020B0604020202020204" pitchFamily="34" charset="0"/>
                      </a:rPr>
                      <a:t>MDDA, FPB)</a:t>
                    </a:r>
                    <a:endParaRPr lang="en-US" sz="1100" dirty="0"/>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2E7A-4EC5-860E-F521AAD6DFE8}"/>
                </c:ext>
              </c:extLst>
            </c:dLbl>
            <c:dLbl>
              <c:idx val="1"/>
              <c:tx>
                <c:rich>
                  <a:bodyPr/>
                  <a:lstStyle/>
                  <a:p>
                    <a:r>
                      <a:rPr lang="pt-BR" b="0" dirty="0">
                        <a:latin typeface="Arial" panose="020B0604020202020204" pitchFamily="34" charset="0"/>
                        <a:cs typeface="Arial" panose="020B0604020202020204" pitchFamily="34" charset="0"/>
                      </a:rPr>
                      <a:t>67</a:t>
                    </a:r>
                    <a:r>
                      <a:rPr lang="pt-BR" b="0" dirty="0" smtClean="0">
                        <a:latin typeface="Arial" panose="020B0604020202020204" pitchFamily="34" charset="0"/>
                        <a:cs typeface="Arial" panose="020B0604020202020204" pitchFamily="34" charset="0"/>
                      </a:rPr>
                      <a:t>%                    </a:t>
                    </a:r>
                    <a:r>
                      <a:rPr lang="pt-BR" sz="1100" b="0" dirty="0" smtClean="0">
                        <a:latin typeface="Arial" panose="020B0604020202020204" pitchFamily="34" charset="0"/>
                        <a:cs typeface="Arial" panose="020B0604020202020204" pitchFamily="34" charset="0"/>
                      </a:rPr>
                      <a:t>(ICASA, MDDA, </a:t>
                    </a:r>
                  </a:p>
                  <a:p>
                    <a:r>
                      <a:rPr lang="pt-BR" sz="1100" b="0" dirty="0" smtClean="0">
                        <a:latin typeface="Arial" panose="020B0604020202020204" pitchFamily="34" charset="0"/>
                        <a:cs typeface="Arial" panose="020B0604020202020204" pitchFamily="34" charset="0"/>
                      </a:rPr>
                      <a:t>FPB, BSA)</a:t>
                    </a:r>
                  </a:p>
                  <a:p>
                    <a:endParaRPr lang="pt-BR" dirty="0"/>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8-2E7A-4EC5-860E-F521AAD6DFE8}"/>
                </c:ext>
              </c:extLst>
            </c:dLbl>
            <c:dLbl>
              <c:idx val="2"/>
              <c:tx>
                <c:rich>
                  <a:bodyPr/>
                  <a:lstStyle/>
                  <a:p>
                    <a:r>
                      <a:rPr lang="pt-BR" b="0" dirty="0">
                        <a:latin typeface="Arial" panose="020B0604020202020204" pitchFamily="34" charset="0"/>
                        <a:cs typeface="Arial" panose="020B0604020202020204" pitchFamily="34" charset="0"/>
                      </a:rPr>
                      <a:t>67</a:t>
                    </a:r>
                    <a:r>
                      <a:rPr lang="pt-BR" b="0" dirty="0" smtClean="0">
                        <a:latin typeface="Arial" panose="020B0604020202020204" pitchFamily="34" charset="0"/>
                        <a:cs typeface="Arial" panose="020B0604020202020204" pitchFamily="34" charset="0"/>
                      </a:rPr>
                      <a:t>%                    </a:t>
                    </a:r>
                    <a:r>
                      <a:rPr lang="pt-BR" sz="1100" b="0" dirty="0" smtClean="0">
                        <a:latin typeface="Arial" panose="020B0604020202020204" pitchFamily="34" charset="0"/>
                        <a:cs typeface="Arial" panose="020B0604020202020204" pitchFamily="34" charset="0"/>
                      </a:rPr>
                      <a:t>(ICASA, GCIS, </a:t>
                    </a:r>
                  </a:p>
                  <a:p>
                    <a:r>
                      <a:rPr lang="pt-BR" sz="1100" b="0" dirty="0" smtClean="0">
                        <a:latin typeface="Arial" panose="020B0604020202020204" pitchFamily="34" charset="0"/>
                        <a:cs typeface="Arial" panose="020B0604020202020204" pitchFamily="34" charset="0"/>
                      </a:rPr>
                      <a:t>FPB, BSA)</a:t>
                    </a:r>
                    <a:endParaRPr lang="pt-BR" sz="1100" b="0" dirty="0"/>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9-2E7A-4EC5-860E-F521AAD6DFE8}"/>
                </c:ext>
              </c:extLst>
            </c:dLbl>
            <c:spPr>
              <a:noFill/>
              <a:ln>
                <a:noFill/>
              </a:ln>
              <a:effectLst/>
            </c:spPr>
            <c:txPr>
              <a:bodyPr/>
              <a:lstStyle/>
              <a:p>
                <a:pPr>
                  <a:defRPr sz="1400" b="0">
                    <a:latin typeface="Arial" panose="020B0604020202020204" pitchFamily="34" charset="0"/>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Sheet1!$A$6:$A$8</c:f>
              <c:strCache>
                <c:ptCount val="3"/>
                <c:pt idx="0">
                  <c:v>2015-16</c:v>
                </c:pt>
                <c:pt idx="1">
                  <c:v>2014-15</c:v>
                </c:pt>
                <c:pt idx="2">
                  <c:v>2013-14</c:v>
                </c:pt>
              </c:strCache>
            </c:strRef>
          </c:cat>
          <c:val>
            <c:numRef>
              <c:f>Sheet1!$F$6:$F$8</c:f>
              <c:numCache>
                <c:formatCode>0%</c:formatCode>
                <c:ptCount val="3"/>
                <c:pt idx="0">
                  <c:v>0.43000000000000005</c:v>
                </c:pt>
                <c:pt idx="1">
                  <c:v>0.67000000000000015</c:v>
                </c:pt>
                <c:pt idx="2">
                  <c:v>0.67000000000000015</c:v>
                </c:pt>
              </c:numCache>
            </c:numRef>
          </c:val>
          <c:extLst xmlns:c16r2="http://schemas.microsoft.com/office/drawing/2015/06/chart">
            <c:ext xmlns:c16="http://schemas.microsoft.com/office/drawing/2014/chart" uri="{C3380CC4-5D6E-409C-BE32-E72D297353CC}">
              <c16:uniqueId val="{0000000A-2E7A-4EC5-860E-F521AAD6DFE8}"/>
            </c:ext>
          </c:extLst>
        </c:ser>
        <c:ser>
          <c:idx val="5"/>
          <c:order val="5"/>
          <c:tx>
            <c:strRef>
              <c:f>Sheet1!$G$5</c:f>
              <c:strCache>
                <c:ptCount val="1"/>
                <c:pt idx="0">
                  <c:v>Unqualified without (green)</c:v>
                </c:pt>
              </c:strCache>
            </c:strRef>
          </c:tx>
          <c:spPr>
            <a:solidFill>
              <a:srgbClr val="29A535"/>
            </a:solidFill>
          </c:spPr>
          <c:dLbls>
            <c:dLbl>
              <c:idx val="0"/>
              <c:tx>
                <c:rich>
                  <a:bodyPr/>
                  <a:lstStyle/>
                  <a:p>
                    <a:r>
                      <a:rPr lang="en-US" b="0" dirty="0">
                        <a:solidFill>
                          <a:schemeClr val="bg1"/>
                        </a:solidFill>
                        <a:latin typeface="Arial" panose="020B0604020202020204" pitchFamily="34" charset="0"/>
                        <a:cs typeface="Arial" panose="020B0604020202020204" pitchFamily="34" charset="0"/>
                      </a:rPr>
                      <a:t>43</a:t>
                    </a:r>
                    <a:r>
                      <a:rPr lang="en-US" b="0" dirty="0" smtClean="0">
                        <a:solidFill>
                          <a:schemeClr val="bg1"/>
                        </a:solidFill>
                        <a:latin typeface="Arial" panose="020B0604020202020204" pitchFamily="34" charset="0"/>
                        <a:cs typeface="Arial" panose="020B0604020202020204" pitchFamily="34" charset="0"/>
                      </a:rPr>
                      <a:t>%                        </a:t>
                    </a:r>
                    <a:r>
                      <a:rPr lang="en-US" sz="1050" b="0" dirty="0" smtClean="0">
                        <a:solidFill>
                          <a:schemeClr val="bg1"/>
                        </a:solidFill>
                        <a:latin typeface="Arial" panose="020B0604020202020204" pitchFamily="34" charset="0"/>
                        <a:cs typeface="Arial" panose="020B0604020202020204" pitchFamily="34" charset="0"/>
                      </a:rPr>
                      <a:t> </a:t>
                    </a:r>
                    <a:r>
                      <a:rPr lang="en-US" sz="1100" b="0" dirty="0" smtClean="0">
                        <a:solidFill>
                          <a:schemeClr val="bg1"/>
                        </a:solidFill>
                        <a:latin typeface="Arial" panose="020B0604020202020204" pitchFamily="34" charset="0"/>
                        <a:cs typeface="Arial" panose="020B0604020202020204" pitchFamily="34" charset="0"/>
                      </a:rPr>
                      <a:t>(</a:t>
                    </a:r>
                    <a:r>
                      <a:rPr lang="en-US" sz="1100" b="0" dirty="0" err="1" smtClean="0">
                        <a:solidFill>
                          <a:schemeClr val="bg1"/>
                        </a:solidFill>
                        <a:latin typeface="Arial" panose="020B0604020202020204" pitchFamily="34" charset="0"/>
                        <a:cs typeface="Arial" panose="020B0604020202020204" pitchFamily="34" charset="0"/>
                      </a:rPr>
                      <a:t>DoC</a:t>
                    </a:r>
                    <a:r>
                      <a:rPr lang="en-US" sz="1100" b="0" dirty="0" smtClean="0">
                        <a:solidFill>
                          <a:schemeClr val="bg1"/>
                        </a:solidFill>
                        <a:latin typeface="Arial" panose="020B0604020202020204" pitchFamily="34" charset="0"/>
                        <a:cs typeface="Arial" panose="020B0604020202020204" pitchFamily="34" charset="0"/>
                      </a:rPr>
                      <a:t>, </a:t>
                    </a:r>
                  </a:p>
                  <a:p>
                    <a:r>
                      <a:rPr lang="en-US" sz="1100" b="0" dirty="0" smtClean="0">
                        <a:solidFill>
                          <a:schemeClr val="bg1"/>
                        </a:solidFill>
                        <a:latin typeface="Arial" panose="020B0604020202020204" pitchFamily="34" charset="0"/>
                        <a:cs typeface="Arial" panose="020B0604020202020204" pitchFamily="34" charset="0"/>
                      </a:rPr>
                      <a:t>BSA, GCIS)</a:t>
                    </a:r>
                    <a:endParaRPr lang="en-US" sz="1100" dirty="0"/>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B-2E7A-4EC5-860E-F521AAD6DFE8}"/>
                </c:ext>
              </c:extLst>
            </c:dLbl>
            <c:dLbl>
              <c:idx val="1"/>
              <c:tx>
                <c:rich>
                  <a:bodyPr/>
                  <a:lstStyle/>
                  <a:p>
                    <a:r>
                      <a:rPr lang="en-US" b="0" dirty="0">
                        <a:solidFill>
                          <a:schemeClr val="bg1"/>
                        </a:solidFill>
                        <a:latin typeface="Arial" panose="020B0604020202020204" pitchFamily="34" charset="0"/>
                        <a:cs typeface="Arial" panose="020B0604020202020204" pitchFamily="34" charset="0"/>
                      </a:rPr>
                      <a:t>17</a:t>
                    </a:r>
                    <a:r>
                      <a:rPr lang="en-US" b="0" dirty="0" smtClean="0">
                        <a:solidFill>
                          <a:schemeClr val="bg1"/>
                        </a:solidFill>
                        <a:latin typeface="Arial" panose="020B0604020202020204" pitchFamily="34" charset="0"/>
                        <a:cs typeface="Arial" panose="020B0604020202020204" pitchFamily="34" charset="0"/>
                      </a:rPr>
                      <a:t>%                                 </a:t>
                    </a:r>
                    <a:r>
                      <a:rPr lang="en-US" sz="1100" b="0" dirty="0" smtClean="0">
                        <a:solidFill>
                          <a:schemeClr val="bg1"/>
                        </a:solidFill>
                        <a:latin typeface="Arial" panose="020B0604020202020204" pitchFamily="34" charset="0"/>
                        <a:cs typeface="Arial" panose="020B0604020202020204" pitchFamily="34" charset="0"/>
                      </a:rPr>
                      <a:t>(GCIS)</a:t>
                    </a:r>
                    <a:endParaRPr lang="en-US" dirty="0"/>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C-2E7A-4EC5-860E-F521AAD6DFE8}"/>
                </c:ext>
              </c:extLst>
            </c:dLbl>
            <c:dLbl>
              <c:idx val="2"/>
              <c:tx>
                <c:rich>
                  <a:bodyPr/>
                  <a:lstStyle/>
                  <a:p>
                    <a:r>
                      <a:rPr lang="en-US" b="0" dirty="0">
                        <a:solidFill>
                          <a:schemeClr val="bg1"/>
                        </a:solidFill>
                        <a:latin typeface="Arial" panose="020B0604020202020204" pitchFamily="34" charset="0"/>
                        <a:cs typeface="Arial" panose="020B0604020202020204" pitchFamily="34" charset="0"/>
                      </a:rPr>
                      <a:t>17</a:t>
                    </a:r>
                    <a:r>
                      <a:rPr lang="en-US" b="0" dirty="0" smtClean="0">
                        <a:solidFill>
                          <a:schemeClr val="bg1"/>
                        </a:solidFill>
                        <a:latin typeface="Arial" panose="020B0604020202020204" pitchFamily="34" charset="0"/>
                        <a:cs typeface="Arial" panose="020B0604020202020204" pitchFamily="34" charset="0"/>
                      </a:rPr>
                      <a:t>%                   </a:t>
                    </a:r>
                  </a:p>
                  <a:p>
                    <a:r>
                      <a:rPr lang="en-US" sz="1100" b="0" dirty="0" smtClean="0">
                        <a:solidFill>
                          <a:schemeClr val="bg1"/>
                        </a:solidFill>
                        <a:latin typeface="Arial" panose="020B0604020202020204" pitchFamily="34" charset="0"/>
                        <a:cs typeface="Arial" panose="020B0604020202020204" pitchFamily="34" charset="0"/>
                      </a:rPr>
                      <a:t>(MDDA)</a:t>
                    </a:r>
                    <a:endParaRPr lang="en-US" b="0" dirty="0"/>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D-2E7A-4EC5-860E-F521AAD6DFE8}"/>
                </c:ext>
              </c:extLst>
            </c:dLbl>
            <c:spPr>
              <a:noFill/>
              <a:ln>
                <a:noFill/>
              </a:ln>
              <a:effectLst/>
            </c:spPr>
            <c:txPr>
              <a:bodyPr/>
              <a:lstStyle/>
              <a:p>
                <a:pPr>
                  <a:defRPr b="0">
                    <a:solidFill>
                      <a:schemeClr val="bg1"/>
                    </a:solidFill>
                    <a:latin typeface="Arial" panose="020B0604020202020204" pitchFamily="34" charset="0"/>
                    <a:cs typeface="Arial" panose="020B0604020202020204" pitchFamily="34" charset="0"/>
                  </a:defRPr>
                </a:pPr>
                <a:endParaRPr lang="en-US"/>
              </a:p>
            </c:txPr>
            <c:showVal val="1"/>
            <c:extLst xmlns:c16r2="http://schemas.microsoft.com/office/drawing/2015/06/chart">
              <c:ext xmlns:c15="http://schemas.microsoft.com/office/drawing/2012/chart" uri="{CE6537A1-D6FC-4f65-9D91-7224C49458BB}">
                <c15:showLeaderLines val="0"/>
              </c:ext>
            </c:extLst>
          </c:dLbls>
          <c:cat>
            <c:strRef>
              <c:f>Sheet1!$A$6:$A$8</c:f>
              <c:strCache>
                <c:ptCount val="3"/>
                <c:pt idx="0">
                  <c:v>2015-16</c:v>
                </c:pt>
                <c:pt idx="1">
                  <c:v>2014-15</c:v>
                </c:pt>
                <c:pt idx="2">
                  <c:v>2013-14</c:v>
                </c:pt>
              </c:strCache>
            </c:strRef>
          </c:cat>
          <c:val>
            <c:numRef>
              <c:f>Sheet1!$G$6:$G$8</c:f>
              <c:numCache>
                <c:formatCode>0%</c:formatCode>
                <c:ptCount val="3"/>
                <c:pt idx="0">
                  <c:v>0.43000000000000005</c:v>
                </c:pt>
                <c:pt idx="1">
                  <c:v>0.17</c:v>
                </c:pt>
                <c:pt idx="2">
                  <c:v>0.17</c:v>
                </c:pt>
              </c:numCache>
            </c:numRef>
          </c:val>
          <c:extLst xmlns:c16r2="http://schemas.microsoft.com/office/drawing/2015/06/chart">
            <c:ext xmlns:c16="http://schemas.microsoft.com/office/drawing/2014/chart" uri="{C3380CC4-5D6E-409C-BE32-E72D297353CC}">
              <c16:uniqueId val="{0000000E-2E7A-4EC5-860E-F521AAD6DFE8}"/>
            </c:ext>
          </c:extLst>
        </c:ser>
        <c:dLbls>
          <c:showVal val="1"/>
        </c:dLbls>
        <c:gapWidth val="50"/>
        <c:overlap val="100"/>
        <c:axId val="106379520"/>
        <c:axId val="106409984"/>
      </c:barChart>
      <c:catAx>
        <c:axId val="106379520"/>
        <c:scaling>
          <c:orientation val="minMax"/>
        </c:scaling>
        <c:axPos val="b"/>
        <c:numFmt formatCode="General" sourceLinked="0"/>
        <c:tickLblPos val="nextTo"/>
        <c:spPr>
          <a:ln>
            <a:solidFill>
              <a:schemeClr val="tx1"/>
            </a:solidFill>
          </a:ln>
        </c:spPr>
        <c:txPr>
          <a:bodyPr/>
          <a:lstStyle/>
          <a:p>
            <a:pPr>
              <a:defRPr b="0">
                <a:solidFill>
                  <a:schemeClr val="tx1">
                    <a:lumMod val="65000"/>
                    <a:lumOff val="35000"/>
                  </a:schemeClr>
                </a:solidFill>
              </a:defRPr>
            </a:pPr>
            <a:endParaRPr lang="en-US"/>
          </a:p>
        </c:txPr>
        <c:crossAx val="106409984"/>
        <c:crosses val="autoZero"/>
        <c:auto val="1"/>
        <c:lblAlgn val="ctr"/>
        <c:lblOffset val="100"/>
      </c:catAx>
      <c:valAx>
        <c:axId val="106409984"/>
        <c:scaling>
          <c:orientation val="minMax"/>
        </c:scaling>
        <c:delete val="1"/>
        <c:axPos val="l"/>
        <c:numFmt formatCode="0%" sourceLinked="1"/>
        <c:tickLblPos val="none"/>
        <c:crossAx val="106379520"/>
        <c:crosses val="autoZero"/>
        <c:crossBetween val="between"/>
      </c:valAx>
    </c:plotArea>
    <c:plotVisOnly val="1"/>
    <c:dispBlanksAs val="gap"/>
  </c:chart>
  <c:txPr>
    <a:bodyPr/>
    <a:lstStyle/>
    <a:p>
      <a:pPr>
        <a:defRPr sz="1400" b="1">
          <a:latin typeface="Arial Narrow" panose="020B0606020202030204" pitchFamily="34" charset="0"/>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876930-757D-A342-8E93-6BAFFAB2D2B2}" type="datetimeFigureOut">
              <a:rPr lang="en-US" smtClean="0"/>
              <a:pPr/>
              <a:t>10/4/2017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1D9EC5-C8F2-A64E-A09D-4191C8F45953}" type="slidenum">
              <a:rPr lang="en-US" smtClean="0"/>
              <a:pPr/>
              <a:t>‹#›</a:t>
            </a:fld>
            <a:endParaRPr lang="en-US"/>
          </a:p>
        </p:txBody>
      </p:sp>
    </p:spTree>
    <p:extLst>
      <p:ext uri="{BB962C8B-B14F-4D97-AF65-F5344CB8AC3E}">
        <p14:creationId xmlns:p14="http://schemas.microsoft.com/office/powerpoint/2010/main" xmlns="" val="28584761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The Mandate Paper </a:t>
            </a:r>
            <a:endParaRPr lang="en-ZA" dirty="0" smtClean="0"/>
          </a:p>
          <a:p>
            <a:r>
              <a:rPr lang="en-ZA" dirty="0"/>
              <a:t>A</a:t>
            </a:r>
            <a:r>
              <a:rPr lang="en-ZA" dirty="0" smtClean="0"/>
              <a:t>ims </a:t>
            </a:r>
            <a:r>
              <a:rPr lang="en-ZA" dirty="0"/>
              <a:t>to guide all spheres of Government and all Government entities to refine plans and develop budget proposals. The Mandate Paper therefore has to consider the specific functions and strengths of these institutions as well as the various pressures they face.</a:t>
            </a:r>
            <a:r>
              <a:rPr lang="en-ZA" dirty="0" smtClean="0">
                <a:effectLst/>
              </a:rPr>
              <a:t> </a:t>
            </a:r>
          </a:p>
          <a:p>
            <a:endParaRPr lang="en-ZA" dirty="0"/>
          </a:p>
          <a:p>
            <a:r>
              <a:rPr lang="en-ZA" dirty="0"/>
              <a:t>The Mandate Paper’s objective is to establish the strategic framework for decision-making on budget priorities that are required to advance the goals of the National Development Plan (NDP). </a:t>
            </a:r>
            <a:endParaRPr lang="en-US" dirty="0"/>
          </a:p>
        </p:txBody>
      </p:sp>
      <p:sp>
        <p:nvSpPr>
          <p:cNvPr id="4" name="Slide Number Placeholder 3"/>
          <p:cNvSpPr>
            <a:spLocks noGrp="1"/>
          </p:cNvSpPr>
          <p:nvPr>
            <p:ph type="sldNum" sz="quarter" idx="10"/>
          </p:nvPr>
        </p:nvSpPr>
        <p:spPr/>
        <p:txBody>
          <a:bodyPr/>
          <a:lstStyle/>
          <a:p>
            <a:fld id="{D21D9EC5-C8F2-A64E-A09D-4191C8F45953}" type="slidenum">
              <a:rPr lang="en-US" smtClean="0"/>
              <a:pPr/>
              <a:t>3</a:t>
            </a:fld>
            <a:endParaRPr lang="en-US"/>
          </a:p>
        </p:txBody>
      </p:sp>
    </p:spTree>
    <p:extLst>
      <p:ext uri="{BB962C8B-B14F-4D97-AF65-F5344CB8AC3E}">
        <p14:creationId xmlns:p14="http://schemas.microsoft.com/office/powerpoint/2010/main" xmlns="" val="2746054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ZA" dirty="0"/>
              <a:t>The National Development Plan is our roadmap towards socio-economic transformation</a:t>
            </a:r>
            <a:r>
              <a:rPr lang="en-ZA" dirty="0" smtClean="0"/>
              <a:t>.</a:t>
            </a:r>
          </a:p>
          <a:p>
            <a:pPr marL="171450" indent="-171450">
              <a:buFont typeface="Arial"/>
              <a:buChar char="•"/>
            </a:pPr>
            <a:r>
              <a:rPr lang="en-ZA" dirty="0" smtClean="0"/>
              <a:t>Growth </a:t>
            </a:r>
            <a:r>
              <a:rPr lang="en-ZA" dirty="0"/>
              <a:t>has </a:t>
            </a:r>
            <a:r>
              <a:rPr lang="en-ZA" dirty="0" smtClean="0"/>
              <a:t>slowed </a:t>
            </a:r>
            <a:r>
              <a:rPr lang="en-ZA" dirty="0"/>
              <a:t>in contrast to the NDP targets of 5.4 per cent per year for GDP and 2.9 per cent for employment creation by 2030. </a:t>
            </a:r>
            <a:endParaRPr lang="en-ZA" dirty="0" smtClean="0"/>
          </a:p>
          <a:p>
            <a:pPr marL="171450" indent="-171450">
              <a:buFont typeface="Arial"/>
              <a:buChar char="•"/>
            </a:pPr>
            <a:r>
              <a:rPr lang="en-ZA" dirty="0"/>
              <a:t>The growth slowdown can be related to both global and domestic factors.</a:t>
            </a:r>
            <a:r>
              <a:rPr lang="en-ZA" dirty="0" smtClean="0">
                <a:effectLst/>
              </a:rPr>
              <a:t> </a:t>
            </a:r>
            <a:endParaRPr lang="en-US" dirty="0"/>
          </a:p>
        </p:txBody>
      </p:sp>
      <p:sp>
        <p:nvSpPr>
          <p:cNvPr id="4" name="Slide Number Placeholder 3"/>
          <p:cNvSpPr>
            <a:spLocks noGrp="1"/>
          </p:cNvSpPr>
          <p:nvPr>
            <p:ph type="sldNum" sz="quarter" idx="10"/>
          </p:nvPr>
        </p:nvSpPr>
        <p:spPr/>
        <p:txBody>
          <a:bodyPr/>
          <a:lstStyle/>
          <a:p>
            <a:fld id="{D21D9EC5-C8F2-A64E-A09D-4191C8F45953}" type="slidenum">
              <a:rPr lang="en-US" smtClean="0"/>
              <a:pPr/>
              <a:t>4</a:t>
            </a:fld>
            <a:endParaRPr lang="en-US"/>
          </a:p>
        </p:txBody>
      </p:sp>
    </p:spTree>
    <p:extLst>
      <p:ext uri="{BB962C8B-B14F-4D97-AF65-F5344CB8AC3E}">
        <p14:creationId xmlns:p14="http://schemas.microsoft.com/office/powerpoint/2010/main" xmlns="" val="2746054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The Mandate Paper </a:t>
            </a:r>
            <a:endParaRPr lang="en-ZA" dirty="0" smtClean="0"/>
          </a:p>
          <a:p>
            <a:r>
              <a:rPr lang="en-ZA" dirty="0"/>
              <a:t>A</a:t>
            </a:r>
            <a:r>
              <a:rPr lang="en-ZA" dirty="0" smtClean="0"/>
              <a:t>ims </a:t>
            </a:r>
            <a:r>
              <a:rPr lang="en-ZA" dirty="0"/>
              <a:t>to guide all spheres of Government and all Government entities to refine plans and develop budget proposals. </a:t>
            </a:r>
            <a:endParaRPr lang="en-ZA" dirty="0" smtClean="0"/>
          </a:p>
          <a:p>
            <a:endParaRPr lang="en-ZA" dirty="0"/>
          </a:p>
          <a:p>
            <a:r>
              <a:rPr lang="en-ZA" dirty="0"/>
              <a:t>The Mandate Paper’s objective is to establish the strategic framework for decision-making on budget priorities that are required to advance the goals of the National Development Plan (NDP). </a:t>
            </a:r>
            <a:endParaRPr lang="en-US" dirty="0"/>
          </a:p>
        </p:txBody>
      </p:sp>
      <p:sp>
        <p:nvSpPr>
          <p:cNvPr id="4" name="Slide Number Placeholder 3"/>
          <p:cNvSpPr>
            <a:spLocks noGrp="1"/>
          </p:cNvSpPr>
          <p:nvPr>
            <p:ph type="sldNum" sz="quarter" idx="10"/>
          </p:nvPr>
        </p:nvSpPr>
        <p:spPr/>
        <p:txBody>
          <a:bodyPr/>
          <a:lstStyle/>
          <a:p>
            <a:fld id="{D21D9EC5-C8F2-A64E-A09D-4191C8F45953}" type="slidenum">
              <a:rPr lang="en-US" smtClean="0"/>
              <a:pPr/>
              <a:t>5</a:t>
            </a:fld>
            <a:endParaRPr lang="en-US"/>
          </a:p>
        </p:txBody>
      </p:sp>
    </p:spTree>
    <p:extLst>
      <p:ext uri="{BB962C8B-B14F-4D97-AF65-F5344CB8AC3E}">
        <p14:creationId xmlns:p14="http://schemas.microsoft.com/office/powerpoint/2010/main" xmlns="" val="2746054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165885"/>
            <a:ext cx="5486400" cy="4114800"/>
          </a:xfrm>
        </p:spPr>
        <p:txBody>
          <a:bodyPr/>
          <a:lstStyle/>
          <a:p>
            <a:r>
              <a:rPr lang="en-ZA" dirty="0" smtClean="0"/>
              <a:t>The </a:t>
            </a:r>
            <a:r>
              <a:rPr lang="en-ZA" dirty="0"/>
              <a:t>MTSF suggests that for the progressive attainment of nation building (unity of purpose and social cohesion</a:t>
            </a:r>
            <a:r>
              <a:rPr lang="en-ZA" b="1" dirty="0"/>
              <a:t>) the following must be done</a:t>
            </a:r>
            <a:r>
              <a:rPr lang="en-ZA" dirty="0"/>
              <a:t>: </a:t>
            </a:r>
            <a:endParaRPr lang="en-ZA" dirty="0" smtClean="0"/>
          </a:p>
          <a:p>
            <a:pPr marL="228600" indent="-228600">
              <a:buAutoNum type="alphaLcParenBoth"/>
            </a:pPr>
            <a:r>
              <a:rPr lang="en-ZA" dirty="0" smtClean="0"/>
              <a:t>The </a:t>
            </a:r>
            <a:r>
              <a:rPr lang="en-ZA" dirty="0"/>
              <a:t>populace must have </a:t>
            </a:r>
            <a:r>
              <a:rPr lang="en-ZA" b="1" dirty="0"/>
              <a:t>broad-based knowledge </a:t>
            </a:r>
            <a:r>
              <a:rPr lang="en-ZA" dirty="0"/>
              <a:t>about and support for a set of values shared by all South Africans – Constitutional Values. These values provide the basis for a new South African identity. </a:t>
            </a:r>
            <a:endParaRPr lang="en-ZA" dirty="0" smtClean="0"/>
          </a:p>
          <a:p>
            <a:pPr marL="228600" indent="-228600">
              <a:buAutoNum type="alphaLcParenBoth"/>
            </a:pPr>
            <a:r>
              <a:rPr lang="en-ZA" dirty="0" smtClean="0"/>
              <a:t>Reduction </a:t>
            </a:r>
            <a:r>
              <a:rPr lang="en-ZA" dirty="0"/>
              <a:t>of inequality of opportunity: reducing the impact of factors such as gender, ethnicity, place of birth and parental income and wealth and family background on people’s life chances. Success in life should depend on people’s choices, effort and talents, not their circumstances at birth. This can be done through reversing apartheid geography by establishing new spatial norms and standards – densifying cities, improving transport, strengthening the social wage and social security such that no South African lives below a minimum standard of living, growing the economy and employment and implementing a rural development strategy. </a:t>
            </a:r>
            <a:endParaRPr lang="en-ZA" dirty="0" smtClean="0"/>
          </a:p>
          <a:p>
            <a:pPr marL="228600" indent="-228600">
              <a:buAutoNum type="alphaLcParenBoth"/>
            </a:pPr>
            <a:r>
              <a:rPr lang="en-ZA" b="1" dirty="0" smtClean="0"/>
              <a:t>Redress </a:t>
            </a:r>
            <a:r>
              <a:rPr lang="en-ZA" b="1" dirty="0"/>
              <a:t>including language, economic, spatial and cultural</a:t>
            </a:r>
            <a:r>
              <a:rPr lang="en-ZA" dirty="0"/>
              <a:t> </a:t>
            </a:r>
            <a:r>
              <a:rPr lang="en-ZA" dirty="0" smtClean="0"/>
              <a:t>redress</a:t>
            </a:r>
          </a:p>
          <a:p>
            <a:pPr marL="228600" indent="-228600">
              <a:buAutoNum type="alphaLcParenBoth"/>
            </a:pPr>
            <a:r>
              <a:rPr lang="en-ZA" b="1" dirty="0" smtClean="0"/>
              <a:t>Increased </a:t>
            </a:r>
            <a:r>
              <a:rPr lang="en-ZA" b="1" dirty="0"/>
              <a:t>interaction between </a:t>
            </a:r>
            <a:r>
              <a:rPr lang="en-ZA" dirty="0"/>
              <a:t>South Africans from different social and racial groups for people to discover in each other a common humanity. Public interaction is important for building trusting societies and debunking stereotypes. The sub-outcome includes improving the quality of public services; providing clean, pleasant localities for people to enjoy recreational activities; ensure there are adequate facilities for the majority of the population to play sport and that these are adequately maintained. </a:t>
            </a:r>
            <a:endParaRPr lang="en-ZA" dirty="0" smtClean="0"/>
          </a:p>
          <a:p>
            <a:pPr marL="228600" indent="-228600">
              <a:buAutoNum type="alphaLcParenBoth"/>
            </a:pPr>
            <a:r>
              <a:rPr lang="en-ZA" dirty="0" smtClean="0"/>
              <a:t>Growing </a:t>
            </a:r>
            <a:r>
              <a:rPr lang="en-ZA" dirty="0"/>
              <a:t>strong leadership across society and </a:t>
            </a:r>
            <a:r>
              <a:rPr lang="en-ZA" b="1" dirty="0"/>
              <a:t>a mobilised, active and responsible citizenry. </a:t>
            </a:r>
            <a:endParaRPr lang="en-ZA" b="1" dirty="0" smtClean="0"/>
          </a:p>
          <a:p>
            <a:pPr marL="228600" indent="-228600">
              <a:buAutoNum type="alphaLcParenBoth"/>
            </a:pPr>
            <a:r>
              <a:rPr lang="en-ZA" b="1" dirty="0" smtClean="0"/>
              <a:t>Fostering </a:t>
            </a:r>
            <a:r>
              <a:rPr lang="en-ZA" b="1" dirty="0"/>
              <a:t>the creation of meaningful, sustainable social contracts</a:t>
            </a:r>
            <a:r>
              <a:rPr lang="en-ZA" dirty="0"/>
              <a:t>, which could help propel South Africa onto a higher developmental trajectory</a:t>
            </a:r>
          </a:p>
          <a:p>
            <a:endParaRPr lang="en-US" dirty="0"/>
          </a:p>
        </p:txBody>
      </p:sp>
      <p:sp>
        <p:nvSpPr>
          <p:cNvPr id="4" name="Slide Number Placeholder 3"/>
          <p:cNvSpPr>
            <a:spLocks noGrp="1"/>
          </p:cNvSpPr>
          <p:nvPr>
            <p:ph type="sldNum" sz="quarter" idx="10"/>
          </p:nvPr>
        </p:nvSpPr>
        <p:spPr/>
        <p:txBody>
          <a:bodyPr/>
          <a:lstStyle/>
          <a:p>
            <a:fld id="{D21D9EC5-C8F2-A64E-A09D-4191C8F45953}" type="slidenum">
              <a:rPr lang="en-US" smtClean="0"/>
              <a:pPr/>
              <a:t>6</a:t>
            </a:fld>
            <a:endParaRPr lang="en-US"/>
          </a:p>
        </p:txBody>
      </p:sp>
    </p:spTree>
    <p:extLst>
      <p:ext uri="{BB962C8B-B14F-4D97-AF65-F5344CB8AC3E}">
        <p14:creationId xmlns:p14="http://schemas.microsoft.com/office/powerpoint/2010/main" xmlns="" val="586297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1D9EC5-C8F2-A64E-A09D-4191C8F45953}" type="slidenum">
              <a:rPr lang="en-US" smtClean="0"/>
              <a:pPr/>
              <a:t>7</a:t>
            </a:fld>
            <a:endParaRPr lang="en-US"/>
          </a:p>
        </p:txBody>
      </p:sp>
    </p:spTree>
    <p:extLst>
      <p:ext uri="{BB962C8B-B14F-4D97-AF65-F5344CB8AC3E}">
        <p14:creationId xmlns:p14="http://schemas.microsoft.com/office/powerpoint/2010/main" xmlns="" val="2842050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1D9EC5-C8F2-A64E-A09D-4191C8F45953}" type="slidenum">
              <a:rPr lang="en-US" smtClean="0"/>
              <a:pPr/>
              <a:t>8</a:t>
            </a:fld>
            <a:endParaRPr lang="en-US"/>
          </a:p>
        </p:txBody>
      </p:sp>
    </p:spTree>
    <p:extLst>
      <p:ext uri="{BB962C8B-B14F-4D97-AF65-F5344CB8AC3E}">
        <p14:creationId xmlns:p14="http://schemas.microsoft.com/office/powerpoint/2010/main" xmlns="" val="2258601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1D9EC5-C8F2-A64E-A09D-4191C8F45953}" type="slidenum">
              <a:rPr lang="en-US" smtClean="0"/>
              <a:pPr/>
              <a:t>9</a:t>
            </a:fld>
            <a:endParaRPr lang="en-US"/>
          </a:p>
        </p:txBody>
      </p:sp>
    </p:spTree>
    <p:extLst>
      <p:ext uri="{BB962C8B-B14F-4D97-AF65-F5344CB8AC3E}">
        <p14:creationId xmlns:p14="http://schemas.microsoft.com/office/powerpoint/2010/main" xmlns="" val="194910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1D9EC5-C8F2-A64E-A09D-4191C8F45953}" type="slidenum">
              <a:rPr lang="en-US" smtClean="0"/>
              <a:pPr/>
              <a:t>11</a:t>
            </a:fld>
            <a:endParaRPr lang="en-US"/>
          </a:p>
        </p:txBody>
      </p:sp>
    </p:spTree>
    <p:extLst>
      <p:ext uri="{BB962C8B-B14F-4D97-AF65-F5344CB8AC3E}">
        <p14:creationId xmlns:p14="http://schemas.microsoft.com/office/powerpoint/2010/main" xmlns="" val="3663455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ZA" dirty="0" smtClean="0"/>
              <a:t>It is imperative for the Committee to schedule in its programming the progress</a:t>
            </a:r>
            <a:r>
              <a:rPr lang="en-ZA" baseline="0" dirty="0" smtClean="0"/>
              <a:t> of implementation of the SABC </a:t>
            </a:r>
            <a:r>
              <a:rPr lang="en-ZA" baseline="0" dirty="0" err="1" smtClean="0"/>
              <a:t>Adhoc</a:t>
            </a:r>
            <a:r>
              <a:rPr lang="en-ZA" baseline="0" dirty="0" smtClean="0"/>
              <a:t> committee recommendations, particularly those addressed to the Committee. For this term, the Committee has scheduled the broadcasting Amendment bill for deliberations</a:t>
            </a:r>
          </a:p>
          <a:p>
            <a:pPr marL="171450" indent="-171450">
              <a:buFont typeface="Arial" panose="020B0604020202020204" pitchFamily="34" charset="0"/>
              <a:buChar char="•"/>
            </a:pPr>
            <a:r>
              <a:rPr lang="en-ZA" baseline="0" dirty="0" smtClean="0"/>
              <a:t>The Report on MDDA by the Minister will be most welcomed, and should be seen as progress to wards resolving the challenges at the Agency. The Committee has to schedule a meeting with the Minister to find way forward</a:t>
            </a:r>
          </a:p>
          <a:p>
            <a:pPr marL="171450" indent="-171450">
              <a:buFont typeface="Arial" panose="020B0604020202020204" pitchFamily="34" charset="0"/>
              <a:buChar char="•"/>
            </a:pPr>
            <a:r>
              <a:rPr lang="en-ZA" baseline="0" dirty="0" smtClean="0"/>
              <a:t>The Committee has scheduled a meeting with the Minister to brief Committee on status of FPB. It has also scheduled to deliberate further on the FPB amendment Bill.</a:t>
            </a:r>
          </a:p>
          <a:p>
            <a:pPr marL="171450" indent="-171450">
              <a:buFont typeface="Arial" panose="020B0604020202020204" pitchFamily="34" charset="0"/>
              <a:buChar char="•"/>
            </a:pPr>
            <a:r>
              <a:rPr lang="en-ZA" baseline="0" dirty="0" smtClean="0"/>
              <a:t>A similar approach to that of SABC, MDDA and FPB should be followed in order to ensure that ICASA is also compliant</a:t>
            </a:r>
          </a:p>
          <a:p>
            <a:pPr marL="171450" indent="-171450">
              <a:buFont typeface="Arial" panose="020B0604020202020204" pitchFamily="34" charset="0"/>
              <a:buChar char="•"/>
            </a:pPr>
            <a:r>
              <a:rPr lang="en-ZA" baseline="0" dirty="0" smtClean="0"/>
              <a:t>C</a:t>
            </a:r>
            <a:endParaRPr lang="en-US" dirty="0"/>
          </a:p>
        </p:txBody>
      </p:sp>
      <p:sp>
        <p:nvSpPr>
          <p:cNvPr id="4" name="Slide Number Placeholder 3"/>
          <p:cNvSpPr>
            <a:spLocks noGrp="1"/>
          </p:cNvSpPr>
          <p:nvPr>
            <p:ph type="sldNum" sz="quarter" idx="10"/>
          </p:nvPr>
        </p:nvSpPr>
        <p:spPr/>
        <p:txBody>
          <a:bodyPr/>
          <a:lstStyle/>
          <a:p>
            <a:fld id="{D21D9EC5-C8F2-A64E-A09D-4191C8F45953}" type="slidenum">
              <a:rPr lang="en-US" smtClean="0"/>
              <a:pPr/>
              <a:t>21</a:t>
            </a:fld>
            <a:endParaRPr lang="en-US"/>
          </a:p>
        </p:txBody>
      </p:sp>
    </p:spTree>
    <p:extLst>
      <p:ext uri="{BB962C8B-B14F-4D97-AF65-F5344CB8AC3E}">
        <p14:creationId xmlns:p14="http://schemas.microsoft.com/office/powerpoint/2010/main" xmlns="" val="1951007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pPr/>
              <a:t>10/4/2017</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pPr/>
              <a:t>10/4/2017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pPr/>
              <a:t>10/4/2017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pPr/>
              <a:t>10/4/2017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pPr/>
              <a:t>10/4/2017</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pPr/>
              <a:t>10/4/2017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pPr/>
              <a:t>10/4/2017</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pPr/>
              <a:t>10/4/2017</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pPr/>
              <a:t>10/4/2017</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pPr/>
              <a:t>10/4/2017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pPr/>
              <a:t>10/4/2017</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pPr/>
              <a:t>10/4/2017</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
            </a:r>
            <a:br>
              <a:rPr lang="en-US" sz="5400" dirty="0" smtClean="0"/>
            </a:br>
            <a:r>
              <a:rPr lang="en-US" sz="5400" dirty="0"/>
              <a:t/>
            </a:r>
            <a:br>
              <a:rPr lang="en-US" sz="5400" dirty="0"/>
            </a:br>
            <a:r>
              <a:rPr lang="en-US" sz="5400" dirty="0" smtClean="0"/>
              <a:t>Portfolio Committee on Communications</a:t>
            </a:r>
            <a:br>
              <a:rPr lang="en-US" sz="5400" dirty="0" smtClean="0"/>
            </a:br>
            <a:r>
              <a:rPr lang="en-US" sz="5400" dirty="0" smtClean="0"/>
              <a:t>2016/17 Annual Reports </a:t>
            </a:r>
            <a:endParaRPr lang="en-US" sz="5400" dirty="0"/>
          </a:p>
        </p:txBody>
      </p:sp>
      <p:sp>
        <p:nvSpPr>
          <p:cNvPr id="3" name="Subtitle 2"/>
          <p:cNvSpPr>
            <a:spLocks noGrp="1"/>
          </p:cNvSpPr>
          <p:nvPr>
            <p:ph type="subTitle" idx="1"/>
          </p:nvPr>
        </p:nvSpPr>
        <p:spPr/>
        <p:txBody>
          <a:bodyPr/>
          <a:lstStyle/>
          <a:p>
            <a:r>
              <a:rPr lang="en-US" dirty="0" smtClean="0"/>
              <a:t>A Presentation on Status of Portfolio</a:t>
            </a:r>
          </a:p>
          <a:p>
            <a:r>
              <a:rPr lang="en-US" dirty="0" smtClean="0"/>
              <a:t>03 October 2017</a:t>
            </a:r>
            <a:endParaRPr lang="en-US" dirty="0"/>
          </a:p>
        </p:txBody>
      </p:sp>
      <p:pic>
        <p:nvPicPr>
          <p:cNvPr id="4" name="Picture 3" descr="logo"/>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2572450" y="880638"/>
            <a:ext cx="3779369" cy="1323268"/>
          </a:xfrm>
          <a:prstGeom prst="rect">
            <a:avLst/>
          </a:prstGeom>
          <a:noFill/>
          <a:ln>
            <a:noFill/>
          </a:ln>
        </p:spPr>
      </p:pic>
    </p:spTree>
    <p:extLst>
      <p:ext uri="{BB962C8B-B14F-4D97-AF65-F5344CB8AC3E}">
        <p14:creationId xmlns:p14="http://schemas.microsoft.com/office/powerpoint/2010/main" xmlns="" val="2354452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ZA" sz="3600" dirty="0" smtClean="0"/>
              <a:t>Funding of the Portfolio</a:t>
            </a:r>
            <a:endParaRPr lang="en-US" sz="3600" dirty="0"/>
          </a:p>
        </p:txBody>
      </p:sp>
      <p:sp>
        <p:nvSpPr>
          <p:cNvPr id="3" name="Content Placeholder 2"/>
          <p:cNvSpPr>
            <a:spLocks noGrp="1"/>
          </p:cNvSpPr>
          <p:nvPr>
            <p:ph idx="1"/>
          </p:nvPr>
        </p:nvSpPr>
        <p:spPr/>
        <p:txBody>
          <a:bodyPr>
            <a:normAutofit/>
          </a:bodyPr>
          <a:lstStyle/>
          <a:p>
            <a:r>
              <a:rPr lang="en-ZA" sz="2800" dirty="0"/>
              <a:t>R 1. 290 billion in the 2015/16 financial </a:t>
            </a:r>
            <a:r>
              <a:rPr lang="en-ZA" sz="2800" dirty="0" smtClean="0"/>
              <a:t>years </a:t>
            </a:r>
          </a:p>
          <a:p>
            <a:pPr marL="0" indent="0">
              <a:buNone/>
            </a:pPr>
            <a:endParaRPr lang="en-ZA" sz="2800" dirty="0" smtClean="0"/>
          </a:p>
          <a:p>
            <a:r>
              <a:rPr lang="en-ZA" sz="2800" dirty="0"/>
              <a:t>R </a:t>
            </a:r>
            <a:r>
              <a:rPr lang="en-ZA" sz="2800" dirty="0" smtClean="0"/>
              <a:t>1. 349 billion </a:t>
            </a:r>
            <a:r>
              <a:rPr lang="en-ZA" sz="2800" dirty="0"/>
              <a:t>in the </a:t>
            </a:r>
            <a:r>
              <a:rPr lang="en-ZA" sz="2800" dirty="0" smtClean="0"/>
              <a:t>2016/17 </a:t>
            </a:r>
            <a:r>
              <a:rPr lang="en-ZA" sz="2800" dirty="0"/>
              <a:t>financial </a:t>
            </a:r>
            <a:r>
              <a:rPr lang="en-ZA" sz="2800" dirty="0" smtClean="0"/>
              <a:t>years</a:t>
            </a:r>
          </a:p>
          <a:p>
            <a:pPr marL="0" indent="0">
              <a:buNone/>
            </a:pPr>
            <a:endParaRPr lang="en-ZA" sz="2800" dirty="0" smtClean="0"/>
          </a:p>
          <a:p>
            <a:r>
              <a:rPr lang="en-ZA" sz="2800" dirty="0" smtClean="0"/>
              <a:t>R </a:t>
            </a:r>
            <a:r>
              <a:rPr lang="en-US" sz="2800" dirty="0" smtClean="0"/>
              <a:t>1. 425 billion estimated for 2017/18 financial years</a:t>
            </a:r>
            <a:endParaRPr lang="en-ZA" sz="2800" dirty="0"/>
          </a:p>
        </p:txBody>
      </p:sp>
    </p:spTree>
    <p:extLst>
      <p:ext uri="{BB962C8B-B14F-4D97-AF65-F5344CB8AC3E}">
        <p14:creationId xmlns:p14="http://schemas.microsoft.com/office/powerpoint/2010/main" xmlns="" val="102780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ZA" sz="3600" dirty="0" smtClean="0"/>
              <a:t>Funding of the Portfolio</a:t>
            </a:r>
            <a:endParaRPr lang="en-US" sz="3600" dirty="0"/>
          </a:p>
        </p:txBody>
      </p:sp>
      <p:sp>
        <p:nvSpPr>
          <p:cNvPr id="3" name="Content Placeholder 2"/>
          <p:cNvSpPr>
            <a:spLocks noGrp="1"/>
          </p:cNvSpPr>
          <p:nvPr>
            <p:ph idx="1"/>
          </p:nvPr>
        </p:nvSpPr>
        <p:spPr/>
        <p:txBody>
          <a:bodyPr>
            <a:normAutofit/>
          </a:bodyPr>
          <a:lstStyle/>
          <a:p>
            <a:r>
              <a:rPr lang="en-ZA" sz="2800" dirty="0" smtClean="0"/>
              <a:t>91.3 </a:t>
            </a:r>
            <a:r>
              <a:rPr lang="en-ZA" sz="2800" dirty="0"/>
              <a:t>per cent of the department’s budget </a:t>
            </a:r>
            <a:r>
              <a:rPr lang="en-ZA" sz="2800" dirty="0" smtClean="0"/>
              <a:t>(R1.35 billion) over </a:t>
            </a:r>
            <a:r>
              <a:rPr lang="en-ZA" sz="2800" dirty="0"/>
              <a:t>the </a:t>
            </a:r>
            <a:r>
              <a:rPr lang="en-ZA" sz="2800" dirty="0" smtClean="0"/>
              <a:t>financial year was allocated </a:t>
            </a:r>
            <a:r>
              <a:rPr lang="en-ZA" sz="2800" dirty="0"/>
              <a:t>for transfers to the state owned companies and regulatory institutions in its </a:t>
            </a:r>
            <a:r>
              <a:rPr lang="en-ZA" sz="2800" dirty="0" smtClean="0"/>
              <a:t>portfolio-down from 94 per cent in 2025/16</a:t>
            </a:r>
          </a:p>
          <a:p>
            <a:r>
              <a:rPr lang="en-ZA" sz="2800" dirty="0" smtClean="0"/>
              <a:t>Leaving the Department with a mere R117.8 million for operations.</a:t>
            </a:r>
            <a:endParaRPr lang="en-ZA" sz="2800" dirty="0"/>
          </a:p>
          <a:p>
            <a:pPr lvl="1"/>
            <a:r>
              <a:rPr lang="en-ZA" sz="2000" dirty="0" smtClean="0"/>
              <a:t>38.9 </a:t>
            </a:r>
            <a:r>
              <a:rPr lang="en-ZA" sz="2000" dirty="0"/>
              <a:t>per cent </a:t>
            </a:r>
            <a:r>
              <a:rPr lang="en-ZA" sz="2000" dirty="0" smtClean="0"/>
              <a:t>allocated to Goods and Services, 57.7 </a:t>
            </a:r>
            <a:r>
              <a:rPr lang="en-ZA" sz="2000" dirty="0"/>
              <a:t>per cent of which </a:t>
            </a:r>
            <a:r>
              <a:rPr lang="en-ZA" sz="2000" dirty="0" smtClean="0"/>
              <a:t>was on </a:t>
            </a:r>
            <a:r>
              <a:rPr lang="en-ZA" sz="2000" dirty="0"/>
              <a:t>compensation of </a:t>
            </a:r>
            <a:r>
              <a:rPr lang="en-ZA" sz="2000" dirty="0" smtClean="0"/>
              <a:t>employees</a:t>
            </a:r>
            <a:endParaRPr lang="en-ZA" sz="2000" dirty="0"/>
          </a:p>
        </p:txBody>
      </p:sp>
    </p:spTree>
    <p:extLst>
      <p:ext uri="{BB962C8B-B14F-4D97-AF65-F5344CB8AC3E}">
        <p14:creationId xmlns:p14="http://schemas.microsoft.com/office/powerpoint/2010/main" xmlns="" val="2888120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4481"/>
          </a:xfrm>
        </p:spPr>
        <p:txBody>
          <a:bodyPr/>
          <a:lstStyle/>
          <a:p>
            <a:pPr>
              <a:lnSpc>
                <a:spcPct val="100000"/>
              </a:lnSpc>
            </a:pPr>
            <a:r>
              <a:rPr lang="en-ZA" sz="3600" dirty="0" smtClean="0"/>
              <a:t>PCC Inward Look</a:t>
            </a:r>
            <a:endParaRPr lang="en-US" sz="3600" dirty="0"/>
          </a:p>
        </p:txBody>
      </p:sp>
      <p:graphicFrame>
        <p:nvGraphicFramePr>
          <p:cNvPr id="5" name="Chart 4"/>
          <p:cNvGraphicFramePr>
            <a:graphicFrameLocks/>
          </p:cNvGraphicFramePr>
          <p:nvPr>
            <p:extLst>
              <p:ext uri="{D42A27DB-BD31-4B8C-83A1-F6EECF244321}">
                <p14:modId xmlns:p14="http://schemas.microsoft.com/office/powerpoint/2010/main" xmlns="" val="4151188573"/>
              </p:ext>
            </p:extLst>
          </p:nvPr>
        </p:nvGraphicFramePr>
        <p:xfrm>
          <a:off x="457199" y="653066"/>
          <a:ext cx="8686801" cy="58519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8908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4481"/>
          </a:xfrm>
        </p:spPr>
        <p:txBody>
          <a:bodyPr/>
          <a:lstStyle/>
          <a:p>
            <a:pPr>
              <a:lnSpc>
                <a:spcPct val="100000"/>
              </a:lnSpc>
            </a:pPr>
            <a:r>
              <a:rPr lang="en-ZA" sz="3600" dirty="0" smtClean="0"/>
              <a:t>PCC Inward Look</a:t>
            </a:r>
            <a:endParaRPr lang="en-US" sz="3600" dirty="0"/>
          </a:p>
        </p:txBody>
      </p:sp>
      <p:graphicFrame>
        <p:nvGraphicFramePr>
          <p:cNvPr id="4" name="Chart 3"/>
          <p:cNvGraphicFramePr>
            <a:graphicFrameLocks/>
          </p:cNvGraphicFramePr>
          <p:nvPr>
            <p:extLst>
              <p:ext uri="{D42A27DB-BD31-4B8C-83A1-F6EECF244321}">
                <p14:modId xmlns:p14="http://schemas.microsoft.com/office/powerpoint/2010/main" xmlns="" val="94593440"/>
              </p:ext>
            </p:extLst>
          </p:nvPr>
        </p:nvGraphicFramePr>
        <p:xfrm>
          <a:off x="457200" y="795337"/>
          <a:ext cx="8147735" cy="55128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51605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4481"/>
          </a:xfrm>
        </p:spPr>
        <p:txBody>
          <a:bodyPr/>
          <a:lstStyle/>
          <a:p>
            <a:pPr>
              <a:lnSpc>
                <a:spcPct val="100000"/>
              </a:lnSpc>
            </a:pPr>
            <a:r>
              <a:rPr lang="en-ZA" sz="3600" dirty="0" smtClean="0"/>
              <a:t>PCC Inward Look</a:t>
            </a:r>
            <a:endParaRPr lang="en-US" sz="3600" dirty="0"/>
          </a:p>
        </p:txBody>
      </p:sp>
      <p:sp>
        <p:nvSpPr>
          <p:cNvPr id="3" name="Rectangle 2"/>
          <p:cNvSpPr/>
          <p:nvPr/>
        </p:nvSpPr>
        <p:spPr>
          <a:xfrm>
            <a:off x="2968836" y="850680"/>
            <a:ext cx="3206327" cy="646331"/>
          </a:xfrm>
          <a:prstGeom prst="rect">
            <a:avLst/>
          </a:prstGeom>
        </p:spPr>
        <p:txBody>
          <a:bodyPr wrap="none">
            <a:spAutoFit/>
          </a:bodyPr>
          <a:lstStyle/>
          <a:p>
            <a:r>
              <a:rPr lang="en-US" dirty="0" smtClean="0">
                <a:solidFill>
                  <a:srgbClr val="000000"/>
                </a:solidFill>
                <a:latin typeface="+mj-lt"/>
              </a:rPr>
              <a:t>Sep-16 Recommendations</a:t>
            </a:r>
            <a:r>
              <a:rPr lang="en-US" dirty="0" smtClean="0">
                <a:latin typeface="+mj-lt"/>
              </a:rPr>
              <a:t> </a:t>
            </a:r>
          </a:p>
          <a:p>
            <a:endParaRPr lang="en-US" dirty="0">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xmlns="" val="2951517368"/>
              </p:ext>
            </p:extLst>
          </p:nvPr>
        </p:nvGraphicFramePr>
        <p:xfrm>
          <a:off x="677119" y="1292704"/>
          <a:ext cx="7789762" cy="5119841"/>
        </p:xfrm>
        <a:graphic>
          <a:graphicData uri="http://schemas.openxmlformats.org/drawingml/2006/table">
            <a:tbl>
              <a:tblPr>
                <a:tableStyleId>{5C22544A-7EE6-4342-B048-85BDC9FD1C3A}</a:tableStyleId>
              </a:tblPr>
              <a:tblGrid>
                <a:gridCol w="7789762">
                  <a:extLst>
                    <a:ext uri="{9D8B030D-6E8A-4147-A177-3AD203B41FA5}">
                      <a16:colId xmlns:a16="http://schemas.microsoft.com/office/drawing/2014/main" xmlns="" val="2179031149"/>
                    </a:ext>
                  </a:extLst>
                </a:gridCol>
              </a:tblGrid>
              <a:tr h="847255">
                <a:tc>
                  <a:txBody>
                    <a:bodyPr/>
                    <a:lstStyle/>
                    <a:p>
                      <a:pPr marL="285750" indent="-285750" algn="l" fontAlgn="ctr">
                        <a:buFont typeface="Arial" panose="020B0604020202020204" pitchFamily="34" charset="0"/>
                        <a:buChar char="•"/>
                      </a:pPr>
                      <a:r>
                        <a:rPr lang="en-ZA" sz="1800" u="none" strike="noStrike" dirty="0">
                          <a:effectLst/>
                          <a:latin typeface="+mj-lt"/>
                        </a:rPr>
                        <a:t>The joint Committees note that there are still gaps in the delivery of </a:t>
                      </a:r>
                      <a:r>
                        <a:rPr lang="en-ZA" sz="1800" u="none" strike="noStrike" dirty="0" smtClean="0">
                          <a:effectLst/>
                          <a:latin typeface="+mj-lt"/>
                        </a:rPr>
                        <a:t>DTT;</a:t>
                      </a:r>
                      <a:endParaRPr lang="en-ZA" sz="1800" b="0" i="0" u="none" strike="noStrike" dirty="0">
                        <a:solidFill>
                          <a:srgbClr val="000000"/>
                        </a:solidFill>
                        <a:effectLst/>
                        <a:latin typeface="+mj-lt"/>
                      </a:endParaRPr>
                    </a:p>
                  </a:txBody>
                  <a:tcPr marL="5350" marR="5350" marT="5350" marB="0" anchor="ctr"/>
                </a:tc>
                <a:extLst>
                  <a:ext uri="{0D108BD9-81ED-4DB2-BD59-A6C34878D82A}">
                    <a16:rowId xmlns:a16="http://schemas.microsoft.com/office/drawing/2014/main" xmlns="" val="3359444781"/>
                  </a:ext>
                </a:extLst>
              </a:tr>
              <a:tr h="1034861">
                <a:tc>
                  <a:txBody>
                    <a:bodyPr/>
                    <a:lstStyle/>
                    <a:p>
                      <a:pPr marL="285750" indent="-285750" algn="l" fontAlgn="ctr">
                        <a:buFont typeface="Arial" panose="020B0604020202020204" pitchFamily="34" charset="0"/>
                        <a:buChar char="•"/>
                      </a:pPr>
                      <a:r>
                        <a:rPr lang="en-ZA" sz="1800" u="none" strike="noStrike" dirty="0">
                          <a:effectLst/>
                          <a:latin typeface="+mj-lt"/>
                        </a:rPr>
                        <a:t>There is a need for continuous engagement through meetings of joint committees;</a:t>
                      </a:r>
                      <a:endParaRPr lang="en-ZA" sz="1800" b="0" i="0" u="none" strike="noStrike" dirty="0">
                        <a:solidFill>
                          <a:srgbClr val="000000"/>
                        </a:solidFill>
                        <a:effectLst/>
                        <a:latin typeface="+mj-lt"/>
                      </a:endParaRPr>
                    </a:p>
                  </a:txBody>
                  <a:tcPr marL="5350" marR="5350" marT="5350" marB="0" anchor="ctr"/>
                </a:tc>
                <a:extLst>
                  <a:ext uri="{0D108BD9-81ED-4DB2-BD59-A6C34878D82A}">
                    <a16:rowId xmlns:a16="http://schemas.microsoft.com/office/drawing/2014/main" xmlns="" val="4231552924"/>
                  </a:ext>
                </a:extLst>
              </a:tr>
              <a:tr h="1573474">
                <a:tc>
                  <a:txBody>
                    <a:bodyPr/>
                    <a:lstStyle/>
                    <a:p>
                      <a:pPr marL="285750" indent="-285750" algn="l" fontAlgn="ctr">
                        <a:buFont typeface="Arial" panose="020B0604020202020204" pitchFamily="34" charset="0"/>
                        <a:buChar char="•"/>
                      </a:pPr>
                      <a:r>
                        <a:rPr lang="en-ZA" sz="1800" u="none" strike="noStrike" dirty="0">
                          <a:effectLst/>
                          <a:latin typeface="+mj-lt"/>
                        </a:rPr>
                        <a:t>The project is critical and it has to be concluded as a matter of urgency because the dual illumination (which was a serious concern to both Committees) is impacting negatively on Sentech, which is one of the best performing entities in relation to this </a:t>
                      </a:r>
                      <a:r>
                        <a:rPr lang="en-ZA" sz="1800" u="none" strike="noStrike" dirty="0" smtClean="0">
                          <a:effectLst/>
                          <a:latin typeface="+mj-lt"/>
                        </a:rPr>
                        <a:t>project; and</a:t>
                      </a:r>
                      <a:endParaRPr lang="en-ZA" sz="1800" b="0" i="0" u="none" strike="noStrike" dirty="0">
                        <a:solidFill>
                          <a:srgbClr val="000000"/>
                        </a:solidFill>
                        <a:effectLst/>
                        <a:latin typeface="+mj-lt"/>
                      </a:endParaRPr>
                    </a:p>
                  </a:txBody>
                  <a:tcPr marL="5350" marR="5350" marT="5350" marB="0" anchor="ctr"/>
                </a:tc>
                <a:extLst>
                  <a:ext uri="{0D108BD9-81ED-4DB2-BD59-A6C34878D82A}">
                    <a16:rowId xmlns:a16="http://schemas.microsoft.com/office/drawing/2014/main" xmlns="" val="1908145662"/>
                  </a:ext>
                </a:extLst>
              </a:tr>
              <a:tr h="1664251">
                <a:tc>
                  <a:txBody>
                    <a:bodyPr/>
                    <a:lstStyle/>
                    <a:p>
                      <a:pPr marL="285750" indent="-285750" algn="l" fontAlgn="ctr">
                        <a:buFont typeface="Arial" panose="020B0604020202020204" pitchFamily="34" charset="0"/>
                        <a:buChar char="•"/>
                      </a:pPr>
                      <a:r>
                        <a:rPr lang="en-ZA" sz="1800" u="none" strike="noStrike" dirty="0">
                          <a:effectLst/>
                          <a:latin typeface="+mj-lt"/>
                        </a:rPr>
                        <a:t>While Members share the same sentiments with the Department and FPB on the intent of the Bill and that no Member wishes to delay the Bill any further, more consultation is required with all </a:t>
                      </a:r>
                      <a:r>
                        <a:rPr lang="en-ZA" sz="1800" u="none" strike="noStrike" dirty="0" smtClean="0">
                          <a:effectLst/>
                          <a:latin typeface="+mj-lt"/>
                        </a:rPr>
                        <a:t>stakeholders.</a:t>
                      </a:r>
                      <a:endParaRPr lang="en-ZA" sz="1800" b="0" i="0" u="none" strike="noStrike" dirty="0">
                        <a:solidFill>
                          <a:srgbClr val="000000"/>
                        </a:solidFill>
                        <a:effectLst/>
                        <a:latin typeface="+mj-lt"/>
                      </a:endParaRPr>
                    </a:p>
                  </a:txBody>
                  <a:tcPr marL="5350" marR="5350" marT="5350" marB="0" anchor="ctr"/>
                </a:tc>
                <a:extLst>
                  <a:ext uri="{0D108BD9-81ED-4DB2-BD59-A6C34878D82A}">
                    <a16:rowId xmlns:a16="http://schemas.microsoft.com/office/drawing/2014/main" xmlns="" val="3370834191"/>
                  </a:ext>
                </a:extLst>
              </a:tr>
            </a:tbl>
          </a:graphicData>
        </a:graphic>
      </p:graphicFrame>
    </p:spTree>
    <p:extLst>
      <p:ext uri="{BB962C8B-B14F-4D97-AF65-F5344CB8AC3E}">
        <p14:creationId xmlns:p14="http://schemas.microsoft.com/office/powerpoint/2010/main" xmlns="" val="222118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4481"/>
          </a:xfrm>
        </p:spPr>
        <p:txBody>
          <a:bodyPr/>
          <a:lstStyle/>
          <a:p>
            <a:pPr>
              <a:lnSpc>
                <a:spcPct val="100000"/>
              </a:lnSpc>
            </a:pPr>
            <a:r>
              <a:rPr lang="en-ZA" sz="3600" dirty="0" smtClean="0"/>
              <a:t>PCC Inward Look</a:t>
            </a:r>
            <a:endParaRPr lang="en-US" sz="3600" dirty="0"/>
          </a:p>
        </p:txBody>
      </p:sp>
      <p:sp>
        <p:nvSpPr>
          <p:cNvPr id="3" name="Rectangle 2"/>
          <p:cNvSpPr/>
          <p:nvPr/>
        </p:nvSpPr>
        <p:spPr>
          <a:xfrm>
            <a:off x="457200" y="1010936"/>
            <a:ext cx="8229600" cy="4832092"/>
          </a:xfrm>
          <a:prstGeom prst="rect">
            <a:avLst/>
          </a:prstGeom>
        </p:spPr>
        <p:txBody>
          <a:bodyPr wrap="square">
            <a:spAutoFit/>
          </a:bodyPr>
          <a:lstStyle/>
          <a:p>
            <a:pPr algn="ctr"/>
            <a:r>
              <a:rPr lang="en-ZA" sz="2800" dirty="0">
                <a:solidFill>
                  <a:srgbClr val="000000"/>
                </a:solidFill>
                <a:latin typeface="+mj-lt"/>
              </a:rPr>
              <a:t>Systematization of </a:t>
            </a:r>
            <a:r>
              <a:rPr lang="en-ZA" sz="2800" dirty="0" smtClean="0">
                <a:solidFill>
                  <a:srgbClr val="000000"/>
                </a:solidFill>
                <a:latin typeface="+mj-lt"/>
              </a:rPr>
              <a:t>Tracking </a:t>
            </a:r>
            <a:r>
              <a:rPr lang="en-ZA" sz="2800" dirty="0">
                <a:solidFill>
                  <a:srgbClr val="000000"/>
                </a:solidFill>
                <a:latin typeface="+mj-lt"/>
              </a:rPr>
              <a:t>of R</a:t>
            </a:r>
            <a:r>
              <a:rPr lang="en-ZA" sz="2800" dirty="0" smtClean="0">
                <a:solidFill>
                  <a:srgbClr val="000000"/>
                </a:solidFill>
                <a:latin typeface="+mj-lt"/>
              </a:rPr>
              <a:t>ecommendations</a:t>
            </a:r>
          </a:p>
          <a:p>
            <a:pPr algn="ctr"/>
            <a:endParaRPr lang="en-US" sz="2800" b="1" dirty="0">
              <a:latin typeface="+mj-lt"/>
            </a:endParaRPr>
          </a:p>
          <a:p>
            <a:pPr marL="285750" indent="-285750">
              <a:buFont typeface="Arial" panose="020B0604020202020204" pitchFamily="34" charset="0"/>
              <a:buChar char="•"/>
            </a:pPr>
            <a:r>
              <a:rPr lang="en-US" sz="2800" dirty="0" smtClean="0">
                <a:solidFill>
                  <a:srgbClr val="000000"/>
                </a:solidFill>
                <a:latin typeface="+mj-lt"/>
              </a:rPr>
              <a:t>Recommendations must be time-bound</a:t>
            </a:r>
          </a:p>
          <a:p>
            <a:pPr marL="285750" indent="-285750">
              <a:buFont typeface="Arial" panose="020B0604020202020204" pitchFamily="34" charset="0"/>
              <a:buChar char="•"/>
            </a:pPr>
            <a:r>
              <a:rPr lang="en-ZA" sz="2800" dirty="0" smtClean="0">
                <a:solidFill>
                  <a:srgbClr val="000000"/>
                </a:solidFill>
                <a:latin typeface="+mj-lt"/>
              </a:rPr>
              <a:t>Protocol defeats the oversight model i.e. SABC board appointments</a:t>
            </a:r>
          </a:p>
          <a:p>
            <a:pPr marL="285750" indent="-285750">
              <a:buFont typeface="Arial" panose="020B0604020202020204" pitchFamily="34" charset="0"/>
              <a:buChar char="•"/>
            </a:pPr>
            <a:r>
              <a:rPr lang="en-ZA" sz="2800" dirty="0" smtClean="0">
                <a:solidFill>
                  <a:srgbClr val="000000"/>
                </a:solidFill>
                <a:latin typeface="+mj-lt"/>
              </a:rPr>
              <a:t>Programming of PCC must include presentation of responses to recommendations in a systematic manner</a:t>
            </a:r>
          </a:p>
          <a:p>
            <a:pPr marL="285750" indent="-285750">
              <a:buFont typeface="Arial" panose="020B0604020202020204" pitchFamily="34" charset="0"/>
              <a:buChar char="•"/>
            </a:pPr>
            <a:endParaRPr lang="en-ZA" sz="2800" dirty="0" smtClean="0">
              <a:solidFill>
                <a:srgbClr val="000000"/>
              </a:solidFill>
              <a:latin typeface="+mj-lt"/>
            </a:endParaRPr>
          </a:p>
          <a:p>
            <a:endParaRPr lang="en-US" sz="2800" dirty="0">
              <a:latin typeface="+mj-lt"/>
            </a:endParaRPr>
          </a:p>
        </p:txBody>
      </p:sp>
    </p:spTree>
    <p:extLst>
      <p:ext uri="{BB962C8B-B14F-4D97-AF65-F5344CB8AC3E}">
        <p14:creationId xmlns:p14="http://schemas.microsoft.com/office/powerpoint/2010/main" xmlns="" val="2848266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ZA" sz="3600" dirty="0" smtClean="0"/>
              <a:t>2015/16 Budget and Recommendations Review Report (BRRR)</a:t>
            </a:r>
            <a:endParaRPr lang="en-US" sz="3600" dirty="0"/>
          </a:p>
        </p:txBody>
      </p:sp>
      <p:sp>
        <p:nvSpPr>
          <p:cNvPr id="3" name="Content Placeholder 2"/>
          <p:cNvSpPr>
            <a:spLocks noGrp="1"/>
          </p:cNvSpPr>
          <p:nvPr>
            <p:ph idx="1"/>
          </p:nvPr>
        </p:nvSpPr>
        <p:spPr/>
        <p:txBody>
          <a:bodyPr>
            <a:normAutofit fontScale="85000" lnSpcReduction="10000"/>
          </a:bodyPr>
          <a:lstStyle/>
          <a:p>
            <a:r>
              <a:rPr lang="en-ZA" sz="2800" dirty="0" smtClean="0"/>
              <a:t>A BSA study results indicated </a:t>
            </a:r>
            <a:r>
              <a:rPr lang="en-ZA" sz="2800" dirty="0"/>
              <a:t>that citizens show a strong devotion to their country – </a:t>
            </a:r>
            <a:endParaRPr lang="en-ZA" sz="2800" dirty="0" smtClean="0"/>
          </a:p>
          <a:p>
            <a:pPr lvl="1"/>
            <a:r>
              <a:rPr lang="en-ZA" sz="2000" dirty="0" smtClean="0"/>
              <a:t>65 </a:t>
            </a:r>
            <a:r>
              <a:rPr lang="en-ZA" sz="2000" dirty="0"/>
              <a:t>per cent of the population describe themselves as South Africans </a:t>
            </a:r>
            <a:r>
              <a:rPr lang="en-ZA" sz="2000" dirty="0" smtClean="0"/>
              <a:t>first; </a:t>
            </a:r>
            <a:r>
              <a:rPr lang="en-ZA" sz="2000" dirty="0"/>
              <a:t>and </a:t>
            </a:r>
            <a:endParaRPr lang="en-ZA" sz="2000" dirty="0" smtClean="0"/>
          </a:p>
          <a:p>
            <a:pPr lvl="1"/>
            <a:r>
              <a:rPr lang="en-ZA" sz="2000" dirty="0" smtClean="0"/>
              <a:t>84 </a:t>
            </a:r>
            <a:r>
              <a:rPr lang="en-ZA" sz="2000" dirty="0"/>
              <a:t>per cent South Africans, reflecting pride to be South Africans. </a:t>
            </a:r>
            <a:endParaRPr lang="en-ZA" sz="2000" dirty="0" smtClean="0"/>
          </a:p>
          <a:p>
            <a:pPr marL="514350" indent="-457200"/>
            <a:r>
              <a:rPr lang="en-ZA" sz="2800" dirty="0" smtClean="0"/>
              <a:t>Needs to translate to economic transformation</a:t>
            </a:r>
          </a:p>
          <a:p>
            <a:r>
              <a:rPr lang="en-US" sz="2800" dirty="0"/>
              <a:t>While the Committee notes that some of the matters raised in the 2014/15 financial year BRRR report were responded to by the Minister during her interactions with the Committee, no formal written response to the specific recommendations as made by the Committee during the 2014/15 financial year were </a:t>
            </a:r>
            <a:r>
              <a:rPr lang="en-US" sz="2800" dirty="0" smtClean="0"/>
              <a:t>received</a:t>
            </a:r>
            <a:r>
              <a:rPr lang="en-ZA" sz="2800" dirty="0" smtClean="0"/>
              <a:t>.</a:t>
            </a:r>
            <a:endParaRPr lang="en-ZA" sz="2800" dirty="0"/>
          </a:p>
        </p:txBody>
      </p:sp>
    </p:spTree>
    <p:extLst>
      <p:ext uri="{BB962C8B-B14F-4D97-AF65-F5344CB8AC3E}">
        <p14:creationId xmlns:p14="http://schemas.microsoft.com/office/powerpoint/2010/main" xmlns="" val="4265464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ZA" sz="3600" dirty="0" smtClean="0"/>
              <a:t>2015/16 Budget and Recommendations Review Report (BRRR)</a:t>
            </a:r>
            <a:endParaRPr lang="en-US" sz="3600" dirty="0"/>
          </a:p>
        </p:txBody>
      </p:sp>
      <p:sp>
        <p:nvSpPr>
          <p:cNvPr id="3" name="Content Placeholder 2"/>
          <p:cNvSpPr>
            <a:spLocks noGrp="1"/>
          </p:cNvSpPr>
          <p:nvPr>
            <p:ph idx="1"/>
          </p:nvPr>
        </p:nvSpPr>
        <p:spPr/>
        <p:txBody>
          <a:bodyPr>
            <a:normAutofit fontScale="92500" lnSpcReduction="20000"/>
          </a:bodyPr>
          <a:lstStyle/>
          <a:p>
            <a:pPr lvl="0"/>
            <a:r>
              <a:rPr lang="en-ZA" dirty="0"/>
              <a:t>ensure that the Department reports quarterly on the implementation of the Committee recommendations;</a:t>
            </a:r>
          </a:p>
          <a:p>
            <a:pPr lvl="0"/>
            <a:r>
              <a:rPr lang="en-ZA" dirty="0"/>
              <a:t>ensure that the Department and entities implement the recommendations of the Auditor-General;</a:t>
            </a:r>
          </a:p>
          <a:p>
            <a:pPr lvl="0"/>
            <a:r>
              <a:rPr lang="en-ZA" dirty="0"/>
              <a:t>ensure reduction in the use of consultants by the entities of the Department; </a:t>
            </a:r>
          </a:p>
          <a:p>
            <a:pPr lvl="0" fontAlgn="base"/>
            <a:r>
              <a:rPr lang="en-ZA" dirty="0"/>
              <a:t>speed up the process of filling critical vacancies within the two Departments;</a:t>
            </a:r>
          </a:p>
          <a:p>
            <a:pPr lvl="0" fontAlgn="base"/>
            <a:r>
              <a:rPr lang="en-ZA" dirty="0"/>
              <a:t>ensure that Board Chairpersons of entities speed up the process of filling critical vacancies in key leadership positions; </a:t>
            </a:r>
          </a:p>
          <a:p>
            <a:pPr lvl="0" fontAlgn="base"/>
            <a:r>
              <a:rPr lang="en-ZA" dirty="0"/>
              <a:t>make available the shareholder compacts that she has signed with the entities to enable the Committee to track progress; and</a:t>
            </a:r>
          </a:p>
          <a:p>
            <a:pPr lvl="0" fontAlgn="base"/>
            <a:r>
              <a:rPr lang="en-ZA" dirty="0"/>
              <a:t>prioritise the transformation of the Print Media.</a:t>
            </a:r>
          </a:p>
        </p:txBody>
      </p:sp>
    </p:spTree>
    <p:extLst>
      <p:ext uri="{BB962C8B-B14F-4D97-AF65-F5344CB8AC3E}">
        <p14:creationId xmlns:p14="http://schemas.microsoft.com/office/powerpoint/2010/main" xmlns="" val="1172306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ZA" sz="3600" dirty="0" smtClean="0"/>
              <a:t>2015/16 Budget and Recommendations Review Report (BRRR)</a:t>
            </a:r>
            <a:endParaRPr lang="en-US" sz="3600" dirty="0"/>
          </a:p>
        </p:txBody>
      </p:sp>
      <p:sp>
        <p:nvSpPr>
          <p:cNvPr id="3" name="Content Placeholder 2"/>
          <p:cNvSpPr>
            <a:spLocks noGrp="1"/>
          </p:cNvSpPr>
          <p:nvPr>
            <p:ph idx="1"/>
          </p:nvPr>
        </p:nvSpPr>
        <p:spPr/>
        <p:txBody>
          <a:bodyPr>
            <a:normAutofit/>
          </a:bodyPr>
          <a:lstStyle/>
          <a:p>
            <a:pPr fontAlgn="base"/>
            <a:r>
              <a:rPr lang="en-ZA" dirty="0"/>
              <a:t>The Committee will invite the National Treasury to address challenges of underfunding of the new Department of Communications</a:t>
            </a:r>
            <a:r>
              <a:rPr lang="en-ZA" dirty="0" smtClean="0"/>
              <a:t>.</a:t>
            </a:r>
            <a:endParaRPr lang="en-ZA" dirty="0"/>
          </a:p>
          <a:p>
            <a:pPr fontAlgn="base"/>
            <a:r>
              <a:rPr lang="en-ZA" dirty="0"/>
              <a:t>The Committee is of the view that there is a need for audit of government property as a lot of money was spent on office rental. Other government departments must be brought in to assist the Department of Communications in acquiring its own building.</a:t>
            </a:r>
          </a:p>
        </p:txBody>
      </p:sp>
    </p:spTree>
    <p:extLst>
      <p:ext uri="{BB962C8B-B14F-4D97-AF65-F5344CB8AC3E}">
        <p14:creationId xmlns:p14="http://schemas.microsoft.com/office/powerpoint/2010/main" xmlns="" val="2098836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ZA" sz="3600" dirty="0" smtClean="0"/>
              <a:t>2015/16 Budget and Recommendations Review Report (BRRR)</a:t>
            </a:r>
            <a:endParaRPr lang="en-US" sz="3600" dirty="0"/>
          </a:p>
        </p:txBody>
      </p:sp>
      <p:sp>
        <p:nvSpPr>
          <p:cNvPr id="3" name="Content Placeholder 2"/>
          <p:cNvSpPr>
            <a:spLocks noGrp="1"/>
          </p:cNvSpPr>
          <p:nvPr>
            <p:ph idx="1"/>
          </p:nvPr>
        </p:nvSpPr>
        <p:spPr/>
        <p:txBody>
          <a:bodyPr>
            <a:normAutofit lnSpcReduction="10000"/>
          </a:bodyPr>
          <a:lstStyle/>
          <a:p>
            <a:pPr marL="0" indent="0" algn="ctr" fontAlgn="base">
              <a:buNone/>
            </a:pPr>
            <a:r>
              <a:rPr lang="en-ZA" dirty="0"/>
              <a:t>T</a:t>
            </a:r>
            <a:r>
              <a:rPr lang="en-ZA" dirty="0" smtClean="0"/>
              <a:t>he </a:t>
            </a:r>
            <a:r>
              <a:rPr lang="en-ZA" dirty="0"/>
              <a:t>new Department will be expected to continue to expand its capacity in order to ensure successful implementation of its mandate in line with the National Development Plan. </a:t>
            </a:r>
            <a:endParaRPr lang="en-ZA" dirty="0" smtClean="0"/>
          </a:p>
          <a:p>
            <a:pPr marL="0" indent="0" algn="ctr" fontAlgn="base">
              <a:buNone/>
            </a:pPr>
            <a:r>
              <a:rPr lang="en-ZA" dirty="0" smtClean="0"/>
              <a:t>Communication </a:t>
            </a:r>
            <a:r>
              <a:rPr lang="en-ZA" dirty="0"/>
              <a:t>within the Departments’ portfolio should become central to its operations so that the transformation agenda of the communications sector is accelerated especially to the rural communities who are always in need to be integrated into mainstream economy. </a:t>
            </a:r>
            <a:endParaRPr lang="en-ZA" dirty="0" smtClean="0"/>
          </a:p>
          <a:p>
            <a:pPr marL="0" indent="0" algn="ctr" fontAlgn="base">
              <a:buNone/>
            </a:pPr>
            <a:r>
              <a:rPr lang="en-ZA" dirty="0" smtClean="0"/>
              <a:t>A </a:t>
            </a:r>
            <a:r>
              <a:rPr lang="en-ZA" dirty="0"/>
              <a:t>vibrant communication environment will ensure broader economic, social and political participation of the entire South African citizenry </a:t>
            </a:r>
          </a:p>
        </p:txBody>
      </p:sp>
    </p:spTree>
    <p:extLst>
      <p:ext uri="{BB962C8B-B14F-4D97-AF65-F5344CB8AC3E}">
        <p14:creationId xmlns:p14="http://schemas.microsoft.com/office/powerpoint/2010/main" xmlns="" val="776971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Economic Downturn</a:t>
            </a:r>
          </a:p>
          <a:p>
            <a:pPr lvl="1"/>
            <a:r>
              <a:rPr lang="en-US" dirty="0" smtClean="0"/>
              <a:t>Realties</a:t>
            </a:r>
          </a:p>
          <a:p>
            <a:r>
              <a:rPr lang="en-US" dirty="0" smtClean="0"/>
              <a:t>Outcome 14</a:t>
            </a:r>
          </a:p>
          <a:p>
            <a:pPr lvl="1"/>
            <a:r>
              <a:rPr lang="en-US" dirty="0" smtClean="0"/>
              <a:t>Midterm Review</a:t>
            </a:r>
          </a:p>
          <a:p>
            <a:pPr lvl="1"/>
            <a:r>
              <a:rPr lang="en-US" dirty="0" smtClean="0"/>
              <a:t>Funding of Portfolio</a:t>
            </a:r>
          </a:p>
          <a:p>
            <a:r>
              <a:rPr lang="en-US" dirty="0" smtClean="0"/>
              <a:t>An Inward Look of PCC</a:t>
            </a:r>
          </a:p>
          <a:p>
            <a:pPr lvl="1"/>
            <a:r>
              <a:rPr lang="en-US" dirty="0" smtClean="0"/>
              <a:t>Recommendations Dashboard</a:t>
            </a:r>
          </a:p>
          <a:p>
            <a:pPr lvl="1"/>
            <a:r>
              <a:rPr lang="en-ZA" dirty="0"/>
              <a:t>2015/16 </a:t>
            </a:r>
            <a:r>
              <a:rPr lang="en-ZA" dirty="0" smtClean="0"/>
              <a:t>BRRR Recommendations</a:t>
            </a:r>
            <a:endParaRPr lang="en-US" dirty="0" smtClean="0"/>
          </a:p>
          <a:p>
            <a:pPr lvl="1"/>
            <a:r>
              <a:rPr lang="en-US" dirty="0" smtClean="0"/>
              <a:t>Parliament Processes to Track Recommendations</a:t>
            </a:r>
          </a:p>
          <a:p>
            <a:r>
              <a:rPr lang="en-US" dirty="0" smtClean="0"/>
              <a:t>Auditor General Perspective</a:t>
            </a:r>
          </a:p>
          <a:p>
            <a:pPr lvl="1"/>
            <a:r>
              <a:rPr lang="en-US" dirty="0" smtClean="0"/>
              <a:t>Entities </a:t>
            </a:r>
            <a:r>
              <a:rPr lang="en-US" dirty="0"/>
              <a:t>Needing Attention:</a:t>
            </a:r>
          </a:p>
          <a:p>
            <a:pPr lvl="2"/>
            <a:r>
              <a:rPr lang="en-US" dirty="0"/>
              <a:t>SABC</a:t>
            </a:r>
          </a:p>
          <a:p>
            <a:pPr lvl="3"/>
            <a:r>
              <a:rPr lang="en-US" dirty="0" err="1"/>
              <a:t>Adhoc</a:t>
            </a:r>
            <a:r>
              <a:rPr lang="en-US" dirty="0"/>
              <a:t> Committee Recommendations to PCC</a:t>
            </a:r>
          </a:p>
          <a:p>
            <a:pPr lvl="2"/>
            <a:r>
              <a:rPr lang="en-US" dirty="0"/>
              <a:t>MDDA</a:t>
            </a:r>
          </a:p>
          <a:p>
            <a:pPr lvl="3"/>
            <a:r>
              <a:rPr lang="en-US" dirty="0"/>
              <a:t>Minister’s Report</a:t>
            </a:r>
          </a:p>
          <a:p>
            <a:pPr lvl="2"/>
            <a:r>
              <a:rPr lang="en-US" dirty="0"/>
              <a:t>FPB</a:t>
            </a:r>
          </a:p>
          <a:p>
            <a:pPr lvl="2"/>
            <a:r>
              <a:rPr lang="en-US" dirty="0"/>
              <a:t>ICASA</a:t>
            </a:r>
          </a:p>
          <a:p>
            <a:endParaRPr lang="en-US" dirty="0"/>
          </a:p>
        </p:txBody>
      </p:sp>
      <p:pic>
        <p:nvPicPr>
          <p:cNvPr id="4" name="Picture 3" descr="logo"/>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457200" y="658166"/>
            <a:ext cx="2314934" cy="906351"/>
          </a:xfrm>
          <a:prstGeom prst="rect">
            <a:avLst/>
          </a:prstGeom>
          <a:noFill/>
          <a:ln>
            <a:noFill/>
          </a:ln>
        </p:spPr>
      </p:pic>
    </p:spTree>
    <p:extLst>
      <p:ext uri="{BB962C8B-B14F-4D97-AF65-F5344CB8AC3E}">
        <p14:creationId xmlns:p14="http://schemas.microsoft.com/office/powerpoint/2010/main" xmlns="" val="2192497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6790"/>
          </a:xfrm>
        </p:spPr>
        <p:txBody>
          <a:bodyPr/>
          <a:lstStyle/>
          <a:p>
            <a:pPr>
              <a:lnSpc>
                <a:spcPct val="100000"/>
              </a:lnSpc>
            </a:pPr>
            <a:r>
              <a:rPr lang="en-ZA" sz="2800" dirty="0">
                <a:solidFill>
                  <a:srgbClr val="80746A"/>
                </a:solidFill>
                <a:latin typeface="Arial" panose="020B0604020202020204" pitchFamily="34" charset="0"/>
                <a:cs typeface="Arial" panose="020B0604020202020204" pitchFamily="34" charset="0"/>
              </a:rPr>
              <a:t>Audit </a:t>
            </a:r>
            <a:r>
              <a:rPr lang="en-ZA" sz="2800" dirty="0" smtClean="0">
                <a:solidFill>
                  <a:srgbClr val="80746A"/>
                </a:solidFill>
                <a:latin typeface="Arial" panose="020B0604020202020204" pitchFamily="34" charset="0"/>
                <a:cs typeface="Arial" panose="020B0604020202020204" pitchFamily="34" charset="0"/>
              </a:rPr>
              <a:t>Outcomes </a:t>
            </a:r>
            <a:br>
              <a:rPr lang="en-ZA" sz="2800" dirty="0" smtClean="0">
                <a:solidFill>
                  <a:srgbClr val="80746A"/>
                </a:solidFill>
                <a:latin typeface="Arial" panose="020B0604020202020204" pitchFamily="34" charset="0"/>
                <a:cs typeface="Arial" panose="020B0604020202020204" pitchFamily="34" charset="0"/>
              </a:rPr>
            </a:br>
            <a:r>
              <a:rPr lang="en-ZA" sz="2800" dirty="0" smtClean="0">
                <a:solidFill>
                  <a:srgbClr val="80746A"/>
                </a:solidFill>
                <a:latin typeface="Arial" panose="020B0604020202020204" pitchFamily="34" charset="0"/>
                <a:cs typeface="Arial" panose="020B0604020202020204" pitchFamily="34" charset="0"/>
              </a:rPr>
              <a:t>of Communications </a:t>
            </a:r>
            <a:r>
              <a:rPr lang="en-ZA" sz="2800" dirty="0">
                <a:solidFill>
                  <a:srgbClr val="80746A"/>
                </a:solidFill>
                <a:latin typeface="Arial" panose="020B0604020202020204" pitchFamily="34" charset="0"/>
                <a:cs typeface="Arial" panose="020B0604020202020204" pitchFamily="34" charset="0"/>
              </a:rPr>
              <a:t>P</a:t>
            </a:r>
            <a:r>
              <a:rPr lang="en-ZA" sz="2800" dirty="0" smtClean="0">
                <a:solidFill>
                  <a:srgbClr val="80746A"/>
                </a:solidFill>
                <a:latin typeface="Arial" panose="020B0604020202020204" pitchFamily="34" charset="0"/>
                <a:cs typeface="Arial" panose="020B0604020202020204" pitchFamily="34" charset="0"/>
              </a:rPr>
              <a:t>ortfolio</a:t>
            </a:r>
            <a:endParaRPr lang="en-US" sz="2800" dirty="0"/>
          </a:p>
        </p:txBody>
      </p:sp>
      <p:sp>
        <p:nvSpPr>
          <p:cNvPr id="9" name="Title 1"/>
          <p:cNvSpPr txBox="1">
            <a:spLocks/>
          </p:cNvSpPr>
          <p:nvPr/>
        </p:nvSpPr>
        <p:spPr>
          <a:xfrm>
            <a:off x="239711" y="-27781"/>
            <a:ext cx="7162801" cy="485733"/>
          </a:xfrm>
          <a:prstGeom prst="rect">
            <a:avLst/>
          </a:prstGeom>
        </p:spPr>
        <p:txBody>
          <a:bodyPr vert="horz" lIns="159554" tIns="119666" rIns="0" bIns="0" rtlCol="0" anchor="t" anchorCtr="0">
            <a:noAutofit/>
          </a:bodyPr>
          <a:lstStyle/>
          <a:p>
            <a:pPr>
              <a:spcBef>
                <a:spcPct val="0"/>
              </a:spcBef>
              <a:spcAft>
                <a:spcPts val="1200"/>
              </a:spcAft>
            </a:pPr>
            <a:endParaRPr lang="en-US" sz="2400" dirty="0">
              <a:solidFill>
                <a:srgbClr val="80746A"/>
              </a:solidFill>
              <a:latin typeface="Arial" panose="020B0604020202020204" pitchFamily="34" charset="0"/>
              <a:cs typeface="Arial" panose="020B0604020202020204" pitchFamily="34" charset="0"/>
            </a:endParaRPr>
          </a:p>
        </p:txBody>
      </p:sp>
      <p:sp>
        <p:nvSpPr>
          <p:cNvPr id="11" name="TextBox 10"/>
          <p:cNvSpPr txBox="1"/>
          <p:nvPr/>
        </p:nvSpPr>
        <p:spPr>
          <a:xfrm>
            <a:off x="798500" y="6959569"/>
            <a:ext cx="1552635" cy="307777"/>
          </a:xfrm>
          <a:prstGeom prst="rect">
            <a:avLst/>
          </a:prstGeom>
          <a:noFill/>
        </p:spPr>
        <p:txBody>
          <a:bodyPr wrap="square" rtlCol="0">
            <a:spAutoFit/>
          </a:bodyPr>
          <a:lstStyle/>
          <a:p>
            <a:pPr algn="ctr"/>
            <a:r>
              <a:rPr lang="en-ZA" sz="1400" b="1" dirty="0" smtClean="0">
                <a:solidFill>
                  <a:schemeClr val="tx1">
                    <a:lumMod val="65000"/>
                    <a:lumOff val="35000"/>
                  </a:schemeClr>
                </a:solidFill>
                <a:latin typeface="Arial Narrow" panose="020B0606020202030204" pitchFamily="34" charset="0"/>
              </a:rPr>
              <a:t>7 auditees</a:t>
            </a:r>
            <a:endParaRPr lang="en-ZA" sz="1400" b="1" dirty="0">
              <a:solidFill>
                <a:schemeClr val="tx1">
                  <a:lumMod val="65000"/>
                  <a:lumOff val="35000"/>
                </a:schemeClr>
              </a:solidFill>
              <a:latin typeface="Arial Narrow" panose="020B0606020202030204" pitchFamily="34" charset="0"/>
            </a:endParaRPr>
          </a:p>
        </p:txBody>
      </p:sp>
      <p:sp>
        <p:nvSpPr>
          <p:cNvPr id="12" name="TextBox 11"/>
          <p:cNvSpPr txBox="1"/>
          <p:nvPr/>
        </p:nvSpPr>
        <p:spPr>
          <a:xfrm>
            <a:off x="3324189" y="6959569"/>
            <a:ext cx="1552635" cy="307777"/>
          </a:xfrm>
          <a:prstGeom prst="rect">
            <a:avLst/>
          </a:prstGeom>
          <a:noFill/>
        </p:spPr>
        <p:txBody>
          <a:bodyPr wrap="square" rtlCol="0">
            <a:spAutoFit/>
          </a:bodyPr>
          <a:lstStyle/>
          <a:p>
            <a:pPr algn="ctr"/>
            <a:r>
              <a:rPr lang="en-ZA" sz="1400" b="1" dirty="0" smtClean="0">
                <a:solidFill>
                  <a:schemeClr val="tx1">
                    <a:lumMod val="65000"/>
                    <a:lumOff val="35000"/>
                  </a:schemeClr>
                </a:solidFill>
                <a:latin typeface="Arial Narrow" panose="020B0606020202030204" pitchFamily="34" charset="0"/>
              </a:rPr>
              <a:t>6 auditees</a:t>
            </a:r>
            <a:endParaRPr lang="en-ZA" sz="1400" b="1" dirty="0">
              <a:solidFill>
                <a:schemeClr val="tx1">
                  <a:lumMod val="65000"/>
                  <a:lumOff val="35000"/>
                </a:schemeClr>
              </a:solidFill>
              <a:latin typeface="Arial Narrow" panose="020B0606020202030204" pitchFamily="34" charset="0"/>
            </a:endParaRPr>
          </a:p>
        </p:txBody>
      </p:sp>
      <p:sp>
        <p:nvSpPr>
          <p:cNvPr id="13" name="TextBox 12"/>
          <p:cNvSpPr txBox="1"/>
          <p:nvPr/>
        </p:nvSpPr>
        <p:spPr>
          <a:xfrm>
            <a:off x="5849877" y="6959569"/>
            <a:ext cx="1552635" cy="307777"/>
          </a:xfrm>
          <a:prstGeom prst="rect">
            <a:avLst/>
          </a:prstGeom>
          <a:noFill/>
        </p:spPr>
        <p:txBody>
          <a:bodyPr wrap="square" rtlCol="0">
            <a:spAutoFit/>
          </a:bodyPr>
          <a:lstStyle/>
          <a:p>
            <a:pPr algn="ctr"/>
            <a:r>
              <a:rPr lang="en-ZA" sz="1400" b="1" dirty="0">
                <a:solidFill>
                  <a:schemeClr val="tx1">
                    <a:lumMod val="65000"/>
                    <a:lumOff val="35000"/>
                  </a:schemeClr>
                </a:solidFill>
                <a:latin typeface="Arial Narrow" panose="020B0606020202030204" pitchFamily="34" charset="0"/>
              </a:rPr>
              <a:t>6</a:t>
            </a:r>
            <a:r>
              <a:rPr lang="en-ZA" sz="1400" b="1" dirty="0" smtClean="0">
                <a:solidFill>
                  <a:schemeClr val="tx1">
                    <a:lumMod val="65000"/>
                    <a:lumOff val="35000"/>
                  </a:schemeClr>
                </a:solidFill>
                <a:latin typeface="Arial Narrow" panose="020B0606020202030204" pitchFamily="34" charset="0"/>
              </a:rPr>
              <a:t> auditees</a:t>
            </a:r>
            <a:endParaRPr lang="en-ZA" sz="1400" b="1" dirty="0">
              <a:solidFill>
                <a:schemeClr val="tx1">
                  <a:lumMod val="65000"/>
                  <a:lumOff val="35000"/>
                </a:schemeClr>
              </a:solidFill>
              <a:latin typeface="Arial Narrow" panose="020B0606020202030204" pitchFamily="34" charset="0"/>
            </a:endParaRPr>
          </a:p>
        </p:txBody>
      </p:sp>
      <p:pic>
        <p:nvPicPr>
          <p:cNvPr id="19" name="Content Placeholder 6" descr="Auditor General SA.png"/>
          <p:cNvPicPr>
            <a:picLocks noChangeAspect="1"/>
          </p:cNvPicPr>
          <p:nvPr/>
        </p:nvPicPr>
        <p:blipFill>
          <a:blip r:embed="rId2" cstate="print"/>
          <a:srcRect t="-8363" b="-8363"/>
          <a:stretch>
            <a:fillRect/>
          </a:stretch>
        </p:blipFill>
        <p:spPr>
          <a:xfrm>
            <a:off x="239711" y="170103"/>
            <a:ext cx="1265453" cy="806687"/>
          </a:xfrm>
          <a:prstGeom prst="rect">
            <a:avLst/>
          </a:prstGeom>
          <a:solidFill>
            <a:schemeClr val="accent1">
              <a:lumMod val="75000"/>
            </a:schemeClr>
          </a:solidFill>
        </p:spPr>
      </p:pic>
      <p:sp>
        <p:nvSpPr>
          <p:cNvPr id="14" name="Content Placeholder 2"/>
          <p:cNvSpPr>
            <a:spLocks noGrp="1"/>
          </p:cNvSpPr>
          <p:nvPr>
            <p:ph idx="1"/>
          </p:nvPr>
        </p:nvSpPr>
        <p:spPr>
          <a:xfrm>
            <a:off x="457200" y="1600200"/>
            <a:ext cx="8229600" cy="4525963"/>
          </a:xfrm>
        </p:spPr>
        <p:txBody>
          <a:bodyPr>
            <a:normAutofit/>
          </a:bodyPr>
          <a:lstStyle/>
          <a:p>
            <a:pPr fontAlgn="base"/>
            <a:r>
              <a:rPr lang="en-ZA" dirty="0" smtClean="0"/>
              <a:t>While the clean Audit of the Department is commendable, and that it has managed to increase clean audits within its portfolio to  43 per cent by 2015/16 financial years, more needs to be done to ensure growth in this regards</a:t>
            </a:r>
          </a:p>
          <a:p>
            <a:pPr fontAlgn="base"/>
            <a:r>
              <a:rPr lang="en-ZA" dirty="0" smtClean="0"/>
              <a:t>It will become increasingly difficult to advocate for more funding when accountability lacks in the portfolio</a:t>
            </a:r>
          </a:p>
          <a:p>
            <a:pPr marL="0" indent="0" algn="ctr" fontAlgn="base">
              <a:buNone/>
            </a:pPr>
            <a:endParaRPr lang="en-ZA" dirty="0"/>
          </a:p>
        </p:txBody>
      </p:sp>
    </p:spTree>
    <p:extLst>
      <p:ext uri="{BB962C8B-B14F-4D97-AF65-F5344CB8AC3E}">
        <p14:creationId xmlns:p14="http://schemas.microsoft.com/office/powerpoint/2010/main" xmlns="" val="1744983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6790"/>
          </a:xfrm>
        </p:spPr>
        <p:txBody>
          <a:bodyPr/>
          <a:lstStyle/>
          <a:p>
            <a:pPr>
              <a:lnSpc>
                <a:spcPct val="100000"/>
              </a:lnSpc>
            </a:pPr>
            <a:r>
              <a:rPr lang="en-ZA" sz="2800" dirty="0">
                <a:solidFill>
                  <a:srgbClr val="80746A"/>
                </a:solidFill>
                <a:latin typeface="Arial" panose="020B0604020202020204" pitchFamily="34" charset="0"/>
                <a:cs typeface="Arial" panose="020B0604020202020204" pitchFamily="34" charset="0"/>
              </a:rPr>
              <a:t>Audit </a:t>
            </a:r>
            <a:r>
              <a:rPr lang="en-ZA" sz="2800" dirty="0" smtClean="0">
                <a:solidFill>
                  <a:srgbClr val="80746A"/>
                </a:solidFill>
                <a:latin typeface="Arial" panose="020B0604020202020204" pitchFamily="34" charset="0"/>
                <a:cs typeface="Arial" panose="020B0604020202020204" pitchFamily="34" charset="0"/>
              </a:rPr>
              <a:t>Outcomes Over Three Years </a:t>
            </a:r>
            <a:r>
              <a:rPr lang="en-ZA" sz="2800" dirty="0">
                <a:solidFill>
                  <a:srgbClr val="80746A"/>
                </a:solidFill>
                <a:latin typeface="Arial" panose="020B0604020202020204" pitchFamily="34" charset="0"/>
                <a:cs typeface="Arial" panose="020B0604020202020204" pitchFamily="34" charset="0"/>
              </a:rPr>
              <a:t>– Communications P</a:t>
            </a:r>
            <a:r>
              <a:rPr lang="en-ZA" sz="2800" dirty="0" smtClean="0">
                <a:solidFill>
                  <a:srgbClr val="80746A"/>
                </a:solidFill>
                <a:latin typeface="Arial" panose="020B0604020202020204" pitchFamily="34" charset="0"/>
                <a:cs typeface="Arial" panose="020B0604020202020204" pitchFamily="34" charset="0"/>
              </a:rPr>
              <a:t>ortfolio</a:t>
            </a:r>
            <a:endParaRPr lang="en-US" sz="2800" dirty="0"/>
          </a:p>
        </p:txBody>
      </p:sp>
      <p:sp>
        <p:nvSpPr>
          <p:cNvPr id="9" name="Title 1"/>
          <p:cNvSpPr txBox="1">
            <a:spLocks/>
          </p:cNvSpPr>
          <p:nvPr/>
        </p:nvSpPr>
        <p:spPr>
          <a:xfrm>
            <a:off x="239711" y="-27781"/>
            <a:ext cx="7162801" cy="485733"/>
          </a:xfrm>
          <a:prstGeom prst="rect">
            <a:avLst/>
          </a:prstGeom>
        </p:spPr>
        <p:txBody>
          <a:bodyPr vert="horz" lIns="159554" tIns="119666" rIns="0" bIns="0" rtlCol="0" anchor="t" anchorCtr="0">
            <a:noAutofit/>
          </a:bodyPr>
          <a:lstStyle/>
          <a:p>
            <a:pPr>
              <a:spcBef>
                <a:spcPct val="0"/>
              </a:spcBef>
              <a:spcAft>
                <a:spcPts val="1200"/>
              </a:spcAft>
            </a:pPr>
            <a:endParaRPr lang="en-US" sz="2400" dirty="0">
              <a:solidFill>
                <a:srgbClr val="80746A"/>
              </a:solidFill>
              <a:latin typeface="Arial" panose="020B0604020202020204" pitchFamily="34" charset="0"/>
              <a:cs typeface="Arial" panose="020B0604020202020204" pitchFamily="34" charset="0"/>
            </a:endParaRPr>
          </a:p>
        </p:txBody>
      </p:sp>
      <p:graphicFrame>
        <p:nvGraphicFramePr>
          <p:cNvPr id="10" name="Chart 9"/>
          <p:cNvGraphicFramePr/>
          <p:nvPr>
            <p:extLst>
              <p:ext uri="{D42A27DB-BD31-4B8C-83A1-F6EECF244321}">
                <p14:modId xmlns:p14="http://schemas.microsoft.com/office/powerpoint/2010/main" xmlns="" val="2521077138"/>
              </p:ext>
            </p:extLst>
          </p:nvPr>
        </p:nvGraphicFramePr>
        <p:xfrm>
          <a:off x="214306" y="976790"/>
          <a:ext cx="7772400" cy="576281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798500" y="6959569"/>
            <a:ext cx="1552635" cy="307777"/>
          </a:xfrm>
          <a:prstGeom prst="rect">
            <a:avLst/>
          </a:prstGeom>
          <a:noFill/>
        </p:spPr>
        <p:txBody>
          <a:bodyPr wrap="square" rtlCol="0">
            <a:spAutoFit/>
          </a:bodyPr>
          <a:lstStyle/>
          <a:p>
            <a:pPr algn="ctr"/>
            <a:r>
              <a:rPr lang="en-ZA" sz="1400" b="1" dirty="0" smtClean="0">
                <a:solidFill>
                  <a:schemeClr val="tx1">
                    <a:lumMod val="65000"/>
                    <a:lumOff val="35000"/>
                  </a:schemeClr>
                </a:solidFill>
                <a:latin typeface="Arial Narrow" panose="020B0606020202030204" pitchFamily="34" charset="0"/>
              </a:rPr>
              <a:t>7 auditees</a:t>
            </a:r>
            <a:endParaRPr lang="en-ZA" sz="1400" b="1" dirty="0">
              <a:solidFill>
                <a:schemeClr val="tx1">
                  <a:lumMod val="65000"/>
                  <a:lumOff val="35000"/>
                </a:schemeClr>
              </a:solidFill>
              <a:latin typeface="Arial Narrow" panose="020B0606020202030204" pitchFamily="34" charset="0"/>
            </a:endParaRPr>
          </a:p>
        </p:txBody>
      </p:sp>
      <p:sp>
        <p:nvSpPr>
          <p:cNvPr id="12" name="TextBox 11"/>
          <p:cNvSpPr txBox="1"/>
          <p:nvPr/>
        </p:nvSpPr>
        <p:spPr>
          <a:xfrm>
            <a:off x="3324189" y="6959569"/>
            <a:ext cx="1552635" cy="307777"/>
          </a:xfrm>
          <a:prstGeom prst="rect">
            <a:avLst/>
          </a:prstGeom>
          <a:noFill/>
        </p:spPr>
        <p:txBody>
          <a:bodyPr wrap="square" rtlCol="0">
            <a:spAutoFit/>
          </a:bodyPr>
          <a:lstStyle/>
          <a:p>
            <a:pPr algn="ctr"/>
            <a:r>
              <a:rPr lang="en-ZA" sz="1400" b="1" dirty="0" smtClean="0">
                <a:solidFill>
                  <a:schemeClr val="tx1">
                    <a:lumMod val="65000"/>
                    <a:lumOff val="35000"/>
                  </a:schemeClr>
                </a:solidFill>
                <a:latin typeface="Arial Narrow" panose="020B0606020202030204" pitchFamily="34" charset="0"/>
              </a:rPr>
              <a:t>6 auditees</a:t>
            </a:r>
            <a:endParaRPr lang="en-ZA" sz="1400" b="1" dirty="0">
              <a:solidFill>
                <a:schemeClr val="tx1">
                  <a:lumMod val="65000"/>
                  <a:lumOff val="35000"/>
                </a:schemeClr>
              </a:solidFill>
              <a:latin typeface="Arial Narrow" panose="020B0606020202030204" pitchFamily="34" charset="0"/>
            </a:endParaRPr>
          </a:p>
        </p:txBody>
      </p:sp>
      <p:sp>
        <p:nvSpPr>
          <p:cNvPr id="13" name="TextBox 12"/>
          <p:cNvSpPr txBox="1"/>
          <p:nvPr/>
        </p:nvSpPr>
        <p:spPr>
          <a:xfrm>
            <a:off x="5849877" y="6959569"/>
            <a:ext cx="1552635" cy="307777"/>
          </a:xfrm>
          <a:prstGeom prst="rect">
            <a:avLst/>
          </a:prstGeom>
          <a:noFill/>
        </p:spPr>
        <p:txBody>
          <a:bodyPr wrap="square" rtlCol="0">
            <a:spAutoFit/>
          </a:bodyPr>
          <a:lstStyle/>
          <a:p>
            <a:pPr algn="ctr"/>
            <a:r>
              <a:rPr lang="en-ZA" sz="1400" b="1" dirty="0">
                <a:solidFill>
                  <a:schemeClr val="tx1">
                    <a:lumMod val="65000"/>
                    <a:lumOff val="35000"/>
                  </a:schemeClr>
                </a:solidFill>
                <a:latin typeface="Arial Narrow" panose="020B0606020202030204" pitchFamily="34" charset="0"/>
              </a:rPr>
              <a:t>6</a:t>
            </a:r>
            <a:r>
              <a:rPr lang="en-ZA" sz="1400" b="1" dirty="0" smtClean="0">
                <a:solidFill>
                  <a:schemeClr val="tx1">
                    <a:lumMod val="65000"/>
                    <a:lumOff val="35000"/>
                  </a:schemeClr>
                </a:solidFill>
                <a:latin typeface="Arial Narrow" panose="020B0606020202030204" pitchFamily="34" charset="0"/>
              </a:rPr>
              <a:t> auditees</a:t>
            </a:r>
            <a:endParaRPr lang="en-ZA" sz="1400" b="1" dirty="0">
              <a:solidFill>
                <a:schemeClr val="tx1">
                  <a:lumMod val="65000"/>
                  <a:lumOff val="35000"/>
                </a:schemeClr>
              </a:solidFill>
              <a:latin typeface="Arial Narrow" panose="020B0606020202030204" pitchFamily="34" charset="0"/>
            </a:endParaRPr>
          </a:p>
        </p:txBody>
      </p:sp>
      <p:sp>
        <p:nvSpPr>
          <p:cNvPr id="18" name="Rectangle 17"/>
          <p:cNvSpPr/>
          <p:nvPr/>
        </p:nvSpPr>
        <p:spPr>
          <a:xfrm>
            <a:off x="7406113" y="1210465"/>
            <a:ext cx="1579573" cy="5078313"/>
          </a:xfrm>
          <a:prstGeom prst="rect">
            <a:avLst/>
          </a:prstGeom>
        </p:spPr>
        <p:txBody>
          <a:bodyPr wrap="square" anchor="t">
            <a:spAutoFit/>
          </a:bodyPr>
          <a:lstStyle/>
          <a:p>
            <a:pPr>
              <a:lnSpc>
                <a:spcPct val="150000"/>
              </a:lnSpc>
              <a:spcAft>
                <a:spcPts val="600"/>
              </a:spcAft>
            </a:pPr>
            <a:r>
              <a:rPr lang="en-US" sz="1200" b="1" dirty="0" smtClean="0">
                <a:solidFill>
                  <a:schemeClr val="accent1">
                    <a:lumMod val="75000"/>
                  </a:schemeClr>
                </a:solidFill>
              </a:rPr>
              <a:t>Unqualified with </a:t>
            </a:r>
            <a:br>
              <a:rPr lang="en-US" sz="1200" b="1" dirty="0" smtClean="0">
                <a:solidFill>
                  <a:schemeClr val="accent1">
                    <a:lumMod val="75000"/>
                  </a:schemeClr>
                </a:solidFill>
              </a:rPr>
            </a:br>
            <a:r>
              <a:rPr lang="en-US" sz="1200" b="1" dirty="0" smtClean="0">
                <a:solidFill>
                  <a:schemeClr val="accent1">
                    <a:lumMod val="75000"/>
                  </a:schemeClr>
                </a:solidFill>
              </a:rPr>
              <a:t>no findings</a:t>
            </a:r>
          </a:p>
          <a:p>
            <a:pPr>
              <a:lnSpc>
                <a:spcPct val="150000"/>
              </a:lnSpc>
              <a:spcAft>
                <a:spcPts val="600"/>
              </a:spcAft>
            </a:pPr>
            <a:endParaRPr lang="en-US" sz="1200" b="1" dirty="0" smtClean="0">
              <a:solidFill>
                <a:schemeClr val="accent1">
                  <a:lumMod val="75000"/>
                </a:schemeClr>
              </a:solidFill>
            </a:endParaRPr>
          </a:p>
          <a:p>
            <a:pPr>
              <a:lnSpc>
                <a:spcPct val="150000"/>
              </a:lnSpc>
              <a:spcAft>
                <a:spcPts val="600"/>
              </a:spcAft>
            </a:pPr>
            <a:endParaRPr lang="en-US" sz="1200" b="1" dirty="0">
              <a:solidFill>
                <a:schemeClr val="accent1">
                  <a:lumMod val="75000"/>
                </a:schemeClr>
              </a:solidFill>
            </a:endParaRPr>
          </a:p>
          <a:p>
            <a:pPr>
              <a:lnSpc>
                <a:spcPct val="150000"/>
              </a:lnSpc>
              <a:spcAft>
                <a:spcPts val="600"/>
              </a:spcAft>
            </a:pPr>
            <a:endParaRPr lang="en-US" sz="1200" b="1" dirty="0" smtClean="0">
              <a:solidFill>
                <a:schemeClr val="accent1">
                  <a:lumMod val="75000"/>
                </a:schemeClr>
              </a:solidFill>
            </a:endParaRPr>
          </a:p>
          <a:p>
            <a:pPr>
              <a:lnSpc>
                <a:spcPct val="150000"/>
              </a:lnSpc>
              <a:spcAft>
                <a:spcPts val="600"/>
              </a:spcAft>
            </a:pPr>
            <a:r>
              <a:rPr lang="en-US" sz="1200" b="1" dirty="0" smtClean="0">
                <a:solidFill>
                  <a:schemeClr val="accent1">
                    <a:lumMod val="75000"/>
                  </a:schemeClr>
                </a:solidFill>
              </a:rPr>
              <a:t>Unqualified with findings</a:t>
            </a:r>
          </a:p>
          <a:p>
            <a:pPr>
              <a:lnSpc>
                <a:spcPct val="150000"/>
              </a:lnSpc>
              <a:spcAft>
                <a:spcPts val="600"/>
              </a:spcAft>
            </a:pPr>
            <a:endParaRPr lang="en-US" sz="1200" b="1" dirty="0">
              <a:solidFill>
                <a:schemeClr val="accent1">
                  <a:lumMod val="75000"/>
                </a:schemeClr>
              </a:solidFill>
            </a:endParaRPr>
          </a:p>
          <a:p>
            <a:pPr>
              <a:lnSpc>
                <a:spcPct val="150000"/>
              </a:lnSpc>
              <a:spcAft>
                <a:spcPts val="600"/>
              </a:spcAft>
            </a:pPr>
            <a:endParaRPr lang="en-US" sz="1200" b="1" dirty="0" smtClean="0">
              <a:solidFill>
                <a:schemeClr val="accent1">
                  <a:lumMod val="75000"/>
                </a:schemeClr>
              </a:solidFill>
            </a:endParaRPr>
          </a:p>
          <a:p>
            <a:pPr>
              <a:lnSpc>
                <a:spcPct val="150000"/>
              </a:lnSpc>
              <a:spcAft>
                <a:spcPts val="600"/>
              </a:spcAft>
            </a:pPr>
            <a:endParaRPr lang="en-US" sz="1200" b="1" dirty="0">
              <a:solidFill>
                <a:schemeClr val="accent1">
                  <a:lumMod val="75000"/>
                </a:schemeClr>
              </a:solidFill>
            </a:endParaRPr>
          </a:p>
          <a:p>
            <a:pPr>
              <a:lnSpc>
                <a:spcPct val="150000"/>
              </a:lnSpc>
              <a:spcAft>
                <a:spcPts val="600"/>
              </a:spcAft>
            </a:pPr>
            <a:endParaRPr lang="en-US" sz="1200" b="1" dirty="0" smtClean="0">
              <a:solidFill>
                <a:schemeClr val="accent1">
                  <a:lumMod val="75000"/>
                </a:schemeClr>
              </a:solidFill>
            </a:endParaRPr>
          </a:p>
          <a:p>
            <a:pPr>
              <a:lnSpc>
                <a:spcPct val="150000"/>
              </a:lnSpc>
              <a:spcAft>
                <a:spcPts val="600"/>
              </a:spcAft>
            </a:pPr>
            <a:endParaRPr lang="en-US" sz="1200" b="1" dirty="0">
              <a:solidFill>
                <a:schemeClr val="accent1">
                  <a:lumMod val="75000"/>
                </a:schemeClr>
              </a:solidFill>
            </a:endParaRPr>
          </a:p>
          <a:p>
            <a:pPr>
              <a:lnSpc>
                <a:spcPct val="150000"/>
              </a:lnSpc>
              <a:spcAft>
                <a:spcPts val="600"/>
              </a:spcAft>
            </a:pPr>
            <a:endParaRPr lang="en-US" sz="1200" b="1" dirty="0" smtClean="0">
              <a:solidFill>
                <a:schemeClr val="accent1">
                  <a:lumMod val="75000"/>
                </a:schemeClr>
              </a:solidFill>
            </a:endParaRPr>
          </a:p>
          <a:p>
            <a:pPr>
              <a:lnSpc>
                <a:spcPct val="150000"/>
              </a:lnSpc>
              <a:spcAft>
                <a:spcPts val="600"/>
              </a:spcAft>
            </a:pPr>
            <a:r>
              <a:rPr lang="en-US" sz="1200" b="1" dirty="0" smtClean="0">
                <a:solidFill>
                  <a:schemeClr val="accent1">
                    <a:lumMod val="75000"/>
                  </a:schemeClr>
                </a:solidFill>
              </a:rPr>
              <a:t>Qualified with findings</a:t>
            </a:r>
          </a:p>
        </p:txBody>
      </p:sp>
      <p:pic>
        <p:nvPicPr>
          <p:cNvPr id="19" name="Content Placeholder 6" descr="Auditor General SA.png"/>
          <p:cNvPicPr>
            <a:picLocks noChangeAspect="1"/>
          </p:cNvPicPr>
          <p:nvPr/>
        </p:nvPicPr>
        <p:blipFill>
          <a:blip r:embed="rId4" cstate="print"/>
          <a:srcRect t="-8363" b="-8363"/>
          <a:stretch>
            <a:fillRect/>
          </a:stretch>
        </p:blipFill>
        <p:spPr>
          <a:xfrm>
            <a:off x="239711" y="170103"/>
            <a:ext cx="1265453" cy="806687"/>
          </a:xfrm>
          <a:prstGeom prst="rect">
            <a:avLst/>
          </a:prstGeom>
          <a:solidFill>
            <a:schemeClr val="accent1">
              <a:lumMod val="75000"/>
            </a:schemeClr>
          </a:solidFill>
        </p:spPr>
      </p:pic>
    </p:spTree>
    <p:extLst>
      <p:ext uri="{BB962C8B-B14F-4D97-AF65-F5344CB8AC3E}">
        <p14:creationId xmlns:p14="http://schemas.microsoft.com/office/powerpoint/2010/main" xmlns="" val="3744827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Downturn</a:t>
            </a:r>
            <a:endParaRPr lang="en-US" dirty="0"/>
          </a:p>
        </p:txBody>
      </p:sp>
      <p:sp>
        <p:nvSpPr>
          <p:cNvPr id="3" name="Content Placeholder 2"/>
          <p:cNvSpPr>
            <a:spLocks noGrp="1"/>
          </p:cNvSpPr>
          <p:nvPr>
            <p:ph idx="1"/>
          </p:nvPr>
        </p:nvSpPr>
        <p:spPr/>
        <p:txBody>
          <a:bodyPr/>
          <a:lstStyle/>
          <a:p>
            <a:r>
              <a:rPr lang="en-ZA" sz="3200" dirty="0" smtClean="0"/>
              <a:t>For 2016 </a:t>
            </a:r>
            <a:r>
              <a:rPr lang="en-ZA" sz="3200" dirty="0"/>
              <a:t>the economy shrunk </a:t>
            </a:r>
            <a:r>
              <a:rPr lang="en-ZA" sz="3200" dirty="0" smtClean="0"/>
              <a:t>by more </a:t>
            </a:r>
            <a:r>
              <a:rPr lang="en-ZA" sz="3200" dirty="0"/>
              <a:t>than 1 per </a:t>
            </a:r>
            <a:r>
              <a:rPr lang="en-ZA" sz="3200" dirty="0" smtClean="0"/>
              <a:t>cent</a:t>
            </a:r>
          </a:p>
          <a:p>
            <a:r>
              <a:rPr lang="en-ZA" sz="3200" dirty="0"/>
              <a:t>T</a:t>
            </a:r>
            <a:r>
              <a:rPr lang="en-ZA" sz="3200" dirty="0" smtClean="0"/>
              <a:t>ranslate </a:t>
            </a:r>
            <a:r>
              <a:rPr lang="en-ZA" sz="3200" dirty="0"/>
              <a:t>into declining average incomes for South Africans, impacting most severely on those at the lower end of the income distribution </a:t>
            </a:r>
            <a:endParaRPr lang="en-ZA" sz="3200" dirty="0" smtClean="0"/>
          </a:p>
          <a:p>
            <a:pPr marL="0" indent="0" algn="r">
              <a:buNone/>
            </a:pPr>
            <a:r>
              <a:rPr lang="en-ZA" sz="1600" dirty="0" smtClean="0"/>
              <a:t>(DPME Mandate Paper)</a:t>
            </a:r>
            <a:endParaRPr lang="en-US" sz="1600" dirty="0"/>
          </a:p>
        </p:txBody>
      </p:sp>
    </p:spTree>
    <p:extLst>
      <p:ext uri="{BB962C8B-B14F-4D97-AF65-F5344CB8AC3E}">
        <p14:creationId xmlns:p14="http://schemas.microsoft.com/office/powerpoint/2010/main" xmlns="" val="108126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dirty="0" smtClean="0"/>
              <a:t>Economic Downturn</a:t>
            </a:r>
            <a:br>
              <a:rPr lang="en-US" dirty="0" smtClean="0"/>
            </a:br>
            <a:r>
              <a:rPr lang="en-ZA" sz="2000" dirty="0">
                <a:effectLst/>
              </a:rPr>
              <a:t>Economic and employment growth rates compared to National Development Plan targets (2000 to 2016) </a:t>
            </a:r>
            <a:endParaRPr lang="en-US" sz="2000" dirty="0"/>
          </a:p>
        </p:txBody>
      </p:sp>
      <p:sp>
        <p:nvSpPr>
          <p:cNvPr id="4" name="Content Placeholder 3"/>
          <p:cNvSpPr>
            <a:spLocks noGrp="1"/>
          </p:cNvSpPr>
          <p:nvPr>
            <p:ph idx="1"/>
          </p:nvPr>
        </p:nvSpPr>
        <p:spPr/>
        <p:txBody>
          <a:bodyPr/>
          <a:lstStyle/>
          <a:p>
            <a:endParaRPr lang="en-US"/>
          </a:p>
        </p:txBody>
      </p:sp>
      <p:pic>
        <p:nvPicPr>
          <p:cNvPr id="5" name="Picture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1600200"/>
            <a:ext cx="8229600" cy="3491559"/>
          </a:xfrm>
          <a:prstGeom prst="rect">
            <a:avLst/>
          </a:prstGeom>
          <a:noFill/>
        </p:spPr>
      </p:pic>
      <p:sp>
        <p:nvSpPr>
          <p:cNvPr id="6" name="Rectangle 5"/>
          <p:cNvSpPr/>
          <p:nvPr/>
        </p:nvSpPr>
        <p:spPr>
          <a:xfrm>
            <a:off x="1734965" y="5101713"/>
            <a:ext cx="6951835" cy="307777"/>
          </a:xfrm>
          <a:prstGeom prst="rect">
            <a:avLst/>
          </a:prstGeom>
        </p:spPr>
        <p:txBody>
          <a:bodyPr wrap="square">
            <a:spAutoFit/>
          </a:bodyPr>
          <a:lstStyle/>
          <a:p>
            <a:pPr algn="r"/>
            <a:r>
              <a:rPr lang="en-ZA" sz="1400" dirty="0"/>
              <a:t> 	</a:t>
            </a:r>
            <a:r>
              <a:rPr lang="en-ZA" sz="1400" dirty="0" smtClean="0"/>
              <a:t>Source: Stats </a:t>
            </a:r>
            <a:r>
              <a:rPr lang="en-ZA" sz="1400" dirty="0"/>
              <a:t>SA and South African Reserve Bank</a:t>
            </a:r>
          </a:p>
        </p:txBody>
      </p:sp>
    </p:spTree>
    <p:extLst>
      <p:ext uri="{BB962C8B-B14F-4D97-AF65-F5344CB8AC3E}">
        <p14:creationId xmlns:p14="http://schemas.microsoft.com/office/powerpoint/2010/main" xmlns="" val="3803495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Realities</a:t>
            </a:r>
            <a:endParaRPr lang="en-US" dirty="0"/>
          </a:p>
        </p:txBody>
      </p:sp>
      <p:sp>
        <p:nvSpPr>
          <p:cNvPr id="3" name="Content Placeholder 2"/>
          <p:cNvSpPr>
            <a:spLocks noGrp="1"/>
          </p:cNvSpPr>
          <p:nvPr>
            <p:ph idx="1"/>
          </p:nvPr>
        </p:nvSpPr>
        <p:spPr/>
        <p:txBody>
          <a:bodyPr/>
          <a:lstStyle/>
          <a:p>
            <a:r>
              <a:rPr lang="en-ZA" dirty="0"/>
              <a:t>24 months </a:t>
            </a:r>
            <a:r>
              <a:rPr lang="en-ZA" dirty="0" smtClean="0"/>
              <a:t>left for the </a:t>
            </a:r>
            <a:r>
              <a:rPr lang="en-ZA" dirty="0"/>
              <a:t>current </a:t>
            </a:r>
            <a:r>
              <a:rPr lang="en-ZA" dirty="0" smtClean="0"/>
              <a:t>administration</a:t>
            </a:r>
          </a:p>
          <a:p>
            <a:r>
              <a:rPr lang="en-ZA" dirty="0" smtClean="0"/>
              <a:t>Constrained fiscal environment</a:t>
            </a:r>
          </a:p>
          <a:p>
            <a:r>
              <a:rPr lang="en-ZA" dirty="0" smtClean="0"/>
              <a:t>Lack </a:t>
            </a:r>
            <a:r>
              <a:rPr lang="en-ZA" dirty="0"/>
              <a:t>of adequate information systems in government to track progress towards the NDP 2030</a:t>
            </a:r>
          </a:p>
          <a:p>
            <a:endParaRPr lang="en-US" dirty="0"/>
          </a:p>
        </p:txBody>
      </p:sp>
      <p:pic>
        <p:nvPicPr>
          <p:cNvPr id="4" name="Picture 3"/>
          <p:cNvPicPr/>
          <p:nvPr/>
        </p:nvPicPr>
        <p:blipFill>
          <a:blip r:embed="rId3" cstate="print"/>
          <a:stretch>
            <a:fillRect/>
          </a:stretch>
        </p:blipFill>
        <p:spPr>
          <a:xfrm>
            <a:off x="895830" y="3624050"/>
            <a:ext cx="6781103" cy="2808299"/>
          </a:xfrm>
          <a:prstGeom prst="rect">
            <a:avLst/>
          </a:prstGeom>
        </p:spPr>
      </p:pic>
    </p:spTree>
    <p:extLst>
      <p:ext uri="{BB962C8B-B14F-4D97-AF65-F5344CB8AC3E}">
        <p14:creationId xmlns:p14="http://schemas.microsoft.com/office/powerpoint/2010/main" xmlns="" val="53783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 </a:t>
            </a:r>
            <a:r>
              <a:rPr lang="en-US" dirty="0" smtClean="0"/>
              <a:t>14</a:t>
            </a:r>
            <a:endParaRPr lang="en-US" dirty="0"/>
          </a:p>
        </p:txBody>
      </p:sp>
      <p:sp>
        <p:nvSpPr>
          <p:cNvPr id="3" name="Content Placeholder 2"/>
          <p:cNvSpPr>
            <a:spLocks noGrp="1"/>
          </p:cNvSpPr>
          <p:nvPr>
            <p:ph idx="1"/>
          </p:nvPr>
        </p:nvSpPr>
        <p:spPr/>
        <p:txBody>
          <a:bodyPr/>
          <a:lstStyle/>
          <a:p>
            <a:r>
              <a:rPr lang="en-US" dirty="0"/>
              <a:t>The 14 Outcomes of government are the catalysts for successful implementation of the NDP </a:t>
            </a:r>
            <a:r>
              <a:rPr lang="en-US" dirty="0" smtClean="0"/>
              <a:t>Goals</a:t>
            </a:r>
            <a:endParaRPr lang="en-ZA" dirty="0" smtClean="0"/>
          </a:p>
          <a:p>
            <a:r>
              <a:rPr lang="en-ZA" dirty="0" smtClean="0"/>
              <a:t>The NDP envisages </a:t>
            </a:r>
            <a:r>
              <a:rPr lang="en-ZA" dirty="0"/>
              <a:t>an active citizenry that participates in the socioeconomic life of the </a:t>
            </a:r>
            <a:r>
              <a:rPr lang="en-ZA" dirty="0" smtClean="0"/>
              <a:t>country</a:t>
            </a:r>
          </a:p>
          <a:p>
            <a:r>
              <a:rPr lang="en-ZA" dirty="0" smtClean="0"/>
              <a:t>The </a:t>
            </a:r>
            <a:r>
              <a:rPr lang="en-ZA" dirty="0"/>
              <a:t>department’s work contributes in particular to outcome 14 (nation building and social cohesion) of the 2014-2019 medium term strategic framework</a:t>
            </a:r>
          </a:p>
          <a:p>
            <a:endParaRPr lang="en-US" dirty="0"/>
          </a:p>
        </p:txBody>
      </p:sp>
    </p:spTree>
    <p:extLst>
      <p:ext uri="{BB962C8B-B14F-4D97-AF65-F5344CB8AC3E}">
        <p14:creationId xmlns:p14="http://schemas.microsoft.com/office/powerpoint/2010/main" xmlns="" val="3670476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 </a:t>
            </a:r>
            <a:r>
              <a:rPr lang="en-US" dirty="0" smtClean="0"/>
              <a:t>14</a:t>
            </a:r>
            <a:endParaRPr lang="en-US" dirty="0"/>
          </a:p>
        </p:txBody>
      </p:sp>
      <p:sp>
        <p:nvSpPr>
          <p:cNvPr id="3" name="Content Placeholder 2"/>
          <p:cNvSpPr>
            <a:spLocks noGrp="1"/>
          </p:cNvSpPr>
          <p:nvPr>
            <p:ph idx="1"/>
          </p:nvPr>
        </p:nvSpPr>
        <p:spPr/>
        <p:txBody>
          <a:bodyPr/>
          <a:lstStyle/>
          <a:p>
            <a:r>
              <a:rPr lang="en-US" dirty="0" smtClean="0"/>
              <a:t>Outcome 14 is cross-cutting and has an impact on all other outcomes </a:t>
            </a:r>
          </a:p>
          <a:p>
            <a:pPr lvl="1"/>
            <a:r>
              <a:rPr lang="en-ZA" dirty="0" smtClean="0"/>
              <a:t>inculcates </a:t>
            </a:r>
            <a:r>
              <a:rPr lang="en-ZA" dirty="0"/>
              <a:t>a feeling of belonging, accountability and responsible </a:t>
            </a:r>
            <a:r>
              <a:rPr lang="en-ZA" dirty="0" smtClean="0"/>
              <a:t>behaviour</a:t>
            </a:r>
            <a:endParaRPr lang="en-ZA" dirty="0"/>
          </a:p>
          <a:p>
            <a:pPr lvl="1"/>
            <a:r>
              <a:rPr lang="en-ZA" dirty="0" smtClean="0"/>
              <a:t>is </a:t>
            </a:r>
            <a:r>
              <a:rPr lang="en-ZA" dirty="0"/>
              <a:t>necessary to build trust, which is associated with stronger economic </a:t>
            </a:r>
            <a:r>
              <a:rPr lang="en-ZA" dirty="0" smtClean="0"/>
              <a:t>performance</a:t>
            </a:r>
            <a:endParaRPr lang="en-US" dirty="0" smtClean="0"/>
          </a:p>
          <a:p>
            <a:r>
              <a:rPr lang="en-ZA" dirty="0"/>
              <a:t>The lack of expansion in the economy is placing a strain on employment and on budgets of government departments.</a:t>
            </a:r>
          </a:p>
          <a:p>
            <a:r>
              <a:rPr lang="en-US" dirty="0" smtClean="0"/>
              <a:t>But still does not justify why such an important portfolio is underfunded</a:t>
            </a:r>
            <a:endParaRPr lang="en-US" dirty="0"/>
          </a:p>
        </p:txBody>
      </p:sp>
    </p:spTree>
    <p:extLst>
      <p:ext uri="{BB962C8B-B14F-4D97-AF65-F5344CB8AC3E}">
        <p14:creationId xmlns:p14="http://schemas.microsoft.com/office/powerpoint/2010/main" xmlns="" val="749170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ZA" sz="3600" dirty="0"/>
              <a:t>Midterm Review of progress towards the National Development Plan (NDP)</a:t>
            </a:r>
            <a:endParaRPr lang="en-US" sz="3600" dirty="0"/>
          </a:p>
        </p:txBody>
      </p:sp>
      <p:sp>
        <p:nvSpPr>
          <p:cNvPr id="3" name="Content Placeholder 2"/>
          <p:cNvSpPr>
            <a:spLocks noGrp="1"/>
          </p:cNvSpPr>
          <p:nvPr>
            <p:ph idx="1"/>
          </p:nvPr>
        </p:nvSpPr>
        <p:spPr/>
        <p:txBody>
          <a:bodyPr/>
          <a:lstStyle/>
          <a:p>
            <a:r>
              <a:rPr lang="en-ZA" sz="2800" dirty="0"/>
              <a:t>O</a:t>
            </a:r>
            <a:r>
              <a:rPr lang="en-ZA" sz="2800" dirty="0" smtClean="0"/>
              <a:t>nly two entities are mentioned in the review:</a:t>
            </a:r>
          </a:p>
          <a:p>
            <a:pPr lvl="1"/>
            <a:r>
              <a:rPr lang="en-ZA" sz="2000" dirty="0" smtClean="0"/>
              <a:t>ICASA developed a </a:t>
            </a:r>
            <a:r>
              <a:rPr lang="en-ZA" sz="2000" dirty="0"/>
              <a:t>Code on Persons with Disabilities, as required by section 70 of the Electronic </a:t>
            </a:r>
            <a:r>
              <a:rPr lang="en-ZA" sz="2000" dirty="0" smtClean="0"/>
              <a:t>Communications Act </a:t>
            </a:r>
            <a:r>
              <a:rPr lang="en-ZA" sz="2000" dirty="0"/>
              <a:t>36 of </a:t>
            </a:r>
            <a:r>
              <a:rPr lang="en-ZA" sz="2000" dirty="0" smtClean="0"/>
              <a:t>2005; </a:t>
            </a:r>
            <a:r>
              <a:rPr lang="en-ZA" sz="2000" dirty="0"/>
              <a:t>and </a:t>
            </a:r>
            <a:endParaRPr lang="en-ZA" sz="2000" dirty="0" smtClean="0"/>
          </a:p>
          <a:p>
            <a:pPr lvl="1"/>
            <a:r>
              <a:rPr lang="en-ZA" sz="2000" dirty="0" smtClean="0"/>
              <a:t>the </a:t>
            </a:r>
            <a:r>
              <a:rPr lang="en-ZA" sz="2000" dirty="0"/>
              <a:t>SABC has introduced sign language for its daily television news bulletins</a:t>
            </a:r>
            <a:r>
              <a:rPr lang="en-ZA" sz="2000" dirty="0" smtClean="0"/>
              <a:t>, and </a:t>
            </a:r>
            <a:r>
              <a:rPr lang="en-ZA" sz="2000" dirty="0"/>
              <a:t>embarked on programming initiatives that incorporate sign language for viewers with </a:t>
            </a:r>
            <a:r>
              <a:rPr lang="en-ZA" sz="2000" dirty="0" smtClean="0"/>
              <a:t>hearing impairment</a:t>
            </a:r>
            <a:r>
              <a:rPr lang="en-ZA" dirty="0"/>
              <a:t>.</a:t>
            </a:r>
          </a:p>
        </p:txBody>
      </p:sp>
    </p:spTree>
    <p:extLst>
      <p:ext uri="{BB962C8B-B14F-4D97-AF65-F5344CB8AC3E}">
        <p14:creationId xmlns:p14="http://schemas.microsoft.com/office/powerpoint/2010/main" xmlns="" val="853854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ZA" sz="3600" dirty="0" smtClean="0"/>
              <a:t>Key Achievements of the Department in 2016/17 Financial Year</a:t>
            </a:r>
            <a:endParaRPr lang="en-US" sz="3600" dirty="0"/>
          </a:p>
        </p:txBody>
      </p:sp>
      <p:sp>
        <p:nvSpPr>
          <p:cNvPr id="3" name="Content Placeholder 2"/>
          <p:cNvSpPr>
            <a:spLocks noGrp="1"/>
          </p:cNvSpPr>
          <p:nvPr>
            <p:ph idx="1"/>
          </p:nvPr>
        </p:nvSpPr>
        <p:spPr/>
        <p:txBody>
          <a:bodyPr>
            <a:normAutofit fontScale="85000" lnSpcReduction="20000"/>
          </a:bodyPr>
          <a:lstStyle/>
          <a:p>
            <a:pPr marL="0" indent="0">
              <a:buNone/>
            </a:pPr>
            <a:r>
              <a:rPr lang="en-ZA" sz="2800" dirty="0" smtClean="0"/>
              <a:t>By its own accord, the Department has:</a:t>
            </a:r>
          </a:p>
          <a:p>
            <a:r>
              <a:rPr lang="en-ZA" sz="2800" dirty="0" smtClean="0"/>
              <a:t>Achieved 76 percent of its planned targets for the year under review and up from 63% in 2015/16, i.e.</a:t>
            </a:r>
          </a:p>
          <a:p>
            <a:pPr lvl="1"/>
            <a:r>
              <a:rPr lang="en-ZA" sz="2000" dirty="0" smtClean="0"/>
              <a:t>Extensive distributions and installations of DTT STB’s (136 364 registrations and 38 520 installations);</a:t>
            </a:r>
          </a:p>
          <a:p>
            <a:pPr lvl="1"/>
            <a:r>
              <a:rPr lang="en-ZA" sz="2000" dirty="0" smtClean="0"/>
              <a:t>18 analogue transmitters have been switched off in the SKA areas;</a:t>
            </a:r>
          </a:p>
          <a:p>
            <a:pPr lvl="1"/>
            <a:r>
              <a:rPr lang="en-ZA" sz="2000" dirty="0" err="1" smtClean="0"/>
              <a:t>MoU</a:t>
            </a:r>
            <a:r>
              <a:rPr lang="en-ZA" sz="2000" dirty="0" smtClean="0"/>
              <a:t> with DPW on training of STB installers with budget of R4 million</a:t>
            </a:r>
          </a:p>
          <a:p>
            <a:pPr lvl="1"/>
            <a:r>
              <a:rPr lang="en-ZA" sz="2000" dirty="0" smtClean="0"/>
              <a:t>Held a two-day colloquium on Print Media Transformation;</a:t>
            </a:r>
          </a:p>
          <a:p>
            <a:r>
              <a:rPr lang="en-ZA" sz="2800" dirty="0" smtClean="0"/>
              <a:t>However its core function is one with least successful delivery: (out of six targets, only two achieved)</a:t>
            </a:r>
          </a:p>
          <a:p>
            <a:r>
              <a:rPr lang="en-ZA" sz="2800" dirty="0" smtClean="0"/>
              <a:t>In 2015/16, department committed to capacitating the Supply Chain Management during the 2016/17 financial - this service support is provided by GCIS</a:t>
            </a:r>
          </a:p>
          <a:p>
            <a:pPr lvl="1"/>
            <a:endParaRPr lang="en-ZA" dirty="0"/>
          </a:p>
        </p:txBody>
      </p:sp>
    </p:spTree>
    <p:extLst>
      <p:ext uri="{BB962C8B-B14F-4D97-AF65-F5344CB8AC3E}">
        <p14:creationId xmlns:p14="http://schemas.microsoft.com/office/powerpoint/2010/main" xmlns="" val="3183270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2783</TotalTime>
  <Words>1891</Words>
  <Application>Microsoft Office PowerPoint</Application>
  <PresentationFormat>On-screen Show (4:3)</PresentationFormat>
  <Paragraphs>171</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Executive</vt:lpstr>
      <vt:lpstr>  Portfolio Committee on Communications 2016/17 Annual Reports </vt:lpstr>
      <vt:lpstr>Contents</vt:lpstr>
      <vt:lpstr>Economic Downturn</vt:lpstr>
      <vt:lpstr>Economic Downturn Economic and employment growth rates compared to National Development Plan targets (2000 to 2016) </vt:lpstr>
      <vt:lpstr>Realities</vt:lpstr>
      <vt:lpstr>Outcome 14</vt:lpstr>
      <vt:lpstr>Outcome 14</vt:lpstr>
      <vt:lpstr>Midterm Review of progress towards the National Development Plan (NDP)</vt:lpstr>
      <vt:lpstr>Key Achievements of the Department in 2016/17 Financial Year</vt:lpstr>
      <vt:lpstr>Funding of the Portfolio</vt:lpstr>
      <vt:lpstr>Funding of the Portfolio</vt:lpstr>
      <vt:lpstr>PCC Inward Look</vt:lpstr>
      <vt:lpstr>PCC Inward Look</vt:lpstr>
      <vt:lpstr>PCC Inward Look</vt:lpstr>
      <vt:lpstr>PCC Inward Look</vt:lpstr>
      <vt:lpstr>2015/16 Budget and Recommendations Review Report (BRRR)</vt:lpstr>
      <vt:lpstr>2015/16 Budget and Recommendations Review Report (BRRR)</vt:lpstr>
      <vt:lpstr>2015/16 Budget and Recommendations Review Report (BRRR)</vt:lpstr>
      <vt:lpstr>2015/16 Budget and Recommendations Review Report (BRRR)</vt:lpstr>
      <vt:lpstr>Audit Outcomes  of Communications Portfolio</vt:lpstr>
      <vt:lpstr>Audit Outcomes Over Three Years – Communications Portfolio</vt:lpstr>
    </vt:vector>
  </TitlesOfParts>
  <Company>slf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Committee on Communications 2016/17 Annual Reports</dc:title>
  <dc:creator>mbombo maleka</dc:creator>
  <cp:lastModifiedBy>PUMZA</cp:lastModifiedBy>
  <cp:revision>36</cp:revision>
  <dcterms:created xsi:type="dcterms:W3CDTF">2017-09-30T13:12:34Z</dcterms:created>
  <dcterms:modified xsi:type="dcterms:W3CDTF">2017-10-04T08:46:00Z</dcterms:modified>
</cp:coreProperties>
</file>