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75"/>
  </p:notesMasterIdLst>
  <p:handoutMasterIdLst>
    <p:handoutMasterId r:id="rId76"/>
  </p:handoutMasterIdLst>
  <p:sldIdLst>
    <p:sldId id="256" r:id="rId3"/>
    <p:sldId id="257" r:id="rId4"/>
    <p:sldId id="311" r:id="rId5"/>
    <p:sldId id="258" r:id="rId6"/>
    <p:sldId id="259" r:id="rId7"/>
    <p:sldId id="260" r:id="rId8"/>
    <p:sldId id="262" r:id="rId9"/>
    <p:sldId id="263" r:id="rId10"/>
    <p:sldId id="264" r:id="rId11"/>
    <p:sldId id="265" r:id="rId12"/>
    <p:sldId id="267" r:id="rId13"/>
    <p:sldId id="269" r:id="rId14"/>
    <p:sldId id="270" r:id="rId15"/>
    <p:sldId id="272" r:id="rId16"/>
    <p:sldId id="273" r:id="rId17"/>
    <p:sldId id="275" r:id="rId18"/>
    <p:sldId id="279" r:id="rId19"/>
    <p:sldId id="280" r:id="rId20"/>
    <p:sldId id="304" r:id="rId21"/>
    <p:sldId id="305" r:id="rId22"/>
    <p:sldId id="306" r:id="rId23"/>
    <p:sldId id="281" r:id="rId24"/>
    <p:sldId id="283" r:id="rId25"/>
    <p:sldId id="284" r:id="rId26"/>
    <p:sldId id="285" r:id="rId27"/>
    <p:sldId id="286" r:id="rId28"/>
    <p:sldId id="307" r:id="rId29"/>
    <p:sldId id="282" r:id="rId30"/>
    <p:sldId id="289" r:id="rId31"/>
    <p:sldId id="290" r:id="rId32"/>
    <p:sldId id="308" r:id="rId33"/>
    <p:sldId id="291" r:id="rId34"/>
    <p:sldId id="309" r:id="rId35"/>
    <p:sldId id="293" r:id="rId36"/>
    <p:sldId id="294" r:id="rId37"/>
    <p:sldId id="295" r:id="rId38"/>
    <p:sldId id="310" r:id="rId39"/>
    <p:sldId id="296" r:id="rId40"/>
    <p:sldId id="299" r:id="rId41"/>
    <p:sldId id="300" r:id="rId42"/>
    <p:sldId id="301" r:id="rId43"/>
    <p:sldId id="34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03" r:id="rId74"/>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86388" autoAdjust="0"/>
  </p:normalViewPr>
  <p:slideViewPr>
    <p:cSldViewPr>
      <p:cViewPr varScale="1">
        <p:scale>
          <a:sx n="71" d="100"/>
          <a:sy n="71" d="100"/>
        </p:scale>
        <p:origin x="84"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16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773B4D9-24EF-4B2C-B5C6-C3AD57E3EFC8}" type="datetime1">
              <a:rPr lang="en-US"/>
              <a:pPr>
                <a:defRPr/>
              </a:pPr>
              <a:t>9/14/2017</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1BC94E4B-1A43-4D7D-AE41-CE25A9AE6EC0}"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FB17ED6-915D-48BF-9C7C-5C37264F46B2}" type="datetime1">
              <a:rPr lang="en-US"/>
              <a:pPr>
                <a:defRPr/>
              </a:pPr>
              <a:t>9/14/2017</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F29F75F9-9E82-4A15-8F6F-FBC52AD97223}"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CFA2AAE4-32F3-493B-BFFE-9DA1855416D4}" type="datetime1">
              <a:rPr lang="en-US" altLang="en-US" smtClean="0"/>
              <a:pPr fontAlgn="base">
                <a:spcBef>
                  <a:spcPct val="0"/>
                </a:spcBef>
                <a:spcAft>
                  <a:spcPct val="0"/>
                </a:spcAft>
                <a:defRPr/>
              </a:pPr>
              <a:t>9/14/2017</a:t>
            </a:fld>
            <a:endParaRPr lang="en-ZA" altLang="en-US" smtClean="0"/>
          </a:p>
        </p:txBody>
      </p:sp>
      <p:sp>
        <p:nvSpPr>
          <p:cNvPr id="49157"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0902" name="Slide Number Placeholder 5"/>
          <p:cNvSpPr>
            <a:spLocks noGrp="1"/>
          </p:cNvSpPr>
          <p:nvPr>
            <p:ph type="sldNum" sz="quarter" idx="5"/>
          </p:nvPr>
        </p:nvSpPr>
        <p:spPr bwMode="auto">
          <a:noFill/>
          <a:ln>
            <a:miter lim="800000"/>
            <a:headEnd/>
            <a:tailEnd/>
          </a:ln>
        </p:spPr>
        <p:txBody>
          <a:bodyPr/>
          <a:lstStyle/>
          <a:p>
            <a:fld id="{0760F750-C8BD-49B6-9F79-8F81315E58ED}" type="slidenum">
              <a:rPr lang="en-ZA" altLang="en-US"/>
              <a:pPr/>
              <a:t>1</a:t>
            </a:fld>
            <a:endParaRPr lang="en-Z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048F8A65-B213-451E-A90D-9B5A1F56A390}" type="datetime1">
              <a:rPr lang="en-US" altLang="en-US" smtClean="0"/>
              <a:pPr fontAlgn="base">
                <a:spcBef>
                  <a:spcPct val="0"/>
                </a:spcBef>
                <a:spcAft>
                  <a:spcPct val="0"/>
                </a:spcAft>
                <a:defRPr/>
              </a:pPr>
              <a:t>9/14/2017</a:t>
            </a:fld>
            <a:endParaRPr lang="en-ZA" altLang="en-US" smtClean="0"/>
          </a:p>
        </p:txBody>
      </p:sp>
      <p:sp>
        <p:nvSpPr>
          <p:cNvPr id="58373"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0118" name="Slide Number Placeholder 5"/>
          <p:cNvSpPr>
            <a:spLocks noGrp="1"/>
          </p:cNvSpPr>
          <p:nvPr>
            <p:ph type="sldNum" sz="quarter" idx="5"/>
          </p:nvPr>
        </p:nvSpPr>
        <p:spPr bwMode="auto">
          <a:noFill/>
          <a:ln>
            <a:miter lim="800000"/>
            <a:headEnd/>
            <a:tailEnd/>
          </a:ln>
        </p:spPr>
        <p:txBody>
          <a:bodyPr/>
          <a:lstStyle/>
          <a:p>
            <a:fld id="{6B308549-6ECD-44A8-A58F-F6C17022F7E2}" type="slidenum">
              <a:rPr lang="en-ZA" altLang="en-US"/>
              <a:pPr/>
              <a:t>24</a:t>
            </a:fld>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24811C96-3581-44BC-8F34-9691F19894E8}" type="datetime1">
              <a:rPr lang="en-US" altLang="en-US" smtClean="0"/>
              <a:pPr fontAlgn="base">
                <a:spcBef>
                  <a:spcPct val="0"/>
                </a:spcBef>
                <a:spcAft>
                  <a:spcPct val="0"/>
                </a:spcAft>
                <a:defRPr/>
              </a:pPr>
              <a:t>9/14/2017</a:t>
            </a:fld>
            <a:endParaRPr lang="en-ZA" altLang="en-US" smtClean="0"/>
          </a:p>
        </p:txBody>
      </p:sp>
      <p:sp>
        <p:nvSpPr>
          <p:cNvPr id="59397"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1142" name="Slide Number Placeholder 5"/>
          <p:cNvSpPr>
            <a:spLocks noGrp="1"/>
          </p:cNvSpPr>
          <p:nvPr>
            <p:ph type="sldNum" sz="quarter" idx="5"/>
          </p:nvPr>
        </p:nvSpPr>
        <p:spPr bwMode="auto">
          <a:noFill/>
          <a:ln>
            <a:miter lim="800000"/>
            <a:headEnd/>
            <a:tailEnd/>
          </a:ln>
        </p:spPr>
        <p:txBody>
          <a:bodyPr/>
          <a:lstStyle/>
          <a:p>
            <a:fld id="{7F62DBE4-5BF7-4B58-8195-2C36A898B263}" type="slidenum">
              <a:rPr lang="en-ZA" altLang="en-US"/>
              <a:pPr/>
              <a:t>25</a:t>
            </a:fld>
            <a:endParaRPr lang="en-Z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E5B3AEC6-08C6-4B46-8C60-30F01A49C03F}" type="datetime1">
              <a:rPr lang="en-US" altLang="en-US" smtClean="0"/>
              <a:pPr fontAlgn="base">
                <a:spcBef>
                  <a:spcPct val="0"/>
                </a:spcBef>
                <a:spcAft>
                  <a:spcPct val="0"/>
                </a:spcAft>
                <a:defRPr/>
              </a:pPr>
              <a:t>9/14/2017</a:t>
            </a:fld>
            <a:endParaRPr lang="en-ZA" altLang="en-US" smtClean="0"/>
          </a:p>
        </p:txBody>
      </p:sp>
      <p:sp>
        <p:nvSpPr>
          <p:cNvPr id="60421"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2166" name="Slide Number Placeholder 5"/>
          <p:cNvSpPr>
            <a:spLocks noGrp="1"/>
          </p:cNvSpPr>
          <p:nvPr>
            <p:ph type="sldNum" sz="quarter" idx="5"/>
          </p:nvPr>
        </p:nvSpPr>
        <p:spPr bwMode="auto">
          <a:noFill/>
          <a:ln>
            <a:miter lim="800000"/>
            <a:headEnd/>
            <a:tailEnd/>
          </a:ln>
        </p:spPr>
        <p:txBody>
          <a:bodyPr/>
          <a:lstStyle/>
          <a:p>
            <a:fld id="{D603F1F0-BA0C-4BCA-B20A-C309C7AB6BAA}" type="slidenum">
              <a:rPr lang="en-ZA" altLang="en-US"/>
              <a:pPr/>
              <a:t>26</a:t>
            </a:fld>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90DE33CA-1D9D-46E0-80B2-EE3A5F1C5EAC}" type="datetime1">
              <a:rPr lang="en-US" altLang="en-US" smtClean="0"/>
              <a:pPr fontAlgn="base">
                <a:spcBef>
                  <a:spcPct val="0"/>
                </a:spcBef>
                <a:spcAft>
                  <a:spcPct val="0"/>
                </a:spcAft>
                <a:defRPr/>
              </a:pPr>
              <a:t>9/14/2017</a:t>
            </a:fld>
            <a:endParaRPr lang="en-ZA" altLang="en-US" smtClean="0"/>
          </a:p>
        </p:txBody>
      </p:sp>
      <p:sp>
        <p:nvSpPr>
          <p:cNvPr id="61445"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3190" name="Slide Number Placeholder 5"/>
          <p:cNvSpPr>
            <a:spLocks noGrp="1"/>
          </p:cNvSpPr>
          <p:nvPr>
            <p:ph type="sldNum" sz="quarter" idx="5"/>
          </p:nvPr>
        </p:nvSpPr>
        <p:spPr bwMode="auto">
          <a:noFill/>
          <a:ln>
            <a:miter lim="800000"/>
            <a:headEnd/>
            <a:tailEnd/>
          </a:ln>
        </p:spPr>
        <p:txBody>
          <a:bodyPr/>
          <a:lstStyle/>
          <a:p>
            <a:fld id="{560B31E0-6D38-43F8-99B5-FA1B4D2B99B1}" type="slidenum">
              <a:rPr lang="en-ZA" altLang="en-US"/>
              <a:pPr/>
              <a:t>28</a:t>
            </a:fld>
            <a:endParaRPr lang="en-Z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DEC1616-FE13-4071-977E-B7A7128F1920}" type="datetime1">
              <a:rPr lang="en-US" altLang="en-US" smtClean="0"/>
              <a:pPr fontAlgn="base">
                <a:spcBef>
                  <a:spcPct val="0"/>
                </a:spcBef>
                <a:spcAft>
                  <a:spcPct val="0"/>
                </a:spcAft>
                <a:defRPr/>
              </a:pPr>
              <a:t>9/14/2017</a:t>
            </a:fld>
            <a:endParaRPr lang="en-ZA" altLang="en-US" smtClean="0"/>
          </a:p>
        </p:txBody>
      </p:sp>
      <p:sp>
        <p:nvSpPr>
          <p:cNvPr id="62469"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4214" name="Slide Number Placeholder 5"/>
          <p:cNvSpPr>
            <a:spLocks noGrp="1"/>
          </p:cNvSpPr>
          <p:nvPr>
            <p:ph type="sldNum" sz="quarter" idx="5"/>
          </p:nvPr>
        </p:nvSpPr>
        <p:spPr bwMode="auto">
          <a:noFill/>
          <a:ln>
            <a:miter lim="800000"/>
            <a:headEnd/>
            <a:tailEnd/>
          </a:ln>
        </p:spPr>
        <p:txBody>
          <a:bodyPr/>
          <a:lstStyle/>
          <a:p>
            <a:fld id="{C82ED473-4E62-43B7-928A-1F976760E4A7}" type="slidenum">
              <a:rPr lang="en-ZA" altLang="en-US"/>
              <a:pPr/>
              <a:t>29</a:t>
            </a:fld>
            <a:endParaRPr lang="en-Z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3DBA0CDA-7F37-41C9-AFB3-460D76E82583}" type="datetime1">
              <a:rPr lang="en-US" altLang="en-US" smtClean="0"/>
              <a:pPr fontAlgn="base">
                <a:spcBef>
                  <a:spcPct val="0"/>
                </a:spcBef>
                <a:spcAft>
                  <a:spcPct val="0"/>
                </a:spcAft>
                <a:defRPr/>
              </a:pPr>
              <a:t>9/14/2017</a:t>
            </a:fld>
            <a:endParaRPr lang="en-ZA" altLang="en-US" smtClean="0"/>
          </a:p>
        </p:txBody>
      </p:sp>
      <p:sp>
        <p:nvSpPr>
          <p:cNvPr id="63493"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5238" name="Slide Number Placeholder 5"/>
          <p:cNvSpPr>
            <a:spLocks noGrp="1"/>
          </p:cNvSpPr>
          <p:nvPr>
            <p:ph type="sldNum" sz="quarter" idx="5"/>
          </p:nvPr>
        </p:nvSpPr>
        <p:spPr bwMode="auto">
          <a:noFill/>
          <a:ln>
            <a:miter lim="800000"/>
            <a:headEnd/>
            <a:tailEnd/>
          </a:ln>
        </p:spPr>
        <p:txBody>
          <a:bodyPr/>
          <a:lstStyle/>
          <a:p>
            <a:fld id="{045F4E6C-032B-477E-8A60-B4EB9893E5D9}" type="slidenum">
              <a:rPr lang="en-ZA" altLang="en-US"/>
              <a:pPr/>
              <a:t>30</a:t>
            </a:fld>
            <a:endParaRPr lang="en-Z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1B7D8D69-C8DD-43DF-B75E-ACB33BDAE03F}" type="datetime1">
              <a:rPr lang="en-US" altLang="en-US" smtClean="0"/>
              <a:pPr fontAlgn="base">
                <a:spcBef>
                  <a:spcPct val="0"/>
                </a:spcBef>
                <a:spcAft>
                  <a:spcPct val="0"/>
                </a:spcAft>
                <a:defRPr/>
              </a:pPr>
              <a:t>9/14/2017</a:t>
            </a:fld>
            <a:endParaRPr lang="en-ZA" altLang="en-US" smtClean="0"/>
          </a:p>
        </p:txBody>
      </p:sp>
      <p:sp>
        <p:nvSpPr>
          <p:cNvPr id="64517"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6262" name="Slide Number Placeholder 5"/>
          <p:cNvSpPr>
            <a:spLocks noGrp="1"/>
          </p:cNvSpPr>
          <p:nvPr>
            <p:ph type="sldNum" sz="quarter" idx="5"/>
          </p:nvPr>
        </p:nvSpPr>
        <p:spPr bwMode="auto">
          <a:noFill/>
          <a:ln>
            <a:miter lim="800000"/>
            <a:headEnd/>
            <a:tailEnd/>
          </a:ln>
        </p:spPr>
        <p:txBody>
          <a:bodyPr/>
          <a:lstStyle/>
          <a:p>
            <a:fld id="{C02E238C-8666-46D2-93B5-399539C8EF91}" type="slidenum">
              <a:rPr lang="en-ZA" altLang="en-US"/>
              <a:pPr/>
              <a:t>32</a:t>
            </a:fld>
            <a:endParaRPr lang="en-Z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40813235-EB1C-4DCE-97AD-8189D8EB4F55}" type="datetime1">
              <a:rPr lang="en-US" altLang="en-US" smtClean="0"/>
              <a:pPr fontAlgn="base">
                <a:spcBef>
                  <a:spcPct val="0"/>
                </a:spcBef>
                <a:spcAft>
                  <a:spcPct val="0"/>
                </a:spcAft>
                <a:defRPr/>
              </a:pPr>
              <a:t>9/14/2017</a:t>
            </a:fld>
            <a:endParaRPr lang="en-ZA" altLang="en-US" smtClean="0"/>
          </a:p>
        </p:txBody>
      </p:sp>
      <p:sp>
        <p:nvSpPr>
          <p:cNvPr id="65541"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7286" name="Slide Number Placeholder 5"/>
          <p:cNvSpPr>
            <a:spLocks noGrp="1"/>
          </p:cNvSpPr>
          <p:nvPr>
            <p:ph type="sldNum" sz="quarter" idx="5"/>
          </p:nvPr>
        </p:nvSpPr>
        <p:spPr bwMode="auto">
          <a:noFill/>
          <a:ln>
            <a:miter lim="800000"/>
            <a:headEnd/>
            <a:tailEnd/>
          </a:ln>
        </p:spPr>
        <p:txBody>
          <a:bodyPr/>
          <a:lstStyle/>
          <a:p>
            <a:fld id="{0C5DA24F-15AB-4EAF-93BA-92E64A4C640D}" type="slidenum">
              <a:rPr lang="en-ZA" altLang="en-US"/>
              <a:pPr/>
              <a:t>34</a:t>
            </a:fld>
            <a:endParaRPr lang="en-ZA"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1D977B91-6F74-46AF-AD66-06FCDB57E14B}" type="datetime1">
              <a:rPr lang="en-US" altLang="en-US" smtClean="0"/>
              <a:pPr fontAlgn="base">
                <a:spcBef>
                  <a:spcPct val="0"/>
                </a:spcBef>
                <a:spcAft>
                  <a:spcPct val="0"/>
                </a:spcAft>
                <a:defRPr/>
              </a:pPr>
              <a:t>9/14/2017</a:t>
            </a:fld>
            <a:endParaRPr lang="en-ZA" altLang="en-US" smtClean="0"/>
          </a:p>
        </p:txBody>
      </p:sp>
      <p:sp>
        <p:nvSpPr>
          <p:cNvPr id="66565"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8310" name="Slide Number Placeholder 5"/>
          <p:cNvSpPr>
            <a:spLocks noGrp="1"/>
          </p:cNvSpPr>
          <p:nvPr>
            <p:ph type="sldNum" sz="quarter" idx="5"/>
          </p:nvPr>
        </p:nvSpPr>
        <p:spPr bwMode="auto">
          <a:noFill/>
          <a:ln>
            <a:miter lim="800000"/>
            <a:headEnd/>
            <a:tailEnd/>
          </a:ln>
        </p:spPr>
        <p:txBody>
          <a:bodyPr/>
          <a:lstStyle/>
          <a:p>
            <a:fld id="{FB1CC5E6-C9A3-4839-8316-AB612069DFCD}" type="slidenum">
              <a:rPr lang="en-ZA" altLang="en-US"/>
              <a:pPr/>
              <a:t>35</a:t>
            </a:fld>
            <a:endParaRPr lang="en-ZA"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A0059F7D-591A-4E08-9D86-7E76419ED65A}" type="datetime1">
              <a:rPr lang="en-US" altLang="en-US" smtClean="0"/>
              <a:pPr fontAlgn="base">
                <a:spcBef>
                  <a:spcPct val="0"/>
                </a:spcBef>
                <a:spcAft>
                  <a:spcPct val="0"/>
                </a:spcAft>
                <a:defRPr/>
              </a:pPr>
              <a:t>9/14/2017</a:t>
            </a:fld>
            <a:endParaRPr lang="en-ZA" altLang="en-US" smtClean="0"/>
          </a:p>
        </p:txBody>
      </p:sp>
      <p:sp>
        <p:nvSpPr>
          <p:cNvPr id="67589"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99334" name="Slide Number Placeholder 5"/>
          <p:cNvSpPr>
            <a:spLocks noGrp="1"/>
          </p:cNvSpPr>
          <p:nvPr>
            <p:ph type="sldNum" sz="quarter" idx="5"/>
          </p:nvPr>
        </p:nvSpPr>
        <p:spPr bwMode="auto">
          <a:noFill/>
          <a:ln>
            <a:miter lim="800000"/>
            <a:headEnd/>
            <a:tailEnd/>
          </a:ln>
        </p:spPr>
        <p:txBody>
          <a:bodyPr/>
          <a:lstStyle/>
          <a:p>
            <a:fld id="{C8524F47-813D-4622-913C-90A59A169EDB}" type="slidenum">
              <a:rPr lang="en-ZA" altLang="en-US"/>
              <a:pPr/>
              <a:t>36</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81924" name="Slide Number Placeholder 3"/>
          <p:cNvSpPr>
            <a:spLocks noGrp="1"/>
          </p:cNvSpPr>
          <p:nvPr>
            <p:ph type="sldNum" sz="quarter" idx="5"/>
          </p:nvPr>
        </p:nvSpPr>
        <p:spPr bwMode="auto">
          <a:noFill/>
          <a:ln>
            <a:miter lim="800000"/>
            <a:headEnd/>
            <a:tailEnd/>
          </a:ln>
        </p:spPr>
        <p:txBody>
          <a:bodyPr/>
          <a:lstStyle/>
          <a:p>
            <a:fld id="{BAC6F50E-6646-430B-9322-6A9D4BFAF2AD}" type="slidenum">
              <a:rPr lang="en-ZA" altLang="en-US"/>
              <a:pPr/>
              <a:t>2</a:t>
            </a:fld>
            <a:endParaRPr lang="en-ZA" altLang="en-US"/>
          </a:p>
        </p:txBody>
      </p:sp>
      <p:sp>
        <p:nvSpPr>
          <p:cNvPr id="50181" name="Date Placeholder 4"/>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9C12FC4F-3A36-45CD-84EB-E112F7C66135}" type="datetime1">
              <a:rPr lang="en-US" altLang="en-US" smtClean="0"/>
              <a:pPr fontAlgn="base">
                <a:spcBef>
                  <a:spcPct val="0"/>
                </a:spcBef>
                <a:spcAft>
                  <a:spcPct val="0"/>
                </a:spcAft>
                <a:defRPr/>
              </a:pPr>
              <a:t>9/14/2017</a:t>
            </a:fld>
            <a:endParaRPr lang="en-ZA" altLang="en-US" smtClean="0"/>
          </a:p>
        </p:txBody>
      </p:sp>
      <p:sp>
        <p:nvSpPr>
          <p:cNvPr id="50182" name="Footer Placeholder 5"/>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E695F34C-D5B3-4090-9568-872607F225CB}" type="datetime1">
              <a:rPr lang="en-US" altLang="en-US" smtClean="0"/>
              <a:pPr fontAlgn="base">
                <a:spcBef>
                  <a:spcPct val="0"/>
                </a:spcBef>
                <a:spcAft>
                  <a:spcPct val="0"/>
                </a:spcAft>
                <a:defRPr/>
              </a:pPr>
              <a:t>9/14/2017</a:t>
            </a:fld>
            <a:endParaRPr lang="en-ZA" altLang="en-US" smtClean="0"/>
          </a:p>
        </p:txBody>
      </p:sp>
      <p:sp>
        <p:nvSpPr>
          <p:cNvPr id="68613"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100358" name="Slide Number Placeholder 5"/>
          <p:cNvSpPr>
            <a:spLocks noGrp="1"/>
          </p:cNvSpPr>
          <p:nvPr>
            <p:ph type="sldNum" sz="quarter" idx="5"/>
          </p:nvPr>
        </p:nvSpPr>
        <p:spPr bwMode="auto">
          <a:noFill/>
          <a:ln>
            <a:miter lim="800000"/>
            <a:headEnd/>
            <a:tailEnd/>
          </a:ln>
        </p:spPr>
        <p:txBody>
          <a:bodyPr/>
          <a:lstStyle/>
          <a:p>
            <a:fld id="{69656689-B70F-4C3D-8296-0D4B76BB4018}" type="slidenum">
              <a:rPr lang="en-ZA" altLang="en-US"/>
              <a:pPr/>
              <a:t>38</a:t>
            </a:fld>
            <a:endParaRPr lang="en-ZA"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D4A6BC5F-CE93-4204-95B5-1F252A7CF1F8}" type="datetime1">
              <a:rPr lang="en-US" altLang="en-US" smtClean="0"/>
              <a:pPr fontAlgn="base">
                <a:spcBef>
                  <a:spcPct val="0"/>
                </a:spcBef>
                <a:spcAft>
                  <a:spcPct val="0"/>
                </a:spcAft>
                <a:defRPr/>
              </a:pPr>
              <a:t>9/14/2017</a:t>
            </a:fld>
            <a:endParaRPr lang="en-ZA" altLang="en-US" smtClean="0"/>
          </a:p>
        </p:txBody>
      </p:sp>
      <p:sp>
        <p:nvSpPr>
          <p:cNvPr id="69637"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101382" name="Slide Number Placeholder 5"/>
          <p:cNvSpPr>
            <a:spLocks noGrp="1"/>
          </p:cNvSpPr>
          <p:nvPr>
            <p:ph type="sldNum" sz="quarter" idx="5"/>
          </p:nvPr>
        </p:nvSpPr>
        <p:spPr bwMode="auto">
          <a:noFill/>
          <a:ln>
            <a:miter lim="800000"/>
            <a:headEnd/>
            <a:tailEnd/>
          </a:ln>
        </p:spPr>
        <p:txBody>
          <a:bodyPr/>
          <a:lstStyle/>
          <a:p>
            <a:fld id="{A244B78B-ADE9-4DBD-A75E-90AD999C71E0}" type="slidenum">
              <a:rPr lang="en-ZA" altLang="en-US"/>
              <a:pPr/>
              <a:t>39</a:t>
            </a:fld>
            <a:endParaRPr lang="en-ZA"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39A26DE5-A593-46DC-8835-BAF9E0F4202C}" type="datetime1">
              <a:rPr lang="en-US" altLang="en-US" smtClean="0"/>
              <a:pPr fontAlgn="base">
                <a:spcBef>
                  <a:spcPct val="0"/>
                </a:spcBef>
                <a:spcAft>
                  <a:spcPct val="0"/>
                </a:spcAft>
                <a:defRPr/>
              </a:pPr>
              <a:t>9/14/2017</a:t>
            </a:fld>
            <a:endParaRPr lang="en-ZA" altLang="en-US" smtClean="0"/>
          </a:p>
        </p:txBody>
      </p:sp>
      <p:sp>
        <p:nvSpPr>
          <p:cNvPr id="70661"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102406" name="Slide Number Placeholder 5"/>
          <p:cNvSpPr>
            <a:spLocks noGrp="1"/>
          </p:cNvSpPr>
          <p:nvPr>
            <p:ph type="sldNum" sz="quarter" idx="5"/>
          </p:nvPr>
        </p:nvSpPr>
        <p:spPr bwMode="auto">
          <a:noFill/>
          <a:ln>
            <a:miter lim="800000"/>
            <a:headEnd/>
            <a:tailEnd/>
          </a:ln>
        </p:spPr>
        <p:txBody>
          <a:bodyPr/>
          <a:lstStyle/>
          <a:p>
            <a:fld id="{0ACB3AB6-561C-4FCB-93C0-A4409DCAADA2}" type="slidenum">
              <a:rPr lang="en-ZA" altLang="en-US"/>
              <a:pPr/>
              <a:t>40</a:t>
            </a:fld>
            <a:endParaRPr lang="en-ZA"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6AF8C397-8BC3-41C8-89F7-AAF6DCD846AD}" type="datetime1">
              <a:rPr lang="en-US" altLang="en-US" smtClean="0"/>
              <a:pPr fontAlgn="base">
                <a:spcBef>
                  <a:spcPct val="0"/>
                </a:spcBef>
                <a:spcAft>
                  <a:spcPct val="0"/>
                </a:spcAft>
                <a:defRPr/>
              </a:pPr>
              <a:t>9/14/2017</a:t>
            </a:fld>
            <a:endParaRPr lang="en-ZA" altLang="en-US" smtClean="0"/>
          </a:p>
        </p:txBody>
      </p:sp>
      <p:sp>
        <p:nvSpPr>
          <p:cNvPr id="71685"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103430" name="Slide Number Placeholder 5"/>
          <p:cNvSpPr>
            <a:spLocks noGrp="1"/>
          </p:cNvSpPr>
          <p:nvPr>
            <p:ph type="sldNum" sz="quarter" idx="5"/>
          </p:nvPr>
        </p:nvSpPr>
        <p:spPr bwMode="auto">
          <a:noFill/>
          <a:ln>
            <a:miter lim="800000"/>
            <a:headEnd/>
            <a:tailEnd/>
          </a:ln>
        </p:spPr>
        <p:txBody>
          <a:bodyPr/>
          <a:lstStyle/>
          <a:p>
            <a:fld id="{1656B1E3-F248-49C7-9621-FEDE8037F074}" type="slidenum">
              <a:rPr lang="en-ZA" altLang="en-US"/>
              <a:pPr/>
              <a:t>41</a:t>
            </a:fld>
            <a:endParaRPr lang="en-ZA"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Date Placeholder 3"/>
          <p:cNvSpPr>
            <a:spLocks noGrp="1"/>
          </p:cNvSpPr>
          <p:nvPr>
            <p:ph type="dt" sz="quarter" idx="1"/>
          </p:nvPr>
        </p:nvSpPr>
        <p:spPr/>
        <p:txBody>
          <a:bodyPr/>
          <a:lstStyle/>
          <a:p>
            <a:pPr>
              <a:defRPr/>
            </a:pPr>
            <a:fld id="{1800C081-0CC3-49E8-A79E-19C7E223E74E}" type="datetime1">
              <a:rPr lang="en-US"/>
              <a:pPr>
                <a:defRPr/>
              </a:pPr>
              <a:t>9/14/2017</a:t>
            </a:fld>
            <a:endParaRPr lang="en-ZA"/>
          </a:p>
        </p:txBody>
      </p:sp>
      <p:sp>
        <p:nvSpPr>
          <p:cNvPr id="5" name="Footer Placeholder 4"/>
          <p:cNvSpPr>
            <a:spLocks noGrp="1"/>
          </p:cNvSpPr>
          <p:nvPr>
            <p:ph type="ftr" sz="quarter" idx="4"/>
          </p:nvPr>
        </p:nvSpPr>
        <p:spPr/>
        <p:txBody>
          <a:bodyPr/>
          <a:lstStyle/>
          <a:p>
            <a:pPr>
              <a:defRPr/>
            </a:pPr>
            <a:endParaRPr lang="en-ZA"/>
          </a:p>
        </p:txBody>
      </p:sp>
      <p:sp>
        <p:nvSpPr>
          <p:cNvPr id="104454" name="Slide Number Placeholder 5"/>
          <p:cNvSpPr>
            <a:spLocks noGrp="1"/>
          </p:cNvSpPr>
          <p:nvPr>
            <p:ph type="sldNum" sz="quarter" idx="5"/>
          </p:nvPr>
        </p:nvSpPr>
        <p:spPr bwMode="auto">
          <a:noFill/>
          <a:ln>
            <a:miter lim="800000"/>
            <a:headEnd/>
            <a:tailEnd/>
          </a:ln>
        </p:spPr>
        <p:txBody>
          <a:bodyPr/>
          <a:lstStyle/>
          <a:p>
            <a:fld id="{E61F3297-AA5D-43FC-B581-91F680F57D33}" type="slidenum">
              <a:rPr lang="en-ZA" altLang="en-US"/>
              <a:pPr/>
              <a:t>42</a:t>
            </a:fld>
            <a:endParaRPr lang="en-ZA"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altLang="en-US" smtClean="0"/>
          </a:p>
        </p:txBody>
      </p:sp>
      <p:sp>
        <p:nvSpPr>
          <p:cNvPr id="105476" name="Slide Number Placeholder 3"/>
          <p:cNvSpPr>
            <a:spLocks noGrp="1"/>
          </p:cNvSpPr>
          <p:nvPr>
            <p:ph type="sldNum" sz="quarter" idx="5"/>
          </p:nvPr>
        </p:nvSpPr>
        <p:spPr bwMode="auto">
          <a:noFill/>
          <a:ln>
            <a:miter lim="800000"/>
            <a:headEnd/>
            <a:tailEnd/>
          </a:ln>
        </p:spPr>
        <p:txBody>
          <a:bodyPr/>
          <a:lstStyle/>
          <a:p>
            <a:fld id="{C7E78B3D-ABC0-4F40-BF0F-967144FE1F7E}" type="slidenum">
              <a:rPr lang="en-ZA" altLang="en-US"/>
              <a:pPr/>
              <a:t>43</a:t>
            </a:fld>
            <a:endParaRPr lang="en-ZA" altLang="en-US"/>
          </a:p>
        </p:txBody>
      </p:sp>
      <p:sp>
        <p:nvSpPr>
          <p:cNvPr id="5" name="Date Placeholder 4"/>
          <p:cNvSpPr>
            <a:spLocks noGrp="1"/>
          </p:cNvSpPr>
          <p:nvPr>
            <p:ph type="dt" sz="quarter" idx="1"/>
          </p:nvPr>
        </p:nvSpPr>
        <p:spPr/>
        <p:txBody>
          <a:bodyPr/>
          <a:lstStyle/>
          <a:p>
            <a:pPr>
              <a:defRPr/>
            </a:pPr>
            <a:fld id="{20169985-2373-4140-9F83-5371B4D03805}" type="datetime1">
              <a:rPr lang="en-US"/>
              <a:pPr>
                <a:defRPr/>
              </a:pPr>
              <a:t>9/14/2017</a:t>
            </a:fld>
            <a:endParaRPr lang="en-ZA" dirty="0"/>
          </a:p>
        </p:txBody>
      </p:sp>
      <p:sp>
        <p:nvSpPr>
          <p:cNvPr id="6" name="Footer Placeholder 5"/>
          <p:cNvSpPr>
            <a:spLocks noGrp="1"/>
          </p:cNvSpPr>
          <p:nvPr>
            <p:ph type="ftr" sz="quarter" idx="4"/>
          </p:nvPr>
        </p:nvSpPr>
        <p:spPr/>
        <p:txBody>
          <a:bodyPr/>
          <a:lstStyle/>
          <a:p>
            <a:pPr>
              <a:defRPr/>
            </a:pPr>
            <a:endParaRPr lang="en-ZA"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altLang="en-US" smtClean="0"/>
          </a:p>
        </p:txBody>
      </p:sp>
      <p:sp>
        <p:nvSpPr>
          <p:cNvPr id="4" name="Date Placeholder 3"/>
          <p:cNvSpPr>
            <a:spLocks noGrp="1"/>
          </p:cNvSpPr>
          <p:nvPr>
            <p:ph type="dt" sz="quarter" idx="1"/>
          </p:nvPr>
        </p:nvSpPr>
        <p:spPr/>
        <p:txBody>
          <a:bodyPr/>
          <a:lstStyle/>
          <a:p>
            <a:pPr>
              <a:defRPr/>
            </a:pPr>
            <a:fld id="{5291CBD9-41A0-435E-8B7D-B18F42A29B21}" type="datetime1">
              <a:rPr lang="en-US"/>
              <a:pPr>
                <a:defRPr/>
              </a:pPr>
              <a:t>9/14/2017</a:t>
            </a:fld>
            <a:endParaRPr lang="en-ZA" dirty="0"/>
          </a:p>
        </p:txBody>
      </p:sp>
      <p:sp>
        <p:nvSpPr>
          <p:cNvPr id="5" name="Footer Placeholder 4"/>
          <p:cNvSpPr>
            <a:spLocks noGrp="1"/>
          </p:cNvSpPr>
          <p:nvPr>
            <p:ph type="ftr" sz="quarter" idx="4"/>
          </p:nvPr>
        </p:nvSpPr>
        <p:spPr/>
        <p:txBody>
          <a:bodyPr/>
          <a:lstStyle/>
          <a:p>
            <a:pPr>
              <a:defRPr/>
            </a:pPr>
            <a:endParaRPr lang="en-ZA" dirty="0"/>
          </a:p>
        </p:txBody>
      </p:sp>
      <p:sp>
        <p:nvSpPr>
          <p:cNvPr id="106502" name="Slide Number Placeholder 5"/>
          <p:cNvSpPr>
            <a:spLocks noGrp="1"/>
          </p:cNvSpPr>
          <p:nvPr>
            <p:ph type="sldNum" sz="quarter" idx="5"/>
          </p:nvPr>
        </p:nvSpPr>
        <p:spPr bwMode="auto">
          <a:noFill/>
          <a:ln>
            <a:miter lim="800000"/>
            <a:headEnd/>
            <a:tailEnd/>
          </a:ln>
        </p:spPr>
        <p:txBody>
          <a:bodyPr/>
          <a:lstStyle/>
          <a:p>
            <a:fld id="{95FAF764-BC04-4A32-8AF4-903275BA1B52}" type="slidenum">
              <a:rPr lang="en-ZA" altLang="en-US"/>
              <a:pPr/>
              <a:t>44</a:t>
            </a:fld>
            <a:endParaRPr lang="en-ZA"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Date Placeholder 3"/>
          <p:cNvSpPr>
            <a:spLocks noGrp="1"/>
          </p:cNvSpPr>
          <p:nvPr>
            <p:ph type="dt" sz="quarter" idx="1"/>
          </p:nvPr>
        </p:nvSpPr>
        <p:spPr/>
        <p:txBody>
          <a:bodyPr/>
          <a:lstStyle/>
          <a:p>
            <a:pPr>
              <a:defRPr/>
            </a:pPr>
            <a:fld id="{BF258477-48D3-43FD-9B48-790DB3914D23}" type="datetime1">
              <a:rPr lang="en-US"/>
              <a:pPr>
                <a:defRPr/>
              </a:pPr>
              <a:t>9/14/2017</a:t>
            </a:fld>
            <a:endParaRPr lang="en-ZA"/>
          </a:p>
        </p:txBody>
      </p:sp>
      <p:sp>
        <p:nvSpPr>
          <p:cNvPr id="5" name="Footer Placeholder 4"/>
          <p:cNvSpPr>
            <a:spLocks noGrp="1"/>
          </p:cNvSpPr>
          <p:nvPr>
            <p:ph type="ftr" sz="quarter" idx="4"/>
          </p:nvPr>
        </p:nvSpPr>
        <p:spPr/>
        <p:txBody>
          <a:bodyPr/>
          <a:lstStyle/>
          <a:p>
            <a:pPr>
              <a:defRPr/>
            </a:pPr>
            <a:endParaRPr lang="en-ZA"/>
          </a:p>
        </p:txBody>
      </p:sp>
      <p:sp>
        <p:nvSpPr>
          <p:cNvPr id="107526" name="Slide Number Placeholder 5"/>
          <p:cNvSpPr>
            <a:spLocks noGrp="1"/>
          </p:cNvSpPr>
          <p:nvPr>
            <p:ph type="sldNum" sz="quarter" idx="5"/>
          </p:nvPr>
        </p:nvSpPr>
        <p:spPr bwMode="auto">
          <a:noFill/>
          <a:ln>
            <a:miter lim="800000"/>
            <a:headEnd/>
            <a:tailEnd/>
          </a:ln>
        </p:spPr>
        <p:txBody>
          <a:bodyPr/>
          <a:lstStyle/>
          <a:p>
            <a:fld id="{15D1E2B9-1672-4DC9-910D-47D235003E39}" type="slidenum">
              <a:rPr lang="en-ZA" altLang="en-US"/>
              <a:pPr/>
              <a:t>57</a:t>
            </a:fld>
            <a:endParaRPr lang="en-ZA"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08548" name="Slide Number Placeholder 3"/>
          <p:cNvSpPr>
            <a:spLocks noGrp="1"/>
          </p:cNvSpPr>
          <p:nvPr>
            <p:ph type="sldNum" sz="quarter" idx="5"/>
          </p:nvPr>
        </p:nvSpPr>
        <p:spPr bwMode="auto">
          <a:noFill/>
          <a:ln>
            <a:miter lim="800000"/>
            <a:headEnd/>
            <a:tailEnd/>
          </a:ln>
        </p:spPr>
        <p:txBody>
          <a:bodyPr/>
          <a:lstStyle/>
          <a:p>
            <a:fld id="{4AE545CA-FF95-4E12-8ECC-DA19811EBE15}" type="slidenum">
              <a:rPr lang="en-ZA" altLang="en-US"/>
              <a:pPr/>
              <a:t>58</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E0524F9-42BB-4740-BBFA-4E0454E89DAE}"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09572" name="Slide Number Placeholder 3"/>
          <p:cNvSpPr>
            <a:spLocks noGrp="1"/>
          </p:cNvSpPr>
          <p:nvPr>
            <p:ph type="sldNum" sz="quarter" idx="5"/>
          </p:nvPr>
        </p:nvSpPr>
        <p:spPr bwMode="auto">
          <a:noFill/>
          <a:ln>
            <a:miter lim="800000"/>
            <a:headEnd/>
            <a:tailEnd/>
          </a:ln>
        </p:spPr>
        <p:txBody>
          <a:bodyPr/>
          <a:lstStyle/>
          <a:p>
            <a:fld id="{F3D564EE-4552-4DBA-946C-F43A93D5891F}" type="slidenum">
              <a:rPr lang="en-ZA" altLang="en-US"/>
              <a:pPr/>
              <a:t>59</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F2CD5E7-26E8-4B71-8B34-B1B3ADF54769}"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1BA8A207-D75B-4D7B-BED4-57A5A8C90D22}" type="datetime1">
              <a:rPr lang="en-US" altLang="en-US" smtClean="0"/>
              <a:pPr fontAlgn="base">
                <a:spcBef>
                  <a:spcPct val="0"/>
                </a:spcBef>
                <a:spcAft>
                  <a:spcPct val="0"/>
                </a:spcAft>
                <a:defRPr/>
              </a:pPr>
              <a:t>9/14/2017</a:t>
            </a:fld>
            <a:endParaRPr lang="en-ZA" altLang="en-US" smtClean="0"/>
          </a:p>
        </p:txBody>
      </p:sp>
      <p:sp>
        <p:nvSpPr>
          <p:cNvPr id="51205"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2950" name="Slide Number Placeholder 5"/>
          <p:cNvSpPr>
            <a:spLocks noGrp="1"/>
          </p:cNvSpPr>
          <p:nvPr>
            <p:ph type="sldNum" sz="quarter" idx="5"/>
          </p:nvPr>
        </p:nvSpPr>
        <p:spPr bwMode="auto">
          <a:noFill/>
          <a:ln>
            <a:miter lim="800000"/>
            <a:headEnd/>
            <a:tailEnd/>
          </a:ln>
        </p:spPr>
        <p:txBody>
          <a:bodyPr/>
          <a:lstStyle/>
          <a:p>
            <a:fld id="{C2F3ED8F-7E58-47C8-8717-82C91E21E966}" type="slidenum">
              <a:rPr lang="en-ZA" altLang="en-US"/>
              <a:pPr/>
              <a:t>14</a:t>
            </a:fld>
            <a:endParaRPr lang="en-ZA"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0596" name="Slide Number Placeholder 3"/>
          <p:cNvSpPr>
            <a:spLocks noGrp="1"/>
          </p:cNvSpPr>
          <p:nvPr>
            <p:ph type="sldNum" sz="quarter" idx="5"/>
          </p:nvPr>
        </p:nvSpPr>
        <p:spPr bwMode="auto">
          <a:noFill/>
          <a:ln>
            <a:miter lim="800000"/>
            <a:headEnd/>
            <a:tailEnd/>
          </a:ln>
        </p:spPr>
        <p:txBody>
          <a:bodyPr/>
          <a:lstStyle/>
          <a:p>
            <a:fld id="{F40A724A-0973-4270-BB1E-31956323DC46}" type="slidenum">
              <a:rPr lang="en-ZA" altLang="en-US"/>
              <a:pPr/>
              <a:t>60</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DA8F7BD-8933-432D-B115-46018443A3C1}"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1620" name="Slide Number Placeholder 3"/>
          <p:cNvSpPr>
            <a:spLocks noGrp="1"/>
          </p:cNvSpPr>
          <p:nvPr>
            <p:ph type="sldNum" sz="quarter" idx="5"/>
          </p:nvPr>
        </p:nvSpPr>
        <p:spPr bwMode="auto">
          <a:noFill/>
          <a:ln>
            <a:miter lim="800000"/>
            <a:headEnd/>
            <a:tailEnd/>
          </a:ln>
        </p:spPr>
        <p:txBody>
          <a:bodyPr/>
          <a:lstStyle/>
          <a:p>
            <a:fld id="{EF0BE1D5-DF86-44E8-8C3C-16B54DFFBC28}" type="slidenum">
              <a:rPr lang="en-ZA" altLang="en-US"/>
              <a:pPr/>
              <a:t>61</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05CAF6C-1A34-4C37-98E5-D826976D8ABC}"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2644" name="Slide Number Placeholder 3"/>
          <p:cNvSpPr>
            <a:spLocks noGrp="1"/>
          </p:cNvSpPr>
          <p:nvPr>
            <p:ph type="sldNum" sz="quarter" idx="5"/>
          </p:nvPr>
        </p:nvSpPr>
        <p:spPr bwMode="auto">
          <a:noFill/>
          <a:ln>
            <a:miter lim="800000"/>
            <a:headEnd/>
            <a:tailEnd/>
          </a:ln>
        </p:spPr>
        <p:txBody>
          <a:bodyPr/>
          <a:lstStyle/>
          <a:p>
            <a:fld id="{594B927C-386B-4A59-91A4-DD4FCD1A8973}" type="slidenum">
              <a:rPr lang="en-ZA" altLang="en-US"/>
              <a:pPr/>
              <a:t>62</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16779B93-E6F7-4A27-AD5B-AECA2785D4FF}"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3668" name="Slide Number Placeholder 3"/>
          <p:cNvSpPr>
            <a:spLocks noGrp="1"/>
          </p:cNvSpPr>
          <p:nvPr>
            <p:ph type="sldNum" sz="quarter" idx="5"/>
          </p:nvPr>
        </p:nvSpPr>
        <p:spPr bwMode="auto">
          <a:noFill/>
          <a:ln>
            <a:miter lim="800000"/>
            <a:headEnd/>
            <a:tailEnd/>
          </a:ln>
        </p:spPr>
        <p:txBody>
          <a:bodyPr/>
          <a:lstStyle/>
          <a:p>
            <a:fld id="{D9B284BD-35FA-4F63-A2CA-E49C3CE4F0CF}" type="slidenum">
              <a:rPr lang="en-ZA" altLang="en-US"/>
              <a:pPr/>
              <a:t>63</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C5914A2-CE92-452E-BDF1-E6A1C397D0C6}"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4692" name="Slide Number Placeholder 3"/>
          <p:cNvSpPr>
            <a:spLocks noGrp="1"/>
          </p:cNvSpPr>
          <p:nvPr>
            <p:ph type="sldNum" sz="quarter" idx="5"/>
          </p:nvPr>
        </p:nvSpPr>
        <p:spPr bwMode="auto">
          <a:noFill/>
          <a:ln>
            <a:miter lim="800000"/>
            <a:headEnd/>
            <a:tailEnd/>
          </a:ln>
        </p:spPr>
        <p:txBody>
          <a:bodyPr/>
          <a:lstStyle/>
          <a:p>
            <a:fld id="{BD06DB97-B052-40FF-B62D-8287321EC137}" type="slidenum">
              <a:rPr lang="en-ZA" altLang="en-US"/>
              <a:pPr/>
              <a:t>64</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C5F48E0-A91D-4173-AD18-25DF33B4CE69}"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5716" name="Slide Number Placeholder 3"/>
          <p:cNvSpPr>
            <a:spLocks noGrp="1"/>
          </p:cNvSpPr>
          <p:nvPr>
            <p:ph type="sldNum" sz="quarter" idx="5"/>
          </p:nvPr>
        </p:nvSpPr>
        <p:spPr bwMode="auto">
          <a:noFill/>
          <a:ln>
            <a:miter lim="800000"/>
            <a:headEnd/>
            <a:tailEnd/>
          </a:ln>
        </p:spPr>
        <p:txBody>
          <a:bodyPr/>
          <a:lstStyle/>
          <a:p>
            <a:fld id="{7E9F3969-5476-47C2-BF33-BA9F63D57A83}" type="slidenum">
              <a:rPr lang="en-ZA" altLang="en-US"/>
              <a:pPr/>
              <a:t>65</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5268C301-F07A-49A3-9857-516EC1ACE9FF}"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6740" name="Slide Number Placeholder 3"/>
          <p:cNvSpPr>
            <a:spLocks noGrp="1"/>
          </p:cNvSpPr>
          <p:nvPr>
            <p:ph type="sldNum" sz="quarter" idx="5"/>
          </p:nvPr>
        </p:nvSpPr>
        <p:spPr bwMode="auto">
          <a:noFill/>
          <a:ln>
            <a:miter lim="800000"/>
            <a:headEnd/>
            <a:tailEnd/>
          </a:ln>
        </p:spPr>
        <p:txBody>
          <a:bodyPr/>
          <a:lstStyle/>
          <a:p>
            <a:fld id="{41B5D387-9119-4C64-B724-0017B12039C6}" type="slidenum">
              <a:rPr lang="en-ZA" altLang="en-US"/>
              <a:pPr/>
              <a:t>66</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FBE40AF-0FD3-4282-94C8-5989A8009AE8}"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7764" name="Slide Number Placeholder 3"/>
          <p:cNvSpPr>
            <a:spLocks noGrp="1"/>
          </p:cNvSpPr>
          <p:nvPr>
            <p:ph type="sldNum" sz="quarter" idx="5"/>
          </p:nvPr>
        </p:nvSpPr>
        <p:spPr bwMode="auto">
          <a:noFill/>
          <a:ln>
            <a:miter lim="800000"/>
            <a:headEnd/>
            <a:tailEnd/>
          </a:ln>
        </p:spPr>
        <p:txBody>
          <a:bodyPr/>
          <a:lstStyle/>
          <a:p>
            <a:fld id="{4CFEA4FF-C693-4D7B-9CFE-DCC6BF64D0F6}" type="slidenum">
              <a:rPr lang="en-ZA" altLang="en-US"/>
              <a:pPr/>
              <a:t>67</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8DEB3B7-5E6A-4A0B-88DD-CEF24D75CA85}"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8788" name="Slide Number Placeholder 3"/>
          <p:cNvSpPr>
            <a:spLocks noGrp="1"/>
          </p:cNvSpPr>
          <p:nvPr>
            <p:ph type="sldNum" sz="quarter" idx="5"/>
          </p:nvPr>
        </p:nvSpPr>
        <p:spPr bwMode="auto">
          <a:noFill/>
          <a:ln>
            <a:miter lim="800000"/>
            <a:headEnd/>
            <a:tailEnd/>
          </a:ln>
        </p:spPr>
        <p:txBody>
          <a:bodyPr/>
          <a:lstStyle/>
          <a:p>
            <a:fld id="{D705B4F6-4E20-470E-A883-EE1924A361B7}" type="slidenum">
              <a:rPr lang="en-ZA" altLang="en-US"/>
              <a:pPr/>
              <a:t>68</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D6DB2D1E-2539-4A18-B664-628CB4310043}"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9812" name="Slide Number Placeholder 3"/>
          <p:cNvSpPr>
            <a:spLocks noGrp="1"/>
          </p:cNvSpPr>
          <p:nvPr>
            <p:ph type="sldNum" sz="quarter" idx="5"/>
          </p:nvPr>
        </p:nvSpPr>
        <p:spPr bwMode="auto">
          <a:noFill/>
          <a:ln>
            <a:miter lim="800000"/>
            <a:headEnd/>
            <a:tailEnd/>
          </a:ln>
        </p:spPr>
        <p:txBody>
          <a:bodyPr/>
          <a:lstStyle/>
          <a:p>
            <a:fld id="{B63535B9-48F0-44B0-B9D0-B0511441F09C}" type="slidenum">
              <a:rPr lang="en-ZA" altLang="en-US"/>
              <a:pPr/>
              <a:t>69</a:t>
            </a:fld>
            <a:endParaRPr lang="en-ZA" altLang="en-US"/>
          </a:p>
        </p:txBody>
      </p:sp>
      <p:sp>
        <p:nvSpPr>
          <p:cNvPr id="102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B12FC1F-BB34-4FE7-8435-D5C9CC2A2BBC}" type="datetime1">
              <a:rPr lang="en-US"/>
              <a:pPr fontAlgn="base">
                <a:spcBef>
                  <a:spcPct val="0"/>
                </a:spcBef>
                <a:spcAft>
                  <a:spcPct val="0"/>
                </a:spcAft>
                <a:defRPr/>
              </a:pPr>
              <a:t>9/14/2017</a:t>
            </a:fld>
            <a:endParaRPr lang="en-ZA"/>
          </a:p>
        </p:txBody>
      </p:sp>
      <p:sp>
        <p:nvSpPr>
          <p:cNvPr id="1024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4C56A8BF-EA25-48E4-953C-2E835C8D27A5}" type="datetime1">
              <a:rPr lang="en-US" altLang="en-US" smtClean="0"/>
              <a:pPr fontAlgn="base">
                <a:spcBef>
                  <a:spcPct val="0"/>
                </a:spcBef>
                <a:spcAft>
                  <a:spcPct val="0"/>
                </a:spcAft>
                <a:defRPr/>
              </a:pPr>
              <a:t>9/14/2017</a:t>
            </a:fld>
            <a:endParaRPr lang="en-ZA" altLang="en-US" smtClean="0"/>
          </a:p>
        </p:txBody>
      </p:sp>
      <p:sp>
        <p:nvSpPr>
          <p:cNvPr id="52229"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3974" name="Slide Number Placeholder 5"/>
          <p:cNvSpPr>
            <a:spLocks noGrp="1"/>
          </p:cNvSpPr>
          <p:nvPr>
            <p:ph type="sldNum" sz="quarter" idx="5"/>
          </p:nvPr>
        </p:nvSpPr>
        <p:spPr bwMode="auto">
          <a:noFill/>
          <a:ln>
            <a:miter lim="800000"/>
            <a:headEnd/>
            <a:tailEnd/>
          </a:ln>
        </p:spPr>
        <p:txBody>
          <a:bodyPr/>
          <a:lstStyle/>
          <a:p>
            <a:fld id="{039A9055-9CF6-4F26-93A8-4C3C9A544065}" type="slidenum">
              <a:rPr lang="en-ZA" altLang="en-US"/>
              <a:pPr/>
              <a:t>15</a:t>
            </a:fld>
            <a:endParaRPr lang="en-ZA"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20836" name="Slide Number Placeholder 3"/>
          <p:cNvSpPr>
            <a:spLocks noGrp="1"/>
          </p:cNvSpPr>
          <p:nvPr>
            <p:ph type="sldNum" sz="quarter" idx="5"/>
          </p:nvPr>
        </p:nvSpPr>
        <p:spPr bwMode="auto">
          <a:noFill/>
          <a:ln>
            <a:miter lim="800000"/>
            <a:headEnd/>
            <a:tailEnd/>
          </a:ln>
        </p:spPr>
        <p:txBody>
          <a:bodyPr/>
          <a:lstStyle/>
          <a:p>
            <a:fld id="{536F3EEF-5953-4E97-BB8F-7AFDE28B0F4F}" type="slidenum">
              <a:rPr lang="en-ZA" altLang="en-US"/>
              <a:pPr/>
              <a:t>70</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0DE1D57-70FB-42B4-8A2B-4E110860FFE2}"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21860" name="Slide Number Placeholder 3"/>
          <p:cNvSpPr>
            <a:spLocks noGrp="1"/>
          </p:cNvSpPr>
          <p:nvPr>
            <p:ph type="sldNum" sz="quarter" idx="5"/>
          </p:nvPr>
        </p:nvSpPr>
        <p:spPr bwMode="auto">
          <a:noFill/>
          <a:ln>
            <a:miter lim="800000"/>
            <a:headEnd/>
            <a:tailEnd/>
          </a:ln>
        </p:spPr>
        <p:txBody>
          <a:bodyPr/>
          <a:lstStyle/>
          <a:p>
            <a:fld id="{3561EAAF-3945-4F7F-B9C9-D4FC59C7FB65}" type="slidenum">
              <a:rPr lang="en-ZA" altLang="en-US"/>
              <a:pPr/>
              <a:t>71</a:t>
            </a:fld>
            <a:endParaRPr lang="en-ZA" altLang="en-US"/>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C605720-1678-4E53-829C-D11E6B52D896}" type="datetime1">
              <a:rPr lang="en-US"/>
              <a:pPr fontAlgn="base">
                <a:spcBef>
                  <a:spcPct val="0"/>
                </a:spcBef>
                <a:spcAft>
                  <a:spcPct val="0"/>
                </a:spcAft>
                <a:defRPr/>
              </a:pPr>
              <a:t>9/14/2017</a:t>
            </a:fld>
            <a:endParaRPr lang="en-ZA"/>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ED03FE2E-8AAB-4BD0-8450-75584E464DA3}" type="datetime1">
              <a:rPr lang="en-US" altLang="en-US" smtClean="0"/>
              <a:pPr fontAlgn="base">
                <a:spcBef>
                  <a:spcPct val="0"/>
                </a:spcBef>
                <a:spcAft>
                  <a:spcPct val="0"/>
                </a:spcAft>
                <a:defRPr/>
              </a:pPr>
              <a:t>9/14/2017</a:t>
            </a:fld>
            <a:endParaRPr lang="en-ZA" altLang="en-US" smtClean="0"/>
          </a:p>
        </p:txBody>
      </p:sp>
      <p:sp>
        <p:nvSpPr>
          <p:cNvPr id="72709"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122886" name="Slide Number Placeholder 5"/>
          <p:cNvSpPr>
            <a:spLocks noGrp="1"/>
          </p:cNvSpPr>
          <p:nvPr>
            <p:ph type="sldNum" sz="quarter" idx="5"/>
          </p:nvPr>
        </p:nvSpPr>
        <p:spPr bwMode="auto">
          <a:noFill/>
          <a:ln>
            <a:miter lim="800000"/>
            <a:headEnd/>
            <a:tailEnd/>
          </a:ln>
        </p:spPr>
        <p:txBody>
          <a:bodyPr/>
          <a:lstStyle/>
          <a:p>
            <a:fld id="{3FB7944A-7E61-4D55-95D5-BCD3252533AB}" type="slidenum">
              <a:rPr lang="en-ZA" altLang="en-US"/>
              <a:pPr/>
              <a:t>72</a:t>
            </a:fld>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BC9048CA-3BD8-4629-9E7D-91A2939A96E6}" type="datetime1">
              <a:rPr lang="en-US" altLang="en-US" smtClean="0"/>
              <a:pPr fontAlgn="base">
                <a:spcBef>
                  <a:spcPct val="0"/>
                </a:spcBef>
                <a:spcAft>
                  <a:spcPct val="0"/>
                </a:spcAft>
                <a:defRPr/>
              </a:pPr>
              <a:t>9/14/2017</a:t>
            </a:fld>
            <a:endParaRPr lang="en-ZA" altLang="en-US" smtClean="0"/>
          </a:p>
        </p:txBody>
      </p:sp>
      <p:sp>
        <p:nvSpPr>
          <p:cNvPr id="53253"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4998" name="Slide Number Placeholder 5"/>
          <p:cNvSpPr>
            <a:spLocks noGrp="1"/>
          </p:cNvSpPr>
          <p:nvPr>
            <p:ph type="sldNum" sz="quarter" idx="5"/>
          </p:nvPr>
        </p:nvSpPr>
        <p:spPr bwMode="auto">
          <a:noFill/>
          <a:ln>
            <a:miter lim="800000"/>
            <a:headEnd/>
            <a:tailEnd/>
          </a:ln>
        </p:spPr>
        <p:txBody>
          <a:bodyPr/>
          <a:lstStyle/>
          <a:p>
            <a:fld id="{0C78F911-9783-42B8-9407-B2BADDBABEE6}" type="slidenum">
              <a:rPr lang="en-ZA" altLang="en-US"/>
              <a:pPr/>
              <a:t>16</a:t>
            </a:fld>
            <a:endParaRPr lang="en-Z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AC58E991-577E-4866-895B-57C163C9C156}" type="datetime1">
              <a:rPr lang="en-US" altLang="en-US" smtClean="0"/>
              <a:pPr fontAlgn="base">
                <a:spcBef>
                  <a:spcPct val="0"/>
                </a:spcBef>
                <a:spcAft>
                  <a:spcPct val="0"/>
                </a:spcAft>
                <a:defRPr/>
              </a:pPr>
              <a:t>9/14/2017</a:t>
            </a:fld>
            <a:endParaRPr lang="en-ZA" altLang="en-US" smtClean="0"/>
          </a:p>
        </p:txBody>
      </p:sp>
      <p:sp>
        <p:nvSpPr>
          <p:cNvPr id="54277"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6022" name="Slide Number Placeholder 5"/>
          <p:cNvSpPr>
            <a:spLocks noGrp="1"/>
          </p:cNvSpPr>
          <p:nvPr>
            <p:ph type="sldNum" sz="quarter" idx="5"/>
          </p:nvPr>
        </p:nvSpPr>
        <p:spPr bwMode="auto">
          <a:noFill/>
          <a:ln>
            <a:miter lim="800000"/>
            <a:headEnd/>
            <a:tailEnd/>
          </a:ln>
        </p:spPr>
        <p:txBody>
          <a:bodyPr/>
          <a:lstStyle/>
          <a:p>
            <a:fld id="{ECED7986-8257-433F-8657-CE565AB70FFC}" type="slidenum">
              <a:rPr lang="en-ZA" altLang="en-US"/>
              <a:pPr/>
              <a:t>17</a:t>
            </a:fld>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090A80A6-3B27-478D-8E75-DC644F234DA1}" type="datetime1">
              <a:rPr lang="en-US" altLang="en-US" smtClean="0"/>
              <a:pPr fontAlgn="base">
                <a:spcBef>
                  <a:spcPct val="0"/>
                </a:spcBef>
                <a:spcAft>
                  <a:spcPct val="0"/>
                </a:spcAft>
                <a:defRPr/>
              </a:pPr>
              <a:t>9/14/2017</a:t>
            </a:fld>
            <a:endParaRPr lang="en-ZA" altLang="en-US" smtClean="0"/>
          </a:p>
        </p:txBody>
      </p:sp>
      <p:sp>
        <p:nvSpPr>
          <p:cNvPr id="55301"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7046" name="Slide Number Placeholder 5"/>
          <p:cNvSpPr>
            <a:spLocks noGrp="1"/>
          </p:cNvSpPr>
          <p:nvPr>
            <p:ph type="sldNum" sz="quarter" idx="5"/>
          </p:nvPr>
        </p:nvSpPr>
        <p:spPr bwMode="auto">
          <a:noFill/>
          <a:ln>
            <a:miter lim="800000"/>
            <a:headEnd/>
            <a:tailEnd/>
          </a:ln>
        </p:spPr>
        <p:txBody>
          <a:bodyPr/>
          <a:lstStyle/>
          <a:p>
            <a:fld id="{DBD0C153-E10B-4F5C-A78A-67AC038E62FB}" type="slidenum">
              <a:rPr lang="en-ZA" altLang="en-US"/>
              <a:pPr/>
              <a:t>18</a:t>
            </a:fld>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35669DDF-F0E0-4AEF-8B98-70F2CF8FEB92}" type="datetime1">
              <a:rPr lang="en-US" altLang="en-US" smtClean="0"/>
              <a:pPr fontAlgn="base">
                <a:spcBef>
                  <a:spcPct val="0"/>
                </a:spcBef>
                <a:spcAft>
                  <a:spcPct val="0"/>
                </a:spcAft>
                <a:defRPr/>
              </a:pPr>
              <a:t>9/14/2017</a:t>
            </a:fld>
            <a:endParaRPr lang="en-ZA" altLang="en-US" smtClean="0"/>
          </a:p>
        </p:txBody>
      </p:sp>
      <p:sp>
        <p:nvSpPr>
          <p:cNvPr id="56325"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8070" name="Slide Number Placeholder 5"/>
          <p:cNvSpPr>
            <a:spLocks noGrp="1"/>
          </p:cNvSpPr>
          <p:nvPr>
            <p:ph type="sldNum" sz="quarter" idx="5"/>
          </p:nvPr>
        </p:nvSpPr>
        <p:spPr bwMode="auto">
          <a:noFill/>
          <a:ln>
            <a:miter lim="800000"/>
            <a:headEnd/>
            <a:tailEnd/>
          </a:ln>
        </p:spPr>
        <p:txBody>
          <a:bodyPr/>
          <a:lstStyle/>
          <a:p>
            <a:fld id="{8EFC0B55-53F1-462A-B200-1561C279BD41}" type="slidenum">
              <a:rPr lang="en-ZA" altLang="en-US"/>
              <a:pPr/>
              <a:t>22</a:t>
            </a:fld>
            <a:endParaRPr lang="en-Z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Date Placeholder 3"/>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7126BC67-59CF-4C2F-9516-E6B952B7D297}" type="datetime1">
              <a:rPr lang="en-US" altLang="en-US" smtClean="0"/>
              <a:pPr fontAlgn="base">
                <a:spcBef>
                  <a:spcPct val="0"/>
                </a:spcBef>
                <a:spcAft>
                  <a:spcPct val="0"/>
                </a:spcAft>
                <a:defRPr/>
              </a:pPr>
              <a:t>9/14/2017</a:t>
            </a:fld>
            <a:endParaRPr lang="en-ZA" altLang="en-US" smtClean="0"/>
          </a:p>
        </p:txBody>
      </p:sp>
      <p:sp>
        <p:nvSpPr>
          <p:cNvPr id="57349" name="Footer Placeholder 4"/>
          <p:cNvSpPr>
            <a:spLocks noGrp="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ZA" altLang="en-US" smtClean="0"/>
          </a:p>
        </p:txBody>
      </p:sp>
      <p:sp>
        <p:nvSpPr>
          <p:cNvPr id="89094" name="Slide Number Placeholder 5"/>
          <p:cNvSpPr>
            <a:spLocks noGrp="1"/>
          </p:cNvSpPr>
          <p:nvPr>
            <p:ph type="sldNum" sz="quarter" idx="5"/>
          </p:nvPr>
        </p:nvSpPr>
        <p:spPr bwMode="auto">
          <a:noFill/>
          <a:ln>
            <a:miter lim="800000"/>
            <a:headEnd/>
            <a:tailEnd/>
          </a:ln>
        </p:spPr>
        <p:txBody>
          <a:bodyPr/>
          <a:lstStyle/>
          <a:p>
            <a:fld id="{F7970BFB-34A2-4637-9252-A0216D0C9F1D}" type="slidenum">
              <a:rPr lang="en-ZA" altLang="en-US"/>
              <a:pPr/>
              <a:t>23</a:t>
            </a:fld>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11"/>
          <p:cNvPicPr>
            <a:picLocks noChangeAspect="1" noChangeArrowheads="1"/>
          </p:cNvPicPr>
          <p:nvPr userDrawn="1"/>
        </p:nvPicPr>
        <p:blipFill>
          <a:blip r:embed="rId2"/>
          <a:srcRect r="25999"/>
          <a:stretch>
            <a:fillRect/>
          </a:stretch>
        </p:blipFill>
        <p:spPr bwMode="auto">
          <a:xfrm>
            <a:off x="228600" y="1219200"/>
            <a:ext cx="1524000" cy="1373188"/>
          </a:xfrm>
          <a:prstGeom prst="rect">
            <a:avLst/>
          </a:prstGeom>
          <a:noFill/>
          <a:ln w="9525">
            <a:noFill/>
            <a:miter lim="800000"/>
            <a:headEnd/>
            <a:tailEnd/>
          </a:ln>
        </p:spPr>
      </p:pic>
      <p:pic>
        <p:nvPicPr>
          <p:cNvPr id="4" name="Picture 7"/>
          <p:cNvPicPr>
            <a:picLocks noChangeAspect="1" noChangeArrowheads="1"/>
          </p:cNvPicPr>
          <p:nvPr userDrawn="1"/>
        </p:nvPicPr>
        <p:blipFill>
          <a:blip r:embed="rId3"/>
          <a:srcRect l="18813" r="5798"/>
          <a:stretch>
            <a:fillRect/>
          </a:stretch>
        </p:blipFill>
        <p:spPr bwMode="auto">
          <a:xfrm>
            <a:off x="228600" y="2743200"/>
            <a:ext cx="1524000" cy="1333500"/>
          </a:xfrm>
          <a:prstGeom prst="rect">
            <a:avLst/>
          </a:prstGeom>
          <a:noFill/>
          <a:ln w="9525">
            <a:noFill/>
            <a:miter lim="800000"/>
            <a:headEnd/>
            <a:tailEnd/>
          </a:ln>
        </p:spPr>
      </p:pic>
      <p:pic>
        <p:nvPicPr>
          <p:cNvPr id="5" name="Picture 6"/>
          <p:cNvPicPr>
            <a:picLocks noChangeAspect="1" noChangeArrowheads="1"/>
          </p:cNvPicPr>
          <p:nvPr userDrawn="1"/>
        </p:nvPicPr>
        <p:blipFill>
          <a:blip r:embed="rId4"/>
          <a:srcRect l="11563" r="32932" b="27168"/>
          <a:stretch>
            <a:fillRect/>
          </a:stretch>
        </p:blipFill>
        <p:spPr bwMode="auto">
          <a:xfrm>
            <a:off x="228600" y="4267200"/>
            <a:ext cx="1566863" cy="1371600"/>
          </a:xfrm>
          <a:prstGeom prst="rect">
            <a:avLst/>
          </a:prstGeom>
          <a:noFill/>
          <a:ln w="9525">
            <a:noFill/>
            <a:miter lim="800000"/>
            <a:headEnd/>
            <a:tailEnd/>
          </a:ln>
        </p:spPr>
      </p:pic>
      <p:cxnSp>
        <p:nvCxnSpPr>
          <p:cNvPr id="6" name="Straight Connector 5"/>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8" name="Picture 9" descr="NDOH Logo.jpg"/>
          <p:cNvPicPr>
            <a:picLocks noChangeAspect="1"/>
          </p:cNvPicPr>
          <p:nvPr userDrawn="1"/>
        </p:nvPicPr>
        <p:blipFill>
          <a:blip r:embed="rId5"/>
          <a:srcRect/>
          <a:stretch>
            <a:fillRect/>
          </a:stretch>
        </p:blipFill>
        <p:spPr bwMode="auto">
          <a:xfrm>
            <a:off x="152400" y="5867400"/>
            <a:ext cx="2286000" cy="823913"/>
          </a:xfrm>
          <a:prstGeom prst="rect">
            <a:avLst/>
          </a:prstGeom>
          <a:noFill/>
          <a:ln w="9525">
            <a:noFill/>
            <a:miter lim="800000"/>
            <a:headEnd/>
            <a:tailEnd/>
          </a:ln>
        </p:spPr>
      </p:pic>
      <p:cxnSp>
        <p:nvCxnSpPr>
          <p:cNvPr id="9" name="Straight Connector 8"/>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11" descr="Phila.jpg"/>
          <p:cNvPicPr>
            <a:picLocks noChangeAspect="1"/>
          </p:cNvPicPr>
          <p:nvPr userDrawn="1"/>
        </p:nvPicPr>
        <p:blipFill>
          <a:blip r:embed="rId6" cstate="print"/>
          <a:srcRect/>
          <a:stretch>
            <a:fillRect/>
          </a:stretch>
        </p:blipFill>
        <p:spPr bwMode="auto">
          <a:xfrm>
            <a:off x="6786563" y="5929313"/>
            <a:ext cx="1071562" cy="909637"/>
          </a:xfrm>
          <a:prstGeom prst="rect">
            <a:avLst/>
          </a:prstGeom>
          <a:noFill/>
          <a:ln w="9525">
            <a:noFill/>
            <a:miter lim="800000"/>
            <a:headEnd/>
            <a:tailEnd/>
          </a:ln>
        </p:spPr>
      </p:pic>
      <p:pic>
        <p:nvPicPr>
          <p:cNvPr id="11" name="Picture 12" descr="Logo - NDP - Full colour.jpg"/>
          <p:cNvPicPr>
            <a:picLocks noChangeAspect="1"/>
          </p:cNvPicPr>
          <p:nvPr userDrawn="1"/>
        </p:nvPicPr>
        <p:blipFill>
          <a:blip r:embed="rId7"/>
          <a:srcRect/>
          <a:stretch>
            <a:fillRect/>
          </a:stretch>
        </p:blipFill>
        <p:spPr bwMode="auto">
          <a:xfrm>
            <a:off x="8001000" y="5870575"/>
            <a:ext cx="1058863" cy="1058863"/>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5" descr="Phila.jpg"/>
          <p:cNvPicPr>
            <a:picLocks noChangeAspect="1"/>
          </p:cNvPicPr>
          <p:nvPr userDrawn="1"/>
        </p:nvPicPr>
        <p:blipFill>
          <a:blip r:embed="rId2" cstate="print"/>
          <a:srcRect/>
          <a:stretch>
            <a:fillRect/>
          </a:stretch>
        </p:blipFill>
        <p:spPr bwMode="auto">
          <a:xfrm>
            <a:off x="5584825" y="5929313"/>
            <a:ext cx="1071563" cy="909637"/>
          </a:xfrm>
          <a:prstGeom prst="rect">
            <a:avLst/>
          </a:prstGeom>
          <a:noFill/>
          <a:ln w="9525">
            <a:noFill/>
            <a:miter lim="800000"/>
            <a:headEnd/>
            <a:tailEnd/>
          </a:ln>
        </p:spPr>
      </p:pic>
      <p:pic>
        <p:nvPicPr>
          <p:cNvPr id="4" name="Picture 9" descr="Logo - NDP - Full colour.jpg"/>
          <p:cNvPicPr>
            <a:picLocks noChangeAspect="1"/>
          </p:cNvPicPr>
          <p:nvPr userDrawn="1"/>
        </p:nvPicPr>
        <p:blipFill>
          <a:blip r:embed="rId3"/>
          <a:srcRect/>
          <a:stretch>
            <a:fillRect/>
          </a:stretch>
        </p:blipFill>
        <p:spPr bwMode="auto">
          <a:xfrm>
            <a:off x="6799263" y="5870575"/>
            <a:ext cx="1058862" cy="1058863"/>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3" name="Picture 11"/>
          <p:cNvPicPr>
            <a:picLocks noChangeAspect="1" noChangeArrowheads="1"/>
          </p:cNvPicPr>
          <p:nvPr userDrawn="1"/>
        </p:nvPicPr>
        <p:blipFill>
          <a:blip r:embed="rId2"/>
          <a:srcRect r="25999"/>
          <a:stretch>
            <a:fillRect/>
          </a:stretch>
        </p:blipFill>
        <p:spPr bwMode="auto">
          <a:xfrm>
            <a:off x="228600" y="1219200"/>
            <a:ext cx="1524000" cy="1373188"/>
          </a:xfrm>
          <a:prstGeom prst="rect">
            <a:avLst/>
          </a:prstGeom>
          <a:noFill/>
          <a:ln w="9525">
            <a:noFill/>
            <a:miter lim="800000"/>
            <a:headEnd/>
            <a:tailEnd/>
          </a:ln>
        </p:spPr>
      </p:pic>
      <p:pic>
        <p:nvPicPr>
          <p:cNvPr id="4" name="Picture 7"/>
          <p:cNvPicPr>
            <a:picLocks noChangeAspect="1" noChangeArrowheads="1"/>
          </p:cNvPicPr>
          <p:nvPr userDrawn="1"/>
        </p:nvPicPr>
        <p:blipFill>
          <a:blip r:embed="rId3"/>
          <a:srcRect l="18813" r="5798"/>
          <a:stretch>
            <a:fillRect/>
          </a:stretch>
        </p:blipFill>
        <p:spPr bwMode="auto">
          <a:xfrm>
            <a:off x="228600" y="2743200"/>
            <a:ext cx="1524000" cy="1333500"/>
          </a:xfrm>
          <a:prstGeom prst="rect">
            <a:avLst/>
          </a:prstGeom>
          <a:noFill/>
          <a:ln w="9525">
            <a:noFill/>
            <a:miter lim="800000"/>
            <a:headEnd/>
            <a:tailEnd/>
          </a:ln>
        </p:spPr>
      </p:pic>
      <p:pic>
        <p:nvPicPr>
          <p:cNvPr id="5" name="Picture 8"/>
          <p:cNvPicPr>
            <a:picLocks noChangeAspect="1" noChangeArrowheads="1"/>
          </p:cNvPicPr>
          <p:nvPr userDrawn="1"/>
        </p:nvPicPr>
        <p:blipFill>
          <a:blip r:embed="rId4"/>
          <a:srcRect l="11563" r="32932" b="27168"/>
          <a:stretch>
            <a:fillRect/>
          </a:stretch>
        </p:blipFill>
        <p:spPr bwMode="auto">
          <a:xfrm>
            <a:off x="228600" y="4267200"/>
            <a:ext cx="1566863" cy="1371600"/>
          </a:xfrm>
          <a:prstGeom prst="rect">
            <a:avLst/>
          </a:prstGeom>
          <a:noFill/>
          <a:ln w="9525">
            <a:noFill/>
            <a:miter lim="800000"/>
            <a:headEnd/>
            <a:tailEnd/>
          </a:ln>
        </p:spPr>
      </p:pic>
      <p:cxnSp>
        <p:nvCxnSpPr>
          <p:cNvPr id="6" name="Straight Connector 5"/>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8" name="Picture 11" descr="NDOH Logo.jpg"/>
          <p:cNvPicPr>
            <a:picLocks noChangeAspect="1"/>
          </p:cNvPicPr>
          <p:nvPr userDrawn="1"/>
        </p:nvPicPr>
        <p:blipFill>
          <a:blip r:embed="rId5"/>
          <a:srcRect/>
          <a:stretch>
            <a:fillRect/>
          </a:stretch>
        </p:blipFill>
        <p:spPr bwMode="auto">
          <a:xfrm>
            <a:off x="152400" y="5867400"/>
            <a:ext cx="2286000" cy="823913"/>
          </a:xfrm>
          <a:prstGeom prst="rect">
            <a:avLst/>
          </a:prstGeom>
          <a:noFill/>
          <a:ln w="9525">
            <a:noFill/>
            <a:miter lim="800000"/>
            <a:headEnd/>
            <a:tailEnd/>
          </a:ln>
        </p:spPr>
      </p:pic>
      <p:cxnSp>
        <p:nvCxnSpPr>
          <p:cNvPr id="9" name="Straight Connector 8"/>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13" descr="Phila.jpg"/>
          <p:cNvPicPr>
            <a:picLocks noChangeAspect="1"/>
          </p:cNvPicPr>
          <p:nvPr userDrawn="1"/>
        </p:nvPicPr>
        <p:blipFill>
          <a:blip r:embed="rId6" cstate="print"/>
          <a:srcRect/>
          <a:stretch>
            <a:fillRect/>
          </a:stretch>
        </p:blipFill>
        <p:spPr bwMode="auto">
          <a:xfrm>
            <a:off x="6786563" y="5929313"/>
            <a:ext cx="1071562" cy="909637"/>
          </a:xfrm>
          <a:prstGeom prst="rect">
            <a:avLst/>
          </a:prstGeom>
          <a:noFill/>
          <a:ln w="9525">
            <a:noFill/>
            <a:miter lim="800000"/>
            <a:headEnd/>
            <a:tailEnd/>
          </a:ln>
        </p:spPr>
      </p:pic>
      <p:pic>
        <p:nvPicPr>
          <p:cNvPr id="11" name="Picture 14" descr="Logo - NDP - Full colour.jpg"/>
          <p:cNvPicPr>
            <a:picLocks noChangeAspect="1"/>
          </p:cNvPicPr>
          <p:nvPr userDrawn="1"/>
        </p:nvPicPr>
        <p:blipFill>
          <a:blip r:embed="rId7"/>
          <a:srcRect/>
          <a:stretch>
            <a:fillRect/>
          </a:stretch>
        </p:blipFill>
        <p:spPr bwMode="auto">
          <a:xfrm>
            <a:off x="8001000" y="5870575"/>
            <a:ext cx="1058863" cy="10588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5D966F3A-835E-4B33-B8AC-3C34717433B8}"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86" r:id="rId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1" name="Picture 7" descr="NDOH Logo.jpg"/>
          <p:cNvPicPr>
            <a:picLocks noChangeAspect="1"/>
          </p:cNvPicPr>
          <p:nvPr userDrawn="1"/>
        </p:nvPicPr>
        <p:blipFill>
          <a:blip r:embed="rId4"/>
          <a:srcRect/>
          <a:stretch>
            <a:fillRect/>
          </a:stretch>
        </p:blipFill>
        <p:spPr bwMode="auto">
          <a:xfrm>
            <a:off x="152400" y="5867400"/>
            <a:ext cx="2286000" cy="823913"/>
          </a:xfrm>
          <a:prstGeom prst="rect">
            <a:avLst/>
          </a:prstGeom>
          <a:noFill/>
          <a:ln w="9525">
            <a:noFill/>
            <a:miter lim="800000"/>
            <a:headEnd/>
            <a:tailEnd/>
          </a:ln>
        </p:spPr>
      </p:pic>
      <p:pic>
        <p:nvPicPr>
          <p:cNvPr id="2052" name="Picture 11"/>
          <p:cNvPicPr>
            <a:picLocks noChangeAspect="1" noChangeArrowheads="1"/>
          </p:cNvPicPr>
          <p:nvPr userDrawn="1"/>
        </p:nvPicPr>
        <p:blipFill>
          <a:blip r:embed="rId5"/>
          <a:srcRect r="25999"/>
          <a:stretch>
            <a:fillRect/>
          </a:stretch>
        </p:blipFill>
        <p:spPr bwMode="auto">
          <a:xfrm>
            <a:off x="7342188" y="0"/>
            <a:ext cx="1184275"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2555875" y="1412875"/>
            <a:ext cx="5791200" cy="738188"/>
          </a:xfrm>
          <a:prstGeom prst="rect">
            <a:avLst/>
          </a:prstGeom>
          <a:noFill/>
          <a:ln w="9525">
            <a:noFill/>
            <a:miter lim="800000"/>
            <a:headEnd/>
            <a:tailEnd/>
          </a:ln>
        </p:spPr>
        <p:txBody>
          <a:bodyPr>
            <a:spAutoFit/>
          </a:bodyPr>
          <a:lstStyle/>
          <a:p>
            <a:pPr algn="ctr" eaLnBrk="1" hangingPunct="1"/>
            <a:r>
              <a:rPr lang="en-GB" altLang="en-US" sz="2000">
                <a:latin typeface="Calibri" pitchFamily="34" charset="0"/>
              </a:rPr>
              <a:t> </a:t>
            </a:r>
            <a:endParaRPr lang="en-ZA" altLang="en-US" sz="2000">
              <a:latin typeface="Calibri" pitchFamily="34" charset="0"/>
            </a:endParaRPr>
          </a:p>
          <a:p>
            <a:pPr algn="ctr" eaLnBrk="1" hangingPunct="1"/>
            <a:r>
              <a:rPr lang="en-GB" altLang="en-US" sz="2200" b="1">
                <a:latin typeface="Calibri" pitchFamily="34" charset="0"/>
              </a:rPr>
              <a:t>QUARTER ONE OF 2017/18 FINANCIAL YEAR</a:t>
            </a:r>
            <a:endParaRPr lang="en-ZA" altLang="en-US" sz="2200">
              <a:latin typeface="Calibri" pitchFamily="34" charset="0"/>
            </a:endParaRPr>
          </a:p>
        </p:txBody>
      </p:sp>
      <p:sp>
        <p:nvSpPr>
          <p:cNvPr id="7" name="Rectangle 2"/>
          <p:cNvSpPr txBox="1">
            <a:spLocks noChangeArrowheads="1"/>
          </p:cNvSpPr>
          <p:nvPr/>
        </p:nvSpPr>
        <p:spPr>
          <a:xfrm>
            <a:off x="533400" y="0"/>
            <a:ext cx="7315200" cy="838200"/>
          </a:xfrm>
          <a:prstGeom prst="rect">
            <a:avLst/>
          </a:prstGeom>
        </p:spPr>
        <p:txBody>
          <a:bodyPr anchor="b">
            <a:normAutofit fontScale="92500" lnSpcReduction="10000"/>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dirty="0">
                <a:solidFill>
                  <a:schemeClr val="bg1"/>
                </a:solidFill>
                <a:latin typeface="Arial Black" pitchFamily="34" charset="0"/>
                <a:cs typeface="+mn-cs"/>
              </a:rPr>
              <a:t>PROGRESS REPORT ON ANNUAL PERFORMANCE PLAN 2017/18</a:t>
            </a:r>
            <a:endParaRPr lang="en-GB" sz="2800" b="1" dirty="0">
              <a:solidFill>
                <a:schemeClr val="bg1"/>
              </a:solidFill>
              <a:latin typeface="Arial" panose="020B0604020202020204" pitchFamily="34" charset="0"/>
              <a:ea typeface="+mj-ea"/>
              <a:cs typeface="Arial" panose="020B0604020202020204" pitchFamily="34" charset="0"/>
            </a:endParaRPr>
          </a:p>
        </p:txBody>
      </p:sp>
      <p:sp>
        <p:nvSpPr>
          <p:cNvPr id="6148" name="Title 7"/>
          <p:cNvSpPr>
            <a:spLocks noGrp="1"/>
          </p:cNvSpPr>
          <p:nvPr>
            <p:ph type="title" idx="4294967295"/>
          </p:nvPr>
        </p:nvSpPr>
        <p:spPr bwMode="auto">
          <a:xfrm>
            <a:off x="4427538" y="6092825"/>
            <a:ext cx="4211637" cy="504825"/>
          </a:xfrm>
          <a:prstGeom prst="rect">
            <a:avLst/>
          </a:prstGeom>
          <a:noFill/>
          <a:ln>
            <a:miter lim="800000"/>
            <a:headEnd/>
            <a:tailEnd/>
          </a:ln>
        </p:spPr>
        <p:txBody>
          <a:bodyPr/>
          <a:lstStyle/>
          <a:p>
            <a:pPr algn="r" eaLnBrk="1" hangingPunct="1"/>
            <a:fld id="{E1F60147-1DC6-44C6-9EF2-1707CFC1ECA8}" type="slidenum">
              <a:rPr lang="en-ZA" altLang="en-US" sz="1200" smtClean="0">
                <a:latin typeface="Arial" charset="0"/>
                <a:cs typeface="Arial" charset="0"/>
              </a:rPr>
              <a:pPr algn="r" eaLnBrk="1" hangingPunct="1"/>
              <a:t>1</a:t>
            </a:fld>
            <a:r>
              <a:rPr lang="en-ZA" altLang="en-US" sz="1200" smtClean="0">
                <a:latin typeface="Arial" charset="0"/>
                <a:cs typeface="Arial" charset="0"/>
              </a:rPr>
              <a:t> </a:t>
            </a:r>
          </a:p>
        </p:txBody>
      </p:sp>
      <p:sp>
        <p:nvSpPr>
          <p:cNvPr id="9" name="TextBox 8"/>
          <p:cNvSpPr txBox="1"/>
          <p:nvPr/>
        </p:nvSpPr>
        <p:spPr>
          <a:xfrm>
            <a:off x="2700338" y="3132138"/>
            <a:ext cx="5791200" cy="400050"/>
          </a:xfrm>
          <a:prstGeom prst="rect">
            <a:avLst/>
          </a:prstGeom>
          <a:noFill/>
        </p:spPr>
        <p:txBody>
          <a:bodyPr>
            <a:spAutoFit/>
          </a:bodyPr>
          <a:lstStyle/>
          <a:p>
            <a:pPr algn="ctr" eaLnBrk="1" fontAlgn="auto" hangingPunct="1">
              <a:spcBef>
                <a:spcPts val="0"/>
              </a:spcBef>
              <a:spcAft>
                <a:spcPts val="0"/>
              </a:spcAft>
              <a:defRPr/>
            </a:pPr>
            <a:r>
              <a:rPr lang="en-US" sz="2000" b="1" dirty="0">
                <a:solidFill>
                  <a:schemeClr val="bg1">
                    <a:lumMod val="50000"/>
                  </a:schemeClr>
                </a:solidFill>
                <a:latin typeface="Arial" panose="020B0604020202020204" pitchFamily="34" charset="0"/>
                <a:cs typeface="Arial" panose="020B0604020202020204" pitchFamily="34" charset="0"/>
              </a:rPr>
              <a:t>PORTFOLIO COMMITTEE ON HEALTH</a:t>
            </a:r>
          </a:p>
        </p:txBody>
      </p:sp>
      <p:sp>
        <p:nvSpPr>
          <p:cNvPr id="10" name="TextBox 9"/>
          <p:cNvSpPr txBox="1"/>
          <p:nvPr/>
        </p:nvSpPr>
        <p:spPr>
          <a:xfrm>
            <a:off x="2500313" y="4814888"/>
            <a:ext cx="5791200" cy="400050"/>
          </a:xfrm>
          <a:prstGeom prst="rect">
            <a:avLst/>
          </a:prstGeom>
          <a:noFill/>
        </p:spPr>
        <p:txBody>
          <a:bodyPr>
            <a:spAutoFit/>
          </a:bodyPr>
          <a:lstStyle/>
          <a:p>
            <a:pPr algn="ctr" eaLnBrk="1" fontAlgn="auto" hangingPunct="1">
              <a:spcBef>
                <a:spcPts val="0"/>
              </a:spcBef>
              <a:spcAft>
                <a:spcPts val="0"/>
              </a:spcAft>
              <a:defRPr/>
            </a:pPr>
            <a:r>
              <a:rPr lang="en-GB" sz="2000" b="1" dirty="0">
                <a:latin typeface="Arial Black" pitchFamily="34" charset="0"/>
                <a:cs typeface="+mn-cs"/>
              </a:rPr>
              <a:t>14 SEPTEMBER 2017</a:t>
            </a:r>
            <a:endParaRPr lang="en-US" sz="2000" dirty="0">
              <a:solidFill>
                <a:schemeClr val="bg1">
                  <a:lumMod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9E87BC45-39A2-4A2C-AB9E-E52E3352E67A}" type="slidenum">
              <a:rPr lang="en-ZA" altLang="en-US" sz="1200" smtClean="0">
                <a:latin typeface="Arial" charset="0"/>
                <a:cs typeface="Arial" charset="0"/>
              </a:rPr>
              <a:pPr algn="r" eaLnBrk="1" hangingPunct="1"/>
              <a:t>10</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5" name="Table 4"/>
          <p:cNvGraphicFramePr>
            <a:graphicFrameLocks noGrp="1"/>
          </p:cNvGraphicFramePr>
          <p:nvPr/>
        </p:nvGraphicFramePr>
        <p:xfrm>
          <a:off x="0" y="1150938"/>
          <a:ext cx="9144000" cy="3802062"/>
        </p:xfrm>
        <a:graphic>
          <a:graphicData uri="http://schemas.openxmlformats.org/drawingml/2006/table">
            <a:tbl>
              <a:tblPr firstRow="1" bandRow="1">
                <a:tableStyleId>{5C22544A-7EE6-4342-B048-85BDC9FD1C3A}</a:tableStyleId>
              </a:tblPr>
              <a:tblGrid>
                <a:gridCol w="1346475">
                  <a:extLst>
                    <a:ext uri="{9D8B030D-6E8A-4147-A177-3AD203B41FA5}">
                      <a16:colId xmlns:a16="http://schemas.microsoft.com/office/drawing/2014/main" val="20000"/>
                    </a:ext>
                  </a:extLst>
                </a:gridCol>
                <a:gridCol w="1901441">
                  <a:extLst>
                    <a:ext uri="{9D8B030D-6E8A-4147-A177-3AD203B41FA5}">
                      <a16:colId xmlns:a16="http://schemas.microsoft.com/office/drawing/2014/main" val="20001"/>
                    </a:ext>
                  </a:extLst>
                </a:gridCol>
                <a:gridCol w="2598896">
                  <a:extLst>
                    <a:ext uri="{9D8B030D-6E8A-4147-A177-3AD203B41FA5}">
                      <a16:colId xmlns:a16="http://schemas.microsoft.com/office/drawing/2014/main" val="20002"/>
                    </a:ext>
                  </a:extLst>
                </a:gridCol>
                <a:gridCol w="2037556">
                  <a:extLst>
                    <a:ext uri="{9D8B030D-6E8A-4147-A177-3AD203B41FA5}">
                      <a16:colId xmlns:a16="http://schemas.microsoft.com/office/drawing/2014/main" val="20003"/>
                    </a:ext>
                  </a:extLst>
                </a:gridCol>
                <a:gridCol w="1259632">
                  <a:extLst>
                    <a:ext uri="{9D8B030D-6E8A-4147-A177-3AD203B41FA5}">
                      <a16:colId xmlns:a16="http://schemas.microsoft.com/office/drawing/2014/main" val="20004"/>
                    </a:ext>
                  </a:extLst>
                </a:gridCol>
              </a:tblGrid>
              <a:tr h="377165">
                <a:tc>
                  <a:txBody>
                    <a:bodyPr/>
                    <a:lstStyle/>
                    <a:p>
                      <a:r>
                        <a:rPr lang="en-US" sz="800" dirty="0" smtClean="0">
                          <a:latin typeface="Arial Black" pitchFamily="34" charset="0"/>
                        </a:rPr>
                        <a:t>Strategic Objective</a:t>
                      </a:r>
                      <a:endParaRPr lang="en-US" sz="800" dirty="0">
                        <a:latin typeface="Arial Black" pitchFamily="34" charset="0"/>
                      </a:endParaRPr>
                    </a:p>
                  </a:txBody>
                  <a:tcPr marL="91447" marR="91447" marT="45715" marB="45715"/>
                </a:tc>
                <a:tc>
                  <a:txBody>
                    <a:bodyPr/>
                    <a:lstStyle/>
                    <a:p>
                      <a:r>
                        <a:rPr lang="en-US" sz="800" dirty="0" smtClean="0">
                          <a:latin typeface="Arial Black" pitchFamily="34" charset="0"/>
                        </a:rPr>
                        <a:t>Indicator</a:t>
                      </a:r>
                      <a:endParaRPr lang="en-US" sz="800" dirty="0">
                        <a:latin typeface="Arial Black" pitchFamily="34" charset="0"/>
                      </a:endParaRPr>
                    </a:p>
                  </a:txBody>
                  <a:tcPr marL="91447" marR="91447" marT="45715" marB="45715"/>
                </a:tc>
                <a:tc>
                  <a:txBody>
                    <a:bodyPr/>
                    <a:lstStyle/>
                    <a:p>
                      <a:r>
                        <a:rPr lang="en-US" sz="800" dirty="0" smtClean="0">
                          <a:latin typeface="Arial Black" pitchFamily="34" charset="0"/>
                        </a:rPr>
                        <a:t>Target</a:t>
                      </a:r>
                      <a:endParaRPr lang="en-US" sz="800" dirty="0">
                        <a:latin typeface="Arial Black" pitchFamily="34" charset="0"/>
                      </a:endParaRPr>
                    </a:p>
                  </a:txBody>
                  <a:tcPr marL="91447" marR="91447"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8" marR="91438" marT="45723" marB="45723"/>
                </a:tc>
                <a:tc>
                  <a:txBody>
                    <a:bodyPr/>
                    <a:lstStyle/>
                    <a:p>
                      <a:r>
                        <a:rPr lang="en-US" sz="900" dirty="0" smtClean="0">
                          <a:latin typeface="Arial Black" pitchFamily="34" charset="0"/>
                        </a:rPr>
                        <a:t>Deviation</a:t>
                      </a:r>
                      <a:endParaRPr lang="en-US" sz="900" dirty="0">
                        <a:latin typeface="Arial Black" pitchFamily="34" charset="0"/>
                      </a:endParaRPr>
                    </a:p>
                  </a:txBody>
                  <a:tcPr marL="91438" marR="91438" marT="45723" marB="45723"/>
                </a:tc>
                <a:extLst>
                  <a:ext uri="{0D108BD9-81ED-4DB2-BD59-A6C34878D82A}">
                    <a16:rowId xmlns:a16="http://schemas.microsoft.com/office/drawing/2014/main" val="10000"/>
                  </a:ext>
                </a:extLst>
              </a:tr>
              <a:tr h="822981">
                <a:tc>
                  <a:txBody>
                    <a:bodyPr/>
                    <a:lstStyle/>
                    <a:p>
                      <a:r>
                        <a:rPr lang="en-US" sz="900" b="1" kern="1200" baseline="0" dirty="0" smtClean="0">
                          <a:solidFill>
                            <a:schemeClr val="dk1"/>
                          </a:solidFill>
                          <a:latin typeface="Arial Black" pitchFamily="34" charset="0"/>
                          <a:ea typeface="+mn-ea"/>
                          <a:cs typeface="+mn-cs"/>
                        </a:rPr>
                        <a:t>Implement the</a:t>
                      </a:r>
                    </a:p>
                    <a:p>
                      <a:r>
                        <a:rPr lang="en-US" sz="900" b="1" kern="1200" baseline="0" dirty="0" smtClean="0">
                          <a:solidFill>
                            <a:schemeClr val="dk1"/>
                          </a:solidFill>
                          <a:latin typeface="Arial Black" pitchFamily="34" charset="0"/>
                          <a:ea typeface="+mn-ea"/>
                          <a:cs typeface="+mn-cs"/>
                        </a:rPr>
                        <a:t>Strategy to address</a:t>
                      </a:r>
                    </a:p>
                    <a:p>
                      <a:r>
                        <a:rPr lang="en-US" sz="900" b="1" kern="1200" baseline="0" dirty="0" smtClean="0">
                          <a:solidFill>
                            <a:schemeClr val="dk1"/>
                          </a:solidFill>
                          <a:latin typeface="Arial Black" pitchFamily="34" charset="0"/>
                          <a:ea typeface="+mn-ea"/>
                          <a:cs typeface="+mn-cs"/>
                        </a:rPr>
                        <a:t>antimicrobial resistance (AMR)</a:t>
                      </a:r>
                      <a:endParaRPr lang="en-ZA" sz="900" b="1" dirty="0">
                        <a:latin typeface="Arial Black" pitchFamily="34" charset="0"/>
                        <a:ea typeface="Calibri"/>
                        <a:cs typeface="Times New Roman"/>
                      </a:endParaRPr>
                    </a:p>
                  </a:txBody>
                  <a:tcPr marL="68585" marR="68585" marT="0" marB="0"/>
                </a:tc>
                <a:tc>
                  <a:txBody>
                    <a:bodyPr/>
                    <a:lstStyle/>
                    <a:p>
                      <a:r>
                        <a:rPr lang="en-ZA" sz="900" b="1" dirty="0" smtClean="0">
                          <a:latin typeface="Arial Black" pitchFamily="34" charset="0"/>
                          <a:ea typeface="Calibri"/>
                          <a:cs typeface="Times New Roman"/>
                        </a:rPr>
                        <a:t>National  anti-microbial resistance A(MR) strategy Implemented</a:t>
                      </a:r>
                      <a:endParaRPr lang="en-ZA" sz="900" b="1" dirty="0">
                        <a:latin typeface="Arial Black" pitchFamily="34" charset="0"/>
                        <a:ea typeface="Calibri"/>
                        <a:cs typeface="Times New Roman"/>
                      </a:endParaRPr>
                    </a:p>
                  </a:txBody>
                  <a:tcPr marL="68585" marR="68585" marT="0" marB="0"/>
                </a:tc>
                <a:tc>
                  <a:txBody>
                    <a:bodyPr/>
                    <a:lstStyle/>
                    <a:p>
                      <a:pPr marL="0" algn="l" defTabSz="914400" rtl="0" eaLnBrk="1" latinLnBrk="0" hangingPunct="1"/>
                      <a:r>
                        <a:rPr lang="en-GB" sz="900" b="1" kern="1200" dirty="0" smtClean="0">
                          <a:solidFill>
                            <a:schemeClr val="dk1"/>
                          </a:solidFill>
                          <a:latin typeface="Arial Black" pitchFamily="34" charset="0"/>
                          <a:ea typeface="Calibri"/>
                          <a:cs typeface="Times New Roman"/>
                        </a:rPr>
                        <a:t>Annual : Surveillance system for monitoring resistance developed</a:t>
                      </a:r>
                    </a:p>
                    <a:p>
                      <a:endParaRPr lang="en-US" sz="900" kern="1200" dirty="0" smtClean="0">
                        <a:solidFill>
                          <a:schemeClr val="dk1"/>
                        </a:solidFill>
                        <a:latin typeface="Arial Black" pitchFamily="34" charset="0"/>
                        <a:ea typeface="+mn-ea"/>
                        <a:cs typeface="+mn-cs"/>
                      </a:endParaRPr>
                    </a:p>
                    <a:p>
                      <a:r>
                        <a:rPr lang="en-US" sz="900" kern="1200" dirty="0" smtClean="0">
                          <a:solidFill>
                            <a:schemeClr val="dk1"/>
                          </a:solidFill>
                          <a:latin typeface="Arial Black" pitchFamily="34" charset="0"/>
                          <a:ea typeface="+mn-ea"/>
                          <a:cs typeface="+mn-cs"/>
                        </a:rPr>
                        <a:t>Q1:</a:t>
                      </a:r>
                      <a:r>
                        <a:rPr lang="en-US" sz="900" kern="1200" baseline="0" dirty="0" smtClean="0">
                          <a:solidFill>
                            <a:schemeClr val="dk1"/>
                          </a:solidFill>
                          <a:latin typeface="Arial Black" pitchFamily="34" charset="0"/>
                          <a:ea typeface="+mn-ea"/>
                          <a:cs typeface="+mn-cs"/>
                        </a:rPr>
                        <a:t> </a:t>
                      </a:r>
                      <a:r>
                        <a:rPr lang="en-US" sz="900" b="1" kern="1200" dirty="0" smtClean="0">
                          <a:solidFill>
                            <a:schemeClr val="dk1"/>
                          </a:solidFill>
                          <a:latin typeface="Arial Black" pitchFamily="34" charset="0"/>
                          <a:ea typeface="Calibri"/>
                          <a:cs typeface="Times New Roman"/>
                        </a:rPr>
                        <a:t>Review existing surveillance systems in human health and identify gaps</a:t>
                      </a:r>
                      <a:endParaRPr lang="en-ZA" sz="900" b="1" kern="1200" dirty="0">
                        <a:solidFill>
                          <a:schemeClr val="dk1"/>
                        </a:solidFill>
                        <a:latin typeface="Arial Black" pitchFamily="34" charset="0"/>
                        <a:ea typeface="Calibri"/>
                        <a:cs typeface="Times New Roman"/>
                      </a:endParaRPr>
                    </a:p>
                  </a:txBody>
                  <a:tcPr marL="68585" marR="68585" marT="0" marB="0"/>
                </a:tc>
                <a:tc>
                  <a:txBody>
                    <a:bodyPr/>
                    <a:lstStyle/>
                    <a:p>
                      <a:pPr marL="0" marR="0">
                        <a:lnSpc>
                          <a:spcPct val="115000"/>
                        </a:lnSpc>
                        <a:spcBef>
                          <a:spcPts val="0"/>
                        </a:spcBef>
                        <a:spcAft>
                          <a:spcPts val="0"/>
                        </a:spcAft>
                      </a:pPr>
                      <a:endParaRPr lang="en-US" sz="900" b="1"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r>
                        <a:rPr lang="en-US" sz="900" b="1" kern="1200" dirty="0" smtClean="0">
                          <a:solidFill>
                            <a:schemeClr val="dk1"/>
                          </a:solidFill>
                          <a:latin typeface="Arial Black" pitchFamily="34" charset="0"/>
                          <a:ea typeface="Calibri"/>
                          <a:cs typeface="Times New Roman"/>
                        </a:rPr>
                        <a:t>Gap analysis done on surveillance systems in human health</a:t>
                      </a:r>
                    </a:p>
                  </a:txBody>
                  <a:tcPr marL="68580" marR="68580" marT="0" marB="0">
                    <a:solidFill>
                      <a:schemeClr val="tx2">
                        <a:lumMod val="20000"/>
                        <a:lumOff val="80000"/>
                      </a:schemeClr>
                    </a:solidFill>
                  </a:tcPr>
                </a:tc>
                <a:tc>
                  <a:txBody>
                    <a:bodyPr/>
                    <a:lstStyle/>
                    <a:p>
                      <a:pPr marL="0" algn="l" defTabSz="914400" rtl="0" eaLnBrk="1" latinLnBrk="0" hangingPunct="1">
                        <a:lnSpc>
                          <a:spcPct val="115000"/>
                        </a:lnSpc>
                        <a:spcAft>
                          <a:spcPts val="0"/>
                        </a:spcAft>
                      </a:pPr>
                      <a:endParaRPr lang="en-US" sz="900" kern="1200" dirty="0" smtClean="0">
                        <a:solidFill>
                          <a:schemeClr val="dk1"/>
                        </a:solidFill>
                        <a:latin typeface="Arial Black" pitchFamily="34" charset="0"/>
                        <a:ea typeface="+mn-ea"/>
                        <a:cs typeface="+mn-cs"/>
                      </a:endParaRPr>
                    </a:p>
                    <a:p>
                      <a:pPr marL="0" algn="l" defTabSz="914400" rtl="0" eaLnBrk="1" latinLnBrk="0" hangingPunct="1">
                        <a:lnSpc>
                          <a:spcPct val="115000"/>
                        </a:lnSpc>
                        <a:spcAft>
                          <a:spcPts val="0"/>
                        </a:spcAft>
                      </a:pPr>
                      <a:endParaRPr lang="en-US" sz="900" kern="1200" dirty="0" smtClean="0">
                        <a:solidFill>
                          <a:schemeClr val="dk1"/>
                        </a:solidFill>
                        <a:latin typeface="Arial Black" pitchFamily="34" charset="0"/>
                        <a:ea typeface="+mn-ea"/>
                        <a:cs typeface="+mn-cs"/>
                      </a:endParaRPr>
                    </a:p>
                    <a:p>
                      <a:pPr marL="0" algn="l" defTabSz="914400" rtl="0" eaLnBrk="1" latinLnBrk="0" hangingPunct="1">
                        <a:lnSpc>
                          <a:spcPct val="115000"/>
                        </a:lnSpc>
                        <a:spcAft>
                          <a:spcPts val="0"/>
                        </a:spcAft>
                      </a:pPr>
                      <a:r>
                        <a:rPr lang="en-US" sz="900" kern="1200" dirty="0" smtClean="0">
                          <a:solidFill>
                            <a:schemeClr val="dk1"/>
                          </a:solidFill>
                          <a:latin typeface="Arial Black" pitchFamily="34" charset="0"/>
                          <a:ea typeface="+mn-ea"/>
                          <a:cs typeface="+mn-cs"/>
                        </a:rPr>
                        <a:t>None</a:t>
                      </a:r>
                      <a:endParaRPr lang="en-ZA" sz="900" kern="1200" dirty="0" smtClean="0">
                        <a:solidFill>
                          <a:schemeClr val="dk1"/>
                        </a:solidFill>
                        <a:latin typeface="Arial Black" pitchFamily="34" charset="0"/>
                        <a:ea typeface="+mn-ea"/>
                        <a:cs typeface="+mn-cs"/>
                      </a:endParaRPr>
                    </a:p>
                  </a:txBody>
                  <a:tcPr marL="68585" marR="68585" marT="0" marB="0">
                    <a:solidFill>
                      <a:schemeClr val="accent1">
                        <a:lumMod val="20000"/>
                        <a:lumOff val="80000"/>
                      </a:schemeClr>
                    </a:solidFill>
                  </a:tcPr>
                </a:tc>
                <a:extLst>
                  <a:ext uri="{0D108BD9-81ED-4DB2-BD59-A6C34878D82A}">
                    <a16:rowId xmlns:a16="http://schemas.microsoft.com/office/drawing/2014/main" val="10001"/>
                  </a:ext>
                </a:extLst>
              </a:tr>
              <a:tr h="946428">
                <a:tc>
                  <a:txBody>
                    <a:bodyPr/>
                    <a:lstStyle/>
                    <a:p>
                      <a:pPr marL="0" algn="l" defTabSz="914400" rtl="0" eaLnBrk="1" latinLnBrk="0" hangingPunct="1"/>
                      <a:r>
                        <a:rPr lang="en-US" sz="900" b="1" kern="1200" baseline="0" dirty="0" smtClean="0">
                          <a:solidFill>
                            <a:schemeClr val="dk1"/>
                          </a:solidFill>
                          <a:latin typeface="Arial Black" pitchFamily="34" charset="0"/>
                          <a:ea typeface="+mn-ea"/>
                          <a:cs typeface="+mn-cs"/>
                        </a:rPr>
                        <a:t>Regulate Traditional Health Practice in South Africa</a:t>
                      </a:r>
                    </a:p>
                  </a:txBody>
                  <a:tcPr marL="68585" marR="68585" marT="0" marB="0"/>
                </a:tc>
                <a:tc>
                  <a:txBody>
                    <a:bodyPr/>
                    <a:lstStyle/>
                    <a:p>
                      <a:pPr marL="0" algn="l" defTabSz="914400" rtl="0" eaLnBrk="1" latinLnBrk="0" hangingPunct="1"/>
                      <a:r>
                        <a:rPr lang="en-US" sz="900" b="1" kern="1200" baseline="0" dirty="0" smtClean="0">
                          <a:solidFill>
                            <a:schemeClr val="dk1"/>
                          </a:solidFill>
                          <a:latin typeface="Arial Black" pitchFamily="34" charset="0"/>
                          <a:ea typeface="+mn-ea"/>
                          <a:cs typeface="+mn-cs"/>
                        </a:rPr>
                        <a:t>Traditional Health Practitioners (TPH) Act</a:t>
                      </a:r>
                    </a:p>
                  </a:txBody>
                  <a:tcPr marL="68585" marR="68585" marT="0" marB="0"/>
                </a:tc>
                <a:tc>
                  <a:txBody>
                    <a:bodyPr/>
                    <a:lstStyle/>
                    <a:p>
                      <a:pPr>
                        <a:lnSpc>
                          <a:spcPct val="115000"/>
                        </a:lnSpc>
                        <a:spcAft>
                          <a:spcPts val="0"/>
                        </a:spcAft>
                      </a:pPr>
                      <a:r>
                        <a:rPr lang="en-ZA" sz="900" dirty="0" smtClean="0">
                          <a:latin typeface="Arial Black" pitchFamily="34" charset="0"/>
                          <a:ea typeface="Calibri"/>
                          <a:cs typeface="Times New Roman"/>
                        </a:rPr>
                        <a:t>Annual :  Amendment Bill of the Traditional Health Practitioners (TPH) Act drafted</a:t>
                      </a:r>
                    </a:p>
                    <a:p>
                      <a:pPr>
                        <a:lnSpc>
                          <a:spcPct val="115000"/>
                        </a:lnSpc>
                        <a:spcAft>
                          <a:spcPts val="0"/>
                        </a:spcAft>
                      </a:pPr>
                      <a:endParaRPr lang="en-ZA" sz="900" dirty="0" smtClean="0">
                        <a:latin typeface="Arial Black" pitchFamily="34" charset="0"/>
                        <a:ea typeface="Calibri"/>
                        <a:cs typeface="Times New Roman"/>
                      </a:endParaRPr>
                    </a:p>
                    <a:p>
                      <a:pPr marL="0" algn="l" defTabSz="914400" rtl="0" eaLnBrk="1" latinLnBrk="0" hangingPunct="1">
                        <a:lnSpc>
                          <a:spcPct val="115000"/>
                        </a:lnSpc>
                        <a:spcAft>
                          <a:spcPts val="0"/>
                        </a:spcAft>
                      </a:pPr>
                      <a:r>
                        <a:rPr lang="en-ZA" sz="900" dirty="0" smtClean="0">
                          <a:latin typeface="Arial Black" pitchFamily="34" charset="0"/>
                          <a:ea typeface="Calibri"/>
                          <a:cs typeface="Times New Roman"/>
                        </a:rPr>
                        <a:t>Q1: </a:t>
                      </a:r>
                      <a:r>
                        <a:rPr lang="en-US" sz="900" kern="1200" dirty="0" smtClean="0">
                          <a:solidFill>
                            <a:schemeClr val="dk1"/>
                          </a:solidFill>
                          <a:latin typeface="Arial Black" pitchFamily="34" charset="0"/>
                          <a:ea typeface="Calibri"/>
                          <a:cs typeface="Times New Roman"/>
                        </a:rPr>
                        <a:t>Traditional Health Practitioners Act reviewed</a:t>
                      </a:r>
                      <a:endParaRPr lang="en-ZA" sz="900" kern="1200" dirty="0">
                        <a:solidFill>
                          <a:schemeClr val="dk1"/>
                        </a:solidFill>
                        <a:latin typeface="Arial Black" pitchFamily="34" charset="0"/>
                        <a:ea typeface="Calibri"/>
                        <a:cs typeface="Times New Roman"/>
                      </a:endParaRPr>
                    </a:p>
                  </a:txBody>
                  <a:tcPr marL="68585" marR="68585" marT="0" marB="0"/>
                </a:tc>
                <a:tc>
                  <a:txBody>
                    <a:bodyPr/>
                    <a:lstStyle/>
                    <a:p>
                      <a:pPr marL="0" marR="0" algn="l" defTabSz="914400" rtl="0" eaLnBrk="1" latinLnBrk="0" hangingPunct="1">
                        <a:lnSpc>
                          <a:spcPct val="115000"/>
                        </a:lnSpc>
                        <a:spcBef>
                          <a:spcPts val="0"/>
                        </a:spcBef>
                        <a:spcAft>
                          <a:spcPts val="0"/>
                        </a:spcAft>
                      </a:pPr>
                      <a:r>
                        <a:rPr lang="en-US" sz="900" b="1" kern="1200" dirty="0" smtClean="0">
                          <a:solidFill>
                            <a:schemeClr val="dk1"/>
                          </a:solidFill>
                          <a:latin typeface="Arial Black" pitchFamily="34" charset="0"/>
                          <a:ea typeface="Calibri"/>
                          <a:cs typeface="Times New Roman"/>
                        </a:rPr>
                        <a:t>Possible sections for amendments proposed by ITHPCSA. </a:t>
                      </a:r>
                    </a:p>
                  </a:txBody>
                  <a:tcPr marL="68580" marR="68580" marT="0" marB="0">
                    <a:solidFill>
                      <a:schemeClr val="tx2">
                        <a:lumMod val="20000"/>
                        <a:lumOff val="80000"/>
                      </a:schemeClr>
                    </a:solidFill>
                  </a:tcPr>
                </a:tc>
                <a:tc>
                  <a:txBody>
                    <a:bodyPr/>
                    <a:lstStyle/>
                    <a:p>
                      <a:pPr marL="0" algn="l" defTabSz="914400" rtl="0" eaLnBrk="1" latinLnBrk="0" hangingPunct="1">
                        <a:lnSpc>
                          <a:spcPct val="115000"/>
                        </a:lnSpc>
                        <a:spcAft>
                          <a:spcPts val="0"/>
                        </a:spcAft>
                      </a:pPr>
                      <a:endParaRPr lang="en-US" sz="900" kern="1200" dirty="0" smtClean="0">
                        <a:solidFill>
                          <a:schemeClr val="dk1"/>
                        </a:solidFill>
                        <a:latin typeface="Arial Black" pitchFamily="34" charset="0"/>
                        <a:ea typeface="+mn-ea"/>
                        <a:cs typeface="+mn-cs"/>
                      </a:endParaRPr>
                    </a:p>
                    <a:p>
                      <a:pPr marL="0" algn="l" defTabSz="914400" rtl="0" eaLnBrk="1" latinLnBrk="0" hangingPunct="1">
                        <a:lnSpc>
                          <a:spcPct val="115000"/>
                        </a:lnSpc>
                        <a:spcAft>
                          <a:spcPts val="0"/>
                        </a:spcAft>
                      </a:pPr>
                      <a:r>
                        <a:rPr lang="en-US" sz="900" kern="1200" dirty="0" smtClean="0">
                          <a:solidFill>
                            <a:schemeClr val="dk1"/>
                          </a:solidFill>
                          <a:latin typeface="Arial Black" pitchFamily="34" charset="0"/>
                          <a:ea typeface="+mn-ea"/>
                          <a:cs typeface="+mn-cs"/>
                        </a:rPr>
                        <a:t>None</a:t>
                      </a:r>
                      <a:endParaRPr lang="en-ZA" sz="900" kern="1200" dirty="0">
                        <a:solidFill>
                          <a:schemeClr val="dk1"/>
                        </a:solidFill>
                        <a:latin typeface="Arial Black" pitchFamily="34" charset="0"/>
                        <a:ea typeface="+mn-ea"/>
                        <a:cs typeface="+mn-cs"/>
                      </a:endParaRPr>
                    </a:p>
                  </a:txBody>
                  <a:tcPr marL="68585" marR="68585" marT="0" marB="0">
                    <a:solidFill>
                      <a:schemeClr val="accent1">
                        <a:lumMod val="20000"/>
                        <a:lumOff val="80000"/>
                      </a:schemeClr>
                    </a:solidFill>
                  </a:tcPr>
                </a:tc>
                <a:extLst>
                  <a:ext uri="{0D108BD9-81ED-4DB2-BD59-A6C34878D82A}">
                    <a16:rowId xmlns:a16="http://schemas.microsoft.com/office/drawing/2014/main" val="10002"/>
                  </a:ext>
                </a:extLst>
              </a:tr>
              <a:tr h="969670">
                <a:tc>
                  <a:txBody>
                    <a:bodyPr/>
                    <a:lstStyle/>
                    <a:p>
                      <a:pPr marL="0" algn="l" defTabSz="914400" rtl="0" eaLnBrk="1" latinLnBrk="0" hangingPunct="1"/>
                      <a:endParaRPr lang="en-ZA" sz="900" b="1" kern="1200" baseline="0" dirty="0">
                        <a:solidFill>
                          <a:schemeClr val="dk1"/>
                        </a:solidFill>
                        <a:latin typeface="Arial Black" pitchFamily="34" charset="0"/>
                        <a:ea typeface="+mn-ea"/>
                        <a:cs typeface="+mn-cs"/>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A national electronic system to monitor supplier performance</a:t>
                      </a:r>
                    </a:p>
                    <a:p>
                      <a:r>
                        <a:rPr lang="en-US" sz="900" kern="1200" baseline="0" dirty="0" smtClean="0">
                          <a:solidFill>
                            <a:schemeClr val="dk1"/>
                          </a:solidFill>
                          <a:latin typeface="Arial Black" pitchFamily="34" charset="0"/>
                          <a:ea typeface="+mn-ea"/>
                          <a:cs typeface="+mn-cs"/>
                        </a:rPr>
                        <a:t>developed</a:t>
                      </a:r>
                      <a:endParaRPr lang="en-ZA" sz="900" b="1" dirty="0">
                        <a:latin typeface="Arial Black" pitchFamily="34" charset="0"/>
                        <a:ea typeface="Calibri"/>
                        <a:cs typeface="Times New Roman"/>
                      </a:endParaRPr>
                    </a:p>
                  </a:txBody>
                  <a:tcPr marL="68585" marR="68585" marT="0" marB="0"/>
                </a:tc>
                <a:tc>
                  <a:txBody>
                    <a:bodyPr/>
                    <a:lstStyle/>
                    <a:p>
                      <a:pPr algn="l" fontAlgn="t"/>
                      <a:r>
                        <a:rPr lang="en-ZA" sz="900" b="0" i="0" u="none" strike="noStrike" dirty="0" smtClean="0">
                          <a:solidFill>
                            <a:srgbClr val="000000"/>
                          </a:solidFill>
                          <a:latin typeface="Arial Black" pitchFamily="34" charset="0"/>
                        </a:rPr>
                        <a:t>Annual: 4 x Quarterly Performance reports of </a:t>
                      </a:r>
                      <a:r>
                        <a:rPr lang="en-ZA" sz="900" b="0" i="0" u="none" strike="noStrike" dirty="0">
                          <a:solidFill>
                            <a:srgbClr val="000000"/>
                          </a:solidFill>
                          <a:latin typeface="Arial Black" pitchFamily="34" charset="0"/>
                        </a:rPr>
                        <a:t>all </a:t>
                      </a:r>
                      <a:r>
                        <a:rPr lang="en-ZA" sz="900" b="0" i="0" u="none" strike="noStrike" dirty="0" smtClean="0">
                          <a:solidFill>
                            <a:srgbClr val="000000"/>
                          </a:solidFill>
                          <a:latin typeface="Arial Black" pitchFamily="34" charset="0"/>
                        </a:rPr>
                        <a:t>contracted pharmaceutical suppliers produced</a:t>
                      </a:r>
                    </a:p>
                    <a:p>
                      <a:pPr algn="l" fontAlgn="t"/>
                      <a:endParaRPr lang="en-ZA" sz="900" b="0" i="0" u="none" strike="noStrike" dirty="0" smtClean="0">
                        <a:solidFill>
                          <a:srgbClr val="000000"/>
                        </a:solidFill>
                        <a:latin typeface="Arial Black" pitchFamily="34" charset="0"/>
                      </a:endParaRPr>
                    </a:p>
                    <a:p>
                      <a:pPr algn="l" fontAlgn="t"/>
                      <a:r>
                        <a:rPr lang="en-ZA" sz="900" b="0" i="0" u="none" strike="noStrike" dirty="0" smtClean="0">
                          <a:solidFill>
                            <a:srgbClr val="000000"/>
                          </a:solidFill>
                          <a:latin typeface="Arial Black" pitchFamily="34" charset="0"/>
                        </a:rPr>
                        <a:t>Q1:</a:t>
                      </a:r>
                      <a:r>
                        <a:rPr lang="en-ZA" sz="900" b="0" i="0" u="none" strike="noStrike" baseline="0" dirty="0" smtClean="0">
                          <a:solidFill>
                            <a:srgbClr val="000000"/>
                          </a:solidFill>
                          <a:latin typeface="Arial Black" pitchFamily="34" charset="0"/>
                        </a:rPr>
                        <a:t> </a:t>
                      </a:r>
                      <a:r>
                        <a:rPr lang="en-ZA" sz="900" b="0" i="0" u="none" strike="noStrike" dirty="0" smtClean="0">
                          <a:solidFill>
                            <a:srgbClr val="000000"/>
                          </a:solidFill>
                          <a:latin typeface="Arial Black" pitchFamily="34" charset="0"/>
                        </a:rPr>
                        <a:t>Quarterly Performance report of all contracted pharmaceutical suppliers produced</a:t>
                      </a:r>
                      <a:endParaRPr lang="en-ZA" sz="900" b="0" i="0" u="none" strike="noStrike" dirty="0">
                        <a:solidFill>
                          <a:srgbClr val="000000"/>
                        </a:solidFill>
                        <a:latin typeface="Arial Black" pitchFamily="34" charset="0"/>
                      </a:endParaRPr>
                    </a:p>
                  </a:txBody>
                  <a:tcPr marL="9525" marR="9525" marT="9525" marB="0"/>
                </a:tc>
                <a:tc>
                  <a:txBody>
                    <a:bodyPr/>
                    <a:lstStyle/>
                    <a:p>
                      <a:pPr marL="0" marR="0">
                        <a:lnSpc>
                          <a:spcPct val="115000"/>
                        </a:lnSpc>
                        <a:spcBef>
                          <a:spcPts val="0"/>
                        </a:spcBef>
                        <a:spcAft>
                          <a:spcPts val="0"/>
                        </a:spcAft>
                      </a:pPr>
                      <a:endParaRPr lang="en-US" sz="900" b="1"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r>
                        <a:rPr lang="en-US" sz="900" b="1" kern="1200" dirty="0" smtClean="0">
                          <a:solidFill>
                            <a:schemeClr val="dk1"/>
                          </a:solidFill>
                          <a:latin typeface="Arial Black" pitchFamily="34" charset="0"/>
                          <a:ea typeface="Calibri"/>
                          <a:cs typeface="Times New Roman"/>
                        </a:rPr>
                        <a:t>Quarterly report produced for contracted pharmaceutical suppliers</a:t>
                      </a: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endParaRPr lang="en-US" sz="900" dirty="0" smtClean="0">
                        <a:latin typeface="Arial Black" pitchFamily="34" charset="0"/>
                        <a:ea typeface="Times New Roman"/>
                        <a:cs typeface="Times New Roman"/>
                      </a:endParaRPr>
                    </a:p>
                    <a:p>
                      <a:pPr marL="0" marR="0">
                        <a:lnSpc>
                          <a:spcPct val="115000"/>
                        </a:lnSpc>
                        <a:spcBef>
                          <a:spcPts val="0"/>
                        </a:spcBef>
                        <a:spcAft>
                          <a:spcPts val="0"/>
                        </a:spcAft>
                      </a:pPr>
                      <a:r>
                        <a:rPr lang="en-US" sz="900" dirty="0" smtClean="0">
                          <a:latin typeface="Arial Black" pitchFamily="34" charset="0"/>
                          <a:ea typeface="Times New Roman"/>
                          <a:cs typeface="Times New Roman"/>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685818">
                <a:tc>
                  <a:txBody>
                    <a:bodyPr/>
                    <a:lstStyle/>
                    <a:p>
                      <a:pPr marL="0" algn="l" defTabSz="914400" rtl="0" eaLnBrk="1" latinLnBrk="0" hangingPunct="1"/>
                      <a:endParaRPr lang="en-ZA" sz="900" b="1" kern="1200" baseline="0" dirty="0">
                        <a:solidFill>
                          <a:schemeClr val="dk1"/>
                        </a:solidFill>
                        <a:latin typeface="Arial Black" pitchFamily="34" charset="0"/>
                        <a:ea typeface="+mn-ea"/>
                        <a:cs typeface="+mn-cs"/>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A forum to promote transparency and multi-stakeholder engagement regarding medicine availability</a:t>
                      </a:r>
                      <a:endParaRPr lang="en-ZA" sz="900" b="1" dirty="0">
                        <a:latin typeface="Arial Black" pitchFamily="34" charset="0"/>
                        <a:ea typeface="Calibri"/>
                        <a:cs typeface="Times New Roman"/>
                      </a:endParaRPr>
                    </a:p>
                  </a:txBody>
                  <a:tcPr marL="68585" marR="68585" marT="0" marB="0"/>
                </a:tc>
                <a:tc>
                  <a:txBody>
                    <a:bodyPr/>
                    <a:lstStyle/>
                    <a:p>
                      <a:pPr marL="0" algn="l" defTabSz="914400" rtl="0" eaLnBrk="1" fontAlgn="t" latinLnBrk="0" hangingPunct="1"/>
                      <a:r>
                        <a:rPr lang="en-GB" sz="900" kern="1200" dirty="0" smtClean="0">
                          <a:solidFill>
                            <a:schemeClr val="dk1"/>
                          </a:solidFill>
                          <a:latin typeface="Arial Black" pitchFamily="34" charset="0"/>
                          <a:ea typeface="+mn-ea"/>
                          <a:cs typeface="+mn-cs"/>
                        </a:rPr>
                        <a:t>Annual: </a:t>
                      </a:r>
                      <a:r>
                        <a:rPr lang="en-US" sz="900" b="0" i="0" u="none" strike="noStrike" kern="1200" dirty="0" smtClean="0">
                          <a:solidFill>
                            <a:srgbClr val="000000"/>
                          </a:solidFill>
                          <a:latin typeface="Arial Black" pitchFamily="34" charset="0"/>
                          <a:ea typeface="+mn-ea"/>
                          <a:cs typeface="+mn-cs"/>
                        </a:rPr>
                        <a:t>4 x Quarterly meetings of the forum held</a:t>
                      </a:r>
                    </a:p>
                    <a:p>
                      <a:pPr marL="0" algn="l" defTabSz="914400" rtl="0" eaLnBrk="1" fontAlgn="t" latinLnBrk="0" hangingPunct="1"/>
                      <a:endParaRPr lang="en-US" sz="900" b="0" i="0" u="none" strike="noStrike" kern="1200" dirty="0" smtClean="0">
                        <a:solidFill>
                          <a:srgbClr val="000000"/>
                        </a:solidFill>
                        <a:latin typeface="Arial Black" pitchFamily="34" charset="0"/>
                        <a:ea typeface="+mn-ea"/>
                        <a:cs typeface="+mn-cs"/>
                      </a:endParaRPr>
                    </a:p>
                    <a:p>
                      <a:pPr marL="0" algn="l" defTabSz="914400" rtl="0" eaLnBrk="1" fontAlgn="t" latinLnBrk="0" hangingPunct="1"/>
                      <a:r>
                        <a:rPr lang="en-US" sz="900" b="0" i="0" u="none" strike="noStrike" kern="1200" dirty="0" smtClean="0">
                          <a:solidFill>
                            <a:srgbClr val="000000"/>
                          </a:solidFill>
                          <a:latin typeface="Arial Black" pitchFamily="34" charset="0"/>
                          <a:ea typeface="+mn-ea"/>
                          <a:cs typeface="+mn-cs"/>
                        </a:rPr>
                        <a:t>Q1: Quarterly meeting of the forum held</a:t>
                      </a:r>
                      <a:endParaRPr lang="en-ZA" sz="900" b="0" i="0" u="none" strike="noStrike" kern="1200" dirty="0">
                        <a:solidFill>
                          <a:srgbClr val="000000"/>
                        </a:solidFill>
                        <a:latin typeface="Arial Black" pitchFamily="34" charset="0"/>
                        <a:ea typeface="+mn-ea"/>
                        <a:cs typeface="+mn-cs"/>
                      </a:endParaRPr>
                    </a:p>
                  </a:txBody>
                  <a:tcPr marL="9525" marR="9525" marT="9525" marB="0"/>
                </a:tc>
                <a:tc>
                  <a:txBody>
                    <a:bodyPr/>
                    <a:lstStyle/>
                    <a:p>
                      <a:pPr marL="0" marR="0">
                        <a:lnSpc>
                          <a:spcPct val="115000"/>
                        </a:lnSpc>
                        <a:spcBef>
                          <a:spcPts val="0"/>
                        </a:spcBef>
                        <a:spcAft>
                          <a:spcPts val="0"/>
                        </a:spcAft>
                      </a:pPr>
                      <a:endParaRPr lang="en-ZA" sz="900" b="1"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r>
                        <a:rPr lang="en-ZA" sz="900" b="1" kern="1200" dirty="0" smtClean="0">
                          <a:solidFill>
                            <a:schemeClr val="dk1"/>
                          </a:solidFill>
                          <a:latin typeface="Arial Black" pitchFamily="34" charset="0"/>
                          <a:ea typeface="Calibri"/>
                          <a:cs typeface="Times New Roman"/>
                        </a:rPr>
                        <a:t>Forum meeting convened on 19 June 2017</a:t>
                      </a:r>
                      <a:endParaRPr lang="en-US" sz="900" b="1" kern="1200" dirty="0" smtClean="0">
                        <a:solidFill>
                          <a:schemeClr val="dk1"/>
                        </a:solidFill>
                        <a:latin typeface="Arial Black" pitchFamily="34" charset="0"/>
                        <a:ea typeface="Calibri"/>
                        <a:cs typeface="Times New Roman"/>
                      </a:endParaRPr>
                    </a:p>
                  </a:txBody>
                  <a:tcPr marL="68580" marR="68580" marT="0" marB="0">
                    <a:solidFill>
                      <a:schemeClr val="tx2">
                        <a:lumMod val="20000"/>
                        <a:lumOff val="80000"/>
                      </a:schemeClr>
                    </a:solidFill>
                  </a:tcPr>
                </a:tc>
                <a:tc>
                  <a:txBody>
                    <a:bodyPr/>
                    <a:lstStyle/>
                    <a:p>
                      <a:pPr marL="0" marR="0" algn="l" defTabSz="914400" rtl="0" eaLnBrk="1" latinLnBrk="0" hangingPunct="1">
                        <a:lnSpc>
                          <a:spcPct val="115000"/>
                        </a:lnSpc>
                        <a:spcBef>
                          <a:spcPts val="0"/>
                        </a:spcBef>
                        <a:spcAft>
                          <a:spcPts val="0"/>
                        </a:spcAft>
                      </a:pPr>
                      <a:endParaRPr lang="en-US" sz="900" kern="1200" dirty="0" smtClean="0">
                        <a:solidFill>
                          <a:schemeClr val="dk1"/>
                        </a:solidFill>
                        <a:latin typeface="Arial Black" pitchFamily="34" charset="0"/>
                        <a:ea typeface="Times New Roman"/>
                        <a:cs typeface="Times New Roman"/>
                      </a:endParaRPr>
                    </a:p>
                    <a:p>
                      <a:pPr marL="0" marR="0" algn="l" defTabSz="914400" rtl="0" eaLnBrk="1" latinLnBrk="0" hangingPunct="1">
                        <a:lnSpc>
                          <a:spcPct val="115000"/>
                        </a:lnSpc>
                        <a:spcBef>
                          <a:spcPts val="0"/>
                        </a:spcBef>
                        <a:spcAft>
                          <a:spcPts val="0"/>
                        </a:spcAft>
                      </a:pPr>
                      <a:r>
                        <a:rPr lang="en-US" sz="900" kern="1200" dirty="0" smtClean="0">
                          <a:solidFill>
                            <a:schemeClr val="dk1"/>
                          </a:solidFill>
                          <a:latin typeface="Arial Black" pitchFamily="34" charset="0"/>
                          <a:ea typeface="Times New Roman"/>
                          <a:cs typeface="Times New Roman"/>
                        </a:rPr>
                        <a:t>None</a:t>
                      </a:r>
                      <a:endParaRPr lang="en-US" sz="900" kern="1200" dirty="0">
                        <a:solidFill>
                          <a:schemeClr val="dk1"/>
                        </a:solidFill>
                        <a:latin typeface="Arial Black" pitchFamily="34" charset="0"/>
                        <a:ea typeface="Times New Roman"/>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3EB902B4-E107-4D83-9717-962D5E8AE3F0}" type="slidenum">
              <a:rPr lang="en-ZA" altLang="en-US" sz="1200" smtClean="0">
                <a:latin typeface="Arial" charset="0"/>
                <a:cs typeface="Arial" charset="0"/>
              </a:rPr>
              <a:pPr algn="r" eaLnBrk="1" hangingPunct="1"/>
              <a:t>11</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5" name="Table 4"/>
          <p:cNvGraphicFramePr>
            <a:graphicFrameLocks noGrp="1"/>
          </p:cNvGraphicFramePr>
          <p:nvPr/>
        </p:nvGraphicFramePr>
        <p:xfrm>
          <a:off x="0" y="1196975"/>
          <a:ext cx="9144000" cy="2744787"/>
        </p:xfrm>
        <a:graphic>
          <a:graphicData uri="http://schemas.openxmlformats.org/drawingml/2006/table">
            <a:tbl>
              <a:tblPr firstRow="1" bandRow="1">
                <a:tableStyleId>{5C22544A-7EE6-4342-B048-85BDC9FD1C3A}</a:tableStyleId>
              </a:tblPr>
              <a:tblGrid>
                <a:gridCol w="1428113">
                  <a:extLst>
                    <a:ext uri="{9D8B030D-6E8A-4147-A177-3AD203B41FA5}">
                      <a16:colId xmlns:a16="http://schemas.microsoft.com/office/drawing/2014/main" val="20000"/>
                    </a:ext>
                  </a:extLst>
                </a:gridCol>
                <a:gridCol w="1338120">
                  <a:extLst>
                    <a:ext uri="{9D8B030D-6E8A-4147-A177-3AD203B41FA5}">
                      <a16:colId xmlns:a16="http://schemas.microsoft.com/office/drawing/2014/main" val="20001"/>
                    </a:ext>
                  </a:extLst>
                </a:gridCol>
                <a:gridCol w="3173919">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259632">
                  <a:extLst>
                    <a:ext uri="{9D8B030D-6E8A-4147-A177-3AD203B41FA5}">
                      <a16:colId xmlns:a16="http://schemas.microsoft.com/office/drawing/2014/main" val="20004"/>
                    </a:ext>
                  </a:extLst>
                </a:gridCol>
              </a:tblGrid>
              <a:tr h="311621">
                <a:tc>
                  <a:txBody>
                    <a:bodyPr/>
                    <a:lstStyle/>
                    <a:p>
                      <a:r>
                        <a:rPr lang="en-US" sz="800" dirty="0" smtClean="0">
                          <a:latin typeface="Arial Black" pitchFamily="34" charset="0"/>
                        </a:rPr>
                        <a:t>Strategic Objective</a:t>
                      </a:r>
                      <a:endParaRPr lang="en-US" sz="800" dirty="0">
                        <a:latin typeface="Arial Black" pitchFamily="34" charset="0"/>
                      </a:endParaRPr>
                    </a:p>
                  </a:txBody>
                  <a:tcPr marL="91447" marR="91447" marT="45722" marB="45722"/>
                </a:tc>
                <a:tc>
                  <a:txBody>
                    <a:bodyPr/>
                    <a:lstStyle/>
                    <a:p>
                      <a:r>
                        <a:rPr lang="en-US" sz="800" dirty="0" smtClean="0">
                          <a:latin typeface="Arial Black" pitchFamily="34" charset="0"/>
                        </a:rPr>
                        <a:t>Indicator</a:t>
                      </a:r>
                      <a:endParaRPr lang="en-US" sz="800" dirty="0">
                        <a:latin typeface="Arial Black" pitchFamily="34" charset="0"/>
                      </a:endParaRPr>
                    </a:p>
                  </a:txBody>
                  <a:tcPr marL="91447" marR="91447" marT="45722" marB="45722"/>
                </a:tc>
                <a:tc>
                  <a:txBody>
                    <a:bodyPr/>
                    <a:lstStyle/>
                    <a:p>
                      <a:r>
                        <a:rPr lang="en-US" sz="800" dirty="0" smtClean="0">
                          <a:latin typeface="Arial Black" pitchFamily="34" charset="0"/>
                        </a:rPr>
                        <a:t>Target</a:t>
                      </a:r>
                      <a:endParaRPr lang="en-US" sz="800" dirty="0">
                        <a:latin typeface="Arial Black" pitchFamily="34" charset="0"/>
                      </a:endParaRPr>
                    </a:p>
                  </a:txBody>
                  <a:tcPr marL="91447" marR="91447"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8" marR="91438" marT="45730" marB="45730"/>
                </a:tc>
                <a:tc>
                  <a:txBody>
                    <a:bodyPr/>
                    <a:lstStyle/>
                    <a:p>
                      <a:r>
                        <a:rPr lang="en-US" sz="900" dirty="0" smtClean="0">
                          <a:latin typeface="Arial Black" pitchFamily="34" charset="0"/>
                        </a:rPr>
                        <a:t>Deviation</a:t>
                      </a:r>
                      <a:endParaRPr lang="en-US" sz="900" dirty="0">
                        <a:latin typeface="Arial Black" pitchFamily="34" charset="0"/>
                      </a:endParaRPr>
                    </a:p>
                  </a:txBody>
                  <a:tcPr marL="91438" marR="91438" marT="45730" marB="45730"/>
                </a:tc>
                <a:extLst>
                  <a:ext uri="{0D108BD9-81ED-4DB2-BD59-A6C34878D82A}">
                    <a16:rowId xmlns:a16="http://schemas.microsoft.com/office/drawing/2014/main" val="10000"/>
                  </a:ext>
                </a:extLst>
              </a:tr>
              <a:tr h="832629">
                <a:tc>
                  <a:txBody>
                    <a:bodyPr/>
                    <a:lstStyle/>
                    <a:p>
                      <a:r>
                        <a:rPr lang="en-US" sz="900" kern="1200" baseline="0" dirty="0" smtClean="0">
                          <a:solidFill>
                            <a:schemeClr val="dk1"/>
                          </a:solidFill>
                          <a:latin typeface="Arial Black" pitchFamily="34" charset="0"/>
                          <a:ea typeface="+mn-ea"/>
                          <a:cs typeface="+mn-cs"/>
                        </a:rPr>
                        <a:t>Strengthen Revenue</a:t>
                      </a:r>
                    </a:p>
                    <a:p>
                      <a:r>
                        <a:rPr lang="en-US" sz="900" kern="1200" baseline="0" dirty="0" smtClean="0">
                          <a:solidFill>
                            <a:schemeClr val="dk1"/>
                          </a:solidFill>
                          <a:latin typeface="Arial Black" pitchFamily="34" charset="0"/>
                          <a:ea typeface="+mn-ea"/>
                          <a:cs typeface="+mn-cs"/>
                        </a:rPr>
                        <a:t>collection by</a:t>
                      </a:r>
                    </a:p>
                    <a:p>
                      <a:r>
                        <a:rPr lang="en-US" sz="900" kern="1200" baseline="0" dirty="0" err="1" smtClean="0">
                          <a:solidFill>
                            <a:schemeClr val="dk1"/>
                          </a:solidFill>
                          <a:latin typeface="Arial Black" pitchFamily="34" charset="0"/>
                          <a:ea typeface="+mn-ea"/>
                          <a:cs typeface="+mn-cs"/>
                        </a:rPr>
                        <a:t>incentivising</a:t>
                      </a:r>
                      <a:r>
                        <a:rPr lang="en-US" sz="900" kern="1200" baseline="0" dirty="0" smtClean="0">
                          <a:solidFill>
                            <a:schemeClr val="dk1"/>
                          </a:solidFill>
                          <a:latin typeface="Arial Black" pitchFamily="34" charset="0"/>
                          <a:ea typeface="+mn-ea"/>
                          <a:cs typeface="+mn-cs"/>
                        </a:rPr>
                        <a:t> hospitals to maximise revenue</a:t>
                      </a:r>
                    </a:p>
                    <a:p>
                      <a:r>
                        <a:rPr lang="en-US" sz="900" kern="1200" baseline="0" dirty="0" smtClean="0">
                          <a:solidFill>
                            <a:schemeClr val="dk1"/>
                          </a:solidFill>
                          <a:latin typeface="Arial Black" pitchFamily="34" charset="0"/>
                          <a:ea typeface="+mn-ea"/>
                          <a:cs typeface="+mn-cs"/>
                        </a:rPr>
                        <a:t>generation.</a:t>
                      </a:r>
                      <a:endParaRPr lang="en-ZA" sz="900" b="1" dirty="0">
                        <a:latin typeface="Arial Black" pitchFamily="34" charset="0"/>
                        <a:ea typeface="Calibri"/>
                        <a:cs typeface="Times New Roman"/>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Revenue Retention Model (RRM) at central hospitals</a:t>
                      </a:r>
                      <a:endParaRPr lang="en-ZA" sz="900" b="1" dirty="0">
                        <a:latin typeface="Arial Black" pitchFamily="34" charset="0"/>
                        <a:ea typeface="Calibri"/>
                        <a:cs typeface="Times New Roman"/>
                      </a:endParaRPr>
                    </a:p>
                  </a:txBody>
                  <a:tcPr marL="68585" marR="68585" marT="0" marB="0"/>
                </a:tc>
                <a:tc>
                  <a:txBody>
                    <a:bodyPr/>
                    <a:lstStyle/>
                    <a:p>
                      <a:pPr marL="0" algn="l" defTabSz="914400" rtl="0" eaLnBrk="1" latinLnBrk="0" hangingPunct="1"/>
                      <a:r>
                        <a:rPr lang="en-US" sz="900" b="0" i="0" u="none" strike="noStrike" kern="1200" dirty="0" smtClean="0">
                          <a:solidFill>
                            <a:srgbClr val="000000"/>
                          </a:solidFill>
                          <a:latin typeface="Arial Black" pitchFamily="34" charset="0"/>
                          <a:ea typeface="+mn-ea"/>
                          <a:cs typeface="+mn-cs"/>
                        </a:rPr>
                        <a:t>Annual: A discussion paper on revenue retention models presented at the Health Sector’s 10x10 with Treasury</a:t>
                      </a:r>
                    </a:p>
                    <a:p>
                      <a:endParaRPr lang="en-US" sz="900" b="0" i="0" u="none" strike="noStrike" kern="1200" dirty="0" smtClean="0">
                        <a:solidFill>
                          <a:schemeClr val="dk1"/>
                        </a:solidFill>
                        <a:latin typeface="Arial Black" pitchFamily="34" charset="0"/>
                        <a:ea typeface="+mn-ea"/>
                        <a:cs typeface="+mn-cs"/>
                      </a:endParaRPr>
                    </a:p>
                    <a:p>
                      <a:r>
                        <a:rPr lang="en-US" sz="900" b="0" i="0" u="none" strike="noStrike" kern="1200" dirty="0" smtClean="0">
                          <a:solidFill>
                            <a:schemeClr val="dk1"/>
                          </a:solidFill>
                          <a:latin typeface="Arial Black" pitchFamily="34" charset="0"/>
                          <a:ea typeface="+mn-ea"/>
                          <a:cs typeface="+mn-cs"/>
                        </a:rPr>
                        <a:t>Q1:</a:t>
                      </a:r>
                      <a:r>
                        <a:rPr lang="en-US" sz="900" b="0" i="0" u="none" strike="noStrike" kern="1200" baseline="0" dirty="0" smtClean="0">
                          <a:solidFill>
                            <a:schemeClr val="dk1"/>
                          </a:solidFill>
                          <a:latin typeface="Arial Black" pitchFamily="34" charset="0"/>
                          <a:ea typeface="+mn-ea"/>
                          <a:cs typeface="+mn-cs"/>
                        </a:rPr>
                        <a:t> </a:t>
                      </a:r>
                      <a:r>
                        <a:rPr lang="en-US" sz="900" b="0" i="0" u="none" strike="noStrike" kern="1200" dirty="0" smtClean="0">
                          <a:solidFill>
                            <a:srgbClr val="000000"/>
                          </a:solidFill>
                          <a:latin typeface="Arial Black" pitchFamily="34" charset="0"/>
                          <a:ea typeface="+mn-ea"/>
                          <a:cs typeface="+mn-cs"/>
                        </a:rPr>
                        <a:t>Discussion paper on revenue retention model circulated to all provincial DoH and finalised</a:t>
                      </a:r>
                      <a:endParaRPr lang="en-US" sz="900" b="0" i="0" u="none" strike="noStrike" kern="1200" dirty="0">
                        <a:solidFill>
                          <a:srgbClr val="000000"/>
                        </a:solidFill>
                        <a:latin typeface="Arial Black" pitchFamily="34" charset="0"/>
                        <a:ea typeface="+mn-ea"/>
                        <a:cs typeface="+mn-cs"/>
                      </a:endParaRPr>
                    </a:p>
                  </a:txBody>
                  <a:tcPr marL="9525" marR="9525" marT="9527" marB="0"/>
                </a:tc>
                <a:tc>
                  <a:txBody>
                    <a:bodyPr/>
                    <a:lstStyle/>
                    <a:p>
                      <a:pPr marL="0" marR="0">
                        <a:lnSpc>
                          <a:spcPct val="115000"/>
                        </a:lnSpc>
                        <a:spcBef>
                          <a:spcPts val="0"/>
                        </a:spcBef>
                        <a:spcAft>
                          <a:spcPts val="0"/>
                        </a:spcAft>
                      </a:pPr>
                      <a:endParaRPr lang="en-US" sz="9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US" sz="900" b="0" i="0" u="none" strike="noStrike" kern="1200" dirty="0" smtClean="0">
                          <a:solidFill>
                            <a:srgbClr val="000000"/>
                          </a:solidFill>
                          <a:latin typeface="Arial Black" pitchFamily="34" charset="0"/>
                          <a:ea typeface="+mn-ea"/>
                          <a:cs typeface="+mn-cs"/>
                        </a:rPr>
                        <a:t>The discussion paper was circulated and finalised</a:t>
                      </a:r>
                    </a:p>
                  </a:txBody>
                  <a:tcPr marL="68580" marR="68580" marT="0" marB="0">
                    <a:solidFill>
                      <a:schemeClr val="tx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900" b="0" i="0" u="none" strike="noStrike" kern="1200" dirty="0" smtClean="0">
                          <a:solidFill>
                            <a:schemeClr val="dk1"/>
                          </a:solidFill>
                          <a:latin typeface="Arial Black" pitchFamily="34" charset="0"/>
                          <a:ea typeface="+mn-ea"/>
                          <a:cs typeface="+mn-cs"/>
                        </a:rPr>
                        <a:t>None</a:t>
                      </a:r>
                    </a:p>
                  </a:txBody>
                  <a:tcPr marL="68585" marR="68585" marT="0" marB="0">
                    <a:solidFill>
                      <a:schemeClr val="accent1">
                        <a:lumMod val="20000"/>
                        <a:lumOff val="80000"/>
                      </a:schemeClr>
                    </a:solidFill>
                  </a:tcPr>
                </a:tc>
                <a:extLst>
                  <a:ext uri="{0D108BD9-81ED-4DB2-BD59-A6C34878D82A}">
                    <a16:rowId xmlns:a16="http://schemas.microsoft.com/office/drawing/2014/main" val="10001"/>
                  </a:ext>
                </a:extLst>
              </a:tr>
              <a:tr h="704549">
                <a:tc>
                  <a:txBody>
                    <a:bodyPr/>
                    <a:lstStyle/>
                    <a:p>
                      <a:endParaRPr lang="en-ZA" sz="900" b="1" dirty="0">
                        <a:latin typeface="Arial Black" pitchFamily="34" charset="0"/>
                        <a:ea typeface="Calibri"/>
                        <a:cs typeface="Times New Roman"/>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Central Repository for the funded and unfunded patients</a:t>
                      </a:r>
                      <a:endParaRPr lang="en-ZA" sz="900" b="1" dirty="0">
                        <a:latin typeface="Arial Black" pitchFamily="34" charset="0"/>
                        <a:ea typeface="Calibri"/>
                        <a:cs typeface="Times New Roman"/>
                      </a:endParaRPr>
                    </a:p>
                  </a:txBody>
                  <a:tcPr marL="68585" marR="68585" marT="0" marB="0"/>
                </a:tc>
                <a:tc>
                  <a:txBody>
                    <a:bodyPr/>
                    <a:lstStyle/>
                    <a:p>
                      <a:r>
                        <a:rPr lang="en-US" sz="900" b="0" i="0" u="none" strike="noStrike" kern="1200" dirty="0" smtClean="0">
                          <a:solidFill>
                            <a:schemeClr val="dk1"/>
                          </a:solidFill>
                          <a:latin typeface="Arial Black" pitchFamily="34" charset="0"/>
                          <a:ea typeface="+mn-ea"/>
                          <a:cs typeface="+mn-cs"/>
                        </a:rPr>
                        <a:t>Annual: Electronic interface piloted at 3 central hospitals to facilitate exchange of records </a:t>
                      </a:r>
                      <a:r>
                        <a:rPr lang="en-US" sz="900" kern="1200" baseline="0" dirty="0" smtClean="0">
                          <a:solidFill>
                            <a:schemeClr val="dk1"/>
                          </a:solidFill>
                          <a:latin typeface="+mn-lt"/>
                          <a:ea typeface="+mn-ea"/>
                          <a:cs typeface="+mn-cs"/>
                        </a:rPr>
                        <a:t>	</a:t>
                      </a:r>
                    </a:p>
                    <a:p>
                      <a:endParaRPr lang="en-US" sz="900" b="0" i="0" u="none" strike="noStrike" kern="1200" dirty="0" smtClean="0">
                        <a:solidFill>
                          <a:schemeClr val="dk1"/>
                        </a:solidFill>
                        <a:latin typeface="Arial Black" pitchFamily="34" charset="0"/>
                        <a:ea typeface="+mn-ea"/>
                        <a:cs typeface="+mn-cs"/>
                      </a:endParaRPr>
                    </a:p>
                    <a:p>
                      <a:r>
                        <a:rPr lang="en-US" sz="900" b="0" i="0" u="none" strike="noStrike" kern="1200" dirty="0" smtClean="0">
                          <a:solidFill>
                            <a:schemeClr val="dk1"/>
                          </a:solidFill>
                          <a:latin typeface="Arial Black" pitchFamily="34" charset="0"/>
                          <a:ea typeface="+mn-ea"/>
                          <a:cs typeface="+mn-cs"/>
                        </a:rPr>
                        <a:t>Q1: Electronic Data Interchange (EDI) Switch specifications developed and finalised</a:t>
                      </a:r>
                      <a:endParaRPr lang="en-ZA" sz="900" b="0" i="0" u="none" strike="noStrike" kern="1200" dirty="0">
                        <a:solidFill>
                          <a:schemeClr val="dk1"/>
                        </a:solidFill>
                        <a:latin typeface="Arial Black" pitchFamily="34" charset="0"/>
                        <a:ea typeface="+mn-ea"/>
                        <a:cs typeface="+mn-cs"/>
                      </a:endParaRPr>
                    </a:p>
                  </a:txBody>
                  <a:tcPr marL="9525" marR="9525" marT="9527" marB="0"/>
                </a:tc>
                <a:tc>
                  <a:txBody>
                    <a:bodyPr/>
                    <a:lstStyle/>
                    <a:p>
                      <a:pPr marL="0" marR="0">
                        <a:lnSpc>
                          <a:spcPct val="115000"/>
                        </a:lnSpc>
                        <a:spcBef>
                          <a:spcPts val="0"/>
                        </a:spcBef>
                        <a:spcAft>
                          <a:spcPts val="0"/>
                        </a:spcAft>
                      </a:pPr>
                      <a:r>
                        <a:rPr lang="en-US" sz="900" b="0" i="0" u="none" strike="noStrike" kern="1200" dirty="0" smtClean="0">
                          <a:solidFill>
                            <a:srgbClr val="000000"/>
                          </a:solidFill>
                          <a:latin typeface="Arial Black" pitchFamily="34" charset="0"/>
                          <a:ea typeface="+mn-ea"/>
                          <a:cs typeface="+mn-cs"/>
                        </a:rPr>
                        <a:t>Council for Medical Schemes has developed specifications for Electronic Data Interchange Switch</a:t>
                      </a: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b="0" i="0" u="none" strike="noStrike" kern="1200" dirty="0" smtClean="0">
                          <a:solidFill>
                            <a:schemeClr val="tx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895988">
                <a:tc>
                  <a:txBody>
                    <a:bodyPr/>
                    <a:lstStyle/>
                    <a:p>
                      <a:endParaRPr lang="en-ZA" sz="900" b="1" dirty="0">
                        <a:latin typeface="Arial Black" pitchFamily="34" charset="0"/>
                        <a:ea typeface="Calibri"/>
                        <a:cs typeface="Times New Roman"/>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Single Exit Price</a:t>
                      </a:r>
                    </a:p>
                    <a:p>
                      <a:r>
                        <a:rPr lang="en-US" sz="900" kern="1200" baseline="0" dirty="0" smtClean="0">
                          <a:solidFill>
                            <a:schemeClr val="dk1"/>
                          </a:solidFill>
                          <a:latin typeface="Arial Black" pitchFamily="34" charset="0"/>
                          <a:ea typeface="+mn-ea"/>
                          <a:cs typeface="+mn-cs"/>
                        </a:rPr>
                        <a:t>Adjustments Published and Implemented</a:t>
                      </a:r>
                    </a:p>
                    <a:p>
                      <a:r>
                        <a:rPr lang="en-US" sz="900" kern="1200" baseline="0" dirty="0" smtClean="0">
                          <a:solidFill>
                            <a:schemeClr val="dk1"/>
                          </a:solidFill>
                          <a:latin typeface="Arial Black" pitchFamily="34" charset="0"/>
                          <a:ea typeface="+mn-ea"/>
                          <a:cs typeface="+mn-cs"/>
                        </a:rPr>
                        <a:t>Annually</a:t>
                      </a:r>
                      <a:endParaRPr lang="en-ZA" sz="900" kern="1200" baseline="0" dirty="0">
                        <a:solidFill>
                          <a:schemeClr val="dk1"/>
                        </a:solidFill>
                        <a:latin typeface="Arial Black" pitchFamily="34" charset="0"/>
                        <a:ea typeface="+mn-ea"/>
                        <a:cs typeface="+mn-cs"/>
                      </a:endParaRPr>
                    </a:p>
                  </a:txBody>
                  <a:tcPr marL="68585" marR="68585" marT="0" marB="0"/>
                </a:tc>
                <a:tc>
                  <a:txBody>
                    <a:bodyPr/>
                    <a:lstStyle/>
                    <a:p>
                      <a:r>
                        <a:rPr lang="en-ZA" sz="900" kern="1200" baseline="0" dirty="0" smtClean="0">
                          <a:solidFill>
                            <a:schemeClr val="dk1"/>
                          </a:solidFill>
                          <a:latin typeface="Arial Black" pitchFamily="34" charset="0"/>
                          <a:ea typeface="+mn-ea"/>
                          <a:cs typeface="+mn-cs"/>
                        </a:rPr>
                        <a:t>Annual: </a:t>
                      </a:r>
                      <a:r>
                        <a:rPr lang="en-GB" sz="900" kern="1200" baseline="0" dirty="0" smtClean="0">
                          <a:solidFill>
                            <a:schemeClr val="dk1"/>
                          </a:solidFill>
                          <a:latin typeface="Arial Black" pitchFamily="34" charset="0"/>
                          <a:ea typeface="+mn-ea"/>
                          <a:cs typeface="+mn-cs"/>
                        </a:rPr>
                        <a:t>2017/18 Annual Price Adjustments gazetted and published</a:t>
                      </a:r>
                      <a:endParaRPr lang="en-ZA" sz="900" kern="1200" baseline="0" dirty="0">
                        <a:solidFill>
                          <a:schemeClr val="dk1"/>
                        </a:solidFill>
                        <a:latin typeface="Arial Black" pitchFamily="34" charset="0"/>
                        <a:ea typeface="+mn-ea"/>
                        <a:cs typeface="+mn-cs"/>
                      </a:endParaRPr>
                    </a:p>
                  </a:txBody>
                  <a:tcPr marL="9525" marR="9525" marT="9527" marB="0"/>
                </a:tc>
                <a:tc>
                  <a:txBody>
                    <a:bodyPr/>
                    <a:lstStyle/>
                    <a:p>
                      <a:pPr marL="0" marR="0" algn="l" defTabSz="914400" rtl="0" eaLnBrk="1" latinLnBrk="0" hangingPunct="1">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Draft SEPA 2017/2018 gazette development completed</a:t>
                      </a:r>
                    </a:p>
                  </a:txBody>
                  <a:tcPr marL="68580" marR="68580" marT="0" marB="0">
                    <a:solidFill>
                      <a:schemeClr val="tx2">
                        <a:lumMod val="20000"/>
                        <a:lumOff val="80000"/>
                      </a:schemeClr>
                    </a:solidFill>
                  </a:tcPr>
                </a:tc>
                <a:tc>
                  <a:txBody>
                    <a:bodyPr/>
                    <a:lstStyle/>
                    <a:p>
                      <a:pPr marL="0" algn="l" defTabSz="914400" rtl="0" eaLnBrk="1" fontAlgn="t" latinLnBrk="0" hangingPunct="1"/>
                      <a:r>
                        <a:rPr lang="en-GB" sz="900" kern="1200" baseline="0" dirty="0" smtClean="0">
                          <a:solidFill>
                            <a:schemeClr val="dk1"/>
                          </a:solidFill>
                          <a:latin typeface="Arial Black" pitchFamily="34" charset="0"/>
                          <a:ea typeface="+mn-ea"/>
                          <a:cs typeface="+mn-cs"/>
                        </a:rPr>
                        <a:t>None</a:t>
                      </a:r>
                      <a:endParaRPr lang="en-ZA" sz="900" kern="1200" baseline="0" dirty="0">
                        <a:solidFill>
                          <a:schemeClr val="dk1"/>
                        </a:solidFill>
                        <a:latin typeface="Arial Black" pitchFamily="34" charset="0"/>
                        <a:ea typeface="+mn-ea"/>
                        <a:cs typeface="+mn-cs"/>
                      </a:endParaRPr>
                    </a:p>
                  </a:txBody>
                  <a:tcPr marL="9525" marR="9525" marT="9527"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E7B28FE0-5165-432A-BD13-DA7BE5F15DB7}" type="slidenum">
              <a:rPr lang="en-ZA" altLang="en-US" sz="1200" smtClean="0">
                <a:latin typeface="Arial" charset="0"/>
                <a:cs typeface="Arial" charset="0"/>
              </a:rPr>
              <a:pPr algn="r" eaLnBrk="1" hangingPunct="1"/>
              <a:t>12</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5" name="Table 4"/>
          <p:cNvGraphicFramePr>
            <a:graphicFrameLocks noGrp="1"/>
          </p:cNvGraphicFramePr>
          <p:nvPr/>
        </p:nvGraphicFramePr>
        <p:xfrm>
          <a:off x="0" y="1052513"/>
          <a:ext cx="9036050" cy="5818323"/>
        </p:xfrm>
        <a:graphic>
          <a:graphicData uri="http://schemas.openxmlformats.org/drawingml/2006/table">
            <a:tbl>
              <a:tblPr firstRow="1" bandRow="1">
                <a:tableStyleId>{5C22544A-7EE6-4342-B048-85BDC9FD1C3A}</a:tableStyleId>
              </a:tblPr>
              <a:tblGrid>
                <a:gridCol w="1401959">
                  <a:extLst>
                    <a:ext uri="{9D8B030D-6E8A-4147-A177-3AD203B41FA5}">
                      <a16:colId xmlns:a16="http://schemas.microsoft.com/office/drawing/2014/main" val="20000"/>
                    </a:ext>
                  </a:extLst>
                </a:gridCol>
                <a:gridCol w="1550592">
                  <a:extLst>
                    <a:ext uri="{9D8B030D-6E8A-4147-A177-3AD203B41FA5}">
                      <a16:colId xmlns:a16="http://schemas.microsoft.com/office/drawing/2014/main" val="20001"/>
                    </a:ext>
                  </a:extLst>
                </a:gridCol>
                <a:gridCol w="2277053">
                  <a:extLst>
                    <a:ext uri="{9D8B030D-6E8A-4147-A177-3AD203B41FA5}">
                      <a16:colId xmlns:a16="http://schemas.microsoft.com/office/drawing/2014/main" val="20002"/>
                    </a:ext>
                  </a:extLst>
                </a:gridCol>
                <a:gridCol w="2490526">
                  <a:extLst>
                    <a:ext uri="{9D8B030D-6E8A-4147-A177-3AD203B41FA5}">
                      <a16:colId xmlns:a16="http://schemas.microsoft.com/office/drawing/2014/main" val="20003"/>
                    </a:ext>
                  </a:extLst>
                </a:gridCol>
                <a:gridCol w="1315920">
                  <a:extLst>
                    <a:ext uri="{9D8B030D-6E8A-4147-A177-3AD203B41FA5}">
                      <a16:colId xmlns:a16="http://schemas.microsoft.com/office/drawing/2014/main" val="20004"/>
                    </a:ext>
                  </a:extLst>
                </a:gridCol>
              </a:tblGrid>
              <a:tr h="240875">
                <a:tc>
                  <a:txBody>
                    <a:bodyPr/>
                    <a:lstStyle/>
                    <a:p>
                      <a:r>
                        <a:rPr lang="en-US" sz="900" dirty="0" smtClean="0">
                          <a:latin typeface="Arial Black" pitchFamily="34" charset="0"/>
                        </a:rPr>
                        <a:t>Strategic Objective</a:t>
                      </a:r>
                      <a:endParaRPr lang="en-US" sz="900" dirty="0">
                        <a:latin typeface="Arial Black" pitchFamily="34" charset="0"/>
                      </a:endParaRPr>
                    </a:p>
                  </a:txBody>
                  <a:tcPr marL="91442" marR="91442" marT="45715" marB="45715"/>
                </a:tc>
                <a:tc>
                  <a:txBody>
                    <a:bodyPr/>
                    <a:lstStyle/>
                    <a:p>
                      <a:r>
                        <a:rPr lang="en-US" sz="900" dirty="0" smtClean="0">
                          <a:latin typeface="Arial Black" pitchFamily="34" charset="0"/>
                        </a:rPr>
                        <a:t>Indicator</a:t>
                      </a:r>
                      <a:endParaRPr lang="en-US" sz="900" dirty="0">
                        <a:latin typeface="Arial Black" pitchFamily="34" charset="0"/>
                      </a:endParaRPr>
                    </a:p>
                  </a:txBody>
                  <a:tcPr marL="91442" marR="91442" marT="45715" marB="45715"/>
                </a:tc>
                <a:tc>
                  <a:txBody>
                    <a:bodyPr/>
                    <a:lstStyle/>
                    <a:p>
                      <a:r>
                        <a:rPr lang="en-US" sz="900" dirty="0" smtClean="0">
                          <a:latin typeface="Arial Black" pitchFamily="34" charset="0"/>
                        </a:rPr>
                        <a:t>Target</a:t>
                      </a:r>
                      <a:endParaRPr lang="en-US" sz="900" dirty="0">
                        <a:latin typeface="Arial Black" pitchFamily="34" charset="0"/>
                      </a:endParaRPr>
                    </a:p>
                  </a:txBody>
                  <a:tcPr marL="91442" marR="91442"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3" marR="91433" marT="45723" marB="45723"/>
                </a:tc>
                <a:tc>
                  <a:txBody>
                    <a:bodyPr/>
                    <a:lstStyle/>
                    <a:p>
                      <a:r>
                        <a:rPr lang="en-US" sz="900" dirty="0" smtClean="0">
                          <a:latin typeface="Arial Black" pitchFamily="34" charset="0"/>
                        </a:rPr>
                        <a:t>Deviation</a:t>
                      </a:r>
                      <a:endParaRPr lang="en-US" sz="900" dirty="0">
                        <a:latin typeface="Arial Black" pitchFamily="34" charset="0"/>
                      </a:endParaRPr>
                    </a:p>
                  </a:txBody>
                  <a:tcPr marL="91433" marR="91433" marT="45723" marB="45723"/>
                </a:tc>
                <a:extLst>
                  <a:ext uri="{0D108BD9-81ED-4DB2-BD59-A6C34878D82A}">
                    <a16:rowId xmlns:a16="http://schemas.microsoft.com/office/drawing/2014/main" val="10000"/>
                  </a:ext>
                </a:extLst>
              </a:tr>
              <a:tr h="858095">
                <a:tc rowSpan="2">
                  <a:txBody>
                    <a:bodyPr/>
                    <a:lstStyle/>
                    <a:p>
                      <a:r>
                        <a:rPr lang="en-US" sz="900" kern="1200" baseline="0" dirty="0" smtClean="0">
                          <a:solidFill>
                            <a:schemeClr val="dk1"/>
                          </a:solidFill>
                          <a:latin typeface="Arial Black" pitchFamily="34" charset="0"/>
                          <a:ea typeface="+mn-ea"/>
                          <a:cs typeface="+mn-cs"/>
                        </a:rPr>
                        <a:t>Implement eHealth</a:t>
                      </a:r>
                    </a:p>
                    <a:p>
                      <a:r>
                        <a:rPr lang="en-US" sz="900" kern="1200" baseline="0" dirty="0" smtClean="0">
                          <a:solidFill>
                            <a:schemeClr val="dk1"/>
                          </a:solidFill>
                          <a:latin typeface="Arial Black" pitchFamily="34" charset="0"/>
                          <a:ea typeface="+mn-ea"/>
                          <a:cs typeface="+mn-cs"/>
                        </a:rPr>
                        <a:t>Strategy of South</a:t>
                      </a:r>
                    </a:p>
                    <a:p>
                      <a:r>
                        <a:rPr lang="en-US" sz="900" kern="1200" baseline="0" dirty="0" smtClean="0">
                          <a:solidFill>
                            <a:schemeClr val="dk1"/>
                          </a:solidFill>
                          <a:latin typeface="Arial Black" pitchFamily="34" charset="0"/>
                          <a:ea typeface="+mn-ea"/>
                          <a:cs typeface="+mn-cs"/>
                        </a:rPr>
                        <a:t>Africa through the</a:t>
                      </a:r>
                    </a:p>
                    <a:p>
                      <a:r>
                        <a:rPr lang="en-US" sz="900" kern="1200" baseline="0" dirty="0" smtClean="0">
                          <a:solidFill>
                            <a:schemeClr val="dk1"/>
                          </a:solidFill>
                          <a:latin typeface="Arial Black" pitchFamily="34" charset="0"/>
                          <a:ea typeface="+mn-ea"/>
                          <a:cs typeface="+mn-cs"/>
                        </a:rPr>
                        <a:t>development of the</a:t>
                      </a:r>
                    </a:p>
                    <a:p>
                      <a:r>
                        <a:rPr lang="en-US" sz="900" kern="1200" baseline="0" dirty="0" smtClean="0">
                          <a:solidFill>
                            <a:schemeClr val="dk1"/>
                          </a:solidFill>
                          <a:latin typeface="Arial Black" pitchFamily="34" charset="0"/>
                          <a:ea typeface="+mn-ea"/>
                          <a:cs typeface="+mn-cs"/>
                        </a:rPr>
                        <a:t>system design of patient information systems</a:t>
                      </a:r>
                      <a:endParaRPr lang="en-ZA" sz="900" b="1" dirty="0">
                        <a:latin typeface="Arial Black" pitchFamily="34" charset="0"/>
                        <a:ea typeface="Calibri"/>
                        <a:cs typeface="Times New Roman"/>
                      </a:endParaRPr>
                    </a:p>
                  </a:txBody>
                  <a:tcPr marL="68582" marR="68582" marT="0" marB="0"/>
                </a:tc>
                <a:tc>
                  <a:txBody>
                    <a:bodyPr/>
                    <a:lstStyle/>
                    <a:p>
                      <a:r>
                        <a:rPr lang="en-US" sz="900" kern="1200" baseline="0" dirty="0" smtClean="0">
                          <a:solidFill>
                            <a:schemeClr val="dk1"/>
                          </a:solidFill>
                          <a:latin typeface="Arial Black" pitchFamily="34" charset="0"/>
                          <a:ea typeface="+mn-ea"/>
                          <a:cs typeface="+mn-cs"/>
                        </a:rPr>
                        <a:t>A complete System</a:t>
                      </a:r>
                    </a:p>
                    <a:p>
                      <a:r>
                        <a:rPr lang="en-US" sz="900" kern="1200" baseline="0" dirty="0" smtClean="0">
                          <a:solidFill>
                            <a:schemeClr val="dk1"/>
                          </a:solidFill>
                          <a:latin typeface="Arial Black" pitchFamily="34" charset="0"/>
                          <a:ea typeface="+mn-ea"/>
                          <a:cs typeface="+mn-cs"/>
                        </a:rPr>
                        <a:t>design for a National</a:t>
                      </a:r>
                    </a:p>
                    <a:p>
                      <a:r>
                        <a:rPr lang="en-US" sz="900" kern="1200" baseline="0" dirty="0" smtClean="0">
                          <a:solidFill>
                            <a:schemeClr val="dk1"/>
                          </a:solidFill>
                          <a:latin typeface="Arial Black" pitchFamily="34" charset="0"/>
                          <a:ea typeface="+mn-ea"/>
                          <a:cs typeface="+mn-cs"/>
                        </a:rPr>
                        <a:t>Integrated Patient based</a:t>
                      </a:r>
                    </a:p>
                    <a:p>
                      <a:r>
                        <a:rPr lang="en-US" sz="900" kern="1200" baseline="0" dirty="0" smtClean="0">
                          <a:solidFill>
                            <a:schemeClr val="dk1"/>
                          </a:solidFill>
                          <a:latin typeface="Arial Black" pitchFamily="34" charset="0"/>
                          <a:ea typeface="+mn-ea"/>
                          <a:cs typeface="+mn-cs"/>
                        </a:rPr>
                        <a:t>information system</a:t>
                      </a:r>
                      <a:endParaRPr lang="en-ZA" sz="900" b="1" dirty="0">
                        <a:latin typeface="Arial Black" pitchFamily="34" charset="0"/>
                        <a:ea typeface="Calibri"/>
                        <a:cs typeface="Times New Roman"/>
                      </a:endParaRPr>
                    </a:p>
                  </a:txBody>
                  <a:tcPr marL="68582" marR="68582" marT="0" marB="0"/>
                </a:tc>
                <a:tc>
                  <a:txBody>
                    <a:bodyPr/>
                    <a:lstStyle/>
                    <a:p>
                      <a:pPr algn="l" fontAlgn="t"/>
                      <a:r>
                        <a:rPr lang="en-US" sz="900" b="0" i="0" u="none" strike="noStrike" dirty="0" smtClean="0">
                          <a:solidFill>
                            <a:srgbClr val="000000"/>
                          </a:solidFill>
                          <a:latin typeface="Arial Black" pitchFamily="34" charset="0"/>
                        </a:rPr>
                        <a:t>Annual :</a:t>
                      </a:r>
                      <a:r>
                        <a:rPr lang="en-US" sz="900" b="0" i="0" u="none" strike="noStrike" baseline="0" dirty="0" smtClean="0">
                          <a:solidFill>
                            <a:srgbClr val="000000"/>
                          </a:solidFill>
                          <a:latin typeface="Arial Black" pitchFamily="34" charset="0"/>
                        </a:rPr>
                        <a:t> I</a:t>
                      </a:r>
                      <a:r>
                        <a:rPr lang="en-US" sz="900" b="0" i="0" u="none" strike="noStrike" dirty="0" smtClean="0">
                          <a:solidFill>
                            <a:srgbClr val="000000"/>
                          </a:solidFill>
                          <a:latin typeface="Arial Black" pitchFamily="34" charset="0"/>
                        </a:rPr>
                        <a:t>ntegrated</a:t>
                      </a:r>
                      <a:r>
                        <a:rPr lang="en-US" sz="900" b="0" i="0" u="none" strike="noStrike" baseline="0" dirty="0" smtClean="0">
                          <a:solidFill>
                            <a:srgbClr val="000000"/>
                          </a:solidFill>
                          <a:latin typeface="Arial Black" pitchFamily="34" charset="0"/>
                        </a:rPr>
                        <a:t> System architecture for a National Integrated Patient Based Information System developed</a:t>
                      </a:r>
                    </a:p>
                    <a:p>
                      <a:pPr algn="l" fontAlgn="t"/>
                      <a:endParaRPr lang="en-US" sz="900" b="0" i="0" u="none" strike="noStrike" baseline="0" dirty="0" smtClean="0">
                        <a:solidFill>
                          <a:srgbClr val="000000"/>
                        </a:solidFill>
                        <a:latin typeface="Arial Black" pitchFamily="34" charset="0"/>
                      </a:endParaRPr>
                    </a:p>
                  </a:txBody>
                  <a:tcPr marL="9525" marR="9525"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900" b="0" i="0" u="none" strike="noStrike" baseline="0" dirty="0" smtClean="0">
                          <a:solidFill>
                            <a:srgbClr val="000000"/>
                          </a:solidFill>
                          <a:latin typeface="Arial Black" pitchFamily="34" charset="0"/>
                        </a:rPr>
                        <a:t>Not applicable</a:t>
                      </a:r>
                      <a:endParaRPr lang="en-US" sz="900" b="0" i="0" u="none" strike="noStrike" kern="1200" dirty="0" smtClean="0">
                        <a:solidFill>
                          <a:schemeClr val="tx1"/>
                        </a:solidFill>
                        <a:latin typeface="Arial Black" pitchFamily="34" charset="0"/>
                        <a:ea typeface="+mn-ea"/>
                        <a:cs typeface="+mn-cs"/>
                      </a:endParaRPr>
                    </a:p>
                  </a:txBody>
                  <a:tcPr marL="68582" marR="68582"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900" b="0" i="0" u="none" strike="noStrike" baseline="0" dirty="0" smtClean="0">
                          <a:solidFill>
                            <a:srgbClr val="000000"/>
                          </a:solidFill>
                          <a:latin typeface="Arial Black" pitchFamily="34" charset="0"/>
                        </a:rPr>
                        <a:t>Not applicable</a:t>
                      </a:r>
                      <a:endParaRPr lang="en-US" sz="900" b="0" i="0" u="none" strike="noStrike" kern="1200" dirty="0" smtClean="0">
                        <a:solidFill>
                          <a:schemeClr val="tx1"/>
                        </a:solidFill>
                        <a:latin typeface="Arial Black" pitchFamily="34" charset="0"/>
                        <a:ea typeface="+mn-ea"/>
                        <a:cs typeface="+mn-cs"/>
                      </a:endParaRPr>
                    </a:p>
                  </a:txBody>
                  <a:tcPr marL="68582" marR="68582" marT="0" marB="0">
                    <a:solidFill>
                      <a:schemeClr val="accent1">
                        <a:lumMod val="20000"/>
                        <a:lumOff val="80000"/>
                      </a:schemeClr>
                    </a:solidFill>
                  </a:tcPr>
                </a:tc>
                <a:extLst>
                  <a:ext uri="{0D108BD9-81ED-4DB2-BD59-A6C34878D82A}">
                    <a16:rowId xmlns:a16="http://schemas.microsoft.com/office/drawing/2014/main" val="10001"/>
                  </a:ext>
                </a:extLst>
              </a:tr>
              <a:tr h="1096120">
                <a:tc vMerge="1">
                  <a:txBody>
                    <a:bodyPr/>
                    <a:lstStyle/>
                    <a:p>
                      <a:endParaRPr lang="en-ZA" sz="900" b="1" dirty="0" smtClean="0">
                        <a:latin typeface="Arial Black" pitchFamily="34" charset="0"/>
                        <a:ea typeface="Calibri"/>
                        <a:cs typeface="Times New Roman"/>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Number of PHC health</a:t>
                      </a:r>
                    </a:p>
                    <a:p>
                      <a:r>
                        <a:rPr lang="en-US" sz="900" kern="1200" baseline="0" dirty="0" smtClean="0">
                          <a:solidFill>
                            <a:schemeClr val="dk1"/>
                          </a:solidFill>
                          <a:latin typeface="Arial Black" pitchFamily="34" charset="0"/>
                          <a:ea typeface="+mn-ea"/>
                          <a:cs typeface="+mn-cs"/>
                        </a:rPr>
                        <a:t>facilities implementing</a:t>
                      </a:r>
                    </a:p>
                    <a:p>
                      <a:r>
                        <a:rPr lang="en-US" sz="900" kern="1200" baseline="0" dirty="0" smtClean="0">
                          <a:solidFill>
                            <a:schemeClr val="dk1"/>
                          </a:solidFill>
                          <a:latin typeface="Arial Black" pitchFamily="34" charset="0"/>
                          <a:ea typeface="+mn-ea"/>
                          <a:cs typeface="+mn-cs"/>
                        </a:rPr>
                        <a:t>improved patient</a:t>
                      </a:r>
                    </a:p>
                    <a:p>
                      <a:r>
                        <a:rPr lang="en-US" sz="900" kern="1200" baseline="0" dirty="0" smtClean="0">
                          <a:solidFill>
                            <a:schemeClr val="dk1"/>
                          </a:solidFill>
                          <a:latin typeface="Arial Black" pitchFamily="34" charset="0"/>
                          <a:ea typeface="+mn-ea"/>
                          <a:cs typeface="+mn-cs"/>
                        </a:rPr>
                        <a:t>administration and</a:t>
                      </a:r>
                    </a:p>
                    <a:p>
                      <a:r>
                        <a:rPr lang="en-US" sz="900" kern="1200" baseline="0" dirty="0" smtClean="0">
                          <a:solidFill>
                            <a:schemeClr val="dk1"/>
                          </a:solidFill>
                          <a:latin typeface="Arial Black" pitchFamily="34" charset="0"/>
                          <a:ea typeface="+mn-ea"/>
                          <a:cs typeface="+mn-cs"/>
                        </a:rPr>
                        <a:t>web based information</a:t>
                      </a:r>
                    </a:p>
                    <a:p>
                      <a:r>
                        <a:rPr lang="en-US" sz="900" kern="1200" baseline="0" dirty="0" smtClean="0">
                          <a:solidFill>
                            <a:schemeClr val="dk1"/>
                          </a:solidFill>
                          <a:latin typeface="Arial Black" pitchFamily="34" charset="0"/>
                          <a:ea typeface="+mn-ea"/>
                          <a:cs typeface="+mn-cs"/>
                        </a:rPr>
                        <a:t>systems</a:t>
                      </a:r>
                      <a:endParaRPr lang="en-ZA" sz="900" b="1" dirty="0">
                        <a:latin typeface="Arial Black" pitchFamily="34" charset="0"/>
                        <a:ea typeface="Calibri"/>
                        <a:cs typeface="Times New Roman"/>
                      </a:endParaRPr>
                    </a:p>
                  </a:txBody>
                  <a:tcPr marL="68582" marR="68582" marT="0" marB="0"/>
                </a:tc>
                <a:tc>
                  <a:txBody>
                    <a:bodyPr/>
                    <a:lstStyle/>
                    <a:p>
                      <a:pPr algn="l" fontAlgn="t"/>
                      <a:r>
                        <a:rPr lang="en-US" sz="900" b="0" i="0" u="none" strike="noStrike" dirty="0" smtClean="0">
                          <a:solidFill>
                            <a:srgbClr val="000000"/>
                          </a:solidFill>
                          <a:latin typeface="Arial Black" pitchFamily="34" charset="0"/>
                        </a:rPr>
                        <a:t>Annual : 2450 PHC Facilities implementing the web based health patient registration system</a:t>
                      </a:r>
                    </a:p>
                    <a:p>
                      <a:pPr algn="l" fontAlgn="t"/>
                      <a:endParaRPr lang="en-US" sz="900" b="0" i="0" u="none" strike="noStrike" dirty="0" smtClean="0">
                        <a:solidFill>
                          <a:srgbClr val="000000"/>
                        </a:solidFill>
                        <a:latin typeface="Arial Black" pitchFamily="34"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900" kern="1200" dirty="0" smtClean="0">
                          <a:solidFill>
                            <a:schemeClr val="dk1"/>
                          </a:solidFill>
                          <a:latin typeface="Arial Black" pitchFamily="34" charset="0"/>
                          <a:ea typeface="+mn-ea"/>
                          <a:cs typeface="+mn-cs"/>
                        </a:rPr>
                        <a:t>Q1: 1900 </a:t>
                      </a:r>
                      <a:r>
                        <a:rPr lang="en-US" sz="900" b="0" i="0" u="none" strike="noStrike" dirty="0" smtClean="0">
                          <a:solidFill>
                            <a:srgbClr val="000000"/>
                          </a:solidFill>
                          <a:latin typeface="Arial Black" pitchFamily="34" charset="0"/>
                        </a:rPr>
                        <a:t>PHC Facilities implementing the web based health patient registration system</a:t>
                      </a:r>
                    </a:p>
                  </a:txBody>
                  <a:tcPr marL="9525" marR="9525"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900" b="0" i="0" u="none" strike="noStrike" kern="1200" dirty="0" smtClean="0">
                          <a:solidFill>
                            <a:schemeClr val="tx1"/>
                          </a:solidFill>
                          <a:latin typeface="Arial Black" pitchFamily="34" charset="0"/>
                          <a:ea typeface="+mn-ea"/>
                          <a:cs typeface="+mn-cs"/>
                        </a:rPr>
                        <a:t>1967 Facilities</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txBody>
                  <a:tcPr marL="68582" marR="68582"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900" b="0" i="0" u="none" strike="noStrike" kern="1200" dirty="0" smtClean="0">
                        <a:solidFill>
                          <a:schemeClr val="tx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900" b="0" i="0" u="none" strike="noStrike" kern="1200" dirty="0" smtClean="0">
                          <a:solidFill>
                            <a:schemeClr val="tx1"/>
                          </a:solidFill>
                          <a:latin typeface="Arial Black" pitchFamily="34" charset="0"/>
                          <a:ea typeface="+mn-ea"/>
                          <a:cs typeface="+mn-cs"/>
                        </a:rPr>
                        <a:t>+ 67 Facilities  </a:t>
                      </a:r>
                    </a:p>
                  </a:txBody>
                  <a:tcPr marL="68582" marR="68582" marT="0" marB="0">
                    <a:solidFill>
                      <a:schemeClr val="accent1">
                        <a:lumMod val="20000"/>
                        <a:lumOff val="80000"/>
                      </a:schemeClr>
                    </a:solidFill>
                  </a:tcPr>
                </a:tc>
                <a:extLst>
                  <a:ext uri="{0D108BD9-81ED-4DB2-BD59-A6C34878D82A}">
                    <a16:rowId xmlns:a16="http://schemas.microsoft.com/office/drawing/2014/main" val="10002"/>
                  </a:ext>
                </a:extLst>
              </a:tr>
              <a:tr h="1418105">
                <a:tc rowSpan="2">
                  <a:txBody>
                    <a:bodyPr/>
                    <a:lstStyle/>
                    <a:p>
                      <a:r>
                        <a:rPr lang="en-US" sz="900" kern="1200" baseline="0" dirty="0" smtClean="0">
                          <a:solidFill>
                            <a:schemeClr val="dk1"/>
                          </a:solidFill>
                          <a:latin typeface="Arial Black" pitchFamily="34" charset="0"/>
                          <a:ea typeface="+mn-ea"/>
                          <a:cs typeface="+mn-cs"/>
                        </a:rPr>
                        <a:t>Develop and Implement a national research strategic</a:t>
                      </a:r>
                    </a:p>
                    <a:p>
                      <a:r>
                        <a:rPr lang="en-US" sz="900" kern="1200" baseline="0" dirty="0" smtClean="0">
                          <a:solidFill>
                            <a:schemeClr val="dk1"/>
                          </a:solidFill>
                          <a:latin typeface="Arial Black" pitchFamily="34" charset="0"/>
                          <a:ea typeface="+mn-ea"/>
                          <a:cs typeface="+mn-cs"/>
                        </a:rPr>
                        <a:t>plan</a:t>
                      </a:r>
                      <a:endParaRPr lang="en-ZA" sz="900" b="1" dirty="0">
                        <a:latin typeface="Arial Black" pitchFamily="34" charset="0"/>
                        <a:ea typeface="Calibri"/>
                        <a:cs typeface="Times New Roman"/>
                      </a:endParaRPr>
                    </a:p>
                  </a:txBody>
                  <a:tcPr marL="68582" marR="68582" marT="0" marB="0"/>
                </a:tc>
                <a:tc>
                  <a:txBody>
                    <a:bodyPr/>
                    <a:lstStyle/>
                    <a:p>
                      <a:r>
                        <a:rPr lang="en-US" sz="900" kern="1200" baseline="0" dirty="0" smtClean="0">
                          <a:solidFill>
                            <a:schemeClr val="dk1"/>
                          </a:solidFill>
                          <a:latin typeface="Arial Black" pitchFamily="34" charset="0"/>
                          <a:ea typeface="+mn-ea"/>
                          <a:cs typeface="+mn-cs"/>
                        </a:rPr>
                        <a:t>National health research</a:t>
                      </a:r>
                    </a:p>
                    <a:p>
                      <a:r>
                        <a:rPr lang="en-US" sz="900" kern="1200" baseline="0" dirty="0" smtClean="0">
                          <a:solidFill>
                            <a:schemeClr val="dk1"/>
                          </a:solidFill>
                          <a:latin typeface="Arial Black" pitchFamily="34" charset="0"/>
                          <a:ea typeface="+mn-ea"/>
                          <a:cs typeface="+mn-cs"/>
                        </a:rPr>
                        <a:t>plan implemented</a:t>
                      </a:r>
                      <a:endParaRPr lang="en-ZA" sz="900" b="1" dirty="0">
                        <a:latin typeface="Arial Black" pitchFamily="34" charset="0"/>
                        <a:ea typeface="Calibri"/>
                        <a:cs typeface="Times New Roman"/>
                      </a:endParaRPr>
                    </a:p>
                  </a:txBody>
                  <a:tcPr marL="68582" marR="68582" marT="0" marB="0"/>
                </a:tc>
                <a:tc>
                  <a:txBody>
                    <a:bodyPr/>
                    <a:lstStyle/>
                    <a:p>
                      <a:r>
                        <a:rPr lang="en-ZA" sz="900" b="0" i="0" u="none" strike="noStrike" baseline="0" dirty="0" smtClean="0">
                          <a:solidFill>
                            <a:srgbClr val="000000"/>
                          </a:solidFill>
                          <a:latin typeface="Arial Black" pitchFamily="34" charset="0"/>
                        </a:rPr>
                        <a:t>Annual:  </a:t>
                      </a:r>
                      <a:r>
                        <a:rPr lang="en-US" sz="900" kern="1200" baseline="0" dirty="0" smtClean="0">
                          <a:solidFill>
                            <a:schemeClr val="dk1"/>
                          </a:solidFill>
                          <a:latin typeface="Arial Black" pitchFamily="34" charset="0"/>
                          <a:ea typeface="+mn-ea"/>
                          <a:cs typeface="+mn-cs"/>
                        </a:rPr>
                        <a:t>Priority Health Research study trends monitored and report produced</a:t>
                      </a:r>
                      <a:endParaRPr lang="en-ZA" sz="900" kern="1200" baseline="0" dirty="0" smtClean="0">
                        <a:solidFill>
                          <a:schemeClr val="dk1"/>
                        </a:solidFill>
                        <a:latin typeface="Arial Black" pitchFamily="34" charset="0"/>
                        <a:ea typeface="+mn-ea"/>
                        <a:cs typeface="+mn-cs"/>
                      </a:endParaRPr>
                    </a:p>
                    <a:p>
                      <a:pPr algn="l" fontAlgn="t"/>
                      <a:endParaRPr lang="en-ZA" sz="900" kern="1200" baseline="0" dirty="0" smtClean="0">
                        <a:solidFill>
                          <a:schemeClr val="dk1"/>
                        </a:solidFill>
                        <a:latin typeface="Arial Black" pitchFamily="34" charset="0"/>
                        <a:ea typeface="+mn-ea"/>
                        <a:cs typeface="+mn-cs"/>
                      </a:endParaRPr>
                    </a:p>
                    <a:p>
                      <a:r>
                        <a:rPr lang="en-US" sz="900" kern="1200" baseline="0" dirty="0" smtClean="0">
                          <a:solidFill>
                            <a:schemeClr val="dk1"/>
                          </a:solidFill>
                          <a:latin typeface="Arial Black" pitchFamily="34" charset="0"/>
                          <a:ea typeface="+mn-ea"/>
                          <a:cs typeface="+mn-cs"/>
                        </a:rPr>
                        <a:t>Q1: Current research databases reviewed and aligned 	</a:t>
                      </a:r>
                    </a:p>
                  </a:txBody>
                  <a:tcPr marL="9525" marR="9525" marT="9525" marB="0"/>
                </a:tc>
                <a:tc>
                  <a:txBody>
                    <a:bodyPr/>
                    <a:lstStyle/>
                    <a:p>
                      <a:pPr marL="0" marR="0" algn="l" defTabSz="914400" rtl="0" eaLnBrk="1" latinLnBrk="0" hangingPunct="1">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Planning phase completed for South African National Clinical Trials Register (SANCTR) to be transferred SA Medical Research Council and aligned with the Pan African Clinical Trials Registry (PACTR) which conforms to both international and WHO Standards. </a:t>
                      </a: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3"/>
                  </a:ext>
                </a:extLst>
              </a:tr>
              <a:tr h="778494">
                <a:tc vMerge="1">
                  <a:txBody>
                    <a:bodyPr/>
                    <a:lstStyle/>
                    <a:p>
                      <a:endParaRPr lang="en-US" dirty="0"/>
                    </a:p>
                  </a:txBody>
                  <a:tcPr marL="68585" marR="68585" marT="0" marB="0"/>
                </a:tc>
                <a:tc>
                  <a:txBody>
                    <a:bodyPr/>
                    <a:lstStyle/>
                    <a:p>
                      <a:pPr marL="0" algn="l" defTabSz="914400" rtl="0" eaLnBrk="1" latinLnBrk="0" hangingPunct="1"/>
                      <a:r>
                        <a:rPr lang="en-US" sz="900" kern="1200" baseline="0" dirty="0" smtClean="0">
                          <a:solidFill>
                            <a:schemeClr val="dk1"/>
                          </a:solidFill>
                          <a:latin typeface="Arial Black" pitchFamily="34" charset="0"/>
                          <a:ea typeface="+mn-ea"/>
                          <a:cs typeface="+mn-cs"/>
                        </a:rPr>
                        <a:t>South African Demographic and Health Survey 2016 conducted 	</a:t>
                      </a:r>
                    </a:p>
                    <a:p>
                      <a:pPr marL="0" algn="l" defTabSz="914400" rtl="0" eaLnBrk="1" latinLnBrk="0" hangingPunct="1"/>
                      <a:endParaRPr lang="en-US" sz="900" kern="1200" baseline="0" dirty="0" smtClean="0">
                        <a:solidFill>
                          <a:schemeClr val="dk1"/>
                        </a:solidFill>
                        <a:latin typeface="Arial Black" pitchFamily="34" charset="0"/>
                        <a:ea typeface="+mn-ea"/>
                        <a:cs typeface="+mn-cs"/>
                      </a:endParaRPr>
                    </a:p>
                  </a:txBody>
                  <a:tcPr marL="68582" marR="68582" marT="0" marB="0"/>
                </a:tc>
                <a:tc>
                  <a:txBody>
                    <a:bodyPr/>
                    <a:lstStyle/>
                    <a:p>
                      <a:pPr marL="0" algn="l" defTabSz="914400" rtl="0" eaLnBrk="1" latinLnBrk="0" hangingPunct="1"/>
                      <a:r>
                        <a:rPr lang="en-US" sz="900" kern="1200" baseline="0" dirty="0" smtClean="0">
                          <a:solidFill>
                            <a:schemeClr val="dk1"/>
                          </a:solidFill>
                          <a:latin typeface="Arial Black" pitchFamily="34" charset="0"/>
                          <a:ea typeface="+mn-ea"/>
                          <a:cs typeface="+mn-cs"/>
                        </a:rPr>
                        <a:t>Annual: SADHS 2016 key indicator report published 	</a:t>
                      </a:r>
                    </a:p>
                    <a:p>
                      <a:pPr marL="0" algn="l" defTabSz="914400" rtl="0" eaLnBrk="1" latinLnBrk="0" hangingPunct="1"/>
                      <a:endParaRPr lang="en-US" sz="900" kern="1200" baseline="0" dirty="0" smtClean="0">
                        <a:solidFill>
                          <a:schemeClr val="dk1"/>
                        </a:solidFill>
                        <a:latin typeface="Arial Black" pitchFamily="34" charset="0"/>
                        <a:ea typeface="+mn-ea"/>
                        <a:cs typeface="+mn-cs"/>
                      </a:endParaRPr>
                    </a:p>
                    <a:p>
                      <a:pPr marL="0" algn="l" defTabSz="914400" rtl="0" eaLnBrk="1" latinLnBrk="0" hangingPunct="1"/>
                      <a:r>
                        <a:rPr lang="en-US" sz="900" kern="1200" baseline="0" dirty="0" smtClean="0">
                          <a:solidFill>
                            <a:schemeClr val="dk1"/>
                          </a:solidFill>
                          <a:latin typeface="Arial Black" pitchFamily="34" charset="0"/>
                          <a:ea typeface="+mn-ea"/>
                          <a:cs typeface="+mn-cs"/>
                        </a:rPr>
                        <a:t>Q1: Final data editing for key Indicator report completed 	</a:t>
                      </a:r>
                    </a:p>
                  </a:txBody>
                  <a:tcPr marL="9525" marR="9525" marT="9525" marB="0"/>
                </a:tc>
                <a:tc>
                  <a:txBody>
                    <a:bodyPr/>
                    <a:lstStyle/>
                    <a:p>
                      <a:pPr marL="0" marR="0" algn="l" defTabSz="914400" rtl="0" eaLnBrk="1" latinLnBrk="0" hangingPunct="1">
                        <a:lnSpc>
                          <a:spcPct val="115000"/>
                        </a:lnSpc>
                        <a:spcBef>
                          <a:spcPts val="0"/>
                        </a:spcBef>
                        <a:spcAft>
                          <a:spcPts val="0"/>
                        </a:spcAft>
                      </a:pPr>
                      <a:endParaRPr lang="en-ZA"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ZA"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r>
                        <a:rPr lang="en-ZA" sz="900" kern="1200" baseline="0" dirty="0" smtClean="0">
                          <a:solidFill>
                            <a:schemeClr val="dk1"/>
                          </a:solidFill>
                          <a:latin typeface="Arial Black" pitchFamily="34" charset="0"/>
                          <a:ea typeface="+mn-ea"/>
                          <a:cs typeface="+mn-cs"/>
                        </a:rPr>
                        <a:t>SADHS Key Indicator data editing was completed, and the report released on 15 May 2017 </a:t>
                      </a:r>
                      <a:endParaRPr lang="en-US" sz="9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4"/>
                  </a:ext>
                </a:extLst>
              </a:tr>
              <a:tr h="1413797">
                <a:tc>
                  <a:txBody>
                    <a:bodyPr/>
                    <a:lstStyle/>
                    <a:p>
                      <a:r>
                        <a:rPr lang="en-US" sz="900" kern="1200" baseline="0" dirty="0" smtClean="0">
                          <a:solidFill>
                            <a:schemeClr val="dk1"/>
                          </a:solidFill>
                          <a:latin typeface="Arial Black" pitchFamily="34" charset="0"/>
                          <a:ea typeface="+mn-ea"/>
                          <a:cs typeface="+mn-cs"/>
                        </a:rPr>
                        <a:t>Develop and implement an integrated monitoring and evaluation plan aligned to health outcomes and</a:t>
                      </a:r>
                    </a:p>
                    <a:p>
                      <a:r>
                        <a:rPr lang="en-US" sz="900" kern="1200" baseline="0" dirty="0" smtClean="0">
                          <a:solidFill>
                            <a:schemeClr val="dk1"/>
                          </a:solidFill>
                          <a:latin typeface="Arial Black" pitchFamily="34" charset="0"/>
                          <a:ea typeface="+mn-ea"/>
                          <a:cs typeface="+mn-cs"/>
                        </a:rPr>
                        <a:t>outputs contained in the Health Sector Strategy</a:t>
                      </a:r>
                      <a:endParaRPr lang="en-ZA" sz="900" b="1" dirty="0">
                        <a:latin typeface="Arial Black" pitchFamily="34" charset="0"/>
                        <a:ea typeface="Calibri"/>
                        <a:cs typeface="Times New Roman"/>
                      </a:endParaRPr>
                    </a:p>
                  </a:txBody>
                  <a:tcPr marL="68582" marR="68582" marT="0" marB="0"/>
                </a:tc>
                <a:tc>
                  <a:txBody>
                    <a:bodyPr/>
                    <a:lstStyle/>
                    <a:p>
                      <a:pPr marL="0" algn="l" defTabSz="914400" rtl="0" eaLnBrk="1" latinLnBrk="0" hangingPunct="1"/>
                      <a:r>
                        <a:rPr lang="en-US" sz="900" kern="1200" baseline="0" dirty="0" smtClean="0">
                          <a:solidFill>
                            <a:schemeClr val="dk1"/>
                          </a:solidFill>
                          <a:latin typeface="Arial Black" pitchFamily="34" charset="0"/>
                          <a:ea typeface="+mn-ea"/>
                          <a:cs typeface="+mn-cs"/>
                        </a:rPr>
                        <a:t>Implement Integrated</a:t>
                      </a:r>
                    </a:p>
                    <a:p>
                      <a:pPr marL="0" algn="l" defTabSz="914400" rtl="0" eaLnBrk="1" latinLnBrk="0" hangingPunct="1"/>
                      <a:r>
                        <a:rPr lang="en-US" sz="900" kern="1200" baseline="0" dirty="0" smtClean="0">
                          <a:solidFill>
                            <a:schemeClr val="dk1"/>
                          </a:solidFill>
                          <a:latin typeface="Arial Black" pitchFamily="34" charset="0"/>
                          <a:ea typeface="+mn-ea"/>
                          <a:cs typeface="+mn-cs"/>
                        </a:rPr>
                        <a:t>Monitoring and Evaluation</a:t>
                      </a:r>
                    </a:p>
                    <a:p>
                      <a:pPr marL="0" algn="l" defTabSz="914400" rtl="0" eaLnBrk="1" latinLnBrk="0" hangingPunct="1"/>
                      <a:r>
                        <a:rPr lang="en-US" sz="900" kern="1200" baseline="0" dirty="0" smtClean="0">
                          <a:solidFill>
                            <a:schemeClr val="dk1"/>
                          </a:solidFill>
                          <a:latin typeface="Arial Black" pitchFamily="34" charset="0"/>
                          <a:ea typeface="+mn-ea"/>
                          <a:cs typeface="+mn-cs"/>
                        </a:rPr>
                        <a:t>plan</a:t>
                      </a:r>
                      <a:endParaRPr lang="en-ZA" sz="900" kern="1200" baseline="0" dirty="0" smtClean="0">
                        <a:solidFill>
                          <a:schemeClr val="dk1"/>
                        </a:solidFill>
                        <a:latin typeface="Arial Black" pitchFamily="34" charset="0"/>
                        <a:ea typeface="+mn-ea"/>
                        <a:cs typeface="+mn-cs"/>
                      </a:endParaRPr>
                    </a:p>
                  </a:txBody>
                  <a:tcPr marL="68582" marR="68582" marT="0" marB="0"/>
                </a:tc>
                <a:tc>
                  <a:txBody>
                    <a:bodyPr/>
                    <a:lstStyle/>
                    <a:p>
                      <a:pPr marL="0" algn="l" defTabSz="914400" rtl="0" eaLnBrk="1" latinLnBrk="0" hangingPunct="1"/>
                      <a:r>
                        <a:rPr lang="en-US" sz="900" kern="1200" baseline="0" dirty="0" smtClean="0">
                          <a:solidFill>
                            <a:schemeClr val="dk1"/>
                          </a:solidFill>
                          <a:latin typeface="Arial Black" pitchFamily="34" charset="0"/>
                          <a:ea typeface="+mn-ea"/>
                          <a:cs typeface="+mn-cs"/>
                        </a:rPr>
                        <a:t>Annual:  NHI Phase 1 evaluation conducted 	</a:t>
                      </a:r>
                    </a:p>
                    <a:p>
                      <a:pPr marL="0" algn="l" defTabSz="914400" rtl="0" eaLnBrk="1" fontAlgn="t" latinLnBrk="0" hangingPunct="1"/>
                      <a:endParaRPr lang="en-ZA" sz="900" kern="1200" baseline="0" dirty="0" smtClean="0">
                        <a:solidFill>
                          <a:schemeClr val="dk1"/>
                        </a:solidFill>
                        <a:latin typeface="Arial Black" pitchFamily="34" charset="0"/>
                        <a:ea typeface="+mn-ea"/>
                        <a:cs typeface="+mn-cs"/>
                      </a:endParaRPr>
                    </a:p>
                    <a:p>
                      <a:pPr marL="0" algn="l" defTabSz="914400" rtl="0" eaLnBrk="1" fontAlgn="t" latinLnBrk="0" hangingPunct="1"/>
                      <a:endParaRPr lang="en-US" sz="900" kern="1200" baseline="0" dirty="0" smtClean="0">
                        <a:solidFill>
                          <a:schemeClr val="dk1"/>
                        </a:solidFill>
                        <a:latin typeface="Arial Black" pitchFamily="34" charset="0"/>
                        <a:ea typeface="+mn-ea"/>
                        <a:cs typeface="+mn-cs"/>
                      </a:endParaRPr>
                    </a:p>
                    <a:p>
                      <a:pPr marL="0" algn="l" defTabSz="914400" rtl="0" eaLnBrk="1" fontAlgn="t" latinLnBrk="0" hangingPunct="1"/>
                      <a:endParaRPr lang="en-US" sz="900" kern="1200" baseline="0" dirty="0" smtClean="0">
                        <a:solidFill>
                          <a:schemeClr val="dk1"/>
                        </a:solidFill>
                        <a:latin typeface="Arial Black" pitchFamily="34" charset="0"/>
                        <a:ea typeface="+mn-ea"/>
                        <a:cs typeface="+mn-cs"/>
                      </a:endParaRPr>
                    </a:p>
                    <a:p>
                      <a:pPr marL="0" algn="l" defTabSz="914400" rtl="0" eaLnBrk="1" latinLnBrk="0" hangingPunct="1"/>
                      <a:r>
                        <a:rPr lang="en-US" sz="900" kern="1200" baseline="0" dirty="0" smtClean="0">
                          <a:solidFill>
                            <a:schemeClr val="dk1"/>
                          </a:solidFill>
                          <a:latin typeface="Arial Black" pitchFamily="34" charset="0"/>
                          <a:ea typeface="+mn-ea"/>
                          <a:cs typeface="+mn-cs"/>
                        </a:rPr>
                        <a:t>Q1: Evaluation funding secured 	</a:t>
                      </a:r>
                    </a:p>
                    <a:p>
                      <a:pPr marL="0" algn="l" defTabSz="914400" rtl="0" eaLnBrk="1" fontAlgn="t" latinLnBrk="0" hangingPunct="1"/>
                      <a:endParaRPr lang="en-ZA" sz="900" kern="1200" baseline="0" dirty="0" smtClean="0">
                        <a:solidFill>
                          <a:schemeClr val="dk1"/>
                        </a:solidFill>
                        <a:latin typeface="Arial Black" pitchFamily="34" charset="0"/>
                        <a:ea typeface="+mn-ea"/>
                        <a:cs typeface="+mn-cs"/>
                      </a:endParaRPr>
                    </a:p>
                  </a:txBody>
                  <a:tcPr marL="9525" marR="9525" marT="9525" marB="0"/>
                </a:tc>
                <a:tc>
                  <a:txBody>
                    <a:bodyPr/>
                    <a:lstStyle/>
                    <a:p>
                      <a:pPr marL="0" marR="0" algn="l" defTabSz="914400" rtl="0" eaLnBrk="1" latinLnBrk="0" hangingPunct="1">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Budget for Phase 1 NHI evaluation identified</a:t>
                      </a: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17454" name="Rectangle 5"/>
          <p:cNvSpPr>
            <a:spLocks noChangeArrowheads="1"/>
          </p:cNvSpPr>
          <p:nvPr/>
        </p:nvSpPr>
        <p:spPr bwMode="auto">
          <a:xfrm>
            <a:off x="8355013" y="5992813"/>
            <a:ext cx="355600" cy="277812"/>
          </a:xfrm>
          <a:prstGeom prst="rect">
            <a:avLst/>
          </a:prstGeom>
          <a:noFill/>
          <a:ln w="9525">
            <a:noFill/>
            <a:miter lim="800000"/>
            <a:headEnd/>
            <a:tailEnd/>
          </a:ln>
        </p:spPr>
        <p:txBody>
          <a:bodyPr wrap="none">
            <a:spAutoFit/>
          </a:bodyPr>
          <a:lstStyle/>
          <a:p>
            <a:pPr eaLnBrk="1" hangingPunct="1"/>
            <a:r>
              <a:rPr lang="en-ZA" altLang="en-US" sz="1200"/>
              <a:t>12</a:t>
            </a:r>
            <a:endParaRPr lang="en-US" altLang="en-US"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9A4DFE03-65CF-469C-AAA1-F88DE1942D8F}" type="slidenum">
              <a:rPr lang="en-ZA" altLang="en-US" sz="1200" smtClean="0">
                <a:latin typeface="Arial" charset="0"/>
                <a:cs typeface="Arial" charset="0"/>
              </a:rPr>
              <a:pPr algn="r" eaLnBrk="1" hangingPunct="1"/>
              <a:t>13</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6" name="Table 5"/>
          <p:cNvGraphicFramePr>
            <a:graphicFrameLocks noGrp="1"/>
          </p:cNvGraphicFramePr>
          <p:nvPr/>
        </p:nvGraphicFramePr>
        <p:xfrm>
          <a:off x="0" y="1125538"/>
          <a:ext cx="9144001" cy="3760826"/>
        </p:xfrm>
        <a:graphic>
          <a:graphicData uri="http://schemas.openxmlformats.org/drawingml/2006/table">
            <a:tbl>
              <a:tblPr firstRow="1" bandRow="1">
                <a:tableStyleId>{5C22544A-7EE6-4342-B048-85BDC9FD1C3A}</a:tableStyleId>
              </a:tblPr>
              <a:tblGrid>
                <a:gridCol w="1429074">
                  <a:extLst>
                    <a:ext uri="{9D8B030D-6E8A-4147-A177-3AD203B41FA5}">
                      <a16:colId xmlns:a16="http://schemas.microsoft.com/office/drawing/2014/main" val="20000"/>
                    </a:ext>
                  </a:extLst>
                </a:gridCol>
                <a:gridCol w="1207454">
                  <a:extLst>
                    <a:ext uri="{9D8B030D-6E8A-4147-A177-3AD203B41FA5}">
                      <a16:colId xmlns:a16="http://schemas.microsoft.com/office/drawing/2014/main" val="20001"/>
                    </a:ext>
                  </a:extLst>
                </a:gridCol>
                <a:gridCol w="2223289">
                  <a:extLst>
                    <a:ext uri="{9D8B030D-6E8A-4147-A177-3AD203B41FA5}">
                      <a16:colId xmlns:a16="http://schemas.microsoft.com/office/drawing/2014/main" val="20002"/>
                    </a:ext>
                  </a:extLst>
                </a:gridCol>
                <a:gridCol w="2160455">
                  <a:extLst>
                    <a:ext uri="{9D8B030D-6E8A-4147-A177-3AD203B41FA5}">
                      <a16:colId xmlns:a16="http://schemas.microsoft.com/office/drawing/2014/main" val="20003"/>
                    </a:ext>
                  </a:extLst>
                </a:gridCol>
                <a:gridCol w="2123729">
                  <a:extLst>
                    <a:ext uri="{9D8B030D-6E8A-4147-A177-3AD203B41FA5}">
                      <a16:colId xmlns:a16="http://schemas.microsoft.com/office/drawing/2014/main" val="20004"/>
                    </a:ext>
                  </a:extLst>
                </a:gridCol>
              </a:tblGrid>
              <a:tr h="396216">
                <a:tc>
                  <a:txBody>
                    <a:bodyPr/>
                    <a:lstStyle/>
                    <a:p>
                      <a:r>
                        <a:rPr lang="en-US" sz="1000" dirty="0" smtClean="0">
                          <a:latin typeface="Arial Black" pitchFamily="34" charset="0"/>
                        </a:rPr>
                        <a:t>Strategic Objective</a:t>
                      </a:r>
                      <a:endParaRPr lang="en-US" sz="1000" dirty="0">
                        <a:latin typeface="Arial Black" pitchFamily="34" charset="0"/>
                      </a:endParaRPr>
                    </a:p>
                  </a:txBody>
                  <a:tcPr marL="91447" marR="91447" marT="45710" marB="45710"/>
                </a:tc>
                <a:tc>
                  <a:txBody>
                    <a:bodyPr/>
                    <a:lstStyle/>
                    <a:p>
                      <a:r>
                        <a:rPr lang="en-US" sz="1000" dirty="0" smtClean="0">
                          <a:latin typeface="Arial Black" pitchFamily="34" charset="0"/>
                        </a:rPr>
                        <a:t>Indicator</a:t>
                      </a:r>
                      <a:endParaRPr lang="en-US" sz="1000" dirty="0">
                        <a:latin typeface="Arial Black" pitchFamily="34" charset="0"/>
                      </a:endParaRPr>
                    </a:p>
                  </a:txBody>
                  <a:tcPr marL="91447" marR="91447" marT="45710" marB="45710"/>
                </a:tc>
                <a:tc>
                  <a:txBody>
                    <a:bodyPr/>
                    <a:lstStyle/>
                    <a:p>
                      <a:r>
                        <a:rPr lang="en-US" sz="1000" dirty="0" smtClean="0">
                          <a:latin typeface="Arial Black" pitchFamily="34" charset="0"/>
                        </a:rPr>
                        <a:t>Target</a:t>
                      </a:r>
                      <a:endParaRPr lang="en-US" sz="1000" dirty="0">
                        <a:latin typeface="Arial Black" pitchFamily="34" charset="0"/>
                      </a:endParaRPr>
                    </a:p>
                  </a:txBody>
                  <a:tcPr marL="91447" marR="91447"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18" marB="45718"/>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8" marB="45718"/>
                </a:tc>
                <a:extLst>
                  <a:ext uri="{0D108BD9-81ED-4DB2-BD59-A6C34878D82A}">
                    <a16:rowId xmlns:a16="http://schemas.microsoft.com/office/drawing/2014/main" val="10000"/>
                  </a:ext>
                </a:extLst>
              </a:tr>
              <a:tr h="1228705">
                <a:tc rowSpan="2">
                  <a:txBody>
                    <a:bodyPr/>
                    <a:lstStyle/>
                    <a:p>
                      <a:r>
                        <a:rPr lang="en-US" sz="1000" kern="1200" baseline="0" dirty="0" smtClean="0">
                          <a:solidFill>
                            <a:schemeClr val="dk1"/>
                          </a:solidFill>
                          <a:latin typeface="Arial Black" pitchFamily="34" charset="0"/>
                          <a:ea typeface="+mn-ea"/>
                          <a:cs typeface="+mn-cs"/>
                        </a:rPr>
                        <a:t>Domestication of</a:t>
                      </a:r>
                    </a:p>
                    <a:p>
                      <a:r>
                        <a:rPr lang="en-US" sz="1000" kern="1200" baseline="0" dirty="0" smtClean="0">
                          <a:solidFill>
                            <a:schemeClr val="dk1"/>
                          </a:solidFill>
                          <a:latin typeface="Arial Black" pitchFamily="34" charset="0"/>
                          <a:ea typeface="+mn-ea"/>
                          <a:cs typeface="+mn-cs"/>
                        </a:rPr>
                        <a:t>international treaties and implementation of multilateral cooperation</a:t>
                      </a:r>
                    </a:p>
                    <a:p>
                      <a:r>
                        <a:rPr lang="en-US" sz="1000" kern="1200" baseline="0" dirty="0" smtClean="0">
                          <a:solidFill>
                            <a:schemeClr val="dk1"/>
                          </a:solidFill>
                          <a:latin typeface="Arial Black" pitchFamily="34" charset="0"/>
                          <a:ea typeface="+mn-ea"/>
                          <a:cs typeface="+mn-cs"/>
                        </a:rPr>
                        <a:t>on areas of mutual and measurable benefit</a:t>
                      </a:r>
                      <a:endParaRPr lang="en-ZA" sz="1000" b="1" dirty="0">
                        <a:latin typeface="Arial Black" pitchFamily="34" charset="0"/>
                        <a:ea typeface="Calibri"/>
                        <a:cs typeface="Times New Roman"/>
                      </a:endParaRPr>
                    </a:p>
                  </a:txBody>
                  <a:tcPr marL="68585" marR="68585" marT="0" marB="0"/>
                </a:tc>
                <a:tc>
                  <a:txBody>
                    <a:bodyPr/>
                    <a:lstStyle/>
                    <a:p>
                      <a:r>
                        <a:rPr lang="en-US" sz="1000" kern="1200" baseline="0" dirty="0" smtClean="0">
                          <a:solidFill>
                            <a:schemeClr val="dk1"/>
                          </a:solidFill>
                          <a:latin typeface="Arial Black" pitchFamily="34" charset="0"/>
                          <a:ea typeface="+mn-ea"/>
                          <a:cs typeface="+mn-cs"/>
                        </a:rPr>
                        <a:t>Number of International</a:t>
                      </a:r>
                    </a:p>
                    <a:p>
                      <a:r>
                        <a:rPr lang="en-US" sz="1000" kern="1200" baseline="0" dirty="0" smtClean="0">
                          <a:solidFill>
                            <a:schemeClr val="dk1"/>
                          </a:solidFill>
                          <a:latin typeface="Arial Black" pitchFamily="34" charset="0"/>
                          <a:ea typeface="+mn-ea"/>
                          <a:cs typeface="+mn-cs"/>
                        </a:rPr>
                        <a:t>treaties  and conventions implemented</a:t>
                      </a:r>
                      <a:endParaRPr lang="en-ZA" sz="1000" b="1" dirty="0">
                        <a:latin typeface="Arial Black" pitchFamily="34" charset="0"/>
                        <a:ea typeface="Calibri"/>
                        <a:cs typeface="Times New Roman"/>
                      </a:endParaRPr>
                    </a:p>
                  </a:txBody>
                  <a:tcPr marL="68585" marR="68585" marT="0" marB="0"/>
                </a:tc>
                <a:tc>
                  <a:txBody>
                    <a:bodyPr/>
                    <a:lstStyle/>
                    <a:p>
                      <a:r>
                        <a:rPr lang="en-ZA" sz="1000" b="0" i="0" u="none" strike="noStrike" dirty="0" smtClean="0">
                          <a:solidFill>
                            <a:srgbClr val="000000"/>
                          </a:solidFill>
                          <a:latin typeface="Arial Black" pitchFamily="34" charset="0"/>
                        </a:rPr>
                        <a:t>Annual target: 3 </a:t>
                      </a:r>
                      <a:r>
                        <a:rPr lang="en-US" sz="1000" kern="1200" baseline="0" dirty="0" smtClean="0">
                          <a:solidFill>
                            <a:schemeClr val="dk1"/>
                          </a:solidFill>
                          <a:latin typeface="Arial Black" pitchFamily="34" charset="0"/>
                          <a:ea typeface="+mn-ea"/>
                          <a:cs typeface="+mn-cs"/>
                        </a:rPr>
                        <a:t>International</a:t>
                      </a:r>
                    </a:p>
                    <a:p>
                      <a:r>
                        <a:rPr lang="en-US" sz="1000" kern="1200" baseline="0" dirty="0" smtClean="0">
                          <a:solidFill>
                            <a:schemeClr val="dk1"/>
                          </a:solidFill>
                          <a:latin typeface="Arial Black" pitchFamily="34" charset="0"/>
                          <a:ea typeface="+mn-ea"/>
                          <a:cs typeface="+mn-cs"/>
                        </a:rPr>
                        <a:t>treaties  and conventions implemented</a:t>
                      </a:r>
                      <a:endParaRPr lang="en-ZA" sz="1000" b="1" dirty="0" smtClean="0">
                        <a:latin typeface="Arial Black" pitchFamily="34" charset="0"/>
                        <a:ea typeface="Calibri"/>
                        <a:cs typeface="Times New Roman"/>
                      </a:endParaRPr>
                    </a:p>
                    <a:p>
                      <a:pPr algn="l" fontAlgn="t"/>
                      <a:endParaRPr lang="en-ZA" sz="1000" b="0" i="0" u="none" strike="noStrike" baseline="0" dirty="0" smtClean="0">
                        <a:solidFill>
                          <a:srgbClr val="000000"/>
                        </a:solidFill>
                        <a:latin typeface="Arial Black" pitchFamily="34" charset="0"/>
                      </a:endParaRPr>
                    </a:p>
                    <a:p>
                      <a:pPr algn="l" fontAlgn="t"/>
                      <a:endParaRPr lang="en-ZA" sz="1000" b="0" i="0" u="none" strike="noStrike" baseline="0" dirty="0" smtClean="0">
                        <a:solidFill>
                          <a:schemeClr val="tx1"/>
                        </a:solidFill>
                        <a:latin typeface="Arial Black" pitchFamily="34" charset="0"/>
                      </a:endParaRPr>
                    </a:p>
                    <a:p>
                      <a:r>
                        <a:rPr lang="en-ZA" sz="1000" b="0" i="0" u="none" strike="noStrike" baseline="0" dirty="0" smtClean="0">
                          <a:solidFill>
                            <a:schemeClr val="tx1"/>
                          </a:solidFill>
                          <a:latin typeface="Arial Black" pitchFamily="34" charset="0"/>
                        </a:rPr>
                        <a:t>Q1:  1 </a:t>
                      </a:r>
                      <a:r>
                        <a:rPr lang="en-US" sz="1000" b="0" i="0" u="none" strike="noStrike" kern="1200" baseline="0" dirty="0" smtClean="0">
                          <a:solidFill>
                            <a:schemeClr val="dk1"/>
                          </a:solidFill>
                          <a:latin typeface="Arial Black" pitchFamily="34" charset="0"/>
                          <a:ea typeface="+mn-ea"/>
                          <a:cs typeface="+mn-cs"/>
                        </a:rPr>
                        <a:t>i</a:t>
                      </a:r>
                      <a:r>
                        <a:rPr lang="en-US" sz="1000" kern="1200" baseline="0" dirty="0" smtClean="0">
                          <a:solidFill>
                            <a:schemeClr val="dk1"/>
                          </a:solidFill>
                          <a:latin typeface="Arial Black" pitchFamily="34" charset="0"/>
                          <a:ea typeface="+mn-ea"/>
                          <a:cs typeface="+mn-cs"/>
                        </a:rPr>
                        <a:t>nternational treaty  and convention implemented</a:t>
                      </a:r>
                      <a:endParaRPr lang="en-ZA" sz="1000" b="1" dirty="0" smtClean="0">
                        <a:latin typeface="Arial Black" pitchFamily="34" charset="0"/>
                        <a:ea typeface="Calibri"/>
                        <a:cs typeface="Times New Roman"/>
                      </a:endParaRPr>
                    </a:p>
                    <a:p>
                      <a:pPr algn="l" fontAlgn="t"/>
                      <a:endParaRPr lang="en-ZA" sz="1000" b="0" i="0" u="none" strike="noStrike" kern="1200" baseline="0" dirty="0">
                        <a:solidFill>
                          <a:schemeClr val="tx1"/>
                        </a:solidFill>
                        <a:latin typeface="Arial Black" pitchFamily="34" charset="0"/>
                        <a:ea typeface="+mn-ea"/>
                        <a:cs typeface="+mn-cs"/>
                      </a:endParaRPr>
                    </a:p>
                  </a:txBody>
                  <a:tcPr marL="9525" marR="9525" marT="9525" marB="0"/>
                </a:tc>
                <a:tc>
                  <a:txBody>
                    <a:bodyPr/>
                    <a:lstStyle/>
                    <a:p>
                      <a:pPr marL="0" marR="0" fontAlgn="b">
                        <a:lnSpc>
                          <a:spcPct val="115000"/>
                        </a:lnSpc>
                        <a:spcBef>
                          <a:spcPts val="0"/>
                        </a:spcBef>
                        <a:spcAft>
                          <a:spcPts val="0"/>
                        </a:spcAft>
                      </a:pPr>
                      <a:r>
                        <a:rPr lang="en-ZA" sz="1000" kern="1200" baseline="0" dirty="0" smtClean="0">
                          <a:solidFill>
                            <a:schemeClr val="dk1"/>
                          </a:solidFill>
                          <a:latin typeface="Arial Black" pitchFamily="34" charset="0"/>
                          <a:ea typeface="+mn-ea"/>
                          <a:cs typeface="+mn-cs"/>
                        </a:rPr>
                        <a:t>1 International Treaty and</a:t>
                      </a:r>
                      <a:endParaRPr lang="en-US" sz="1000" kern="1200" baseline="0" dirty="0" smtClean="0">
                        <a:solidFill>
                          <a:schemeClr val="dk1"/>
                        </a:solidFill>
                        <a:latin typeface="Arial Black" pitchFamily="34" charset="0"/>
                        <a:ea typeface="+mn-ea"/>
                        <a:cs typeface="+mn-cs"/>
                      </a:endParaRPr>
                    </a:p>
                    <a:p>
                      <a:pPr marL="0" marR="0" fontAlgn="b">
                        <a:lnSpc>
                          <a:spcPct val="115000"/>
                        </a:lnSpc>
                        <a:spcBef>
                          <a:spcPts val="0"/>
                        </a:spcBef>
                        <a:spcAft>
                          <a:spcPts val="0"/>
                        </a:spcAft>
                      </a:pPr>
                      <a:r>
                        <a:rPr lang="en-ZA" sz="1000" kern="1200" baseline="0" dirty="0" smtClean="0">
                          <a:solidFill>
                            <a:schemeClr val="dk1"/>
                          </a:solidFill>
                          <a:latin typeface="Arial Black" pitchFamily="34" charset="0"/>
                          <a:ea typeface="+mn-ea"/>
                          <a:cs typeface="+mn-cs"/>
                        </a:rPr>
                        <a:t>Convention implemented</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fontAlgn="b">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923910">
                <a:tc vMerge="1">
                  <a:txBody>
                    <a:bodyPr/>
                    <a:lstStyle/>
                    <a:p>
                      <a:endParaRPr lang="en-ZA" sz="1100" b="1" dirty="0">
                        <a:latin typeface="Arial Black" pitchFamily="34" charset="0"/>
                        <a:ea typeface="Calibri"/>
                        <a:cs typeface="Times New Roman"/>
                      </a:endParaRPr>
                    </a:p>
                  </a:txBody>
                  <a:tcPr marL="68585" marR="68585" marT="0" marB="0"/>
                </a:tc>
                <a:tc>
                  <a:txBody>
                    <a:bodyPr/>
                    <a:lstStyle/>
                    <a:p>
                      <a:r>
                        <a:rPr lang="en-US" sz="1000" kern="1200" baseline="0" dirty="0" smtClean="0">
                          <a:solidFill>
                            <a:schemeClr val="dk1"/>
                          </a:solidFill>
                          <a:latin typeface="Arial Black" pitchFamily="34" charset="0"/>
                          <a:ea typeface="+mn-ea"/>
                          <a:cs typeface="+mn-cs"/>
                        </a:rPr>
                        <a:t>Number of multilateral</a:t>
                      </a:r>
                    </a:p>
                    <a:p>
                      <a:r>
                        <a:rPr lang="en-US" sz="1000" kern="1200" baseline="0" dirty="0" smtClean="0">
                          <a:solidFill>
                            <a:schemeClr val="dk1"/>
                          </a:solidFill>
                          <a:latin typeface="Arial Black" pitchFamily="34" charset="0"/>
                          <a:ea typeface="+mn-ea"/>
                          <a:cs typeface="+mn-cs"/>
                        </a:rPr>
                        <a:t>Frameworks and Strategies </a:t>
                      </a:r>
                    </a:p>
                    <a:p>
                      <a:r>
                        <a:rPr lang="en-US" sz="1000" kern="1200" baseline="0" dirty="0" smtClean="0">
                          <a:solidFill>
                            <a:schemeClr val="dk1"/>
                          </a:solidFill>
                          <a:latin typeface="Arial Black" pitchFamily="34" charset="0"/>
                          <a:ea typeface="+mn-ea"/>
                          <a:cs typeface="+mn-cs"/>
                        </a:rPr>
                        <a:t>implemented</a:t>
                      </a:r>
                      <a:endParaRPr lang="en-ZA" sz="1000" b="1" dirty="0">
                        <a:latin typeface="Arial Black" pitchFamily="34" charset="0"/>
                        <a:ea typeface="Calibri"/>
                        <a:cs typeface="Times New Roman"/>
                      </a:endParaRPr>
                    </a:p>
                  </a:txBody>
                  <a:tcPr marL="68585" marR="68585" marT="0" marB="0"/>
                </a:tc>
                <a:tc>
                  <a:txBody>
                    <a:bodyPr/>
                    <a:lstStyle/>
                    <a:p>
                      <a:pPr marL="0" algn="l" defTabSz="914400" rtl="0" eaLnBrk="1" fontAlgn="t" latinLnBrk="0" hangingPunct="1"/>
                      <a:r>
                        <a:rPr lang="en-ZA" sz="1000" b="0" i="0" u="none" strike="noStrike" baseline="0" dirty="0" smtClean="0">
                          <a:solidFill>
                            <a:srgbClr val="000000"/>
                          </a:solidFill>
                          <a:latin typeface="Arial Black" pitchFamily="34" charset="0"/>
                        </a:rPr>
                        <a:t>Annual: </a:t>
                      </a:r>
                      <a:r>
                        <a:rPr lang="en-US" sz="1000" b="0" i="0" u="none" strike="noStrike" kern="1200" dirty="0" smtClean="0">
                          <a:solidFill>
                            <a:srgbClr val="000000"/>
                          </a:solidFill>
                          <a:latin typeface="Arial Black" pitchFamily="34" charset="0"/>
                          <a:ea typeface="+mn-ea"/>
                          <a:cs typeface="+mn-cs"/>
                        </a:rPr>
                        <a:t>3 multilateral Frameworks and strategies implemented</a:t>
                      </a:r>
                    </a:p>
                    <a:p>
                      <a:pPr marL="0" algn="l" defTabSz="914400" rtl="0" eaLnBrk="1" fontAlgn="t" latinLnBrk="0" hangingPunct="1"/>
                      <a:endParaRPr lang="en-US" sz="1000" b="0" i="0" u="none" strike="noStrike" kern="1200" dirty="0" smtClean="0">
                        <a:solidFill>
                          <a:srgbClr val="000000"/>
                        </a:solidFill>
                        <a:latin typeface="Arial Black" pitchFamily="34" charset="0"/>
                        <a:ea typeface="+mn-ea"/>
                        <a:cs typeface="+mn-cs"/>
                      </a:endParaRPr>
                    </a:p>
                    <a:p>
                      <a:pPr marL="0" algn="l" defTabSz="914400" rtl="0" eaLnBrk="1" fontAlgn="t" latinLnBrk="0" hangingPunct="1"/>
                      <a:r>
                        <a:rPr lang="en-US" sz="1000" b="0" i="0" u="none" strike="noStrike" kern="1200" dirty="0" smtClean="0">
                          <a:solidFill>
                            <a:srgbClr val="000000"/>
                          </a:solidFill>
                          <a:latin typeface="Arial Black" pitchFamily="34" charset="0"/>
                          <a:ea typeface="+mn-ea"/>
                          <a:cs typeface="+mn-cs"/>
                        </a:rPr>
                        <a:t>Q1:  1 multilateral Framework and strategy implemented</a:t>
                      </a:r>
                      <a:endParaRPr lang="en-ZA" sz="1000" b="0" i="0" u="none" strike="noStrike" kern="1200" dirty="0">
                        <a:solidFill>
                          <a:srgbClr val="000000"/>
                        </a:solidFill>
                        <a:latin typeface="Arial Black" pitchFamily="34" charset="0"/>
                        <a:ea typeface="+mn-ea"/>
                        <a:cs typeface="+mn-cs"/>
                      </a:endParaRPr>
                    </a:p>
                  </a:txBody>
                  <a:tcPr marL="9525" marR="9525" marT="9525" marB="0"/>
                </a:tc>
                <a:tc>
                  <a:txBody>
                    <a:bodyPr/>
                    <a:lstStyle/>
                    <a:p>
                      <a:pPr marL="0" marR="0" fontAlgn="b">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4 Multilateral Frameworks and Strategies implemented</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fontAlgn="b">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+ 3 frameworks and strategies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211956">
                <a:tc>
                  <a:txBody>
                    <a:bodyPr/>
                    <a:lstStyle/>
                    <a:p>
                      <a:r>
                        <a:rPr lang="en-US" sz="1000" kern="1200" baseline="0" dirty="0" smtClean="0">
                          <a:solidFill>
                            <a:schemeClr val="dk1"/>
                          </a:solidFill>
                          <a:latin typeface="Arial Black" pitchFamily="34" charset="0"/>
                          <a:ea typeface="+mn-ea"/>
                          <a:cs typeface="+mn-cs"/>
                        </a:rPr>
                        <a:t>Implementation of</a:t>
                      </a:r>
                    </a:p>
                    <a:p>
                      <a:r>
                        <a:rPr lang="en-US" sz="1000" kern="1200" baseline="0" dirty="0" smtClean="0">
                          <a:solidFill>
                            <a:schemeClr val="dk1"/>
                          </a:solidFill>
                          <a:latin typeface="Arial Black" pitchFamily="34" charset="0"/>
                          <a:ea typeface="+mn-ea"/>
                          <a:cs typeface="+mn-cs"/>
                        </a:rPr>
                        <a:t>bilateral cooperation on areas of mutual and measurable benefit</a:t>
                      </a:r>
                      <a:endParaRPr lang="en-ZA" sz="1000" dirty="0">
                        <a:latin typeface="Arial Black" pitchFamily="34" charset="0"/>
                      </a:endParaRPr>
                    </a:p>
                  </a:txBody>
                  <a:tcPr marT="45716" marB="45716"/>
                </a:tc>
                <a:tc>
                  <a:txBody>
                    <a:bodyPr/>
                    <a:lstStyle/>
                    <a:p>
                      <a:r>
                        <a:rPr lang="en-US" sz="1000" kern="1200" baseline="0" dirty="0" smtClean="0">
                          <a:solidFill>
                            <a:schemeClr val="dk1"/>
                          </a:solidFill>
                          <a:latin typeface="Arial Black" pitchFamily="34" charset="0"/>
                          <a:ea typeface="+mn-ea"/>
                          <a:cs typeface="+mn-cs"/>
                        </a:rPr>
                        <a:t>Number of Bilateral frameworks and </a:t>
                      </a:r>
                    </a:p>
                    <a:p>
                      <a:r>
                        <a:rPr lang="en-US" sz="1000" kern="1200" baseline="0" dirty="0" smtClean="0">
                          <a:solidFill>
                            <a:schemeClr val="dk1"/>
                          </a:solidFill>
                          <a:latin typeface="Arial Black" pitchFamily="34" charset="0"/>
                          <a:ea typeface="+mn-ea"/>
                          <a:cs typeface="+mn-cs"/>
                        </a:rPr>
                        <a:t>projects implemented</a:t>
                      </a:r>
                      <a:endParaRPr lang="en-ZA" sz="1000" b="1" dirty="0">
                        <a:latin typeface="Arial Black" pitchFamily="34" charset="0"/>
                        <a:ea typeface="Calibri"/>
                        <a:cs typeface="Times New Roman"/>
                      </a:endParaRPr>
                    </a:p>
                  </a:txBody>
                  <a:tcPr marL="68585" marR="68585" marT="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Annual: 6 strategic</a:t>
                      </a:r>
                      <a:r>
                        <a:rPr lang="en-ZA" sz="1000" b="0" i="0" u="none" strike="noStrike" baseline="0" dirty="0" smtClean="0">
                          <a:solidFill>
                            <a:srgbClr val="000000"/>
                          </a:solidFill>
                          <a:latin typeface="Arial Black" pitchFamily="34" charset="0"/>
                        </a:rPr>
                        <a:t> bilateral </a:t>
                      </a:r>
                      <a:r>
                        <a:rPr lang="en-US" sz="1000" kern="1200" baseline="0" dirty="0" smtClean="0">
                          <a:solidFill>
                            <a:schemeClr val="dk1"/>
                          </a:solidFill>
                          <a:latin typeface="Arial Black" pitchFamily="34" charset="0"/>
                          <a:ea typeface="+mn-ea"/>
                          <a:cs typeface="+mn-cs"/>
                        </a:rPr>
                        <a:t>frameworks and </a:t>
                      </a:r>
                      <a:r>
                        <a:rPr lang="en-ZA" sz="1000" b="0" i="0" u="none" strike="noStrike" baseline="0" dirty="0" smtClean="0">
                          <a:solidFill>
                            <a:srgbClr val="000000"/>
                          </a:solidFill>
                          <a:latin typeface="Arial Black" pitchFamily="34" charset="0"/>
                        </a:rPr>
                        <a:t>projects implemented</a:t>
                      </a:r>
                    </a:p>
                    <a:p>
                      <a:pPr marL="0" marR="0" indent="0" algn="l" defTabSz="914400" rtl="0" eaLnBrk="1" fontAlgn="t" latinLnBrk="0" hangingPunct="1">
                        <a:lnSpc>
                          <a:spcPct val="100000"/>
                        </a:lnSpc>
                        <a:spcBef>
                          <a:spcPts val="0"/>
                        </a:spcBef>
                        <a:spcAft>
                          <a:spcPts val="0"/>
                        </a:spcAft>
                        <a:buClrTx/>
                        <a:buSzTx/>
                        <a:buFontTx/>
                        <a:buNone/>
                        <a:tabLst/>
                        <a:defRPr/>
                      </a:pPr>
                      <a:endParaRPr lang="en-ZA" sz="1000" b="0" i="0" u="none" strike="noStrike" baseline="0" dirty="0" smtClean="0">
                        <a:solidFill>
                          <a:srgbClr val="000000"/>
                        </a:solidFill>
                        <a:latin typeface="Arial Black" pitchFamily="34"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Q1: 1 bilateral</a:t>
                      </a:r>
                      <a:r>
                        <a:rPr lang="en-ZA" sz="1000" b="0" i="0" u="none" strike="noStrike" baseline="0" dirty="0" smtClean="0">
                          <a:solidFill>
                            <a:srgbClr val="000000"/>
                          </a:solidFill>
                          <a:latin typeface="Arial Black" pitchFamily="34" charset="0"/>
                        </a:rPr>
                        <a:t> project implemented</a:t>
                      </a:r>
                      <a:endParaRPr lang="en-ZA" sz="1000" b="0" i="0" u="none" strike="noStrike" dirty="0" smtClean="0">
                        <a:solidFill>
                          <a:srgbClr val="000000"/>
                        </a:solidFill>
                        <a:latin typeface="Arial Black" pitchFamily="34" charset="0"/>
                      </a:endParaRPr>
                    </a:p>
                  </a:txBody>
                  <a:tcPr marL="9525" marR="9525" marT="9525" marB="0"/>
                </a:tc>
                <a:tc>
                  <a:txBody>
                    <a:bodyPr/>
                    <a:lstStyle/>
                    <a:p>
                      <a:pPr marL="0" marR="0">
                        <a:lnSpc>
                          <a:spcPct val="115000"/>
                        </a:lnSpc>
                        <a:spcBef>
                          <a:spcPts val="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baseline="0" dirty="0" smtClean="0">
                          <a:solidFill>
                            <a:schemeClr val="dk1"/>
                          </a:solidFill>
                          <a:latin typeface="Arial Black" pitchFamily="34" charset="0"/>
                          <a:ea typeface="+mn-ea"/>
                          <a:cs typeface="+mn-cs"/>
                        </a:rPr>
                        <a:t>6 bilateral</a:t>
                      </a:r>
                      <a:r>
                        <a:rPr lang="en-US" sz="1000" kern="1200" baseline="0" dirty="0" smtClean="0">
                          <a:solidFill>
                            <a:schemeClr val="dk1"/>
                          </a:solidFill>
                          <a:latin typeface="Arial Black" pitchFamily="34" charset="0"/>
                          <a:ea typeface="+mn-ea"/>
                          <a:cs typeface="+mn-cs"/>
                        </a:rPr>
                        <a:t> projects</a:t>
                      </a:r>
                    </a:p>
                    <a:p>
                      <a:pPr marL="0" marR="0" fontAlgn="b">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implemented</a:t>
                      </a: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baseline="0" dirty="0" smtClean="0">
                          <a:solidFill>
                            <a:schemeClr val="dk1"/>
                          </a:solidFill>
                          <a:latin typeface="Arial Black" pitchFamily="34" charset="0"/>
                          <a:ea typeface="+mn-ea"/>
                          <a:cs typeface="+mn-cs"/>
                        </a:rPr>
                        <a:t>+ 5 </a:t>
                      </a:r>
                      <a:r>
                        <a:rPr lang="en-US" sz="1000" kern="1200" baseline="0" dirty="0" smtClean="0">
                          <a:solidFill>
                            <a:schemeClr val="dk1"/>
                          </a:solidFill>
                          <a:latin typeface="Arial Black" pitchFamily="34" charset="0"/>
                          <a:ea typeface="+mn-ea"/>
                          <a:cs typeface="+mn-cs"/>
                        </a:rPr>
                        <a:t>bilateral projects</a:t>
                      </a:r>
                    </a:p>
                    <a:p>
                      <a:pPr marL="0" marR="0" fontAlgn="b">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implemented</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A3D90801-EF68-4BE8-97D4-55BA9F273C4E}" type="slidenum">
              <a:rPr lang="en-ZA" altLang="en-US" sz="1200" smtClean="0">
                <a:latin typeface="Arial" charset="0"/>
                <a:cs typeface="Arial" charset="0"/>
              </a:rPr>
              <a:pPr algn="r" eaLnBrk="1" hangingPunct="1"/>
              <a:t>14</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6" name="Table 5"/>
          <p:cNvGraphicFramePr>
            <a:graphicFrameLocks noGrp="1"/>
          </p:cNvGraphicFramePr>
          <p:nvPr/>
        </p:nvGraphicFramePr>
        <p:xfrm>
          <a:off x="-36513" y="1052513"/>
          <a:ext cx="9180513" cy="3925887"/>
        </p:xfrm>
        <a:graphic>
          <a:graphicData uri="http://schemas.openxmlformats.org/drawingml/2006/table">
            <a:tbl>
              <a:tblPr firstRow="1" bandRow="1">
                <a:tableStyleId>{5C22544A-7EE6-4342-B048-85BDC9FD1C3A}</a:tableStyleId>
              </a:tblPr>
              <a:tblGrid>
                <a:gridCol w="790808">
                  <a:extLst>
                    <a:ext uri="{9D8B030D-6E8A-4147-A177-3AD203B41FA5}">
                      <a16:colId xmlns:a16="http://schemas.microsoft.com/office/drawing/2014/main" val="20000"/>
                    </a:ext>
                  </a:extLst>
                </a:gridCol>
                <a:gridCol w="1583104">
                  <a:extLst>
                    <a:ext uri="{9D8B030D-6E8A-4147-A177-3AD203B41FA5}">
                      <a16:colId xmlns:a16="http://schemas.microsoft.com/office/drawing/2014/main" val="20001"/>
                    </a:ext>
                  </a:extLst>
                </a:gridCol>
                <a:gridCol w="2058779">
                  <a:extLst>
                    <a:ext uri="{9D8B030D-6E8A-4147-A177-3AD203B41FA5}">
                      <a16:colId xmlns:a16="http://schemas.microsoft.com/office/drawing/2014/main" val="20002"/>
                    </a:ext>
                  </a:extLst>
                </a:gridCol>
                <a:gridCol w="2373911">
                  <a:extLst>
                    <a:ext uri="{9D8B030D-6E8A-4147-A177-3AD203B41FA5}">
                      <a16:colId xmlns:a16="http://schemas.microsoft.com/office/drawing/2014/main" val="20003"/>
                    </a:ext>
                  </a:extLst>
                </a:gridCol>
                <a:gridCol w="2373911">
                  <a:extLst>
                    <a:ext uri="{9D8B030D-6E8A-4147-A177-3AD203B41FA5}">
                      <a16:colId xmlns:a16="http://schemas.microsoft.com/office/drawing/2014/main" val="20004"/>
                    </a:ext>
                  </a:extLst>
                </a:gridCol>
              </a:tblGrid>
              <a:tr h="438001">
                <a:tc>
                  <a:txBody>
                    <a:bodyPr/>
                    <a:lstStyle/>
                    <a:p>
                      <a:r>
                        <a:rPr lang="en-US" sz="800" dirty="0" smtClean="0">
                          <a:latin typeface="Arial Black" pitchFamily="34" charset="0"/>
                        </a:rPr>
                        <a:t>Strategic Objective</a:t>
                      </a:r>
                      <a:endParaRPr lang="en-US" sz="800" dirty="0">
                        <a:latin typeface="Arial Black" pitchFamily="34" charset="0"/>
                      </a:endParaRPr>
                    </a:p>
                  </a:txBody>
                  <a:tcPr marL="91447" marR="91447" marT="45718" marB="45718"/>
                </a:tc>
                <a:tc>
                  <a:txBody>
                    <a:bodyPr/>
                    <a:lstStyle/>
                    <a:p>
                      <a:r>
                        <a:rPr lang="en-US" sz="800" dirty="0" smtClean="0">
                          <a:latin typeface="Arial Black" pitchFamily="34" charset="0"/>
                        </a:rPr>
                        <a:t>Indicator</a:t>
                      </a:r>
                      <a:endParaRPr lang="en-US" sz="800" dirty="0">
                        <a:latin typeface="Arial Black" pitchFamily="34" charset="0"/>
                      </a:endParaRPr>
                    </a:p>
                  </a:txBody>
                  <a:tcPr marL="91447" marR="91447" marT="45718" marB="45718"/>
                </a:tc>
                <a:tc>
                  <a:txBody>
                    <a:bodyPr/>
                    <a:lstStyle/>
                    <a:p>
                      <a:r>
                        <a:rPr lang="en-US" sz="800" dirty="0" smtClean="0">
                          <a:latin typeface="Arial Black" pitchFamily="34" charset="0"/>
                        </a:rPr>
                        <a:t>Target</a:t>
                      </a:r>
                      <a:endParaRPr lang="en-US" sz="800" dirty="0">
                        <a:latin typeface="Arial Black" pitchFamily="34" charset="0"/>
                      </a:endParaRPr>
                    </a:p>
                  </a:txBody>
                  <a:tcPr marL="91447" marR="91447"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8" marR="91438" marT="45726" marB="45726"/>
                </a:tc>
                <a:tc>
                  <a:txBody>
                    <a:bodyPr/>
                    <a:lstStyle/>
                    <a:p>
                      <a:r>
                        <a:rPr lang="en-US" sz="900" dirty="0" smtClean="0">
                          <a:latin typeface="Arial Black" pitchFamily="34" charset="0"/>
                        </a:rPr>
                        <a:t>Deviation</a:t>
                      </a:r>
                      <a:endParaRPr lang="en-US" sz="900" dirty="0">
                        <a:latin typeface="Arial Black" pitchFamily="34" charset="0"/>
                      </a:endParaRPr>
                    </a:p>
                  </a:txBody>
                  <a:tcPr marL="91438" marR="91438" marT="45726" marB="45726"/>
                </a:tc>
                <a:extLst>
                  <a:ext uri="{0D108BD9-81ED-4DB2-BD59-A6C34878D82A}">
                    <a16:rowId xmlns:a16="http://schemas.microsoft.com/office/drawing/2014/main" val="10000"/>
                  </a:ext>
                </a:extLst>
              </a:tr>
              <a:tr h="960207">
                <a:tc rowSpan="3">
                  <a:txBody>
                    <a:bodyPr/>
                    <a:lstStyle/>
                    <a:p>
                      <a:endParaRPr lang="en-ZA" sz="900" b="1" dirty="0">
                        <a:latin typeface="Arial Black" pitchFamily="34" charset="0"/>
                        <a:ea typeface="Calibri"/>
                        <a:cs typeface="Times New Roman"/>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Number of Provincial</a:t>
                      </a:r>
                    </a:p>
                    <a:p>
                      <a:r>
                        <a:rPr lang="en-US" sz="900" kern="1200" baseline="0" dirty="0" smtClean="0">
                          <a:solidFill>
                            <a:schemeClr val="dk1"/>
                          </a:solidFill>
                          <a:latin typeface="Arial Black" pitchFamily="34" charset="0"/>
                          <a:ea typeface="+mn-ea"/>
                          <a:cs typeface="+mn-cs"/>
                        </a:rPr>
                        <a:t>Annual Performance Plans (APPs) aligned to the National Health System Priorities</a:t>
                      </a:r>
                      <a:endParaRPr lang="en-ZA" sz="900" b="1" dirty="0" smtClean="0">
                        <a:latin typeface="Arial Black" pitchFamily="34" charset="0"/>
                        <a:ea typeface="Calibri"/>
                        <a:cs typeface="Times New Roman"/>
                      </a:endParaRPr>
                    </a:p>
                  </a:txBody>
                  <a:tcPr marL="68585" marR="68585" marT="0" marB="0"/>
                </a:tc>
                <a:tc>
                  <a:txBody>
                    <a:bodyPr/>
                    <a:lstStyle/>
                    <a:p>
                      <a:pPr marL="0" algn="l" defTabSz="914400" rtl="0" eaLnBrk="1" fontAlgn="t" latinLnBrk="0" hangingPunct="1"/>
                      <a:r>
                        <a:rPr lang="en-ZA" sz="900" b="1" baseline="0" dirty="0" smtClean="0">
                          <a:latin typeface="Arial Black" pitchFamily="34" charset="0"/>
                          <a:ea typeface="Calibri"/>
                          <a:cs typeface="Times New Roman"/>
                        </a:rPr>
                        <a:t>Annual: </a:t>
                      </a:r>
                      <a:r>
                        <a:rPr lang="en-US" sz="900" kern="1200" dirty="0" smtClean="0">
                          <a:solidFill>
                            <a:schemeClr val="dk1"/>
                          </a:solidFill>
                          <a:latin typeface="Arial Black" pitchFamily="34" charset="0"/>
                          <a:ea typeface="+mn-ea"/>
                          <a:cs typeface="+mn-cs"/>
                        </a:rPr>
                        <a:t>9 Provincial APPs  reviewed and aligned to the National Health System Priorities</a:t>
                      </a:r>
                      <a:endParaRPr lang="en-ZA" sz="900" kern="1200" dirty="0" smtClean="0">
                        <a:solidFill>
                          <a:schemeClr val="dk1"/>
                        </a:solidFill>
                        <a:latin typeface="Arial Black" pitchFamily="34" charset="0"/>
                        <a:ea typeface="+mn-ea"/>
                        <a:cs typeface="+mn-cs"/>
                      </a:endParaRPr>
                    </a:p>
                    <a:p>
                      <a:endParaRPr lang="en-ZA" sz="900" b="1" baseline="0" dirty="0" smtClean="0">
                        <a:latin typeface="Arial Black" pitchFamily="34" charset="0"/>
                        <a:ea typeface="Calibri"/>
                        <a:cs typeface="Times New Roman"/>
                      </a:endParaRPr>
                    </a:p>
                    <a:p>
                      <a:endParaRPr lang="en-ZA" sz="900" b="1" dirty="0">
                        <a:latin typeface="Arial Black" pitchFamily="34" charset="0"/>
                        <a:ea typeface="Calibri"/>
                        <a:cs typeface="Times New Roman"/>
                      </a:endParaRPr>
                    </a:p>
                  </a:txBody>
                  <a:tcPr marL="68585" marR="68585"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097379">
                <a:tc vMerge="1">
                  <a:txBody>
                    <a:bodyPr/>
                    <a:lstStyle/>
                    <a:p>
                      <a:endParaRPr lang="en-ZA"/>
                    </a:p>
                  </a:txBody>
                  <a:tcPr/>
                </a:tc>
                <a:tc>
                  <a:txBody>
                    <a:bodyPr/>
                    <a:lstStyle/>
                    <a:p>
                      <a:r>
                        <a:rPr lang="en-US" sz="900" kern="1200" baseline="0" dirty="0" smtClean="0">
                          <a:solidFill>
                            <a:schemeClr val="dk1"/>
                          </a:solidFill>
                          <a:latin typeface="Arial Black" pitchFamily="34" charset="0"/>
                          <a:ea typeface="+mn-ea"/>
                          <a:cs typeface="+mn-cs"/>
                        </a:rPr>
                        <a:t>Integrated Planning</a:t>
                      </a:r>
                    </a:p>
                    <a:p>
                      <a:r>
                        <a:rPr lang="en-US" sz="900" kern="1200" baseline="0" dirty="0" smtClean="0">
                          <a:solidFill>
                            <a:schemeClr val="dk1"/>
                          </a:solidFill>
                          <a:latin typeface="Arial Black" pitchFamily="34" charset="0"/>
                          <a:ea typeface="+mn-ea"/>
                          <a:cs typeface="+mn-cs"/>
                        </a:rPr>
                        <a:t>Framework for National Health System</a:t>
                      </a:r>
                      <a:endParaRPr lang="en-ZA" sz="900" b="1" dirty="0" smtClean="0">
                        <a:latin typeface="Arial Black" pitchFamily="34" charset="0"/>
                        <a:ea typeface="Calibri"/>
                        <a:cs typeface="Times New Roman"/>
                      </a:endParaRPr>
                    </a:p>
                    <a:p>
                      <a:endParaRPr lang="en-ZA" sz="900" dirty="0">
                        <a:latin typeface="Arial Black" pitchFamily="34" charset="0"/>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Annual target: Integrated Planning Framework approved by Tech NHC and piloted in 1 provincial DoH to compile 2018/19 Plans</a:t>
                      </a:r>
                    </a:p>
                    <a:p>
                      <a:endParaRPr lang="en-US" sz="900" b="1" kern="1200" baseline="0" dirty="0" smtClean="0">
                        <a:solidFill>
                          <a:schemeClr val="dk1"/>
                        </a:solidFill>
                        <a:latin typeface="Arial Black" pitchFamily="34" charset="0"/>
                        <a:ea typeface="+mn-ea"/>
                        <a:cs typeface="+mn-cs"/>
                      </a:endParaRPr>
                    </a:p>
                    <a:p>
                      <a:r>
                        <a:rPr lang="en-US" sz="900" b="1" kern="1200" baseline="0" dirty="0" smtClean="0">
                          <a:solidFill>
                            <a:schemeClr val="dk1"/>
                          </a:solidFill>
                          <a:latin typeface="Arial Black" pitchFamily="34" charset="0"/>
                          <a:ea typeface="+mn-ea"/>
                          <a:cs typeface="+mn-cs"/>
                        </a:rPr>
                        <a:t>Q1: </a:t>
                      </a:r>
                      <a:r>
                        <a:rPr lang="en-US" sz="900" kern="1200" baseline="0" dirty="0" smtClean="0">
                          <a:solidFill>
                            <a:schemeClr val="dk1"/>
                          </a:solidFill>
                          <a:latin typeface="Arial Black" pitchFamily="34" charset="0"/>
                          <a:ea typeface="+mn-ea"/>
                          <a:cs typeface="+mn-cs"/>
                        </a:rPr>
                        <a:t>Integrated Planning Framework guidelines drafted </a:t>
                      </a:r>
                      <a:endParaRPr lang="en-US" sz="1800" kern="1200" baseline="0" dirty="0" smtClean="0">
                        <a:solidFill>
                          <a:schemeClr val="dk1"/>
                        </a:solidFill>
                        <a:latin typeface="+mn-lt"/>
                        <a:ea typeface="+mn-ea"/>
                        <a:cs typeface="+mn-cs"/>
                      </a:endParaRPr>
                    </a:p>
                  </a:txBody>
                  <a:tcPr marL="68585" marR="68585" marT="0" marB="0"/>
                </a:tc>
                <a:tc>
                  <a:txBody>
                    <a:bodyPr/>
                    <a:lstStyle/>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Proposed guidelines presented and discussed </a:t>
                      </a:r>
                      <a:r>
                        <a:rPr lang="en-US" sz="900" kern="1200" dirty="0" smtClean="0">
                          <a:solidFill>
                            <a:schemeClr val="dk1"/>
                          </a:solidFill>
                          <a:latin typeface="Arial Black" pitchFamily="34" charset="0"/>
                          <a:ea typeface="+mn-ea"/>
                          <a:cs typeface="+mn-cs"/>
                        </a:rPr>
                        <a:t>at the meeting of the National Strategic Planning Committee held 5-6 July 2017</a:t>
                      </a:r>
                    </a:p>
                  </a:txBody>
                  <a:tcPr marL="68580" marR="68580" marT="0" marB="0">
                    <a:solidFill>
                      <a:schemeClr val="accent1">
                        <a:lumMod val="20000"/>
                        <a:lumOff val="80000"/>
                      </a:schemeClr>
                    </a:solidFill>
                  </a:tcPr>
                </a:tc>
                <a:tc>
                  <a:txBody>
                    <a:bodyPr/>
                    <a:lstStyle/>
                    <a:p>
                      <a:pPr marL="0" marR="0" fontAlgn="b">
                        <a:spcBef>
                          <a:spcPts val="0"/>
                        </a:spcBef>
                        <a:spcAft>
                          <a:spcPts val="0"/>
                        </a:spcAft>
                      </a:pPr>
                      <a:endParaRPr lang="en-ZA" sz="900" kern="1200" dirty="0" smtClean="0">
                        <a:solidFill>
                          <a:schemeClr val="dk1"/>
                        </a:solidFill>
                        <a:latin typeface="Arial Black" pitchFamily="34" charset="0"/>
                        <a:ea typeface="+mn-ea"/>
                        <a:cs typeface="+mn-cs"/>
                      </a:endParaRPr>
                    </a:p>
                    <a:p>
                      <a:pPr marL="0" marR="0" fontAlgn="b">
                        <a:spcBef>
                          <a:spcPts val="0"/>
                        </a:spcBef>
                        <a:spcAft>
                          <a:spcPts val="0"/>
                        </a:spcAft>
                      </a:pPr>
                      <a:endParaRPr lang="en-ZA" sz="900" kern="1200" dirty="0" smtClean="0">
                        <a:solidFill>
                          <a:schemeClr val="dk1"/>
                        </a:solidFill>
                        <a:latin typeface="Arial Black" pitchFamily="34" charset="0"/>
                        <a:ea typeface="+mn-ea"/>
                        <a:cs typeface="+mn-cs"/>
                      </a:endParaRPr>
                    </a:p>
                    <a:p>
                      <a:pPr marL="0" marR="0" fontAlgn="b">
                        <a:spcBef>
                          <a:spcPts val="0"/>
                        </a:spcBef>
                        <a:spcAft>
                          <a:spcPts val="0"/>
                        </a:spcAft>
                      </a:pPr>
                      <a:endParaRPr lang="en-ZA" sz="900" kern="1200" dirty="0" smtClean="0">
                        <a:solidFill>
                          <a:schemeClr val="dk1"/>
                        </a:solidFill>
                        <a:latin typeface="Arial Black" pitchFamily="34" charset="0"/>
                        <a:ea typeface="+mn-ea"/>
                        <a:cs typeface="+mn-cs"/>
                      </a:endParaRPr>
                    </a:p>
                    <a:p>
                      <a:pPr marL="0" marR="0" fontAlgn="b">
                        <a:spcBef>
                          <a:spcPts val="0"/>
                        </a:spcBef>
                        <a:spcAft>
                          <a:spcPts val="0"/>
                        </a:spcAft>
                      </a:pPr>
                      <a:r>
                        <a:rPr lang="en-ZA" sz="900" kern="1200" dirty="0" smtClean="0">
                          <a:solidFill>
                            <a:schemeClr val="dk1"/>
                          </a:solidFill>
                          <a:latin typeface="Arial Black" pitchFamily="34" charset="0"/>
                          <a:ea typeface="+mn-ea"/>
                          <a:cs typeface="+mn-cs"/>
                        </a:rPr>
                        <a:t>None</a:t>
                      </a:r>
                      <a:endParaRPr lang="en-US" sz="9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430300">
                <a:tc vMerge="1">
                  <a:txBody>
                    <a:bodyPr/>
                    <a:lstStyle/>
                    <a:p>
                      <a:endParaRPr lang="en-ZA"/>
                    </a:p>
                  </a:txBody>
                  <a:tcPr/>
                </a:tc>
                <a:tc>
                  <a:txBody>
                    <a:bodyPr/>
                    <a:lstStyle/>
                    <a:p>
                      <a:r>
                        <a:rPr lang="en-US" sz="900" kern="1200" baseline="0" dirty="0" smtClean="0">
                          <a:solidFill>
                            <a:schemeClr val="dk1"/>
                          </a:solidFill>
                          <a:latin typeface="Arial Black" pitchFamily="34" charset="0"/>
                          <a:ea typeface="+mn-ea"/>
                          <a:cs typeface="+mn-cs"/>
                        </a:rPr>
                        <a:t>Patient Experience of Care survey guideline</a:t>
                      </a:r>
                      <a:endParaRPr lang="en-ZA" sz="900" b="1" dirty="0" smtClean="0">
                        <a:latin typeface="Arial Black" pitchFamily="34" charset="0"/>
                        <a:ea typeface="Calibri"/>
                        <a:cs typeface="Times New Roman"/>
                      </a:endParaRPr>
                    </a:p>
                    <a:p>
                      <a:endParaRPr lang="en-ZA" sz="900" dirty="0">
                        <a:latin typeface="Arial Black" pitchFamily="34" charset="0"/>
                      </a:endParaRPr>
                    </a:p>
                  </a:txBody>
                  <a:tcPr marL="68585" marR="68585" marT="0" marB="0"/>
                </a:tc>
                <a:tc>
                  <a:txBody>
                    <a:bodyPr/>
                    <a:lstStyle/>
                    <a:p>
                      <a:r>
                        <a:rPr lang="en-US" sz="900" kern="1200" baseline="0" dirty="0" smtClean="0">
                          <a:solidFill>
                            <a:schemeClr val="dk1"/>
                          </a:solidFill>
                          <a:latin typeface="Arial Black" pitchFamily="34" charset="0"/>
                          <a:ea typeface="+mn-ea"/>
                          <a:cs typeface="+mn-cs"/>
                        </a:rPr>
                        <a:t>Annual target: 9 Provincial Health Departments trained on Guideline to manage Complaints, Compliments  and</a:t>
                      </a:r>
                    </a:p>
                    <a:p>
                      <a:r>
                        <a:rPr lang="en-US" sz="900" kern="1200" baseline="0" dirty="0" smtClean="0">
                          <a:solidFill>
                            <a:schemeClr val="dk1"/>
                          </a:solidFill>
                          <a:latin typeface="Arial Black" pitchFamily="34" charset="0"/>
                          <a:ea typeface="+mn-ea"/>
                          <a:cs typeface="+mn-cs"/>
                        </a:rPr>
                        <a:t>Suggestions </a:t>
                      </a:r>
                      <a:r>
                        <a:rPr lang="en-US" sz="1800" kern="1200" baseline="0" dirty="0" smtClean="0">
                          <a:solidFill>
                            <a:schemeClr val="dk1"/>
                          </a:solidFill>
                          <a:latin typeface="+mn-lt"/>
                          <a:ea typeface="+mn-ea"/>
                          <a:cs typeface="+mn-cs"/>
                        </a:rPr>
                        <a:t>	</a:t>
                      </a:r>
                    </a:p>
                    <a:p>
                      <a:endParaRPr lang="en-US" sz="900" b="1" kern="1200" baseline="0" dirty="0" smtClean="0">
                        <a:solidFill>
                          <a:schemeClr val="dk1"/>
                        </a:solidFill>
                        <a:latin typeface="Arial Black" pitchFamily="34" charset="0"/>
                        <a:ea typeface="+mn-ea"/>
                        <a:cs typeface="+mn-cs"/>
                      </a:endParaRPr>
                    </a:p>
                    <a:p>
                      <a:r>
                        <a:rPr lang="en-US" sz="900" b="1" kern="1200" baseline="0" dirty="0" smtClean="0">
                          <a:solidFill>
                            <a:schemeClr val="dk1"/>
                          </a:solidFill>
                          <a:latin typeface="Arial Black" pitchFamily="34" charset="0"/>
                          <a:ea typeface="+mn-ea"/>
                          <a:cs typeface="+mn-cs"/>
                        </a:rPr>
                        <a:t>Q1: </a:t>
                      </a:r>
                      <a:r>
                        <a:rPr lang="en-US" sz="900" kern="1200" baseline="0" dirty="0" smtClean="0">
                          <a:solidFill>
                            <a:schemeClr val="dk1"/>
                          </a:solidFill>
                          <a:latin typeface="Arial Black" pitchFamily="34" charset="0"/>
                          <a:ea typeface="+mn-ea"/>
                          <a:cs typeface="+mn-cs"/>
                        </a:rPr>
                        <a:t>Finalise guidelines and Publish PEC survey guideline </a:t>
                      </a:r>
                      <a:endParaRPr lang="en-US" sz="1800" kern="1200" baseline="0" dirty="0" smtClean="0">
                        <a:solidFill>
                          <a:schemeClr val="dk1"/>
                        </a:solidFill>
                        <a:latin typeface="+mn-lt"/>
                        <a:ea typeface="+mn-ea"/>
                        <a:cs typeface="+mn-cs"/>
                      </a:endParaRPr>
                    </a:p>
                  </a:txBody>
                  <a:tcPr marL="68585" marR="68585" marT="0" marB="0"/>
                </a:tc>
                <a:tc>
                  <a:txBody>
                    <a:bodyPr/>
                    <a:lstStyle/>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900" kern="1200" baseline="0" dirty="0" smtClean="0">
                          <a:solidFill>
                            <a:schemeClr val="dk1"/>
                          </a:solidFill>
                          <a:latin typeface="Arial Black" pitchFamily="34" charset="0"/>
                          <a:ea typeface="+mn-ea"/>
                          <a:cs typeface="+mn-cs"/>
                        </a:rPr>
                        <a:t>PEC survey guideline were finalized and approved by NHC</a:t>
                      </a:r>
                    </a:p>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9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rgbClr val="FF0000"/>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rgbClr val="FF0000"/>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rgbClr val="FF0000"/>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rgbClr val="FF0000"/>
                        </a:solidFill>
                        <a:latin typeface="Arial Black" pitchFamily="34" charset="0"/>
                        <a:ea typeface="+mn-ea"/>
                        <a:cs typeface="+mn-cs"/>
                      </a:endParaRPr>
                    </a:p>
                    <a:p>
                      <a:pPr marL="0" marR="0">
                        <a:lnSpc>
                          <a:spcPct val="115000"/>
                        </a:lnSpc>
                        <a:spcBef>
                          <a:spcPts val="0"/>
                        </a:spcBef>
                        <a:spcAft>
                          <a:spcPts val="0"/>
                        </a:spcAft>
                      </a:pPr>
                      <a:endParaRPr lang="en-US" sz="900" kern="1200" baseline="0" dirty="0" smtClean="0">
                        <a:solidFill>
                          <a:srgbClr val="FF0000"/>
                        </a:solidFill>
                        <a:latin typeface="Arial Black" pitchFamily="34" charset="0"/>
                        <a:ea typeface="+mn-ea"/>
                        <a:cs typeface="+mn-cs"/>
                      </a:endParaRPr>
                    </a:p>
                    <a:p>
                      <a:pPr marL="0" marR="0">
                        <a:lnSpc>
                          <a:spcPct val="115000"/>
                        </a:lnSpc>
                        <a:spcBef>
                          <a:spcPts val="0"/>
                        </a:spcBef>
                        <a:spcAft>
                          <a:spcPts val="0"/>
                        </a:spcAft>
                      </a:pPr>
                      <a:r>
                        <a:rPr lang="en-US" sz="900" kern="1200" baseline="0" dirty="0" smtClean="0">
                          <a:solidFill>
                            <a:schemeClr val="tx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41AD33ED-39D6-433F-B159-5ABA93B00B0B}" type="slidenum">
              <a:rPr lang="en-ZA" altLang="en-US" sz="1200" smtClean="0">
                <a:latin typeface="Arial" charset="0"/>
                <a:cs typeface="Arial" charset="0"/>
              </a:rPr>
              <a:pPr algn="r" eaLnBrk="1" hangingPunct="1"/>
              <a:t>15</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5" name="Table 4"/>
          <p:cNvGraphicFramePr>
            <a:graphicFrameLocks noGrp="1"/>
          </p:cNvGraphicFramePr>
          <p:nvPr/>
        </p:nvGraphicFramePr>
        <p:xfrm>
          <a:off x="0" y="1052513"/>
          <a:ext cx="9144000" cy="4697412"/>
        </p:xfrm>
        <a:graphic>
          <a:graphicData uri="http://schemas.openxmlformats.org/drawingml/2006/table">
            <a:tbl>
              <a:tblPr firstRow="1" bandRow="1">
                <a:tableStyleId>{5C22544A-7EE6-4342-B048-85BDC9FD1C3A}</a:tableStyleId>
              </a:tblPr>
              <a:tblGrid>
                <a:gridCol w="927852">
                  <a:extLst>
                    <a:ext uri="{9D8B030D-6E8A-4147-A177-3AD203B41FA5}">
                      <a16:colId xmlns:a16="http://schemas.microsoft.com/office/drawing/2014/main" val="20000"/>
                    </a:ext>
                  </a:extLst>
                </a:gridCol>
                <a:gridCol w="1485402">
                  <a:extLst>
                    <a:ext uri="{9D8B030D-6E8A-4147-A177-3AD203B41FA5}">
                      <a16:colId xmlns:a16="http://schemas.microsoft.com/office/drawing/2014/main" val="20001"/>
                    </a:ext>
                  </a:extLst>
                </a:gridCol>
                <a:gridCol w="2374769">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1763688">
                  <a:extLst>
                    <a:ext uri="{9D8B030D-6E8A-4147-A177-3AD203B41FA5}">
                      <a16:colId xmlns:a16="http://schemas.microsoft.com/office/drawing/2014/main" val="20004"/>
                    </a:ext>
                  </a:extLst>
                </a:gridCol>
              </a:tblGrid>
              <a:tr h="396309">
                <a:tc>
                  <a:txBody>
                    <a:bodyPr/>
                    <a:lstStyle/>
                    <a:p>
                      <a:r>
                        <a:rPr lang="en-US" sz="1000" dirty="0" smtClean="0">
                          <a:latin typeface="Arial Black" pitchFamily="34" charset="0"/>
                        </a:rPr>
                        <a:t>Strategic Objective</a:t>
                      </a:r>
                      <a:endParaRPr lang="en-US" sz="1000" dirty="0">
                        <a:latin typeface="Arial Black" pitchFamily="34" charset="0"/>
                      </a:endParaRPr>
                    </a:p>
                  </a:txBody>
                  <a:tcPr marL="91447" marR="91447" marT="45723" marB="45723"/>
                </a:tc>
                <a:tc>
                  <a:txBody>
                    <a:bodyPr/>
                    <a:lstStyle/>
                    <a:p>
                      <a:r>
                        <a:rPr lang="en-US" sz="1000" dirty="0" smtClean="0">
                          <a:latin typeface="Arial Black" pitchFamily="34" charset="0"/>
                        </a:rPr>
                        <a:t>Indicator</a:t>
                      </a:r>
                      <a:endParaRPr lang="en-US" sz="1000" dirty="0">
                        <a:latin typeface="Arial Black" pitchFamily="34" charset="0"/>
                      </a:endParaRPr>
                    </a:p>
                  </a:txBody>
                  <a:tcPr marL="91447" marR="91447" marT="45723" marB="45723"/>
                </a:tc>
                <a:tc>
                  <a:txBody>
                    <a:bodyPr/>
                    <a:lstStyle/>
                    <a:p>
                      <a:r>
                        <a:rPr lang="en-US" sz="1000" dirty="0" smtClean="0">
                          <a:latin typeface="Arial Black" pitchFamily="34" charset="0"/>
                        </a:rPr>
                        <a:t>Target</a:t>
                      </a:r>
                      <a:endParaRPr lang="en-US" sz="1000" dirty="0">
                        <a:latin typeface="Arial Black" pitchFamily="34" charset="0"/>
                      </a:endParaRPr>
                    </a:p>
                  </a:txBody>
                  <a:tcPr marL="91447" marR="91447"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31" marB="45731"/>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31" marB="45731"/>
                </a:tc>
                <a:extLst>
                  <a:ext uri="{0D108BD9-81ED-4DB2-BD59-A6C34878D82A}">
                    <a16:rowId xmlns:a16="http://schemas.microsoft.com/office/drawing/2014/main" val="10000"/>
                  </a:ext>
                </a:extLst>
              </a:tr>
              <a:tr h="1003506">
                <a:tc>
                  <a:txBody>
                    <a:bodyPr/>
                    <a:lstStyle/>
                    <a:p>
                      <a:endParaRPr lang="en-ZA" sz="1000" b="1" dirty="0">
                        <a:latin typeface="Arial Black" pitchFamily="34" charset="0"/>
                        <a:ea typeface="Calibri"/>
                        <a:cs typeface="Times New Roman"/>
                      </a:endParaRPr>
                    </a:p>
                  </a:txBody>
                  <a:tcPr marL="68585" marR="68585" marT="0" marB="0"/>
                </a:tc>
                <a:tc>
                  <a:txBody>
                    <a:bodyPr/>
                    <a:lstStyle/>
                    <a:p>
                      <a:r>
                        <a:rPr lang="en-US" sz="1000" kern="1200" baseline="0" dirty="0" smtClean="0">
                          <a:solidFill>
                            <a:schemeClr val="dk1"/>
                          </a:solidFill>
                          <a:latin typeface="Arial Black" pitchFamily="34" charset="0"/>
                          <a:ea typeface="+mn-ea"/>
                          <a:cs typeface="+mn-cs"/>
                        </a:rPr>
                        <a:t>National Survey to measure Patient Experience of Care </a:t>
                      </a:r>
                      <a:endParaRPr lang="en-ZA" sz="1000" dirty="0">
                        <a:latin typeface="Arial Black" pitchFamily="34" charset="0"/>
                      </a:endParaRPr>
                    </a:p>
                  </a:txBody>
                  <a:tcPr marL="68585" marR="68585" marT="0" marB="0"/>
                </a:tc>
                <a:tc>
                  <a:txBody>
                    <a:bodyPr/>
                    <a:lstStyle/>
                    <a:p>
                      <a:r>
                        <a:rPr lang="en-US" sz="1000" kern="1200" baseline="0" dirty="0" smtClean="0">
                          <a:solidFill>
                            <a:schemeClr val="dk1"/>
                          </a:solidFill>
                          <a:latin typeface="Arial Black" pitchFamily="34" charset="0"/>
                          <a:ea typeface="+mn-ea"/>
                          <a:cs typeface="+mn-cs"/>
                        </a:rPr>
                        <a:t>Annual target:  National PEC Survey completed and report produced </a:t>
                      </a:r>
                    </a:p>
                    <a:p>
                      <a:endParaRPr lang="en-US" sz="1000" kern="1200" baseline="0" dirty="0" smtClean="0">
                        <a:solidFill>
                          <a:schemeClr val="dk1"/>
                        </a:solidFill>
                        <a:latin typeface="Arial Black" pitchFamily="34" charset="0"/>
                        <a:ea typeface="+mn-ea"/>
                        <a:cs typeface="+mn-cs"/>
                      </a:endParaRPr>
                    </a:p>
                    <a:p>
                      <a:r>
                        <a:rPr lang="en-GB" sz="1000" kern="1200" baseline="0" dirty="0" smtClean="0">
                          <a:solidFill>
                            <a:schemeClr val="dk1"/>
                          </a:solidFill>
                          <a:latin typeface="Arial Black" pitchFamily="34" charset="0"/>
                          <a:ea typeface="+mn-ea"/>
                          <a:cs typeface="+mn-cs"/>
                        </a:rPr>
                        <a:t>Q1:  </a:t>
                      </a:r>
                      <a:r>
                        <a:rPr lang="en-US" sz="1000" kern="1200" baseline="0" dirty="0" smtClean="0">
                          <a:solidFill>
                            <a:schemeClr val="dk1"/>
                          </a:solidFill>
                          <a:latin typeface="Arial Black" pitchFamily="34" charset="0"/>
                          <a:ea typeface="+mn-ea"/>
                          <a:cs typeface="+mn-cs"/>
                        </a:rPr>
                        <a:t>Fieldwork</a:t>
                      </a:r>
                    </a:p>
                    <a:p>
                      <a:r>
                        <a:rPr lang="en-US" sz="1000" kern="1200" baseline="0" dirty="0" smtClean="0">
                          <a:solidFill>
                            <a:schemeClr val="dk1"/>
                          </a:solidFill>
                          <a:latin typeface="Arial Black" pitchFamily="34" charset="0"/>
                          <a:ea typeface="+mn-ea"/>
                          <a:cs typeface="+mn-cs"/>
                        </a:rPr>
                        <a:t>completed in 6 provinces	</a:t>
                      </a:r>
                    </a:p>
                  </a:txBody>
                  <a:tcPr marL="68585" marR="68585" marT="0" marB="0"/>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Fieldwork was completed in Nine provinces. Report writing commenced</a:t>
                      </a:r>
                    </a:p>
                  </a:txBody>
                  <a:tcPr marL="68580" marR="68580" marT="0" marB="0">
                    <a:solidFill>
                      <a:schemeClr val="accent1">
                        <a:lumMod val="20000"/>
                        <a:lumOff val="80000"/>
                      </a:schemeClr>
                    </a:solidFill>
                  </a:tcPr>
                </a:tc>
                <a:tc>
                  <a:txBody>
                    <a:bodyPr/>
                    <a:lstStyle/>
                    <a:p>
                      <a:pPr marL="17145" marR="0" indent="-17145" algn="just">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17145" marR="0" indent="-17145" algn="just">
                        <a:lnSpc>
                          <a:spcPct val="115000"/>
                        </a:lnSpc>
                        <a:spcBef>
                          <a:spcPts val="0"/>
                        </a:spcBef>
                        <a:spcAft>
                          <a:spcPts val="1000"/>
                        </a:spcAft>
                      </a:pPr>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402368">
                <a:tc rowSpan="2">
                  <a:txBody>
                    <a:bodyPr/>
                    <a:lstStyle/>
                    <a:p>
                      <a:endParaRPr lang="en-ZA" sz="1000" b="1" dirty="0">
                        <a:latin typeface="Arial Black" pitchFamily="34" charset="0"/>
                        <a:ea typeface="Calibri"/>
                        <a:cs typeface="Times New Roman"/>
                      </a:endParaRPr>
                    </a:p>
                  </a:txBody>
                  <a:tcPr marL="68585" marR="68585" marT="0" marB="0"/>
                </a:tc>
                <a:tc>
                  <a:txBody>
                    <a:bodyPr/>
                    <a:lstStyle/>
                    <a:p>
                      <a:pPr>
                        <a:lnSpc>
                          <a:spcPct val="115000"/>
                        </a:lnSpc>
                        <a:spcBef>
                          <a:spcPts val="1000"/>
                        </a:spcBef>
                        <a:spcAft>
                          <a:spcPts val="0"/>
                        </a:spcAft>
                      </a:pPr>
                      <a:r>
                        <a:rPr lang="en-US" sz="1000" dirty="0">
                          <a:latin typeface="Arial Black" pitchFamily="34" charset="0"/>
                          <a:ea typeface="Times New Roman"/>
                          <a:cs typeface="Times New Roman"/>
                        </a:rPr>
                        <a:t>National Policy</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to manage</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Complaints,</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Compliments and</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Suggestions for  the Public Health</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Sector of South</a:t>
                      </a:r>
                      <a:br>
                        <a:rPr lang="en-US" sz="1000" dirty="0">
                          <a:latin typeface="Arial Black" pitchFamily="34" charset="0"/>
                          <a:ea typeface="Times New Roman"/>
                          <a:cs typeface="Times New Roman"/>
                        </a:rPr>
                      </a:br>
                      <a:r>
                        <a:rPr lang="en-US" sz="1000" dirty="0">
                          <a:latin typeface="Arial Black" pitchFamily="34" charset="0"/>
                          <a:ea typeface="Times New Roman"/>
                          <a:cs typeface="Times New Roman"/>
                        </a:rPr>
                        <a:t>Africa</a:t>
                      </a:r>
                      <a:endParaRPr lang="en-ZA" sz="1000" dirty="0">
                        <a:latin typeface="Arial Black" pitchFamily="34" charset="0"/>
                        <a:ea typeface="Times New Roman"/>
                        <a:cs typeface="Times New Roman"/>
                      </a:endParaRPr>
                    </a:p>
                  </a:txBody>
                  <a:tcPr marL="68580" marR="68580" marT="0" marB="0"/>
                </a:tc>
                <a:tc>
                  <a:txBody>
                    <a:bodyPr/>
                    <a:lstStyle/>
                    <a:p>
                      <a:r>
                        <a:rPr lang="en-US" sz="1000" kern="1200" dirty="0" smtClean="0">
                          <a:solidFill>
                            <a:schemeClr val="dk1"/>
                          </a:solidFill>
                          <a:latin typeface="Arial Black" pitchFamily="34" charset="0"/>
                          <a:ea typeface="+mn-ea"/>
                          <a:cs typeface="+mn-cs"/>
                        </a:rPr>
                        <a:t>Annual:  9 Provincial Health Department trained on Guideline to manage Complaints, Compliments and Suggestions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Implement the policy (roll out to provinces) </a:t>
                      </a:r>
                      <a:endParaRPr lang="en-ZA" sz="1000" b="1" dirty="0">
                        <a:latin typeface="Arial Black" pitchFamily="34" charset="0"/>
                        <a:ea typeface="Calibri"/>
                        <a:cs typeface="Times New Roman"/>
                      </a:endParaRPr>
                    </a:p>
                  </a:txBody>
                  <a:tcPr marL="68585" marR="68585" marT="0" marB="0"/>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Final guideline was approved by NHC, published and disseminated to all provincial DoHs.</a:t>
                      </a: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895229">
                <a:tc vMerge="1">
                  <a:txBody>
                    <a:bodyPr/>
                    <a:lstStyle/>
                    <a:p>
                      <a:endParaRPr lang="en-Z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Arial Black" pitchFamily="34" charset="0"/>
                          <a:ea typeface="+mn-ea"/>
                          <a:cs typeface="+mn-cs"/>
                        </a:rPr>
                        <a:t>National Policy to</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manage Patient</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Safety Incident</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reporting in the</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Public Health</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Sector of South</a:t>
                      </a:r>
                      <a:br>
                        <a:rPr lang="en-US" sz="1000" kern="1200" dirty="0" smtClean="0">
                          <a:solidFill>
                            <a:schemeClr val="dk1"/>
                          </a:solidFill>
                          <a:latin typeface="Arial Black" pitchFamily="34" charset="0"/>
                          <a:ea typeface="+mn-ea"/>
                          <a:cs typeface="+mn-cs"/>
                        </a:rPr>
                      </a:br>
                      <a:r>
                        <a:rPr lang="en-US" sz="1000" kern="1200" dirty="0" smtClean="0">
                          <a:solidFill>
                            <a:schemeClr val="dk1"/>
                          </a:solidFill>
                          <a:latin typeface="Arial Black" pitchFamily="34" charset="0"/>
                          <a:ea typeface="+mn-ea"/>
                          <a:cs typeface="+mn-cs"/>
                        </a:rPr>
                        <a:t>Africa</a:t>
                      </a:r>
                      <a:endParaRPr lang="en-ZA" sz="1000" kern="1200" dirty="0" smtClean="0">
                        <a:solidFill>
                          <a:schemeClr val="dk1"/>
                        </a:solidFill>
                        <a:latin typeface="Arial Black" pitchFamily="34" charset="0"/>
                        <a:ea typeface="+mn-ea"/>
                        <a:cs typeface="+mn-cs"/>
                      </a:endParaRPr>
                    </a:p>
                    <a:p>
                      <a:endParaRPr lang="en-ZA" sz="1000" dirty="0">
                        <a:latin typeface="Arial Black" pitchFamily="34" charset="0"/>
                      </a:endParaRPr>
                    </a:p>
                  </a:txBody>
                  <a:tcPr marL="68585" marR="68585" marT="0" marB="0"/>
                </a:tc>
                <a:tc>
                  <a:txBody>
                    <a:bodyPr/>
                    <a:lstStyle/>
                    <a:p>
                      <a:r>
                        <a:rPr lang="en-US" sz="1000" kern="1200" dirty="0" smtClean="0">
                          <a:solidFill>
                            <a:schemeClr val="dk1"/>
                          </a:solidFill>
                          <a:latin typeface="Arial Black" pitchFamily="34" charset="0"/>
                          <a:ea typeface="+mn-ea"/>
                          <a:cs typeface="+mn-cs"/>
                        </a:rPr>
                        <a:t>Annual:  Finalise guideline </a:t>
                      </a:r>
                    </a:p>
                    <a:p>
                      <a:r>
                        <a:rPr lang="en-US" sz="1000" kern="1200" dirty="0" smtClean="0">
                          <a:solidFill>
                            <a:schemeClr val="dk1"/>
                          </a:solidFill>
                          <a:latin typeface="Arial Black" pitchFamily="34" charset="0"/>
                          <a:ea typeface="+mn-ea"/>
                          <a:cs typeface="+mn-cs"/>
                        </a:rPr>
                        <a:t>And  Publish and disseminate Guidelines to manage Complaints, Compliments and Suggestions for the Public Health Sector of South Africa 	</a:t>
                      </a:r>
                    </a:p>
                    <a:p>
                      <a:pPr marL="0" algn="l" defTabSz="914400" rtl="0" eaLnBrk="1" latinLnBrk="0" hangingPunct="1">
                        <a:lnSpc>
                          <a:spcPct val="115000"/>
                        </a:lnSpc>
                        <a:spcBef>
                          <a:spcPts val="1000"/>
                        </a:spcBef>
                        <a:spcAft>
                          <a:spcPts val="0"/>
                        </a:spcAft>
                      </a:pPr>
                      <a:r>
                        <a:rPr lang="en-US" sz="1000" kern="1200" dirty="0" smtClean="0">
                          <a:solidFill>
                            <a:schemeClr val="dk1"/>
                          </a:solidFill>
                          <a:latin typeface="Arial Black" pitchFamily="34" charset="0"/>
                          <a:ea typeface="+mn-ea"/>
                          <a:cs typeface="+mn-cs"/>
                        </a:rPr>
                        <a:t>Q1: Policy to manage Patient Safety Incident reporting in the Public Health Sector of South Africa approved </a:t>
                      </a:r>
                      <a:endParaRPr lang="en-ZA" sz="1000" kern="1200" dirty="0">
                        <a:solidFill>
                          <a:schemeClr val="dk1"/>
                        </a:solidFill>
                        <a:latin typeface="Arial Black" pitchFamily="34" charset="0"/>
                        <a:ea typeface="+mn-ea"/>
                        <a:cs typeface="+mn-cs"/>
                      </a:endParaRPr>
                    </a:p>
                  </a:txBody>
                  <a:tcPr marL="68585" marR="68585" marT="0" marB="0"/>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Final guideline was approved by NHC, published and disseminated to all provincial DoHs.</a:t>
                      </a: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16BADC76-D0C3-45F8-8A24-A12275B4A902}" type="slidenum">
              <a:rPr lang="en-ZA" altLang="en-US" sz="1200" smtClean="0">
                <a:latin typeface="Arial" charset="0"/>
                <a:cs typeface="Arial" charset="0"/>
              </a:rPr>
              <a:pPr algn="r" eaLnBrk="1" hangingPunct="1"/>
              <a:t>16</a:t>
            </a:fld>
            <a:r>
              <a:rPr lang="en-ZA" altLang="en-US" sz="1200" smtClean="0">
                <a:latin typeface="Arial" charset="0"/>
                <a:cs typeface="Arial" charset="0"/>
              </a:rPr>
              <a:t> </a:t>
            </a:r>
          </a:p>
        </p:txBody>
      </p:sp>
      <p:sp>
        <p:nvSpPr>
          <p:cNvPr id="21507"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Progress Report </a:t>
            </a:r>
          </a:p>
        </p:txBody>
      </p:sp>
      <p:sp>
        <p:nvSpPr>
          <p:cNvPr id="6" name="Rectangle 5"/>
          <p:cNvSpPr/>
          <p:nvPr/>
        </p:nvSpPr>
        <p:spPr>
          <a:xfrm>
            <a:off x="468313" y="1844675"/>
            <a:ext cx="8064500" cy="15700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3: </a:t>
            </a:r>
            <a:r>
              <a:rPr lang="en-GB" sz="2400" b="1" dirty="0">
                <a:solidFill>
                  <a:schemeClr val="tx1"/>
                </a:solidFill>
                <a:latin typeface="Arial Black" pitchFamily="34" charset="0"/>
                <a:cs typeface="Arial" charset="0"/>
              </a:rPr>
              <a:t>HIV&amp;AIDS, TB AND MATERNAL AND CHILD HEALTH</a:t>
            </a:r>
            <a:endParaRPr lang="en-ZA" sz="2400" b="1"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C75CAB70-5809-498A-A987-74EABE86E40F}" type="slidenum">
              <a:rPr lang="en-ZA" altLang="en-US" sz="1200" smtClean="0">
                <a:latin typeface="Arial" charset="0"/>
                <a:cs typeface="Arial" charset="0"/>
              </a:rPr>
              <a:pPr algn="r" eaLnBrk="1" hangingPunct="1"/>
              <a:t>17</a:t>
            </a:fld>
            <a:r>
              <a:rPr lang="en-ZA" altLang="en-US" sz="1200" smtClean="0">
                <a:latin typeface="Arial" charset="0"/>
                <a:cs typeface="Arial" charset="0"/>
              </a:rPr>
              <a:t> </a:t>
            </a:r>
          </a:p>
        </p:txBody>
      </p:sp>
      <p:sp>
        <p:nvSpPr>
          <p:cNvPr id="22531"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3: HIV&amp;AIDS, TB and</a:t>
            </a:r>
            <a:br>
              <a:rPr lang="en-GB" altLang="en-US" sz="2800" b="1">
                <a:solidFill>
                  <a:schemeClr val="bg1"/>
                </a:solidFill>
                <a:latin typeface="Arial Black" pitchFamily="34" charset="0"/>
              </a:rPr>
            </a:br>
            <a:r>
              <a:rPr lang="en-GB" altLang="en-US" sz="2800" b="1">
                <a:solidFill>
                  <a:schemeClr val="bg1"/>
                </a:solidFill>
                <a:latin typeface="Arial Black" pitchFamily="34" charset="0"/>
              </a:rPr>
              <a:t>Maternal and  Child Health</a:t>
            </a:r>
          </a:p>
        </p:txBody>
      </p:sp>
      <p:graphicFrame>
        <p:nvGraphicFramePr>
          <p:cNvPr id="6" name="Content Placeholder 4"/>
          <p:cNvGraphicFramePr>
            <a:graphicFrameLocks/>
          </p:cNvGraphicFramePr>
          <p:nvPr/>
        </p:nvGraphicFramePr>
        <p:xfrm>
          <a:off x="31750" y="1030288"/>
          <a:ext cx="9107488" cy="6173787"/>
        </p:xfrm>
        <a:graphic>
          <a:graphicData uri="http://schemas.openxmlformats.org/drawingml/2006/table">
            <a:tbl>
              <a:tblPr firstRow="1" bandRow="1">
                <a:tableStyleId>{5C22544A-7EE6-4342-B048-85BDC9FD1C3A}</a:tableStyleId>
              </a:tblPr>
              <a:tblGrid>
                <a:gridCol w="944212">
                  <a:extLst>
                    <a:ext uri="{9D8B030D-6E8A-4147-A177-3AD203B41FA5}">
                      <a16:colId xmlns:a16="http://schemas.microsoft.com/office/drawing/2014/main" val="20000"/>
                    </a:ext>
                  </a:extLst>
                </a:gridCol>
                <a:gridCol w="1888741">
                  <a:extLst>
                    <a:ext uri="{9D8B030D-6E8A-4147-A177-3AD203B41FA5}">
                      <a16:colId xmlns:a16="http://schemas.microsoft.com/office/drawing/2014/main" val="20001"/>
                    </a:ext>
                  </a:extLst>
                </a:gridCol>
                <a:gridCol w="2495045">
                  <a:extLst>
                    <a:ext uri="{9D8B030D-6E8A-4147-A177-3AD203B41FA5}">
                      <a16:colId xmlns:a16="http://schemas.microsoft.com/office/drawing/2014/main" val="20002"/>
                    </a:ext>
                  </a:extLst>
                </a:gridCol>
                <a:gridCol w="2159999">
                  <a:extLst>
                    <a:ext uri="{9D8B030D-6E8A-4147-A177-3AD203B41FA5}">
                      <a16:colId xmlns:a16="http://schemas.microsoft.com/office/drawing/2014/main" val="20003"/>
                    </a:ext>
                  </a:extLst>
                </a:gridCol>
                <a:gridCol w="1619491">
                  <a:extLst>
                    <a:ext uri="{9D8B030D-6E8A-4147-A177-3AD203B41FA5}">
                      <a16:colId xmlns:a16="http://schemas.microsoft.com/office/drawing/2014/main" val="20004"/>
                    </a:ext>
                  </a:extLst>
                </a:gridCol>
              </a:tblGrid>
              <a:tr h="39622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28" marR="91428" marT="45717" marB="45717"/>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28" marR="91428" marT="45717" marB="45717"/>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28" marR="91428"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28" marR="91428" marT="45717" marB="45717"/>
                </a:tc>
                <a:tc>
                  <a:txBody>
                    <a:bodyPr/>
                    <a:lstStyle/>
                    <a:p>
                      <a:r>
                        <a:rPr lang="en-US" sz="1000" dirty="0" smtClean="0">
                          <a:latin typeface="Arial Black" pitchFamily="34" charset="0"/>
                        </a:rPr>
                        <a:t>Deviation</a:t>
                      </a:r>
                      <a:endParaRPr lang="en-US" sz="1000" dirty="0">
                        <a:latin typeface="Arial Black" pitchFamily="34" charset="0"/>
                      </a:endParaRPr>
                    </a:p>
                  </a:txBody>
                  <a:tcPr marL="91428" marR="91428" marT="45717" marB="45717"/>
                </a:tc>
                <a:extLst>
                  <a:ext uri="{0D108BD9-81ED-4DB2-BD59-A6C34878D82A}">
                    <a16:rowId xmlns:a16="http://schemas.microsoft.com/office/drawing/2014/main" val="10000"/>
                  </a:ext>
                </a:extLst>
              </a:tr>
              <a:tr h="1219169">
                <a:tc>
                  <a:txBody>
                    <a:bodyPr/>
                    <a:lstStyle/>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To reduce maternal and neonatal morbidity and mortality 	</a:t>
                      </a:r>
                    </a:p>
                    <a:p>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pPr algn="l" fontAlgn="t"/>
                      <a:r>
                        <a:rPr lang="en-ZA" sz="1000" b="0" i="0" u="none" strike="noStrike" dirty="0">
                          <a:solidFill>
                            <a:srgbClr val="000000"/>
                          </a:solidFill>
                          <a:latin typeface="Arial Black" pitchFamily="34" charset="0"/>
                        </a:rPr>
                        <a:t>Maternal, </a:t>
                      </a:r>
                      <a:r>
                        <a:rPr lang="en-ZA" sz="1000" b="0" i="0" u="none" strike="noStrike" dirty="0" smtClean="0">
                          <a:solidFill>
                            <a:srgbClr val="000000"/>
                          </a:solidFill>
                          <a:latin typeface="Arial Black" pitchFamily="34" charset="0"/>
                        </a:rPr>
                        <a:t>Neonatal and </a:t>
                      </a:r>
                      <a:r>
                        <a:rPr lang="en-ZA" sz="1000" b="0" i="0" u="none" strike="noStrike" dirty="0">
                          <a:solidFill>
                            <a:srgbClr val="000000"/>
                          </a:solidFill>
                          <a:latin typeface="Arial Black" pitchFamily="34" charset="0"/>
                        </a:rPr>
                        <a:t>Woman’s </a:t>
                      </a:r>
                      <a:r>
                        <a:rPr lang="en-ZA" sz="1000" b="0" i="0" u="none" strike="noStrike" dirty="0" smtClean="0">
                          <a:solidFill>
                            <a:srgbClr val="000000"/>
                          </a:solidFill>
                          <a:latin typeface="Arial Black" pitchFamily="34" charset="0"/>
                        </a:rPr>
                        <a:t>health programmes </a:t>
                      </a:r>
                      <a:r>
                        <a:rPr lang="en-ZA" sz="1000" b="0" i="0" u="none" strike="noStrike" dirty="0">
                          <a:solidFill>
                            <a:srgbClr val="000000"/>
                          </a:solidFill>
                          <a:latin typeface="Arial Black" pitchFamily="34" charset="0"/>
                        </a:rPr>
                        <a:t>using </a:t>
                      </a:r>
                      <a:r>
                        <a:rPr lang="en-ZA" sz="1000" b="0" i="0" u="none" strike="noStrike" dirty="0" smtClean="0">
                          <a:solidFill>
                            <a:srgbClr val="000000"/>
                          </a:solidFill>
                          <a:latin typeface="Arial Black" pitchFamily="34" charset="0"/>
                        </a:rPr>
                        <a:t>the standardised dashboard reports</a:t>
                      </a:r>
                      <a:endParaRPr lang="en-ZA" sz="1000" b="0" i="0" u="none" strike="noStrike" dirty="0">
                        <a:solidFill>
                          <a:srgbClr val="000000"/>
                        </a:solidFill>
                        <a:latin typeface="Arial Black" pitchFamily="34" charset="0"/>
                      </a:endParaRPr>
                    </a:p>
                  </a:txBody>
                  <a:tcPr marL="9524" marR="9524"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Annual: 4 x National Quarterly reports produced with recommendations</a:t>
                      </a:r>
                    </a:p>
                    <a:p>
                      <a:pPr algn="l" fontAlgn="t"/>
                      <a:endParaRPr lang="en-ZA" sz="1000" b="0" i="0" u="none" strike="noStrike" dirty="0" smtClean="0">
                        <a:solidFill>
                          <a:srgbClr val="000000"/>
                        </a:solidFill>
                        <a:latin typeface="Arial Black" pitchFamily="34" charset="0"/>
                      </a:endParaRPr>
                    </a:p>
                    <a:p>
                      <a:pPr algn="l" fontAlgn="t"/>
                      <a:r>
                        <a:rPr lang="en-ZA" sz="1000" b="0" i="0" u="none" strike="noStrike" dirty="0" smtClean="0">
                          <a:solidFill>
                            <a:srgbClr val="000000"/>
                          </a:solidFill>
                          <a:latin typeface="Arial Black" pitchFamily="34" charset="0"/>
                        </a:rPr>
                        <a:t>Q1: National Quarterly report produced  for Q4 of 2016/17 with recommendations</a:t>
                      </a:r>
                      <a:endParaRPr lang="en-ZA" sz="1000" b="0" i="0" u="none" strike="noStrike" dirty="0">
                        <a:solidFill>
                          <a:srgbClr val="000000"/>
                        </a:solidFill>
                        <a:latin typeface="Arial Black" pitchFamily="34" charset="0"/>
                      </a:endParaRPr>
                    </a:p>
                  </a:txBody>
                  <a:tcPr marL="9524" marR="9524" marT="9525" marB="0"/>
                </a:tc>
                <a:tc>
                  <a:txBody>
                    <a:bodyPr/>
                    <a:lstStyle/>
                    <a:p>
                      <a:pPr marL="0" marR="0" fontAlgn="b">
                        <a:spcBef>
                          <a:spcPts val="0"/>
                        </a:spcBef>
                        <a:spcAft>
                          <a:spcPts val="0"/>
                        </a:spcAft>
                      </a:pPr>
                      <a:endParaRPr lang="en-US" sz="1000" b="0" i="0" u="none" strike="noStrike" kern="1200" dirty="0" smtClean="0">
                        <a:solidFill>
                          <a:srgbClr val="000000"/>
                        </a:solidFill>
                        <a:latin typeface="Arial Black" pitchFamily="34" charset="0"/>
                        <a:ea typeface="+mn-ea"/>
                        <a:cs typeface="+mn-cs"/>
                      </a:endParaRPr>
                    </a:p>
                    <a:p>
                      <a:pPr marL="0" marR="0" fontAlgn="b">
                        <a:spcBef>
                          <a:spcPts val="0"/>
                        </a:spcBef>
                        <a:spcAft>
                          <a:spcPts val="0"/>
                        </a:spcAft>
                      </a:pPr>
                      <a:endParaRPr lang="en-US" sz="1000" b="0" i="0" u="none" strike="noStrike" kern="1200" dirty="0" smtClean="0">
                        <a:solidFill>
                          <a:srgbClr val="000000"/>
                        </a:solidFill>
                        <a:latin typeface="Arial Black" pitchFamily="34" charset="0"/>
                        <a:ea typeface="+mn-ea"/>
                        <a:cs typeface="+mn-cs"/>
                      </a:endParaRPr>
                    </a:p>
                    <a:p>
                      <a:pPr marL="0" marR="0" fontAlgn="b">
                        <a:spcBef>
                          <a:spcPts val="0"/>
                        </a:spcBef>
                        <a:spcAft>
                          <a:spcPts val="0"/>
                        </a:spcAft>
                      </a:pPr>
                      <a:r>
                        <a:rPr lang="en-US" sz="1000" b="0" i="0" u="none" strike="noStrike" kern="1200" dirty="0" smtClean="0">
                          <a:solidFill>
                            <a:srgbClr val="000000"/>
                          </a:solidFill>
                          <a:latin typeface="Arial Black" pitchFamily="34" charset="0"/>
                          <a:ea typeface="+mn-ea"/>
                          <a:cs typeface="+mn-cs"/>
                        </a:rPr>
                        <a:t>National Quarterly report for Q4 of 2016/17 with recommendations produced and sent to provinces on 27 June 2017</a:t>
                      </a:r>
                    </a:p>
                  </a:txBody>
                  <a:tcPr marL="68572" marR="68572"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None</a:t>
                      </a:r>
                      <a:endParaRPr lang="en-US" sz="1000" b="0" i="0" u="none" strike="noStrike" kern="1200" dirty="0" smtClean="0">
                        <a:solidFill>
                          <a:srgbClr val="000000"/>
                        </a:solidFill>
                        <a:latin typeface="Arial Black" pitchFamily="34" charset="0"/>
                        <a:ea typeface="+mn-ea"/>
                        <a:cs typeface="+mn-cs"/>
                      </a:endParaRPr>
                    </a:p>
                  </a:txBody>
                  <a:tcPr marL="68572" marR="68572" marT="0" marB="0">
                    <a:solidFill>
                      <a:schemeClr val="accent1">
                        <a:lumMod val="20000"/>
                        <a:lumOff val="80000"/>
                      </a:schemeClr>
                    </a:solidFill>
                  </a:tcPr>
                </a:tc>
                <a:extLst>
                  <a:ext uri="{0D108BD9-81ED-4DB2-BD59-A6C34878D82A}">
                    <a16:rowId xmlns:a16="http://schemas.microsoft.com/office/drawing/2014/main" val="10001"/>
                  </a:ext>
                </a:extLst>
              </a:tr>
              <a:tr h="1228693">
                <a:tc>
                  <a:txBody>
                    <a:bodyPr/>
                    <a:lstStyle/>
                    <a:p>
                      <a:r>
                        <a:rPr lang="en-US" sz="1000" b="0" i="0" u="none" strike="noStrike" kern="1200" dirty="0" smtClean="0">
                          <a:solidFill>
                            <a:srgbClr val="000000"/>
                          </a:solidFill>
                          <a:latin typeface="Arial Black" pitchFamily="34" charset="0"/>
                          <a:ea typeface="+mn-ea"/>
                          <a:cs typeface="+mn-cs"/>
                        </a:rPr>
                        <a:t>Eliminate Mother To Child Transmission (EMTCT) in South Africa 	</a:t>
                      </a:r>
                    </a:p>
                    <a:p>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pPr algn="l" fontAlgn="t"/>
                      <a:r>
                        <a:rPr lang="en-ZA" sz="1000" b="0" i="0" u="none" strike="noStrike" dirty="0">
                          <a:solidFill>
                            <a:srgbClr val="000000"/>
                          </a:solidFill>
                          <a:latin typeface="Arial Black" pitchFamily="34" charset="0"/>
                        </a:rPr>
                        <a:t>Remedial EMTCT plans</a:t>
                      </a:r>
                      <a:br>
                        <a:rPr lang="en-ZA" sz="1000" b="0" i="0" u="none" strike="noStrike" dirty="0">
                          <a:solidFill>
                            <a:srgbClr val="000000"/>
                          </a:solidFill>
                          <a:latin typeface="Arial Black" pitchFamily="34" charset="0"/>
                        </a:rPr>
                      </a:br>
                      <a:r>
                        <a:rPr lang="en-ZA" sz="1000" b="0" i="0" u="none" strike="noStrike" dirty="0">
                          <a:solidFill>
                            <a:srgbClr val="000000"/>
                          </a:solidFill>
                          <a:latin typeface="Arial Black" pitchFamily="34" charset="0"/>
                        </a:rPr>
                        <a:t>developed </a:t>
                      </a:r>
                      <a:r>
                        <a:rPr lang="en-ZA" sz="1000" b="0" i="0" u="none" strike="noStrike" dirty="0" smtClean="0">
                          <a:solidFill>
                            <a:srgbClr val="000000"/>
                          </a:solidFill>
                          <a:latin typeface="Arial Black" pitchFamily="34" charset="0"/>
                        </a:rPr>
                        <a:t>and monitored for selected  </a:t>
                      </a:r>
                      <a:r>
                        <a:rPr lang="en-ZA" sz="1000" b="0" i="0" u="none" strike="noStrike" dirty="0">
                          <a:solidFill>
                            <a:srgbClr val="000000"/>
                          </a:solidFill>
                          <a:latin typeface="Arial Black" pitchFamily="34" charset="0"/>
                        </a:rPr>
                        <a:t>Districts</a:t>
                      </a:r>
                    </a:p>
                  </a:txBody>
                  <a:tcPr marL="9524" marR="9524"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Annual: Remedial plans</a:t>
                      </a:r>
                      <a:br>
                        <a:rPr lang="en-ZA" sz="1000" b="0" i="0" u="none" strike="noStrike" dirty="0" smtClean="0">
                          <a:solidFill>
                            <a:srgbClr val="000000"/>
                          </a:solidFill>
                          <a:latin typeface="Arial Black" pitchFamily="34" charset="0"/>
                        </a:rPr>
                      </a:br>
                      <a:r>
                        <a:rPr lang="en-ZA" sz="1000" b="0" i="0" u="none" strike="noStrike" dirty="0" smtClean="0">
                          <a:solidFill>
                            <a:srgbClr val="000000"/>
                          </a:solidFill>
                          <a:latin typeface="Arial Black" pitchFamily="34" charset="0"/>
                        </a:rPr>
                        <a:t>developed with all  Districts that have MTCT rates &gt;1.5%</a:t>
                      </a:r>
                    </a:p>
                    <a:p>
                      <a:endParaRPr lang="en-ZA" sz="1000" b="0" i="0" u="none" strike="noStrike" dirty="0" smtClean="0">
                        <a:solidFill>
                          <a:srgbClr val="000000"/>
                        </a:solidFill>
                        <a:latin typeface="Arial Black" pitchFamily="34" charset="0"/>
                      </a:endParaRPr>
                    </a:p>
                    <a:p>
                      <a:r>
                        <a:rPr lang="en-ZA" sz="1000" b="0" i="0" u="none" strike="noStrike" dirty="0" smtClean="0">
                          <a:solidFill>
                            <a:srgbClr val="000000"/>
                          </a:solidFill>
                          <a:latin typeface="Arial Black" pitchFamily="34" charset="0"/>
                        </a:rPr>
                        <a:t>Q1</a:t>
                      </a:r>
                      <a:r>
                        <a:rPr lang="en-ZA" sz="1000" b="0" i="0" u="none" strike="noStrike" baseline="0" dirty="0" smtClean="0">
                          <a:solidFill>
                            <a:srgbClr val="000000"/>
                          </a:solidFill>
                          <a:latin typeface="Arial Black" pitchFamily="34" charset="0"/>
                        </a:rPr>
                        <a:t>:  </a:t>
                      </a:r>
                      <a:r>
                        <a:rPr lang="en-US" sz="1000" b="0" i="0" u="none" strike="noStrike" kern="1200" dirty="0" smtClean="0">
                          <a:solidFill>
                            <a:srgbClr val="000000"/>
                          </a:solidFill>
                          <a:latin typeface="Arial Black" pitchFamily="34" charset="0"/>
                          <a:ea typeface="+mn-ea"/>
                          <a:cs typeface="+mn-cs"/>
                        </a:rPr>
                        <a:t>Data analysis completed to determine the number of districts to target, and 50% of Districts with remedial</a:t>
                      </a:r>
                      <a:r>
                        <a:rPr lang="en-US" sz="1000" b="0" i="0" u="none" strike="noStrike" kern="1200" baseline="0" dirty="0" smtClean="0">
                          <a:solidFill>
                            <a:srgbClr val="000000"/>
                          </a:solidFill>
                          <a:latin typeface="Arial Black" pitchFamily="34" charset="0"/>
                          <a:ea typeface="+mn-ea"/>
                          <a:cs typeface="+mn-cs"/>
                        </a:rPr>
                        <a:t> </a:t>
                      </a:r>
                      <a:r>
                        <a:rPr lang="en-US" sz="1000" b="0" i="0" u="none" strike="noStrike" kern="1200" dirty="0" smtClean="0">
                          <a:solidFill>
                            <a:srgbClr val="000000"/>
                          </a:solidFill>
                          <a:latin typeface="Arial Black" pitchFamily="34" charset="0"/>
                          <a:ea typeface="+mn-ea"/>
                          <a:cs typeface="+mn-cs"/>
                        </a:rPr>
                        <a:t>plans </a:t>
                      </a:r>
                      <a:r>
                        <a:rPr lang="en-US" sz="1000" kern="1200" baseline="0" dirty="0" smtClean="0">
                          <a:solidFill>
                            <a:schemeClr val="dk1"/>
                          </a:solidFill>
                          <a:latin typeface="+mn-lt"/>
                          <a:ea typeface="+mn-ea"/>
                          <a:cs typeface="+mn-cs"/>
                        </a:rPr>
                        <a:t>	</a:t>
                      </a:r>
                    </a:p>
                  </a:txBody>
                  <a:tcPr marL="9524" marR="9524" marT="9525"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Data analysis was done. 17 Districts were identified to target this  year. 65% of those identified districts have remedial plans</a:t>
                      </a:r>
                      <a:endParaRPr lang="en-US" sz="1000" b="0" i="0" u="none" strike="noStrike" kern="1200" dirty="0" smtClean="0">
                        <a:solidFill>
                          <a:srgbClr val="000000"/>
                        </a:solidFill>
                        <a:latin typeface="Arial Black" pitchFamily="34" charset="0"/>
                        <a:ea typeface="+mn-ea"/>
                        <a:cs typeface="+mn-cs"/>
                      </a:endParaRPr>
                    </a:p>
                  </a:txBody>
                  <a:tcPr marL="68572" marR="68572"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None</a:t>
                      </a:r>
                      <a:endParaRPr lang="en-US" sz="1000" b="0" i="0" u="none" strike="noStrike" kern="1200" dirty="0" smtClean="0">
                        <a:solidFill>
                          <a:srgbClr val="000000"/>
                        </a:solidFill>
                        <a:latin typeface="Arial Black" pitchFamily="34" charset="0"/>
                        <a:ea typeface="+mn-ea"/>
                        <a:cs typeface="+mn-cs"/>
                      </a:endParaRPr>
                    </a:p>
                  </a:txBody>
                  <a:tcPr marL="68572" marR="68572" marT="0" marB="0">
                    <a:solidFill>
                      <a:schemeClr val="accent1">
                        <a:lumMod val="20000"/>
                        <a:lumOff val="80000"/>
                      </a:schemeClr>
                    </a:solidFill>
                  </a:tcPr>
                </a:tc>
                <a:extLst>
                  <a:ext uri="{0D108BD9-81ED-4DB2-BD59-A6C34878D82A}">
                    <a16:rowId xmlns:a16="http://schemas.microsoft.com/office/drawing/2014/main" val="10002"/>
                  </a:ext>
                </a:extLst>
              </a:tr>
              <a:tr h="1752400">
                <a:tc>
                  <a:txBody>
                    <a:bodyPr/>
                    <a:lstStyle/>
                    <a:p>
                      <a:r>
                        <a:rPr lang="en-US" sz="1000" b="0" i="0" u="none" strike="noStrike" kern="1200" dirty="0" smtClean="0">
                          <a:solidFill>
                            <a:srgbClr val="000000"/>
                          </a:solidFill>
                          <a:latin typeface="Arial Black" pitchFamily="34" charset="0"/>
                          <a:ea typeface="+mn-ea"/>
                          <a:cs typeface="+mn-cs"/>
                        </a:rPr>
                        <a:t>To improve access to Cervical and Breast Cancer treatment in South Africa </a:t>
                      </a:r>
                      <a:r>
                        <a:rPr lang="en-US" sz="1000" kern="1200" baseline="0" dirty="0" smtClean="0">
                          <a:solidFill>
                            <a:schemeClr val="dk1"/>
                          </a:solidFill>
                          <a:latin typeface="+mn-lt"/>
                          <a:ea typeface="+mn-ea"/>
                          <a:cs typeface="+mn-cs"/>
                        </a:rPr>
                        <a:t>	</a:t>
                      </a:r>
                    </a:p>
                    <a:p>
                      <a:endParaRPr lang="en-ZA" sz="1000" b="0" i="0" u="none" strike="noStrike" dirty="0">
                        <a:solidFill>
                          <a:srgbClr val="000000"/>
                        </a:solidFill>
                        <a:latin typeface="Arial Black" pitchFamily="34" charset="0"/>
                      </a:endParaRPr>
                    </a:p>
                  </a:txBody>
                  <a:tcPr marL="0" marR="0" marT="0" marB="0"/>
                </a:tc>
                <a:tc>
                  <a:txBody>
                    <a:bodyPr/>
                    <a:lstStyle/>
                    <a:p>
                      <a:pPr algn="l" fontAlgn="t"/>
                      <a:r>
                        <a:rPr lang="en-ZA" sz="1000" b="0" i="0" u="none" strike="noStrike" dirty="0">
                          <a:solidFill>
                            <a:srgbClr val="000000"/>
                          </a:solidFill>
                          <a:latin typeface="Arial Black" pitchFamily="34" charset="0"/>
                        </a:rPr>
                        <a:t>Cervical Cancer </a:t>
                      </a:r>
                      <a:r>
                        <a:rPr lang="en-ZA" sz="1000" b="0" i="0" u="none" strike="noStrike" dirty="0" smtClean="0">
                          <a:solidFill>
                            <a:srgbClr val="000000"/>
                          </a:solidFill>
                          <a:latin typeface="Arial Black" pitchFamily="34" charset="0"/>
                        </a:rPr>
                        <a:t>control Policy</a:t>
                      </a:r>
                      <a:endParaRPr lang="en-ZA" sz="1000" b="0" i="0" u="none" strike="noStrike" dirty="0">
                        <a:solidFill>
                          <a:srgbClr val="000000"/>
                        </a:solidFill>
                        <a:latin typeface="Arial Black" pitchFamily="34" charset="0"/>
                      </a:endParaRPr>
                    </a:p>
                  </a:txBody>
                  <a:tcPr marL="9524" marR="9524" marT="9525" marB="0"/>
                </a:tc>
                <a:tc>
                  <a:txBody>
                    <a:bodyPr/>
                    <a:lstStyle/>
                    <a:p>
                      <a:r>
                        <a:rPr lang="en-ZA" sz="1000" kern="1200" dirty="0" smtClean="0">
                          <a:solidFill>
                            <a:schemeClr val="dk1"/>
                          </a:solidFill>
                          <a:latin typeface="Arial Black" pitchFamily="34" charset="0"/>
                          <a:ea typeface="Calibri"/>
                          <a:cs typeface="Times New Roman"/>
                        </a:rPr>
                        <a:t>Annual:  </a:t>
                      </a:r>
                      <a:r>
                        <a:rPr lang="en-US" sz="1000" kern="1200" dirty="0" smtClean="0">
                          <a:solidFill>
                            <a:schemeClr val="dk1"/>
                          </a:solidFill>
                          <a:latin typeface="Arial Black" pitchFamily="34" charset="0"/>
                          <a:ea typeface="Calibri"/>
                          <a:cs typeface="Times New Roman"/>
                        </a:rPr>
                        <a:t>Guidelines for the Cervical Cancer Policy produced and 9 Provincial DoH supported to develop Implementations plans 	</a:t>
                      </a:r>
                    </a:p>
                    <a:p>
                      <a:endParaRPr lang="en-ZA" sz="1000" kern="1200" dirty="0" smtClean="0">
                        <a:solidFill>
                          <a:schemeClr val="dk1"/>
                        </a:solidFill>
                        <a:latin typeface="Arial Black" pitchFamily="34" charset="0"/>
                        <a:ea typeface="Calibri"/>
                        <a:cs typeface="Times New Roman"/>
                      </a:endParaRPr>
                    </a:p>
                    <a:p>
                      <a:r>
                        <a:rPr lang="en-ZA" sz="1000" kern="1200" dirty="0" smtClean="0">
                          <a:solidFill>
                            <a:schemeClr val="dk1"/>
                          </a:solidFill>
                          <a:latin typeface="Arial Black" pitchFamily="34" charset="0"/>
                          <a:ea typeface="Calibri"/>
                          <a:cs typeface="Times New Roman"/>
                        </a:rPr>
                        <a:t>Q1:  </a:t>
                      </a:r>
                      <a:r>
                        <a:rPr lang="en-US" sz="1000" kern="1200" dirty="0" smtClean="0">
                          <a:solidFill>
                            <a:schemeClr val="dk1"/>
                          </a:solidFill>
                          <a:latin typeface="Arial Black" pitchFamily="34" charset="0"/>
                          <a:ea typeface="Calibri"/>
                          <a:cs typeface="Times New Roman"/>
                        </a:rPr>
                        <a:t>Cervical cancer control policy printed and published 	</a:t>
                      </a:r>
                    </a:p>
                    <a:p>
                      <a:pPr algn="l" fontAlgn="t"/>
                      <a:endParaRPr lang="en-ZA" sz="1000" kern="1200" dirty="0">
                        <a:solidFill>
                          <a:schemeClr val="dk1"/>
                        </a:solidFill>
                        <a:latin typeface="Arial Black" pitchFamily="34" charset="0"/>
                        <a:ea typeface="Calibri"/>
                        <a:cs typeface="Times New Roman"/>
                      </a:endParaRPr>
                    </a:p>
                  </a:txBody>
                  <a:tcPr marL="9524" marR="9524" marT="9525" marB="0"/>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Policy document  printed and circulated during the MCWH quarterly meeting on  21-22 June 2017. </a:t>
                      </a:r>
                      <a:r>
                        <a:rPr lang="en-ZA" sz="1000" kern="1200" dirty="0" smtClean="0">
                          <a:solidFill>
                            <a:schemeClr val="tx1"/>
                          </a:solidFill>
                          <a:latin typeface="Arial Black" pitchFamily="34" charset="0"/>
                          <a:ea typeface="Calibri"/>
                          <a:cs typeface="Times New Roman"/>
                        </a:rPr>
                        <a:t>Final</a:t>
                      </a:r>
                      <a:r>
                        <a:rPr lang="en-ZA" sz="1000" kern="1200" baseline="0" dirty="0" smtClean="0">
                          <a:solidFill>
                            <a:schemeClr val="tx1"/>
                          </a:solidFill>
                          <a:latin typeface="Arial Black" pitchFamily="34" charset="0"/>
                          <a:ea typeface="Calibri"/>
                          <a:cs typeface="Times New Roman"/>
                        </a:rPr>
                        <a:t> policy published on the website</a:t>
                      </a:r>
                      <a:endParaRPr lang="en-US" sz="1000" kern="1200" dirty="0" smtClean="0">
                        <a:solidFill>
                          <a:schemeClr val="tx1"/>
                        </a:solidFill>
                        <a:latin typeface="Arial Black" pitchFamily="34" charset="0"/>
                        <a:ea typeface="Calibri"/>
                        <a:cs typeface="Times New Roman"/>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txBody>
                  <a:tcPr marL="68572" marR="68572"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kern="1200" dirty="0" smtClean="0">
                        <a:solidFill>
                          <a:schemeClr val="tx1"/>
                        </a:solidFill>
                        <a:latin typeface="Arial Black" pitchFamily="34" charset="0"/>
                        <a:ea typeface="Calibri"/>
                        <a:cs typeface="Times New Roman"/>
                      </a:endParaRPr>
                    </a:p>
                    <a:p>
                      <a:pPr marL="0" marR="0">
                        <a:lnSpc>
                          <a:spcPct val="115000"/>
                        </a:lnSpc>
                        <a:spcBef>
                          <a:spcPts val="0"/>
                        </a:spcBef>
                        <a:spcAft>
                          <a:spcPts val="0"/>
                        </a:spcAft>
                      </a:pPr>
                      <a:r>
                        <a:rPr lang="en-ZA" sz="1000" kern="1200" dirty="0" smtClean="0">
                          <a:solidFill>
                            <a:schemeClr val="tx1"/>
                          </a:solidFill>
                          <a:latin typeface="Arial Black" pitchFamily="34" charset="0"/>
                          <a:ea typeface="Calibri"/>
                          <a:cs typeface="Times New Roman"/>
                        </a:rPr>
                        <a:t>None</a:t>
                      </a:r>
                    </a:p>
                  </a:txBody>
                  <a:tcPr marL="68572" marR="68572" marT="0" marB="0">
                    <a:solidFill>
                      <a:schemeClr val="accent1">
                        <a:lumMod val="20000"/>
                        <a:lumOff val="80000"/>
                      </a:schemeClr>
                    </a:solidFill>
                  </a:tcPr>
                </a:tc>
                <a:extLst>
                  <a:ext uri="{0D108BD9-81ED-4DB2-BD59-A6C34878D82A}">
                    <a16:rowId xmlns:a16="http://schemas.microsoft.com/office/drawing/2014/main" val="10003"/>
                  </a:ext>
                </a:extLst>
              </a:tr>
              <a:tr h="1577299">
                <a:tc>
                  <a:txBody>
                    <a:bodyPr/>
                    <a:lstStyle/>
                    <a:p>
                      <a:endParaRPr lang="en-ZA" sz="1000" b="0" i="0" u="none" strike="noStrike" dirty="0">
                        <a:solidFill>
                          <a:srgbClr val="000000"/>
                        </a:solidFill>
                        <a:latin typeface="Arial Black" pitchFamily="34" charset="0"/>
                      </a:endParaRPr>
                    </a:p>
                  </a:txBody>
                  <a:tcPr marL="0" marR="0" marT="0" marB="0"/>
                </a:tc>
                <a:tc>
                  <a:txBody>
                    <a:bodyPr/>
                    <a:lstStyle/>
                    <a:p>
                      <a:pPr algn="l" fontAlgn="t"/>
                      <a:r>
                        <a:rPr lang="en-ZA" sz="1000" b="0" i="0" u="none" strike="noStrike" dirty="0">
                          <a:solidFill>
                            <a:srgbClr val="000000"/>
                          </a:solidFill>
                          <a:latin typeface="Arial Black" pitchFamily="34" charset="0"/>
                        </a:rPr>
                        <a:t>Breast Cancer Policy</a:t>
                      </a:r>
                      <a:br>
                        <a:rPr lang="en-ZA" sz="1000" b="0" i="0" u="none" strike="noStrike" dirty="0">
                          <a:solidFill>
                            <a:srgbClr val="000000"/>
                          </a:solidFill>
                          <a:latin typeface="Arial Black" pitchFamily="34" charset="0"/>
                        </a:rPr>
                      </a:br>
                      <a:endParaRPr lang="en-ZA" sz="1000" b="0" i="0" u="none" strike="noStrike" dirty="0">
                        <a:solidFill>
                          <a:srgbClr val="000000"/>
                        </a:solidFill>
                        <a:latin typeface="Arial Black" pitchFamily="34" charset="0"/>
                      </a:endParaRPr>
                    </a:p>
                  </a:txBody>
                  <a:tcPr marL="9524" marR="9524" marT="9525" marB="0"/>
                </a:tc>
                <a:tc>
                  <a:txBody>
                    <a:bodyPr/>
                    <a:lstStyle/>
                    <a:p>
                      <a:r>
                        <a:rPr lang="en-ZA" sz="1000" kern="1200" dirty="0" smtClean="0">
                          <a:solidFill>
                            <a:schemeClr val="dk1"/>
                          </a:solidFill>
                          <a:latin typeface="Arial Black" pitchFamily="34" charset="0"/>
                          <a:ea typeface="Calibri"/>
                          <a:cs typeface="Times New Roman"/>
                        </a:rPr>
                        <a:t>Annual:  </a:t>
                      </a:r>
                      <a:r>
                        <a:rPr lang="en-US" sz="1000" kern="1200" dirty="0" smtClean="0">
                          <a:solidFill>
                            <a:schemeClr val="dk1"/>
                          </a:solidFill>
                          <a:latin typeface="Arial Black" pitchFamily="34" charset="0"/>
                          <a:ea typeface="Calibri"/>
                          <a:cs typeface="Times New Roman"/>
                        </a:rPr>
                        <a:t>Guidelines for  Breast Cancer Policy produced and 9 Provincial DoH supported to develop Implementations plans 	</a:t>
                      </a:r>
                    </a:p>
                    <a:p>
                      <a:endParaRPr lang="en-ZA" sz="1000" kern="1200" dirty="0" smtClean="0">
                        <a:solidFill>
                          <a:schemeClr val="dk1"/>
                        </a:solidFill>
                        <a:latin typeface="Arial Black" pitchFamily="34" charset="0"/>
                        <a:ea typeface="Calibri"/>
                        <a:cs typeface="Times New Roman"/>
                      </a:endParaRPr>
                    </a:p>
                    <a:p>
                      <a:r>
                        <a:rPr lang="en-ZA" sz="1000" kern="1200" dirty="0" smtClean="0">
                          <a:solidFill>
                            <a:schemeClr val="dk1"/>
                          </a:solidFill>
                          <a:latin typeface="Arial Black" pitchFamily="34" charset="0"/>
                          <a:ea typeface="Calibri"/>
                          <a:cs typeface="Times New Roman"/>
                        </a:rPr>
                        <a:t>Q1: </a:t>
                      </a:r>
                      <a:r>
                        <a:rPr lang="en-US" sz="1000" kern="1200" dirty="0" smtClean="0">
                          <a:solidFill>
                            <a:schemeClr val="dk1"/>
                          </a:solidFill>
                          <a:latin typeface="Arial Black" pitchFamily="34" charset="0"/>
                          <a:ea typeface="Calibri"/>
                          <a:cs typeface="Times New Roman"/>
                        </a:rPr>
                        <a:t>Breast Cancer Policy printed and published 	</a:t>
                      </a:r>
                    </a:p>
                    <a:p>
                      <a:pPr algn="l" fontAlgn="t"/>
                      <a:endParaRPr lang="en-ZA" sz="1000" kern="1200" dirty="0">
                        <a:solidFill>
                          <a:schemeClr val="dk1"/>
                        </a:solidFill>
                        <a:latin typeface="Arial Black" pitchFamily="34" charset="0"/>
                        <a:ea typeface="Calibri"/>
                        <a:cs typeface="Times New Roman"/>
                      </a:endParaRPr>
                    </a:p>
                  </a:txBody>
                  <a:tcPr marL="9524" marR="9524" marT="9525" marB="0"/>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Calibri"/>
                          <a:cs typeface="Times New Roman"/>
                        </a:rPr>
                        <a:t>Initial batch of policy document  printed and circulated during the MCWH quarterly meeting on 21-22 June 2017</a:t>
                      </a:r>
                    </a:p>
                    <a:p>
                      <a:pPr marL="0" marR="0">
                        <a:lnSpc>
                          <a:spcPct val="115000"/>
                        </a:lnSpc>
                        <a:spcBef>
                          <a:spcPts val="0"/>
                        </a:spcBef>
                        <a:spcAft>
                          <a:spcPts val="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0"/>
                        </a:spcAft>
                      </a:pPr>
                      <a:endParaRPr lang="en-US" sz="1000" kern="1200" dirty="0" smtClean="0">
                        <a:solidFill>
                          <a:schemeClr val="dk1"/>
                        </a:solidFill>
                        <a:latin typeface="Arial Black" pitchFamily="34" charset="0"/>
                        <a:ea typeface="Calibri"/>
                        <a:cs typeface="Times New Roman"/>
                      </a:endParaRPr>
                    </a:p>
                  </a:txBody>
                  <a:tcPr marL="68572" marR="68572"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kern="1200" dirty="0" smtClean="0">
                        <a:solidFill>
                          <a:schemeClr val="tx1"/>
                        </a:solidFill>
                        <a:latin typeface="Arial Black" pitchFamily="34" charset="0"/>
                        <a:ea typeface="Calibri"/>
                        <a:cs typeface="Times New Roman"/>
                      </a:endParaRPr>
                    </a:p>
                    <a:p>
                      <a:pPr marL="0" marR="0">
                        <a:lnSpc>
                          <a:spcPct val="115000"/>
                        </a:lnSpc>
                        <a:spcBef>
                          <a:spcPts val="0"/>
                        </a:spcBef>
                        <a:spcAft>
                          <a:spcPts val="0"/>
                        </a:spcAft>
                      </a:pPr>
                      <a:endParaRPr lang="en-ZA" sz="1000" kern="1200" dirty="0" smtClean="0">
                        <a:solidFill>
                          <a:schemeClr val="tx1"/>
                        </a:solidFill>
                        <a:latin typeface="Arial Black" pitchFamily="34" charset="0"/>
                        <a:ea typeface="Calibri"/>
                        <a:cs typeface="Times New Roman"/>
                      </a:endParaRPr>
                    </a:p>
                    <a:p>
                      <a:pPr marL="0" marR="0">
                        <a:lnSpc>
                          <a:spcPct val="115000"/>
                        </a:lnSpc>
                        <a:spcBef>
                          <a:spcPts val="0"/>
                        </a:spcBef>
                        <a:spcAft>
                          <a:spcPts val="0"/>
                        </a:spcAft>
                      </a:pPr>
                      <a:r>
                        <a:rPr lang="en-ZA" sz="1000" kern="1200" dirty="0" smtClean="0">
                          <a:solidFill>
                            <a:schemeClr val="tx1"/>
                          </a:solidFill>
                          <a:latin typeface="Arial Black" pitchFamily="34" charset="0"/>
                          <a:ea typeface="Calibri"/>
                          <a:cs typeface="Times New Roman"/>
                        </a:rPr>
                        <a:t>None</a:t>
                      </a:r>
                      <a:endParaRPr lang="en-ZA" sz="1000" kern="1200" baseline="0" dirty="0" smtClean="0">
                        <a:solidFill>
                          <a:schemeClr val="tx1"/>
                        </a:solidFill>
                        <a:latin typeface="Arial Black" pitchFamily="34" charset="0"/>
                        <a:ea typeface="Calibri"/>
                        <a:cs typeface="Times New Roman"/>
                      </a:endParaRPr>
                    </a:p>
                    <a:p>
                      <a:pPr marL="0" marR="0">
                        <a:lnSpc>
                          <a:spcPct val="115000"/>
                        </a:lnSpc>
                        <a:spcBef>
                          <a:spcPts val="0"/>
                        </a:spcBef>
                        <a:spcAft>
                          <a:spcPts val="0"/>
                        </a:spcAft>
                      </a:pPr>
                      <a:endParaRPr lang="en-US" sz="1000" kern="1200" dirty="0" smtClean="0">
                        <a:solidFill>
                          <a:schemeClr val="tx1"/>
                        </a:solidFill>
                        <a:latin typeface="Arial Black" pitchFamily="34" charset="0"/>
                        <a:ea typeface="Calibri"/>
                        <a:cs typeface="Times New Roman"/>
                      </a:endParaRPr>
                    </a:p>
                  </a:txBody>
                  <a:tcPr marL="68572" marR="68572"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22570" name="Rectangle 6"/>
          <p:cNvSpPr>
            <a:spLocks noChangeArrowheads="1"/>
          </p:cNvSpPr>
          <p:nvPr/>
        </p:nvSpPr>
        <p:spPr bwMode="auto">
          <a:xfrm>
            <a:off x="8326438" y="6615113"/>
            <a:ext cx="412750" cy="277812"/>
          </a:xfrm>
          <a:prstGeom prst="rect">
            <a:avLst/>
          </a:prstGeom>
          <a:noFill/>
          <a:ln w="9525">
            <a:noFill/>
            <a:miter lim="800000"/>
            <a:headEnd/>
            <a:tailEnd/>
          </a:ln>
        </p:spPr>
        <p:txBody>
          <a:bodyPr>
            <a:spAutoFit/>
          </a:bodyPr>
          <a:lstStyle/>
          <a:p>
            <a:pPr eaLnBrk="1" hangingPunct="1"/>
            <a:r>
              <a:rPr lang="en-ZA" altLang="en-US" sz="1200"/>
              <a:t>17</a:t>
            </a:r>
            <a:endParaRPr lang="en-US" altLang="en-US" sz="1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91563F0D-1F20-45F5-8762-B4D4208EFA13}" type="slidenum">
              <a:rPr lang="en-ZA" altLang="en-US" sz="1200" smtClean="0">
                <a:latin typeface="Arial" charset="0"/>
                <a:cs typeface="Arial" charset="0"/>
              </a:rPr>
              <a:pPr algn="r" eaLnBrk="1" hangingPunct="1"/>
              <a:t>18</a:t>
            </a:fld>
            <a:r>
              <a:rPr lang="en-ZA" altLang="en-US" sz="1200" smtClean="0">
                <a:latin typeface="Arial" charset="0"/>
                <a:cs typeface="Arial" charset="0"/>
              </a:rPr>
              <a:t> </a:t>
            </a:r>
          </a:p>
        </p:txBody>
      </p:sp>
      <p:sp>
        <p:nvSpPr>
          <p:cNvPr id="23555"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3: HIV&amp;AIDS, TB and</a:t>
            </a:r>
            <a:br>
              <a:rPr lang="en-GB" altLang="en-US" sz="2800" b="1">
                <a:solidFill>
                  <a:schemeClr val="bg1"/>
                </a:solidFill>
                <a:latin typeface="Arial Black" pitchFamily="34" charset="0"/>
              </a:rPr>
            </a:br>
            <a:r>
              <a:rPr lang="en-GB" altLang="en-US" sz="2800" b="1">
                <a:solidFill>
                  <a:schemeClr val="bg1"/>
                </a:solidFill>
                <a:latin typeface="Arial Black" pitchFamily="34" charset="0"/>
              </a:rPr>
              <a:t>Maternal and  Child Health</a:t>
            </a:r>
          </a:p>
        </p:txBody>
      </p:sp>
      <p:graphicFrame>
        <p:nvGraphicFramePr>
          <p:cNvPr id="5" name="Content Placeholder 4"/>
          <p:cNvGraphicFramePr>
            <a:graphicFrameLocks/>
          </p:cNvGraphicFramePr>
          <p:nvPr/>
        </p:nvGraphicFramePr>
        <p:xfrm>
          <a:off x="107950" y="1262063"/>
          <a:ext cx="8928100" cy="5480050"/>
        </p:xfrm>
        <a:graphic>
          <a:graphicData uri="http://schemas.openxmlformats.org/drawingml/2006/table">
            <a:tbl>
              <a:tblPr firstRow="1" bandRow="1">
                <a:tableStyleId>{5C22544A-7EE6-4342-B048-85BDC9FD1C3A}</a:tableStyleId>
              </a:tblPr>
              <a:tblGrid>
                <a:gridCol w="1209071">
                  <a:extLst>
                    <a:ext uri="{9D8B030D-6E8A-4147-A177-3AD203B41FA5}">
                      <a16:colId xmlns:a16="http://schemas.microsoft.com/office/drawing/2014/main" val="20000"/>
                    </a:ext>
                  </a:extLst>
                </a:gridCol>
                <a:gridCol w="1707546">
                  <a:extLst>
                    <a:ext uri="{9D8B030D-6E8A-4147-A177-3AD203B41FA5}">
                      <a16:colId xmlns:a16="http://schemas.microsoft.com/office/drawing/2014/main" val="20001"/>
                    </a:ext>
                  </a:extLst>
                </a:gridCol>
                <a:gridCol w="2703615">
                  <a:extLst>
                    <a:ext uri="{9D8B030D-6E8A-4147-A177-3AD203B41FA5}">
                      <a16:colId xmlns:a16="http://schemas.microsoft.com/office/drawing/2014/main" val="20002"/>
                    </a:ext>
                  </a:extLst>
                </a:gridCol>
                <a:gridCol w="2205580">
                  <a:extLst>
                    <a:ext uri="{9D8B030D-6E8A-4147-A177-3AD203B41FA5}">
                      <a16:colId xmlns:a16="http://schemas.microsoft.com/office/drawing/2014/main" val="20003"/>
                    </a:ext>
                  </a:extLst>
                </a:gridCol>
                <a:gridCol w="1102288">
                  <a:extLst>
                    <a:ext uri="{9D8B030D-6E8A-4147-A177-3AD203B41FA5}">
                      <a16:colId xmlns:a16="http://schemas.microsoft.com/office/drawing/2014/main" val="20004"/>
                    </a:ext>
                  </a:extLst>
                </a:gridCol>
              </a:tblGrid>
              <a:tr h="411695">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3" marR="91433" marT="45728" marB="4572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3" marR="91433" marT="45728" marB="45728"/>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33" marR="91433"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3" marR="91433" marT="45728" marB="45728"/>
                </a:tc>
                <a:tc>
                  <a:txBody>
                    <a:bodyPr/>
                    <a:lstStyle/>
                    <a:p>
                      <a:r>
                        <a:rPr lang="en-US" sz="1000" dirty="0" smtClean="0">
                          <a:latin typeface="Arial Black" pitchFamily="34" charset="0"/>
                        </a:rPr>
                        <a:t>Deviation</a:t>
                      </a:r>
                      <a:endParaRPr lang="en-US" sz="1000" dirty="0">
                        <a:latin typeface="Arial Black" pitchFamily="34" charset="0"/>
                      </a:endParaRPr>
                    </a:p>
                  </a:txBody>
                  <a:tcPr marL="91433" marR="91433" marT="45728" marB="45728"/>
                </a:tc>
                <a:extLst>
                  <a:ext uri="{0D108BD9-81ED-4DB2-BD59-A6C34878D82A}">
                    <a16:rowId xmlns:a16="http://schemas.microsoft.com/office/drawing/2014/main" val="10000"/>
                  </a:ext>
                </a:extLst>
              </a:tr>
              <a:tr h="1263906">
                <a:tc rowSpan="4">
                  <a:txBody>
                    <a:bodyPr/>
                    <a:lstStyle/>
                    <a:p>
                      <a:r>
                        <a:rPr lang="en-US" sz="1000" b="0" i="0" u="none" strike="noStrike" kern="1200" dirty="0" smtClean="0">
                          <a:solidFill>
                            <a:srgbClr val="000000"/>
                          </a:solidFill>
                          <a:latin typeface="Arial Black" pitchFamily="34" charset="0"/>
                          <a:ea typeface="+mn-ea"/>
                          <a:cs typeface="+mn-cs"/>
                        </a:rPr>
                        <a:t>Reduce under 5 mortality rate</a:t>
                      </a:r>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pPr algn="l" fontAlgn="t"/>
                      <a:r>
                        <a:rPr lang="en-ZA" sz="1000" b="0" i="0" u="none" strike="noStrike" kern="1200" dirty="0">
                          <a:solidFill>
                            <a:srgbClr val="000000"/>
                          </a:solidFill>
                          <a:latin typeface="Arial Black" pitchFamily="34" charset="0"/>
                          <a:ea typeface="+mn-ea"/>
                          <a:cs typeface="+mn-cs"/>
                        </a:rPr>
                        <a:t>Monitor </a:t>
                      </a:r>
                      <a:r>
                        <a:rPr lang="en-ZA" sz="1000" b="0" i="0" u="none" strike="noStrike" kern="1200" dirty="0" smtClean="0">
                          <a:solidFill>
                            <a:srgbClr val="000000"/>
                          </a:solidFill>
                          <a:latin typeface="Arial Black" pitchFamily="34" charset="0"/>
                          <a:ea typeface="+mn-ea"/>
                          <a:cs typeface="+mn-cs"/>
                        </a:rPr>
                        <a:t>implementation of </a:t>
                      </a:r>
                      <a:r>
                        <a:rPr lang="en-ZA" sz="1000" b="0" i="0" u="none" strike="noStrike" kern="1200" dirty="0">
                          <a:solidFill>
                            <a:srgbClr val="000000"/>
                          </a:solidFill>
                          <a:latin typeface="Arial Black" pitchFamily="34" charset="0"/>
                          <a:ea typeface="+mn-ea"/>
                          <a:cs typeface="+mn-cs"/>
                        </a:rPr>
                        <a:t>child </a:t>
                      </a:r>
                      <a:r>
                        <a:rPr lang="en-ZA" sz="1000" b="0" i="0" u="none" strike="noStrike" kern="1200" dirty="0" smtClean="0">
                          <a:solidFill>
                            <a:srgbClr val="000000"/>
                          </a:solidFill>
                          <a:latin typeface="Arial Black" pitchFamily="34" charset="0"/>
                          <a:ea typeface="+mn-ea"/>
                          <a:cs typeface="+mn-cs"/>
                        </a:rPr>
                        <a:t>health  programmes </a:t>
                      </a:r>
                      <a:r>
                        <a:rPr lang="en-ZA" sz="1000" b="0" i="0" u="none" strike="noStrike" kern="1200" dirty="0">
                          <a:solidFill>
                            <a:srgbClr val="000000"/>
                          </a:solidFill>
                          <a:latin typeface="Arial Black" pitchFamily="34" charset="0"/>
                          <a:ea typeface="+mn-ea"/>
                          <a:cs typeface="+mn-cs"/>
                        </a:rPr>
                        <a:t>using </a:t>
                      </a:r>
                      <a:r>
                        <a:rPr lang="en-ZA" sz="1000" b="0" i="0" u="none" strike="noStrike" kern="1200" dirty="0" smtClean="0">
                          <a:solidFill>
                            <a:srgbClr val="000000"/>
                          </a:solidFill>
                          <a:latin typeface="Arial Black" pitchFamily="34" charset="0"/>
                          <a:ea typeface="+mn-ea"/>
                          <a:cs typeface="+mn-cs"/>
                        </a:rPr>
                        <a:t>the standardised dashboard reports</a:t>
                      </a:r>
                      <a:endParaRPr lang="en-ZA" sz="1000" b="0" i="0" u="none" strike="noStrike" kern="1200" dirty="0">
                        <a:solidFill>
                          <a:srgbClr val="000000"/>
                        </a:solidFill>
                        <a:latin typeface="Arial Black" pitchFamily="34" charset="0"/>
                        <a:ea typeface="+mn-ea"/>
                        <a:cs typeface="+mn-cs"/>
                      </a:endParaRPr>
                    </a:p>
                  </a:txBody>
                  <a:tcPr marL="9525" marR="9525" marT="9526" marB="0"/>
                </a:tc>
                <a:tc>
                  <a:txBody>
                    <a:bodyPr/>
                    <a:lstStyle/>
                    <a:p>
                      <a:r>
                        <a:rPr lang="en-ZA" sz="1000" b="0" i="0" u="none" strike="noStrike" kern="1200" dirty="0" smtClean="0">
                          <a:solidFill>
                            <a:srgbClr val="000000"/>
                          </a:solidFill>
                          <a:latin typeface="Arial Black" pitchFamily="34" charset="0"/>
                          <a:ea typeface="+mn-ea"/>
                          <a:cs typeface="+mn-cs"/>
                        </a:rPr>
                        <a:t>Annual: </a:t>
                      </a:r>
                      <a:r>
                        <a:rPr lang="en-US" sz="1000" b="0" i="0" u="none" strike="noStrike" kern="1200" dirty="0" smtClean="0">
                          <a:solidFill>
                            <a:srgbClr val="000000"/>
                          </a:solidFill>
                          <a:latin typeface="Arial Black" pitchFamily="34" charset="0"/>
                          <a:ea typeface="+mn-ea"/>
                          <a:cs typeface="+mn-cs"/>
                        </a:rPr>
                        <a:t>4 x National Quarterly Monitoring Dashboard reports produced with Recommendations</a:t>
                      </a:r>
                    </a:p>
                    <a:p>
                      <a:endParaRPr lang="en-ZA" sz="1000" b="0" i="0" u="none" strike="noStrike" kern="1200" dirty="0" smtClean="0">
                        <a:solidFill>
                          <a:srgbClr val="000000"/>
                        </a:solidFill>
                        <a:latin typeface="Arial Black" pitchFamily="34" charset="0"/>
                        <a:ea typeface="+mn-ea"/>
                        <a:cs typeface="+mn-cs"/>
                      </a:endParaRPr>
                    </a:p>
                    <a:p>
                      <a:pPr algn="l" fontAlgn="t"/>
                      <a:r>
                        <a:rPr lang="en-ZA" sz="1000" b="0" i="0" u="none" strike="noStrike" kern="1200" dirty="0" smtClean="0">
                          <a:solidFill>
                            <a:srgbClr val="000000"/>
                          </a:solidFill>
                          <a:latin typeface="Arial Black" pitchFamily="34" charset="0"/>
                          <a:ea typeface="+mn-ea"/>
                          <a:cs typeface="+mn-cs"/>
                        </a:rPr>
                        <a:t>Q1: National Quarterly report produced for Q4 OF 2016/17 with recommendations</a:t>
                      </a:r>
                      <a:endParaRPr lang="en-ZA" sz="1000" b="0" i="0" u="none" strike="noStrike" kern="1200" dirty="0">
                        <a:solidFill>
                          <a:srgbClr val="000000"/>
                        </a:solidFill>
                        <a:latin typeface="Arial Black" pitchFamily="34" charset="0"/>
                        <a:ea typeface="+mn-ea"/>
                        <a:cs typeface="+mn-cs"/>
                      </a:endParaRPr>
                    </a:p>
                  </a:txBody>
                  <a:tcPr marL="9525" marR="9525" marT="9526"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National Dashboard report for Q4 of 2016/17 with recommendations was produced</a:t>
                      </a:r>
                      <a:endParaRPr lang="en-US" sz="1000" b="0" i="0" u="none" strike="noStrike" kern="1200" dirty="0" smtClean="0">
                        <a:solidFill>
                          <a:srgbClr val="000000"/>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None</a:t>
                      </a:r>
                      <a:endParaRPr lang="en-US" sz="1000" b="0" i="0" u="none" strike="noStrike" kern="1200" dirty="0" smtClean="0">
                        <a:solidFill>
                          <a:srgbClr val="000000"/>
                        </a:solidFill>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1"/>
                  </a:ext>
                </a:extLst>
              </a:tr>
              <a:tr h="1276638">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Number of Provincial DoH with Remedial plans to reduce severe acute malnutrition.</a:t>
                      </a:r>
                      <a:endParaRPr lang="en-US" sz="1000" b="0" i="0" u="none" strike="noStrike" kern="1200" dirty="0" smtClean="0">
                        <a:solidFill>
                          <a:srgbClr val="000000"/>
                        </a:solidFill>
                        <a:latin typeface="Arial Black" pitchFamily="34" charset="0"/>
                        <a:ea typeface="+mn-ea"/>
                        <a:cs typeface="+mn-cs"/>
                      </a:endParaRPr>
                    </a:p>
                  </a:txBody>
                  <a:tcPr marL="68577" marR="6857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kern="1200" dirty="0" smtClean="0">
                          <a:solidFill>
                            <a:srgbClr val="000000"/>
                          </a:solidFill>
                          <a:latin typeface="Arial Black" pitchFamily="34" charset="0"/>
                          <a:ea typeface="+mn-ea"/>
                          <a:cs typeface="+mn-cs"/>
                        </a:rPr>
                        <a:t>Two (Eastern Cape and North West DoH) </a:t>
                      </a:r>
                      <a:r>
                        <a:rPr lang="en-ZA" sz="1000" b="0" i="0" u="none" strike="noStrike" kern="1200" dirty="0" smtClean="0">
                          <a:solidFill>
                            <a:srgbClr val="000000"/>
                          </a:solidFill>
                          <a:latin typeface="Arial Black" pitchFamily="34" charset="0"/>
                          <a:ea typeface="+mn-ea"/>
                          <a:cs typeface="+mn-cs"/>
                        </a:rPr>
                        <a:t>Remedial plans to reduce severe acute malnutrition</a:t>
                      </a:r>
                      <a:r>
                        <a:rPr lang="en-ZA" sz="1000" b="0" i="0" u="none" strike="noStrike" kern="1200" baseline="0" dirty="0" smtClean="0">
                          <a:solidFill>
                            <a:srgbClr val="000000"/>
                          </a:solidFill>
                          <a:latin typeface="Arial Black" pitchFamily="34" charset="0"/>
                          <a:ea typeface="+mn-ea"/>
                          <a:cs typeface="+mn-cs"/>
                        </a:rPr>
                        <a:t> produced</a:t>
                      </a:r>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	</a:t>
                      </a: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a:t>
                      </a:r>
                      <a:r>
                        <a:rPr lang="en-US" sz="1000" b="0" i="0" u="none" strike="noStrike" kern="1200" baseline="0" dirty="0" smtClean="0">
                          <a:solidFill>
                            <a:srgbClr val="000000"/>
                          </a:solidFill>
                          <a:latin typeface="Arial Black" pitchFamily="34" charset="0"/>
                          <a:ea typeface="+mn-ea"/>
                          <a:cs typeface="+mn-cs"/>
                        </a:rPr>
                        <a:t> </a:t>
                      </a:r>
                      <a:r>
                        <a:rPr lang="en-US" sz="1000" b="0" i="0" u="none" strike="noStrike" kern="1200" dirty="0" smtClean="0">
                          <a:solidFill>
                            <a:srgbClr val="000000"/>
                          </a:solidFill>
                          <a:latin typeface="Arial Black" pitchFamily="34" charset="0"/>
                          <a:ea typeface="+mn-ea"/>
                          <a:cs typeface="+mn-cs"/>
                        </a:rPr>
                        <a:t>EC provincial remedial plan to reduce severe acute malnutrition drafted</a:t>
                      </a:r>
                      <a:r>
                        <a:rPr lang="en-US" sz="1000" kern="1200" baseline="0" dirty="0" smtClean="0">
                          <a:solidFill>
                            <a:schemeClr val="dk1"/>
                          </a:solidFill>
                          <a:latin typeface="+mn-lt"/>
                          <a:ea typeface="+mn-ea"/>
                          <a:cs typeface="+mn-cs"/>
                        </a:rPr>
                        <a:t>	</a:t>
                      </a:r>
                    </a:p>
                  </a:txBody>
                  <a:tcPr marL="9525" marR="9525" marT="9526"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The EC and NW provincial plans to reduce severe acute malnutrition were developed</a:t>
                      </a:r>
                      <a:endParaRPr lang="en-US" sz="1000" b="0" i="0" u="none" strike="noStrike" kern="1200" dirty="0" smtClean="0">
                        <a:solidFill>
                          <a:srgbClr val="000000"/>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r>
                        <a:rPr lang="en-US" sz="1000" b="0" i="0" u="none" strike="noStrike" kern="1200" dirty="0" smtClean="0">
                          <a:solidFill>
                            <a:srgbClr val="000000"/>
                          </a:solidFill>
                          <a:latin typeface="Arial Black" pitchFamily="34" charset="0"/>
                          <a:ea typeface="+mn-ea"/>
                          <a:cs typeface="+mn-cs"/>
                        </a:rPr>
                        <a:t>+ 1 (NW plan) </a:t>
                      </a:r>
                    </a:p>
                  </a:txBody>
                  <a:tcPr marL="68577" marR="68577" marT="0" marB="0">
                    <a:solidFill>
                      <a:schemeClr val="accent1">
                        <a:lumMod val="20000"/>
                        <a:lumOff val="80000"/>
                      </a:schemeClr>
                    </a:solidFill>
                  </a:tcPr>
                </a:tc>
                <a:extLst>
                  <a:ext uri="{0D108BD9-81ED-4DB2-BD59-A6C34878D82A}">
                    <a16:rowId xmlns:a16="http://schemas.microsoft.com/office/drawing/2014/main" val="10002"/>
                  </a:ext>
                </a:extLst>
              </a:tr>
              <a:tr h="1263906">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Maternal, Newborn, Child, Adolescent ,</a:t>
                      </a: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Women’s Health and Nutrition Strategy</a:t>
                      </a: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2017/18-2021/22</a:t>
                      </a:r>
                      <a:endParaRPr lang="en-US" sz="1000" b="0" i="0" u="none" strike="noStrike" kern="1200" dirty="0" smtClean="0">
                        <a:solidFill>
                          <a:srgbClr val="000000"/>
                        </a:solidFill>
                        <a:latin typeface="Arial Black" pitchFamily="34" charset="0"/>
                        <a:ea typeface="+mn-ea"/>
                        <a:cs typeface="+mn-cs"/>
                      </a:endParaRPr>
                    </a:p>
                  </a:txBody>
                  <a:tcPr marL="68577" marR="68577" marT="0" marB="0"/>
                </a:tc>
                <a:tc>
                  <a:txBody>
                    <a:bodyPr/>
                    <a:lstStyle/>
                    <a:p>
                      <a:r>
                        <a:rPr lang="en-US" sz="1000" b="0" i="0" u="none" strike="noStrike" kern="1200" dirty="0" smtClean="0">
                          <a:solidFill>
                            <a:srgbClr val="000000"/>
                          </a:solidFill>
                          <a:latin typeface="Arial Black" pitchFamily="34" charset="0"/>
                          <a:ea typeface="+mn-ea"/>
                          <a:cs typeface="+mn-cs"/>
                        </a:rPr>
                        <a:t>MNCAWH and Nutrition Strategy 2017/18 - 2021/22 approved by the NHC and distributed to provinces </a:t>
                      </a: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 MNCAWH and Nutrition Strategy2017/18-2021/22 </a:t>
                      </a:r>
                      <a:r>
                        <a:rPr lang="en-US" sz="1000" b="0" i="0" u="none" strike="noStrike" kern="1200" dirty="0" err="1" smtClean="0">
                          <a:solidFill>
                            <a:srgbClr val="000000"/>
                          </a:solidFill>
                          <a:latin typeface="Arial Black" pitchFamily="34" charset="0"/>
                          <a:ea typeface="+mn-ea"/>
                          <a:cs typeface="+mn-cs"/>
                        </a:rPr>
                        <a:t>finalised</a:t>
                      </a:r>
                      <a:r>
                        <a:rPr lang="en-US" sz="1000" b="0" i="0" u="none" strike="noStrike" kern="1200" dirty="0" smtClean="0">
                          <a:solidFill>
                            <a:srgbClr val="000000"/>
                          </a:solidFill>
                          <a:latin typeface="Arial Black" pitchFamily="34" charset="0"/>
                          <a:ea typeface="+mn-ea"/>
                          <a:cs typeface="+mn-cs"/>
                        </a:rPr>
                        <a:t> </a:t>
                      </a:r>
                      <a:endParaRPr lang="en-US" sz="1000" b="0" i="0" u="none" strike="noStrike" kern="1200" baseline="0" dirty="0" smtClean="0">
                        <a:solidFill>
                          <a:schemeClr val="dk1"/>
                        </a:solidFill>
                        <a:latin typeface="+mn-lt"/>
                        <a:ea typeface="+mn-ea"/>
                        <a:cs typeface="+mn-cs"/>
                      </a:endParaRPr>
                    </a:p>
                  </a:txBody>
                  <a:tcPr marL="9525" marR="9525" marT="9526"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MNCAWH and Nutrition Strategy 2017/18-2021/22 was finalised</a:t>
                      </a:r>
                      <a:endParaRPr lang="en-US" sz="1000" b="0" i="0" u="none" strike="noStrike" kern="1200" dirty="0" smtClean="0">
                        <a:solidFill>
                          <a:srgbClr val="000000"/>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r>
                        <a:rPr lang="en-US" sz="1000" b="0" i="0" u="none" strike="noStrike" kern="1200" dirty="0" smtClean="0">
                          <a:solidFill>
                            <a:srgbClr val="000000"/>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3"/>
                  </a:ext>
                </a:extLst>
              </a:tr>
              <a:tr h="1263906">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Road to Health Booklet</a:t>
                      </a: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revised</a:t>
                      </a:r>
                      <a:endParaRPr lang="en-US" sz="1000" b="0" i="0" u="none" strike="noStrike" kern="1200" dirty="0" smtClean="0">
                        <a:solidFill>
                          <a:srgbClr val="000000"/>
                        </a:solidFill>
                        <a:latin typeface="Arial Black" pitchFamily="34" charset="0"/>
                        <a:ea typeface="+mn-ea"/>
                        <a:cs typeface="+mn-cs"/>
                      </a:endParaRPr>
                    </a:p>
                  </a:txBody>
                  <a:tcPr marL="68577" marR="68577" marT="0" marB="0"/>
                </a:tc>
                <a:tc>
                  <a:txBody>
                    <a:bodyPr/>
                    <a:lstStyle/>
                    <a:p>
                      <a:r>
                        <a:rPr lang="en-US" sz="1000" b="0" i="0" u="none" strike="noStrike" kern="1200" dirty="0" smtClean="0">
                          <a:solidFill>
                            <a:srgbClr val="000000"/>
                          </a:solidFill>
                          <a:latin typeface="Arial Black" pitchFamily="34" charset="0"/>
                          <a:ea typeface="+mn-ea"/>
                          <a:cs typeface="+mn-cs"/>
                        </a:rPr>
                        <a:t>RTHB revised and Distributed to 52 District Offices and head offices of 9 Provincial DoH for implementation from 1 April 2018/19 </a:t>
                      </a: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a:t>
                      </a:r>
                      <a:r>
                        <a:rPr lang="en-US" sz="1000" b="0" i="0" u="none" strike="noStrike" kern="1200" baseline="0" dirty="0" smtClean="0">
                          <a:solidFill>
                            <a:srgbClr val="000000"/>
                          </a:solidFill>
                          <a:latin typeface="Arial Black" pitchFamily="34" charset="0"/>
                          <a:ea typeface="+mn-ea"/>
                          <a:cs typeface="+mn-cs"/>
                        </a:rPr>
                        <a:t> </a:t>
                      </a:r>
                      <a:r>
                        <a:rPr lang="en-US" sz="1000" b="0" i="0" u="none" strike="noStrike" kern="1200" dirty="0" smtClean="0">
                          <a:solidFill>
                            <a:srgbClr val="000000"/>
                          </a:solidFill>
                          <a:latin typeface="Arial Black" pitchFamily="34" charset="0"/>
                          <a:ea typeface="+mn-ea"/>
                          <a:cs typeface="+mn-cs"/>
                        </a:rPr>
                        <a:t>RTHB finalised and sent for printing</a:t>
                      </a:r>
                      <a:r>
                        <a:rPr lang="en-US" sz="1000" kern="1200" baseline="0" dirty="0" smtClean="0">
                          <a:solidFill>
                            <a:schemeClr val="dk1"/>
                          </a:solidFill>
                          <a:latin typeface="+mn-lt"/>
                          <a:ea typeface="+mn-ea"/>
                          <a:cs typeface="+mn-cs"/>
                        </a:rPr>
                        <a:t>	</a:t>
                      </a:r>
                    </a:p>
                  </a:txBody>
                  <a:tcPr marL="9525" marR="9525" marT="9526"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RTHB was finalised. Procurement process underway for printing</a:t>
                      </a:r>
                      <a:endParaRPr lang="en-US" sz="1000" b="0" i="0" u="none" strike="noStrike" kern="1200" dirty="0" smtClean="0">
                        <a:solidFill>
                          <a:srgbClr val="000000"/>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r>
                        <a:rPr lang="en-US" sz="1000" b="0" i="0" u="none" strike="noStrike" kern="1200" dirty="0" smtClean="0">
                          <a:solidFill>
                            <a:srgbClr val="000000"/>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23591" name="Rectangle 5"/>
          <p:cNvSpPr>
            <a:spLocks noChangeArrowheads="1"/>
          </p:cNvSpPr>
          <p:nvPr/>
        </p:nvSpPr>
        <p:spPr bwMode="auto">
          <a:xfrm>
            <a:off x="8326438" y="6359525"/>
            <a:ext cx="412750" cy="276225"/>
          </a:xfrm>
          <a:prstGeom prst="rect">
            <a:avLst/>
          </a:prstGeom>
          <a:noFill/>
          <a:ln w="9525">
            <a:noFill/>
            <a:miter lim="800000"/>
            <a:headEnd/>
            <a:tailEnd/>
          </a:ln>
        </p:spPr>
        <p:txBody>
          <a:bodyPr>
            <a:spAutoFit/>
          </a:bodyPr>
          <a:lstStyle/>
          <a:p>
            <a:pPr eaLnBrk="1" hangingPunct="1"/>
            <a:r>
              <a:rPr lang="en-ZA" altLang="en-US" sz="1200"/>
              <a:t>18</a:t>
            </a:r>
            <a:endParaRPr lang="en-US" altLang="en-US" sz="1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107950" y="1262063"/>
          <a:ext cx="9036050" cy="4471987"/>
        </p:xfrm>
        <a:graphic>
          <a:graphicData uri="http://schemas.openxmlformats.org/drawingml/2006/table">
            <a:tbl>
              <a:tblPr firstRow="1" bandRow="1">
                <a:tableStyleId>{5C22544A-7EE6-4342-B048-85BDC9FD1C3A}</a:tableStyleId>
              </a:tblPr>
              <a:tblGrid>
                <a:gridCol w="1533230">
                  <a:extLst>
                    <a:ext uri="{9D8B030D-6E8A-4147-A177-3AD203B41FA5}">
                      <a16:colId xmlns:a16="http://schemas.microsoft.com/office/drawing/2014/main" val="20000"/>
                    </a:ext>
                  </a:extLst>
                </a:gridCol>
                <a:gridCol w="1562668">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gridCol w="1115616">
                  <a:extLst>
                    <a:ext uri="{9D8B030D-6E8A-4147-A177-3AD203B41FA5}">
                      <a16:colId xmlns:a16="http://schemas.microsoft.com/office/drawing/2014/main" val="20004"/>
                    </a:ext>
                  </a:extLst>
                </a:gridCol>
              </a:tblGrid>
              <a:tr h="380595">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02" marB="45702"/>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02" marB="45702"/>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38" marR="91438" marT="45702" marB="4570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02" marB="45702"/>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02" marB="45702"/>
                </a:tc>
                <a:extLst>
                  <a:ext uri="{0D108BD9-81ED-4DB2-BD59-A6C34878D82A}">
                    <a16:rowId xmlns:a16="http://schemas.microsoft.com/office/drawing/2014/main" val="10000"/>
                  </a:ext>
                </a:extLst>
              </a:tr>
              <a:tr h="1909824">
                <a:tc rowSpan="2">
                  <a:txBody>
                    <a:bodyPr/>
                    <a:lstStyle/>
                    <a:p>
                      <a:r>
                        <a:rPr lang="en-US" sz="1000" b="0" i="0" u="none" strike="noStrike" kern="1200" dirty="0" smtClean="0">
                          <a:solidFill>
                            <a:srgbClr val="000000"/>
                          </a:solidFill>
                          <a:latin typeface="Arial Black" pitchFamily="34" charset="0"/>
                          <a:ea typeface="+mn-ea"/>
                          <a:cs typeface="+mn-cs"/>
                        </a:rPr>
                        <a:t>Reduce under 5 mortality rate</a:t>
                      </a:r>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r>
                        <a:rPr lang="en-US" sz="1000" b="0" i="0" u="none" strike="noStrike" kern="1200" dirty="0" smtClean="0">
                          <a:solidFill>
                            <a:srgbClr val="000000"/>
                          </a:solidFill>
                          <a:latin typeface="Arial Black" pitchFamily="34" charset="0"/>
                          <a:ea typeface="+mn-ea"/>
                          <a:cs typeface="+mn-cs"/>
                        </a:rPr>
                        <a:t>Surveillance system for Polio, Measles and Neonatal Tetanus reviewed 	</a:t>
                      </a:r>
                    </a:p>
                    <a:p>
                      <a:pPr marL="0" marR="0">
                        <a:lnSpc>
                          <a:spcPct val="115000"/>
                        </a:lnSpc>
                        <a:spcBef>
                          <a:spcPts val="0"/>
                        </a:spcBef>
                        <a:spcAft>
                          <a:spcPts val="0"/>
                        </a:spcAft>
                      </a:pPr>
                      <a:endParaRPr lang="en-US" sz="1000" b="0" i="0" u="none" strike="noStrike" kern="1200" dirty="0" smtClean="0">
                        <a:solidFill>
                          <a:srgbClr val="000000"/>
                        </a:solidFill>
                        <a:latin typeface="Arial Black" pitchFamily="34" charset="0"/>
                        <a:ea typeface="+mn-ea"/>
                        <a:cs typeface="+mn-cs"/>
                      </a:endParaRPr>
                    </a:p>
                  </a:txBody>
                  <a:tcPr marL="68580" marR="68580" marT="0" marB="0"/>
                </a:tc>
                <a:tc>
                  <a:txBody>
                    <a:bodyPr/>
                    <a:lstStyle/>
                    <a:p>
                      <a:r>
                        <a:rPr lang="en-ZA" sz="1000" b="0" i="0" u="none" strike="noStrike" kern="1200" dirty="0" smtClean="0">
                          <a:solidFill>
                            <a:srgbClr val="000000"/>
                          </a:solidFill>
                          <a:latin typeface="Arial Black" pitchFamily="34" charset="0"/>
                          <a:ea typeface="+mn-ea"/>
                          <a:cs typeface="+mn-cs"/>
                        </a:rPr>
                        <a:t>Annual: </a:t>
                      </a:r>
                      <a:r>
                        <a:rPr lang="en-US" sz="1000" b="0" i="0" u="none" strike="noStrike" kern="1200" dirty="0" smtClean="0">
                          <a:solidFill>
                            <a:srgbClr val="000000"/>
                          </a:solidFill>
                          <a:latin typeface="Arial Black" pitchFamily="34" charset="0"/>
                          <a:ea typeface="+mn-ea"/>
                          <a:cs typeface="+mn-cs"/>
                        </a:rPr>
                        <a:t>Situational analysis conducted on the implementation of the current surveillance system in 9 provinces and Provincial Reports produced </a:t>
                      </a:r>
                    </a:p>
                    <a:p>
                      <a:r>
                        <a:rPr lang="en-US" sz="1000" b="0" i="0" u="none" strike="noStrike" kern="1200" dirty="0" smtClean="0">
                          <a:solidFill>
                            <a:srgbClr val="000000"/>
                          </a:solidFill>
                          <a:latin typeface="Arial Black" pitchFamily="34" charset="0"/>
                          <a:ea typeface="+mn-ea"/>
                          <a:cs typeface="+mn-cs"/>
                        </a:rPr>
                        <a:t>Revised surveillance system drafted and presented to TechNHC for approval </a:t>
                      </a:r>
                    </a:p>
                    <a:p>
                      <a:endParaRPr lang="en-US" sz="1000" b="0" i="0" u="none" strike="noStrike" kern="1200" dirty="0" smtClean="0">
                        <a:solidFill>
                          <a:srgbClr val="000000"/>
                        </a:solidFill>
                        <a:latin typeface="Arial Black" pitchFamily="34" charset="0"/>
                        <a:ea typeface="+mn-ea"/>
                        <a:cs typeface="+mn-cs"/>
                      </a:endParaRP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 Review protocol and tools drafted	</a:t>
                      </a:r>
                    </a:p>
                  </a:txBody>
                  <a:tcPr marL="9525" marR="9525" marT="9521"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Protocol reviewed and third draft protocol developed </a:t>
                      </a:r>
                      <a:endParaRPr lang="en-US" sz="1000" b="0"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r>
                        <a:rPr lang="en-US" sz="1000" b="0" i="0" u="none" strike="noStrike" kern="1200" dirty="0" smtClean="0">
                          <a:solidFill>
                            <a:srgbClr val="000000"/>
                          </a:solidFill>
                          <a:latin typeface="Arial Black" pitchFamily="34" charset="0"/>
                          <a:ea typeface="+mn-ea"/>
                          <a:cs typeface="+mn-cs"/>
                        </a:rPr>
                        <a:t>Data collection tools not drafted yet</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779676">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algn="l" defTabSz="914400" rtl="0" eaLnBrk="1" latinLnBrk="0" hangingPunct="1"/>
                      <a:r>
                        <a:rPr lang="en-US" sz="1000" b="0" i="0" u="none" strike="noStrike" kern="1200" dirty="0" smtClean="0">
                          <a:solidFill>
                            <a:srgbClr val="000000"/>
                          </a:solidFill>
                          <a:latin typeface="Arial Black" pitchFamily="34" charset="0"/>
                          <a:ea typeface="+mn-ea"/>
                          <a:cs typeface="+mn-cs"/>
                        </a:rPr>
                        <a:t>EPI Coverage Survey conducted 	</a:t>
                      </a:r>
                    </a:p>
                    <a:p>
                      <a:pPr marL="0" marR="0" algn="l" defTabSz="914400" rtl="0" eaLnBrk="1" latinLnBrk="0" hangingPunct="1">
                        <a:lnSpc>
                          <a:spcPct val="115000"/>
                        </a:lnSpc>
                        <a:spcBef>
                          <a:spcPts val="0"/>
                        </a:spcBef>
                        <a:spcAft>
                          <a:spcPts val="0"/>
                        </a:spcAft>
                      </a:pPr>
                      <a:endParaRPr lang="en-US" sz="1000" b="0" i="0" u="none" strike="noStrike" kern="1200" dirty="0" smtClean="0">
                        <a:solidFill>
                          <a:srgbClr val="000000"/>
                        </a:solidFill>
                        <a:latin typeface="Arial Black" pitchFamily="34" charset="0"/>
                        <a:ea typeface="+mn-ea"/>
                        <a:cs typeface="+mn-cs"/>
                      </a:endParaRPr>
                    </a:p>
                  </a:txBody>
                  <a:tcPr marL="68580" marR="68580" marT="0" marB="0"/>
                </a:tc>
                <a:tc>
                  <a:txBody>
                    <a:bodyPr/>
                    <a:lstStyle/>
                    <a:p>
                      <a:r>
                        <a:rPr lang="en-ZA" sz="1000" b="0" i="0" u="none" strike="noStrike" kern="1200" dirty="0" smtClean="0">
                          <a:solidFill>
                            <a:srgbClr val="000000"/>
                          </a:solidFill>
                          <a:latin typeface="Arial Black" pitchFamily="34" charset="0"/>
                          <a:ea typeface="+mn-ea"/>
                          <a:cs typeface="+mn-cs"/>
                        </a:rPr>
                        <a:t>Annual: </a:t>
                      </a:r>
                      <a:r>
                        <a:rPr lang="en-US" sz="1000" b="0" i="0" u="none" strike="noStrike" kern="1200" dirty="0" smtClean="0">
                          <a:solidFill>
                            <a:srgbClr val="000000"/>
                          </a:solidFill>
                          <a:latin typeface="Arial Black" pitchFamily="34" charset="0"/>
                          <a:ea typeface="+mn-ea"/>
                          <a:cs typeface="+mn-cs"/>
                        </a:rPr>
                        <a:t>EPI Coverage Survey conducted in 9 Provinces</a:t>
                      </a:r>
                    </a:p>
                    <a:p>
                      <a:endParaRPr lang="en-US" sz="1000" b="0" i="0" u="none" strike="noStrike" kern="1200" dirty="0" smtClean="0">
                        <a:solidFill>
                          <a:srgbClr val="000000"/>
                        </a:solidFill>
                        <a:latin typeface="Arial Black" pitchFamily="34" charset="0"/>
                        <a:ea typeface="+mn-ea"/>
                        <a:cs typeface="+mn-cs"/>
                      </a:endParaRP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 Survey Plan Drafted 	</a:t>
                      </a:r>
                    </a:p>
                  </a:txBody>
                  <a:tcPr marL="9525" marR="9525" marT="9521"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Draft 1 project proposal/survey plan developed</a:t>
                      </a:r>
                      <a:endParaRPr lang="en-US" sz="1000" b="0"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r>
                        <a:rPr lang="en-US" sz="1000" b="0" i="0" u="none" strike="noStrike" kern="1200" dirty="0" smtClean="0">
                          <a:solidFill>
                            <a:srgbClr val="000000"/>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401892">
                <a:tc>
                  <a:txBody>
                    <a:bodyPr/>
                    <a:lstStyle/>
                    <a:p>
                      <a:pPr marL="0" algn="l" defTabSz="914400" rtl="0" eaLnBrk="1" latinLnBrk="0" hangingPunct="1"/>
                      <a:r>
                        <a:rPr lang="en-US" sz="1000" b="0" i="0" u="none" strike="noStrike" kern="1200" dirty="0" smtClean="0">
                          <a:solidFill>
                            <a:srgbClr val="000000"/>
                          </a:solidFill>
                          <a:latin typeface="Arial Black" pitchFamily="34" charset="0"/>
                          <a:ea typeface="+mn-ea"/>
                          <a:cs typeface="+mn-cs"/>
                        </a:rPr>
                        <a:t>To improve access to adolescent and youth health services in South Africa </a:t>
                      </a:r>
                      <a:r>
                        <a:rPr lang="en-US" sz="1000" kern="1200" baseline="0" dirty="0" smtClean="0">
                          <a:solidFill>
                            <a:schemeClr val="dk1"/>
                          </a:solidFill>
                          <a:latin typeface="+mn-lt"/>
                          <a:ea typeface="+mn-ea"/>
                          <a:cs typeface="+mn-cs"/>
                        </a:rPr>
                        <a:t>	</a:t>
                      </a:r>
                    </a:p>
                    <a:p>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r>
                        <a:rPr lang="en-US" sz="1000" b="0" i="0" u="none" strike="noStrike" kern="1200" dirty="0" smtClean="0">
                          <a:solidFill>
                            <a:srgbClr val="000000"/>
                          </a:solidFill>
                          <a:latin typeface="Arial Black" pitchFamily="34" charset="0"/>
                          <a:ea typeface="+mn-ea"/>
                          <a:cs typeface="+mn-cs"/>
                        </a:rPr>
                        <a:t>Adolescent and Youth Health Policy (AYHP) 	</a:t>
                      </a:r>
                    </a:p>
                  </a:txBody>
                  <a:tcPr marL="9525" marR="9525" marT="9521" marB="0"/>
                </a:tc>
                <a:tc>
                  <a:txBody>
                    <a:bodyPr/>
                    <a:lstStyle/>
                    <a:p>
                      <a:r>
                        <a:rPr lang="en-ZA" sz="1000" b="0" i="0" u="none" strike="noStrike" kern="1200" dirty="0" smtClean="0">
                          <a:solidFill>
                            <a:srgbClr val="000000"/>
                          </a:solidFill>
                          <a:latin typeface="Arial Black" pitchFamily="34" charset="0"/>
                          <a:ea typeface="+mn-ea"/>
                          <a:cs typeface="+mn-cs"/>
                        </a:rPr>
                        <a:t>Annual: </a:t>
                      </a:r>
                      <a:r>
                        <a:rPr lang="en-US" sz="1000" b="0" i="0" u="none" strike="noStrike" kern="1200" dirty="0" smtClean="0">
                          <a:solidFill>
                            <a:srgbClr val="000000"/>
                          </a:solidFill>
                          <a:latin typeface="Arial Black" pitchFamily="34" charset="0"/>
                          <a:ea typeface="+mn-ea"/>
                          <a:cs typeface="+mn-cs"/>
                        </a:rPr>
                        <a:t>Guidelines for Adolescent and Youth Health policy produced and 9 provincial DoH supported to develop Implementation Plans </a:t>
                      </a:r>
                    </a:p>
                    <a:p>
                      <a:endParaRPr lang="en-US" sz="1000" b="0" i="0" u="none" strike="noStrike" kern="1200" dirty="0" smtClean="0">
                        <a:solidFill>
                          <a:srgbClr val="000000"/>
                        </a:solidFill>
                        <a:latin typeface="Arial Black" pitchFamily="34" charset="0"/>
                        <a:ea typeface="+mn-ea"/>
                        <a:cs typeface="+mn-cs"/>
                      </a:endParaRPr>
                    </a:p>
                    <a:p>
                      <a:endParaRPr lang="en-US" sz="1000" b="0" i="0" u="none" strike="noStrike" kern="1200" dirty="0" smtClean="0">
                        <a:solidFill>
                          <a:srgbClr val="000000"/>
                        </a:solidFill>
                        <a:latin typeface="Arial Black" pitchFamily="34" charset="0"/>
                        <a:ea typeface="+mn-ea"/>
                        <a:cs typeface="+mn-cs"/>
                      </a:endParaRPr>
                    </a:p>
                    <a:p>
                      <a:r>
                        <a:rPr lang="en-US" sz="1000" b="0" i="0" u="none" strike="noStrike" kern="1200" dirty="0" smtClean="0">
                          <a:solidFill>
                            <a:srgbClr val="000000"/>
                          </a:solidFill>
                          <a:latin typeface="Arial Black" pitchFamily="34" charset="0"/>
                          <a:ea typeface="+mn-ea"/>
                          <a:cs typeface="+mn-cs"/>
                        </a:rPr>
                        <a:t>Q1: Adolescent and Youth Health Policy printed and published 	</a:t>
                      </a:r>
                    </a:p>
                  </a:txBody>
                  <a:tcPr marL="9525" marR="9525" marT="9521" marB="0"/>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rgbClr val="000000"/>
                          </a:solidFill>
                          <a:latin typeface="Arial Black" pitchFamily="34" charset="0"/>
                          <a:ea typeface="+mn-ea"/>
                          <a:cs typeface="+mn-cs"/>
                        </a:rPr>
                        <a:t>Printing approved</a:t>
                      </a:r>
                      <a:r>
                        <a:rPr lang="en-ZA" sz="1000" b="0" i="0" u="none" strike="noStrike" kern="1200" baseline="0" dirty="0" smtClean="0">
                          <a:solidFill>
                            <a:srgbClr val="000000"/>
                          </a:solidFill>
                          <a:latin typeface="Arial Black" pitchFamily="34" charset="0"/>
                          <a:ea typeface="+mn-ea"/>
                          <a:cs typeface="+mn-cs"/>
                        </a:rPr>
                        <a:t> and document published on website</a:t>
                      </a:r>
                      <a:endParaRPr lang="en-US" sz="1000" b="0"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ZA" sz="1000" b="0"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r>
                        <a:rPr lang="en-ZA" sz="1000" b="0" i="0" u="none" strike="noStrike" kern="1200" dirty="0" smtClean="0">
                          <a:solidFill>
                            <a:schemeClr val="tx1"/>
                          </a:solidFill>
                          <a:latin typeface="Arial Black" pitchFamily="34" charset="0"/>
                          <a:ea typeface="+mn-ea"/>
                          <a:cs typeface="+mn-cs"/>
                        </a:rPr>
                        <a:t>None</a:t>
                      </a:r>
                      <a:endParaRPr lang="en-US" sz="1000" b="0" i="0" u="none" strike="noStrike" kern="1200" dirty="0" smtClean="0">
                        <a:solidFill>
                          <a:schemeClr val="tx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24609"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3: HIV&amp;AIDS, TB and</a:t>
            </a:r>
            <a:br>
              <a:rPr lang="en-GB" altLang="en-US" sz="2800" b="1">
                <a:solidFill>
                  <a:schemeClr val="bg1"/>
                </a:solidFill>
                <a:latin typeface="Arial Black" pitchFamily="34" charset="0"/>
              </a:rPr>
            </a:br>
            <a:r>
              <a:rPr lang="en-GB" altLang="en-US" sz="2800" b="1">
                <a:solidFill>
                  <a:schemeClr val="bg1"/>
                </a:solidFill>
                <a:latin typeface="Arial Black" pitchFamily="34" charset="0"/>
              </a:rPr>
              <a:t>Maternal and  Child Health</a:t>
            </a:r>
          </a:p>
        </p:txBody>
      </p:sp>
      <p:sp>
        <p:nvSpPr>
          <p:cNvPr id="24610" name="Rectangle 3"/>
          <p:cNvSpPr>
            <a:spLocks noChangeArrowheads="1"/>
          </p:cNvSpPr>
          <p:nvPr/>
        </p:nvSpPr>
        <p:spPr bwMode="auto">
          <a:xfrm>
            <a:off x="8316913" y="6308725"/>
            <a:ext cx="411162" cy="277813"/>
          </a:xfrm>
          <a:prstGeom prst="rect">
            <a:avLst/>
          </a:prstGeom>
          <a:noFill/>
          <a:ln w="9525">
            <a:noFill/>
            <a:miter lim="800000"/>
            <a:headEnd/>
            <a:tailEnd/>
          </a:ln>
        </p:spPr>
        <p:txBody>
          <a:bodyPr>
            <a:spAutoFit/>
          </a:bodyPr>
          <a:lstStyle/>
          <a:p>
            <a:pPr eaLnBrk="1" hangingPunct="1"/>
            <a:r>
              <a:rPr lang="en-ZA" altLang="en-US" sz="1200"/>
              <a:t>19</a:t>
            </a:r>
            <a:endParaRPr lang="en-US" altLang="en-U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950" y="1196975"/>
            <a:ext cx="8928100" cy="2984500"/>
          </a:xfrm>
          <a:prstGeom prst="rect">
            <a:avLst/>
          </a:prstGeom>
          <a:noFill/>
          <a:ln w="9525">
            <a:noFill/>
            <a:miter lim="800000"/>
            <a:headEnd/>
            <a:tailEnd/>
          </a:ln>
        </p:spPr>
        <p:txBody>
          <a:bodyPr>
            <a:spAutoFit/>
          </a:bodyPr>
          <a:lstStyle/>
          <a:p>
            <a:pPr marL="914400" lvl="1" indent="-457200" eaLnBrk="1" hangingPunct="1"/>
            <a:r>
              <a:rPr lang="en-ZA" altLang="en-US" sz="2000">
                <a:latin typeface="Arial Black" pitchFamily="34" charset="0"/>
              </a:rPr>
              <a:t>Present a Quarter One Performance Report for 2017/18 </a:t>
            </a:r>
          </a:p>
          <a:p>
            <a:pPr marL="914400" lvl="1" indent="-457200" eaLnBrk="1" hangingPunct="1"/>
            <a:endParaRPr lang="en-ZA" altLang="en-US" sz="2000">
              <a:latin typeface="Arial Black" pitchFamily="34" charset="0"/>
            </a:endParaRPr>
          </a:p>
          <a:p>
            <a:pPr marL="914400" lvl="1" indent="-457200" eaLnBrk="1" hangingPunct="1"/>
            <a:r>
              <a:rPr lang="en-ZA" altLang="en-US" sz="2000">
                <a:latin typeface="Arial Black" pitchFamily="34" charset="0"/>
              </a:rPr>
              <a:t>The report is presented by the following programmes:</a:t>
            </a:r>
          </a:p>
          <a:p>
            <a:pPr eaLnBrk="1" hangingPunct="1"/>
            <a:endParaRPr lang="en-ZA" altLang="en-US" sz="1600">
              <a:latin typeface="Arial Black" pitchFamily="34" charset="0"/>
            </a:endParaRPr>
          </a:p>
          <a:p>
            <a:pPr marL="914400" lvl="1" indent="-457200" eaLnBrk="1" hangingPunct="1">
              <a:buFontTx/>
              <a:buAutoNum type="arabicPeriod"/>
            </a:pPr>
            <a:r>
              <a:rPr lang="en-ZA" altLang="en-US" sz="1600">
                <a:latin typeface="Arial Black" pitchFamily="34" charset="0"/>
              </a:rPr>
              <a:t>Programme 1: Administration</a:t>
            </a:r>
          </a:p>
          <a:p>
            <a:pPr marL="914400" lvl="1" indent="-457200" eaLnBrk="1" hangingPunct="1">
              <a:buFontTx/>
              <a:buAutoNum type="arabicPeriod"/>
            </a:pPr>
            <a:r>
              <a:rPr lang="en-ZA" altLang="en-US" sz="1600">
                <a:latin typeface="Arial Black" pitchFamily="34" charset="0"/>
              </a:rPr>
              <a:t>Programme 2: Health Planning and Systems Enablement</a:t>
            </a:r>
          </a:p>
          <a:p>
            <a:pPr marL="914400" lvl="1" indent="-457200" eaLnBrk="1" hangingPunct="1">
              <a:buFontTx/>
              <a:buAutoNum type="arabicPeriod"/>
            </a:pPr>
            <a:r>
              <a:rPr lang="en-ZA" altLang="en-US" sz="1600">
                <a:latin typeface="Arial Black" pitchFamily="34" charset="0"/>
              </a:rPr>
              <a:t>Programme 3: HIV &amp; AIDS, TB and MCWH</a:t>
            </a:r>
          </a:p>
          <a:p>
            <a:pPr marL="914400" lvl="1" indent="-457200" eaLnBrk="1" hangingPunct="1">
              <a:buFontTx/>
              <a:buAutoNum type="arabicPeriod"/>
            </a:pPr>
            <a:r>
              <a:rPr lang="en-ZA" altLang="en-US" sz="1600">
                <a:latin typeface="Arial Black" pitchFamily="34" charset="0"/>
              </a:rPr>
              <a:t>Programme 4: PHC Services</a:t>
            </a:r>
          </a:p>
          <a:p>
            <a:pPr marL="914400" lvl="1" indent="-457200" eaLnBrk="1" hangingPunct="1">
              <a:buFontTx/>
              <a:buAutoNum type="arabicPeriod"/>
            </a:pPr>
            <a:r>
              <a:rPr lang="en-ZA" altLang="en-US" sz="1600">
                <a:latin typeface="Arial Black" pitchFamily="34" charset="0"/>
              </a:rPr>
              <a:t>Programme 5: Hospitals, Tertiary Services and Workforce Development</a:t>
            </a:r>
          </a:p>
          <a:p>
            <a:pPr marL="914400" lvl="1" indent="-457200" eaLnBrk="1" hangingPunct="1">
              <a:buFontTx/>
              <a:buAutoNum type="arabicPeriod"/>
            </a:pPr>
            <a:r>
              <a:rPr lang="en-ZA" altLang="en-US" sz="1600">
                <a:latin typeface="Arial Black" pitchFamily="34" charset="0"/>
              </a:rPr>
              <a:t>Programme 6: Health Regulation and Compliance Management</a:t>
            </a:r>
          </a:p>
        </p:txBody>
      </p:sp>
      <p:sp>
        <p:nvSpPr>
          <p:cNvPr id="7171"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7173" name="Title 7"/>
          <p:cNvSpPr>
            <a:spLocks noGrp="1"/>
          </p:cNvSpPr>
          <p:nvPr>
            <p:ph type="title" idx="4294967295"/>
          </p:nvPr>
        </p:nvSpPr>
        <p:spPr bwMode="auto">
          <a:xfrm>
            <a:off x="914400" y="5715000"/>
            <a:ext cx="7834313" cy="1143000"/>
          </a:xfrm>
          <a:prstGeom prst="rect">
            <a:avLst/>
          </a:prstGeom>
          <a:noFill/>
          <a:ln>
            <a:miter lim="800000"/>
            <a:headEnd/>
            <a:tailEnd/>
          </a:ln>
        </p:spPr>
        <p:txBody>
          <a:bodyPr/>
          <a:lstStyle/>
          <a:p>
            <a:pPr algn="r" eaLnBrk="1" hangingPunct="1"/>
            <a:fld id="{F501C27D-4FDB-491C-9E51-4542A6907CEE}" type="slidenum">
              <a:rPr lang="en-ZA" altLang="en-US" sz="1200" smtClean="0">
                <a:latin typeface="Arial" charset="0"/>
                <a:cs typeface="Arial" charset="0"/>
              </a:rPr>
              <a:pPr algn="r" eaLnBrk="1" hangingPunct="1"/>
              <a:t>2</a:t>
            </a:fld>
            <a:r>
              <a:rPr lang="en-ZA" altLang="en-US" smtClean="0"/>
              <a:t> </a:t>
            </a:r>
          </a:p>
        </p:txBody>
      </p:sp>
      <p:sp>
        <p:nvSpPr>
          <p:cNvPr id="7174" name="Rectangle 2"/>
          <p:cNvSpPr txBox="1">
            <a:spLocks noChangeArrowheads="1"/>
          </p:cNvSpPr>
          <p:nvPr/>
        </p:nvSpPr>
        <p:spPr bwMode="auto">
          <a:xfrm>
            <a:off x="642938" y="-71438"/>
            <a:ext cx="5562600"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Purpose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0" y="1125538"/>
          <a:ext cx="9036050" cy="5732462"/>
        </p:xfrm>
        <a:graphic>
          <a:graphicData uri="http://schemas.openxmlformats.org/drawingml/2006/table">
            <a:tbl>
              <a:tblPr firstRow="1" bandRow="1">
                <a:tableStyleId>{5C22544A-7EE6-4342-B048-85BDC9FD1C3A}</a:tableStyleId>
              </a:tblPr>
              <a:tblGrid>
                <a:gridCol w="1233908">
                  <a:extLst>
                    <a:ext uri="{9D8B030D-6E8A-4147-A177-3AD203B41FA5}">
                      <a16:colId xmlns:a16="http://schemas.microsoft.com/office/drawing/2014/main" val="20000"/>
                    </a:ext>
                  </a:extLst>
                </a:gridCol>
                <a:gridCol w="2145591">
                  <a:extLst>
                    <a:ext uri="{9D8B030D-6E8A-4147-A177-3AD203B41FA5}">
                      <a16:colId xmlns:a16="http://schemas.microsoft.com/office/drawing/2014/main" val="20001"/>
                    </a:ext>
                  </a:extLst>
                </a:gridCol>
                <a:gridCol w="2561685">
                  <a:extLst>
                    <a:ext uri="{9D8B030D-6E8A-4147-A177-3AD203B41FA5}">
                      <a16:colId xmlns:a16="http://schemas.microsoft.com/office/drawing/2014/main" val="20002"/>
                    </a:ext>
                  </a:extLst>
                </a:gridCol>
                <a:gridCol w="1992422">
                  <a:extLst>
                    <a:ext uri="{9D8B030D-6E8A-4147-A177-3AD203B41FA5}">
                      <a16:colId xmlns:a16="http://schemas.microsoft.com/office/drawing/2014/main" val="20003"/>
                    </a:ext>
                  </a:extLst>
                </a:gridCol>
                <a:gridCol w="1102445">
                  <a:extLst>
                    <a:ext uri="{9D8B030D-6E8A-4147-A177-3AD203B41FA5}">
                      <a16:colId xmlns:a16="http://schemas.microsoft.com/office/drawing/2014/main" val="20004"/>
                    </a:ext>
                  </a:extLst>
                </a:gridCol>
              </a:tblGrid>
              <a:tr h="41281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3" marR="91433" marT="45716" marB="45716"/>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3" marR="91433" marT="45716" marB="45716"/>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a:t>
                      </a:r>
                      <a:r>
                        <a:rPr lang="en-US" sz="1000" baseline="0" dirty="0" smtClean="0">
                          <a:latin typeface="Arial Black" pitchFamily="34" charset="0"/>
                        </a:rPr>
                        <a:t> </a:t>
                      </a:r>
                      <a:r>
                        <a:rPr lang="en-US" sz="1000" dirty="0" smtClean="0">
                          <a:latin typeface="Arial Black" pitchFamily="34" charset="0"/>
                        </a:rPr>
                        <a:t>Performance</a:t>
                      </a:r>
                    </a:p>
                  </a:txBody>
                  <a:tcPr marL="91433" marR="91433" marT="45716" marB="45716"/>
                </a:tc>
                <a:tc>
                  <a:txBody>
                    <a:bodyPr/>
                    <a:lstStyle/>
                    <a:p>
                      <a:r>
                        <a:rPr lang="en-US" sz="1000" dirty="0" smtClean="0">
                          <a:latin typeface="Arial Black" pitchFamily="34" charset="0"/>
                        </a:rPr>
                        <a:t>Deviation</a:t>
                      </a:r>
                      <a:endParaRPr lang="en-US" sz="1000" dirty="0">
                        <a:latin typeface="Arial Black" pitchFamily="34" charset="0"/>
                      </a:endParaRPr>
                    </a:p>
                  </a:txBody>
                  <a:tcPr marL="91433" marR="91433" marT="45716" marB="45716"/>
                </a:tc>
                <a:extLst>
                  <a:ext uri="{0D108BD9-81ED-4DB2-BD59-A6C34878D82A}">
                    <a16:rowId xmlns:a16="http://schemas.microsoft.com/office/drawing/2014/main" val="10000"/>
                  </a:ext>
                </a:extLst>
              </a:tr>
              <a:tr h="902165">
                <a:tc rowSpan="5">
                  <a:txBody>
                    <a:bodyPr/>
                    <a:lstStyle/>
                    <a:p>
                      <a:r>
                        <a:rPr lang="en-US" sz="1000" kern="1200" dirty="0" smtClean="0">
                          <a:solidFill>
                            <a:schemeClr val="dk1"/>
                          </a:solidFill>
                          <a:latin typeface="Arial Black" pitchFamily="34" charset="0"/>
                          <a:ea typeface="Calibri"/>
                          <a:cs typeface="Times New Roman"/>
                        </a:rPr>
                        <a:t>To implement combination of prevention and treatment interventions to reduce burden of HIV, STI and TB infections </a:t>
                      </a:r>
                      <a:r>
                        <a:rPr lang="en-US" sz="1000" kern="1200" baseline="0" dirty="0" smtClean="0">
                          <a:solidFill>
                            <a:schemeClr val="dk1"/>
                          </a:solidFill>
                          <a:latin typeface="+mn-lt"/>
                          <a:ea typeface="+mn-ea"/>
                          <a:cs typeface="+mn-cs"/>
                        </a:rPr>
                        <a:t>	</a:t>
                      </a:r>
                    </a:p>
                  </a:txBody>
                  <a:tcPr marL="0" marR="0" marT="0" marB="0"/>
                </a:tc>
                <a:tc>
                  <a:txBody>
                    <a:bodyPr/>
                    <a:lstStyle/>
                    <a:p>
                      <a:pPr marL="0" marR="0">
                        <a:lnSpc>
                          <a:spcPct val="115000"/>
                        </a:lnSpc>
                        <a:spcBef>
                          <a:spcPts val="0"/>
                        </a:spcBef>
                        <a:spcAft>
                          <a:spcPts val="1000"/>
                        </a:spcAft>
                      </a:pPr>
                      <a:r>
                        <a:rPr lang="en-ZA" sz="1000" dirty="0">
                          <a:latin typeface="Arial Black" pitchFamily="34" charset="0"/>
                          <a:ea typeface="Calibri"/>
                          <a:cs typeface="Times New Roman"/>
                        </a:rPr>
                        <a:t>Number of Districts Implementation </a:t>
                      </a:r>
                      <a:r>
                        <a:rPr lang="en-ZA" sz="1000" dirty="0" smtClean="0">
                          <a:latin typeface="Arial Black" pitchFamily="34" charset="0"/>
                          <a:ea typeface="Calibri"/>
                          <a:cs typeface="Times New Roman"/>
                        </a:rPr>
                        <a:t>Plans </a:t>
                      </a:r>
                      <a:r>
                        <a:rPr lang="en-ZA" sz="1000" dirty="0">
                          <a:latin typeface="Arial Black" pitchFamily="34" charset="0"/>
                          <a:ea typeface="Calibri"/>
                          <a:cs typeface="Times New Roman"/>
                        </a:rPr>
                        <a:t>developed with support from NDOH to reach 90-90-90 targets for TB and HIV</a:t>
                      </a:r>
                      <a:endParaRPr lang="en-US" sz="1000" dirty="0">
                        <a:latin typeface="Arial Black" pitchFamily="34" charset="0"/>
                        <a:ea typeface="Times New Roman"/>
                        <a:cs typeface="Times New Roman"/>
                      </a:endParaRPr>
                    </a:p>
                  </a:txBody>
                  <a:tcPr marL="68577" marR="68577" marT="0" marB="0"/>
                </a:tc>
                <a:tc>
                  <a:txBody>
                    <a:bodyPr/>
                    <a:lstStyle/>
                    <a:p>
                      <a:r>
                        <a:rPr lang="en-US" sz="1000" kern="1200" baseline="0" dirty="0" smtClean="0">
                          <a:solidFill>
                            <a:schemeClr val="dk1"/>
                          </a:solidFill>
                          <a:latin typeface="Arial Black" pitchFamily="34" charset="0"/>
                          <a:ea typeface="+mn-ea"/>
                          <a:cs typeface="+mn-cs"/>
                        </a:rPr>
                        <a:t>Annual: 52 DIPs developed with health districts for 2017/18 	</a:t>
                      </a:r>
                    </a:p>
                    <a:p>
                      <a:endParaRPr lang="en-US" sz="1000" b="0" i="0" u="none" strike="noStrike" kern="1200" dirty="0" smtClean="0">
                        <a:solidFill>
                          <a:srgbClr val="000000"/>
                        </a:solidFill>
                        <a:latin typeface="Arial Black" pitchFamily="34" charset="0"/>
                        <a:ea typeface="+mn-ea"/>
                        <a:cs typeface="+mn-cs"/>
                      </a:endParaRPr>
                    </a:p>
                  </a:txBody>
                  <a:tcPr marL="9525" marR="9525" marT="9524"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1"/>
                  </a:ext>
                </a:extLst>
              </a:tr>
              <a:tr h="962565">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1000"/>
                        </a:spcAft>
                      </a:pPr>
                      <a:r>
                        <a:rPr lang="en-ZA" sz="1000" dirty="0">
                          <a:latin typeface="Arial Black" pitchFamily="34" charset="0"/>
                          <a:ea typeface="Calibri"/>
                          <a:cs typeface="Times New Roman"/>
                        </a:rPr>
                        <a:t>Number of Districts Implementation plans for 2017/18 monitored to reach 90-90-90 targets for TB and HIV</a:t>
                      </a:r>
                      <a:endParaRPr lang="en-US" sz="1000" dirty="0">
                        <a:latin typeface="Arial Black" pitchFamily="34" charset="0"/>
                        <a:ea typeface="Times New Roman"/>
                        <a:cs typeface="Times New Roman"/>
                      </a:endParaRPr>
                    </a:p>
                  </a:txBody>
                  <a:tcPr marL="68577" marR="68577" marT="0" marB="0"/>
                </a:tc>
                <a:tc>
                  <a:txBody>
                    <a:bodyPr/>
                    <a:lstStyle/>
                    <a:p>
                      <a:r>
                        <a:rPr lang="en-US" sz="1000" kern="1200" baseline="0" dirty="0" smtClean="0">
                          <a:solidFill>
                            <a:schemeClr val="dk1"/>
                          </a:solidFill>
                          <a:latin typeface="Arial Black" pitchFamily="34" charset="0"/>
                          <a:ea typeface="+mn-ea"/>
                          <a:cs typeface="+mn-cs"/>
                        </a:rPr>
                        <a:t>Annual: 52 Districts Implementation Plans (DIPs) for 2017/18 monitored and feedback reports with recommendations produced 	</a:t>
                      </a:r>
                    </a:p>
                    <a:p>
                      <a:endParaRPr lang="en-US" sz="1000" b="0" i="0" u="none" strike="noStrike" kern="1200" dirty="0" smtClean="0">
                        <a:solidFill>
                          <a:srgbClr val="000000"/>
                        </a:solidFill>
                        <a:latin typeface="Arial Black" pitchFamily="34" charset="0"/>
                        <a:ea typeface="+mn-ea"/>
                        <a:cs typeface="+mn-cs"/>
                      </a:endParaRPr>
                    </a:p>
                  </a:txBody>
                  <a:tcPr marL="9525" marR="9525" marT="9524"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2"/>
                  </a:ext>
                </a:extLst>
              </a:tr>
              <a:tr h="1121339">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1000"/>
                        </a:spcAft>
                      </a:pPr>
                      <a:r>
                        <a:rPr lang="en-ZA" sz="1000" dirty="0">
                          <a:latin typeface="Arial Black" pitchFamily="34" charset="0"/>
                          <a:ea typeface="Calibri"/>
                          <a:cs typeface="Times New Roman"/>
                        </a:rPr>
                        <a:t>Dashboard reports for Monitoring implementation of the HIV and AIDS and STI Programmes</a:t>
                      </a:r>
                      <a:endParaRPr lang="en-US" sz="1000" dirty="0">
                        <a:latin typeface="Arial Black" pitchFamily="34" charset="0"/>
                        <a:ea typeface="Times New Roman"/>
                        <a:cs typeface="Times New Roman"/>
                      </a:endParaRPr>
                    </a:p>
                  </a:txBody>
                  <a:tcPr marL="68577" marR="68577" marT="0" marB="0"/>
                </a:tc>
                <a:tc>
                  <a:txBody>
                    <a:bodyPr/>
                    <a:lstStyle/>
                    <a:p>
                      <a:r>
                        <a:rPr lang="en-US" sz="1000" kern="1200" baseline="0" dirty="0" smtClean="0">
                          <a:solidFill>
                            <a:schemeClr val="dk1"/>
                          </a:solidFill>
                          <a:latin typeface="Arial Black" pitchFamily="34" charset="0"/>
                          <a:ea typeface="+mn-ea"/>
                          <a:cs typeface="+mn-cs"/>
                        </a:rPr>
                        <a:t>Annual: 4 x National Quarterly monitoring dashboard reports produced with recommendations </a:t>
                      </a:r>
                    </a:p>
                    <a:p>
                      <a:endParaRPr lang="en-US"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Q1: National Quarterly report produced for Q4 of 2016/17 with recommendations</a:t>
                      </a:r>
                      <a:r>
                        <a:rPr lang="en-US" sz="1000" kern="1200" baseline="0" dirty="0" smtClean="0">
                          <a:solidFill>
                            <a:schemeClr val="dk1"/>
                          </a:solidFill>
                          <a:latin typeface="Arial Black" pitchFamily="34" charset="0"/>
                          <a:ea typeface="+mn-ea"/>
                          <a:cs typeface="+mn-cs"/>
                        </a:rPr>
                        <a:t>	</a:t>
                      </a:r>
                    </a:p>
                  </a:txBody>
                  <a:tcPr marL="9525" marR="9525" marT="9524"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National Quarterly report was produced for Q4 of 2016/17 with recommendations</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3"/>
                  </a:ext>
                </a:extLst>
              </a:tr>
              <a:tr h="1166789">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1000"/>
                        </a:spcAft>
                      </a:pPr>
                      <a:r>
                        <a:rPr lang="en-ZA" sz="1000" dirty="0">
                          <a:latin typeface="Arial Black" pitchFamily="34" charset="0"/>
                          <a:ea typeface="Calibri"/>
                          <a:cs typeface="Times New Roman"/>
                        </a:rPr>
                        <a:t>HIV and AIDS Conditional grant Reports</a:t>
                      </a:r>
                      <a:endParaRPr lang="en-US" sz="1000" dirty="0">
                        <a:latin typeface="Arial Black" pitchFamily="34" charset="0"/>
                        <a:ea typeface="Times New Roman"/>
                        <a:cs typeface="Times New Roman"/>
                      </a:endParaRPr>
                    </a:p>
                  </a:txBody>
                  <a:tcPr marL="68577" marR="68577" marT="0" marB="0"/>
                </a:tc>
                <a:tc>
                  <a:txBody>
                    <a:bodyPr/>
                    <a:lstStyle/>
                    <a:p>
                      <a:r>
                        <a:rPr lang="en-US" sz="1000" kern="1200" baseline="0" dirty="0" smtClean="0">
                          <a:solidFill>
                            <a:schemeClr val="dk1"/>
                          </a:solidFill>
                          <a:latin typeface="Arial Black" pitchFamily="34" charset="0"/>
                          <a:ea typeface="+mn-ea"/>
                          <a:cs typeface="+mn-cs"/>
                        </a:rPr>
                        <a:t>Annual: 3x Quarterly HIV and AIDS Conditional grant reports produced </a:t>
                      </a:r>
                    </a:p>
                    <a:p>
                      <a:r>
                        <a:rPr lang="en-US" sz="1000" kern="1200" baseline="0" dirty="0" smtClean="0">
                          <a:solidFill>
                            <a:schemeClr val="dk1"/>
                          </a:solidFill>
                          <a:latin typeface="Arial Black" pitchFamily="34" charset="0"/>
                          <a:ea typeface="+mn-ea"/>
                          <a:cs typeface="+mn-cs"/>
                        </a:rPr>
                        <a:t>Annual HIV Conditional Grant Report for 2016/17 year produced </a:t>
                      </a:r>
                    </a:p>
                    <a:p>
                      <a:endParaRPr lang="en-ZA"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Q1:Annual HIV Conditional Grant Report for 2016/17 year produced</a:t>
                      </a:r>
                      <a:endParaRPr lang="en-US" sz="1000" kern="1200" baseline="0" dirty="0" smtClean="0">
                        <a:solidFill>
                          <a:schemeClr val="dk1"/>
                        </a:solidFill>
                        <a:latin typeface="Arial Black" pitchFamily="34" charset="0"/>
                        <a:ea typeface="+mn-ea"/>
                        <a:cs typeface="+mn-cs"/>
                      </a:endParaRPr>
                    </a:p>
                  </a:txBody>
                  <a:tcPr marL="9525" marR="9525" marT="9524"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Annual HIV Conditional Grant Report for 2016/17 year was produced</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 </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4"/>
                  </a:ext>
                </a:extLst>
              </a:tr>
              <a:tr h="1166789">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1000"/>
                        </a:spcAft>
                      </a:pPr>
                      <a:r>
                        <a:rPr lang="en-ZA" sz="1000" dirty="0">
                          <a:latin typeface="Arial Black" pitchFamily="34" charset="0"/>
                          <a:ea typeface="Calibri"/>
                          <a:cs typeface="Times New Roman"/>
                        </a:rPr>
                        <a:t>HIV Strategic Plan developed and monitored</a:t>
                      </a:r>
                      <a:endParaRPr lang="en-US" sz="1000" dirty="0">
                        <a:latin typeface="Arial Black" pitchFamily="34" charset="0"/>
                        <a:ea typeface="Times New Roman"/>
                        <a:cs typeface="Times New Roman"/>
                      </a:endParaRPr>
                    </a:p>
                  </a:txBody>
                  <a:tcPr marL="68577" marR="68577" marT="0" marB="0"/>
                </a:tc>
                <a:tc>
                  <a:txBody>
                    <a:bodyPr/>
                    <a:lstStyle/>
                    <a:p>
                      <a:r>
                        <a:rPr lang="en-US" sz="1000" kern="1200" baseline="0" dirty="0" smtClean="0">
                          <a:solidFill>
                            <a:schemeClr val="dk1"/>
                          </a:solidFill>
                          <a:latin typeface="Arial Black" pitchFamily="34" charset="0"/>
                          <a:ea typeface="+mn-ea"/>
                          <a:cs typeface="+mn-cs"/>
                        </a:rPr>
                        <a:t>Annual: HIV Strategic Plan outlining key actions and strategies for public health system developed and presented to Tech NHC for approval </a:t>
                      </a:r>
                    </a:p>
                    <a:p>
                      <a:endParaRPr lang="en-ZA"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Q1: Draft HIV strategy consulted with HIV Think tank</a:t>
                      </a:r>
                      <a:r>
                        <a:rPr lang="en-US" sz="1000" kern="1200" baseline="0" dirty="0" smtClean="0">
                          <a:solidFill>
                            <a:schemeClr val="dk1"/>
                          </a:solidFill>
                          <a:latin typeface="Arial Black" pitchFamily="34" charset="0"/>
                          <a:ea typeface="+mn-ea"/>
                          <a:cs typeface="+mn-cs"/>
                        </a:rPr>
                        <a:t>	</a:t>
                      </a:r>
                    </a:p>
                  </a:txBody>
                  <a:tcPr marL="9525" marR="9525" marT="9524"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HIV Think tank consulted, and consultative working document produced</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25642"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3: HIV&amp;AIDS, TB and</a:t>
            </a:r>
            <a:br>
              <a:rPr lang="en-GB" altLang="en-US" sz="2800" b="1">
                <a:solidFill>
                  <a:schemeClr val="bg1"/>
                </a:solidFill>
                <a:latin typeface="Arial Black" pitchFamily="34" charset="0"/>
              </a:rPr>
            </a:br>
            <a:r>
              <a:rPr lang="en-GB" altLang="en-US" sz="2800" b="1">
                <a:solidFill>
                  <a:schemeClr val="bg1"/>
                </a:solidFill>
                <a:latin typeface="Arial Black" pitchFamily="34" charset="0"/>
              </a:rPr>
              <a:t>Maternal and  Child Health</a:t>
            </a:r>
          </a:p>
        </p:txBody>
      </p:sp>
      <p:sp>
        <p:nvSpPr>
          <p:cNvPr id="25643" name="Rectangle 3"/>
          <p:cNvSpPr>
            <a:spLocks noChangeArrowheads="1"/>
          </p:cNvSpPr>
          <p:nvPr/>
        </p:nvSpPr>
        <p:spPr bwMode="auto">
          <a:xfrm>
            <a:off x="8326438" y="6615113"/>
            <a:ext cx="412750" cy="277812"/>
          </a:xfrm>
          <a:prstGeom prst="rect">
            <a:avLst/>
          </a:prstGeom>
          <a:noFill/>
          <a:ln w="9525">
            <a:noFill/>
            <a:miter lim="800000"/>
            <a:headEnd/>
            <a:tailEnd/>
          </a:ln>
        </p:spPr>
        <p:txBody>
          <a:bodyPr>
            <a:spAutoFit/>
          </a:bodyPr>
          <a:lstStyle/>
          <a:p>
            <a:pPr eaLnBrk="1" hangingPunct="1"/>
            <a:r>
              <a:rPr lang="en-ZA" altLang="en-US" sz="1200"/>
              <a:t>20</a:t>
            </a:r>
            <a:endParaRPr lang="en-US" altLang="en-US" sz="1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0" y="1125538"/>
          <a:ext cx="9144000" cy="4813300"/>
        </p:xfrm>
        <a:graphic>
          <a:graphicData uri="http://schemas.openxmlformats.org/drawingml/2006/table">
            <a:tbl>
              <a:tblPr firstRow="1" bandRow="1">
                <a:tableStyleId>{5C22544A-7EE6-4342-B048-85BDC9FD1C3A}</a:tableStyleId>
              </a:tblPr>
              <a:tblGrid>
                <a:gridCol w="1248649">
                  <a:extLst>
                    <a:ext uri="{9D8B030D-6E8A-4147-A177-3AD203B41FA5}">
                      <a16:colId xmlns:a16="http://schemas.microsoft.com/office/drawing/2014/main" val="20000"/>
                    </a:ext>
                  </a:extLst>
                </a:gridCol>
                <a:gridCol w="2171223">
                  <a:extLst>
                    <a:ext uri="{9D8B030D-6E8A-4147-A177-3AD203B41FA5}">
                      <a16:colId xmlns:a16="http://schemas.microsoft.com/office/drawing/2014/main" val="20001"/>
                    </a:ext>
                  </a:extLst>
                </a:gridCol>
                <a:gridCol w="2456123">
                  <a:extLst>
                    <a:ext uri="{9D8B030D-6E8A-4147-A177-3AD203B41FA5}">
                      <a16:colId xmlns:a16="http://schemas.microsoft.com/office/drawing/2014/main" val="20002"/>
                    </a:ext>
                  </a:extLst>
                </a:gridCol>
                <a:gridCol w="1864357">
                  <a:extLst>
                    <a:ext uri="{9D8B030D-6E8A-4147-A177-3AD203B41FA5}">
                      <a16:colId xmlns:a16="http://schemas.microsoft.com/office/drawing/2014/main" val="20003"/>
                    </a:ext>
                  </a:extLst>
                </a:gridCol>
                <a:gridCol w="1403647">
                  <a:extLst>
                    <a:ext uri="{9D8B030D-6E8A-4147-A177-3AD203B41FA5}">
                      <a16:colId xmlns:a16="http://schemas.microsoft.com/office/drawing/2014/main" val="20004"/>
                    </a:ext>
                  </a:extLst>
                </a:gridCol>
              </a:tblGrid>
              <a:tr h="396170">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04" marB="45704"/>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04" marB="45704"/>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38" marR="91438"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04" marB="4570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04" marB="45704"/>
                </a:tc>
                <a:extLst>
                  <a:ext uri="{0D108BD9-81ED-4DB2-BD59-A6C34878D82A}">
                    <a16:rowId xmlns:a16="http://schemas.microsoft.com/office/drawing/2014/main" val="10000"/>
                  </a:ext>
                </a:extLst>
              </a:tr>
              <a:tr h="771425">
                <a:tc rowSpan="5">
                  <a:txBody>
                    <a:bodyPr/>
                    <a:lstStyle/>
                    <a:p>
                      <a:r>
                        <a:rPr lang="en-US" sz="1000" kern="1200" dirty="0" smtClean="0">
                          <a:solidFill>
                            <a:schemeClr val="dk1"/>
                          </a:solidFill>
                          <a:latin typeface="Arial Black" pitchFamily="34" charset="0"/>
                          <a:ea typeface="+mn-ea"/>
                          <a:cs typeface="+mn-cs"/>
                        </a:rPr>
                        <a:t>To strengthen patient retention in treatment and care for TB</a:t>
                      </a:r>
                      <a:endParaRPr lang="en-ZA" sz="10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Number of MDR-TB treatment initiation facilities with clinical audits conducted </a:t>
                      </a:r>
                      <a:endParaRPr lang="en-US" sz="1000" kern="1200" dirty="0" smtClean="0">
                        <a:solidFill>
                          <a:schemeClr val="dk1"/>
                        </a:solidFill>
                        <a:latin typeface="Arial Black" pitchFamily="34" charset="0"/>
                        <a:ea typeface="+mn-ea"/>
                        <a:cs typeface="+mn-cs"/>
                      </a:endParaRPr>
                    </a:p>
                  </a:txBody>
                  <a:tcPr marL="68580" marR="68580" marT="0" marB="0"/>
                </a:tc>
                <a:tc>
                  <a:txBody>
                    <a:bodyPr/>
                    <a:lstStyle/>
                    <a:p>
                      <a:r>
                        <a:rPr lang="en-US" sz="1000" kern="1200" baseline="0" dirty="0" smtClean="0">
                          <a:solidFill>
                            <a:schemeClr val="dk1"/>
                          </a:solidFill>
                          <a:latin typeface="Arial Black" pitchFamily="34" charset="0"/>
                          <a:ea typeface="+mn-ea"/>
                          <a:cs typeface="+mn-cs"/>
                        </a:rPr>
                        <a:t>Annual: </a:t>
                      </a:r>
                      <a:r>
                        <a:rPr lang="en-US" sz="1000" kern="1200" dirty="0" smtClean="0">
                          <a:solidFill>
                            <a:schemeClr val="dk1"/>
                          </a:solidFill>
                          <a:latin typeface="Arial Black" pitchFamily="34" charset="0"/>
                          <a:ea typeface="+mn-ea"/>
                          <a:cs typeface="+mn-cs"/>
                        </a:rPr>
                        <a:t>18 MDR-TB treatment initiation facilities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3 MDR-TB treatment initiation facilities 	</a:t>
                      </a:r>
                    </a:p>
                  </a:txBody>
                  <a:tcPr marL="9525" marR="9525" marT="9522" marB="0"/>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3 MDR-TB treatment initiation facilities</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None</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466664">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Number of provinces with IPT/3HP sentinel sites</a:t>
                      </a:r>
                      <a:endParaRPr lang="en-US" sz="1000" kern="1200" dirty="0" smtClean="0">
                        <a:solidFill>
                          <a:schemeClr val="dk1"/>
                        </a:solidFill>
                        <a:latin typeface="Arial Black" pitchFamily="34" charset="0"/>
                        <a:ea typeface="+mn-ea"/>
                        <a:cs typeface="+mn-cs"/>
                      </a:endParaRPr>
                    </a:p>
                  </a:txBody>
                  <a:tcPr marL="68580" marR="68580" marT="0" marB="0"/>
                </a:tc>
                <a:tc>
                  <a:txBody>
                    <a:bodyPr/>
                    <a:lstStyle/>
                    <a:p>
                      <a:r>
                        <a:rPr lang="en-US" sz="1000" kern="1200" baseline="0" dirty="0" smtClean="0">
                          <a:solidFill>
                            <a:schemeClr val="dk1"/>
                          </a:solidFill>
                          <a:latin typeface="Arial Black" pitchFamily="34" charset="0"/>
                          <a:ea typeface="+mn-ea"/>
                          <a:cs typeface="+mn-cs"/>
                        </a:rPr>
                        <a:t>Annual: </a:t>
                      </a:r>
                      <a:r>
                        <a:rPr lang="en-US" sz="1000" kern="1200" dirty="0" smtClean="0">
                          <a:solidFill>
                            <a:schemeClr val="dk1"/>
                          </a:solidFill>
                          <a:latin typeface="Arial Black" pitchFamily="34" charset="0"/>
                          <a:ea typeface="+mn-ea"/>
                          <a:cs typeface="+mn-cs"/>
                        </a:rPr>
                        <a:t>3 provinces with IPT/3HP sentinel sites 		</a:t>
                      </a:r>
                    </a:p>
                  </a:txBody>
                  <a:tcPr marL="9525" marR="9525" marT="9522"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876189">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Number of hospitals implementing safely and Finding TB cases Actively, Separating safely</a:t>
                      </a:r>
                      <a:r>
                        <a:rPr lang="en-ZA" sz="1000" kern="1200" baseline="0" dirty="0" smtClean="0">
                          <a:solidFill>
                            <a:schemeClr val="dk1"/>
                          </a:solidFill>
                          <a:latin typeface="Arial Black" pitchFamily="34" charset="0"/>
                          <a:ea typeface="+mn-ea"/>
                          <a:cs typeface="+mn-cs"/>
                        </a:rPr>
                        <a:t> and Treating effectively (</a:t>
                      </a:r>
                      <a:r>
                        <a:rPr lang="en-ZA" sz="1000" kern="1200" dirty="0" smtClean="0">
                          <a:solidFill>
                            <a:schemeClr val="dk1"/>
                          </a:solidFill>
                          <a:latin typeface="Arial Black" pitchFamily="34" charset="0"/>
                          <a:ea typeface="+mn-ea"/>
                          <a:cs typeface="+mn-cs"/>
                        </a:rPr>
                        <a:t>FAST)</a:t>
                      </a:r>
                      <a:endParaRPr lang="en-US" sz="1000" kern="1200" dirty="0" smtClean="0">
                        <a:solidFill>
                          <a:schemeClr val="dk1"/>
                        </a:solidFill>
                        <a:latin typeface="Arial Black" pitchFamily="34" charset="0"/>
                        <a:ea typeface="+mn-ea"/>
                        <a:cs typeface="+mn-cs"/>
                      </a:endParaRPr>
                    </a:p>
                  </a:txBody>
                  <a:tcPr marL="68580" marR="68580" marT="0" marB="0"/>
                </a:tc>
                <a:tc>
                  <a:txBody>
                    <a:bodyPr/>
                    <a:lstStyle/>
                    <a:p>
                      <a:r>
                        <a:rPr lang="en-US" sz="1000" kern="1200" baseline="0" dirty="0" smtClean="0">
                          <a:solidFill>
                            <a:schemeClr val="dk1"/>
                          </a:solidFill>
                          <a:latin typeface="Arial Black" pitchFamily="34" charset="0"/>
                          <a:ea typeface="+mn-ea"/>
                          <a:cs typeface="+mn-cs"/>
                        </a:rPr>
                        <a:t>Annual: </a:t>
                      </a:r>
                      <a:r>
                        <a:rPr lang="en-US" sz="1000" kern="1200" dirty="0" smtClean="0">
                          <a:solidFill>
                            <a:schemeClr val="dk1"/>
                          </a:solidFill>
                          <a:latin typeface="Arial Black" pitchFamily="34" charset="0"/>
                          <a:ea typeface="+mn-ea"/>
                          <a:cs typeface="+mn-cs"/>
                        </a:rPr>
                        <a:t>15 hospitals implementing FAST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4 hospitals implementing FAST	</a:t>
                      </a:r>
                    </a:p>
                  </a:txBody>
                  <a:tcPr marL="9525" marR="9525" marT="9522" marB="0"/>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14 hospitals implementing</a:t>
                      </a:r>
                      <a:endParaRPr lang="en-US"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FAST</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+10 hospitals implementing</a:t>
                      </a:r>
                      <a:endParaRPr lang="en-US"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FAST</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076187">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Dashboard reports for Monitoring implementation of the TB Programmes</a:t>
                      </a:r>
                      <a:endParaRPr lang="en-US" sz="1000" kern="1200" dirty="0" smtClean="0">
                        <a:solidFill>
                          <a:schemeClr val="dk1"/>
                        </a:solidFill>
                        <a:latin typeface="Arial Black" pitchFamily="34" charset="0"/>
                        <a:ea typeface="+mn-ea"/>
                        <a:cs typeface="+mn-cs"/>
                      </a:endParaRPr>
                    </a:p>
                  </a:txBody>
                  <a:tcPr marL="68580" marR="68580" marT="0" marB="0"/>
                </a:tc>
                <a:tc>
                  <a:txBody>
                    <a:bodyPr/>
                    <a:lstStyle/>
                    <a:p>
                      <a:r>
                        <a:rPr lang="en-US" sz="1000" kern="1200" baseline="0" dirty="0" smtClean="0">
                          <a:solidFill>
                            <a:schemeClr val="dk1"/>
                          </a:solidFill>
                          <a:latin typeface="Arial Black" pitchFamily="34" charset="0"/>
                          <a:ea typeface="+mn-ea"/>
                          <a:cs typeface="+mn-cs"/>
                        </a:rPr>
                        <a:t>Annual: </a:t>
                      </a:r>
                      <a:r>
                        <a:rPr lang="en-US" sz="1000" kern="1200" dirty="0" smtClean="0">
                          <a:solidFill>
                            <a:schemeClr val="dk1"/>
                          </a:solidFill>
                          <a:latin typeface="Arial Black" pitchFamily="34" charset="0"/>
                          <a:ea typeface="+mn-ea"/>
                          <a:cs typeface="+mn-cs"/>
                        </a:rPr>
                        <a:t>4 x National Quarterly monitoring dashboard reports produced with recommendations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National Quarterly report produced for Q4 of 2016/17 with recommendation	</a:t>
                      </a:r>
                    </a:p>
                  </a:txBody>
                  <a:tcPr marL="9525" marR="9525" marT="9522" marB="0"/>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National Quarterly report was produced for Q4 of 2016/17 with recommendations</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None</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1226665">
                <a:tc vMerge="1">
                  <a:txBody>
                    <a:bodyPr/>
                    <a:lstStyle/>
                    <a:p>
                      <a:endParaRPr lang="en-ZA" sz="900" b="0" i="0" u="none" strike="noStrike" kern="1200" dirty="0">
                        <a:solidFill>
                          <a:srgbClr val="000000"/>
                        </a:solidFill>
                        <a:latin typeface="Arial Black" pitchFamily="34" charset="0"/>
                        <a:ea typeface="+mn-ea"/>
                        <a:cs typeface="+mn-cs"/>
                      </a:endParaRPr>
                    </a:p>
                  </a:txBody>
                  <a:tcPr marL="0" marR="0" marT="0" marB="0"/>
                </a:tc>
                <a:tc>
                  <a:txBody>
                    <a:bodyPr/>
                    <a:lstStyle/>
                    <a:p>
                      <a:pPr marL="0" marR="0">
                        <a:lnSpc>
                          <a:spcPct val="115000"/>
                        </a:lnSpc>
                        <a:spcBef>
                          <a:spcPts val="0"/>
                        </a:spcBef>
                        <a:spcAft>
                          <a:spcPts val="0"/>
                        </a:spcAft>
                      </a:pPr>
                      <a:r>
                        <a:rPr lang="en-ZA" sz="1000" kern="1200" dirty="0" smtClean="0">
                          <a:solidFill>
                            <a:schemeClr val="dk1"/>
                          </a:solidFill>
                          <a:latin typeface="Arial Black" pitchFamily="34" charset="0"/>
                          <a:ea typeface="+mn-ea"/>
                          <a:cs typeface="+mn-cs"/>
                        </a:rPr>
                        <a:t>Number of facilities reviewed during provincial supervisory and support visits to track implementation of the TB Quality Improvement Programme</a:t>
                      </a:r>
                      <a:endParaRPr lang="en-US" sz="1000" kern="1200" dirty="0" smtClean="0">
                        <a:solidFill>
                          <a:schemeClr val="dk1"/>
                        </a:solidFill>
                        <a:latin typeface="Arial Black" pitchFamily="34" charset="0"/>
                        <a:ea typeface="+mn-ea"/>
                        <a:cs typeface="+mn-cs"/>
                      </a:endParaRPr>
                    </a:p>
                  </a:txBody>
                  <a:tcPr marL="68580" marR="68580" marT="0" marB="0"/>
                </a:tc>
                <a:tc>
                  <a:txBody>
                    <a:bodyPr/>
                    <a:lstStyle/>
                    <a:p>
                      <a:r>
                        <a:rPr lang="en-US" sz="1000" kern="1200" baseline="0" dirty="0" smtClean="0">
                          <a:solidFill>
                            <a:schemeClr val="dk1"/>
                          </a:solidFill>
                          <a:latin typeface="Arial Black" pitchFamily="34" charset="0"/>
                          <a:ea typeface="+mn-ea"/>
                          <a:cs typeface="+mn-cs"/>
                        </a:rPr>
                        <a:t>Annual: </a:t>
                      </a:r>
                      <a:r>
                        <a:rPr lang="en-US" sz="1000" kern="1200" dirty="0" smtClean="0">
                          <a:solidFill>
                            <a:schemeClr val="dk1"/>
                          </a:solidFill>
                          <a:latin typeface="Arial Black" pitchFamily="34" charset="0"/>
                          <a:ea typeface="+mn-ea"/>
                          <a:cs typeface="+mn-cs"/>
                        </a:rPr>
                        <a:t>24 facilities reviewed during provincial supervisory and support visits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6 facilities reviewed during provincial supervisory and support visits </a:t>
                      </a:r>
                      <a:endParaRPr lang="en-US" sz="1000" kern="1200" baseline="0" dirty="0" smtClean="0">
                        <a:solidFill>
                          <a:schemeClr val="dk1"/>
                        </a:solidFill>
                        <a:latin typeface="+mn-lt"/>
                        <a:ea typeface="+mn-ea"/>
                        <a:cs typeface="+mn-cs"/>
                      </a:endParaRPr>
                    </a:p>
                  </a:txBody>
                  <a:tcPr marL="9525" marR="9525" marT="9522" marB="0"/>
                </a:tc>
                <a:tc>
                  <a:txBody>
                    <a:bodyPr/>
                    <a:lstStyle/>
                    <a:p>
                      <a:pPr marL="0" marR="0">
                        <a:lnSpc>
                          <a:spcPct val="115000"/>
                        </a:lnSpc>
                        <a:spcBef>
                          <a:spcPts val="100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100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1000"/>
                        </a:spcBef>
                        <a:spcAft>
                          <a:spcPts val="0"/>
                        </a:spcAft>
                      </a:pPr>
                      <a:r>
                        <a:rPr lang="en-ZA" sz="1000" kern="1200" dirty="0" smtClean="0">
                          <a:solidFill>
                            <a:schemeClr val="dk1"/>
                          </a:solidFill>
                          <a:latin typeface="Arial Black" pitchFamily="34" charset="0"/>
                          <a:ea typeface="+mn-ea"/>
                          <a:cs typeface="+mn-cs"/>
                        </a:rPr>
                        <a:t>O facilities reviewed</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100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1000"/>
                        </a:spcBef>
                        <a:spcAft>
                          <a:spcPts val="0"/>
                        </a:spcAft>
                      </a:pPr>
                      <a:endParaRPr lang="en-ZA" sz="1000" kern="1200" dirty="0" smtClean="0">
                        <a:solidFill>
                          <a:schemeClr val="dk1"/>
                        </a:solidFill>
                        <a:latin typeface="Arial Black" pitchFamily="34" charset="0"/>
                        <a:ea typeface="+mn-ea"/>
                        <a:cs typeface="+mn-cs"/>
                      </a:endParaRPr>
                    </a:p>
                    <a:p>
                      <a:pPr marL="0" marR="0">
                        <a:lnSpc>
                          <a:spcPct val="115000"/>
                        </a:lnSpc>
                        <a:spcBef>
                          <a:spcPts val="1000"/>
                        </a:spcBef>
                        <a:spcAft>
                          <a:spcPts val="0"/>
                        </a:spcAft>
                      </a:pPr>
                      <a:r>
                        <a:rPr lang="en-ZA" sz="1000" kern="1200" dirty="0" smtClean="0">
                          <a:solidFill>
                            <a:schemeClr val="dk1"/>
                          </a:solidFill>
                          <a:latin typeface="Arial Black" pitchFamily="34" charset="0"/>
                          <a:ea typeface="+mn-ea"/>
                          <a:cs typeface="+mn-cs"/>
                        </a:rPr>
                        <a:t>- 6 facilities</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26666"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3: HIV&amp;AIDS, TB and</a:t>
            </a:r>
            <a:br>
              <a:rPr lang="en-GB" altLang="en-US" sz="2800" b="1">
                <a:solidFill>
                  <a:schemeClr val="bg1"/>
                </a:solidFill>
                <a:latin typeface="Arial Black" pitchFamily="34" charset="0"/>
              </a:rPr>
            </a:br>
            <a:r>
              <a:rPr lang="en-GB" altLang="en-US" sz="2800" b="1">
                <a:solidFill>
                  <a:schemeClr val="bg1"/>
                </a:solidFill>
                <a:latin typeface="Arial Black" pitchFamily="34" charset="0"/>
              </a:rPr>
              <a:t>Maternal and Child Health</a:t>
            </a:r>
          </a:p>
        </p:txBody>
      </p:sp>
      <p:sp>
        <p:nvSpPr>
          <p:cNvPr id="26667"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21</a:t>
            </a:r>
            <a:endParaRPr lang="en-US" altLang="en-US" sz="1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F2880FDA-6169-4545-88B2-A06ED99E74D0}" type="slidenum">
              <a:rPr lang="en-ZA" altLang="en-US" sz="1200" smtClean="0">
                <a:latin typeface="Arial" charset="0"/>
                <a:cs typeface="Arial" charset="0"/>
              </a:rPr>
              <a:pPr algn="r" eaLnBrk="1" hangingPunct="1"/>
              <a:t>22</a:t>
            </a:fld>
            <a:r>
              <a:rPr lang="en-ZA" altLang="en-US" sz="1200" smtClean="0">
                <a:latin typeface="Arial" charset="0"/>
                <a:cs typeface="Arial" charset="0"/>
              </a:rPr>
              <a:t> </a:t>
            </a:r>
          </a:p>
        </p:txBody>
      </p:sp>
      <p:sp>
        <p:nvSpPr>
          <p:cNvPr id="27651"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Progress Report </a:t>
            </a:r>
          </a:p>
        </p:txBody>
      </p:sp>
      <p:sp>
        <p:nvSpPr>
          <p:cNvPr id="6" name="Rectangle 5"/>
          <p:cNvSpPr/>
          <p:nvPr/>
        </p:nvSpPr>
        <p:spPr>
          <a:xfrm>
            <a:off x="468313" y="1844675"/>
            <a:ext cx="8064500" cy="15700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4: PRIMARY HEALTH CARE</a:t>
            </a:r>
          </a:p>
          <a:p>
            <a:pPr algn="ctr" eaLnBrk="1" fontAlgn="auto" hangingPunct="1">
              <a:spcBef>
                <a:spcPts val="0"/>
              </a:spcBef>
              <a:spcAft>
                <a:spcPts val="0"/>
              </a:spcAft>
              <a:defRPr/>
            </a:pPr>
            <a:r>
              <a:rPr lang="en-ZA" sz="2400" b="1" dirty="0">
                <a:solidFill>
                  <a:schemeClr val="tx1"/>
                </a:solidFill>
                <a:latin typeface="Arial Black" pitchFamily="3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B6AD5508-E2F8-4322-B324-B42AD4A58B67}" type="slidenum">
              <a:rPr lang="en-ZA" altLang="en-US" sz="1200" smtClean="0">
                <a:latin typeface="Arial" charset="0"/>
                <a:cs typeface="Arial" charset="0"/>
              </a:rPr>
              <a:pPr algn="r" eaLnBrk="1" hangingPunct="1"/>
              <a:t>23</a:t>
            </a:fld>
            <a:r>
              <a:rPr lang="en-ZA" altLang="en-US" sz="1200" smtClean="0">
                <a:latin typeface="Arial" charset="0"/>
                <a:cs typeface="Arial" charset="0"/>
              </a:rPr>
              <a:t> </a:t>
            </a:r>
          </a:p>
        </p:txBody>
      </p:sp>
      <p:sp>
        <p:nvSpPr>
          <p:cNvPr id="28675"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6" name="Content Placeholder 4"/>
          <p:cNvGraphicFramePr>
            <a:graphicFrameLocks/>
          </p:cNvGraphicFramePr>
          <p:nvPr/>
        </p:nvGraphicFramePr>
        <p:xfrm>
          <a:off x="0" y="1125538"/>
          <a:ext cx="9144000" cy="3078162"/>
        </p:xfrm>
        <a:graphic>
          <a:graphicData uri="http://schemas.openxmlformats.org/drawingml/2006/table">
            <a:tbl>
              <a:tblPr firstRow="1" bandRow="1">
                <a:tableStyleId>{5C22544A-7EE6-4342-B048-85BDC9FD1C3A}</a:tableStyleId>
              </a:tblPr>
              <a:tblGrid>
                <a:gridCol w="1515504">
                  <a:extLst>
                    <a:ext uri="{9D8B030D-6E8A-4147-A177-3AD203B41FA5}">
                      <a16:colId xmlns:a16="http://schemas.microsoft.com/office/drawing/2014/main" val="20000"/>
                    </a:ext>
                  </a:extLst>
                </a:gridCol>
                <a:gridCol w="1662921">
                  <a:extLst>
                    <a:ext uri="{9D8B030D-6E8A-4147-A177-3AD203B41FA5}">
                      <a16:colId xmlns:a16="http://schemas.microsoft.com/office/drawing/2014/main" val="20001"/>
                    </a:ext>
                  </a:extLst>
                </a:gridCol>
                <a:gridCol w="1956378">
                  <a:extLst>
                    <a:ext uri="{9D8B030D-6E8A-4147-A177-3AD203B41FA5}">
                      <a16:colId xmlns:a16="http://schemas.microsoft.com/office/drawing/2014/main" val="20002"/>
                    </a:ext>
                  </a:extLst>
                </a:gridCol>
                <a:gridCol w="2004598">
                  <a:extLst>
                    <a:ext uri="{9D8B030D-6E8A-4147-A177-3AD203B41FA5}">
                      <a16:colId xmlns:a16="http://schemas.microsoft.com/office/drawing/2014/main" val="20003"/>
                    </a:ext>
                  </a:extLst>
                </a:gridCol>
                <a:gridCol w="2004598">
                  <a:extLst>
                    <a:ext uri="{9D8B030D-6E8A-4147-A177-3AD203B41FA5}">
                      <a16:colId xmlns:a16="http://schemas.microsoft.com/office/drawing/2014/main" val="20004"/>
                    </a:ext>
                  </a:extLst>
                </a:gridCol>
              </a:tblGrid>
              <a:tr h="396189">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09" marB="45709"/>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09" marB="45709"/>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09" marB="45709"/>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09" marB="45709"/>
                </a:tc>
                <a:extLst>
                  <a:ext uri="{0D108BD9-81ED-4DB2-BD59-A6C34878D82A}">
                    <a16:rowId xmlns:a16="http://schemas.microsoft.com/office/drawing/2014/main" val="10000"/>
                  </a:ext>
                </a:extLst>
              </a:tr>
              <a:tr h="1523858">
                <a:tc rowSpan="2">
                  <a:txBody>
                    <a:bodyPr/>
                    <a:lstStyle/>
                    <a:p>
                      <a:r>
                        <a:rPr lang="en-US" sz="1000" kern="1200" baseline="0" dirty="0" smtClean="0">
                          <a:solidFill>
                            <a:schemeClr val="dk1"/>
                          </a:solidFill>
                          <a:latin typeface="Arial Black" pitchFamily="34" charset="0"/>
                          <a:ea typeface="+mn-ea"/>
                          <a:cs typeface="+mn-cs"/>
                        </a:rPr>
                        <a:t>Improve district</a:t>
                      </a:r>
                    </a:p>
                    <a:p>
                      <a:r>
                        <a:rPr lang="en-US" sz="1000" kern="1200" baseline="0" dirty="0" smtClean="0">
                          <a:solidFill>
                            <a:schemeClr val="dk1"/>
                          </a:solidFill>
                          <a:latin typeface="Arial Black" pitchFamily="34" charset="0"/>
                          <a:ea typeface="+mn-ea"/>
                          <a:cs typeface="+mn-cs"/>
                        </a:rPr>
                        <a:t>governance and</a:t>
                      </a:r>
                    </a:p>
                    <a:p>
                      <a:r>
                        <a:rPr lang="en-US" sz="1000" kern="1200" baseline="0" dirty="0" smtClean="0">
                          <a:solidFill>
                            <a:schemeClr val="dk1"/>
                          </a:solidFill>
                          <a:latin typeface="Arial Black" pitchFamily="34" charset="0"/>
                          <a:ea typeface="+mn-ea"/>
                          <a:cs typeface="+mn-cs"/>
                        </a:rPr>
                        <a:t>strengthen management</a:t>
                      </a:r>
                    </a:p>
                    <a:p>
                      <a:r>
                        <a:rPr lang="en-US" sz="1000" kern="1200" baseline="0" dirty="0" smtClean="0">
                          <a:solidFill>
                            <a:schemeClr val="dk1"/>
                          </a:solidFill>
                          <a:latin typeface="Arial Black" pitchFamily="34" charset="0"/>
                          <a:ea typeface="+mn-ea"/>
                          <a:cs typeface="+mn-cs"/>
                        </a:rPr>
                        <a:t>and leadership of the district health system</a:t>
                      </a:r>
                      <a:endParaRPr lang="en-US" sz="1000" dirty="0">
                        <a:latin typeface="Arial Black" pitchFamily="34" charset="0"/>
                      </a:endParaRPr>
                    </a:p>
                  </a:txBody>
                  <a:tcPr marT="45707" marB="45707"/>
                </a:tc>
                <a:tc>
                  <a:txBody>
                    <a:bodyPr/>
                    <a:lstStyle/>
                    <a:p>
                      <a:r>
                        <a:rPr lang="en-US" sz="1000" kern="1200" baseline="0" dirty="0" smtClean="0">
                          <a:solidFill>
                            <a:schemeClr val="dk1"/>
                          </a:solidFill>
                          <a:latin typeface="Arial Black" pitchFamily="34" charset="0"/>
                          <a:ea typeface="+mn-ea"/>
                          <a:cs typeface="+mn-cs"/>
                        </a:rPr>
                        <a:t>Number of districts with management</a:t>
                      </a:r>
                    </a:p>
                    <a:p>
                      <a:r>
                        <a:rPr lang="en-US" sz="1000" kern="1200" baseline="0" dirty="0" smtClean="0">
                          <a:solidFill>
                            <a:schemeClr val="dk1"/>
                          </a:solidFill>
                          <a:latin typeface="Arial Black" pitchFamily="34" charset="0"/>
                          <a:ea typeface="+mn-ea"/>
                          <a:cs typeface="+mn-cs"/>
                        </a:rPr>
                        <a:t>Structures in line with the National Guidelines</a:t>
                      </a:r>
                    </a:p>
                  </a:txBody>
                  <a:tcPr marT="45707" marB="45707"/>
                </a:tc>
                <a:tc>
                  <a:txBody>
                    <a:bodyPr/>
                    <a:lstStyle/>
                    <a:p>
                      <a:r>
                        <a:rPr lang="en-GB"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National Guidelines for District Health Management Structures approved 	</a:t>
                      </a:r>
                    </a:p>
                    <a:p>
                      <a:pPr marL="0" algn="l" defTabSz="914400" rtl="0" eaLnBrk="1" latinLnBrk="0" hangingPunct="1"/>
                      <a:endParaRPr lang="en-GB" sz="1000" kern="1200" baseline="0" dirty="0" smtClean="0">
                        <a:solidFill>
                          <a:schemeClr val="dk1"/>
                        </a:solidFill>
                        <a:latin typeface="Arial Black" pitchFamily="34" charset="0"/>
                        <a:ea typeface="+mn-ea"/>
                        <a:cs typeface="+mn-cs"/>
                      </a:endParaRPr>
                    </a:p>
                    <a:p>
                      <a:endParaRPr lang="en-ZA"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Q1: Draft Guidelines presented to NDHSC for inputs</a:t>
                      </a:r>
                      <a:endParaRPr lang="en-US" sz="1000" kern="1200" baseline="0" dirty="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US" sz="1000" kern="1200" baseline="0" dirty="0" smtClean="0">
                          <a:solidFill>
                            <a:schemeClr val="dk1"/>
                          </a:solidFill>
                          <a:latin typeface="Arial Black" pitchFamily="34" charset="0"/>
                          <a:ea typeface="+mn-ea"/>
                          <a:cs typeface="+mn-cs"/>
                        </a:rPr>
                        <a:t>Draft guidelines were presented to NDHSC and Tech NHC for approval</a:t>
                      </a: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b="1" dirty="0" smtClean="0">
                        <a:latin typeface="Arial Black" pitchFamily="34" charset="0"/>
                        <a:ea typeface="Calibri"/>
                        <a:cs typeface="Times New Roman"/>
                      </a:endParaRPr>
                    </a:p>
                    <a:p>
                      <a:pPr marL="0" marR="0">
                        <a:lnSpc>
                          <a:spcPct val="115000"/>
                        </a:lnSpc>
                        <a:spcBef>
                          <a:spcPts val="0"/>
                        </a:spcBef>
                        <a:spcAft>
                          <a:spcPts val="1000"/>
                        </a:spcAft>
                      </a:pPr>
                      <a:endParaRPr lang="en-ZA" sz="1000" b="1" dirty="0" smtClean="0">
                        <a:latin typeface="Arial Black" pitchFamily="34" charset="0"/>
                        <a:ea typeface="Calibri"/>
                        <a:cs typeface="Times New Roman"/>
                      </a:endParaRPr>
                    </a:p>
                    <a:p>
                      <a:pPr marL="0" marR="0">
                        <a:lnSpc>
                          <a:spcPct val="115000"/>
                        </a:lnSpc>
                        <a:spcBef>
                          <a:spcPts val="0"/>
                        </a:spcBef>
                        <a:spcAft>
                          <a:spcPts val="1000"/>
                        </a:spcAft>
                      </a:pPr>
                      <a:endParaRPr lang="en-ZA" sz="1000" b="1" dirty="0" smtClean="0">
                        <a:latin typeface="Arial Black" pitchFamily="34" charset="0"/>
                        <a:ea typeface="Calibri"/>
                        <a:cs typeface="Times New Roman"/>
                      </a:endParaRPr>
                    </a:p>
                    <a:p>
                      <a:pPr marL="0" marR="0">
                        <a:lnSpc>
                          <a:spcPct val="115000"/>
                        </a:lnSpc>
                        <a:spcBef>
                          <a:spcPts val="0"/>
                        </a:spcBef>
                        <a:spcAft>
                          <a:spcPts val="1000"/>
                        </a:spcAft>
                      </a:pPr>
                      <a:r>
                        <a:rPr lang="en-ZA" sz="1000" b="1" dirty="0" smtClean="0">
                          <a:latin typeface="Arial Black" pitchFamily="34" charset="0"/>
                          <a:ea typeface="Calibri"/>
                          <a:cs typeface="Times New Roman"/>
                        </a:rPr>
                        <a:t>None</a:t>
                      </a:r>
                      <a:endParaRPr lang="en-US" sz="1000" b="1" dirty="0">
                        <a:latin typeface="Arial Black" pitchFamily="34" charset="0"/>
                        <a:ea typeface="Times New Roman"/>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158114">
                <a:tc vMerge="1">
                  <a:txBody>
                    <a:bodyPr/>
                    <a:lstStyle/>
                    <a:p>
                      <a:endParaRPr lang="en-US" sz="10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Number of primary health care facilities</a:t>
                      </a:r>
                    </a:p>
                    <a:p>
                      <a:r>
                        <a:rPr lang="en-US" sz="1000" kern="1200" baseline="0" dirty="0" smtClean="0">
                          <a:solidFill>
                            <a:schemeClr val="dk1"/>
                          </a:solidFill>
                          <a:latin typeface="Arial Black" pitchFamily="34" charset="0"/>
                          <a:ea typeface="+mn-ea"/>
                          <a:cs typeface="+mn-cs"/>
                        </a:rPr>
                        <a:t>Committees assessed to determine functionality</a:t>
                      </a:r>
                    </a:p>
                    <a:p>
                      <a:endParaRPr lang="en-US" sz="1000" dirty="0">
                        <a:latin typeface="Arial Black" pitchFamily="34" charset="0"/>
                      </a:endParaRPr>
                    </a:p>
                  </a:txBody>
                  <a:tcPr marT="45707" marB="45707"/>
                </a:tc>
                <a:tc>
                  <a:txBody>
                    <a:bodyPr/>
                    <a:lstStyle/>
                    <a:p>
                      <a:r>
                        <a:rPr lang="en-GB"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2000 PHC facility committees assessed to determine its functionality </a:t>
                      </a: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kern="1200" baseline="0" dirty="0" smtClean="0">
                          <a:solidFill>
                            <a:schemeClr val="dk1"/>
                          </a:solidFill>
                          <a:latin typeface="Arial Black" pitchFamily="34" charset="0"/>
                          <a:ea typeface="+mn-ea"/>
                          <a:cs typeface="+mn-cs"/>
                        </a:rPr>
                        <a:t>Q1: 500</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1631 PHC committees were assessed to determine functionality</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1000"/>
                        </a:spcBef>
                        <a:spcAft>
                          <a:spcPts val="1000"/>
                        </a:spcAft>
                      </a:pPr>
                      <a:endParaRPr lang="en-ZA" sz="1000" b="1" dirty="0" smtClean="0">
                        <a:latin typeface="Arial Black" pitchFamily="34" charset="0"/>
                        <a:ea typeface="Calibri"/>
                        <a:cs typeface="Times New Roman"/>
                      </a:endParaRPr>
                    </a:p>
                    <a:p>
                      <a:pPr marL="0" marR="0">
                        <a:lnSpc>
                          <a:spcPct val="115000"/>
                        </a:lnSpc>
                        <a:spcBef>
                          <a:spcPts val="1000"/>
                        </a:spcBef>
                        <a:spcAft>
                          <a:spcPts val="1000"/>
                        </a:spcAft>
                      </a:pPr>
                      <a:r>
                        <a:rPr lang="en-ZA" sz="1000" b="1" dirty="0" smtClean="0">
                          <a:latin typeface="Arial Black" pitchFamily="34" charset="0"/>
                          <a:ea typeface="Calibri"/>
                          <a:cs typeface="Times New Roman"/>
                        </a:rPr>
                        <a:t>+</a:t>
                      </a:r>
                      <a:r>
                        <a:rPr lang="en-ZA" sz="1000" b="1" dirty="0">
                          <a:latin typeface="Arial Black" pitchFamily="34" charset="0"/>
                          <a:ea typeface="Calibri"/>
                          <a:cs typeface="Times New Roman"/>
                        </a:rPr>
                        <a:t>1 131</a:t>
                      </a:r>
                      <a:endParaRPr lang="en-US" sz="1000" b="1" dirty="0">
                        <a:latin typeface="Arial Black" pitchFamily="34" charset="0"/>
                        <a:ea typeface="Times New Roman"/>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FFB7BC98-36E0-49A5-AEC9-BF183D5C9EB3}" type="slidenum">
              <a:rPr lang="en-ZA" altLang="en-US" sz="1200" smtClean="0">
                <a:latin typeface="Arial" charset="0"/>
                <a:cs typeface="Arial" charset="0"/>
              </a:rPr>
              <a:pPr algn="r" eaLnBrk="1" hangingPunct="1"/>
              <a:t>24</a:t>
            </a:fld>
            <a:r>
              <a:rPr lang="en-ZA" altLang="en-US" sz="1200" smtClean="0">
                <a:latin typeface="Arial" charset="0"/>
                <a:cs typeface="Arial" charset="0"/>
              </a:rPr>
              <a:t> </a:t>
            </a:r>
          </a:p>
        </p:txBody>
      </p:sp>
      <p:sp>
        <p:nvSpPr>
          <p:cNvPr id="29699"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5" name="Content Placeholder 4"/>
          <p:cNvGraphicFramePr>
            <a:graphicFrameLocks/>
          </p:cNvGraphicFramePr>
          <p:nvPr/>
        </p:nvGraphicFramePr>
        <p:xfrm>
          <a:off x="0" y="1125538"/>
          <a:ext cx="9144000" cy="4495800"/>
        </p:xfrm>
        <a:graphic>
          <a:graphicData uri="http://schemas.openxmlformats.org/drawingml/2006/table">
            <a:tbl>
              <a:tblPr firstRow="1" bandRow="1">
                <a:tableStyleId>{5C22544A-7EE6-4342-B048-85BDC9FD1C3A}</a:tableStyleId>
              </a:tblPr>
              <a:tblGrid>
                <a:gridCol w="1478273">
                  <a:extLst>
                    <a:ext uri="{9D8B030D-6E8A-4147-A177-3AD203B41FA5}">
                      <a16:colId xmlns:a16="http://schemas.microsoft.com/office/drawing/2014/main" val="20000"/>
                    </a:ext>
                  </a:extLst>
                </a:gridCol>
                <a:gridCol w="1516727">
                  <a:extLst>
                    <a:ext uri="{9D8B030D-6E8A-4147-A177-3AD203B41FA5}">
                      <a16:colId xmlns:a16="http://schemas.microsoft.com/office/drawing/2014/main" val="20001"/>
                    </a:ext>
                  </a:extLst>
                </a:gridCol>
                <a:gridCol w="2513104">
                  <a:extLst>
                    <a:ext uri="{9D8B030D-6E8A-4147-A177-3AD203B41FA5}">
                      <a16:colId xmlns:a16="http://schemas.microsoft.com/office/drawing/2014/main" val="20002"/>
                    </a:ext>
                  </a:extLst>
                </a:gridCol>
                <a:gridCol w="2376264">
                  <a:extLst>
                    <a:ext uri="{9D8B030D-6E8A-4147-A177-3AD203B41FA5}">
                      <a16:colId xmlns:a16="http://schemas.microsoft.com/office/drawing/2014/main" val="20003"/>
                    </a:ext>
                  </a:extLst>
                </a:gridCol>
                <a:gridCol w="1259633">
                  <a:extLst>
                    <a:ext uri="{9D8B030D-6E8A-4147-A177-3AD203B41FA5}">
                      <a16:colId xmlns:a16="http://schemas.microsoft.com/office/drawing/2014/main" val="20004"/>
                    </a:ext>
                  </a:extLst>
                </a:gridCol>
              </a:tblGrid>
              <a:tr h="396244">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22" marB="45722"/>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22" marB="45722"/>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22" marB="45722"/>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22" marB="45722"/>
                </a:tc>
                <a:extLst>
                  <a:ext uri="{0D108BD9-81ED-4DB2-BD59-A6C34878D82A}">
                    <a16:rowId xmlns:a16="http://schemas.microsoft.com/office/drawing/2014/main" val="10000"/>
                  </a:ext>
                </a:extLst>
              </a:tr>
              <a:tr h="761999">
                <a:tc>
                  <a:txBody>
                    <a:bodyPr/>
                    <a:lstStyle/>
                    <a:p>
                      <a:r>
                        <a:rPr lang="en-US" sz="1000" kern="1200" baseline="0" dirty="0" smtClean="0">
                          <a:solidFill>
                            <a:schemeClr val="dk1"/>
                          </a:solidFill>
                          <a:latin typeface="Arial Black" pitchFamily="34" charset="0"/>
                          <a:ea typeface="+mn-ea"/>
                          <a:cs typeface="+mn-cs"/>
                        </a:rPr>
                        <a:t>Improve access to</a:t>
                      </a:r>
                    </a:p>
                    <a:p>
                      <a:r>
                        <a:rPr lang="en-US" sz="1000" kern="1200" baseline="0" dirty="0" smtClean="0">
                          <a:solidFill>
                            <a:schemeClr val="dk1"/>
                          </a:solidFill>
                          <a:latin typeface="Arial Black" pitchFamily="34" charset="0"/>
                          <a:ea typeface="+mn-ea"/>
                          <a:cs typeface="+mn-cs"/>
                        </a:rPr>
                        <a:t>community based PHC services</a:t>
                      </a:r>
                      <a:endParaRPr lang="en-US" sz="10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Number of functional</a:t>
                      </a:r>
                    </a:p>
                    <a:p>
                      <a:r>
                        <a:rPr lang="en-US" sz="1000" kern="1200" baseline="0" dirty="0" smtClean="0">
                          <a:solidFill>
                            <a:schemeClr val="dk1"/>
                          </a:solidFill>
                          <a:latin typeface="Arial Black" pitchFamily="34" charset="0"/>
                          <a:ea typeface="+mn-ea"/>
                          <a:cs typeface="+mn-cs"/>
                        </a:rPr>
                        <a:t>WBPHCOTs</a:t>
                      </a:r>
                    </a:p>
                    <a:p>
                      <a:endParaRPr lang="en-US" sz="1000" kern="1200" baseline="0" dirty="0" smtClean="0">
                        <a:solidFill>
                          <a:schemeClr val="dk1"/>
                        </a:solidFill>
                        <a:latin typeface="Arial Black"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Annual: 2000  functional WBPHCOTs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dirty="0" smtClean="0">
                          <a:latin typeface="Arial Black" pitchFamily="34" charset="0"/>
                          <a:ea typeface="Calibri"/>
                          <a:cs typeface="Times New Roman"/>
                        </a:rPr>
                        <a:t>Q1: 2000  functional WBPHCOTs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dirty="0" smtClean="0">
                        <a:latin typeface="Arial Black"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3 519 functional</a:t>
                      </a:r>
                      <a:endParaRPr lang="en-US"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WBPHCOTs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+ 1 519</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066799">
                <a:tc>
                  <a:txBody>
                    <a:bodyPr/>
                    <a:lstStyle/>
                    <a:p>
                      <a:r>
                        <a:rPr lang="en-US" sz="1000" kern="1200" baseline="0" dirty="0" smtClean="0">
                          <a:solidFill>
                            <a:schemeClr val="dk1"/>
                          </a:solidFill>
                          <a:latin typeface="Arial Black" pitchFamily="34" charset="0"/>
                          <a:ea typeface="+mn-ea"/>
                          <a:cs typeface="+mn-cs"/>
                        </a:rPr>
                        <a:t>Improve quality of services at primary health care facilities</a:t>
                      </a:r>
                      <a:endParaRPr lang="en-US" sz="10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Number of primary health care facilities in the 52 districts that qualify as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Arial Black" pitchFamily="34" charset="0"/>
                          <a:ea typeface="+mn-ea"/>
                          <a:cs typeface="+mn-cs"/>
                        </a:rPr>
                        <a:t>Ideal Clinics</a:t>
                      </a:r>
                    </a:p>
                  </a:txBody>
                  <a:tcPr/>
                </a:tc>
                <a:tc>
                  <a:txBody>
                    <a:bodyPr/>
                    <a:lstStyle/>
                    <a:p>
                      <a:r>
                        <a:rPr lang="en-ZA" sz="1000" baseline="0" dirty="0" smtClean="0">
                          <a:latin typeface="Arial Black" pitchFamily="34" charset="0"/>
                          <a:ea typeface="Times New Roman"/>
                          <a:cs typeface="Times New Roman"/>
                        </a:rPr>
                        <a:t>Annual: </a:t>
                      </a:r>
                      <a:r>
                        <a:rPr lang="en-US" sz="1000" kern="1200" baseline="0" dirty="0" smtClean="0">
                          <a:solidFill>
                            <a:schemeClr val="dk1"/>
                          </a:solidFill>
                          <a:latin typeface="Arial Black" pitchFamily="34" charset="0"/>
                          <a:ea typeface="+mn-ea"/>
                          <a:cs typeface="+mn-cs"/>
                        </a:rPr>
                        <a:t>1000 primary health Care facilities in the 52 districts qualify as Ideal Clinics 	</a:t>
                      </a:r>
                    </a:p>
                    <a:p>
                      <a:endParaRPr lang="en-ZA" sz="1000" kern="1200" baseline="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baseline="0" dirty="0" smtClean="0">
                        <a:latin typeface="Arial Black" pitchFamily="34" charset="0"/>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baseline="0" dirty="0" smtClean="0">
                          <a:latin typeface="Arial Black" pitchFamily="34" charset="0"/>
                          <a:ea typeface="Times New Roman"/>
                          <a:cs typeface="Times New Roman"/>
                        </a:rPr>
                        <a:t>Q1:  </a:t>
                      </a:r>
                      <a:r>
                        <a:rPr lang="en-ZA" sz="1000" kern="1200" baseline="0" dirty="0" smtClean="0">
                          <a:solidFill>
                            <a:schemeClr val="dk1"/>
                          </a:solidFill>
                          <a:latin typeface="Arial Black" pitchFamily="34" charset="0"/>
                          <a:ea typeface="Times New Roman"/>
                          <a:cs typeface="Times New Roman"/>
                        </a:rPr>
                        <a:t>800</a:t>
                      </a:r>
                      <a:endParaRPr lang="en-US" sz="1000" kern="1200" baseline="0" dirty="0" smtClean="0">
                        <a:solidFill>
                          <a:schemeClr val="dk1"/>
                        </a:solidFill>
                        <a:latin typeface="Arial Black" pitchFamily="34" charset="0"/>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Arial Black" pitchFamily="34" charset="0"/>
                          <a:ea typeface="Calibri"/>
                          <a:cs typeface="Times New Roman"/>
                        </a:rPr>
                        <a:t>1 037 primary health Care facilities in the 52 districts qualify as Ideal Clinics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+ 237</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158239">
                <a:tc>
                  <a:txBody>
                    <a:bodyPr/>
                    <a:lstStyle/>
                    <a:p>
                      <a:pPr marL="0" algn="l" defTabSz="914400" rtl="0" eaLnBrk="1" latinLnBrk="0" hangingPunct="1"/>
                      <a:r>
                        <a:rPr lang="en-US" sz="1000" kern="1200" baseline="0" dirty="0" smtClean="0">
                          <a:solidFill>
                            <a:schemeClr val="dk1"/>
                          </a:solidFill>
                          <a:latin typeface="Arial Black" pitchFamily="34" charset="0"/>
                          <a:ea typeface="+mn-ea"/>
                          <a:cs typeface="+mn-cs"/>
                        </a:rPr>
                        <a:t>Improve accessibility of Primary Health Services to people with physical disabilities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Arial Black" pitchFamily="34" charset="0"/>
                          <a:ea typeface="+mn-ea"/>
                          <a:cs typeface="+mn-cs"/>
                        </a:rPr>
                        <a:t>Proportion of PHC facilities accessible to people with physical disabilities </a:t>
                      </a:r>
                    </a:p>
                  </a:txBody>
                  <a:tcPr/>
                </a:tc>
                <a:tc>
                  <a:txBody>
                    <a:bodyPr/>
                    <a:lstStyle/>
                    <a:p>
                      <a:r>
                        <a:rPr lang="en-ZA"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35% of PHC facilities accessible to people with physical disabilities 	</a:t>
                      </a: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kern="1200" baseline="0" dirty="0" smtClean="0">
                          <a:solidFill>
                            <a:schemeClr val="dk1"/>
                          </a:solidFill>
                          <a:latin typeface="Arial Black" pitchFamily="34" charset="0"/>
                          <a:ea typeface="+mn-ea"/>
                          <a:cs typeface="+mn-cs"/>
                        </a:rPr>
                        <a:t>Q1: 2</a:t>
                      </a:r>
                      <a:r>
                        <a:rPr lang="en-US" sz="1000" kern="1200" baseline="0" dirty="0" smtClean="0">
                          <a:solidFill>
                            <a:schemeClr val="dk1"/>
                          </a:solidFill>
                          <a:latin typeface="Arial Black" pitchFamily="34" charset="0"/>
                          <a:ea typeface="+mn-ea"/>
                          <a:cs typeface="+mn-cs"/>
                        </a:rPr>
                        <a:t>5% of PHC facilities accessible to people with physical disabilities </a:t>
                      </a:r>
                      <a:endParaRPr lang="en-ZA"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32% of PHC facilities accessible to people with physical disabilities</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+ 7%</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112519">
                <a:tc>
                  <a:txBody>
                    <a:bodyPr/>
                    <a:lstStyle/>
                    <a:p>
                      <a:r>
                        <a:rPr lang="en-US" sz="1000" kern="1200" baseline="0" dirty="0" smtClean="0">
                          <a:solidFill>
                            <a:schemeClr val="dk1"/>
                          </a:solidFill>
                          <a:latin typeface="Arial Black" pitchFamily="34" charset="0"/>
                          <a:ea typeface="+mn-ea"/>
                          <a:cs typeface="+mn-cs"/>
                        </a:rPr>
                        <a:t>Improve quality of services at District Hospitals through the Ideal District Hospitals Programme 	</a:t>
                      </a:r>
                    </a:p>
                  </a:txBody>
                  <a:tcPr/>
                </a:tc>
                <a:tc>
                  <a:txBody>
                    <a:bodyPr/>
                    <a:lstStyle/>
                    <a:p>
                      <a:r>
                        <a:rPr lang="en-US" sz="1000" kern="1200" baseline="0" dirty="0" smtClean="0">
                          <a:solidFill>
                            <a:schemeClr val="dk1"/>
                          </a:solidFill>
                          <a:latin typeface="Arial Black" pitchFamily="34" charset="0"/>
                          <a:ea typeface="+mn-ea"/>
                          <a:cs typeface="+mn-cs"/>
                        </a:rPr>
                        <a:t>Ideal District Hospital Framework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dk1"/>
                        </a:solidFill>
                        <a:latin typeface="Arial Black" pitchFamily="34" charset="0"/>
                        <a:ea typeface="+mn-ea"/>
                        <a:cs typeface="+mn-cs"/>
                      </a:endParaRPr>
                    </a:p>
                  </a:txBody>
                  <a:tcPr/>
                </a:tc>
                <a:tc>
                  <a:txBody>
                    <a:bodyPr/>
                    <a:lstStyle/>
                    <a:p>
                      <a:r>
                        <a:rPr lang="en-US" sz="1000" kern="1200" baseline="0" dirty="0" smtClean="0">
                          <a:solidFill>
                            <a:schemeClr val="dk1"/>
                          </a:solidFill>
                          <a:latin typeface="Arial Black" pitchFamily="34" charset="0"/>
                          <a:ea typeface="+mn-ea"/>
                          <a:cs typeface="+mn-cs"/>
                        </a:rPr>
                        <a:t>Annual: Ideal District hospital framework drafted and presented to NDHSC 	</a:t>
                      </a: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Q1: </a:t>
                      </a:r>
                      <a:r>
                        <a:rPr lang="en-US" sz="1000" kern="1200" baseline="0" dirty="0" smtClean="0">
                          <a:solidFill>
                            <a:schemeClr val="dk1"/>
                          </a:solidFill>
                          <a:latin typeface="Arial Black" pitchFamily="34" charset="0"/>
                          <a:ea typeface="+mn-ea"/>
                          <a:cs typeface="+mn-cs"/>
                        </a:rPr>
                        <a:t>Working team established </a:t>
                      </a:r>
                      <a:r>
                        <a:rPr lang="en-US" sz="1000" kern="1200" baseline="0" dirty="0" smtClean="0">
                          <a:solidFill>
                            <a:schemeClr val="dk1"/>
                          </a:solidFill>
                          <a:latin typeface="+mn-lt"/>
                          <a:ea typeface="+mn-ea"/>
                          <a:cs typeface="+mn-cs"/>
                        </a:rPr>
                        <a:t>	</a:t>
                      </a: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100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Calibri"/>
                          <a:cs typeface="Times New Roman"/>
                        </a:rPr>
                        <a:t>Working team established with Terms of Reference</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1000"/>
                        </a:spcAft>
                      </a:pPr>
                      <a:endParaRPr lang="en-ZA" sz="1000" kern="1200" dirty="0" smtClean="0">
                        <a:solidFill>
                          <a:schemeClr val="dk1"/>
                        </a:solidFill>
                        <a:latin typeface="Arial Black" pitchFamily="34" charset="0"/>
                        <a:ea typeface="Calibri"/>
                        <a:cs typeface="Times New Roman"/>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Calibri"/>
                          <a:cs typeface="Times New Roman"/>
                        </a:rPr>
                        <a:t>None</a:t>
                      </a:r>
                      <a:endParaRPr lang="en-US" sz="1000" kern="120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D86B6CCD-57DA-4F7A-9687-D8F621674760}" type="slidenum">
              <a:rPr lang="en-ZA" altLang="en-US" sz="1200" smtClean="0">
                <a:latin typeface="Arial" charset="0"/>
                <a:cs typeface="Arial" charset="0"/>
              </a:rPr>
              <a:pPr algn="r" eaLnBrk="1" hangingPunct="1"/>
              <a:t>25</a:t>
            </a:fld>
            <a:r>
              <a:rPr lang="en-ZA" altLang="en-US" sz="1200" smtClean="0">
                <a:latin typeface="Arial" charset="0"/>
                <a:cs typeface="Arial" charset="0"/>
              </a:rPr>
              <a:t> </a:t>
            </a:r>
          </a:p>
        </p:txBody>
      </p:sp>
      <p:sp>
        <p:nvSpPr>
          <p:cNvPr id="30723"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6" name="Content Placeholder 4"/>
          <p:cNvGraphicFramePr>
            <a:graphicFrameLocks/>
          </p:cNvGraphicFramePr>
          <p:nvPr/>
        </p:nvGraphicFramePr>
        <p:xfrm>
          <a:off x="0" y="1125538"/>
          <a:ext cx="9144000" cy="4327525"/>
        </p:xfrm>
        <a:graphic>
          <a:graphicData uri="http://schemas.openxmlformats.org/drawingml/2006/table">
            <a:tbl>
              <a:tblPr/>
              <a:tblGrid>
                <a:gridCol w="1306686">
                  <a:extLst>
                    <a:ext uri="{9D8B030D-6E8A-4147-A177-3AD203B41FA5}">
                      <a16:colId xmlns:a16="http://schemas.microsoft.com/office/drawing/2014/main" val="20000"/>
                    </a:ext>
                  </a:extLst>
                </a:gridCol>
                <a:gridCol w="1822021">
                  <a:extLst>
                    <a:ext uri="{9D8B030D-6E8A-4147-A177-3AD203B41FA5}">
                      <a16:colId xmlns:a16="http://schemas.microsoft.com/office/drawing/2014/main" val="20001"/>
                    </a:ext>
                  </a:extLst>
                </a:gridCol>
                <a:gridCol w="2473158">
                  <a:extLst>
                    <a:ext uri="{9D8B030D-6E8A-4147-A177-3AD203B41FA5}">
                      <a16:colId xmlns:a16="http://schemas.microsoft.com/office/drawing/2014/main" val="20002"/>
                    </a:ext>
                  </a:extLst>
                </a:gridCol>
                <a:gridCol w="2426519">
                  <a:extLst>
                    <a:ext uri="{9D8B030D-6E8A-4147-A177-3AD203B41FA5}">
                      <a16:colId xmlns:a16="http://schemas.microsoft.com/office/drawing/2014/main" val="20003"/>
                    </a:ext>
                  </a:extLst>
                </a:gridCol>
                <a:gridCol w="1115617">
                  <a:extLst>
                    <a:ext uri="{9D8B030D-6E8A-4147-A177-3AD203B41FA5}">
                      <a16:colId xmlns:a16="http://schemas.microsoft.com/office/drawing/2014/main" val="20004"/>
                    </a:ext>
                  </a:extLst>
                </a:gridCol>
              </a:tblGrid>
              <a:tr h="3961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Black" pitchFamily="34" charset="0"/>
                          <a:cs typeface="Arial" pitchFamily="34" charset="0"/>
                        </a:rPr>
                        <a:t>Strategic Objective</a:t>
                      </a:r>
                    </a:p>
                  </a:txBody>
                  <a:tcPr marL="91438" marR="9143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Black" pitchFamily="34" charset="0"/>
                          <a:cs typeface="Arial" pitchFamily="34" charset="0"/>
                        </a:rPr>
                        <a:t>Indicator</a:t>
                      </a:r>
                    </a:p>
                  </a:txBody>
                  <a:tcPr marL="91438" marR="9143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algn="l"/>
                      <a:r>
                        <a:rPr lang="en-US" sz="1000" dirty="0" smtClean="0">
                          <a:solidFill>
                            <a:schemeClr val="bg1"/>
                          </a:solidFill>
                          <a:latin typeface="Arial Black" pitchFamily="34" charset="0"/>
                        </a:rPr>
                        <a:t> Targets</a:t>
                      </a:r>
                      <a:endParaRPr lang="en-US" sz="1000" dirty="0">
                        <a:solidFill>
                          <a:schemeClr val="bg1"/>
                        </a:solidFill>
                        <a:latin typeface="Arial Black" pitchFamily="34" charset="0"/>
                      </a:endParaRPr>
                    </a:p>
                  </a:txBody>
                  <a:tcPr marL="91438" marR="91438" marT="45703" marB="457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latin typeface="Arial Black" pitchFamily="34" charset="0"/>
                        </a:rPr>
                        <a:t>Q1 Performance</a:t>
                      </a:r>
                    </a:p>
                  </a:txBody>
                  <a:tcPr marL="91438" marR="91438" marT="45703" marB="457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r>
                        <a:rPr lang="en-US" sz="1000" dirty="0" smtClean="0">
                          <a:solidFill>
                            <a:schemeClr val="bg1"/>
                          </a:solidFill>
                          <a:latin typeface="Arial Black" pitchFamily="34" charset="0"/>
                        </a:rPr>
                        <a:t>Deviation</a:t>
                      </a:r>
                      <a:endParaRPr lang="en-US" sz="1000" dirty="0">
                        <a:solidFill>
                          <a:schemeClr val="bg1"/>
                        </a:solidFill>
                        <a:latin typeface="Arial Black" pitchFamily="34" charset="0"/>
                      </a:endParaRPr>
                    </a:p>
                  </a:txBody>
                  <a:tcPr marL="91438" marR="91438" marT="45703" marB="457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62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Improve environmental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health services in all 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districts and metropolitan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municipalities in the country</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Number of municipalities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that are randomly selected and audited against environmental health norms and standards in executing their environmental health functions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Arial Black" pitchFamily="34" charset="0"/>
                          <a:ea typeface="+mn-ea"/>
                          <a:cs typeface="+mn-cs"/>
                        </a:rPr>
                        <a:t>Annual:  20 </a:t>
                      </a:r>
                      <a:r>
                        <a:rPr kumimoji="0" lang="en-US" sz="1000" b="0" i="0" u="none" strike="noStrike" cap="none" normalizeH="0" baseline="0" dirty="0" smtClean="0">
                          <a:ln>
                            <a:noFill/>
                          </a:ln>
                          <a:solidFill>
                            <a:srgbClr val="000000"/>
                          </a:solidFill>
                          <a:effectLst/>
                          <a:latin typeface="Arial Black" pitchFamily="34" charset="0"/>
                          <a:cs typeface="Arial" pitchFamily="34" charset="0"/>
                        </a:rPr>
                        <a:t>municipalities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that are randomly selected and audited </a:t>
                      </a:r>
                      <a:endParaRPr kumimoji="0" lang="en-US" sz="1000" b="0" i="0" u="none" strike="noStrike" kern="1200" cap="none" normalizeH="0" baseline="0" dirty="0" smtClean="0">
                        <a:ln>
                          <a:noFill/>
                        </a:ln>
                        <a:solidFill>
                          <a:schemeClr val="tx1"/>
                        </a:solidFill>
                        <a:effectLst/>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normalizeH="0" baseline="0" dirty="0" smtClean="0">
                        <a:ln>
                          <a:noFill/>
                        </a:ln>
                        <a:solidFill>
                          <a:schemeClr val="tx1"/>
                        </a:solidFill>
                        <a:effectLst/>
                        <a:latin typeface="Arial Black"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Arial Black" pitchFamily="34" charset="0"/>
                          <a:ea typeface="+mn-ea"/>
                          <a:cs typeface="+mn-cs"/>
                        </a:rPr>
                        <a:t>Q1: 5 </a:t>
                      </a:r>
                      <a:r>
                        <a:rPr kumimoji="0" lang="en-US" sz="1000" b="0" i="0" u="none" strike="noStrike" cap="none" normalizeH="0" baseline="0" dirty="0" smtClean="0">
                          <a:ln>
                            <a:noFill/>
                          </a:ln>
                          <a:solidFill>
                            <a:srgbClr val="000000"/>
                          </a:solidFill>
                          <a:effectLst/>
                          <a:latin typeface="Arial Black" pitchFamily="34" charset="0"/>
                          <a:cs typeface="Arial" pitchFamily="34" charset="0"/>
                        </a:rPr>
                        <a:t>municipalities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that are randomly selected and audited </a:t>
                      </a:r>
                      <a:endParaRPr kumimoji="0" lang="en-US" sz="1000" b="0" i="0" u="none" strike="noStrike" cap="none" normalizeH="0" baseline="0" dirty="0" smtClean="0">
                        <a:ln>
                          <a:noFill/>
                        </a:ln>
                        <a:solidFill>
                          <a:srgbClr val="000000"/>
                        </a:solidFill>
                        <a:effectLst/>
                        <a:latin typeface="Arial Black"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rPr>
                        <a:t>5 municipalities  were randomly selected and audited</a:t>
                      </a:r>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rPr>
                        <a:t>None</a:t>
                      </a:r>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115807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Black" pitchFamily="34" charset="0"/>
                        <a:cs typeface="Arial"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Black" pitchFamily="34" charset="0"/>
                          <a:cs typeface="Arial" pitchFamily="34" charset="0"/>
                        </a:rPr>
                        <a:t>Number of public health facilities assessed for adherence to Health Care Risk Waste (HCRW)  Norms and Standards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l" defTabSz="914400" rtl="0" eaLnBrk="1" latinLnBrk="0" hangingPunct="1"/>
                      <a:r>
                        <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rPr>
                        <a:t>Annual: 50</a:t>
                      </a:r>
                    </a:p>
                    <a:p>
                      <a:pPr marL="0" algn="l" defTabSz="914400" rtl="0" eaLnBrk="1" latinLnBrk="0" hangingPunct="1"/>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r>
                        <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rPr>
                        <a:t>Q1:  Action plan developed for implementation. 5 public health facilities audited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rPr>
                        <a:t>Action Plan was developed and approved for implementation. Five public health facilities were audited</a:t>
                      </a:r>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000" b="0" i="0" u="none" strike="noStrike" kern="1200" cap="none" normalizeH="0" baseline="0" dirty="0" smtClean="0">
                          <a:ln>
                            <a:noFill/>
                          </a:ln>
                          <a:solidFill>
                            <a:srgbClr val="000000"/>
                          </a:solidFill>
                          <a:effectLst/>
                          <a:latin typeface="Arial Black" pitchFamily="34" charset="0"/>
                          <a:ea typeface="+mn-ea"/>
                          <a:cs typeface="Arial" pitchFamily="34" charset="0"/>
                        </a:rPr>
                        <a:t>None</a:t>
                      </a:r>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1310452">
                <a:tc>
                  <a:txBody>
                    <a:bodyPr/>
                    <a:lstStyle/>
                    <a:p>
                      <a:r>
                        <a:rPr lang="en-US" sz="1000" b="1" kern="1200" baseline="0" dirty="0" smtClean="0">
                          <a:solidFill>
                            <a:schemeClr val="dk1"/>
                          </a:solidFill>
                          <a:latin typeface="Arial Black" pitchFamily="34" charset="0"/>
                          <a:ea typeface="+mn-ea"/>
                          <a:cs typeface="+mn-cs"/>
                        </a:rPr>
                        <a:t>Ensure provision of IHR compliant port health services at all 44  commercial points of entry in South Africa</a:t>
                      </a:r>
                      <a:endParaRPr lang="en-US" sz="1000" b="1" dirty="0">
                        <a:latin typeface="Arial Black" pitchFamily="34" charset="0"/>
                      </a:endParaRPr>
                    </a:p>
                  </a:txBody>
                  <a:tcPr marT="45701" marB="4570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en-US" sz="1000" b="1" kern="1200" baseline="0" dirty="0" smtClean="0">
                          <a:solidFill>
                            <a:schemeClr val="dk1"/>
                          </a:solidFill>
                          <a:latin typeface="Arial Black" pitchFamily="34" charset="0"/>
                          <a:ea typeface="+mn-ea"/>
                          <a:cs typeface="+mn-cs"/>
                        </a:rPr>
                        <a:t>Number of points of entry that provide IHR compliant port health services</a:t>
                      </a:r>
                      <a:endParaRPr lang="en-US" sz="1000" b="1" dirty="0">
                        <a:latin typeface="Arial Black" pitchFamily="34" charset="0"/>
                      </a:endParaRPr>
                    </a:p>
                  </a:txBody>
                  <a:tcPr marT="45701" marB="4570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rPr>
                        <a:t>Annual: </a:t>
                      </a:r>
                      <a:r>
                        <a:rPr lang="en-US" sz="1000" b="1" kern="1200" baseline="0" dirty="0" smtClean="0">
                          <a:solidFill>
                            <a:schemeClr val="dk1"/>
                          </a:solidFill>
                          <a:latin typeface="Arial Black" pitchFamily="34" charset="0"/>
                          <a:ea typeface="+mn-ea"/>
                          <a:cs typeface="+mn-cs"/>
                        </a:rPr>
                        <a:t>10 commercial points of entry compliant with IHR 2005 core capacity requirements </a:t>
                      </a:r>
                    </a:p>
                    <a:p>
                      <a:r>
                        <a:rPr lang="en-US" sz="1000" b="1" kern="1200" baseline="0" dirty="0" smtClean="0">
                          <a:solidFill>
                            <a:schemeClr val="dk1"/>
                          </a:solidFill>
                          <a:latin typeface="Arial Black" pitchFamily="34" charset="0"/>
                          <a:ea typeface="+mn-ea"/>
                          <a:cs typeface="+mn-cs"/>
                        </a:rPr>
                        <a:t>	</a:t>
                      </a:r>
                      <a:endPar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endParaRPr>
                    </a:p>
                    <a:p>
                      <a:r>
                        <a:rPr kumimoji="0" lang="en-US" sz="1000" b="0" i="0" u="none" strike="noStrike" kern="1200" cap="none" normalizeH="0" baseline="0" dirty="0" smtClean="0">
                          <a:ln>
                            <a:noFill/>
                          </a:ln>
                          <a:solidFill>
                            <a:srgbClr val="000000"/>
                          </a:solidFill>
                          <a:effectLst/>
                          <a:latin typeface="Arial Black" pitchFamily="34" charset="0"/>
                          <a:ea typeface="+mn-ea"/>
                          <a:cs typeface="Arial" pitchFamily="34" charset="0"/>
                        </a:rPr>
                        <a:t>Q1:  </a:t>
                      </a:r>
                      <a:r>
                        <a:rPr lang="en-US" sz="1000" b="1" kern="1200" baseline="0" dirty="0" smtClean="0">
                          <a:solidFill>
                            <a:schemeClr val="dk1"/>
                          </a:solidFill>
                          <a:latin typeface="Arial Black" pitchFamily="34" charset="0"/>
                          <a:ea typeface="+mn-ea"/>
                          <a:cs typeface="+mn-cs"/>
                        </a:rPr>
                        <a:t>Baseline Audit outcome report evaluated for 44 ports of entry with a plan of action </a:t>
                      </a:r>
                      <a:r>
                        <a:rPr lang="en-US" sz="1000" kern="1200" baseline="0" dirty="0" smtClean="0">
                          <a:solidFill>
                            <a:schemeClr val="tx1"/>
                          </a:solidFill>
                          <a:latin typeface="+mn-lt"/>
                          <a:ea typeface="+mn-ea"/>
                          <a:cs typeface="+mn-cs"/>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lnSpc>
                          <a:spcPct val="115000"/>
                        </a:lnSpc>
                        <a:spcBef>
                          <a:spcPts val="0"/>
                        </a:spcBef>
                        <a:spcAft>
                          <a:spcPts val="1000"/>
                        </a:spcAft>
                      </a:pPr>
                      <a:endParaRPr lang="en-ZA"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b="1" kern="1200" baseline="0" dirty="0" smtClean="0">
                          <a:solidFill>
                            <a:schemeClr val="dk1"/>
                          </a:solidFill>
                          <a:latin typeface="Arial Black" pitchFamily="34" charset="0"/>
                          <a:ea typeface="+mn-ea"/>
                          <a:cs typeface="+mn-cs"/>
                        </a:rPr>
                        <a:t>Baseline audit for the 44 points of entry was reviewed, and an action plan was developed </a:t>
                      </a:r>
                      <a:endParaRPr lang="en-US" sz="1000" b="1" kern="1200" baseline="0" dirty="0" smtClean="0">
                        <a:solidFill>
                          <a:schemeClr val="dk1"/>
                        </a:solidFill>
                        <a:latin typeface="Arial Black" pitchFamily="34" charset="0"/>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a:lnSpc>
                          <a:spcPct val="115000"/>
                        </a:lnSpc>
                        <a:spcBef>
                          <a:spcPts val="0"/>
                        </a:spcBef>
                        <a:spcAft>
                          <a:spcPts val="1000"/>
                        </a:spcAft>
                      </a:pPr>
                      <a:endParaRPr lang="en-ZA"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b="1" kern="1200" baseline="0" dirty="0" smtClean="0">
                          <a:solidFill>
                            <a:schemeClr val="dk1"/>
                          </a:solidFill>
                          <a:latin typeface="Arial Black" pitchFamily="34" charset="0"/>
                          <a:ea typeface="+mn-ea"/>
                          <a:cs typeface="+mn-cs"/>
                        </a:rPr>
                        <a:t>None</a:t>
                      </a:r>
                      <a:endParaRPr lang="en-US" sz="1000" b="1" kern="1200" baseline="0" dirty="0" smtClean="0">
                        <a:solidFill>
                          <a:schemeClr val="dk1"/>
                        </a:solidFill>
                        <a:latin typeface="Arial Black" pitchFamily="34" charset="0"/>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61C95E03-16A4-48A8-9DCC-5E330AC46086}" type="slidenum">
              <a:rPr lang="en-ZA" altLang="en-US" sz="1200" smtClean="0">
                <a:latin typeface="Arial" charset="0"/>
                <a:cs typeface="Arial" charset="0"/>
              </a:rPr>
              <a:pPr algn="r" eaLnBrk="1" hangingPunct="1"/>
              <a:t>26</a:t>
            </a:fld>
            <a:r>
              <a:rPr lang="en-ZA" altLang="en-US" sz="1200" smtClean="0">
                <a:latin typeface="Arial" charset="0"/>
                <a:cs typeface="Arial" charset="0"/>
              </a:rPr>
              <a:t> </a:t>
            </a:r>
          </a:p>
        </p:txBody>
      </p:sp>
      <p:sp>
        <p:nvSpPr>
          <p:cNvPr id="31747"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5" name="Content Placeholder 4"/>
          <p:cNvGraphicFramePr>
            <a:graphicFrameLocks/>
          </p:cNvGraphicFramePr>
          <p:nvPr/>
        </p:nvGraphicFramePr>
        <p:xfrm>
          <a:off x="3175" y="969963"/>
          <a:ext cx="9144000" cy="5137150"/>
        </p:xfrm>
        <a:graphic>
          <a:graphicData uri="http://schemas.openxmlformats.org/drawingml/2006/table">
            <a:tbl>
              <a:tblPr firstRow="1" bandRow="1">
                <a:tableStyleId>{5C22544A-7EE6-4342-B048-85BDC9FD1C3A}</a:tableStyleId>
              </a:tblPr>
              <a:tblGrid>
                <a:gridCol w="1453316">
                  <a:extLst>
                    <a:ext uri="{9D8B030D-6E8A-4147-A177-3AD203B41FA5}">
                      <a16:colId xmlns:a16="http://schemas.microsoft.com/office/drawing/2014/main" val="20000"/>
                    </a:ext>
                  </a:extLst>
                </a:gridCol>
                <a:gridCol w="218258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259632">
                  <a:extLst>
                    <a:ext uri="{9D8B030D-6E8A-4147-A177-3AD203B41FA5}">
                      <a16:colId xmlns:a16="http://schemas.microsoft.com/office/drawing/2014/main" val="20004"/>
                    </a:ext>
                  </a:extLst>
                </a:gridCol>
              </a:tblGrid>
              <a:tr h="39930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a:tc>
                <a:extLst>
                  <a:ext uri="{0D108BD9-81ED-4DB2-BD59-A6C34878D82A}">
                    <a16:rowId xmlns:a16="http://schemas.microsoft.com/office/drawing/2014/main" val="10000"/>
                  </a:ext>
                </a:extLst>
              </a:tr>
              <a:tr h="1613909">
                <a:tc rowSpan="2">
                  <a:txBody>
                    <a:bodyPr/>
                    <a:lstStyle/>
                    <a:p>
                      <a:r>
                        <a:rPr lang="en-US" sz="1000" kern="1200" baseline="0" dirty="0" smtClean="0">
                          <a:solidFill>
                            <a:schemeClr val="dk1"/>
                          </a:solidFill>
                          <a:latin typeface="Arial Black" pitchFamily="34" charset="0"/>
                          <a:ea typeface="+mn-ea"/>
                          <a:cs typeface="+mn-cs"/>
                        </a:rPr>
                        <a:t>Reduce risk factors and improve management</a:t>
                      </a:r>
                    </a:p>
                    <a:p>
                      <a:r>
                        <a:rPr lang="en-US" sz="1000" kern="1200" baseline="0" dirty="0" smtClean="0">
                          <a:solidFill>
                            <a:schemeClr val="dk1"/>
                          </a:solidFill>
                          <a:latin typeface="Arial Black" pitchFamily="34" charset="0"/>
                          <a:ea typeface="+mn-ea"/>
                          <a:cs typeface="+mn-cs"/>
                        </a:rPr>
                        <a:t>for Non-Communicable</a:t>
                      </a:r>
                    </a:p>
                    <a:p>
                      <a:r>
                        <a:rPr lang="en-US" sz="1000" kern="1200" baseline="0" dirty="0" smtClean="0">
                          <a:solidFill>
                            <a:schemeClr val="dk1"/>
                          </a:solidFill>
                          <a:latin typeface="Arial Black" pitchFamily="34" charset="0"/>
                          <a:ea typeface="+mn-ea"/>
                          <a:cs typeface="+mn-cs"/>
                        </a:rPr>
                        <a:t>Diseases (NCDs)</a:t>
                      </a:r>
                    </a:p>
                    <a:p>
                      <a:r>
                        <a:rPr lang="en-US" sz="1000" kern="1200" baseline="0" dirty="0" smtClean="0">
                          <a:solidFill>
                            <a:schemeClr val="dk1"/>
                          </a:solidFill>
                          <a:latin typeface="Arial Black" pitchFamily="34" charset="0"/>
                          <a:ea typeface="+mn-ea"/>
                          <a:cs typeface="+mn-cs"/>
                        </a:rPr>
                        <a:t>by implementing the Strategic Plan for NCDs 2012-2017</a:t>
                      </a:r>
                      <a:endParaRPr lang="en-US" sz="1000" dirty="0">
                        <a:latin typeface="Arial Black" pitchFamily="34" charset="0"/>
                      </a:endParaRPr>
                    </a:p>
                  </a:txBody>
                  <a:tcPr marT="45718" marB="45718"/>
                </a:tc>
                <a:tc>
                  <a:txBody>
                    <a:bodyPr/>
                    <a:lstStyle/>
                    <a:p>
                      <a:pPr marL="0" algn="l" defTabSz="914400" rtl="0" eaLnBrk="1" latinLnBrk="0" hangingPunct="1"/>
                      <a:r>
                        <a:rPr lang="en-US" sz="1000" kern="1200" baseline="0" dirty="0" smtClean="0">
                          <a:solidFill>
                            <a:schemeClr val="dk1"/>
                          </a:solidFill>
                          <a:latin typeface="Arial Black" pitchFamily="34" charset="0"/>
                          <a:ea typeface="+mn-ea"/>
                          <a:cs typeface="+mn-cs"/>
                        </a:rPr>
                        <a:t>Numbers of media campaigns creating awareness of risk factors that contribute to NCDs 	</a:t>
                      </a:r>
                    </a:p>
                    <a:p>
                      <a:pPr marL="0" algn="l" defTabSz="914400" rtl="0" eaLnBrk="1" latinLnBrk="0" hangingPunct="1"/>
                      <a:endParaRPr lang="en-US" sz="1000" kern="1200" baseline="0" dirty="0" smtClean="0">
                        <a:solidFill>
                          <a:schemeClr val="dk1"/>
                        </a:solidFill>
                        <a:latin typeface="Arial Black" pitchFamily="34" charset="0"/>
                        <a:ea typeface="+mn-ea"/>
                        <a:cs typeface="+mn-cs"/>
                      </a:endParaRPr>
                    </a:p>
                  </a:txBody>
                  <a:tcPr marT="45718" marB="45718"/>
                </a:tc>
                <a:tc>
                  <a:txBody>
                    <a:bodyPr/>
                    <a:lstStyle/>
                    <a:p>
                      <a:r>
                        <a:rPr lang="en-ZA" sz="1000" baseline="0" dirty="0" smtClean="0">
                          <a:latin typeface="Arial Black" pitchFamily="34" charset="0"/>
                          <a:ea typeface="Times New Roman"/>
                          <a:cs typeface="Times New Roman"/>
                        </a:rPr>
                        <a:t>Annual: </a:t>
                      </a:r>
                      <a:r>
                        <a:rPr lang="en-US" sz="1000" kern="1200" baseline="0" dirty="0" smtClean="0">
                          <a:solidFill>
                            <a:schemeClr val="dk1"/>
                          </a:solidFill>
                          <a:latin typeface="Arial Black" pitchFamily="34" charset="0"/>
                          <a:ea typeface="+mn-ea"/>
                          <a:cs typeface="+mn-cs"/>
                        </a:rPr>
                        <a:t>3 media campaigns creating awareness of risk factors that contribute to NCDs 	</a:t>
                      </a:r>
                    </a:p>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Media Campaign plan developed for 1 campaign </a:t>
                      </a:r>
                      <a:r>
                        <a:rPr lang="en-US" sz="1000" kern="1200" baseline="0" dirty="0" smtClean="0">
                          <a:solidFill>
                            <a:schemeClr val="dk1"/>
                          </a:solidFill>
                          <a:latin typeface="+mn-lt"/>
                          <a:ea typeface="+mn-ea"/>
                          <a:cs typeface="+mn-cs"/>
                        </a:rPr>
                        <a:t>	</a:t>
                      </a:r>
                    </a:p>
                    <a:p>
                      <a:endParaRPr lang="en-US" sz="1000" dirty="0"/>
                    </a:p>
                  </a:txBody>
                  <a:tcPr marL="68580" marR="68580" marT="0" marB="0"/>
                </a:tc>
                <a:tc>
                  <a:txBody>
                    <a:bodyPr/>
                    <a:lstStyle/>
                    <a:p>
                      <a:pPr marL="0" marR="0" algn="l" defTabSz="914400" rtl="0" eaLnBrk="1" latinLnBrk="0" hangingPunct="1">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US" sz="1000" kern="1200" baseline="0" dirty="0" smtClean="0">
                          <a:solidFill>
                            <a:schemeClr val="dk1"/>
                          </a:solidFill>
                          <a:latin typeface="Arial Black" pitchFamily="34" charset="0"/>
                          <a:ea typeface="+mn-ea"/>
                          <a:cs typeface="+mn-cs"/>
                        </a:rPr>
                        <a:t>Preparations underway</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US"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US" sz="1000" kern="1200" baseline="0" dirty="0" smtClean="0">
                          <a:solidFill>
                            <a:schemeClr val="dk1"/>
                          </a:solidFill>
                          <a:latin typeface="Arial Black" pitchFamily="34" charset="0"/>
                          <a:ea typeface="+mn-ea"/>
                          <a:cs typeface="+mn-cs"/>
                        </a:rPr>
                        <a:t>Media Campaign plan development will be undertaken in quarter two</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996506">
                <a:tc vMerge="1">
                  <a:txBody>
                    <a:bodyPr/>
                    <a:lstStyle/>
                    <a:p>
                      <a:endParaRPr lang="en-US" sz="1000" dirty="0"/>
                    </a:p>
                  </a:txBody>
                  <a:tcPr/>
                </a:tc>
                <a:tc>
                  <a:txBody>
                    <a:bodyPr/>
                    <a:lstStyle/>
                    <a:p>
                      <a:r>
                        <a:rPr lang="en-US" sz="1000" kern="1200" baseline="0" dirty="0" smtClean="0">
                          <a:solidFill>
                            <a:schemeClr val="dk1"/>
                          </a:solidFill>
                          <a:latin typeface="Arial Black" pitchFamily="34" charset="0"/>
                          <a:ea typeface="+mn-ea"/>
                          <a:cs typeface="+mn-cs"/>
                        </a:rPr>
                        <a:t>Number of government Departments oriented on the National guide for healthy meal provision in the workplace</a:t>
                      </a:r>
                      <a:endParaRPr lang="en-US" sz="1000" dirty="0">
                        <a:latin typeface="Arial Black" pitchFamily="34" charset="0"/>
                      </a:endParaRPr>
                    </a:p>
                  </a:txBody>
                  <a:tcPr marT="45718" marB="45718"/>
                </a:tc>
                <a:tc>
                  <a:txBody>
                    <a:bodyPr/>
                    <a:lstStyle/>
                    <a:p>
                      <a:r>
                        <a:rPr lang="en-ZA" sz="1000" baseline="0" dirty="0" smtClean="0">
                          <a:latin typeface="Arial Black" pitchFamily="34" charset="0"/>
                          <a:ea typeface="Times New Roman"/>
                          <a:cs typeface="Times New Roman"/>
                        </a:rPr>
                        <a:t>Annual: </a:t>
                      </a:r>
                      <a:r>
                        <a:rPr lang="en-GB" sz="1000" kern="1200" baseline="0" dirty="0" smtClean="0">
                          <a:solidFill>
                            <a:schemeClr val="dk1"/>
                          </a:solidFill>
                          <a:latin typeface="Arial Black" pitchFamily="34" charset="0"/>
                          <a:ea typeface="+mn-ea"/>
                          <a:cs typeface="+mn-cs"/>
                        </a:rPr>
                        <a:t>3 Government  Departments  (Education, Social Development and Health) in 9 provinces oriented on the National guide for healthy meal</a:t>
                      </a:r>
                      <a:endParaRPr lang="en-US" sz="1000" kern="1200" baseline="0" dirty="0" smtClean="0">
                        <a:solidFill>
                          <a:schemeClr val="dk1"/>
                        </a:solidFill>
                        <a:latin typeface="Arial Black" pitchFamily="34" charset="0"/>
                        <a:ea typeface="+mn-ea"/>
                        <a:cs typeface="+mn-cs"/>
                      </a:endParaRPr>
                    </a:p>
                    <a:p>
                      <a:r>
                        <a:rPr lang="en-GB" sz="1000" kern="1200" baseline="0" dirty="0" smtClean="0">
                          <a:solidFill>
                            <a:schemeClr val="dk1"/>
                          </a:solidFill>
                          <a:latin typeface="Arial Black" pitchFamily="34" charset="0"/>
                          <a:ea typeface="+mn-ea"/>
                          <a:cs typeface="+mn-cs"/>
                        </a:rPr>
                        <a:t>provision in the workplace</a:t>
                      </a: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baseline="0" dirty="0" smtClean="0">
                        <a:latin typeface="Arial Black" pitchFamily="34" charset="0"/>
                        <a:ea typeface="Times New Roman"/>
                        <a:cs typeface="Times New Roman"/>
                      </a:endParaRPr>
                    </a:p>
                    <a:p>
                      <a:r>
                        <a:rPr lang="en-ZA" sz="1000" baseline="0" dirty="0" smtClean="0">
                          <a:latin typeface="Arial Black" pitchFamily="34" charset="0"/>
                          <a:ea typeface="Times New Roman"/>
                          <a:cs typeface="Times New Roman"/>
                        </a:rPr>
                        <a:t>Q1: </a:t>
                      </a:r>
                      <a:r>
                        <a:rPr lang="en-GB" sz="1000" kern="1200" baseline="0" dirty="0" smtClean="0">
                          <a:solidFill>
                            <a:schemeClr val="dk1"/>
                          </a:solidFill>
                          <a:latin typeface="Arial Black" pitchFamily="34" charset="0"/>
                          <a:ea typeface="+mn-ea"/>
                          <a:cs typeface="+mn-cs"/>
                        </a:rPr>
                        <a:t>3 Government  Departments  (Education, Social Development and Health) in 2 provinces oriented on the National guide for healthy meal</a:t>
                      </a:r>
                      <a:endParaRPr lang="en-US" sz="1000" kern="1200" baseline="0" dirty="0" smtClean="0">
                        <a:solidFill>
                          <a:schemeClr val="dk1"/>
                        </a:solidFill>
                        <a:latin typeface="Arial Black" pitchFamily="34" charset="0"/>
                        <a:ea typeface="+mn-ea"/>
                        <a:cs typeface="+mn-cs"/>
                      </a:endParaRPr>
                    </a:p>
                    <a:p>
                      <a:r>
                        <a:rPr lang="en-GB" sz="1000" kern="1200" baseline="0" dirty="0" smtClean="0">
                          <a:solidFill>
                            <a:schemeClr val="dk1"/>
                          </a:solidFill>
                          <a:latin typeface="Arial Black" pitchFamily="34" charset="0"/>
                          <a:ea typeface="+mn-ea"/>
                          <a:cs typeface="+mn-cs"/>
                        </a:rPr>
                        <a:t>provision in the workplace</a:t>
                      </a:r>
                      <a:endParaRPr lang="en-ZA"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8 Government Departments in 1 province (EC) were oriented on the National guide for healthy meal provision in the workplace </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+ 5 Government Departments &amp; -1 province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075041">
                <a:tc>
                  <a:txBody>
                    <a:bodyPr/>
                    <a:lstStyle/>
                    <a:p>
                      <a:endParaRPr lang="en-US" sz="1000">
                        <a:latin typeface="Arial Black" pitchFamily="34" charset="0"/>
                      </a:endParaRPr>
                    </a:p>
                  </a:txBody>
                  <a:tcPr marT="45718" marB="45718"/>
                </a:tc>
                <a:tc>
                  <a:txBody>
                    <a:bodyPr/>
                    <a:lstStyle/>
                    <a:p>
                      <a:r>
                        <a:rPr lang="en-US" sz="1000" kern="1200" baseline="0" dirty="0" smtClean="0">
                          <a:solidFill>
                            <a:schemeClr val="dk1"/>
                          </a:solidFill>
                          <a:latin typeface="Arial Black" pitchFamily="34" charset="0"/>
                          <a:ea typeface="+mn-ea"/>
                          <a:cs typeface="+mn-cs"/>
                        </a:rPr>
                        <a:t>Guidelines on Nutrition for Early Childhood</a:t>
                      </a:r>
                    </a:p>
                  </a:txBody>
                  <a:tcPr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Arial Black" pitchFamily="34" charset="0"/>
                          <a:ea typeface="+mn-ea"/>
                          <a:cs typeface="+mn-cs"/>
                        </a:rPr>
                        <a:t>Annual:</a:t>
                      </a:r>
                      <a:r>
                        <a:rPr lang="en-US" sz="1000" kern="1200" baseline="0" dirty="0" smtClean="0">
                          <a:solidFill>
                            <a:schemeClr val="dk1"/>
                          </a:solidFill>
                          <a:latin typeface="Arial Black" pitchFamily="34" charset="0"/>
                          <a:ea typeface="+mn-ea"/>
                          <a:cs typeface="+mn-cs"/>
                        </a:rPr>
                        <a:t> Implementation plan developed in collaboration with Department of Social Development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a:t>
                      </a:r>
                      <a:r>
                        <a:rPr lang="en-US" sz="1000" kern="1200" baseline="0" dirty="0" smtClean="0">
                          <a:solidFill>
                            <a:schemeClr val="dk1"/>
                          </a:solidFill>
                          <a:latin typeface="Arial Black" pitchFamily="34" charset="0"/>
                          <a:ea typeface="+mn-ea"/>
                          <a:cs typeface="+mn-cs"/>
                        </a:rPr>
                        <a:t>Draft implementation plan developed</a:t>
                      </a:r>
                    </a:p>
                  </a:txBody>
                  <a:tcPr marL="68580" marR="68580" marT="0" marB="0"/>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Draft implementation plan developed</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0" y="1122363"/>
          <a:ext cx="9036050" cy="5589587"/>
        </p:xfrm>
        <a:graphic>
          <a:graphicData uri="http://schemas.openxmlformats.org/drawingml/2006/table">
            <a:tbl>
              <a:tblPr firstRow="1" bandRow="1">
                <a:tableStyleId>{5C22544A-7EE6-4342-B048-85BDC9FD1C3A}</a:tableStyleId>
              </a:tblPr>
              <a:tblGrid>
                <a:gridCol w="1436159">
                  <a:extLst>
                    <a:ext uri="{9D8B030D-6E8A-4147-A177-3AD203B41FA5}">
                      <a16:colId xmlns:a16="http://schemas.microsoft.com/office/drawing/2014/main" val="20000"/>
                    </a:ext>
                  </a:extLst>
                </a:gridCol>
                <a:gridCol w="2156813">
                  <a:extLst>
                    <a:ext uri="{9D8B030D-6E8A-4147-A177-3AD203B41FA5}">
                      <a16:colId xmlns:a16="http://schemas.microsoft.com/office/drawing/2014/main" val="20001"/>
                    </a:ext>
                  </a:extLst>
                </a:gridCol>
                <a:gridCol w="2778913">
                  <a:extLst>
                    <a:ext uri="{9D8B030D-6E8A-4147-A177-3AD203B41FA5}">
                      <a16:colId xmlns:a16="http://schemas.microsoft.com/office/drawing/2014/main" val="20002"/>
                    </a:ext>
                  </a:extLst>
                </a:gridCol>
                <a:gridCol w="1296080">
                  <a:extLst>
                    <a:ext uri="{9D8B030D-6E8A-4147-A177-3AD203B41FA5}">
                      <a16:colId xmlns:a16="http://schemas.microsoft.com/office/drawing/2014/main" val="20003"/>
                    </a:ext>
                  </a:extLst>
                </a:gridCol>
                <a:gridCol w="1368085">
                  <a:extLst>
                    <a:ext uri="{9D8B030D-6E8A-4147-A177-3AD203B41FA5}">
                      <a16:colId xmlns:a16="http://schemas.microsoft.com/office/drawing/2014/main" val="20004"/>
                    </a:ext>
                  </a:extLst>
                </a:gridCol>
              </a:tblGrid>
              <a:tr h="359163">
                <a:tc>
                  <a:txBody>
                    <a:bodyPr/>
                    <a:lstStyle/>
                    <a:p>
                      <a:pPr algn="l"/>
                      <a:r>
                        <a:rPr lang="en-US" sz="900" dirty="0" smtClean="0">
                          <a:latin typeface="Arial Black" pitchFamily="34" charset="0"/>
                        </a:rPr>
                        <a:t>Strategic Objective</a:t>
                      </a:r>
                      <a:endParaRPr lang="en-US" sz="900" dirty="0">
                        <a:latin typeface="Arial Black" pitchFamily="34" charset="0"/>
                      </a:endParaRPr>
                    </a:p>
                  </a:txBody>
                  <a:tcPr marL="91433" marR="91433" marT="45724" marB="45724"/>
                </a:tc>
                <a:tc>
                  <a:txBody>
                    <a:bodyPr/>
                    <a:lstStyle/>
                    <a:p>
                      <a:pPr algn="l"/>
                      <a:r>
                        <a:rPr lang="en-US" sz="900" dirty="0" smtClean="0">
                          <a:latin typeface="Arial Black" pitchFamily="34" charset="0"/>
                        </a:rPr>
                        <a:t>Indicator</a:t>
                      </a:r>
                      <a:endParaRPr lang="en-US" sz="900" dirty="0">
                        <a:latin typeface="Arial Black" pitchFamily="34" charset="0"/>
                      </a:endParaRPr>
                    </a:p>
                  </a:txBody>
                  <a:tcPr marL="91433" marR="91433" marT="45724" marB="45724"/>
                </a:tc>
                <a:tc>
                  <a:txBody>
                    <a:bodyPr/>
                    <a:lstStyle/>
                    <a:p>
                      <a:pPr algn="l"/>
                      <a:r>
                        <a:rPr lang="en-US" sz="900" dirty="0" smtClean="0">
                          <a:latin typeface="Arial Black" pitchFamily="34" charset="0"/>
                        </a:rPr>
                        <a:t> Targets</a:t>
                      </a:r>
                      <a:endParaRPr lang="en-US" sz="900" dirty="0">
                        <a:latin typeface="Arial Black" pitchFamily="34" charset="0"/>
                      </a:endParaRPr>
                    </a:p>
                  </a:txBody>
                  <a:tcPr marL="91433" marR="91433"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3" marR="91433" marT="45724" marB="45724"/>
                </a:tc>
                <a:tc>
                  <a:txBody>
                    <a:bodyPr/>
                    <a:lstStyle/>
                    <a:p>
                      <a:r>
                        <a:rPr lang="en-US" sz="900" dirty="0" smtClean="0">
                          <a:latin typeface="Arial Black" pitchFamily="34" charset="0"/>
                        </a:rPr>
                        <a:t>Deviation</a:t>
                      </a:r>
                      <a:endParaRPr lang="en-US" sz="900" dirty="0">
                        <a:latin typeface="Arial Black" pitchFamily="34" charset="0"/>
                      </a:endParaRPr>
                    </a:p>
                  </a:txBody>
                  <a:tcPr marL="91433" marR="91433" marT="45724" marB="45724"/>
                </a:tc>
                <a:extLst>
                  <a:ext uri="{0D108BD9-81ED-4DB2-BD59-A6C34878D82A}">
                    <a16:rowId xmlns:a16="http://schemas.microsoft.com/office/drawing/2014/main" val="10000"/>
                  </a:ext>
                </a:extLst>
              </a:tr>
              <a:tr h="1136264">
                <a:tc>
                  <a:txBody>
                    <a:bodyPr/>
                    <a:lstStyle/>
                    <a:p>
                      <a:endParaRPr lang="en-US" sz="1000" dirty="0">
                        <a:latin typeface="Arial Black" pitchFamily="34" charset="0"/>
                      </a:endParaRPr>
                    </a:p>
                  </a:txBody>
                  <a:tcPr marL="91435" marR="91435" marT="45722" marB="45722"/>
                </a:tc>
                <a:tc>
                  <a:txBody>
                    <a:bodyPr/>
                    <a:lstStyle/>
                    <a:p>
                      <a:r>
                        <a:rPr lang="en-US" sz="1000" kern="1200" baseline="0" dirty="0" smtClean="0">
                          <a:solidFill>
                            <a:schemeClr val="dk1"/>
                          </a:solidFill>
                          <a:latin typeface="Arial Black" pitchFamily="34" charset="0"/>
                          <a:ea typeface="+mn-ea"/>
                          <a:cs typeface="+mn-cs"/>
                        </a:rPr>
                        <a:t>Regulations relating to</a:t>
                      </a:r>
                    </a:p>
                    <a:p>
                      <a:r>
                        <a:rPr lang="en-US" sz="1000" kern="1200" baseline="0" dirty="0" err="1" smtClean="0">
                          <a:solidFill>
                            <a:schemeClr val="dk1"/>
                          </a:solidFill>
                          <a:latin typeface="Arial Black" pitchFamily="34" charset="0"/>
                          <a:ea typeface="+mn-ea"/>
                          <a:cs typeface="+mn-cs"/>
                        </a:rPr>
                        <a:t>labelling</a:t>
                      </a:r>
                      <a:r>
                        <a:rPr lang="en-US" sz="1000" kern="1200" baseline="0" dirty="0" smtClean="0">
                          <a:solidFill>
                            <a:schemeClr val="dk1"/>
                          </a:solidFill>
                          <a:latin typeface="Arial Black" pitchFamily="34" charset="0"/>
                          <a:ea typeface="+mn-ea"/>
                          <a:cs typeface="+mn-cs"/>
                        </a:rPr>
                        <a:t> and packaging of</a:t>
                      </a:r>
                    </a:p>
                    <a:p>
                      <a:r>
                        <a:rPr lang="en-US" sz="1000" kern="1200" baseline="0" dirty="0" smtClean="0">
                          <a:solidFill>
                            <a:schemeClr val="dk1"/>
                          </a:solidFill>
                          <a:latin typeface="Arial Black" pitchFamily="34" charset="0"/>
                          <a:ea typeface="+mn-ea"/>
                          <a:cs typeface="+mn-cs"/>
                        </a:rPr>
                        <a:t>tobacco products and smoking in indoor and outdoor public places developed</a:t>
                      </a:r>
                      <a:endParaRPr lang="en-US" sz="1000" dirty="0">
                        <a:latin typeface="Arial Black" pitchFamily="34" charset="0"/>
                      </a:endParaRPr>
                    </a:p>
                  </a:txBody>
                  <a:tcPr marL="91435" marR="91435" marT="45722" marB="45722"/>
                </a:tc>
                <a:tc>
                  <a:txBody>
                    <a:bodyPr/>
                    <a:lstStyle/>
                    <a:p>
                      <a:r>
                        <a:rPr lang="en-US" sz="1000" kern="120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Consultations led by cabinet supported and comments incorporated </a:t>
                      </a:r>
                      <a:endParaRPr lang="en-US" sz="1000" kern="1200" baseline="0" dirty="0" smtClean="0">
                        <a:solidFill>
                          <a:schemeClr val="dk1"/>
                        </a:solidFill>
                        <a:latin typeface="+mn-lt"/>
                        <a:ea typeface="+mn-ea"/>
                        <a:cs typeface="+mn-cs"/>
                      </a:endParaRPr>
                    </a:p>
                    <a:p>
                      <a:endParaRPr lang="en-US" sz="1000" kern="1200" dirty="0" smtClean="0">
                        <a:solidFill>
                          <a:schemeClr val="dk1"/>
                        </a:solidFill>
                        <a:latin typeface="Arial Black" pitchFamily="34" charset="0"/>
                        <a:ea typeface="+mn-ea"/>
                        <a:cs typeface="+mn-cs"/>
                      </a:endParaRP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a:t>
                      </a:r>
                      <a:r>
                        <a:rPr lang="en-US" sz="1000" kern="1200" baseline="0" dirty="0" smtClean="0">
                          <a:solidFill>
                            <a:schemeClr val="dk1"/>
                          </a:solidFill>
                          <a:latin typeface="Arial Black" pitchFamily="34" charset="0"/>
                          <a:ea typeface="+mn-ea"/>
                          <a:cs typeface="+mn-cs"/>
                        </a:rPr>
                        <a:t>Submission to parliamentary committees </a:t>
                      </a:r>
                      <a:r>
                        <a:rPr lang="en-US" sz="1000" kern="1200" baseline="0" dirty="0" smtClean="0">
                          <a:solidFill>
                            <a:schemeClr val="dk1"/>
                          </a:solidFill>
                          <a:latin typeface="+mn-lt"/>
                          <a:ea typeface="+mn-ea"/>
                          <a:cs typeface="+mn-cs"/>
                        </a:rPr>
                        <a:t>	</a:t>
                      </a:r>
                    </a:p>
                  </a:txBody>
                  <a:tcPr marL="68577" marR="68577" marT="0" marB="0"/>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Draft bill finalised and presented to Tech NHC</a:t>
                      </a:r>
                      <a:endParaRPr lang="en-US" sz="1000" kern="1200" baseline="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Process underway to table the draft Bill to parliament </a:t>
                      </a:r>
                      <a:r>
                        <a:rPr lang="en-US" sz="1000" kern="1200" baseline="0" dirty="0" smtClean="0">
                          <a:solidFill>
                            <a:schemeClr val="dk1"/>
                          </a:solidFill>
                          <a:latin typeface="Arial Black" pitchFamily="34" charset="0"/>
                          <a:ea typeface="+mn-ea"/>
                          <a:cs typeface="+mn-cs"/>
                        </a:rPr>
                        <a:t>committees</a:t>
                      </a:r>
                    </a:p>
                  </a:txBody>
                  <a:tcPr marL="68577" marR="68577" marT="0" marB="0">
                    <a:solidFill>
                      <a:schemeClr val="accent1">
                        <a:lumMod val="20000"/>
                        <a:lumOff val="80000"/>
                      </a:schemeClr>
                    </a:solidFill>
                  </a:tcPr>
                </a:tc>
                <a:extLst>
                  <a:ext uri="{0D108BD9-81ED-4DB2-BD59-A6C34878D82A}">
                    <a16:rowId xmlns:a16="http://schemas.microsoft.com/office/drawing/2014/main" val="10001"/>
                  </a:ext>
                </a:extLst>
              </a:tr>
              <a:tr h="1503662">
                <a:tc>
                  <a:txBody>
                    <a:bodyPr/>
                    <a:lstStyle/>
                    <a:p>
                      <a:endParaRPr lang="en-US" sz="1000" dirty="0">
                        <a:latin typeface="Arial Black" pitchFamily="34" charset="0"/>
                      </a:endParaRPr>
                    </a:p>
                  </a:txBody>
                  <a:tcPr marL="91435" marR="91435" marT="45722" marB="45722"/>
                </a:tc>
                <a:tc>
                  <a:txBody>
                    <a:bodyPr/>
                    <a:lstStyle/>
                    <a:p>
                      <a:r>
                        <a:rPr lang="en-US" sz="1000" kern="1200" baseline="0" dirty="0" smtClean="0">
                          <a:solidFill>
                            <a:schemeClr val="dk1"/>
                          </a:solidFill>
                          <a:latin typeface="Arial Black" pitchFamily="34" charset="0"/>
                          <a:ea typeface="+mn-ea"/>
                          <a:cs typeface="+mn-cs"/>
                        </a:rPr>
                        <a:t>Random Monitoring of salt</a:t>
                      </a:r>
                    </a:p>
                    <a:p>
                      <a:r>
                        <a:rPr lang="en-US" sz="1000" kern="1200" baseline="0" dirty="0" smtClean="0">
                          <a:solidFill>
                            <a:schemeClr val="dk1"/>
                          </a:solidFill>
                          <a:latin typeface="Arial Black" pitchFamily="34" charset="0"/>
                          <a:ea typeface="+mn-ea"/>
                          <a:cs typeface="+mn-cs"/>
                        </a:rPr>
                        <a:t>content in foodstuffs</a:t>
                      </a:r>
                      <a:endParaRPr lang="en-US" sz="1000" dirty="0">
                        <a:latin typeface="Arial Black" pitchFamily="34" charset="0"/>
                      </a:endParaRPr>
                    </a:p>
                  </a:txBody>
                  <a:tcPr marL="91435" marR="91435" marT="45722" marB="45722"/>
                </a:tc>
                <a:tc>
                  <a:txBody>
                    <a:bodyPr/>
                    <a:lstStyle/>
                    <a:p>
                      <a:r>
                        <a:rPr lang="en-ZA" sz="1000" baseline="0" dirty="0" smtClean="0">
                          <a:latin typeface="Arial Black" pitchFamily="34" charset="0"/>
                          <a:ea typeface="Times New Roman"/>
                          <a:cs typeface="Times New Roman"/>
                        </a:rPr>
                        <a:t>Annual: </a:t>
                      </a:r>
                      <a:r>
                        <a:rPr lang="en-GB" sz="1000" kern="1200" baseline="0" dirty="0" smtClean="0">
                          <a:solidFill>
                            <a:schemeClr val="dk1"/>
                          </a:solidFill>
                          <a:latin typeface="Arial Black" pitchFamily="34" charset="0"/>
                          <a:ea typeface="Times New Roman"/>
                          <a:cs typeface="Times New Roman"/>
                        </a:rPr>
                        <a:t>Random samples from each of 13 regulated food categories</a:t>
                      </a:r>
                      <a:endParaRPr lang="en-US" sz="1000" kern="1200" baseline="0" dirty="0" smtClean="0">
                        <a:solidFill>
                          <a:schemeClr val="dk1"/>
                        </a:solidFill>
                        <a:latin typeface="Arial Black" pitchFamily="34" charset="0"/>
                        <a:ea typeface="Times New Roman"/>
                        <a:cs typeface="Times New Roman"/>
                      </a:endParaRPr>
                    </a:p>
                    <a:p>
                      <a:r>
                        <a:rPr lang="en-GB" sz="1000" kern="1200" baseline="0" dirty="0" smtClean="0">
                          <a:solidFill>
                            <a:schemeClr val="dk1"/>
                          </a:solidFill>
                          <a:latin typeface="Arial Black" pitchFamily="34" charset="0"/>
                          <a:ea typeface="Times New Roman"/>
                          <a:cs typeface="Times New Roman"/>
                        </a:rPr>
                        <a:t>tested, reported on and corrective action taken</a:t>
                      </a:r>
                      <a:endParaRPr lang="en-ZA" sz="1000" kern="1200" baseline="0" dirty="0" smtClean="0">
                        <a:solidFill>
                          <a:schemeClr val="dk1"/>
                        </a:solidFill>
                        <a:latin typeface="Arial Black" pitchFamily="34" charset="0"/>
                        <a:ea typeface="Times New Roman"/>
                        <a:cs typeface="Times New Roman"/>
                      </a:endParaRPr>
                    </a:p>
                    <a:p>
                      <a:pPr marL="0" marR="0">
                        <a:lnSpc>
                          <a:spcPct val="100000"/>
                        </a:lnSpc>
                        <a:spcBef>
                          <a:spcPts val="0"/>
                        </a:spcBef>
                        <a:spcAft>
                          <a:spcPts val="0"/>
                        </a:spcAft>
                      </a:pPr>
                      <a:endParaRPr lang="en-ZA" sz="1000" baseline="0" dirty="0" smtClean="0">
                        <a:latin typeface="Arial Black" pitchFamily="34" charset="0"/>
                        <a:ea typeface="Times New Roman"/>
                        <a:cs typeface="Times New Roman"/>
                      </a:endParaRPr>
                    </a:p>
                    <a:p>
                      <a:r>
                        <a:rPr lang="en-ZA" sz="1000" baseline="0" dirty="0" smtClean="0">
                          <a:latin typeface="Arial Black" pitchFamily="34" charset="0"/>
                          <a:ea typeface="Times New Roman"/>
                          <a:cs typeface="Times New Roman"/>
                        </a:rPr>
                        <a:t>Q1: </a:t>
                      </a:r>
                      <a:r>
                        <a:rPr lang="en-US" sz="1000" kern="1200" baseline="0" dirty="0" smtClean="0">
                          <a:solidFill>
                            <a:schemeClr val="dk1"/>
                          </a:solidFill>
                          <a:latin typeface="Arial Black" pitchFamily="34" charset="0"/>
                          <a:ea typeface="Times New Roman"/>
                          <a:cs typeface="Times New Roman"/>
                        </a:rPr>
                        <a:t>Random samples from 6 regulated food categories tested and reported on</a:t>
                      </a:r>
                      <a:endParaRPr lang="en-US" sz="1000" dirty="0">
                        <a:latin typeface="Arial Black" pitchFamily="34" charset="0"/>
                        <a:ea typeface="Times New Roman"/>
                        <a:cs typeface="Times New Roman"/>
                      </a:endParaRPr>
                    </a:p>
                  </a:txBody>
                  <a:tcPr marL="68577" marR="68577" marT="0" marB="0"/>
                </a:tc>
                <a:tc>
                  <a:txBody>
                    <a:bodyPr/>
                    <a:lstStyle/>
                    <a:p>
                      <a:pPr marL="0" marR="0" algn="l" defTabSz="914400" rtl="0" eaLnBrk="1" latinLnBrk="0" hangingPunct="1">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No samples taken</a:t>
                      </a:r>
                      <a:endParaRPr lang="en-US" sz="1000" kern="120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- 6 samples due</a:t>
                      </a:r>
                      <a:r>
                        <a:rPr lang="en-ZA" sz="1000" kern="1200" baseline="0" dirty="0" smtClean="0">
                          <a:solidFill>
                            <a:schemeClr val="dk1"/>
                          </a:solidFill>
                          <a:latin typeface="Arial Black" pitchFamily="34" charset="0"/>
                          <a:ea typeface="+mn-ea"/>
                          <a:cs typeface="+mn-cs"/>
                        </a:rPr>
                        <a:t> change in methodology that can only be implemented after regulations have been published</a:t>
                      </a:r>
                      <a:endParaRPr lang="en-US" sz="1000" kern="120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extLst>
                  <a:ext uri="{0D108BD9-81ED-4DB2-BD59-A6C34878D82A}">
                    <a16:rowId xmlns:a16="http://schemas.microsoft.com/office/drawing/2014/main" val="10002"/>
                  </a:ext>
                </a:extLst>
              </a:tr>
              <a:tr h="1517673">
                <a:tc>
                  <a:txBody>
                    <a:bodyPr/>
                    <a:lstStyle/>
                    <a:p>
                      <a:r>
                        <a:rPr lang="en-US" sz="1000" kern="1200" baseline="0" dirty="0" smtClean="0">
                          <a:solidFill>
                            <a:schemeClr val="dk1"/>
                          </a:solidFill>
                          <a:latin typeface="Arial Black" pitchFamily="34" charset="0"/>
                          <a:ea typeface="+mn-ea"/>
                          <a:cs typeface="+mn-cs"/>
                        </a:rPr>
                        <a:t>Establish a National</a:t>
                      </a:r>
                    </a:p>
                    <a:p>
                      <a:r>
                        <a:rPr lang="en-US" sz="1000" kern="1200" baseline="0" dirty="0" smtClean="0">
                          <a:solidFill>
                            <a:schemeClr val="dk1"/>
                          </a:solidFill>
                          <a:latin typeface="Arial Black" pitchFamily="34" charset="0"/>
                          <a:ea typeface="+mn-ea"/>
                          <a:cs typeface="+mn-cs"/>
                        </a:rPr>
                        <a:t>Health Commission</a:t>
                      </a:r>
                    </a:p>
                    <a:p>
                      <a:r>
                        <a:rPr lang="en-US" sz="1000" kern="1200" baseline="0" dirty="0" smtClean="0">
                          <a:solidFill>
                            <a:schemeClr val="dk1"/>
                          </a:solidFill>
                          <a:latin typeface="Arial Black" pitchFamily="34" charset="0"/>
                          <a:ea typeface="+mn-ea"/>
                          <a:cs typeface="+mn-cs"/>
                        </a:rPr>
                        <a:t>to address the social</a:t>
                      </a:r>
                    </a:p>
                    <a:p>
                      <a:r>
                        <a:rPr lang="en-US" sz="1000" kern="1200" baseline="0" dirty="0" smtClean="0">
                          <a:solidFill>
                            <a:schemeClr val="dk1"/>
                          </a:solidFill>
                          <a:latin typeface="Arial Black" pitchFamily="34" charset="0"/>
                          <a:ea typeface="+mn-ea"/>
                          <a:cs typeface="+mn-cs"/>
                        </a:rPr>
                        <a:t>determinants of health</a:t>
                      </a:r>
                      <a:endParaRPr lang="en-US" sz="1000" dirty="0">
                        <a:latin typeface="Arial Black" pitchFamily="34" charset="0"/>
                      </a:endParaRPr>
                    </a:p>
                  </a:txBody>
                  <a:tcPr marL="91435" marR="91435" marT="45722" marB="45722"/>
                </a:tc>
                <a:tc>
                  <a:txBody>
                    <a:bodyPr/>
                    <a:lstStyle/>
                    <a:p>
                      <a:r>
                        <a:rPr lang="en-US" sz="1000" kern="1200" baseline="0" dirty="0" smtClean="0">
                          <a:solidFill>
                            <a:schemeClr val="dk1"/>
                          </a:solidFill>
                          <a:latin typeface="Arial Black" pitchFamily="34" charset="0"/>
                          <a:ea typeface="+mn-ea"/>
                          <a:cs typeface="+mn-cs"/>
                        </a:rPr>
                        <a:t>National Health</a:t>
                      </a:r>
                    </a:p>
                    <a:p>
                      <a:r>
                        <a:rPr lang="en-US" sz="1000" kern="1200" baseline="0" dirty="0" smtClean="0">
                          <a:solidFill>
                            <a:schemeClr val="dk1"/>
                          </a:solidFill>
                          <a:latin typeface="Arial Black" pitchFamily="34" charset="0"/>
                          <a:ea typeface="+mn-ea"/>
                          <a:cs typeface="+mn-cs"/>
                        </a:rPr>
                        <a:t>Commission established</a:t>
                      </a:r>
                    </a:p>
                  </a:txBody>
                  <a:tcPr marL="91435" marR="91435" marT="45722" marB="45722"/>
                </a:tc>
                <a:tc>
                  <a:txBody>
                    <a:bodyPr/>
                    <a:lstStyle/>
                    <a:p>
                      <a:r>
                        <a:rPr lang="en-US" sz="1000" kern="120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Framework for National Health Commission approved </a:t>
                      </a:r>
                      <a:r>
                        <a:rPr lang="en-US" sz="1000" kern="1200" baseline="0" dirty="0" smtClean="0">
                          <a:solidFill>
                            <a:schemeClr val="dk1"/>
                          </a:solidFill>
                          <a:latin typeface="+mn-lt"/>
                          <a:ea typeface="+mn-ea"/>
                          <a:cs typeface="+mn-cs"/>
                        </a:rPr>
                        <a:t>	</a:t>
                      </a:r>
                    </a:p>
                    <a:p>
                      <a:endParaRPr lang="en-US" sz="1000" kern="1200" dirty="0" smtClean="0">
                        <a:solidFill>
                          <a:schemeClr val="dk1"/>
                        </a:solidFill>
                        <a:latin typeface="Arial Black" pitchFamily="34" charset="0"/>
                        <a:ea typeface="+mn-ea"/>
                        <a:cs typeface="+mn-cs"/>
                      </a:endParaRPr>
                    </a:p>
                    <a:p>
                      <a:pPr marL="0" marR="0">
                        <a:lnSpc>
                          <a:spcPct val="100000"/>
                        </a:lnSpc>
                        <a:spcBef>
                          <a:spcPts val="0"/>
                        </a:spcBef>
                        <a:spcAft>
                          <a:spcPts val="0"/>
                        </a:spcAft>
                      </a:pPr>
                      <a:r>
                        <a:rPr lang="en-US" sz="1000" kern="1200" dirty="0" smtClean="0">
                          <a:solidFill>
                            <a:schemeClr val="dk1"/>
                          </a:solidFill>
                          <a:latin typeface="Arial Black" pitchFamily="34" charset="0"/>
                          <a:ea typeface="+mn-ea"/>
                          <a:cs typeface="+mn-cs"/>
                        </a:rPr>
                        <a:t>Q1: F</a:t>
                      </a:r>
                      <a:r>
                        <a:rPr lang="en-GB" sz="1000" kern="1200" dirty="0" err="1" smtClean="0">
                          <a:solidFill>
                            <a:schemeClr val="dk1"/>
                          </a:solidFill>
                          <a:latin typeface="Arial Black" pitchFamily="34" charset="0"/>
                          <a:ea typeface="+mn-ea"/>
                          <a:cs typeface="+mn-cs"/>
                        </a:rPr>
                        <a:t>ramework</a:t>
                      </a:r>
                      <a:r>
                        <a:rPr lang="en-GB" sz="1000" kern="1200" dirty="0" smtClean="0">
                          <a:solidFill>
                            <a:schemeClr val="dk1"/>
                          </a:solidFill>
                          <a:latin typeface="Arial Black" pitchFamily="34" charset="0"/>
                          <a:ea typeface="+mn-ea"/>
                          <a:cs typeface="+mn-cs"/>
                        </a:rPr>
                        <a:t> for National Health Commission submitted</a:t>
                      </a:r>
                      <a:r>
                        <a:rPr lang="en-GB" sz="1000" kern="1200" baseline="0" dirty="0" smtClean="0">
                          <a:solidFill>
                            <a:schemeClr val="dk1"/>
                          </a:solidFill>
                          <a:latin typeface="Arial Black" pitchFamily="34" charset="0"/>
                          <a:ea typeface="+mn-ea"/>
                          <a:cs typeface="+mn-cs"/>
                        </a:rPr>
                        <a:t> to Cabinet</a:t>
                      </a:r>
                      <a:endParaRPr lang="en-US" sz="1000" dirty="0">
                        <a:latin typeface="Arial Black" pitchFamily="34" charset="0"/>
                        <a:ea typeface="Times New Roman"/>
                        <a:cs typeface="Times New Roman"/>
                      </a:endParaRPr>
                    </a:p>
                  </a:txBody>
                  <a:tcPr marL="68577" marR="68577" marT="0" marB="0"/>
                </a:tc>
                <a:tc>
                  <a:txBody>
                    <a:bodyPr/>
                    <a:lstStyle/>
                    <a:p>
                      <a:pPr marL="0" marR="0" algn="l" defTabSz="914400" rtl="0" eaLnBrk="1" latinLnBrk="0" hangingPunct="1">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National Health Commission adopted by Cabinet as part of NHI White Paper Policy.</a:t>
                      </a:r>
                      <a:endParaRPr lang="en-US" sz="1000" kern="1200" dirty="0" smtClean="0">
                        <a:solidFill>
                          <a:schemeClr val="dk1"/>
                        </a:solidFill>
                        <a:latin typeface="Arial Black" pitchFamily="34" charset="0"/>
                        <a:ea typeface="+mn-ea"/>
                        <a:cs typeface="+mn-cs"/>
                      </a:endParaRPr>
                    </a:p>
                  </a:txBody>
                  <a:tcPr marL="68577" marR="68577"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endParaRPr lang="en-US"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US"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r>
                        <a:rPr lang="en-US" sz="1000" kern="1200" dirty="0" smtClean="0">
                          <a:solidFill>
                            <a:schemeClr val="dk1"/>
                          </a:solidFill>
                          <a:latin typeface="Arial Black" pitchFamily="34" charset="0"/>
                          <a:ea typeface="+mn-ea"/>
                          <a:cs typeface="+mn-cs"/>
                        </a:rPr>
                        <a:t>None</a:t>
                      </a:r>
                    </a:p>
                  </a:txBody>
                  <a:tcPr marL="68577" marR="68577" marT="0" marB="0">
                    <a:solidFill>
                      <a:schemeClr val="accent1">
                        <a:lumMod val="20000"/>
                        <a:lumOff val="80000"/>
                      </a:schemeClr>
                    </a:solidFill>
                  </a:tcPr>
                </a:tc>
                <a:extLst>
                  <a:ext uri="{0D108BD9-81ED-4DB2-BD59-A6C34878D82A}">
                    <a16:rowId xmlns:a16="http://schemas.microsoft.com/office/drawing/2014/main" val="10003"/>
                  </a:ext>
                </a:extLst>
              </a:tr>
              <a:tr h="1029963">
                <a:tc>
                  <a:txBody>
                    <a:bodyPr/>
                    <a:lstStyle/>
                    <a:p>
                      <a:r>
                        <a:rPr lang="en-US" sz="1000" kern="1200" baseline="0" dirty="0" smtClean="0">
                          <a:solidFill>
                            <a:schemeClr val="dk1"/>
                          </a:solidFill>
                          <a:latin typeface="Arial Black" pitchFamily="34" charset="0"/>
                          <a:ea typeface="+mn-ea"/>
                          <a:cs typeface="+mn-cs"/>
                        </a:rPr>
                        <a:t>Improve access to and quality of mental health</a:t>
                      </a:r>
                    </a:p>
                    <a:p>
                      <a:r>
                        <a:rPr lang="en-US" sz="1000" kern="1200" baseline="0" dirty="0" smtClean="0">
                          <a:solidFill>
                            <a:schemeClr val="dk1"/>
                          </a:solidFill>
                          <a:latin typeface="Arial Black" pitchFamily="34" charset="0"/>
                          <a:ea typeface="+mn-ea"/>
                          <a:cs typeface="+mn-cs"/>
                        </a:rPr>
                        <a:t>services in South Africa</a:t>
                      </a:r>
                      <a:endParaRPr lang="en-US" sz="1000" dirty="0">
                        <a:latin typeface="Arial Black" pitchFamily="34" charset="0"/>
                      </a:endParaRPr>
                    </a:p>
                  </a:txBody>
                  <a:tcPr marL="91435" marR="91435" marT="45722" marB="45722"/>
                </a:tc>
                <a:tc>
                  <a:txBody>
                    <a:bodyPr/>
                    <a:lstStyle/>
                    <a:p>
                      <a:r>
                        <a:rPr lang="en-US" sz="1000" kern="1200" baseline="0" dirty="0" smtClean="0">
                          <a:solidFill>
                            <a:schemeClr val="dk1"/>
                          </a:solidFill>
                          <a:latin typeface="Arial Black" pitchFamily="34" charset="0"/>
                          <a:ea typeface="+mn-ea"/>
                          <a:cs typeface="+mn-cs"/>
                        </a:rPr>
                        <a:t>Number of District Mental Health Teams established</a:t>
                      </a:r>
                      <a:endParaRPr lang="en-US" sz="1000" dirty="0">
                        <a:latin typeface="Arial Black" pitchFamily="34" charset="0"/>
                      </a:endParaRPr>
                    </a:p>
                  </a:txBody>
                  <a:tcPr marL="91435" marR="91435" marT="45722" marB="45722"/>
                </a:tc>
                <a:tc>
                  <a:txBody>
                    <a:bodyPr/>
                    <a:lstStyle/>
                    <a:p>
                      <a:r>
                        <a:rPr lang="en-ZA" sz="1000" baseline="0" dirty="0" smtClean="0">
                          <a:latin typeface="Arial Black" pitchFamily="34" charset="0"/>
                          <a:ea typeface="Times New Roman"/>
                          <a:cs typeface="Times New Roman"/>
                        </a:rPr>
                        <a:t>Annual: 10</a:t>
                      </a:r>
                      <a:r>
                        <a:rPr lang="en-GB" sz="1000" kern="1200" dirty="0" smtClean="0">
                          <a:solidFill>
                            <a:schemeClr val="dk1"/>
                          </a:solidFill>
                          <a:latin typeface="Arial Black" pitchFamily="34" charset="0"/>
                          <a:ea typeface="+mn-ea"/>
                          <a:cs typeface="+mn-cs"/>
                        </a:rPr>
                        <a:t> District mental health teams</a:t>
                      </a:r>
                      <a:endParaRPr lang="en-US" sz="1000" kern="1200" dirty="0" smtClean="0">
                        <a:solidFill>
                          <a:schemeClr val="dk1"/>
                        </a:solidFill>
                        <a:latin typeface="Arial Black" pitchFamily="34" charset="0"/>
                        <a:ea typeface="+mn-ea"/>
                        <a:cs typeface="+mn-cs"/>
                      </a:endParaRPr>
                    </a:p>
                    <a:p>
                      <a:r>
                        <a:rPr lang="en-GB" sz="1000" kern="1200" dirty="0" smtClean="0">
                          <a:solidFill>
                            <a:schemeClr val="dk1"/>
                          </a:solidFill>
                          <a:latin typeface="Arial Black" pitchFamily="34" charset="0"/>
                          <a:ea typeface="+mn-ea"/>
                          <a:cs typeface="+mn-cs"/>
                        </a:rPr>
                        <a:t>established</a:t>
                      </a:r>
                      <a:endParaRPr lang="en-ZA"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000" baseline="0" dirty="0" smtClean="0">
                        <a:latin typeface="Arial Black" pitchFamily="34" charset="0"/>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000" baseline="0" dirty="0" smtClean="0">
                          <a:latin typeface="Arial Black" pitchFamily="34" charset="0"/>
                          <a:ea typeface="Times New Roman"/>
                          <a:cs typeface="Times New Roman"/>
                        </a:rPr>
                        <a:t>Q1: 7</a:t>
                      </a:r>
                      <a:r>
                        <a:rPr lang="en-US" sz="1000" kern="1200" dirty="0" smtClean="0">
                          <a:solidFill>
                            <a:schemeClr val="dk1"/>
                          </a:solidFill>
                          <a:latin typeface="Arial Black" pitchFamily="34" charset="0"/>
                          <a:ea typeface="+mn-ea"/>
                          <a:cs typeface="+mn-cs"/>
                        </a:rPr>
                        <a:t> teams established</a:t>
                      </a:r>
                      <a:endParaRPr lang="en-US" sz="1000" dirty="0" smtClean="0">
                        <a:latin typeface="Arial Black" pitchFamily="34" charset="0"/>
                        <a:ea typeface="Times New Roman"/>
                        <a:cs typeface="Times New Roman"/>
                      </a:endParaRPr>
                    </a:p>
                  </a:txBody>
                  <a:tcPr marL="68577" marR="68577" marT="0" marB="0"/>
                </a:tc>
                <a:tc>
                  <a:txBody>
                    <a:bodyPr/>
                    <a:lstStyle/>
                    <a:p>
                      <a:pPr>
                        <a:lnSpc>
                          <a:spcPct val="115000"/>
                        </a:lnSpc>
                        <a:spcBef>
                          <a:spcPts val="1000"/>
                        </a:spcBef>
                        <a:spcAft>
                          <a:spcPts val="1000"/>
                        </a:spcAft>
                      </a:pPr>
                      <a:r>
                        <a:rPr lang="en-ZA" sz="1000" dirty="0" smtClean="0">
                          <a:latin typeface="Arial Black" pitchFamily="34" charset="0"/>
                          <a:ea typeface="Calibri"/>
                          <a:cs typeface="Times New Roman"/>
                        </a:rPr>
                        <a:t>8 District Mental Health Teams established</a:t>
                      </a:r>
                      <a:endParaRPr lang="en-ZA" sz="1000" dirty="0">
                        <a:latin typeface="Arial Black" pitchFamily="34" charset="0"/>
                        <a:ea typeface="Times New Roman"/>
                        <a:cs typeface="Times New Roman"/>
                      </a:endParaRPr>
                    </a:p>
                  </a:txBody>
                  <a:tcPr marL="68577" marR="68577" marT="0" marB="0">
                    <a:solidFill>
                      <a:schemeClr val="accent1">
                        <a:lumMod val="20000"/>
                        <a:lumOff val="80000"/>
                      </a:schemeClr>
                    </a:solidFill>
                  </a:tcPr>
                </a:tc>
                <a:tc>
                  <a:txBody>
                    <a:bodyPr/>
                    <a:lstStyle/>
                    <a:p>
                      <a:pPr marL="0" marR="0">
                        <a:lnSpc>
                          <a:spcPct val="115000"/>
                        </a:lnSpc>
                        <a:spcBef>
                          <a:spcPts val="0"/>
                        </a:spcBef>
                        <a:spcAft>
                          <a:spcPts val="1000"/>
                        </a:spcAft>
                      </a:pPr>
                      <a:r>
                        <a:rPr lang="en-ZA" sz="1000" kern="1200" dirty="0" smtClean="0">
                          <a:solidFill>
                            <a:schemeClr val="dk1"/>
                          </a:solidFill>
                          <a:latin typeface="Arial Black" pitchFamily="34" charset="0"/>
                          <a:ea typeface="Calibri"/>
                          <a:cs typeface="Times New Roman"/>
                        </a:rPr>
                        <a:t>+ 1 district mental health team</a:t>
                      </a:r>
                      <a:endParaRPr lang="en-US" sz="1000" kern="1200" dirty="0" smtClean="0">
                        <a:solidFill>
                          <a:schemeClr val="dk1"/>
                        </a:solidFill>
                        <a:latin typeface="Arial Black" pitchFamily="34" charset="0"/>
                        <a:ea typeface="Calibri"/>
                        <a:cs typeface="Times New Roman"/>
                      </a:endParaRPr>
                    </a:p>
                  </a:txBody>
                  <a:tcPr marL="68577" marR="68577"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32808"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sp>
        <p:nvSpPr>
          <p:cNvPr id="32809"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27</a:t>
            </a:r>
            <a:endParaRPr lang="en-US" altLang="en-US" sz="1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89282EF2-557C-488F-B4E7-1C5A223B005C}" type="slidenum">
              <a:rPr lang="en-ZA" altLang="en-US" sz="1200" smtClean="0">
                <a:latin typeface="Arial" charset="0"/>
                <a:cs typeface="Arial" charset="0"/>
              </a:rPr>
              <a:pPr algn="r" eaLnBrk="1" hangingPunct="1"/>
              <a:t>28</a:t>
            </a:fld>
            <a:r>
              <a:rPr lang="en-ZA" altLang="en-US" sz="1200" smtClean="0">
                <a:latin typeface="Arial" charset="0"/>
                <a:cs typeface="Arial" charset="0"/>
              </a:rPr>
              <a:t> </a:t>
            </a:r>
          </a:p>
        </p:txBody>
      </p:sp>
      <p:sp>
        <p:nvSpPr>
          <p:cNvPr id="33795"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5" name="Content Placeholder 4"/>
          <p:cNvGraphicFramePr>
            <a:graphicFrameLocks/>
          </p:cNvGraphicFramePr>
          <p:nvPr/>
        </p:nvGraphicFramePr>
        <p:xfrm>
          <a:off x="0" y="1125538"/>
          <a:ext cx="9144000" cy="4897437"/>
        </p:xfrm>
        <a:graphic>
          <a:graphicData uri="http://schemas.openxmlformats.org/drawingml/2006/table">
            <a:tbl>
              <a:tblPr firstRow="1" bandRow="1">
                <a:tableStyleId>{5C22544A-7EE6-4342-B048-85BDC9FD1C3A}</a:tableStyleId>
              </a:tblPr>
              <a:tblGrid>
                <a:gridCol w="1629410">
                  <a:extLst>
                    <a:ext uri="{9D8B030D-6E8A-4147-A177-3AD203B41FA5}">
                      <a16:colId xmlns:a16="http://schemas.microsoft.com/office/drawing/2014/main" val="20000"/>
                    </a:ext>
                  </a:extLst>
                </a:gridCol>
                <a:gridCol w="1629410">
                  <a:extLst>
                    <a:ext uri="{9D8B030D-6E8A-4147-A177-3AD203B41FA5}">
                      <a16:colId xmlns:a16="http://schemas.microsoft.com/office/drawing/2014/main" val="20001"/>
                    </a:ext>
                  </a:extLst>
                </a:gridCol>
                <a:gridCol w="2207952">
                  <a:extLst>
                    <a:ext uri="{9D8B030D-6E8A-4147-A177-3AD203B41FA5}">
                      <a16:colId xmlns:a16="http://schemas.microsoft.com/office/drawing/2014/main" val="20002"/>
                    </a:ext>
                  </a:extLst>
                </a:gridCol>
                <a:gridCol w="1838614">
                  <a:extLst>
                    <a:ext uri="{9D8B030D-6E8A-4147-A177-3AD203B41FA5}">
                      <a16:colId xmlns:a16="http://schemas.microsoft.com/office/drawing/2014/main" val="20003"/>
                    </a:ext>
                  </a:extLst>
                </a:gridCol>
                <a:gridCol w="1838614">
                  <a:extLst>
                    <a:ext uri="{9D8B030D-6E8A-4147-A177-3AD203B41FA5}">
                      <a16:colId xmlns:a16="http://schemas.microsoft.com/office/drawing/2014/main" val="20004"/>
                    </a:ext>
                  </a:extLst>
                </a:gridCol>
              </a:tblGrid>
              <a:tr h="243849">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19" marB="45719"/>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19" marB="45719"/>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19" marB="45719"/>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9" marB="45719"/>
                </a:tc>
                <a:extLst>
                  <a:ext uri="{0D108BD9-81ED-4DB2-BD59-A6C34878D82A}">
                    <a16:rowId xmlns:a16="http://schemas.microsoft.com/office/drawing/2014/main" val="10000"/>
                  </a:ext>
                </a:extLst>
              </a:tr>
              <a:tr h="2072771">
                <a:tc>
                  <a:txBody>
                    <a:bodyPr/>
                    <a:lstStyle/>
                    <a:p>
                      <a:r>
                        <a:rPr lang="en-US" sz="1000" dirty="0" smtClean="0">
                          <a:latin typeface="Arial Black" pitchFamily="34" charset="0"/>
                        </a:rPr>
                        <a:t>Expand provision of rehabilitation services in South Africa</a:t>
                      </a:r>
                      <a:endParaRPr lang="en-US" sz="1000" dirty="0">
                        <a:latin typeface="Arial Black" pitchFamily="34" charset="0"/>
                      </a:endParaRPr>
                    </a:p>
                  </a:txBody>
                  <a:tcPr marT="45717" marB="45717"/>
                </a:tc>
                <a:tc>
                  <a:txBody>
                    <a:bodyPr/>
                    <a:lstStyle/>
                    <a:p>
                      <a:pPr marL="0" algn="l" defTabSz="914400" rtl="0" eaLnBrk="1" latinLnBrk="0" hangingPunct="1"/>
                      <a:r>
                        <a:rPr lang="en-US" sz="1000" kern="1200" dirty="0" smtClean="0">
                          <a:solidFill>
                            <a:schemeClr val="dk1"/>
                          </a:solidFill>
                          <a:latin typeface="Arial Black" pitchFamily="34" charset="0"/>
                          <a:ea typeface="+mn-ea"/>
                          <a:cs typeface="+mn-cs"/>
                        </a:rPr>
                        <a:t>Number of Districts with an inter-disciplinary rehabilitation team including physiotherapist, optometrist, speech and hearing/ audiologist, occupational therapist, medical </a:t>
                      </a:r>
                      <a:r>
                        <a:rPr lang="en-US" sz="1000" kern="1200" dirty="0" err="1" smtClean="0">
                          <a:solidFill>
                            <a:schemeClr val="dk1"/>
                          </a:solidFill>
                          <a:latin typeface="Arial Black" pitchFamily="34" charset="0"/>
                          <a:ea typeface="+mn-ea"/>
                          <a:cs typeface="+mn-cs"/>
                        </a:rPr>
                        <a:t>orthotist</a:t>
                      </a:r>
                      <a:r>
                        <a:rPr lang="en-US" sz="1000" kern="1200" dirty="0" smtClean="0">
                          <a:solidFill>
                            <a:schemeClr val="dk1"/>
                          </a:solidFill>
                          <a:latin typeface="Arial Black" pitchFamily="34" charset="0"/>
                          <a:ea typeface="+mn-ea"/>
                          <a:cs typeface="+mn-cs"/>
                        </a:rPr>
                        <a:t>/ </a:t>
                      </a:r>
                      <a:r>
                        <a:rPr lang="en-US" sz="1000" kern="1200" dirty="0" err="1" smtClean="0">
                          <a:solidFill>
                            <a:schemeClr val="dk1"/>
                          </a:solidFill>
                          <a:latin typeface="Arial Black" pitchFamily="34" charset="0"/>
                          <a:ea typeface="+mn-ea"/>
                          <a:cs typeface="+mn-cs"/>
                        </a:rPr>
                        <a:t>prosthetist</a:t>
                      </a:r>
                      <a:r>
                        <a:rPr lang="en-US" sz="1000" kern="1200" dirty="0" smtClean="0">
                          <a:solidFill>
                            <a:schemeClr val="dk1"/>
                          </a:solidFill>
                          <a:latin typeface="Arial Black" pitchFamily="34" charset="0"/>
                          <a:ea typeface="+mn-ea"/>
                          <a:cs typeface="+mn-cs"/>
                        </a:rPr>
                        <a:t> 	</a:t>
                      </a:r>
                    </a:p>
                  </a:txBody>
                  <a:tcPr marT="45717" marB="45717"/>
                </a:tc>
                <a:tc>
                  <a:txBody>
                    <a:bodyPr/>
                    <a:lstStyle/>
                    <a:p>
                      <a:r>
                        <a:rPr lang="en-US" sz="1000" kern="1200" dirty="0" smtClean="0">
                          <a:solidFill>
                            <a:schemeClr val="dk1"/>
                          </a:solidFill>
                          <a:latin typeface="Arial Black" pitchFamily="34" charset="0"/>
                          <a:ea typeface="+mn-ea"/>
                          <a:cs typeface="+mn-cs"/>
                        </a:rPr>
                        <a:t>Annual:  Survey conducted to determine the number of Districts with an inter-disciplinary rehabilitation team </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Develop draft survey tool </a:t>
                      </a:r>
                      <a:r>
                        <a:rPr lang="en-US" sz="1000" kern="1200" baseline="0" dirty="0" smtClean="0">
                          <a:solidFill>
                            <a:schemeClr val="dk1"/>
                          </a:solidFill>
                          <a:latin typeface="+mn-lt"/>
                          <a:ea typeface="+mn-ea"/>
                          <a:cs typeface="+mn-cs"/>
                        </a:rPr>
                        <a:t>	</a:t>
                      </a:r>
                    </a:p>
                    <a:p>
                      <a:r>
                        <a:rPr lang="en-US" sz="1000" kern="1200" dirty="0" smtClean="0">
                          <a:solidFill>
                            <a:schemeClr val="dk1"/>
                          </a:solidFill>
                          <a:latin typeface="Arial Black" pitchFamily="34" charset="0"/>
                          <a:ea typeface="+mn-ea"/>
                          <a:cs typeface="+mn-cs"/>
                        </a:rPr>
                        <a:t>	</a:t>
                      </a:r>
                    </a:p>
                  </a:txBody>
                  <a:tcPr marL="68580" marR="68580" marT="0" marB="0"/>
                </a:tc>
                <a:tc>
                  <a:txBody>
                    <a:bodyPr/>
                    <a:lstStyle/>
                    <a:p>
                      <a:pPr marL="0" marR="0" algn="l" defTabSz="914400" rtl="0" eaLnBrk="1" latinLnBrk="0" hangingPunct="1">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0"/>
                        </a:spcAft>
                      </a:pPr>
                      <a:r>
                        <a:rPr lang="en-ZA" sz="1000" kern="1200" dirty="0" smtClean="0">
                          <a:solidFill>
                            <a:schemeClr val="dk1"/>
                          </a:solidFill>
                          <a:latin typeface="Arial Black" pitchFamily="34" charset="0"/>
                          <a:ea typeface="+mn-ea"/>
                          <a:cs typeface="+mn-cs"/>
                        </a:rPr>
                        <a:t>Draft survey tool developed</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None</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828097">
                <a:tc>
                  <a:txBody>
                    <a:bodyPr/>
                    <a:lstStyle/>
                    <a:p>
                      <a:r>
                        <a:rPr lang="en-US" sz="1000" kern="1200" baseline="0" dirty="0" smtClean="0">
                          <a:solidFill>
                            <a:schemeClr val="dk1"/>
                          </a:solidFill>
                          <a:latin typeface="Arial Black" pitchFamily="34" charset="0"/>
                          <a:ea typeface="+mn-ea"/>
                          <a:cs typeface="+mn-cs"/>
                        </a:rPr>
                        <a:t>Eliminate Malaria by 2018, so that there is zero local cases of</a:t>
                      </a:r>
                    </a:p>
                    <a:p>
                      <a:r>
                        <a:rPr lang="en-US" sz="1000" kern="1200" baseline="0" dirty="0" smtClean="0">
                          <a:solidFill>
                            <a:schemeClr val="dk1"/>
                          </a:solidFill>
                          <a:latin typeface="Arial Black" pitchFamily="34" charset="0"/>
                          <a:ea typeface="+mn-ea"/>
                          <a:cs typeface="+mn-cs"/>
                        </a:rPr>
                        <a:t>malaria in South Africa</a:t>
                      </a:r>
                      <a:endParaRPr lang="en-ZA" sz="1000" b="0" i="0" u="none" strike="noStrike" dirty="0">
                        <a:solidFill>
                          <a:srgbClr val="000000"/>
                        </a:solidFill>
                        <a:latin typeface="Arial Black" pitchFamily="34" charset="0"/>
                      </a:endParaRPr>
                    </a:p>
                  </a:txBody>
                  <a:tcPr marL="0" marR="0" marT="0" marB="0"/>
                </a:tc>
                <a:tc>
                  <a:txBody>
                    <a:bodyPr/>
                    <a:lstStyle/>
                    <a:p>
                      <a:r>
                        <a:rPr lang="en-US" sz="1000" kern="1200" baseline="0" dirty="0" smtClean="0">
                          <a:solidFill>
                            <a:schemeClr val="dk1"/>
                          </a:solidFill>
                          <a:latin typeface="Arial Black" pitchFamily="34" charset="0"/>
                          <a:ea typeface="+mn-ea"/>
                          <a:cs typeface="+mn-cs"/>
                        </a:rPr>
                        <a:t>Malaria Incidence per 1000 population at risk</a:t>
                      </a:r>
                      <a:endParaRPr lang="en-ZA" sz="1000" b="0" i="0" u="none" strike="noStrike" dirty="0">
                        <a:solidFill>
                          <a:srgbClr val="000000"/>
                        </a:solidFill>
                        <a:latin typeface="Arial Black" pitchFamily="34" charset="0"/>
                      </a:endParaRPr>
                    </a:p>
                  </a:txBody>
                  <a:tcPr marL="0" marR="0" marT="0" marB="0"/>
                </a:tc>
                <a:tc>
                  <a:txBody>
                    <a:bodyPr/>
                    <a:lstStyle/>
                    <a:p>
                      <a:r>
                        <a:rPr lang="en-US" sz="1000" baseline="0" dirty="0" smtClean="0">
                          <a:latin typeface="Arial Black" pitchFamily="34" charset="0"/>
                          <a:ea typeface="Times New Roman"/>
                          <a:cs typeface="Times New Roman"/>
                        </a:rPr>
                        <a:t>Annual: </a:t>
                      </a:r>
                      <a:r>
                        <a:rPr lang="en-GB" sz="1000" kern="1200" baseline="0" dirty="0" smtClean="0">
                          <a:solidFill>
                            <a:schemeClr val="dk1"/>
                          </a:solidFill>
                          <a:latin typeface="Arial Black" pitchFamily="34" charset="0"/>
                          <a:ea typeface="+mn-ea"/>
                          <a:cs typeface="+mn-cs"/>
                        </a:rPr>
                        <a:t>0.2 malaria cases per 1000 population at risk</a:t>
                      </a:r>
                      <a:endParaRPr lang="en-US"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latin typeface="Arial Black" pitchFamily="34" charset="0"/>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latin typeface="Arial Black" pitchFamily="34" charset="0"/>
                          <a:ea typeface="Times New Roman"/>
                          <a:cs typeface="Times New Roman"/>
                        </a:rPr>
                        <a:t>Q1: 0.2 </a:t>
                      </a:r>
                      <a:r>
                        <a:rPr lang="en-GB" sz="1000" kern="1200" baseline="0" dirty="0" smtClean="0">
                          <a:solidFill>
                            <a:schemeClr val="dk1"/>
                          </a:solidFill>
                          <a:latin typeface="Arial Black" pitchFamily="34" charset="0"/>
                          <a:ea typeface="+mn-ea"/>
                          <a:cs typeface="+mn-cs"/>
                        </a:rPr>
                        <a:t>malaria cases per 1000 population at risk</a:t>
                      </a:r>
                      <a:endParaRPr lang="en-US" sz="1000" dirty="0" smtClean="0">
                        <a:latin typeface="Arial Black" pitchFamily="34" charset="0"/>
                        <a:ea typeface="Times New Roman"/>
                        <a:cs typeface="Times New Roman"/>
                      </a:endParaRPr>
                    </a:p>
                  </a:txBody>
                  <a:tcPr marL="68580" marR="68580" marT="0"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0.1 cases per 1000 population at risk</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+ 0.1 malaria cases per 1000 population at risk (-target exceeded)</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752721">
                <a:tc>
                  <a:txBody>
                    <a:bodyPr/>
                    <a:lstStyle/>
                    <a:p>
                      <a:r>
                        <a:rPr lang="en-US" sz="1000" kern="1200" baseline="0" dirty="0" smtClean="0">
                          <a:solidFill>
                            <a:schemeClr val="dk1"/>
                          </a:solidFill>
                          <a:latin typeface="Arial Black" pitchFamily="34" charset="0"/>
                          <a:ea typeface="+mn-ea"/>
                          <a:cs typeface="+mn-cs"/>
                        </a:rPr>
                        <a:t>Eliminate Malaria by 2018, so that there is zero local cases of</a:t>
                      </a:r>
                    </a:p>
                    <a:p>
                      <a:r>
                        <a:rPr lang="en-US" sz="1000" kern="1200" baseline="0" dirty="0" smtClean="0">
                          <a:solidFill>
                            <a:schemeClr val="dk1"/>
                          </a:solidFill>
                          <a:latin typeface="Arial Black" pitchFamily="34" charset="0"/>
                          <a:ea typeface="+mn-ea"/>
                          <a:cs typeface="+mn-cs"/>
                        </a:rPr>
                        <a:t>malaria in South Africa</a:t>
                      </a:r>
                      <a:endParaRPr lang="en-US" sz="1000" dirty="0">
                        <a:latin typeface="Arial Black" pitchFamily="34" charset="0"/>
                      </a:endParaRPr>
                    </a:p>
                  </a:txBody>
                  <a:tcPr marT="45717" marB="45717"/>
                </a:tc>
                <a:tc>
                  <a:txBody>
                    <a:bodyPr/>
                    <a:lstStyle/>
                    <a:p>
                      <a:r>
                        <a:rPr lang="en-US" sz="1000" kern="1200" baseline="0" dirty="0" smtClean="0">
                          <a:solidFill>
                            <a:schemeClr val="dk1"/>
                          </a:solidFill>
                          <a:latin typeface="Arial Black" pitchFamily="34" charset="0"/>
                          <a:ea typeface="+mn-ea"/>
                          <a:cs typeface="+mn-cs"/>
                        </a:rPr>
                        <a:t>Number of targeted districts reporting malaria cases within 24 hours of diagnosis</a:t>
                      </a:r>
                      <a:endParaRPr lang="en-US" sz="1000" dirty="0">
                        <a:latin typeface="Arial Black" pitchFamily="34" charset="0"/>
                      </a:endParaRPr>
                    </a:p>
                  </a:txBody>
                  <a:tcPr marT="45717" marB="45717"/>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00" dirty="0" smtClean="0">
                          <a:latin typeface="Arial Black" pitchFamily="34" charset="0"/>
                          <a:ea typeface="Times New Roman"/>
                          <a:cs typeface="Times New Roman"/>
                        </a:rPr>
                        <a:t>Annual: </a:t>
                      </a:r>
                      <a:r>
                        <a:rPr lang="en-US" sz="1000" kern="1200" dirty="0" smtClean="0">
                          <a:solidFill>
                            <a:schemeClr val="dk1"/>
                          </a:solidFill>
                          <a:latin typeface="Arial Black" pitchFamily="34" charset="0"/>
                          <a:ea typeface="+mn-ea"/>
                          <a:cs typeface="+mn-cs"/>
                        </a:rPr>
                        <a:t>9 malaria targeted districts reporting malaria cases within 24 hours of diagnosis</a:t>
                      </a:r>
                      <a:endParaRPr lang="en-US" sz="1000" dirty="0" smtClean="0">
                        <a:latin typeface="Arial Black" pitchFamily="34" charset="0"/>
                        <a:ea typeface="Times New Roman"/>
                        <a:cs typeface="Times New Roman"/>
                      </a:endParaRPr>
                    </a:p>
                    <a:p>
                      <a:pPr marL="0" marR="0">
                        <a:lnSpc>
                          <a:spcPct val="115000"/>
                        </a:lnSpc>
                        <a:spcBef>
                          <a:spcPts val="0"/>
                        </a:spcBef>
                        <a:spcAft>
                          <a:spcPts val="0"/>
                        </a:spcAft>
                      </a:pPr>
                      <a:endParaRPr lang="en-ZA" sz="1000" dirty="0" smtClean="0">
                        <a:latin typeface="Arial Black" pitchFamily="34" charset="0"/>
                        <a:ea typeface="Times New Roman"/>
                        <a:cs typeface="Times New Roman"/>
                      </a:endParaRPr>
                    </a:p>
                    <a:p>
                      <a:pPr marL="0" marR="0">
                        <a:lnSpc>
                          <a:spcPct val="115000"/>
                        </a:lnSpc>
                        <a:spcBef>
                          <a:spcPts val="0"/>
                        </a:spcBef>
                        <a:spcAft>
                          <a:spcPts val="0"/>
                        </a:spcAft>
                      </a:pPr>
                      <a:endParaRPr lang="en-ZA" sz="1000" dirty="0" smtClean="0">
                        <a:latin typeface="Arial Black" pitchFamily="34" charset="0"/>
                        <a:ea typeface="Times New Roman"/>
                        <a:cs typeface="Times New Roman"/>
                      </a:endParaRPr>
                    </a:p>
                    <a:p>
                      <a:pPr marL="0" marR="0">
                        <a:lnSpc>
                          <a:spcPct val="115000"/>
                        </a:lnSpc>
                        <a:spcBef>
                          <a:spcPts val="0"/>
                        </a:spcBef>
                        <a:spcAft>
                          <a:spcPts val="0"/>
                        </a:spcAft>
                      </a:pPr>
                      <a:r>
                        <a:rPr lang="en-ZA" sz="1000" dirty="0" smtClean="0">
                          <a:latin typeface="Arial Black" pitchFamily="34" charset="0"/>
                          <a:ea typeface="Times New Roman"/>
                          <a:cs typeface="Times New Roman"/>
                        </a:rPr>
                        <a:t>Q1: </a:t>
                      </a:r>
                      <a:r>
                        <a:rPr lang="en-US" sz="1000" kern="1200" dirty="0" smtClean="0">
                          <a:solidFill>
                            <a:schemeClr val="dk1"/>
                          </a:solidFill>
                          <a:latin typeface="Arial Black" pitchFamily="34" charset="0"/>
                          <a:ea typeface="+mn-ea"/>
                          <a:cs typeface="+mn-cs"/>
                        </a:rPr>
                        <a:t>7 malaria targeted districts reporting malaria cases within 24 hours of diagnosis</a:t>
                      </a:r>
                      <a:endParaRPr lang="en-US" sz="1000" dirty="0">
                        <a:latin typeface="Arial Black" pitchFamily="34" charset="0"/>
                        <a:ea typeface="Times New Roman"/>
                        <a:cs typeface="Times New Roman"/>
                      </a:endParaRPr>
                    </a:p>
                  </a:txBody>
                  <a:tcPr marL="68580" marR="68580" marT="0" marB="0"/>
                </a:tc>
                <a:tc>
                  <a:txBody>
                    <a:bodyPr/>
                    <a:lstStyle/>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9 malaria targeted districts reporting malaria cases within 24 hours of diagnosis  </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kern="1200" baseline="0" dirty="0" smtClean="0">
                          <a:solidFill>
                            <a:schemeClr val="dk1"/>
                          </a:solidFill>
                          <a:latin typeface="Arial Black" pitchFamily="34" charset="0"/>
                          <a:ea typeface="+mn-ea"/>
                          <a:cs typeface="+mn-cs"/>
                        </a:rPr>
                        <a:t>+ 2 malaria targeted districts</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6D53522A-20A3-4B30-BA0A-6C483774740A}" type="slidenum">
              <a:rPr lang="en-ZA" altLang="en-US" sz="1200" smtClean="0">
                <a:latin typeface="Arial" charset="0"/>
                <a:cs typeface="Arial" charset="0"/>
              </a:rPr>
              <a:pPr algn="r" eaLnBrk="1" hangingPunct="1"/>
              <a:t>29</a:t>
            </a:fld>
            <a:r>
              <a:rPr lang="en-ZA" altLang="en-US" sz="1200" smtClean="0">
                <a:latin typeface="Arial" charset="0"/>
                <a:cs typeface="Arial" charset="0"/>
              </a:rPr>
              <a:t> </a:t>
            </a:r>
          </a:p>
        </p:txBody>
      </p:sp>
      <p:sp>
        <p:nvSpPr>
          <p:cNvPr id="34819" name="Rectangle 2"/>
          <p:cNvSpPr txBox="1">
            <a:spLocks noChangeArrowheads="1"/>
          </p:cNvSpPr>
          <p:nvPr/>
        </p:nvSpPr>
        <p:spPr bwMode="auto">
          <a:xfrm>
            <a:off x="0" y="-71438"/>
            <a:ext cx="7235825"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4: Primary Health Care</a:t>
            </a:r>
            <a:br>
              <a:rPr lang="en-GB" altLang="en-US" sz="2800" b="1">
                <a:solidFill>
                  <a:schemeClr val="bg1"/>
                </a:solidFill>
                <a:latin typeface="Arial Black" pitchFamily="34" charset="0"/>
              </a:rPr>
            </a:br>
            <a:endParaRPr lang="en-GB" altLang="en-US" sz="2800" b="1">
              <a:solidFill>
                <a:schemeClr val="bg1"/>
              </a:solidFill>
              <a:latin typeface="Arial Black" pitchFamily="34" charset="0"/>
            </a:endParaRPr>
          </a:p>
        </p:txBody>
      </p:sp>
      <p:graphicFrame>
        <p:nvGraphicFramePr>
          <p:cNvPr id="6" name="Content Placeholder 4"/>
          <p:cNvGraphicFramePr>
            <a:graphicFrameLocks/>
          </p:cNvGraphicFramePr>
          <p:nvPr/>
        </p:nvGraphicFramePr>
        <p:xfrm>
          <a:off x="7938" y="549275"/>
          <a:ext cx="9144000" cy="6307138"/>
        </p:xfrm>
        <a:graphic>
          <a:graphicData uri="http://schemas.openxmlformats.org/drawingml/2006/table">
            <a:tbl>
              <a:tblPr firstRow="1" bandRow="1">
                <a:tableStyleId>{5C22544A-7EE6-4342-B048-85BDC9FD1C3A}</a:tableStyleId>
              </a:tblPr>
              <a:tblGrid>
                <a:gridCol w="1619671">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3088434">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267544">
                  <a:extLst>
                    <a:ext uri="{9D8B030D-6E8A-4147-A177-3AD203B41FA5}">
                      <a16:colId xmlns:a16="http://schemas.microsoft.com/office/drawing/2014/main" val="20004"/>
                    </a:ext>
                  </a:extLst>
                </a:gridCol>
              </a:tblGrid>
              <a:tr h="243867">
                <a:tc>
                  <a:txBody>
                    <a:bodyPr/>
                    <a:lstStyle/>
                    <a:p>
                      <a:pPr algn="l"/>
                      <a:r>
                        <a:rPr lang="en-US" sz="950" dirty="0" smtClean="0">
                          <a:latin typeface="Arial Black" pitchFamily="34" charset="0"/>
                        </a:rPr>
                        <a:t>Strategic Objective</a:t>
                      </a:r>
                      <a:endParaRPr lang="en-US" sz="950" dirty="0">
                        <a:latin typeface="Arial Black" pitchFamily="34" charset="0"/>
                      </a:endParaRPr>
                    </a:p>
                  </a:txBody>
                  <a:tcPr marL="91438" marR="91438" marT="45729" marB="45729"/>
                </a:tc>
                <a:tc>
                  <a:txBody>
                    <a:bodyPr/>
                    <a:lstStyle/>
                    <a:p>
                      <a:pPr algn="l"/>
                      <a:r>
                        <a:rPr lang="en-US" sz="950" dirty="0" smtClean="0">
                          <a:latin typeface="Arial Black" pitchFamily="34" charset="0"/>
                        </a:rPr>
                        <a:t>Indicator</a:t>
                      </a:r>
                      <a:endParaRPr lang="en-US" sz="950" dirty="0">
                        <a:latin typeface="Arial Black" pitchFamily="34" charset="0"/>
                      </a:endParaRPr>
                    </a:p>
                  </a:txBody>
                  <a:tcPr marL="91438" marR="91438" marT="45729" marB="45729"/>
                </a:tc>
                <a:tc>
                  <a:txBody>
                    <a:bodyPr/>
                    <a:lstStyle/>
                    <a:p>
                      <a:pPr algn="l"/>
                      <a:r>
                        <a:rPr lang="en-US" sz="950" dirty="0" smtClean="0">
                          <a:latin typeface="Arial Black" pitchFamily="34" charset="0"/>
                        </a:rPr>
                        <a:t> Targets</a:t>
                      </a:r>
                      <a:endParaRPr lang="en-US" sz="950" dirty="0">
                        <a:latin typeface="Arial Black" pitchFamily="34" charset="0"/>
                      </a:endParaRPr>
                    </a:p>
                  </a:txBody>
                  <a:tcPr marL="91438" marR="91438"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dirty="0" smtClean="0">
                          <a:latin typeface="Arial Black" pitchFamily="34" charset="0"/>
                        </a:rPr>
                        <a:t>Q1 Performance</a:t>
                      </a:r>
                    </a:p>
                  </a:txBody>
                  <a:tcPr marL="91438" marR="91438" marT="45729" marB="45729"/>
                </a:tc>
                <a:tc>
                  <a:txBody>
                    <a:bodyPr/>
                    <a:lstStyle/>
                    <a:p>
                      <a:r>
                        <a:rPr lang="en-US" sz="950" dirty="0" smtClean="0">
                          <a:latin typeface="Arial Black" pitchFamily="34" charset="0"/>
                        </a:rPr>
                        <a:t>Deviation</a:t>
                      </a:r>
                      <a:endParaRPr lang="en-US" sz="950" dirty="0">
                        <a:latin typeface="Arial Black" pitchFamily="34" charset="0"/>
                      </a:endParaRPr>
                    </a:p>
                  </a:txBody>
                  <a:tcPr marL="91438" marR="91438" marT="45729" marB="45729"/>
                </a:tc>
                <a:extLst>
                  <a:ext uri="{0D108BD9-81ED-4DB2-BD59-A6C34878D82A}">
                    <a16:rowId xmlns:a16="http://schemas.microsoft.com/office/drawing/2014/main" val="10000"/>
                  </a:ext>
                </a:extLst>
              </a:tr>
              <a:tr h="1463264">
                <a:tc>
                  <a:txBody>
                    <a:bodyPr/>
                    <a:lstStyle/>
                    <a:p>
                      <a:r>
                        <a:rPr lang="en-US" sz="950" kern="1200" baseline="0" dirty="0" smtClean="0">
                          <a:solidFill>
                            <a:schemeClr val="dk1"/>
                          </a:solidFill>
                          <a:latin typeface="Arial Black" pitchFamily="34" charset="0"/>
                          <a:ea typeface="+mn-ea"/>
                          <a:cs typeface="+mn-cs"/>
                        </a:rPr>
                        <a:t>Strengthen</a:t>
                      </a:r>
                    </a:p>
                    <a:p>
                      <a:r>
                        <a:rPr lang="en-US" sz="950" kern="1200" baseline="0" dirty="0" smtClean="0">
                          <a:solidFill>
                            <a:schemeClr val="dk1"/>
                          </a:solidFill>
                          <a:latin typeface="Arial Black" pitchFamily="34" charset="0"/>
                          <a:ea typeface="+mn-ea"/>
                          <a:cs typeface="+mn-cs"/>
                        </a:rPr>
                        <a:t>preparedness and core response capacities for public health</a:t>
                      </a:r>
                    </a:p>
                    <a:p>
                      <a:r>
                        <a:rPr lang="en-US" sz="950" kern="1200" baseline="0" dirty="0" smtClean="0">
                          <a:solidFill>
                            <a:schemeClr val="dk1"/>
                          </a:solidFill>
                          <a:latin typeface="Arial Black" pitchFamily="34" charset="0"/>
                          <a:ea typeface="+mn-ea"/>
                          <a:cs typeface="+mn-cs"/>
                        </a:rPr>
                        <a:t>emergencies in line with</a:t>
                      </a:r>
                    </a:p>
                    <a:p>
                      <a:r>
                        <a:rPr lang="en-US" sz="950" kern="1200" baseline="0" dirty="0" smtClean="0">
                          <a:solidFill>
                            <a:schemeClr val="dk1"/>
                          </a:solidFill>
                          <a:latin typeface="Arial Black" pitchFamily="34" charset="0"/>
                          <a:ea typeface="+mn-ea"/>
                          <a:cs typeface="+mn-cs"/>
                        </a:rPr>
                        <a:t>International Health</a:t>
                      </a:r>
                    </a:p>
                    <a:p>
                      <a:r>
                        <a:rPr lang="en-US" sz="950" kern="1200" baseline="0" dirty="0" smtClean="0">
                          <a:solidFill>
                            <a:schemeClr val="dk1"/>
                          </a:solidFill>
                          <a:latin typeface="Arial Black" pitchFamily="34" charset="0"/>
                          <a:ea typeface="+mn-ea"/>
                          <a:cs typeface="+mn-cs"/>
                        </a:rPr>
                        <a:t>Regulations</a:t>
                      </a:r>
                      <a:endParaRPr lang="en-US" sz="950" dirty="0">
                        <a:latin typeface="Arial Black" pitchFamily="34" charset="0"/>
                      </a:endParaRPr>
                    </a:p>
                  </a:txBody>
                  <a:tcPr marT="45727" marB="45727"/>
                </a:tc>
                <a:tc>
                  <a:txBody>
                    <a:bodyPr/>
                    <a:lstStyle/>
                    <a:p>
                      <a:r>
                        <a:rPr lang="en-US" sz="950" kern="1200" baseline="0" dirty="0" smtClean="0">
                          <a:solidFill>
                            <a:schemeClr val="dk1"/>
                          </a:solidFill>
                          <a:latin typeface="Arial Black" pitchFamily="34" charset="0"/>
                          <a:ea typeface="+mn-ea"/>
                          <a:cs typeface="+mn-cs"/>
                        </a:rPr>
                        <a:t>Number of Provincial Outbreak Response Teams trained to respond to zoonotic, infectious and food-borne diseases</a:t>
                      </a:r>
                    </a:p>
                    <a:p>
                      <a:r>
                        <a:rPr lang="en-US" sz="950" kern="1200" baseline="0" dirty="0" smtClean="0">
                          <a:solidFill>
                            <a:schemeClr val="dk1"/>
                          </a:solidFill>
                          <a:latin typeface="Arial Black" pitchFamily="34" charset="0"/>
                          <a:ea typeface="+mn-ea"/>
                          <a:cs typeface="+mn-cs"/>
                        </a:rPr>
                        <a:t>Outbreaks</a:t>
                      </a:r>
                      <a:endParaRPr lang="en-US" sz="950" dirty="0">
                        <a:latin typeface="Arial Black" pitchFamily="34" charset="0"/>
                      </a:endParaRPr>
                    </a:p>
                  </a:txBody>
                  <a:tcPr marT="45727" marB="45727"/>
                </a:tc>
                <a:tc>
                  <a:txBody>
                    <a:bodyPr/>
                    <a:lstStyle/>
                    <a:p>
                      <a:r>
                        <a:rPr lang="en-ZA" sz="950" dirty="0" smtClean="0">
                          <a:latin typeface="Arial Black" pitchFamily="34" charset="0"/>
                          <a:ea typeface="Times New Roman"/>
                          <a:cs typeface="Times New Roman"/>
                        </a:rPr>
                        <a:t>Annual: </a:t>
                      </a:r>
                      <a:r>
                        <a:rPr lang="en-US" sz="950" kern="1200" dirty="0" smtClean="0">
                          <a:solidFill>
                            <a:schemeClr val="dk1"/>
                          </a:solidFill>
                          <a:latin typeface="Arial Black" pitchFamily="34" charset="0"/>
                          <a:ea typeface="+mn-ea"/>
                          <a:cs typeface="+mn-cs"/>
                        </a:rPr>
                        <a:t>9 Provincial Outbreak Response Teams trained on </a:t>
                      </a:r>
                      <a:r>
                        <a:rPr lang="en-US" sz="950" kern="1200" baseline="0" dirty="0" smtClean="0">
                          <a:solidFill>
                            <a:schemeClr val="dk1"/>
                          </a:solidFill>
                          <a:latin typeface="Arial Black" pitchFamily="34" charset="0"/>
                          <a:ea typeface="+mn-ea"/>
                          <a:cs typeface="+mn-cs"/>
                        </a:rPr>
                        <a:t>Infectious disease surveillance and response 	</a:t>
                      </a:r>
                    </a:p>
                    <a:p>
                      <a:endParaRPr lang="en-ZA" sz="950" dirty="0" smtClean="0">
                        <a:latin typeface="Arial Black" pitchFamily="34" charset="0"/>
                        <a:ea typeface="Times New Roman"/>
                        <a:cs typeface="Times New Roman"/>
                      </a:endParaRPr>
                    </a:p>
                    <a:p>
                      <a:r>
                        <a:rPr lang="en-ZA" sz="950" dirty="0" smtClean="0">
                          <a:latin typeface="Arial Black" pitchFamily="34" charset="0"/>
                          <a:ea typeface="Times New Roman"/>
                          <a:cs typeface="Times New Roman"/>
                        </a:rPr>
                        <a:t>Q1:</a:t>
                      </a:r>
                      <a:r>
                        <a:rPr lang="en-ZA" sz="950" baseline="0" dirty="0" smtClean="0">
                          <a:latin typeface="Arial Black" pitchFamily="34" charset="0"/>
                          <a:ea typeface="Times New Roman"/>
                          <a:cs typeface="Times New Roman"/>
                        </a:rPr>
                        <a:t> </a:t>
                      </a:r>
                      <a:r>
                        <a:rPr lang="en-US" sz="950" kern="1200" dirty="0" smtClean="0">
                          <a:solidFill>
                            <a:schemeClr val="dk1"/>
                          </a:solidFill>
                          <a:latin typeface="Arial Black" pitchFamily="34" charset="0"/>
                          <a:ea typeface="+mn-ea"/>
                          <a:cs typeface="+mn-cs"/>
                        </a:rPr>
                        <a:t>Training materials produced, and implementation plan developed </a:t>
                      </a:r>
                      <a:r>
                        <a:rPr lang="en-US" sz="950" kern="1200" baseline="0" dirty="0" smtClean="0">
                          <a:solidFill>
                            <a:schemeClr val="dk1"/>
                          </a:solidFill>
                          <a:latin typeface="+mn-lt"/>
                          <a:ea typeface="+mn-ea"/>
                          <a:cs typeface="+mn-cs"/>
                        </a:rPr>
                        <a:t>	</a:t>
                      </a:r>
                    </a:p>
                  </a:txBody>
                  <a:tcPr marL="68580" marR="68580" marT="0" marB="0"/>
                </a:tc>
                <a:tc>
                  <a:txBody>
                    <a:bodyPr/>
                    <a:lstStyle/>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Training materials and programme plan have been developed</a:t>
                      </a:r>
                      <a:endParaRPr lang="en-US" sz="95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None</a:t>
                      </a:r>
                      <a:endParaRPr lang="en-US" sz="95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853571">
                <a:tc>
                  <a:txBody>
                    <a:bodyPr/>
                    <a:lstStyle/>
                    <a:p>
                      <a:r>
                        <a:rPr lang="en-US" sz="950" kern="1200" baseline="0" dirty="0" smtClean="0">
                          <a:solidFill>
                            <a:schemeClr val="dk1"/>
                          </a:solidFill>
                          <a:latin typeface="Arial Black" pitchFamily="34" charset="0"/>
                          <a:ea typeface="+mn-ea"/>
                          <a:cs typeface="+mn-cs"/>
                        </a:rPr>
                        <a:t>Improve South Africa’s response with regard to Influenza prevention and control</a:t>
                      </a:r>
                      <a:endParaRPr lang="en-US" sz="950" dirty="0">
                        <a:latin typeface="Arial Black" pitchFamily="34" charset="0"/>
                      </a:endParaRPr>
                    </a:p>
                  </a:txBody>
                  <a:tcPr marT="45727" marB="45727"/>
                </a:tc>
                <a:tc>
                  <a:txBody>
                    <a:bodyPr/>
                    <a:lstStyle/>
                    <a:p>
                      <a:r>
                        <a:rPr lang="en-US" sz="950" kern="1200" baseline="0" dirty="0" smtClean="0">
                          <a:solidFill>
                            <a:schemeClr val="dk1"/>
                          </a:solidFill>
                          <a:latin typeface="Arial Black" pitchFamily="34" charset="0"/>
                          <a:ea typeface="+mn-ea"/>
                          <a:cs typeface="+mn-cs"/>
                        </a:rPr>
                        <a:t>Number of high risk population covered by the seasonal influenza</a:t>
                      </a:r>
                    </a:p>
                    <a:p>
                      <a:r>
                        <a:rPr lang="en-US" sz="950" kern="1200" baseline="0" dirty="0" smtClean="0">
                          <a:solidFill>
                            <a:schemeClr val="dk1"/>
                          </a:solidFill>
                          <a:latin typeface="Arial Black" pitchFamily="34" charset="0"/>
                          <a:ea typeface="+mn-ea"/>
                          <a:cs typeface="+mn-cs"/>
                        </a:rPr>
                        <a:t>vaccination</a:t>
                      </a:r>
                      <a:endParaRPr lang="en-US" sz="950" dirty="0">
                        <a:latin typeface="Arial Black" pitchFamily="34" charset="0"/>
                      </a:endParaRPr>
                    </a:p>
                  </a:txBody>
                  <a:tcPr marT="45727" marB="45727"/>
                </a:tc>
                <a:tc>
                  <a:txBody>
                    <a:bodyPr/>
                    <a:lstStyle/>
                    <a:p>
                      <a:pPr>
                        <a:lnSpc>
                          <a:spcPct val="100000"/>
                        </a:lnSpc>
                        <a:spcBef>
                          <a:spcPts val="0"/>
                        </a:spcBef>
                        <a:spcAft>
                          <a:spcPts val="0"/>
                        </a:spcAft>
                      </a:pPr>
                      <a:r>
                        <a:rPr lang="en-ZA" sz="950" dirty="0" smtClean="0">
                          <a:latin typeface="Arial Black" pitchFamily="34" charset="0"/>
                          <a:ea typeface="Times New Roman"/>
                          <a:cs typeface="Times New Roman"/>
                        </a:rPr>
                        <a:t>Annual: 63</a:t>
                      </a:r>
                      <a:r>
                        <a:rPr lang="en-US" sz="950" kern="1200" dirty="0" smtClean="0">
                          <a:solidFill>
                            <a:schemeClr val="dk1"/>
                          </a:solidFill>
                          <a:latin typeface="Arial Black" pitchFamily="34" charset="0"/>
                          <a:ea typeface="+mn-ea"/>
                          <a:cs typeface="+mn-cs"/>
                        </a:rPr>
                        <a:t>0 000 high risk individuals covered with seasonal influenza vaccination</a:t>
                      </a:r>
                      <a:endParaRPr lang="en-ZA" sz="950" dirty="0" smtClean="0">
                        <a:latin typeface="Arial Black" pitchFamily="34" charset="0"/>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950" kern="1200" baseline="0" dirty="0" smtClean="0">
                          <a:solidFill>
                            <a:schemeClr val="dk1"/>
                          </a:solidFill>
                          <a:latin typeface="Arial Black" pitchFamily="34" charset="0"/>
                          <a:ea typeface="+mn-ea"/>
                          <a:cs typeface="+mn-cs"/>
                        </a:rPr>
                        <a:t>734 509 individuals were vaccinated</a:t>
                      </a:r>
                    </a:p>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+104 509</a:t>
                      </a:r>
                      <a:endParaRPr lang="en-US" sz="95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130474">
                <a:tc>
                  <a:txBody>
                    <a:bodyPr/>
                    <a:lstStyle/>
                    <a:p>
                      <a:endParaRPr lang="en-US" sz="950" dirty="0">
                        <a:latin typeface="Arial Black" pitchFamily="34" charset="0"/>
                      </a:endParaRPr>
                    </a:p>
                  </a:txBody>
                  <a:tcPr marT="45727" marB="45727"/>
                </a:tc>
                <a:tc>
                  <a:txBody>
                    <a:bodyPr/>
                    <a:lstStyle/>
                    <a:p>
                      <a:pPr marL="0" marR="0">
                        <a:lnSpc>
                          <a:spcPct val="115000"/>
                        </a:lnSpc>
                        <a:spcBef>
                          <a:spcPts val="0"/>
                        </a:spcBef>
                        <a:spcAft>
                          <a:spcPts val="0"/>
                        </a:spcAft>
                      </a:pPr>
                      <a:r>
                        <a:rPr lang="en-GB" sz="950" kern="1200" baseline="0" dirty="0" smtClean="0">
                          <a:solidFill>
                            <a:schemeClr val="dk1"/>
                          </a:solidFill>
                          <a:latin typeface="Arial Black" pitchFamily="34" charset="0"/>
                          <a:ea typeface="+mn-ea"/>
                          <a:cs typeface="+mn-cs"/>
                        </a:rPr>
                        <a:t>Regulations on organ</a:t>
                      </a:r>
                      <a:endParaRPr lang="en-US"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GB" sz="950" kern="1200" baseline="0" dirty="0" smtClean="0">
                          <a:solidFill>
                            <a:schemeClr val="dk1"/>
                          </a:solidFill>
                          <a:latin typeface="Arial Black" pitchFamily="34" charset="0"/>
                          <a:ea typeface="+mn-ea"/>
                          <a:cs typeface="+mn-cs"/>
                        </a:rPr>
                        <a:t>transplantation developed</a:t>
                      </a:r>
                      <a:endParaRPr lang="en-US" sz="95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0"/>
                        </a:spcAft>
                      </a:pPr>
                      <a:r>
                        <a:rPr lang="en-GB" sz="950" kern="1200" baseline="0" dirty="0" smtClean="0">
                          <a:solidFill>
                            <a:schemeClr val="dk1"/>
                          </a:solidFill>
                          <a:latin typeface="Arial Black" pitchFamily="34" charset="0"/>
                          <a:ea typeface="+mn-ea"/>
                          <a:cs typeface="+mn-cs"/>
                        </a:rPr>
                        <a:t>Annual: Regulations for organ</a:t>
                      </a:r>
                      <a:endParaRPr lang="en-US"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GB" sz="950" kern="1200" baseline="0" dirty="0" smtClean="0">
                          <a:solidFill>
                            <a:schemeClr val="dk1"/>
                          </a:solidFill>
                          <a:latin typeface="Arial Black" pitchFamily="34" charset="0"/>
                          <a:ea typeface="+mn-ea"/>
                          <a:cs typeface="+mn-cs"/>
                        </a:rPr>
                        <a:t>transplantation published for public comment</a:t>
                      </a:r>
                    </a:p>
                    <a:p>
                      <a:pPr marL="0" marR="0">
                        <a:lnSpc>
                          <a:spcPct val="115000"/>
                        </a:lnSpc>
                        <a:spcBef>
                          <a:spcPts val="0"/>
                        </a:spcBef>
                        <a:spcAft>
                          <a:spcPts val="0"/>
                        </a:spcAft>
                      </a:pPr>
                      <a:endParaRPr lang="en-GB" sz="950" kern="1200" baseline="0" dirty="0" smtClean="0">
                        <a:solidFill>
                          <a:schemeClr val="dk1"/>
                        </a:solidFill>
                        <a:latin typeface="Arial Black" pitchFamily="34" charset="0"/>
                        <a:ea typeface="+mn-ea"/>
                        <a:cs typeface="+mn-cs"/>
                      </a:endParaRPr>
                    </a:p>
                    <a:p>
                      <a:r>
                        <a:rPr lang="en-GB" sz="950" kern="1200" baseline="0" dirty="0" smtClean="0">
                          <a:solidFill>
                            <a:schemeClr val="dk1"/>
                          </a:solidFill>
                          <a:latin typeface="Arial Black" pitchFamily="34" charset="0"/>
                          <a:ea typeface="+mn-ea"/>
                          <a:cs typeface="+mn-cs"/>
                        </a:rPr>
                        <a:t>Q1: </a:t>
                      </a:r>
                      <a:r>
                        <a:rPr lang="en-US" sz="950" kern="1200" baseline="0" dirty="0" smtClean="0">
                          <a:solidFill>
                            <a:schemeClr val="dk1"/>
                          </a:solidFill>
                          <a:latin typeface="Arial Black" pitchFamily="34" charset="0"/>
                          <a:ea typeface="+mn-ea"/>
                          <a:cs typeface="+mn-cs"/>
                        </a:rPr>
                        <a:t>State Law Advisor comments incorporated 	</a:t>
                      </a:r>
                    </a:p>
                  </a:txBody>
                  <a:tcPr marL="68580" marR="68580" marT="0" marB="0"/>
                </a:tc>
                <a:tc>
                  <a:txBody>
                    <a:bodyPr/>
                    <a:lstStyle/>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State Law Advisor comments  requested</a:t>
                      </a: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endParaRPr lang="en-US" sz="950"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950" kern="1200" baseline="0" dirty="0" smtClean="0">
                          <a:solidFill>
                            <a:schemeClr val="dk1"/>
                          </a:solidFill>
                          <a:latin typeface="Arial Black" pitchFamily="34" charset="0"/>
                          <a:ea typeface="+mn-ea"/>
                          <a:cs typeface="+mn-cs"/>
                        </a:rPr>
                        <a:t>State Law Advisor</a:t>
                      </a:r>
                    </a:p>
                    <a:p>
                      <a:pPr marL="0" marR="0">
                        <a:lnSpc>
                          <a:spcPct val="115000"/>
                        </a:lnSpc>
                        <a:spcBef>
                          <a:spcPts val="0"/>
                        </a:spcBef>
                        <a:spcAft>
                          <a:spcPts val="1000"/>
                        </a:spcAft>
                      </a:pPr>
                      <a:r>
                        <a:rPr lang="en-US" sz="950" kern="1200" baseline="0" dirty="0" smtClean="0">
                          <a:solidFill>
                            <a:schemeClr val="dk1"/>
                          </a:solidFill>
                          <a:latin typeface="Arial Black" pitchFamily="34" charset="0"/>
                          <a:ea typeface="+mn-ea"/>
                          <a:cs typeface="+mn-cs"/>
                        </a:rPr>
                        <a:t>comments will be incorporated during the second quarter  </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876434">
                <a:tc>
                  <a:txBody>
                    <a:bodyPr/>
                    <a:lstStyle/>
                    <a:p>
                      <a:endParaRPr lang="en-US" sz="950" dirty="0">
                        <a:latin typeface="Arial Black" pitchFamily="34" charset="0"/>
                      </a:endParaRPr>
                    </a:p>
                  </a:txBody>
                  <a:tcPr marT="45727" marB="45727"/>
                </a:tc>
                <a:tc>
                  <a:txBody>
                    <a:bodyPr/>
                    <a:lstStyle/>
                    <a:p>
                      <a:pPr marL="0" marR="0">
                        <a:lnSpc>
                          <a:spcPct val="115000"/>
                        </a:lnSpc>
                        <a:spcBef>
                          <a:spcPts val="0"/>
                        </a:spcBef>
                        <a:spcAft>
                          <a:spcPts val="1000"/>
                        </a:spcAft>
                      </a:pPr>
                      <a:r>
                        <a:rPr lang="en-GB" sz="950" kern="1200" baseline="0" dirty="0" smtClean="0">
                          <a:solidFill>
                            <a:schemeClr val="dk1"/>
                          </a:solidFill>
                          <a:latin typeface="Arial Black" pitchFamily="34" charset="0"/>
                          <a:ea typeface="+mn-ea"/>
                          <a:cs typeface="+mn-cs"/>
                        </a:rPr>
                        <a:t>Regulations on dialysis developed</a:t>
                      </a:r>
                      <a:endParaRPr lang="en-US" sz="95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1000"/>
                        </a:spcAft>
                      </a:pPr>
                      <a:r>
                        <a:rPr lang="en-GB" sz="950" kern="1200" baseline="0" dirty="0" smtClean="0">
                          <a:solidFill>
                            <a:schemeClr val="dk1"/>
                          </a:solidFill>
                          <a:latin typeface="Arial Black" pitchFamily="34" charset="0"/>
                          <a:ea typeface="+mn-ea"/>
                          <a:cs typeface="+mn-cs"/>
                        </a:rPr>
                        <a:t>Annual: Regulations dialysis published for public comment</a:t>
                      </a:r>
                    </a:p>
                    <a:p>
                      <a:r>
                        <a:rPr lang="en-GB" sz="950" kern="1200" baseline="0" dirty="0" smtClean="0">
                          <a:solidFill>
                            <a:schemeClr val="dk1"/>
                          </a:solidFill>
                          <a:latin typeface="Arial Black" pitchFamily="34" charset="0"/>
                          <a:ea typeface="+mn-ea"/>
                          <a:cs typeface="+mn-cs"/>
                        </a:rPr>
                        <a:t>Q1: </a:t>
                      </a:r>
                      <a:r>
                        <a:rPr lang="en-US" sz="950" kern="1200" baseline="0" dirty="0" smtClean="0">
                          <a:solidFill>
                            <a:schemeClr val="dk1"/>
                          </a:solidFill>
                          <a:latin typeface="Arial Black" pitchFamily="34" charset="0"/>
                          <a:ea typeface="+mn-ea"/>
                          <a:cs typeface="+mn-cs"/>
                        </a:rPr>
                        <a:t>State Law Advisor comments incorporated 	</a:t>
                      </a:r>
                    </a:p>
                  </a:txBody>
                  <a:tcPr marL="68580" marR="68580" marT="0" marB="0"/>
                </a:tc>
                <a:tc>
                  <a:txBody>
                    <a:bodyPr/>
                    <a:lstStyle/>
                    <a:p>
                      <a:pPr marL="0" marR="0">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State Law Advisors comments and advisory committee comments incorporated</a:t>
                      </a:r>
                      <a:endParaRPr lang="en-US" sz="95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r>
                        <a:rPr lang="en-US" sz="95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1003454">
                <a:tc>
                  <a:txBody>
                    <a:bodyPr/>
                    <a:lstStyle/>
                    <a:p>
                      <a:endParaRPr lang="en-US" sz="950" dirty="0">
                        <a:latin typeface="Arial Black" pitchFamily="34" charset="0"/>
                      </a:endParaRPr>
                    </a:p>
                  </a:txBody>
                  <a:tcPr marT="45727" marB="45727"/>
                </a:tc>
                <a:tc>
                  <a:txBody>
                    <a:bodyPr/>
                    <a:lstStyle/>
                    <a:p>
                      <a:pPr marL="0" marR="0" algn="l" defTabSz="914400" rtl="0" eaLnBrk="1" latinLnBrk="0" hangingPunct="1">
                        <a:lnSpc>
                          <a:spcPct val="115000"/>
                        </a:lnSpc>
                        <a:spcBef>
                          <a:spcPts val="0"/>
                        </a:spcBef>
                        <a:spcAft>
                          <a:spcPts val="1000"/>
                        </a:spcAft>
                      </a:pPr>
                      <a:r>
                        <a:rPr lang="en-ZA" sz="950" kern="1200" baseline="0" dirty="0">
                          <a:solidFill>
                            <a:schemeClr val="dk1"/>
                          </a:solidFill>
                          <a:latin typeface="Arial Black" pitchFamily="34" charset="0"/>
                          <a:ea typeface="+mn-ea"/>
                          <a:cs typeface="+mn-cs"/>
                        </a:rPr>
                        <a:t>National Policy Framework and strategy on eye health developed</a:t>
                      </a:r>
                      <a:endParaRPr lang="en-US" sz="950" kern="1200" baseline="0" dirty="0">
                        <a:solidFill>
                          <a:schemeClr val="dk1"/>
                        </a:solidFill>
                        <a:latin typeface="Arial Black" pitchFamily="34" charset="0"/>
                        <a:ea typeface="+mn-ea"/>
                        <a:cs typeface="+mn-cs"/>
                      </a:endParaRPr>
                    </a:p>
                  </a:txBody>
                  <a:tcPr marL="68580" marR="68580" marT="0" marB="0"/>
                </a:tc>
                <a:tc>
                  <a:txBody>
                    <a:bodyPr/>
                    <a:lstStyle/>
                    <a:p>
                      <a:pPr marL="0" marR="0" algn="l" defTabSz="914400" rtl="0" eaLnBrk="1" latinLnBrk="0" hangingPunct="1">
                        <a:lnSpc>
                          <a:spcPct val="115000"/>
                        </a:lnSpc>
                        <a:spcBef>
                          <a:spcPts val="0"/>
                        </a:spcBef>
                        <a:spcAft>
                          <a:spcPts val="1000"/>
                        </a:spcAft>
                      </a:pPr>
                      <a:r>
                        <a:rPr lang="en-GB" sz="950" kern="1200" baseline="0" dirty="0" smtClean="0">
                          <a:solidFill>
                            <a:schemeClr val="dk1"/>
                          </a:solidFill>
                          <a:latin typeface="Arial Black" pitchFamily="34" charset="0"/>
                          <a:ea typeface="+mn-ea"/>
                          <a:cs typeface="+mn-cs"/>
                        </a:rPr>
                        <a:t>Annual:  </a:t>
                      </a:r>
                      <a:r>
                        <a:rPr lang="en-US" sz="950" kern="1200" baseline="0" dirty="0" smtClean="0">
                          <a:solidFill>
                            <a:schemeClr val="dk1"/>
                          </a:solidFill>
                          <a:latin typeface="Arial Black" pitchFamily="34" charset="0"/>
                          <a:ea typeface="+mn-ea"/>
                          <a:cs typeface="+mn-cs"/>
                        </a:rPr>
                        <a:t>Policy framework developed and presented to NHC 	</a:t>
                      </a:r>
                    </a:p>
                    <a:p>
                      <a:pPr marL="0" marR="0" algn="l" defTabSz="914400" rtl="0" eaLnBrk="1" latinLnBrk="0" hangingPunct="1">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Q1: Policy </a:t>
                      </a:r>
                      <a:r>
                        <a:rPr lang="en-ZA" sz="950" kern="1200" baseline="0" dirty="0">
                          <a:solidFill>
                            <a:schemeClr val="dk1"/>
                          </a:solidFill>
                          <a:latin typeface="Arial Black" pitchFamily="34" charset="0"/>
                          <a:ea typeface="+mn-ea"/>
                          <a:cs typeface="+mn-cs"/>
                        </a:rPr>
                        <a:t>framework  drafted with inputs from all stakeholders</a:t>
                      </a:r>
                      <a:endParaRPr lang="en-US" sz="950" kern="1200" baseline="0" dirty="0">
                        <a:solidFill>
                          <a:schemeClr val="dk1"/>
                        </a:solidFill>
                        <a:latin typeface="Arial Black" pitchFamily="34" charset="0"/>
                        <a:ea typeface="+mn-ea"/>
                        <a:cs typeface="+mn-cs"/>
                      </a:endParaRPr>
                    </a:p>
                  </a:txBody>
                  <a:tcPr marL="68580" marR="68580" marT="0" marB="0"/>
                </a:tc>
                <a:tc>
                  <a:txBody>
                    <a:bodyPr/>
                    <a:lstStyle/>
                    <a:p>
                      <a:pPr marL="0" marR="0" algn="l" defTabSz="914400" rtl="0" eaLnBrk="1" latinLnBrk="0" hangingPunct="1">
                        <a:lnSpc>
                          <a:spcPct val="115000"/>
                        </a:lnSpc>
                        <a:spcBef>
                          <a:spcPts val="0"/>
                        </a:spcBef>
                        <a:spcAft>
                          <a:spcPts val="1000"/>
                        </a:spcAft>
                      </a:pPr>
                      <a:endParaRPr lang="en-ZA" sz="950" kern="1200" baseline="0" dirty="0" smtClean="0">
                        <a:solidFill>
                          <a:schemeClr val="dk1"/>
                        </a:solidFill>
                        <a:latin typeface="Arial Black" pitchFamily="34" charset="0"/>
                        <a:ea typeface="+mn-ea"/>
                        <a:cs typeface="+mn-cs"/>
                      </a:endParaRPr>
                    </a:p>
                    <a:p>
                      <a:pPr marL="0" marR="0" algn="l" defTabSz="914400" rtl="0" eaLnBrk="1" latinLnBrk="0" hangingPunct="1">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Policy </a:t>
                      </a:r>
                      <a:r>
                        <a:rPr lang="en-ZA" sz="950" kern="1200" baseline="0" dirty="0">
                          <a:solidFill>
                            <a:schemeClr val="dk1"/>
                          </a:solidFill>
                          <a:latin typeface="Arial Black" pitchFamily="34" charset="0"/>
                          <a:ea typeface="+mn-ea"/>
                          <a:cs typeface="+mn-cs"/>
                        </a:rPr>
                        <a:t>framework was drafted with inputs from all stakeholders</a:t>
                      </a:r>
                      <a:endParaRPr lang="en-US" sz="950" kern="1200" baseline="0" dirty="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r>
                        <a:rPr lang="en-ZA" sz="950" kern="1200" baseline="0" dirty="0">
                          <a:solidFill>
                            <a:schemeClr val="dk1"/>
                          </a:solidFill>
                          <a:latin typeface="Arial Black" pitchFamily="34" charset="0"/>
                          <a:ea typeface="+mn-ea"/>
                          <a:cs typeface="+mn-cs"/>
                        </a:rPr>
                        <a:t>None</a:t>
                      </a:r>
                      <a:endParaRPr lang="en-US" sz="950" kern="1200" baseline="0" dirty="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r h="701148">
                <a:tc>
                  <a:txBody>
                    <a:bodyPr/>
                    <a:lstStyle/>
                    <a:p>
                      <a:endParaRPr lang="en-US" sz="950" dirty="0">
                        <a:latin typeface="Arial Black" pitchFamily="34" charset="0"/>
                      </a:endParaRPr>
                    </a:p>
                  </a:txBody>
                  <a:tcPr marT="45727" marB="45727"/>
                </a:tc>
                <a:tc>
                  <a:txBody>
                    <a:bodyPr/>
                    <a:lstStyle/>
                    <a:p>
                      <a:pPr marL="0" marR="0" algn="l" defTabSz="914400" rtl="0" eaLnBrk="1" latinLnBrk="0" hangingPunct="1">
                        <a:lnSpc>
                          <a:spcPct val="115000"/>
                        </a:lnSpc>
                        <a:spcBef>
                          <a:spcPts val="0"/>
                        </a:spcBef>
                        <a:spcAft>
                          <a:spcPts val="1000"/>
                        </a:spcAft>
                      </a:pPr>
                      <a:r>
                        <a:rPr lang="en-ZA" sz="950" kern="1200" baseline="0">
                          <a:solidFill>
                            <a:schemeClr val="dk1"/>
                          </a:solidFill>
                          <a:latin typeface="Arial Black" pitchFamily="34" charset="0"/>
                          <a:ea typeface="+mn-ea"/>
                          <a:cs typeface="+mn-cs"/>
                        </a:rPr>
                        <a:t>Oral health Policy and strategy</a:t>
                      </a:r>
                      <a:endParaRPr lang="en-US" sz="950" kern="1200" baseline="0">
                        <a:solidFill>
                          <a:schemeClr val="dk1"/>
                        </a:solidFill>
                        <a:latin typeface="Arial Black" pitchFamily="34" charset="0"/>
                        <a:ea typeface="+mn-ea"/>
                        <a:cs typeface="+mn-cs"/>
                      </a:endParaRPr>
                    </a:p>
                  </a:txBody>
                  <a:tcPr marL="68580" marR="68580" marT="0" marB="0"/>
                </a:tc>
                <a:tc>
                  <a:txBody>
                    <a:bodyPr/>
                    <a:lstStyle/>
                    <a:p>
                      <a:pPr marL="0" marR="0" algn="l" defTabSz="914400" rtl="0" eaLnBrk="1" latinLnBrk="0" hangingPunct="1">
                        <a:lnSpc>
                          <a:spcPct val="115000"/>
                        </a:lnSpc>
                        <a:spcBef>
                          <a:spcPts val="0"/>
                        </a:spcBef>
                        <a:spcAft>
                          <a:spcPts val="1000"/>
                        </a:spcAft>
                      </a:pPr>
                      <a:r>
                        <a:rPr lang="en-GB" sz="950" kern="1200" baseline="0" dirty="0" smtClean="0">
                          <a:solidFill>
                            <a:schemeClr val="dk1"/>
                          </a:solidFill>
                          <a:latin typeface="Arial Black" pitchFamily="34" charset="0"/>
                          <a:ea typeface="+mn-ea"/>
                          <a:cs typeface="+mn-cs"/>
                        </a:rPr>
                        <a:t>Annual: </a:t>
                      </a:r>
                      <a:r>
                        <a:rPr lang="en-US" sz="950" kern="1200" baseline="0" dirty="0" smtClean="0">
                          <a:solidFill>
                            <a:schemeClr val="dk1"/>
                          </a:solidFill>
                          <a:latin typeface="Arial Black" pitchFamily="34" charset="0"/>
                          <a:ea typeface="+mn-ea"/>
                          <a:cs typeface="+mn-cs"/>
                        </a:rPr>
                        <a:t>Oral health policy and strategy drafted 	</a:t>
                      </a:r>
                    </a:p>
                    <a:p>
                      <a:pPr marL="0" marR="0" algn="l" defTabSz="914400" rtl="0" eaLnBrk="1" latinLnBrk="0" hangingPunct="1">
                        <a:lnSpc>
                          <a:spcPct val="115000"/>
                        </a:lnSpc>
                        <a:spcBef>
                          <a:spcPts val="0"/>
                        </a:spcBef>
                        <a:spcAft>
                          <a:spcPts val="1000"/>
                        </a:spcAft>
                      </a:pPr>
                      <a:r>
                        <a:rPr lang="en-ZA" sz="950" kern="1200" baseline="0" dirty="0" smtClean="0">
                          <a:solidFill>
                            <a:schemeClr val="dk1"/>
                          </a:solidFill>
                          <a:latin typeface="Arial Black" pitchFamily="34" charset="0"/>
                          <a:ea typeface="+mn-ea"/>
                          <a:cs typeface="+mn-cs"/>
                        </a:rPr>
                        <a:t>Q1: Oral </a:t>
                      </a:r>
                      <a:r>
                        <a:rPr lang="en-ZA" sz="950" kern="1200" baseline="0" dirty="0">
                          <a:solidFill>
                            <a:schemeClr val="dk1"/>
                          </a:solidFill>
                          <a:latin typeface="Arial Black" pitchFamily="34" charset="0"/>
                          <a:ea typeface="+mn-ea"/>
                          <a:cs typeface="+mn-cs"/>
                        </a:rPr>
                        <a:t>health policy and strategy drafted</a:t>
                      </a:r>
                      <a:endParaRPr lang="en-US" sz="950" kern="1200" baseline="0" dirty="0">
                        <a:solidFill>
                          <a:schemeClr val="dk1"/>
                        </a:solidFill>
                        <a:latin typeface="Arial Black" pitchFamily="34" charset="0"/>
                        <a:ea typeface="+mn-ea"/>
                        <a:cs typeface="+mn-cs"/>
                      </a:endParaRPr>
                    </a:p>
                  </a:txBody>
                  <a:tcPr marL="68580" marR="68580" marT="0" marB="0"/>
                </a:tc>
                <a:tc>
                  <a:txBody>
                    <a:bodyPr/>
                    <a:lstStyle/>
                    <a:p>
                      <a:pPr marL="0" marR="0" algn="l" defTabSz="914400" rtl="0" eaLnBrk="1" latinLnBrk="0" hangingPunct="1">
                        <a:lnSpc>
                          <a:spcPct val="115000"/>
                        </a:lnSpc>
                        <a:spcBef>
                          <a:spcPts val="0"/>
                        </a:spcBef>
                        <a:spcAft>
                          <a:spcPts val="1000"/>
                        </a:spcAft>
                      </a:pPr>
                      <a:r>
                        <a:rPr lang="en-ZA" sz="950" kern="1200" baseline="0" dirty="0">
                          <a:solidFill>
                            <a:schemeClr val="dk1"/>
                          </a:solidFill>
                          <a:latin typeface="Arial Black" pitchFamily="34" charset="0"/>
                          <a:ea typeface="+mn-ea"/>
                          <a:cs typeface="+mn-cs"/>
                        </a:rPr>
                        <a:t>Draft policy available and consultation with stakeholders held</a:t>
                      </a:r>
                      <a:endParaRPr lang="en-US" sz="950" kern="1200" baseline="0" dirty="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1000"/>
                        </a:spcAft>
                      </a:pPr>
                      <a:r>
                        <a:rPr lang="en-ZA" sz="950" kern="1200" baseline="0" dirty="0">
                          <a:solidFill>
                            <a:schemeClr val="dk1"/>
                          </a:solidFill>
                          <a:latin typeface="Arial Black" pitchFamily="34" charset="0"/>
                          <a:ea typeface="+mn-ea"/>
                          <a:cs typeface="+mn-cs"/>
                        </a:rPr>
                        <a:t>None </a:t>
                      </a:r>
                      <a:endParaRPr lang="en-US" sz="950" kern="1200" baseline="0" dirty="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sp>
        <p:nvSpPr>
          <p:cNvPr id="34870" name="Rectangle 4"/>
          <p:cNvSpPr>
            <a:spLocks noChangeArrowheads="1"/>
          </p:cNvSpPr>
          <p:nvPr/>
        </p:nvSpPr>
        <p:spPr bwMode="auto">
          <a:xfrm>
            <a:off x="8532813" y="6604000"/>
            <a:ext cx="411162" cy="276225"/>
          </a:xfrm>
          <a:prstGeom prst="rect">
            <a:avLst/>
          </a:prstGeom>
          <a:noFill/>
          <a:ln w="9525">
            <a:noFill/>
            <a:miter lim="800000"/>
            <a:headEnd/>
            <a:tailEnd/>
          </a:ln>
        </p:spPr>
        <p:txBody>
          <a:bodyPr>
            <a:spAutoFit/>
          </a:bodyPr>
          <a:lstStyle/>
          <a:p>
            <a:pPr eaLnBrk="1" hangingPunct="1"/>
            <a:r>
              <a:rPr lang="en-ZA" altLang="en-US" sz="1200"/>
              <a:t>29</a:t>
            </a:r>
            <a:endParaRPr lang="en-US" alt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850" y="1196975"/>
          <a:ext cx="8567739" cy="299086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2231926">
                  <a:extLst>
                    <a:ext uri="{9D8B030D-6E8A-4147-A177-3AD203B41FA5}">
                      <a16:colId xmlns:a16="http://schemas.microsoft.com/office/drawing/2014/main" val="20001"/>
                    </a:ext>
                  </a:extLst>
                </a:gridCol>
                <a:gridCol w="1944538">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294931">
                  <a:extLst>
                    <a:ext uri="{9D8B030D-6E8A-4147-A177-3AD203B41FA5}">
                      <a16:colId xmlns:a16="http://schemas.microsoft.com/office/drawing/2014/main" val="20004"/>
                    </a:ext>
                  </a:extLst>
                </a:gridCol>
              </a:tblGrid>
              <a:tr h="518118">
                <a:tc>
                  <a:txBody>
                    <a:bodyPr/>
                    <a:lstStyle/>
                    <a:p>
                      <a:pPr algn="ctr"/>
                      <a:r>
                        <a:rPr lang="en-US" sz="1400" dirty="0" smtClean="0">
                          <a:solidFill>
                            <a:schemeClr val="tx1"/>
                          </a:solidFill>
                          <a:latin typeface="Arial Black" pitchFamily="34" charset="0"/>
                        </a:rPr>
                        <a:t>Programmes</a:t>
                      </a:r>
                      <a:endParaRPr lang="en-US" sz="1400" dirty="0">
                        <a:solidFill>
                          <a:schemeClr val="tx1"/>
                        </a:solidFill>
                        <a:latin typeface="Arial Black" pitchFamily="34" charset="0"/>
                      </a:endParaRPr>
                    </a:p>
                  </a:txBody>
                  <a:tcPr marL="91432" marR="91432" marT="45702" marB="45702"/>
                </a:tc>
                <a:tc>
                  <a:txBody>
                    <a:bodyPr/>
                    <a:lstStyle/>
                    <a:p>
                      <a:pPr algn="ctr"/>
                      <a:r>
                        <a:rPr lang="en-US" sz="1400" baseline="0" dirty="0" smtClean="0">
                          <a:solidFill>
                            <a:schemeClr val="tx1"/>
                          </a:solidFill>
                          <a:latin typeface="Arial Black" pitchFamily="34" charset="0"/>
                        </a:rPr>
                        <a:t>Quarterly Targets </a:t>
                      </a:r>
                      <a:endParaRPr lang="en-US" sz="1400" dirty="0">
                        <a:solidFill>
                          <a:schemeClr val="tx1"/>
                        </a:solidFill>
                        <a:latin typeface="Arial Black" pitchFamily="34" charset="0"/>
                      </a:endParaRPr>
                    </a:p>
                  </a:txBody>
                  <a:tcPr marL="91432" marR="91432" marT="45702" marB="45702"/>
                </a:tc>
                <a:tc>
                  <a:txBody>
                    <a:bodyPr/>
                    <a:lstStyle/>
                    <a:p>
                      <a:pPr algn="ctr"/>
                      <a:r>
                        <a:rPr lang="en-US" sz="1400" dirty="0" smtClean="0">
                          <a:solidFill>
                            <a:schemeClr val="tx1"/>
                          </a:solidFill>
                          <a:latin typeface="Arial Black" pitchFamily="34" charset="0"/>
                        </a:rPr>
                        <a:t>6 Monthly Targets</a:t>
                      </a:r>
                      <a:endParaRPr lang="en-US" sz="1400" dirty="0">
                        <a:solidFill>
                          <a:schemeClr val="tx1"/>
                        </a:solidFill>
                        <a:latin typeface="Arial Black" pitchFamily="34" charset="0"/>
                      </a:endParaRPr>
                    </a:p>
                  </a:txBody>
                  <a:tcPr marL="91432" marR="91432" marT="45702" marB="45702"/>
                </a:tc>
                <a:tc>
                  <a:txBody>
                    <a:bodyPr/>
                    <a:lstStyle/>
                    <a:p>
                      <a:pPr algn="ctr"/>
                      <a:r>
                        <a:rPr lang="en-US" sz="1400" dirty="0" smtClean="0">
                          <a:solidFill>
                            <a:schemeClr val="tx1"/>
                          </a:solidFill>
                          <a:latin typeface="Arial Black" pitchFamily="34" charset="0"/>
                        </a:rPr>
                        <a:t>Annual</a:t>
                      </a:r>
                      <a:r>
                        <a:rPr lang="en-US" sz="1400" baseline="0" dirty="0" smtClean="0">
                          <a:solidFill>
                            <a:schemeClr val="tx1"/>
                          </a:solidFill>
                          <a:latin typeface="Arial Black" pitchFamily="34" charset="0"/>
                        </a:rPr>
                        <a:t> Targets</a:t>
                      </a:r>
                      <a:endParaRPr lang="en-US" sz="1400" dirty="0">
                        <a:solidFill>
                          <a:schemeClr val="tx1"/>
                        </a:solidFill>
                        <a:latin typeface="Arial Black" pitchFamily="34" charset="0"/>
                      </a:endParaRPr>
                    </a:p>
                  </a:txBody>
                  <a:tcPr marL="91432" marR="91432" marT="45702" marB="45702"/>
                </a:tc>
                <a:tc>
                  <a:txBody>
                    <a:bodyPr/>
                    <a:lstStyle/>
                    <a:p>
                      <a:pPr algn="ctr"/>
                      <a:r>
                        <a:rPr lang="en-US" sz="1400" dirty="0" smtClean="0">
                          <a:solidFill>
                            <a:schemeClr val="tx1"/>
                          </a:solidFill>
                          <a:latin typeface="Arial Black" pitchFamily="34" charset="0"/>
                        </a:rPr>
                        <a:t>Total</a:t>
                      </a:r>
                      <a:r>
                        <a:rPr lang="en-US" sz="1400" baseline="0" dirty="0" smtClean="0">
                          <a:solidFill>
                            <a:schemeClr val="tx1"/>
                          </a:solidFill>
                          <a:latin typeface="Arial Black" pitchFamily="34" charset="0"/>
                        </a:rPr>
                        <a:t> targets</a:t>
                      </a:r>
                      <a:endParaRPr lang="en-US" sz="1400" dirty="0">
                        <a:solidFill>
                          <a:schemeClr val="tx1"/>
                        </a:solidFill>
                        <a:latin typeface="Arial Black" pitchFamily="34" charset="0"/>
                      </a:endParaRPr>
                    </a:p>
                  </a:txBody>
                  <a:tcPr marL="91432" marR="91432" marT="45702" marB="45702"/>
                </a:tc>
                <a:extLst>
                  <a:ext uri="{0D108BD9-81ED-4DB2-BD59-A6C34878D82A}">
                    <a16:rowId xmlns:a16="http://schemas.microsoft.com/office/drawing/2014/main" val="10000"/>
                  </a:ext>
                </a:extLst>
              </a:tr>
              <a:tr h="370694">
                <a:tc>
                  <a:txBody>
                    <a:bodyPr/>
                    <a:lstStyle/>
                    <a:p>
                      <a:r>
                        <a:rPr lang="en-US" sz="1400" dirty="0" smtClean="0">
                          <a:solidFill>
                            <a:schemeClr val="tx1"/>
                          </a:solidFill>
                          <a:latin typeface="Arial Black" pitchFamily="34" charset="0"/>
                        </a:rPr>
                        <a:t>Programme 1</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1" i="0" u="none" strike="noStrike" dirty="0" smtClean="0">
                          <a:solidFill>
                            <a:schemeClr val="tx1"/>
                          </a:solidFill>
                          <a:latin typeface="Arial Black"/>
                        </a:rPr>
                        <a:t> 3/3 achieved</a:t>
                      </a:r>
                      <a:r>
                        <a:rPr lang="en-US" sz="1400" b="1" i="0" u="none" strike="noStrike" baseline="0" dirty="0" smtClean="0">
                          <a:solidFill>
                            <a:schemeClr val="tx1"/>
                          </a:solidFill>
                          <a:latin typeface="Arial Black"/>
                        </a:rPr>
                        <a:t> </a:t>
                      </a:r>
                      <a:endParaRPr lang="en-US" sz="1400" b="1" i="0" u="none" strike="noStrike" dirty="0">
                        <a:solidFill>
                          <a:schemeClr val="tx1"/>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1</a:t>
                      </a:r>
                      <a:endParaRPr lang="en-US" sz="1400" b="1" i="0" u="none" strike="noStrike" dirty="0">
                        <a:solidFill>
                          <a:srgbClr val="000000"/>
                        </a:solidFill>
                        <a:latin typeface="Arial Black"/>
                      </a:endParaRPr>
                    </a:p>
                  </a:txBody>
                  <a:tcPr marL="9524" marR="9524" marT="9521" marB="0"/>
                </a:tc>
                <a:tc>
                  <a:txBody>
                    <a:bodyPr/>
                    <a:lstStyle/>
                    <a:p>
                      <a:pPr algn="ctr" rtl="0" fontAlgn="t"/>
                      <a:r>
                        <a:rPr lang="en-US" sz="1400" b="1" i="0" u="none" strike="noStrike" baseline="0" dirty="0" smtClean="0">
                          <a:solidFill>
                            <a:srgbClr val="000000"/>
                          </a:solidFill>
                          <a:latin typeface="Arial Black"/>
                        </a:rPr>
                        <a:t>3</a:t>
                      </a:r>
                      <a:endParaRPr lang="en-US" sz="1400" b="1"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7</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1"/>
                  </a:ext>
                </a:extLst>
              </a:tr>
              <a:tr h="370694">
                <a:tc>
                  <a:txBody>
                    <a:bodyPr/>
                    <a:lstStyle/>
                    <a:p>
                      <a:r>
                        <a:rPr lang="en-US" sz="1400" dirty="0" smtClean="0">
                          <a:solidFill>
                            <a:schemeClr val="tx1"/>
                          </a:solidFill>
                          <a:latin typeface="Arial Black" pitchFamily="34" charset="0"/>
                        </a:rPr>
                        <a:t>Programme</a:t>
                      </a:r>
                      <a:r>
                        <a:rPr lang="en-US" sz="1400" baseline="0" dirty="0" smtClean="0">
                          <a:solidFill>
                            <a:schemeClr val="tx1"/>
                          </a:solidFill>
                          <a:latin typeface="Arial Black" pitchFamily="34" charset="0"/>
                        </a:rPr>
                        <a:t> 2</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 24/25 achieved</a:t>
                      </a:r>
                      <a:endParaRPr lang="en-US" sz="1400" b="0" i="0" u="none" strike="noStrike" dirty="0">
                        <a:solidFill>
                          <a:schemeClr val="tx1"/>
                        </a:solidFill>
                        <a:latin typeface="Arial Black"/>
                      </a:endParaRPr>
                    </a:p>
                  </a:txBody>
                  <a:tcPr marL="9524" marR="9524" marT="9521" marB="0"/>
                </a:tc>
                <a:tc>
                  <a:txBody>
                    <a:bodyPr/>
                    <a:lstStyle/>
                    <a:p>
                      <a:pPr algn="ctr" fontAlgn="t"/>
                      <a:r>
                        <a:rPr lang="en-US" sz="1400" b="0" i="0" u="none" strike="noStrike" dirty="0" smtClean="0">
                          <a:solidFill>
                            <a:srgbClr val="000000"/>
                          </a:solidFill>
                          <a:latin typeface="Arial Black"/>
                        </a:rPr>
                        <a:t> 0</a:t>
                      </a:r>
                      <a:r>
                        <a:rPr lang="en-US" sz="1400" b="0" i="0" u="none" strike="noStrike" dirty="0">
                          <a:solidFill>
                            <a:srgbClr val="000000"/>
                          </a:solidFill>
                          <a:latin typeface="Arial Black"/>
                        </a:rPr>
                        <a:t> </a:t>
                      </a:r>
                    </a:p>
                  </a:txBody>
                  <a:tcPr marL="9524" marR="9524" marT="9521" marB="0"/>
                </a:tc>
                <a:tc>
                  <a:txBody>
                    <a:bodyPr/>
                    <a:lstStyle/>
                    <a:p>
                      <a:pPr algn="ctr" rtl="0" fontAlgn="t"/>
                      <a:r>
                        <a:rPr lang="en-US" sz="1400" b="0" i="0" u="none" strike="noStrike" dirty="0" smtClean="0">
                          <a:solidFill>
                            <a:srgbClr val="000000"/>
                          </a:solidFill>
                          <a:latin typeface="Arial Black"/>
                        </a:rPr>
                        <a:t>2</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27</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2"/>
                  </a:ext>
                </a:extLst>
              </a:tr>
              <a:tr h="304762">
                <a:tc>
                  <a:txBody>
                    <a:bodyPr/>
                    <a:lstStyle/>
                    <a:p>
                      <a:r>
                        <a:rPr lang="en-US" sz="1400" dirty="0" smtClean="0">
                          <a:solidFill>
                            <a:schemeClr val="tx1"/>
                          </a:solidFill>
                          <a:latin typeface="Arial Black" pitchFamily="34" charset="0"/>
                        </a:rPr>
                        <a:t>Programme 3</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19/20 achieved</a:t>
                      </a:r>
                    </a:p>
                  </a:txBody>
                  <a:tcPr marL="9524" marR="9524" marT="9521" marB="0"/>
                </a:tc>
                <a:tc>
                  <a:txBody>
                    <a:bodyPr/>
                    <a:lstStyle/>
                    <a:p>
                      <a:pPr algn="ctr" fontAlgn="t"/>
                      <a:r>
                        <a:rPr lang="en-US" sz="1400" b="0" i="0" u="none" strike="noStrike" dirty="0">
                          <a:solidFill>
                            <a:srgbClr val="000000"/>
                          </a:solidFill>
                          <a:latin typeface="Arial Black"/>
                        </a:rPr>
                        <a:t> </a:t>
                      </a:r>
                      <a:r>
                        <a:rPr lang="en-US" sz="1400" b="0" i="0" u="none" strike="noStrike" dirty="0" smtClean="0">
                          <a:solidFill>
                            <a:srgbClr val="000000"/>
                          </a:solidFill>
                          <a:latin typeface="Arial Black"/>
                        </a:rPr>
                        <a:t>0</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1</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21</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3"/>
                  </a:ext>
                </a:extLst>
              </a:tr>
              <a:tr h="370694">
                <a:tc>
                  <a:txBody>
                    <a:bodyPr/>
                    <a:lstStyle/>
                    <a:p>
                      <a:r>
                        <a:rPr lang="en-US" sz="1400" dirty="0" smtClean="0">
                          <a:solidFill>
                            <a:schemeClr val="tx1"/>
                          </a:solidFill>
                          <a:latin typeface="Arial Black" pitchFamily="34" charset="0"/>
                        </a:rPr>
                        <a:t>Programme 4</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 21/24 achieved</a:t>
                      </a:r>
                    </a:p>
                  </a:txBody>
                  <a:tcPr marL="9524" marR="9524" marT="9521" marB="0"/>
                </a:tc>
                <a:tc>
                  <a:txBody>
                    <a:bodyPr/>
                    <a:lstStyle/>
                    <a:p>
                      <a:pPr algn="ctr" fontAlgn="t"/>
                      <a:r>
                        <a:rPr lang="en-US" sz="1400" b="0" i="0" u="none" strike="noStrike" dirty="0">
                          <a:solidFill>
                            <a:srgbClr val="000000"/>
                          </a:solidFill>
                          <a:latin typeface="Arial Black"/>
                        </a:rPr>
                        <a:t> </a:t>
                      </a:r>
                      <a:r>
                        <a:rPr lang="en-US" sz="1400" b="0" i="0" u="none" strike="noStrike" dirty="0" smtClean="0">
                          <a:solidFill>
                            <a:srgbClr val="000000"/>
                          </a:solidFill>
                          <a:latin typeface="Arial Black"/>
                        </a:rPr>
                        <a:t>0</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1</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25</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4"/>
                  </a:ext>
                </a:extLst>
              </a:tr>
              <a:tr h="370694">
                <a:tc>
                  <a:txBody>
                    <a:bodyPr/>
                    <a:lstStyle/>
                    <a:p>
                      <a:r>
                        <a:rPr lang="en-US" sz="1400" dirty="0" smtClean="0">
                          <a:solidFill>
                            <a:schemeClr val="tx1"/>
                          </a:solidFill>
                          <a:latin typeface="Arial Black" pitchFamily="34" charset="0"/>
                        </a:rPr>
                        <a:t>Programme 5</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10/19 achieved</a:t>
                      </a:r>
                      <a:endParaRPr lang="en-US" sz="1400" b="0" i="0" u="none" strike="noStrike" dirty="0">
                        <a:solidFill>
                          <a:schemeClr val="tx1"/>
                        </a:solidFill>
                        <a:latin typeface="Arial Black"/>
                      </a:endParaRPr>
                    </a:p>
                  </a:txBody>
                  <a:tcPr marL="9524" marR="9524" marT="9521" marB="0"/>
                </a:tc>
                <a:tc>
                  <a:txBody>
                    <a:bodyPr/>
                    <a:lstStyle/>
                    <a:p>
                      <a:pPr algn="ctr" fontAlgn="t"/>
                      <a:r>
                        <a:rPr lang="en-US" sz="1400" b="0" i="0" u="none" strike="noStrike" dirty="0">
                          <a:solidFill>
                            <a:srgbClr val="000000"/>
                          </a:solidFill>
                          <a:latin typeface="Arial Black"/>
                        </a:rPr>
                        <a:t> </a:t>
                      </a:r>
                      <a:r>
                        <a:rPr lang="en-US" sz="1400" b="0" i="0" u="none" strike="noStrike" dirty="0" smtClean="0">
                          <a:solidFill>
                            <a:srgbClr val="000000"/>
                          </a:solidFill>
                          <a:latin typeface="Arial Black"/>
                        </a:rPr>
                        <a:t>0</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9</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28</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5"/>
                  </a:ext>
                </a:extLst>
              </a:tr>
              <a:tr h="314502">
                <a:tc>
                  <a:txBody>
                    <a:bodyPr/>
                    <a:lstStyle/>
                    <a:p>
                      <a:r>
                        <a:rPr lang="en-US" sz="1400" dirty="0" smtClean="0">
                          <a:solidFill>
                            <a:schemeClr val="tx1"/>
                          </a:solidFill>
                          <a:latin typeface="Arial Black" pitchFamily="34" charset="0"/>
                        </a:rPr>
                        <a:t>Programme 6</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0/2 achieved</a:t>
                      </a:r>
                      <a:endParaRPr lang="en-US" sz="1400" b="0" i="0" u="none" strike="noStrike" dirty="0">
                        <a:solidFill>
                          <a:schemeClr val="tx1"/>
                        </a:solidFill>
                        <a:latin typeface="Arial Black"/>
                      </a:endParaRPr>
                    </a:p>
                  </a:txBody>
                  <a:tcPr marL="9524" marR="9524" marT="9521" marB="0"/>
                </a:tc>
                <a:tc>
                  <a:txBody>
                    <a:bodyPr/>
                    <a:lstStyle/>
                    <a:p>
                      <a:pPr algn="ctr" fontAlgn="t"/>
                      <a:r>
                        <a:rPr lang="en-US" sz="1400" b="0" i="0" u="none" strike="noStrike" dirty="0">
                          <a:solidFill>
                            <a:srgbClr val="000000"/>
                          </a:solidFill>
                          <a:latin typeface="Arial Black"/>
                        </a:rPr>
                        <a:t> </a:t>
                      </a:r>
                      <a:r>
                        <a:rPr lang="en-US" sz="1400" b="0" i="0" u="none" strike="noStrike" dirty="0" smtClean="0">
                          <a:solidFill>
                            <a:srgbClr val="000000"/>
                          </a:solidFill>
                          <a:latin typeface="Arial Black"/>
                        </a:rPr>
                        <a:t>0</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3</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1" i="0" u="none" strike="noStrike" dirty="0" smtClean="0">
                          <a:solidFill>
                            <a:srgbClr val="000000"/>
                          </a:solidFill>
                          <a:latin typeface="Arial Black"/>
                        </a:rPr>
                        <a:t>5</a:t>
                      </a:r>
                      <a:endParaRPr lang="en-US" sz="1400" b="1"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6"/>
                  </a:ext>
                </a:extLst>
              </a:tr>
              <a:tr h="370694">
                <a:tc>
                  <a:txBody>
                    <a:bodyPr/>
                    <a:lstStyle/>
                    <a:p>
                      <a:r>
                        <a:rPr lang="en-US" sz="1400" dirty="0" smtClean="0">
                          <a:solidFill>
                            <a:schemeClr val="tx1"/>
                          </a:solidFill>
                          <a:latin typeface="Arial Black" pitchFamily="34" charset="0"/>
                        </a:rPr>
                        <a:t>Total</a:t>
                      </a:r>
                      <a:endParaRPr lang="en-US" sz="1400" dirty="0">
                        <a:solidFill>
                          <a:schemeClr val="tx1"/>
                        </a:solidFill>
                        <a:latin typeface="Arial Black" pitchFamily="34" charset="0"/>
                      </a:endParaRPr>
                    </a:p>
                  </a:txBody>
                  <a:tcPr marL="91432" marR="91432" marT="45702" marB="45702"/>
                </a:tc>
                <a:tc>
                  <a:txBody>
                    <a:bodyPr/>
                    <a:lstStyle/>
                    <a:p>
                      <a:pPr algn="ctr" rtl="0" fontAlgn="t"/>
                      <a:r>
                        <a:rPr lang="en-US" sz="1400" b="0" i="0" u="none" strike="noStrike" dirty="0" smtClean="0">
                          <a:solidFill>
                            <a:schemeClr val="tx1"/>
                          </a:solidFill>
                          <a:latin typeface="Arial Black"/>
                        </a:rPr>
                        <a:t>77/93 (83%) achieved</a:t>
                      </a:r>
                      <a:endParaRPr lang="en-US" sz="1400" b="0" i="0" u="none" strike="noStrike" dirty="0">
                        <a:solidFill>
                          <a:schemeClr val="tx1"/>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1</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19</a:t>
                      </a:r>
                      <a:endParaRPr lang="en-US" sz="1400" b="0" i="0" u="none" strike="noStrike" dirty="0">
                        <a:solidFill>
                          <a:srgbClr val="000000"/>
                        </a:solidFill>
                        <a:latin typeface="Arial Black"/>
                      </a:endParaRPr>
                    </a:p>
                  </a:txBody>
                  <a:tcPr marL="9524" marR="9524" marT="9521" marB="0"/>
                </a:tc>
                <a:tc>
                  <a:txBody>
                    <a:bodyPr/>
                    <a:lstStyle/>
                    <a:p>
                      <a:pPr algn="ctr" rtl="0" fontAlgn="t"/>
                      <a:r>
                        <a:rPr lang="en-US" sz="1400" b="0" i="0" u="none" strike="noStrike" dirty="0" smtClean="0">
                          <a:solidFill>
                            <a:srgbClr val="000000"/>
                          </a:solidFill>
                          <a:latin typeface="Arial Black"/>
                        </a:rPr>
                        <a:t>113</a:t>
                      </a:r>
                      <a:endParaRPr lang="en-US" sz="1400" b="0" i="0" u="none" strike="noStrike" dirty="0">
                        <a:solidFill>
                          <a:srgbClr val="000000"/>
                        </a:solidFill>
                        <a:latin typeface="Arial Black"/>
                      </a:endParaRPr>
                    </a:p>
                  </a:txBody>
                  <a:tcPr marL="9524" marR="9524" marT="9521" marB="0"/>
                </a:tc>
                <a:extLst>
                  <a:ext uri="{0D108BD9-81ED-4DB2-BD59-A6C34878D82A}">
                    <a16:rowId xmlns:a16="http://schemas.microsoft.com/office/drawing/2014/main" val="10007"/>
                  </a:ext>
                </a:extLst>
              </a:tr>
            </a:tbl>
          </a:graphicData>
        </a:graphic>
      </p:graphicFrame>
      <p:sp>
        <p:nvSpPr>
          <p:cNvPr id="3" name="Rectangle 2"/>
          <p:cNvSpPr txBox="1">
            <a:spLocks noChangeArrowheads="1"/>
          </p:cNvSpPr>
          <p:nvPr/>
        </p:nvSpPr>
        <p:spPr>
          <a:xfrm>
            <a:off x="0" y="0"/>
            <a:ext cx="7235825" cy="990600"/>
          </a:xfrm>
          <a:prstGeom prst="rect">
            <a:avLst/>
          </a:prstGeom>
        </p:spPr>
        <p:txBody>
          <a:bodyPr anchor="b">
            <a:normAutofit/>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ea typeface="+mj-ea"/>
                <a:cs typeface="Arial" panose="020B0604020202020204" pitchFamily="34" charset="0"/>
              </a:rPr>
              <a:t>Overall Performance in the First Quarter of 2017/18</a:t>
            </a:r>
          </a:p>
        </p:txBody>
      </p:sp>
      <p:sp>
        <p:nvSpPr>
          <p:cNvPr id="8251" name="Rectangle 3"/>
          <p:cNvSpPr>
            <a:spLocks noChangeArrowheads="1"/>
          </p:cNvSpPr>
          <p:nvPr/>
        </p:nvSpPr>
        <p:spPr bwMode="auto">
          <a:xfrm>
            <a:off x="8243888" y="6308725"/>
            <a:ext cx="269875" cy="277813"/>
          </a:xfrm>
          <a:prstGeom prst="rect">
            <a:avLst/>
          </a:prstGeom>
          <a:noFill/>
          <a:ln w="9525">
            <a:noFill/>
            <a:miter lim="800000"/>
            <a:headEnd/>
            <a:tailEnd/>
          </a:ln>
        </p:spPr>
        <p:txBody>
          <a:bodyPr wrap="none">
            <a:spAutoFit/>
          </a:bodyPr>
          <a:lstStyle/>
          <a:p>
            <a:pPr eaLnBrk="1" hangingPunct="1"/>
            <a:r>
              <a:rPr lang="en-ZA" altLang="en-US" sz="1200"/>
              <a:t>3</a:t>
            </a:r>
            <a:endParaRPr lang="en-US" altLang="en-US" sz="12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54D2C745-E61F-4F1B-AAB2-B3073E9F954F}" type="slidenum">
              <a:rPr lang="en-ZA" altLang="en-US" sz="1200" smtClean="0">
                <a:latin typeface="Arial" charset="0"/>
                <a:cs typeface="Arial" charset="0"/>
              </a:rPr>
              <a:pPr algn="r" eaLnBrk="1" hangingPunct="1"/>
              <a:t>30</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400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6700" b="1" dirty="0">
                <a:solidFill>
                  <a:schemeClr val="bg1"/>
                </a:solidFill>
                <a:latin typeface="Arial Black" pitchFamily="34" charset="0"/>
                <a:cs typeface="Arial" panose="020B0604020202020204" pitchFamily="34" charset="0"/>
              </a:rPr>
              <a:t>Progress Report </a:t>
            </a: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5" name="Rectangle 4"/>
          <p:cNvSpPr/>
          <p:nvPr/>
        </p:nvSpPr>
        <p:spPr>
          <a:xfrm>
            <a:off x="468313" y="1844675"/>
            <a:ext cx="8064500" cy="20002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5 :</a:t>
            </a:r>
            <a:r>
              <a:rPr lang="en-ZA" sz="2400" b="1" dirty="0">
                <a:solidFill>
                  <a:schemeClr val="bg1"/>
                </a:solidFill>
                <a:latin typeface="Arial Black" pitchFamily="34" charset="0"/>
              </a:rPr>
              <a:t> </a:t>
            </a:r>
            <a:r>
              <a:rPr lang="en-ZA" sz="2400" b="1" dirty="0">
                <a:solidFill>
                  <a:schemeClr val="tx1"/>
                </a:solidFill>
                <a:latin typeface="Arial Black" pitchFamily="34" charset="0"/>
              </a:rPr>
              <a:t>Hospitals, Tertiary Services and Workforce Development</a:t>
            </a:r>
          </a:p>
          <a:p>
            <a:pPr algn="ctr" eaLnBrk="1" fontAlgn="auto" hangingPunct="1">
              <a:spcBef>
                <a:spcPts val="0"/>
              </a:spcBef>
              <a:spcAft>
                <a:spcPts val="0"/>
              </a:spcAft>
              <a:defRPr/>
            </a:pPr>
            <a:r>
              <a:rPr lang="en-ZA" sz="2400" b="1" dirty="0">
                <a:solidFill>
                  <a:schemeClr val="tx1"/>
                </a:solidFill>
                <a:latin typeface="Arial Black" pitchFamily="34"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0" y="1136650"/>
          <a:ext cx="9144000" cy="3846513"/>
        </p:xfrm>
        <a:graphic>
          <a:graphicData uri="http://schemas.openxmlformats.org/drawingml/2006/table">
            <a:tbl>
              <a:tblPr firstRow="1" bandRow="1">
                <a:tableStyleId>{5C22544A-7EE6-4342-B048-85BDC9FD1C3A}</a:tableStyleId>
              </a:tblPr>
              <a:tblGrid>
                <a:gridCol w="1861605">
                  <a:extLst>
                    <a:ext uri="{9D8B030D-6E8A-4147-A177-3AD203B41FA5}">
                      <a16:colId xmlns:a16="http://schemas.microsoft.com/office/drawing/2014/main" val="20000"/>
                    </a:ext>
                  </a:extLst>
                </a:gridCol>
                <a:gridCol w="1558267">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119683">
                  <a:extLst>
                    <a:ext uri="{9D8B030D-6E8A-4147-A177-3AD203B41FA5}">
                      <a16:colId xmlns:a16="http://schemas.microsoft.com/office/drawing/2014/main" val="20003"/>
                    </a:ext>
                  </a:extLst>
                </a:gridCol>
                <a:gridCol w="1516214">
                  <a:extLst>
                    <a:ext uri="{9D8B030D-6E8A-4147-A177-3AD203B41FA5}">
                      <a16:colId xmlns:a16="http://schemas.microsoft.com/office/drawing/2014/main" val="20004"/>
                    </a:ext>
                  </a:extLst>
                </a:gridCol>
              </a:tblGrid>
              <a:tr h="455931">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08" marB="4570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08" marB="45708"/>
                </a:tc>
                <a:tc>
                  <a:txBody>
                    <a:bodyPr/>
                    <a:lstStyle/>
                    <a:p>
                      <a:pPr algn="l"/>
                      <a:r>
                        <a:rPr lang="en-US" sz="1000" dirty="0" smtClean="0">
                          <a:latin typeface="Arial Black" pitchFamily="34" charset="0"/>
                        </a:rPr>
                        <a:t> Targets/milestones</a:t>
                      </a:r>
                      <a:endParaRPr lang="en-US" sz="1000" dirty="0">
                        <a:latin typeface="Arial Black" pitchFamily="34" charset="0"/>
                      </a:endParaRPr>
                    </a:p>
                  </a:txBody>
                  <a:tcPr marL="91438" marR="91438"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08" marB="45708"/>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08" marB="45708"/>
                </a:tc>
                <a:extLst>
                  <a:ext uri="{0D108BD9-81ED-4DB2-BD59-A6C34878D82A}">
                    <a16:rowId xmlns:a16="http://schemas.microsoft.com/office/drawing/2014/main" val="10000"/>
                  </a:ext>
                </a:extLst>
              </a:tr>
              <a:tr h="1462891">
                <a:tc>
                  <a:txBody>
                    <a:bodyPr/>
                    <a:lstStyle/>
                    <a:p>
                      <a:r>
                        <a:rPr lang="en-US" sz="1000" kern="1200" baseline="0" dirty="0" smtClean="0">
                          <a:solidFill>
                            <a:schemeClr val="dk1"/>
                          </a:solidFill>
                          <a:latin typeface="Arial Black" pitchFamily="34" charset="0"/>
                          <a:ea typeface="+mn-ea"/>
                          <a:cs typeface="+mn-cs"/>
                        </a:rPr>
                        <a:t>Ensure quality health care by improving compliance with National Core Standards at all Central, Tertiary, Regional and </a:t>
                      </a:r>
                      <a:r>
                        <a:rPr lang="en-US" sz="1000" kern="1200" baseline="0" dirty="0" err="1" smtClean="0">
                          <a:solidFill>
                            <a:schemeClr val="dk1"/>
                          </a:solidFill>
                          <a:latin typeface="Arial Black" pitchFamily="34" charset="0"/>
                          <a:ea typeface="+mn-ea"/>
                          <a:cs typeface="+mn-cs"/>
                        </a:rPr>
                        <a:t>Specialised</a:t>
                      </a:r>
                      <a:r>
                        <a:rPr lang="en-US" sz="1000" kern="1200" baseline="0" dirty="0" smtClean="0">
                          <a:solidFill>
                            <a:schemeClr val="dk1"/>
                          </a:solidFill>
                          <a:latin typeface="Arial Black" pitchFamily="34" charset="0"/>
                          <a:ea typeface="+mn-ea"/>
                          <a:cs typeface="+mn-cs"/>
                        </a:rPr>
                        <a:t> Hospitals</a:t>
                      </a:r>
                      <a:endParaRPr lang="en-US" sz="1000" dirty="0">
                        <a:latin typeface="Arial Black" pitchFamily="34" charset="0"/>
                      </a:endParaRPr>
                    </a:p>
                  </a:txBody>
                  <a:tcPr marT="45706" marB="45706"/>
                </a:tc>
                <a:tc>
                  <a:txBody>
                    <a:bodyPr/>
                    <a:lstStyle/>
                    <a:p>
                      <a:r>
                        <a:rPr lang="en-US" sz="1000" kern="1200" baseline="0" dirty="0" smtClean="0">
                          <a:solidFill>
                            <a:schemeClr val="dk1"/>
                          </a:solidFill>
                          <a:latin typeface="Arial Black" pitchFamily="34" charset="0"/>
                          <a:ea typeface="+mn-ea"/>
                          <a:cs typeface="+mn-cs"/>
                        </a:rPr>
                        <a:t>Number of Hospitals that achieved an overall performance 75% (or more) compliance with the National Core Standards assessment</a:t>
                      </a:r>
                      <a:endParaRPr lang="en-US" sz="1000" dirty="0" smtClean="0">
                        <a:latin typeface="Arial Black" pitchFamily="34" charset="0"/>
                      </a:endParaRPr>
                    </a:p>
                  </a:txBody>
                  <a:tcPr marT="45706" marB="45706"/>
                </a:tc>
                <a:tc>
                  <a:txBody>
                    <a:bodyPr/>
                    <a:lstStyle/>
                    <a:p>
                      <a:r>
                        <a:rPr lang="en-US" sz="1000" dirty="0" smtClean="0">
                          <a:latin typeface="Arial Black" pitchFamily="34" charset="0"/>
                        </a:rPr>
                        <a:t>Annual: 43</a:t>
                      </a:r>
                      <a:r>
                        <a:rPr lang="en-GB" sz="1000" kern="1200" baseline="0" dirty="0" smtClean="0">
                          <a:solidFill>
                            <a:schemeClr val="dk1"/>
                          </a:solidFill>
                          <a:latin typeface="Arial Black" pitchFamily="34" charset="0"/>
                          <a:ea typeface="+mn-ea"/>
                          <a:cs typeface="+mn-cs"/>
                        </a:rPr>
                        <a:t> Hospitals (8 Central, 15 Tertiary,</a:t>
                      </a:r>
                      <a:endParaRPr lang="en-US" sz="1000" kern="1200" baseline="0" dirty="0" smtClean="0">
                        <a:solidFill>
                          <a:schemeClr val="dk1"/>
                        </a:solidFill>
                        <a:latin typeface="Arial Black" pitchFamily="34" charset="0"/>
                        <a:ea typeface="+mn-ea"/>
                        <a:cs typeface="+mn-cs"/>
                      </a:endParaRPr>
                    </a:p>
                    <a:p>
                      <a:r>
                        <a:rPr lang="en-GB" sz="1000" kern="1200" baseline="0" dirty="0" smtClean="0">
                          <a:solidFill>
                            <a:schemeClr val="dk1"/>
                          </a:solidFill>
                          <a:latin typeface="Arial Black" pitchFamily="34" charset="0"/>
                          <a:ea typeface="+mn-ea"/>
                          <a:cs typeface="+mn-cs"/>
                        </a:rPr>
                        <a:t>20 Regional)</a:t>
                      </a:r>
                      <a:endParaRPr lang="en-US"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Arial Black" pitchFamily="34" charset="0"/>
                      </a:endParaRPr>
                    </a:p>
                    <a:p>
                      <a:endParaRPr lang="en-US" sz="1000" dirty="0">
                        <a:latin typeface="Arial Black" pitchFamily="34" charset="0"/>
                      </a:endParaRPr>
                    </a:p>
                  </a:txBody>
                  <a:tcPr marT="45706" marB="45706"/>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T="45706" marB="45706">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T="45706" marB="45706">
                    <a:solidFill>
                      <a:schemeClr val="accent1">
                        <a:lumMod val="20000"/>
                        <a:lumOff val="80000"/>
                      </a:schemeClr>
                    </a:solidFill>
                  </a:tcPr>
                </a:tc>
                <a:extLst>
                  <a:ext uri="{0D108BD9-81ED-4DB2-BD59-A6C34878D82A}">
                    <a16:rowId xmlns:a16="http://schemas.microsoft.com/office/drawing/2014/main" val="10001"/>
                  </a:ext>
                </a:extLst>
              </a:tr>
              <a:tr h="1927691">
                <a:tc>
                  <a:txBody>
                    <a:bodyPr/>
                    <a:lstStyle/>
                    <a:p>
                      <a:r>
                        <a:rPr lang="en-US" sz="1000" kern="1200" baseline="0" dirty="0" smtClean="0">
                          <a:solidFill>
                            <a:schemeClr val="dk1"/>
                          </a:solidFill>
                          <a:latin typeface="Arial Black" pitchFamily="34" charset="0"/>
                          <a:ea typeface="+mn-ea"/>
                          <a:cs typeface="+mn-cs"/>
                        </a:rPr>
                        <a:t>Increase capacity of central hospitals to strengthen local decision making and</a:t>
                      </a:r>
                    </a:p>
                    <a:p>
                      <a:r>
                        <a:rPr lang="en-US" sz="1000" kern="1200" baseline="0" dirty="0" smtClean="0">
                          <a:solidFill>
                            <a:schemeClr val="dk1"/>
                          </a:solidFill>
                          <a:latin typeface="Arial Black" pitchFamily="34" charset="0"/>
                          <a:ea typeface="+mn-ea"/>
                          <a:cs typeface="+mn-cs"/>
                        </a:rPr>
                        <a:t>accountability to facilitate semi-autonomy of 10 central</a:t>
                      </a:r>
                    </a:p>
                    <a:p>
                      <a:r>
                        <a:rPr lang="en-US" sz="1000" kern="1200" baseline="0" dirty="0" smtClean="0">
                          <a:solidFill>
                            <a:schemeClr val="dk1"/>
                          </a:solidFill>
                          <a:latin typeface="Arial Black" pitchFamily="34" charset="0"/>
                          <a:ea typeface="+mn-ea"/>
                          <a:cs typeface="+mn-cs"/>
                        </a:rPr>
                        <a:t>hospitals</a:t>
                      </a:r>
                      <a:endParaRPr lang="en-US" sz="1000" dirty="0">
                        <a:latin typeface="Arial Black" pitchFamily="34" charset="0"/>
                      </a:endParaRPr>
                    </a:p>
                  </a:txBody>
                  <a:tcPr marT="45706" marB="45706"/>
                </a:tc>
                <a:tc>
                  <a:txBody>
                    <a:bodyPr/>
                    <a:lstStyle/>
                    <a:p>
                      <a:r>
                        <a:rPr lang="en-US" sz="1000" kern="1200" baseline="0" dirty="0" smtClean="0">
                          <a:solidFill>
                            <a:schemeClr val="dk1"/>
                          </a:solidFill>
                          <a:latin typeface="Arial Black" pitchFamily="34" charset="0"/>
                          <a:ea typeface="+mn-ea"/>
                          <a:cs typeface="+mn-cs"/>
                        </a:rPr>
                        <a:t>Number of central hospitals benchmarked against standardised </a:t>
                      </a:r>
                      <a:r>
                        <a:rPr lang="en-US" sz="1000" kern="1200" baseline="0" dirty="0" err="1" smtClean="0">
                          <a:solidFill>
                            <a:schemeClr val="dk1"/>
                          </a:solidFill>
                          <a:latin typeface="Arial Black" pitchFamily="34" charset="0"/>
                          <a:ea typeface="+mn-ea"/>
                          <a:cs typeface="+mn-cs"/>
                        </a:rPr>
                        <a:t>organisational</a:t>
                      </a:r>
                      <a:r>
                        <a:rPr lang="en-US" sz="1000" kern="1200" baseline="0" dirty="0" smtClean="0">
                          <a:solidFill>
                            <a:schemeClr val="dk1"/>
                          </a:solidFill>
                          <a:latin typeface="Arial Black" pitchFamily="34" charset="0"/>
                          <a:ea typeface="+mn-ea"/>
                          <a:cs typeface="+mn-cs"/>
                        </a:rPr>
                        <a:t> structure</a:t>
                      </a:r>
                      <a:endParaRPr lang="en-US" sz="1000" dirty="0">
                        <a:latin typeface="Arial Black" pitchFamily="34" charset="0"/>
                      </a:endParaRPr>
                    </a:p>
                  </a:txBody>
                  <a:tcPr marT="45706" marB="45706"/>
                </a:tc>
                <a:tc>
                  <a:txBody>
                    <a:bodyPr/>
                    <a:lstStyle/>
                    <a:p>
                      <a:r>
                        <a:rPr lang="en-US" sz="1000" dirty="0" smtClean="0">
                          <a:latin typeface="Arial Black" pitchFamily="34" charset="0"/>
                        </a:rPr>
                        <a:t>Annual</a:t>
                      </a:r>
                      <a:r>
                        <a:rPr lang="en-US" sz="1000" baseline="0" dirty="0" smtClean="0">
                          <a:latin typeface="Arial Black" pitchFamily="34" charset="0"/>
                        </a:rPr>
                        <a:t>:  3 </a:t>
                      </a:r>
                      <a:r>
                        <a:rPr lang="en-US" sz="1000" kern="1200" baseline="0" dirty="0" smtClean="0">
                          <a:solidFill>
                            <a:schemeClr val="dk1"/>
                          </a:solidFill>
                          <a:latin typeface="Arial Black" pitchFamily="34" charset="0"/>
                          <a:ea typeface="+mn-ea"/>
                          <a:cs typeface="+mn-cs"/>
                        </a:rPr>
                        <a:t>central hospitals benchmarked against  approved </a:t>
                      </a:r>
                      <a:r>
                        <a:rPr lang="en-US" sz="1000" kern="1200" baseline="0" dirty="0" err="1" smtClean="0">
                          <a:solidFill>
                            <a:schemeClr val="dk1"/>
                          </a:solidFill>
                          <a:latin typeface="Arial Black" pitchFamily="34" charset="0"/>
                          <a:ea typeface="+mn-ea"/>
                          <a:cs typeface="+mn-cs"/>
                        </a:rPr>
                        <a:t>organisational</a:t>
                      </a:r>
                      <a:r>
                        <a:rPr lang="en-US" sz="1000" kern="1200" baseline="0" dirty="0" smtClean="0">
                          <a:solidFill>
                            <a:schemeClr val="dk1"/>
                          </a:solidFill>
                          <a:latin typeface="Arial Black" pitchFamily="34" charset="0"/>
                          <a:ea typeface="+mn-ea"/>
                          <a:cs typeface="+mn-cs"/>
                        </a:rPr>
                        <a:t> structure</a:t>
                      </a:r>
                      <a:endParaRPr lang="en-US" sz="1000" baseline="0" dirty="0" smtClean="0">
                        <a:latin typeface="Arial Black" pitchFamily="34" charset="0"/>
                      </a:endParaRPr>
                    </a:p>
                    <a:p>
                      <a:endParaRPr lang="en-US" sz="1000" baseline="0" dirty="0" smtClean="0">
                        <a:latin typeface="Arial Black" pitchFamily="34" charset="0"/>
                      </a:endParaRPr>
                    </a:p>
                    <a:p>
                      <a:r>
                        <a:rPr lang="en-US" sz="1000" kern="1200" dirty="0" smtClean="0">
                          <a:solidFill>
                            <a:schemeClr val="dk1"/>
                          </a:solidFill>
                          <a:latin typeface="Arial Black" pitchFamily="34" charset="0"/>
                          <a:ea typeface="+mn-ea"/>
                          <a:cs typeface="+mn-cs"/>
                        </a:rPr>
                        <a:t>Q1:</a:t>
                      </a:r>
                      <a:r>
                        <a:rPr lang="en-US" sz="1000" kern="1200" baseline="0" dirty="0" smtClean="0">
                          <a:solidFill>
                            <a:schemeClr val="dk1"/>
                          </a:solidFill>
                          <a:latin typeface="Arial Black" pitchFamily="34" charset="0"/>
                          <a:ea typeface="+mn-ea"/>
                          <a:cs typeface="+mn-cs"/>
                        </a:rPr>
                        <a:t>  </a:t>
                      </a:r>
                      <a:r>
                        <a:rPr lang="en-ZA" sz="1000" kern="1200" dirty="0" smtClean="0">
                          <a:solidFill>
                            <a:schemeClr val="dk1"/>
                          </a:solidFill>
                          <a:latin typeface="Arial Black" pitchFamily="34" charset="0"/>
                          <a:ea typeface="+mn-ea"/>
                          <a:cs typeface="+mn-cs"/>
                        </a:rPr>
                        <a:t>Organisational structure for central hospitals approved by NHC</a:t>
                      </a:r>
                      <a:endParaRPr lang="en-US" sz="1000" kern="1200" dirty="0">
                        <a:solidFill>
                          <a:schemeClr val="dk1"/>
                        </a:solidFill>
                        <a:latin typeface="Arial Black" pitchFamily="34" charset="0"/>
                        <a:ea typeface="+mn-ea"/>
                        <a:cs typeface="+mn-cs"/>
                      </a:endParaRPr>
                    </a:p>
                  </a:txBody>
                  <a:tcPr marT="45706" marB="45706"/>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The National Human Resources Coordinating Committee (NHRCC) met, and Task Team was appointed to revise the proposed structure in line with resolution of the TechNHC committee and taking into consideration the inputs of CEO of central hospitals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Revision of organizational structure second draft underway</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3"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36893"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31</a:t>
            </a:r>
            <a:endParaRPr lang="en-US" altLang="en-US" sz="12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3F050FC7-61C9-4AAB-B738-3E9E09D8BA27}" type="slidenum">
              <a:rPr lang="en-ZA" altLang="en-US" sz="1200" smtClean="0">
                <a:latin typeface="Arial" charset="0"/>
                <a:cs typeface="Arial" charset="0"/>
              </a:rPr>
              <a:pPr algn="r" eaLnBrk="1" hangingPunct="1"/>
              <a:t>32</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6" name="Content Placeholder 4"/>
          <p:cNvGraphicFramePr>
            <a:graphicFrameLocks/>
          </p:cNvGraphicFramePr>
          <p:nvPr/>
        </p:nvGraphicFramePr>
        <p:xfrm>
          <a:off x="0" y="1052513"/>
          <a:ext cx="9144000" cy="6076950"/>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187624">
                  <a:extLst>
                    <a:ext uri="{9D8B030D-6E8A-4147-A177-3AD203B41FA5}">
                      <a16:colId xmlns:a16="http://schemas.microsoft.com/office/drawing/2014/main" val="20004"/>
                    </a:ext>
                  </a:extLst>
                </a:gridCol>
              </a:tblGrid>
              <a:tr h="396190">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10" marB="45710"/>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10" marB="45710"/>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10" marB="45710"/>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0" marB="45710"/>
                </a:tc>
                <a:extLst>
                  <a:ext uri="{0D108BD9-81ED-4DB2-BD59-A6C34878D82A}">
                    <a16:rowId xmlns:a16="http://schemas.microsoft.com/office/drawing/2014/main" val="10000"/>
                  </a:ext>
                </a:extLst>
              </a:tr>
              <a:tr h="1310495">
                <a:tc>
                  <a:txBody>
                    <a:bodyPr/>
                    <a:lstStyle/>
                    <a:p>
                      <a:r>
                        <a:rPr lang="en-US" sz="1000" kern="1200" baseline="0" dirty="0" smtClean="0">
                          <a:solidFill>
                            <a:schemeClr val="dk1"/>
                          </a:solidFill>
                          <a:latin typeface="Arial Black" pitchFamily="34" charset="0"/>
                          <a:ea typeface="+mn-ea"/>
                          <a:cs typeface="+mn-cs"/>
                        </a:rPr>
                        <a:t>Develop and Implement health workforce staffing norms and</a:t>
                      </a:r>
                    </a:p>
                    <a:p>
                      <a:r>
                        <a:rPr lang="en-US" sz="1000" kern="1200" baseline="0" dirty="0" smtClean="0">
                          <a:solidFill>
                            <a:schemeClr val="dk1"/>
                          </a:solidFill>
                          <a:latin typeface="Arial Black" pitchFamily="34" charset="0"/>
                          <a:ea typeface="+mn-ea"/>
                          <a:cs typeface="+mn-cs"/>
                        </a:rPr>
                        <a:t>standards</a:t>
                      </a:r>
                      <a:endParaRPr lang="en-US" sz="1000" dirty="0">
                        <a:latin typeface="Arial Black" pitchFamily="34" charset="0"/>
                      </a:endParaRPr>
                    </a:p>
                  </a:txBody>
                  <a:tcPr marT="45708" marB="45708"/>
                </a:tc>
                <a:tc>
                  <a:txBody>
                    <a:bodyPr/>
                    <a:lstStyle/>
                    <a:p>
                      <a:r>
                        <a:rPr lang="en-US" sz="1000" kern="1200" baseline="0" dirty="0" smtClean="0">
                          <a:solidFill>
                            <a:schemeClr val="dk1"/>
                          </a:solidFill>
                          <a:latin typeface="Arial Black" pitchFamily="34" charset="0"/>
                          <a:ea typeface="+mn-ea"/>
                          <a:cs typeface="+mn-cs"/>
                        </a:rPr>
                        <a:t>Guidelines for HRH norms and standards using the WISN methodology</a:t>
                      </a:r>
                      <a:endParaRPr lang="en-US" sz="1000" dirty="0">
                        <a:latin typeface="Arial Black" pitchFamily="34" charset="0"/>
                      </a:endParaRPr>
                    </a:p>
                  </a:txBody>
                  <a:tcPr marT="45708" marB="45708"/>
                </a:tc>
                <a:tc>
                  <a:txBody>
                    <a:bodyPr/>
                    <a:lstStyle/>
                    <a:p>
                      <a:r>
                        <a:rPr lang="en-US" sz="1000" dirty="0" smtClean="0">
                          <a:latin typeface="Arial Black" pitchFamily="34" charset="0"/>
                        </a:rPr>
                        <a:t>Annual : </a:t>
                      </a:r>
                      <a:r>
                        <a:rPr lang="en-US" sz="1000" kern="1200" baseline="0" dirty="0" smtClean="0">
                          <a:solidFill>
                            <a:schemeClr val="dk1"/>
                          </a:solidFill>
                          <a:latin typeface="Arial Black" pitchFamily="34" charset="0"/>
                          <a:ea typeface="+mn-ea"/>
                          <a:cs typeface="+mn-cs"/>
                        </a:rPr>
                        <a:t>HRH  standards for regional, </a:t>
                      </a:r>
                      <a:r>
                        <a:rPr lang="en-US" sz="1000" kern="1200" baseline="0" dirty="0" err="1" smtClean="0">
                          <a:solidFill>
                            <a:schemeClr val="dk1"/>
                          </a:solidFill>
                          <a:latin typeface="Arial Black" pitchFamily="34" charset="0"/>
                          <a:ea typeface="+mn-ea"/>
                          <a:cs typeface="+mn-cs"/>
                        </a:rPr>
                        <a:t>teritiary</a:t>
                      </a:r>
                      <a:r>
                        <a:rPr lang="en-US" sz="1000" kern="1200" baseline="0" dirty="0" smtClean="0">
                          <a:solidFill>
                            <a:schemeClr val="dk1"/>
                          </a:solidFill>
                          <a:latin typeface="Arial Black" pitchFamily="34" charset="0"/>
                          <a:ea typeface="+mn-ea"/>
                          <a:cs typeface="+mn-cs"/>
                        </a:rPr>
                        <a:t> &amp; central hospitals presented at TechNHC</a:t>
                      </a:r>
                      <a:endParaRPr lang="en-US" sz="1000" dirty="0" smtClean="0">
                        <a:latin typeface="Arial Black" pitchFamily="34" charset="0"/>
                      </a:endParaRPr>
                    </a:p>
                    <a:p>
                      <a:endParaRPr lang="en-US" sz="1000" dirty="0" smtClean="0">
                        <a:latin typeface="Arial Black" pitchFamily="34" charset="0"/>
                      </a:endParaRPr>
                    </a:p>
                    <a:p>
                      <a:r>
                        <a:rPr lang="en-US" sz="1000" kern="1200" dirty="0" smtClean="0">
                          <a:solidFill>
                            <a:schemeClr val="dk1"/>
                          </a:solidFill>
                          <a:latin typeface="Arial Black" pitchFamily="34" charset="0"/>
                          <a:ea typeface="+mn-ea"/>
                          <a:cs typeface="+mn-cs"/>
                        </a:rPr>
                        <a:t>Q1: Situational analysis conducted at a sample of Hospitals 	</a:t>
                      </a:r>
                    </a:p>
                  </a:txBody>
                  <a:tcPr marT="45708" marB="45708"/>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Situational analysis conducted by determining the staffing requirements in sampled hospitals using WISN software. </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None</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401940">
                <a:tc>
                  <a:txBody>
                    <a:bodyPr/>
                    <a:lstStyle/>
                    <a:p>
                      <a:endParaRPr lang="en-US" sz="1000"/>
                    </a:p>
                  </a:txBody>
                  <a:tcPr marT="45708" marB="45708"/>
                </a:tc>
                <a:tc>
                  <a:txBody>
                    <a:bodyPr/>
                    <a:lstStyle/>
                    <a:p>
                      <a:r>
                        <a:rPr lang="en-US" sz="1000" kern="1200" baseline="0" dirty="0" smtClean="0">
                          <a:solidFill>
                            <a:schemeClr val="dk1"/>
                          </a:solidFill>
                          <a:latin typeface="Arial Black" pitchFamily="34" charset="0"/>
                          <a:ea typeface="+mn-ea"/>
                          <a:cs typeface="+mn-cs"/>
                        </a:rPr>
                        <a:t>Number of health facilities benchmarked against staffing normative guides</a:t>
                      </a:r>
                      <a:endParaRPr lang="en-US" sz="1000" dirty="0">
                        <a:latin typeface="Arial Black" pitchFamily="34" charset="0"/>
                      </a:endParaRPr>
                    </a:p>
                  </a:txBody>
                  <a:tcPr marT="45708" marB="45708"/>
                </a:tc>
                <a:tc>
                  <a:txBody>
                    <a:bodyPr/>
                    <a:lstStyle/>
                    <a:p>
                      <a:r>
                        <a:rPr lang="en-US" sz="1000" kern="1200" baseline="0" dirty="0" smtClean="0">
                          <a:solidFill>
                            <a:schemeClr val="dk1"/>
                          </a:solidFill>
                          <a:latin typeface="Arial Black" pitchFamily="34" charset="0"/>
                          <a:ea typeface="+mn-ea"/>
                          <a:cs typeface="+mn-cs"/>
                        </a:rPr>
                        <a:t>Annual: 30 District Hospitals benchmarked 	</a:t>
                      </a:r>
                    </a:p>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Staffing normative guidelines for District Hospitals presented to TechNHC 	</a:t>
                      </a:r>
                    </a:p>
                  </a:txBody>
                  <a:tcPr marT="45708" marB="45708"/>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Staffing Normative guidelines will be extrapolated after validation of staffing requirements in sampled hospitals</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The s</a:t>
                      </a:r>
                      <a:r>
                        <a:rPr lang="en-ZA" sz="1000" kern="1200" dirty="0" smtClean="0">
                          <a:solidFill>
                            <a:schemeClr val="dk1"/>
                          </a:solidFill>
                          <a:latin typeface="Arial Black" pitchFamily="34" charset="0"/>
                          <a:ea typeface="+mn-ea"/>
                          <a:cs typeface="+mn-cs"/>
                        </a:rPr>
                        <a:t>taffing normative guidelines for district hospitals  to be presented at TechNHC</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076215">
                <a:tc>
                  <a:txBody>
                    <a:bodyPr/>
                    <a:lstStyle/>
                    <a:p>
                      <a:endParaRPr lang="en-US" sz="1000"/>
                    </a:p>
                  </a:txBody>
                  <a:tcPr marT="45708" marB="45708"/>
                </a:tc>
                <a:tc>
                  <a:txBody>
                    <a:bodyPr/>
                    <a:lstStyle/>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National Human Resources for Health (HRH) Strategy 	</a:t>
                      </a:r>
                    </a:p>
                  </a:txBody>
                  <a:tcPr marT="45708" marB="45708"/>
                </a:tc>
                <a:tc>
                  <a:txBody>
                    <a:bodyPr/>
                    <a:lstStyle/>
                    <a:p>
                      <a:r>
                        <a:rPr lang="en-ZA" sz="1000" kern="1200" baseline="0" dirty="0" smtClean="0">
                          <a:solidFill>
                            <a:schemeClr val="dk1"/>
                          </a:solidFill>
                          <a:latin typeface="Arial Black" pitchFamily="34" charset="0"/>
                          <a:ea typeface="+mn-ea"/>
                          <a:cs typeface="+mn-cs"/>
                        </a:rPr>
                        <a:t> Annual:  </a:t>
                      </a:r>
                      <a:r>
                        <a:rPr lang="en-US" sz="1000" kern="1200" baseline="0" dirty="0" smtClean="0">
                          <a:solidFill>
                            <a:schemeClr val="dk1"/>
                          </a:solidFill>
                          <a:latin typeface="Arial Black" pitchFamily="34" charset="0"/>
                          <a:ea typeface="+mn-ea"/>
                          <a:cs typeface="+mn-cs"/>
                        </a:rPr>
                        <a:t>A review of the current HRH strategy Revised national HRH strategy developed and tabled at TechNHC 	</a:t>
                      </a:r>
                    </a:p>
                    <a:p>
                      <a:pPr algn="l" fontAlgn="t"/>
                      <a:endParaRPr lang="en-ZA" sz="1000" kern="1200" baseline="0" dirty="0" smtClean="0">
                        <a:solidFill>
                          <a:schemeClr val="dk1"/>
                        </a:solidFill>
                        <a:latin typeface="Arial Black" pitchFamily="34" charset="0"/>
                        <a:ea typeface="+mn-ea"/>
                        <a:cs typeface="+mn-cs"/>
                      </a:endParaRPr>
                    </a:p>
                    <a:p>
                      <a:pPr algn="l" fontAlgn="t"/>
                      <a:endParaRPr lang="en-ZA" sz="1000" kern="1200" baseline="0" dirty="0" smtClean="0">
                        <a:solidFill>
                          <a:schemeClr val="dk1"/>
                        </a:solidFill>
                        <a:latin typeface="Arial Black" pitchFamily="34" charset="0"/>
                        <a:ea typeface="+mn-ea"/>
                        <a:cs typeface="+mn-cs"/>
                      </a:endParaRPr>
                    </a:p>
                    <a:p>
                      <a:r>
                        <a:rPr lang="en-ZA" sz="1000" kern="1200" baseline="0" dirty="0" smtClean="0">
                          <a:solidFill>
                            <a:schemeClr val="dk1"/>
                          </a:solidFill>
                          <a:latin typeface="Arial Black" pitchFamily="34" charset="0"/>
                          <a:ea typeface="+mn-ea"/>
                          <a:cs typeface="+mn-cs"/>
                        </a:rPr>
                        <a:t>  Q1: </a:t>
                      </a:r>
                      <a:r>
                        <a:rPr lang="en-US" sz="1000" kern="1200" baseline="0" dirty="0" smtClean="0">
                          <a:solidFill>
                            <a:schemeClr val="dk1"/>
                          </a:solidFill>
                          <a:latin typeface="Arial Black" pitchFamily="34" charset="0"/>
                          <a:ea typeface="+mn-ea"/>
                          <a:cs typeface="+mn-cs"/>
                        </a:rPr>
                        <a:t>Review conducted 	</a:t>
                      </a:r>
                    </a:p>
                  </a:txBody>
                  <a:tcPr marL="9525" marR="9525" marT="9522" marB="0"/>
                </a:tc>
                <a:tc>
                  <a:txBody>
                    <a:bodyPr/>
                    <a:lstStyle/>
                    <a:p>
                      <a:pPr marL="0" marR="0">
                        <a:lnSpc>
                          <a:spcPct val="115000"/>
                        </a:lnSpc>
                        <a:spcBef>
                          <a:spcPts val="0"/>
                        </a:spcBef>
                        <a:spcAft>
                          <a:spcPts val="1000"/>
                        </a:spcAft>
                      </a:pPr>
                      <a:endParaRPr lang="en-ZA" sz="1000" kern="120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Review of the HRH Strategy conducted: HRH Scenario 2030 document compiled. </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r>
                        <a:rPr lang="en-ZA" sz="1000" kern="1200" dirty="0" smtClean="0">
                          <a:solidFill>
                            <a:schemeClr val="dk1"/>
                          </a:solidFill>
                          <a:latin typeface="Arial Black" pitchFamily="34" charset="0"/>
                          <a:ea typeface="+mn-ea"/>
                          <a:cs typeface="+mn-cs"/>
                        </a:rPr>
                        <a:t>None</a:t>
                      </a:r>
                      <a:endParaRPr lang="en-US" sz="1000" kern="120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892110">
                <a:tc>
                  <a:txBody>
                    <a:bodyPr/>
                    <a:lstStyle/>
                    <a:p>
                      <a:endParaRPr lang="en-US" sz="1000" dirty="0"/>
                    </a:p>
                  </a:txBody>
                  <a:tcPr marT="45708" marB="45708"/>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Expanded Academic Integration Programme developed and implemented for medical students returning to South Africa from the expanded Nelson Mandela Fidel Castro Medical Programme</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r>
                        <a:rPr lang="en-ZA"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Ministerial Task team established and Expanded Academic Integration Programme finalised for their final year training in South Africa 	</a:t>
                      </a: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Q1: Ministerial Task Team established</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Ministerial Task Team established</a:t>
                      </a: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None</a:t>
                      </a:r>
                    </a:p>
                    <a:p>
                      <a:pPr marL="0" marR="0">
                        <a:lnSpc>
                          <a:spcPct val="115000"/>
                        </a:lnSpc>
                        <a:spcBef>
                          <a:spcPts val="1000"/>
                        </a:spcBef>
                        <a:spcAft>
                          <a:spcPts val="1000"/>
                        </a:spcAft>
                      </a:pP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37930" name="Rectangle 6"/>
          <p:cNvSpPr>
            <a:spLocks noChangeArrowheads="1"/>
          </p:cNvSpPr>
          <p:nvPr/>
        </p:nvSpPr>
        <p:spPr bwMode="auto">
          <a:xfrm>
            <a:off x="8426450" y="6724650"/>
            <a:ext cx="411163" cy="277813"/>
          </a:xfrm>
          <a:prstGeom prst="rect">
            <a:avLst/>
          </a:prstGeom>
          <a:noFill/>
          <a:ln w="9525">
            <a:noFill/>
            <a:miter lim="800000"/>
            <a:headEnd/>
            <a:tailEnd/>
          </a:ln>
        </p:spPr>
        <p:txBody>
          <a:bodyPr>
            <a:spAutoFit/>
          </a:bodyPr>
          <a:lstStyle/>
          <a:p>
            <a:pPr eaLnBrk="1" hangingPunct="1"/>
            <a:r>
              <a:rPr lang="en-ZA" altLang="en-US" sz="1200"/>
              <a:t>32</a:t>
            </a:r>
            <a:endParaRPr lang="en-US" altLang="en-US" sz="12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0" y="1052513"/>
          <a:ext cx="9144000" cy="4676775"/>
        </p:xfrm>
        <a:graphic>
          <a:graphicData uri="http://schemas.openxmlformats.org/drawingml/2006/table">
            <a:tbl>
              <a:tblPr firstRow="1" bandRow="1">
                <a:tableStyleId>{5C22544A-7EE6-4342-B048-85BDC9FD1C3A}</a:tableStyleId>
              </a:tblPr>
              <a:tblGrid>
                <a:gridCol w="1751706">
                  <a:extLst>
                    <a:ext uri="{9D8B030D-6E8A-4147-A177-3AD203B41FA5}">
                      <a16:colId xmlns:a16="http://schemas.microsoft.com/office/drawing/2014/main" val="20000"/>
                    </a:ext>
                  </a:extLst>
                </a:gridCol>
                <a:gridCol w="1599772">
                  <a:extLst>
                    <a:ext uri="{9D8B030D-6E8A-4147-A177-3AD203B41FA5}">
                      <a16:colId xmlns:a16="http://schemas.microsoft.com/office/drawing/2014/main" val="20001"/>
                    </a:ext>
                  </a:extLst>
                </a:gridCol>
                <a:gridCol w="1903640">
                  <a:extLst>
                    <a:ext uri="{9D8B030D-6E8A-4147-A177-3AD203B41FA5}">
                      <a16:colId xmlns:a16="http://schemas.microsoft.com/office/drawing/2014/main" val="20002"/>
                    </a:ext>
                  </a:extLst>
                </a:gridCol>
                <a:gridCol w="1944441">
                  <a:extLst>
                    <a:ext uri="{9D8B030D-6E8A-4147-A177-3AD203B41FA5}">
                      <a16:colId xmlns:a16="http://schemas.microsoft.com/office/drawing/2014/main" val="20003"/>
                    </a:ext>
                  </a:extLst>
                </a:gridCol>
                <a:gridCol w="1944441">
                  <a:extLst>
                    <a:ext uri="{9D8B030D-6E8A-4147-A177-3AD203B41FA5}">
                      <a16:colId xmlns:a16="http://schemas.microsoft.com/office/drawing/2014/main" val="20004"/>
                    </a:ext>
                  </a:extLst>
                </a:gridCol>
              </a:tblGrid>
              <a:tr h="24385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24" marB="45724"/>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24" marB="45724"/>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24" marB="4572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24" marB="45724"/>
                </a:tc>
                <a:extLst>
                  <a:ext uri="{0D108BD9-81ED-4DB2-BD59-A6C34878D82A}">
                    <a16:rowId xmlns:a16="http://schemas.microsoft.com/office/drawing/2014/main" val="10000"/>
                  </a:ext>
                </a:extLst>
              </a:tr>
              <a:tr h="1130358">
                <a:tc rowSpan="2">
                  <a:txBody>
                    <a:bodyPr/>
                    <a:lstStyle/>
                    <a:p>
                      <a:r>
                        <a:rPr lang="en-ZA" sz="1000" kern="1200" baseline="0" dirty="0" smtClean="0">
                          <a:solidFill>
                            <a:schemeClr val="dk1"/>
                          </a:solidFill>
                          <a:latin typeface="Arial Black" pitchFamily="34" charset="0"/>
                          <a:ea typeface="+mn-ea"/>
                          <a:cs typeface="+mn-cs"/>
                        </a:rPr>
                        <a:t>Improve management of health facilities at all levels of care through the Health Leadership and Management Academy</a:t>
                      </a:r>
                      <a:endParaRPr lang="en-ZA" sz="1000" dirty="0">
                        <a:latin typeface="Arial Black" pitchFamily="34" charset="0"/>
                      </a:endParaRPr>
                    </a:p>
                  </a:txBody>
                  <a:tcPr marT="45722" marB="45722"/>
                </a:tc>
                <a:tc>
                  <a:txBody>
                    <a:bodyPr/>
                    <a:lstStyle/>
                    <a:p>
                      <a:r>
                        <a:rPr lang="en-ZA" sz="1000" kern="1200" baseline="0" dirty="0" smtClean="0">
                          <a:solidFill>
                            <a:schemeClr val="dk1"/>
                          </a:solidFill>
                          <a:latin typeface="Arial Black" pitchFamily="34" charset="0"/>
                          <a:ea typeface="+mn-ea"/>
                          <a:cs typeface="+mn-cs"/>
                        </a:rPr>
                        <a:t>Number of managers accessing the coaching and mentoring programme</a:t>
                      </a:r>
                      <a:endParaRPr lang="en-ZA" sz="1000" dirty="0" smtClean="0">
                        <a:latin typeface="Arial Black" pitchFamily="34" charset="0"/>
                      </a:endParaRPr>
                    </a:p>
                  </a:txBody>
                  <a:tcPr marT="45722" marB="45722"/>
                </a:tc>
                <a:tc>
                  <a:txBody>
                    <a:bodyPr/>
                    <a:lstStyle/>
                    <a:p>
                      <a:pPr algn="l" fontAlgn="t"/>
                      <a:r>
                        <a:rPr lang="en-US" sz="1000" kern="1200" baseline="0" dirty="0" smtClean="0">
                          <a:solidFill>
                            <a:schemeClr val="dk1"/>
                          </a:solidFill>
                          <a:latin typeface="Arial Black" pitchFamily="34" charset="0"/>
                          <a:ea typeface="+mn-ea"/>
                          <a:cs typeface="+mn-cs"/>
                        </a:rPr>
                        <a:t>Annual: 80 Hospital Managers and 800 PHC Facility Managers</a:t>
                      </a:r>
                    </a:p>
                    <a:p>
                      <a:pPr algn="l" fontAlgn="t"/>
                      <a:endParaRPr lang="en-US" sz="1000" kern="1200" baseline="0" dirty="0" smtClean="0">
                        <a:solidFill>
                          <a:schemeClr val="dk1"/>
                        </a:solidFill>
                        <a:latin typeface="Arial Black" pitchFamily="34" charset="0"/>
                        <a:ea typeface="+mn-ea"/>
                        <a:cs typeface="+mn-cs"/>
                      </a:endParaRPr>
                    </a:p>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50; 400</a:t>
                      </a:r>
                    </a:p>
                    <a:p>
                      <a:endParaRPr lang="en-US" sz="1000" kern="1200" baseline="0" dirty="0" smtClean="0">
                        <a:solidFill>
                          <a:schemeClr val="dk1"/>
                        </a:solidFill>
                        <a:latin typeface="Arial Black" pitchFamily="34" charset="0"/>
                        <a:ea typeface="+mn-ea"/>
                        <a:cs typeface="+mn-cs"/>
                      </a:endParaRPr>
                    </a:p>
                  </a:txBody>
                  <a:tcPr marL="9525" marR="9525" marT="9525"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19 hospital managers;  and </a:t>
                      </a: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28 managers responsible for PHC</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-31 hospital managers;  and</a:t>
                      </a:r>
                      <a:endParaRPr lang="en-US"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 - 372 managers responsible for PHC</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228788">
                <a:tc vMerge="1">
                  <a:txBody>
                    <a:bodyPr/>
                    <a:lstStyle/>
                    <a:p>
                      <a:endParaRPr lang="en-ZA" sz="1000" dirty="0">
                        <a:latin typeface="Arial Black" pitchFamily="34" charset="0"/>
                      </a:endParaRPr>
                    </a:p>
                  </a:txBody>
                  <a:tcPr/>
                </a:tc>
                <a:tc>
                  <a:txBody>
                    <a:bodyPr/>
                    <a:lstStyle/>
                    <a:p>
                      <a:pPr>
                        <a:lnSpc>
                          <a:spcPct val="100000"/>
                        </a:lnSpc>
                      </a:pPr>
                      <a:r>
                        <a:rPr lang="en-ZA" sz="1000" kern="1200" baseline="0" dirty="0" smtClean="0">
                          <a:solidFill>
                            <a:schemeClr val="dk1"/>
                          </a:solidFill>
                          <a:latin typeface="Arial Black" pitchFamily="34" charset="0"/>
                          <a:ea typeface="+mn-ea"/>
                          <a:cs typeface="+mn-cs"/>
                        </a:rPr>
                        <a:t>Number of managers using the knowledge hub information</a:t>
                      </a:r>
                    </a:p>
                    <a:p>
                      <a:pPr>
                        <a:lnSpc>
                          <a:spcPct val="100000"/>
                        </a:lnSpc>
                      </a:pPr>
                      <a:r>
                        <a:rPr lang="en-ZA" sz="1000" kern="1200" baseline="0" dirty="0" smtClean="0">
                          <a:solidFill>
                            <a:schemeClr val="dk1"/>
                          </a:solidFill>
                          <a:latin typeface="Arial Black" pitchFamily="34" charset="0"/>
                          <a:ea typeface="+mn-ea"/>
                          <a:cs typeface="+mn-cs"/>
                        </a:rPr>
                        <a:t>system</a:t>
                      </a:r>
                      <a:endParaRPr lang="en-ZA" sz="1000" dirty="0">
                        <a:latin typeface="Arial Black" pitchFamily="34" charset="0"/>
                      </a:endParaRPr>
                    </a:p>
                  </a:txBody>
                  <a:tcPr marT="45722" marB="45722"/>
                </a:tc>
                <a:tc>
                  <a:txBody>
                    <a:bodyPr/>
                    <a:lstStyle/>
                    <a:p>
                      <a:pPr algn="l" fontAlgn="t">
                        <a:lnSpc>
                          <a:spcPct val="100000"/>
                        </a:lnSpc>
                      </a:pPr>
                      <a:r>
                        <a:rPr lang="en-US" sz="1000" kern="1200" baseline="0" dirty="0" smtClean="0">
                          <a:solidFill>
                            <a:schemeClr val="dk1"/>
                          </a:solidFill>
                          <a:latin typeface="Arial Black" pitchFamily="34" charset="0"/>
                          <a:ea typeface="+mn-ea"/>
                          <a:cs typeface="+mn-cs"/>
                        </a:rPr>
                        <a:t>Annual: 350 Hospital CEOs and </a:t>
                      </a:r>
                    </a:p>
                    <a:p>
                      <a:pPr algn="l" fontAlgn="t">
                        <a:lnSpc>
                          <a:spcPct val="100000"/>
                        </a:lnSpc>
                      </a:pPr>
                      <a:endParaRPr lang="en-US" sz="1000" kern="1200" baseline="0" dirty="0" smtClean="0">
                        <a:solidFill>
                          <a:schemeClr val="dk1"/>
                        </a:solidFill>
                        <a:latin typeface="Arial Black" pitchFamily="34" charset="0"/>
                        <a:ea typeface="+mn-ea"/>
                        <a:cs typeface="+mn-cs"/>
                      </a:endParaRPr>
                    </a:p>
                    <a:p>
                      <a:pPr algn="l" fontAlgn="t">
                        <a:lnSpc>
                          <a:spcPct val="100000"/>
                        </a:lnSpc>
                      </a:pPr>
                      <a:r>
                        <a:rPr lang="en-US" sz="1000" kern="1200" baseline="0" dirty="0" smtClean="0">
                          <a:solidFill>
                            <a:schemeClr val="dk1"/>
                          </a:solidFill>
                          <a:latin typeface="Arial Black" pitchFamily="34" charset="0"/>
                          <a:ea typeface="+mn-ea"/>
                          <a:cs typeface="+mn-cs"/>
                        </a:rPr>
                        <a:t>2100 PHC Facility managers. </a:t>
                      </a:r>
                    </a:p>
                    <a:p>
                      <a:pPr>
                        <a:lnSpc>
                          <a:spcPct val="100000"/>
                        </a:lnSpc>
                      </a:pPr>
                      <a:endParaRPr lang="en-US" sz="1000" kern="1200" baseline="0" dirty="0" smtClean="0">
                        <a:solidFill>
                          <a:schemeClr val="dk1"/>
                        </a:solidFill>
                        <a:latin typeface="Arial Black" pitchFamily="34" charset="0"/>
                        <a:ea typeface="+mn-ea"/>
                        <a:cs typeface="+mn-cs"/>
                      </a:endParaRPr>
                    </a:p>
                    <a:p>
                      <a:pPr>
                        <a:lnSpc>
                          <a:spcPct val="100000"/>
                        </a:lnSpc>
                      </a:pPr>
                      <a:r>
                        <a:rPr lang="en-US" sz="1000" kern="1200" baseline="0" dirty="0" smtClean="0">
                          <a:solidFill>
                            <a:schemeClr val="dk1"/>
                          </a:solidFill>
                          <a:latin typeface="Arial Black" pitchFamily="34" charset="0"/>
                          <a:ea typeface="+mn-ea"/>
                          <a:cs typeface="+mn-cs"/>
                        </a:rPr>
                        <a:t>Q1: 250; 900</a:t>
                      </a:r>
                    </a:p>
                    <a:p>
                      <a:pPr>
                        <a:lnSpc>
                          <a:spcPct val="100000"/>
                        </a:lnSpc>
                      </a:pPr>
                      <a:endParaRPr lang="en-US" sz="1000" kern="1200" baseline="0" dirty="0" smtClean="0">
                        <a:solidFill>
                          <a:schemeClr val="dk1"/>
                        </a:solidFill>
                        <a:latin typeface="Arial Black" pitchFamily="34" charset="0"/>
                        <a:ea typeface="+mn-ea"/>
                        <a:cs typeface="+mn-cs"/>
                      </a:endParaRPr>
                    </a:p>
                  </a:txBody>
                  <a:tcPr marL="9525" marR="9525" marT="9525" marB="0"/>
                </a:tc>
                <a:tc>
                  <a:txBody>
                    <a:bodyPr/>
                    <a:lstStyle/>
                    <a:p>
                      <a:pPr marL="0" marR="0">
                        <a:lnSpc>
                          <a:spcPct val="100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r>
                        <a:rPr lang="en-ZA" sz="1000" kern="1200" baseline="0" dirty="0" smtClean="0">
                          <a:solidFill>
                            <a:schemeClr val="dk1"/>
                          </a:solidFill>
                          <a:latin typeface="Arial Black" pitchFamily="34" charset="0"/>
                          <a:ea typeface="+mn-ea"/>
                          <a:cs typeface="+mn-cs"/>
                        </a:rPr>
                        <a:t>18 hospital managers;  and </a:t>
                      </a:r>
                      <a:endParaRPr lang="en-US"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r>
                        <a:rPr lang="en-ZA" sz="1000" kern="1200" baseline="0" dirty="0" smtClean="0">
                          <a:solidFill>
                            <a:schemeClr val="dk1"/>
                          </a:solidFill>
                          <a:latin typeface="Arial Black" pitchFamily="34" charset="0"/>
                          <a:ea typeface="+mn-ea"/>
                          <a:cs typeface="+mn-cs"/>
                        </a:rPr>
                        <a:t>30 PHC managers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00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r>
                        <a:rPr lang="en-ZA" sz="1000" kern="1200" baseline="0" dirty="0" smtClean="0">
                          <a:solidFill>
                            <a:schemeClr val="dk1"/>
                          </a:solidFill>
                          <a:latin typeface="Arial Black" pitchFamily="34" charset="0"/>
                          <a:ea typeface="+mn-ea"/>
                          <a:cs typeface="+mn-cs"/>
                        </a:rPr>
                        <a:t>- 232 hospital managers; and </a:t>
                      </a:r>
                      <a:endParaRPr lang="en-US" sz="1000" kern="1200" baseline="0" dirty="0" smtClean="0">
                        <a:solidFill>
                          <a:schemeClr val="dk1"/>
                        </a:solidFill>
                        <a:latin typeface="Arial Black" pitchFamily="34" charset="0"/>
                        <a:ea typeface="+mn-ea"/>
                        <a:cs typeface="+mn-cs"/>
                      </a:endParaRPr>
                    </a:p>
                    <a:p>
                      <a:pPr marL="0" marR="0">
                        <a:lnSpc>
                          <a:spcPct val="100000"/>
                        </a:lnSpc>
                        <a:spcBef>
                          <a:spcPts val="0"/>
                        </a:spcBef>
                        <a:spcAft>
                          <a:spcPts val="1000"/>
                        </a:spcAft>
                      </a:pPr>
                      <a:r>
                        <a:rPr lang="en-ZA" sz="1000" kern="1200" baseline="0" dirty="0" smtClean="0">
                          <a:solidFill>
                            <a:schemeClr val="dk1"/>
                          </a:solidFill>
                          <a:latin typeface="Arial Black" pitchFamily="34" charset="0"/>
                          <a:ea typeface="+mn-ea"/>
                          <a:cs typeface="+mn-cs"/>
                        </a:rPr>
                        <a:t>-870 PHC managers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005891">
                <a:tc>
                  <a:txBody>
                    <a:bodyPr/>
                    <a:lstStyle/>
                    <a:p>
                      <a:endParaRPr lang="en-ZA" sz="1000" dirty="0">
                        <a:latin typeface="Arial Black" pitchFamily="34" charset="0"/>
                      </a:endParaRPr>
                    </a:p>
                  </a:txBody>
                  <a:tcPr marT="45722" marB="45722"/>
                </a:tc>
                <a:tc>
                  <a:txBody>
                    <a:bodyPr/>
                    <a:lstStyle/>
                    <a:p>
                      <a:r>
                        <a:rPr lang="en-US" sz="1000" kern="1200" baseline="0" dirty="0" smtClean="0">
                          <a:solidFill>
                            <a:schemeClr val="dk1"/>
                          </a:solidFill>
                          <a:latin typeface="Arial Black" pitchFamily="34" charset="0"/>
                          <a:ea typeface="+mn-ea"/>
                          <a:cs typeface="+mn-cs"/>
                        </a:rPr>
                        <a:t>Number of Tertiary Hospitals with approved National Tertiary Service Grant (NTSG) Business Plans</a:t>
                      </a:r>
                      <a:r>
                        <a:rPr lang="en-US" sz="1000" kern="1200" baseline="0" dirty="0" smtClean="0">
                          <a:solidFill>
                            <a:schemeClr val="dk1"/>
                          </a:solidFill>
                          <a:latin typeface="+mn-lt"/>
                          <a:ea typeface="+mn-ea"/>
                          <a:cs typeface="+mn-cs"/>
                        </a:rPr>
                        <a:t> </a:t>
                      </a:r>
                      <a:endParaRPr lang="en-ZA" sz="1000" dirty="0">
                        <a:latin typeface="Arial Black" pitchFamily="34" charset="0"/>
                      </a:endParaRPr>
                    </a:p>
                  </a:txBody>
                  <a:tcPr marT="45722" marB="45722"/>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Annual: 17 Tertiary Hospitals with approved National Tertiary Service Grant (NTSG) Business Plans</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067882">
                <a:tc>
                  <a:txBody>
                    <a:bodyPr/>
                    <a:lstStyle/>
                    <a:p>
                      <a:endParaRPr lang="en-ZA" sz="1000" dirty="0">
                        <a:latin typeface="Arial Black" pitchFamily="34" charset="0"/>
                      </a:endParaRPr>
                    </a:p>
                  </a:txBody>
                  <a:tcPr marT="45722" marB="45722"/>
                </a:tc>
                <a:tc>
                  <a:txBody>
                    <a:bodyPr/>
                    <a:lstStyle/>
                    <a:p>
                      <a:r>
                        <a:rPr lang="en-US" sz="1000" kern="1200" baseline="0" dirty="0" smtClean="0">
                          <a:solidFill>
                            <a:schemeClr val="dk1"/>
                          </a:solidFill>
                          <a:latin typeface="Arial Black" pitchFamily="34" charset="0"/>
                          <a:ea typeface="+mn-ea"/>
                          <a:cs typeface="+mn-cs"/>
                        </a:rPr>
                        <a:t>Number of Tertiary Hospitals with approved service specifications </a:t>
                      </a:r>
                      <a:r>
                        <a:rPr lang="en-US" sz="1000" kern="1200" baseline="0" dirty="0" smtClean="0">
                          <a:solidFill>
                            <a:schemeClr val="dk1"/>
                          </a:solidFill>
                          <a:latin typeface="+mn-lt"/>
                          <a:ea typeface="+mn-ea"/>
                          <a:cs typeface="+mn-cs"/>
                        </a:rPr>
                        <a:t>	</a:t>
                      </a:r>
                    </a:p>
                    <a:p>
                      <a:endParaRPr lang="en-ZA" sz="1000" dirty="0">
                        <a:latin typeface="Arial Black" pitchFamily="34" charset="0"/>
                      </a:endParaRPr>
                    </a:p>
                  </a:txBody>
                  <a:tcPr marT="45722" marB="45722"/>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Annual: 17 Tertiary Hospitals with approved service specifications </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3"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38952"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33</a:t>
            </a:r>
            <a:endParaRPr lang="en-US" altLang="en-US" sz="12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00F8EEB8-CE2D-4FB8-B5D9-ED55462B87EC}" type="slidenum">
              <a:rPr lang="en-ZA" altLang="en-US" sz="1200" smtClean="0">
                <a:latin typeface="Arial" charset="0"/>
                <a:cs typeface="Arial" charset="0"/>
              </a:rPr>
              <a:pPr algn="r" eaLnBrk="1" hangingPunct="1"/>
              <a:t>34</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6" name="Content Placeholder 4"/>
          <p:cNvGraphicFramePr>
            <a:graphicFrameLocks/>
          </p:cNvGraphicFramePr>
          <p:nvPr/>
        </p:nvGraphicFramePr>
        <p:xfrm>
          <a:off x="0" y="993775"/>
          <a:ext cx="9144000" cy="4400550"/>
        </p:xfrm>
        <a:graphic>
          <a:graphicData uri="http://schemas.openxmlformats.org/drawingml/2006/table">
            <a:tbl>
              <a:tblPr firstRow="1" bandRow="1">
                <a:tableStyleId>{5C22544A-7EE6-4342-B048-85BDC9FD1C3A}</a:tableStyleId>
              </a:tblPr>
              <a:tblGrid>
                <a:gridCol w="1465060">
                  <a:extLst>
                    <a:ext uri="{9D8B030D-6E8A-4147-A177-3AD203B41FA5}">
                      <a16:colId xmlns:a16="http://schemas.microsoft.com/office/drawing/2014/main" val="20000"/>
                    </a:ext>
                  </a:extLst>
                </a:gridCol>
                <a:gridCol w="1519755">
                  <a:extLst>
                    <a:ext uri="{9D8B030D-6E8A-4147-A177-3AD203B41FA5}">
                      <a16:colId xmlns:a16="http://schemas.microsoft.com/office/drawing/2014/main" val="20001"/>
                    </a:ext>
                  </a:extLst>
                </a:gridCol>
                <a:gridCol w="2653762">
                  <a:extLst>
                    <a:ext uri="{9D8B030D-6E8A-4147-A177-3AD203B41FA5}">
                      <a16:colId xmlns:a16="http://schemas.microsoft.com/office/drawing/2014/main" val="20002"/>
                    </a:ext>
                  </a:extLst>
                </a:gridCol>
                <a:gridCol w="1752712">
                  <a:extLst>
                    <a:ext uri="{9D8B030D-6E8A-4147-A177-3AD203B41FA5}">
                      <a16:colId xmlns:a16="http://schemas.microsoft.com/office/drawing/2014/main" val="20003"/>
                    </a:ext>
                  </a:extLst>
                </a:gridCol>
                <a:gridCol w="1752712">
                  <a:extLst>
                    <a:ext uri="{9D8B030D-6E8A-4147-A177-3AD203B41FA5}">
                      <a16:colId xmlns:a16="http://schemas.microsoft.com/office/drawing/2014/main" val="20004"/>
                    </a:ext>
                  </a:extLst>
                </a:gridCol>
              </a:tblGrid>
              <a:tr h="39629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28" marB="4572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28" marB="45728"/>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28" marB="45728"/>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28" marB="45728"/>
                </a:tc>
                <a:extLst>
                  <a:ext uri="{0D108BD9-81ED-4DB2-BD59-A6C34878D82A}">
                    <a16:rowId xmlns:a16="http://schemas.microsoft.com/office/drawing/2014/main" val="10000"/>
                  </a:ext>
                </a:extLst>
              </a:tr>
              <a:tr h="1615654">
                <a:tc rowSpan="3">
                  <a:txBody>
                    <a:bodyPr/>
                    <a:lstStyle/>
                    <a:p>
                      <a:r>
                        <a:rPr lang="en-US" sz="1000" kern="1200" baseline="0" dirty="0" smtClean="0">
                          <a:solidFill>
                            <a:schemeClr val="dk1"/>
                          </a:solidFill>
                          <a:latin typeface="Arial Black" pitchFamily="34" charset="0"/>
                          <a:ea typeface="+mn-ea"/>
                          <a:cs typeface="+mn-cs"/>
                        </a:rPr>
                        <a:t>Strengthen Nursing Education Training and Practice through implementation of</a:t>
                      </a:r>
                    </a:p>
                    <a:p>
                      <a:r>
                        <a:rPr lang="en-US" sz="1000" kern="1200" baseline="0" dirty="0" smtClean="0">
                          <a:solidFill>
                            <a:schemeClr val="dk1"/>
                          </a:solidFill>
                          <a:latin typeface="Arial Black" pitchFamily="34" charset="0"/>
                          <a:ea typeface="+mn-ea"/>
                          <a:cs typeface="+mn-cs"/>
                        </a:rPr>
                        <a:t>the objectives of the Nursing</a:t>
                      </a:r>
                    </a:p>
                    <a:p>
                      <a:r>
                        <a:rPr lang="en-US" sz="1000" kern="1200" baseline="0" dirty="0" smtClean="0">
                          <a:solidFill>
                            <a:schemeClr val="dk1"/>
                          </a:solidFill>
                          <a:latin typeface="Arial Black" pitchFamily="34" charset="0"/>
                          <a:ea typeface="+mn-ea"/>
                          <a:cs typeface="+mn-cs"/>
                        </a:rPr>
                        <a:t>Strategy.</a:t>
                      </a:r>
                    </a:p>
                    <a:p>
                      <a:endParaRPr lang="en-US" sz="1000" kern="1200" baseline="0" dirty="0" smtClean="0">
                        <a:solidFill>
                          <a:schemeClr val="dk1"/>
                        </a:solidFill>
                        <a:latin typeface="Arial Black" pitchFamily="34" charset="0"/>
                        <a:ea typeface="+mn-ea"/>
                        <a:cs typeface="+mn-cs"/>
                      </a:endParaRPr>
                    </a:p>
                    <a:p>
                      <a:endParaRPr lang="en-US" sz="1000" dirty="0">
                        <a:latin typeface="Arial Black" pitchFamily="34" charset="0"/>
                      </a:endParaRPr>
                    </a:p>
                  </a:txBody>
                  <a:tcPr marT="45726" marB="45726"/>
                </a:tc>
                <a:tc>
                  <a:txBody>
                    <a:bodyPr/>
                    <a:lstStyle/>
                    <a:p>
                      <a:r>
                        <a:rPr lang="en-US" sz="1000" kern="1200" baseline="0" dirty="0" smtClean="0">
                          <a:solidFill>
                            <a:schemeClr val="dk1"/>
                          </a:solidFill>
                          <a:latin typeface="Arial Black" pitchFamily="34" charset="0"/>
                          <a:ea typeface="+mn-ea"/>
                          <a:cs typeface="+mn-cs"/>
                        </a:rPr>
                        <a:t>New basic Nursing qualification programmes and draft curricula developed</a:t>
                      </a:r>
                      <a:endParaRPr lang="en-US" sz="1000" dirty="0">
                        <a:latin typeface="Arial Black" pitchFamily="34" charset="0"/>
                      </a:endParaRPr>
                    </a:p>
                  </a:txBody>
                  <a:tcPr marT="45726" marB="45726"/>
                </a:tc>
                <a:tc>
                  <a:txBody>
                    <a:bodyPr/>
                    <a:lstStyle/>
                    <a:p>
                      <a:r>
                        <a:rPr lang="en-US" sz="1000" kern="120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New basic Nursing qualification programmes finalised</a:t>
                      </a:r>
                    </a:p>
                    <a:p>
                      <a:r>
                        <a:rPr lang="en-US" sz="1000" kern="1200" baseline="0" dirty="0" smtClean="0">
                          <a:solidFill>
                            <a:schemeClr val="dk1"/>
                          </a:solidFill>
                          <a:latin typeface="Arial Black" pitchFamily="34" charset="0"/>
                          <a:ea typeface="+mn-ea"/>
                          <a:cs typeface="+mn-cs"/>
                        </a:rPr>
                        <a:t>8 colleges with </a:t>
                      </a:r>
                      <a:r>
                        <a:rPr lang="en-US" sz="1000" kern="1200" baseline="0" dirty="0" err="1" smtClean="0">
                          <a:solidFill>
                            <a:schemeClr val="dk1"/>
                          </a:solidFill>
                          <a:latin typeface="Arial Black" pitchFamily="34" charset="0"/>
                          <a:ea typeface="+mn-ea"/>
                          <a:cs typeface="+mn-cs"/>
                        </a:rPr>
                        <a:t>customised</a:t>
                      </a:r>
                      <a:r>
                        <a:rPr lang="en-US" sz="1000" kern="1200" baseline="0" dirty="0" smtClean="0">
                          <a:solidFill>
                            <a:schemeClr val="dk1"/>
                          </a:solidFill>
                          <a:latin typeface="Arial Black" pitchFamily="34" charset="0"/>
                          <a:ea typeface="+mn-ea"/>
                          <a:cs typeface="+mn-cs"/>
                        </a:rPr>
                        <a:t> draft curricula</a:t>
                      </a:r>
                    </a:p>
                    <a:p>
                      <a:endParaRPr lang="en-US" sz="1000" kern="1200" dirty="0" smtClean="0">
                        <a:solidFill>
                          <a:schemeClr val="dk1"/>
                        </a:solidFill>
                        <a:latin typeface="Arial Black" pitchFamily="34" charset="0"/>
                        <a:ea typeface="+mn-ea"/>
                        <a:cs typeface="+mn-cs"/>
                      </a:endParaRPr>
                    </a:p>
                    <a:p>
                      <a:r>
                        <a:rPr lang="en-US" sz="1000" kern="1200" dirty="0" smtClean="0">
                          <a:solidFill>
                            <a:schemeClr val="dk1"/>
                          </a:solidFill>
                          <a:latin typeface="Arial Black" pitchFamily="34" charset="0"/>
                          <a:ea typeface="+mn-ea"/>
                          <a:cs typeface="+mn-cs"/>
                        </a:rPr>
                        <a:t>Q1 : New basic nursing qualifications  programme circulated for consultation with Nursing Colleges</a:t>
                      </a:r>
                    </a:p>
                    <a:p>
                      <a:endParaRPr lang="en-US" sz="1000" dirty="0">
                        <a:latin typeface="Arial Black" pitchFamily="34" charset="0"/>
                      </a:endParaRPr>
                    </a:p>
                  </a:txBody>
                  <a:tcPr marT="45726" marB="45726"/>
                </a:tc>
                <a:tc>
                  <a:txBody>
                    <a:bodyPr/>
                    <a:lstStyle/>
                    <a:p>
                      <a:pPr marL="0" marR="0" fontAlgn="t">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fontAlgn="t">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fontAlgn="t">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fontAlgn="t">
                        <a:spcBef>
                          <a:spcPts val="0"/>
                        </a:spcBef>
                        <a:spcAft>
                          <a:spcPts val="0"/>
                        </a:spcAft>
                      </a:pPr>
                      <a:endParaRPr lang="en-US" sz="1000" kern="1200" baseline="0" dirty="0" smtClean="0">
                        <a:solidFill>
                          <a:schemeClr val="dk1"/>
                        </a:solidFill>
                        <a:latin typeface="Arial Black" pitchFamily="34" charset="0"/>
                        <a:ea typeface="+mn-ea"/>
                        <a:cs typeface="+mn-cs"/>
                      </a:endParaRPr>
                    </a:p>
                    <a:p>
                      <a:pPr marL="0" marR="0" fontAlgn="t">
                        <a:spcBef>
                          <a:spcPts val="0"/>
                        </a:spcBef>
                        <a:spcAft>
                          <a:spcPts val="0"/>
                        </a:spcAft>
                      </a:pPr>
                      <a:r>
                        <a:rPr lang="en-US" sz="1000" kern="1200" baseline="0" dirty="0" smtClean="0">
                          <a:solidFill>
                            <a:schemeClr val="dk1"/>
                          </a:solidFill>
                          <a:latin typeface="Arial Black" pitchFamily="34" charset="0"/>
                          <a:ea typeface="+mn-ea"/>
                          <a:cs typeface="+mn-cs"/>
                        </a:rPr>
                        <a:t>New basic nursing qualification programmes  was circulated for consultation with Nursing Colleges</a:t>
                      </a:r>
                    </a:p>
                  </a:txBody>
                  <a:tcPr marL="68580" marR="68580" marT="0" marB="0">
                    <a:solidFill>
                      <a:schemeClr val="accent1">
                        <a:lumMod val="20000"/>
                        <a:lumOff val="80000"/>
                      </a:schemeClr>
                    </a:solidFill>
                  </a:tcPr>
                </a:tc>
                <a:tc>
                  <a:txBody>
                    <a:bodyPr/>
                    <a:lstStyle/>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005973">
                <a:tc vMerge="1">
                  <a:txBody>
                    <a:bodyPr/>
                    <a:lstStyle/>
                    <a:p>
                      <a:endParaRPr lang="en-US" sz="10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National Policy for the management of nursing placement agencies developed 	</a:t>
                      </a:r>
                    </a:p>
                  </a:txBody>
                  <a:tcPr marT="45726" marB="45726"/>
                </a:tc>
                <a:tc>
                  <a:txBody>
                    <a:bodyPr/>
                    <a:lstStyle/>
                    <a:p>
                      <a:r>
                        <a:rPr lang="en-US" sz="1000" dirty="0" smtClean="0">
                          <a:latin typeface="Arial Black" pitchFamily="34" charset="0"/>
                        </a:rPr>
                        <a:t>Annual: </a:t>
                      </a:r>
                      <a:r>
                        <a:rPr lang="en-US" sz="1000" kern="1200" baseline="0" dirty="0" smtClean="0">
                          <a:solidFill>
                            <a:schemeClr val="dk1"/>
                          </a:solidFill>
                          <a:latin typeface="Arial Black" pitchFamily="34" charset="0"/>
                          <a:ea typeface="+mn-ea"/>
                          <a:cs typeface="+mn-cs"/>
                        </a:rPr>
                        <a:t>National Policy for the management of nursing placement agencies drafted and consulted</a:t>
                      </a:r>
                      <a:r>
                        <a:rPr lang="en-US" sz="1000" dirty="0" smtClean="0">
                          <a:latin typeface="Arial Black" pitchFamily="34" charset="0"/>
                        </a:rPr>
                        <a:t> </a:t>
                      </a:r>
                    </a:p>
                    <a:p>
                      <a:endParaRPr lang="en-US" sz="1000" dirty="0" smtClean="0">
                        <a:latin typeface="Arial Black" pitchFamily="34" charset="0"/>
                      </a:endParaRPr>
                    </a:p>
                    <a:p>
                      <a:r>
                        <a:rPr lang="en-US" sz="1000" dirty="0" smtClean="0">
                          <a:latin typeface="Arial Black" pitchFamily="34" charset="0"/>
                        </a:rPr>
                        <a:t>Q1: Problem statement developed</a:t>
                      </a:r>
                    </a:p>
                  </a:txBody>
                  <a:tcPr marT="45726" marB="45726"/>
                </a:tc>
                <a:tc>
                  <a:txBody>
                    <a:bodyPr/>
                    <a:lstStyle/>
                    <a:p>
                      <a:pPr marL="0" marR="0">
                        <a:lnSpc>
                          <a:spcPct val="115000"/>
                        </a:lnSpc>
                        <a:spcBef>
                          <a:spcPts val="100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US" sz="1000" kern="1200" baseline="0" dirty="0" smtClean="0">
                          <a:solidFill>
                            <a:schemeClr val="dk1"/>
                          </a:solidFill>
                          <a:latin typeface="Arial Black" pitchFamily="34" charset="0"/>
                          <a:ea typeface="+mn-ea"/>
                          <a:cs typeface="+mn-cs"/>
                        </a:rPr>
                        <a:t>Problem statement  was developed</a:t>
                      </a:r>
                    </a:p>
                  </a:txBody>
                  <a:tcPr marL="68580" marR="68580" marT="0" marB="0">
                    <a:solidFill>
                      <a:schemeClr val="accent1">
                        <a:lumMod val="20000"/>
                        <a:lumOff val="80000"/>
                      </a:schemeClr>
                    </a:solidFill>
                  </a:tcPr>
                </a:tc>
                <a:tc>
                  <a:txBody>
                    <a:bodyPr/>
                    <a:lstStyle/>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382627">
                <a:tc vMerge="1">
                  <a:txBody>
                    <a:bodyPr/>
                    <a:lstStyle/>
                    <a:p>
                      <a:endParaRPr lang="en-US" sz="10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Norms and standards for decentralised clinical training platforms developed 	</a:t>
                      </a:r>
                    </a:p>
                  </a:txBody>
                  <a:tcPr marT="45726" marB="45726"/>
                </a:tc>
                <a:tc>
                  <a:txBody>
                    <a:bodyPr/>
                    <a:lstStyle/>
                    <a:p>
                      <a:pPr marL="0" algn="l" defTabSz="914400" rtl="0" eaLnBrk="1" latinLnBrk="0" hangingPunct="1"/>
                      <a:r>
                        <a:rPr lang="en-US" sz="1000" b="1" kern="120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Norms and standards for decentralised clinical training platforms  drafted and consulted</a:t>
                      </a:r>
                    </a:p>
                    <a:p>
                      <a:pPr marL="0" algn="l" defTabSz="914400" rtl="0" eaLnBrk="1" latinLnBrk="0" hangingPunct="1"/>
                      <a:endParaRPr lang="en-US" sz="1000" b="1" kern="1200" dirty="0" smtClean="0">
                        <a:solidFill>
                          <a:schemeClr val="dk1"/>
                        </a:solidFill>
                        <a:latin typeface="Arial Black" pitchFamily="34" charset="0"/>
                        <a:ea typeface="+mn-ea"/>
                        <a:cs typeface="+mn-cs"/>
                      </a:endParaRPr>
                    </a:p>
                    <a:p>
                      <a:r>
                        <a:rPr lang="en-US" sz="1000" b="1" kern="1200" dirty="0" smtClean="0">
                          <a:solidFill>
                            <a:schemeClr val="dk1"/>
                          </a:solidFill>
                          <a:latin typeface="Arial Black" pitchFamily="34" charset="0"/>
                          <a:ea typeface="+mn-ea"/>
                          <a:cs typeface="+mn-cs"/>
                        </a:rPr>
                        <a:t>Q1: </a:t>
                      </a:r>
                      <a:r>
                        <a:rPr lang="en-US" sz="1000" kern="1200" dirty="0" smtClean="0">
                          <a:solidFill>
                            <a:schemeClr val="dk1"/>
                          </a:solidFill>
                          <a:latin typeface="Arial Black" pitchFamily="34" charset="0"/>
                          <a:ea typeface="+mn-ea"/>
                          <a:cs typeface="+mn-cs"/>
                        </a:rPr>
                        <a:t>Situational analysis conducted</a:t>
                      </a:r>
                      <a:endParaRPr lang="en-US" sz="1000" kern="1200" dirty="0">
                        <a:solidFill>
                          <a:schemeClr val="dk1"/>
                        </a:solidFill>
                        <a:latin typeface="Arial Black" pitchFamily="34" charset="0"/>
                        <a:ea typeface="+mn-ea"/>
                        <a:cs typeface="+mn-cs"/>
                      </a:endParaRPr>
                    </a:p>
                  </a:txBody>
                  <a:tcPr marT="45726" marB="45726"/>
                </a:tc>
                <a:tc>
                  <a:txBody>
                    <a:bodyPr/>
                    <a:lstStyle/>
                    <a:p>
                      <a:pPr marL="0" marR="0">
                        <a:lnSpc>
                          <a:spcPct val="115000"/>
                        </a:lnSpc>
                        <a:spcBef>
                          <a:spcPts val="100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US" sz="1000" kern="1200" baseline="0" dirty="0" smtClean="0">
                          <a:solidFill>
                            <a:schemeClr val="dk1"/>
                          </a:solidFill>
                          <a:latin typeface="Arial Black" pitchFamily="34" charset="0"/>
                          <a:ea typeface="+mn-ea"/>
                          <a:cs typeface="+mn-cs"/>
                        </a:rPr>
                        <a:t>Situational analysis conducted; fourth draft  document was developed</a:t>
                      </a:r>
                    </a:p>
                  </a:txBody>
                  <a:tcPr marL="68580" marR="68580" marT="0" marB="0">
                    <a:solidFill>
                      <a:schemeClr val="accent1">
                        <a:lumMod val="20000"/>
                        <a:lumOff val="80000"/>
                      </a:schemeClr>
                    </a:solidFill>
                  </a:tcPr>
                </a:tc>
                <a:tc>
                  <a:txBody>
                    <a:bodyPr/>
                    <a:lstStyle/>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endParaRPr lang="en-US" sz="1000" kern="1200" baseline="0" dirty="0" smtClean="0">
                        <a:solidFill>
                          <a:schemeClr val="dk1"/>
                        </a:solidFill>
                        <a:latin typeface="Arial Black" pitchFamily="34" charset="0"/>
                        <a:ea typeface="+mn-ea"/>
                        <a:cs typeface="+mn-cs"/>
                      </a:endParaRPr>
                    </a:p>
                    <a:p>
                      <a:pPr marL="0" marR="0" fontAlgn="t"/>
                      <a:r>
                        <a:rPr lang="en-US" sz="1000" kern="1200" baseline="0" dirty="0" smtClean="0">
                          <a:solidFill>
                            <a:schemeClr val="dk1"/>
                          </a:solidFill>
                          <a:latin typeface="Arial Black" pitchFamily="34" charset="0"/>
                          <a:ea typeface="+mn-ea"/>
                          <a:cs typeface="+mn-cs"/>
                        </a:rPr>
                        <a:t>None</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62DF11F0-F6D4-47BD-9805-4ED3CD3F05C2}" type="slidenum">
              <a:rPr lang="en-ZA" altLang="en-US" sz="1200" smtClean="0">
                <a:latin typeface="Arial" charset="0"/>
                <a:cs typeface="Arial" charset="0"/>
              </a:rPr>
              <a:pPr algn="r" eaLnBrk="1" hangingPunct="1"/>
              <a:t>35</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5" name="Content Placeholder 4"/>
          <p:cNvGraphicFramePr>
            <a:graphicFrameLocks/>
          </p:cNvGraphicFramePr>
          <p:nvPr/>
        </p:nvGraphicFramePr>
        <p:xfrm>
          <a:off x="0" y="908050"/>
          <a:ext cx="9144000" cy="3673475"/>
        </p:xfrm>
        <a:graphic>
          <a:graphicData uri="http://schemas.openxmlformats.org/drawingml/2006/table">
            <a:tbl>
              <a:tblPr firstRow="1" bandRow="1">
                <a:tableStyleId>{5C22544A-7EE6-4342-B048-85BDC9FD1C3A}</a:tableStyleId>
              </a:tblPr>
              <a:tblGrid>
                <a:gridCol w="1477725">
                  <a:extLst>
                    <a:ext uri="{9D8B030D-6E8A-4147-A177-3AD203B41FA5}">
                      <a16:colId xmlns:a16="http://schemas.microsoft.com/office/drawing/2014/main" val="20000"/>
                    </a:ext>
                  </a:extLst>
                </a:gridCol>
                <a:gridCol w="1942935">
                  <a:extLst>
                    <a:ext uri="{9D8B030D-6E8A-4147-A177-3AD203B41FA5}">
                      <a16:colId xmlns:a16="http://schemas.microsoft.com/office/drawing/2014/main" val="20001"/>
                    </a:ext>
                  </a:extLst>
                </a:gridCol>
                <a:gridCol w="2231460">
                  <a:extLst>
                    <a:ext uri="{9D8B030D-6E8A-4147-A177-3AD203B41FA5}">
                      <a16:colId xmlns:a16="http://schemas.microsoft.com/office/drawing/2014/main" val="20002"/>
                    </a:ext>
                  </a:extLst>
                </a:gridCol>
                <a:gridCol w="1507305">
                  <a:extLst>
                    <a:ext uri="{9D8B030D-6E8A-4147-A177-3AD203B41FA5}">
                      <a16:colId xmlns:a16="http://schemas.microsoft.com/office/drawing/2014/main" val="20003"/>
                    </a:ext>
                  </a:extLst>
                </a:gridCol>
                <a:gridCol w="1984576">
                  <a:extLst>
                    <a:ext uri="{9D8B030D-6E8A-4147-A177-3AD203B41FA5}">
                      <a16:colId xmlns:a16="http://schemas.microsoft.com/office/drawing/2014/main" val="20004"/>
                    </a:ext>
                  </a:extLst>
                </a:gridCol>
              </a:tblGrid>
              <a:tr h="336222">
                <a:tc>
                  <a:txBody>
                    <a:bodyPr/>
                    <a:lstStyle/>
                    <a:p>
                      <a:pPr algn="l"/>
                      <a:r>
                        <a:rPr lang="en-US" sz="900" dirty="0" smtClean="0">
                          <a:latin typeface="Arial Black" pitchFamily="34" charset="0"/>
                        </a:rPr>
                        <a:t>Strategic Objective</a:t>
                      </a:r>
                      <a:endParaRPr lang="en-US" sz="900" dirty="0">
                        <a:latin typeface="Arial Black" pitchFamily="34" charset="0"/>
                      </a:endParaRPr>
                    </a:p>
                  </a:txBody>
                  <a:tcPr marL="91438" marR="91438" marT="45710" marB="45710"/>
                </a:tc>
                <a:tc>
                  <a:txBody>
                    <a:bodyPr/>
                    <a:lstStyle/>
                    <a:p>
                      <a:pPr algn="l"/>
                      <a:r>
                        <a:rPr lang="en-US" sz="900" dirty="0" smtClean="0">
                          <a:latin typeface="Arial Black" pitchFamily="34" charset="0"/>
                        </a:rPr>
                        <a:t>Indicator</a:t>
                      </a:r>
                      <a:endParaRPr lang="en-US" sz="900" dirty="0">
                        <a:latin typeface="Arial Black" pitchFamily="34" charset="0"/>
                      </a:endParaRPr>
                    </a:p>
                  </a:txBody>
                  <a:tcPr marL="91438" marR="91438" marT="45710" marB="45710"/>
                </a:tc>
                <a:tc>
                  <a:txBody>
                    <a:bodyPr/>
                    <a:lstStyle/>
                    <a:p>
                      <a:pPr algn="l"/>
                      <a:r>
                        <a:rPr lang="en-US" sz="900" dirty="0" smtClean="0">
                          <a:latin typeface="Arial Black" pitchFamily="34" charset="0"/>
                        </a:rPr>
                        <a:t> Targets</a:t>
                      </a:r>
                      <a:endParaRPr lang="en-US" sz="900" dirty="0">
                        <a:latin typeface="Arial Black" pitchFamily="34" charset="0"/>
                      </a:endParaRPr>
                    </a:p>
                  </a:txBody>
                  <a:tcPr marL="91438" marR="91438"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8" marR="91438" marT="45710" marB="45710"/>
                </a:tc>
                <a:tc>
                  <a:txBody>
                    <a:bodyPr/>
                    <a:lstStyle/>
                    <a:p>
                      <a:r>
                        <a:rPr lang="en-US" sz="900" dirty="0" smtClean="0">
                          <a:latin typeface="Arial Black" pitchFamily="34" charset="0"/>
                        </a:rPr>
                        <a:t>Deviation</a:t>
                      </a:r>
                      <a:endParaRPr lang="en-US" sz="900" dirty="0">
                        <a:latin typeface="Arial Black" pitchFamily="34" charset="0"/>
                      </a:endParaRPr>
                    </a:p>
                  </a:txBody>
                  <a:tcPr marL="91438" marR="91438" marT="45710" marB="45710"/>
                </a:tc>
                <a:extLst>
                  <a:ext uri="{0D108BD9-81ED-4DB2-BD59-A6C34878D82A}">
                    <a16:rowId xmlns:a16="http://schemas.microsoft.com/office/drawing/2014/main" val="10000"/>
                  </a:ext>
                </a:extLst>
              </a:tr>
              <a:tr h="640020">
                <a:tc rowSpan="5">
                  <a:txBody>
                    <a:bodyPr/>
                    <a:lstStyle/>
                    <a:p>
                      <a:r>
                        <a:rPr lang="en-US" sz="900" kern="1200" baseline="0" dirty="0" smtClean="0">
                          <a:solidFill>
                            <a:schemeClr val="dk1"/>
                          </a:solidFill>
                          <a:latin typeface="Arial Black" pitchFamily="34" charset="0"/>
                          <a:ea typeface="+mn-ea"/>
                          <a:cs typeface="+mn-cs"/>
                        </a:rPr>
                        <a:t>To improve quality of health infrastructure in South Africa</a:t>
                      </a:r>
                      <a:endParaRPr lang="en-US" sz="900" dirty="0">
                        <a:latin typeface="Arial Black" pitchFamily="34" charset="0"/>
                      </a:endParaRPr>
                    </a:p>
                  </a:txBody>
                  <a:tcPr marT="45708" marB="45708"/>
                </a:tc>
                <a:tc>
                  <a:txBody>
                    <a:bodyPr/>
                    <a:lstStyle/>
                    <a:p>
                      <a:r>
                        <a:rPr lang="en-US" sz="900" kern="1200" baseline="0" dirty="0" smtClean="0">
                          <a:solidFill>
                            <a:schemeClr val="dk1"/>
                          </a:solidFill>
                          <a:latin typeface="Arial Black" pitchFamily="34" charset="0"/>
                          <a:ea typeface="+mn-ea"/>
                          <a:cs typeface="+mn-cs"/>
                        </a:rPr>
                        <a:t>Number of facilities maintained, repaired and/or refurbished in NHI Districts</a:t>
                      </a:r>
                    </a:p>
                    <a:p>
                      <a:endParaRPr lang="en-US" sz="900" dirty="0">
                        <a:latin typeface="Arial Black" pitchFamily="34" charset="0"/>
                      </a:endParaRPr>
                    </a:p>
                  </a:txBody>
                  <a:tcPr marT="45708" marB="45708"/>
                </a:tc>
                <a:tc>
                  <a:txBody>
                    <a:bodyPr/>
                    <a:lstStyle/>
                    <a:p>
                      <a:r>
                        <a:rPr lang="en-US" sz="900" dirty="0" smtClean="0">
                          <a:latin typeface="Arial Black" pitchFamily="34" charset="0"/>
                        </a:rPr>
                        <a:t>Annual: 197 facilities </a:t>
                      </a:r>
                      <a:endParaRPr lang="en-US" sz="900" dirty="0">
                        <a:latin typeface="Arial Black" pitchFamily="34" charset="0"/>
                      </a:endParaRPr>
                    </a:p>
                  </a:txBody>
                  <a:tcPr marT="45708" marB="45708"/>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777171">
                <a:tc vMerge="1">
                  <a:txBody>
                    <a:bodyPr/>
                    <a:lstStyle/>
                    <a:p>
                      <a:endParaRPr lang="en-US" dirty="0"/>
                    </a:p>
                  </a:txBody>
                  <a:tcPr/>
                </a:tc>
                <a:tc>
                  <a:txBody>
                    <a:bodyPr/>
                    <a:lstStyle/>
                    <a:p>
                      <a:r>
                        <a:rPr lang="en-US" sz="900" kern="1200" baseline="0" dirty="0" smtClean="0">
                          <a:solidFill>
                            <a:schemeClr val="dk1"/>
                          </a:solidFill>
                          <a:latin typeface="Arial Black" pitchFamily="34" charset="0"/>
                          <a:ea typeface="+mn-ea"/>
                          <a:cs typeface="+mn-cs"/>
                        </a:rPr>
                        <a:t>Number of facilities maintained, repaired and/or refurbished outside NHI pilot Districts</a:t>
                      </a:r>
                    </a:p>
                    <a:p>
                      <a:endParaRPr lang="en-US" sz="900" dirty="0">
                        <a:latin typeface="Arial Black" pitchFamily="34" charset="0"/>
                      </a:endParaRPr>
                    </a:p>
                  </a:txBody>
                  <a:tcPr marT="45708" marB="45708"/>
                </a:tc>
                <a:tc>
                  <a:txBody>
                    <a:bodyPr/>
                    <a:lstStyle/>
                    <a:p>
                      <a:r>
                        <a:rPr lang="en-US" sz="900" dirty="0" smtClean="0">
                          <a:latin typeface="Arial Black" pitchFamily="34" charset="0"/>
                        </a:rPr>
                        <a:t>Annual: 321 facilities </a:t>
                      </a:r>
                      <a:endParaRPr lang="en-US" sz="900" dirty="0">
                        <a:latin typeface="Arial Black" pitchFamily="34" charset="0"/>
                      </a:endParaRPr>
                    </a:p>
                  </a:txBody>
                  <a:tcPr marT="45708" marB="45708"/>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640020">
                <a:tc vMerge="1">
                  <a:txBody>
                    <a:bodyPr/>
                    <a:lstStyle/>
                    <a:p>
                      <a:endParaRPr lang="en-US" dirty="0"/>
                    </a:p>
                  </a:txBody>
                  <a:tcPr/>
                </a:tc>
                <a:tc>
                  <a:txBody>
                    <a:bodyPr/>
                    <a:lstStyle/>
                    <a:p>
                      <a:r>
                        <a:rPr lang="en-US" sz="900" kern="1200" baseline="0" dirty="0" smtClean="0">
                          <a:solidFill>
                            <a:schemeClr val="dk1"/>
                          </a:solidFill>
                          <a:latin typeface="Arial Black" pitchFamily="34" charset="0"/>
                          <a:ea typeface="+mn-ea"/>
                          <a:cs typeface="+mn-cs"/>
                        </a:rPr>
                        <a:t>Number of clinics and Community Health Centres constructed or revitalised</a:t>
                      </a:r>
                    </a:p>
                    <a:p>
                      <a:endParaRPr lang="en-US" sz="900" dirty="0">
                        <a:latin typeface="Arial Black" pitchFamily="34" charset="0"/>
                      </a:endParaRPr>
                    </a:p>
                  </a:txBody>
                  <a:tcPr marT="45708" marB="45708"/>
                </a:tc>
                <a:tc>
                  <a:txBody>
                    <a:bodyPr/>
                    <a:lstStyle/>
                    <a:p>
                      <a:r>
                        <a:rPr lang="en-US" sz="900" dirty="0" smtClean="0">
                          <a:latin typeface="Arial Black" pitchFamily="34" charset="0"/>
                        </a:rPr>
                        <a:t>Annual: 42</a:t>
                      </a:r>
                      <a:endParaRPr lang="en-US" sz="900" dirty="0">
                        <a:latin typeface="Arial Black" pitchFamily="34" charset="0"/>
                      </a:endParaRPr>
                    </a:p>
                  </a:txBody>
                  <a:tcPr marT="45708" marB="45708"/>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502869">
                <a:tc vMerge="1">
                  <a:txBody>
                    <a:bodyPr/>
                    <a:lstStyle/>
                    <a:p>
                      <a:endParaRPr lang="en-US" dirty="0"/>
                    </a:p>
                  </a:txBody>
                  <a:tcPr/>
                </a:tc>
                <a:tc>
                  <a:txBody>
                    <a:bodyPr/>
                    <a:lstStyle/>
                    <a:p>
                      <a:r>
                        <a:rPr lang="en-US" sz="900" kern="1200" baseline="0" dirty="0" smtClean="0">
                          <a:solidFill>
                            <a:schemeClr val="dk1"/>
                          </a:solidFill>
                          <a:latin typeface="Arial Black" pitchFamily="34" charset="0"/>
                          <a:ea typeface="+mn-ea"/>
                          <a:cs typeface="+mn-cs"/>
                        </a:rPr>
                        <a:t>Number of hospitals constructed or revitalised</a:t>
                      </a:r>
                    </a:p>
                    <a:p>
                      <a:endParaRPr lang="en-US" sz="900" dirty="0">
                        <a:latin typeface="Arial Black" pitchFamily="34" charset="0"/>
                      </a:endParaRPr>
                    </a:p>
                  </a:txBody>
                  <a:tcPr marT="45708" marB="45708"/>
                </a:tc>
                <a:tc>
                  <a:txBody>
                    <a:bodyPr/>
                    <a:lstStyle/>
                    <a:p>
                      <a:r>
                        <a:rPr lang="en-US" sz="900" dirty="0" smtClean="0">
                          <a:latin typeface="Arial Black" pitchFamily="34" charset="0"/>
                        </a:rPr>
                        <a:t>Annual: 8 </a:t>
                      </a:r>
                      <a:endParaRPr lang="en-US" sz="900" dirty="0">
                        <a:latin typeface="Arial Black" pitchFamily="34" charset="0"/>
                      </a:endParaRPr>
                    </a:p>
                  </a:txBody>
                  <a:tcPr marT="45708" marB="45708"/>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777171">
                <a:tc vMerge="1">
                  <a:txBody>
                    <a:bodyPr/>
                    <a:lstStyle/>
                    <a:p>
                      <a:endParaRPr lang="en-US" dirty="0"/>
                    </a:p>
                  </a:txBody>
                  <a:tcPr/>
                </a:tc>
                <a:tc>
                  <a:txBody>
                    <a:bodyPr/>
                    <a:lstStyle/>
                    <a:p>
                      <a:r>
                        <a:rPr lang="en-US" sz="900" kern="1200" baseline="0" dirty="0" smtClean="0">
                          <a:solidFill>
                            <a:schemeClr val="dk1"/>
                          </a:solidFill>
                          <a:latin typeface="Arial Black" pitchFamily="34" charset="0"/>
                          <a:ea typeface="+mn-ea"/>
                          <a:cs typeface="+mn-cs"/>
                        </a:rPr>
                        <a:t>Number of new facilities that comply with gazetted infrastructure Norms &amp; Standards.</a:t>
                      </a:r>
                    </a:p>
                    <a:p>
                      <a:endParaRPr lang="en-US" sz="900" dirty="0">
                        <a:latin typeface="Arial Black" pitchFamily="34" charset="0"/>
                      </a:endParaRPr>
                    </a:p>
                  </a:txBody>
                  <a:tcPr marT="45708" marB="45708"/>
                </a:tc>
                <a:tc>
                  <a:txBody>
                    <a:bodyPr/>
                    <a:lstStyle/>
                    <a:p>
                      <a:r>
                        <a:rPr lang="en-US" sz="900" dirty="0" smtClean="0">
                          <a:latin typeface="Arial Black" pitchFamily="34" charset="0"/>
                        </a:rPr>
                        <a:t>Annual:  </a:t>
                      </a:r>
                      <a:r>
                        <a:rPr lang="en-US" sz="900" kern="1200" baseline="0" dirty="0" smtClean="0">
                          <a:solidFill>
                            <a:schemeClr val="dk1"/>
                          </a:solidFill>
                          <a:latin typeface="Arial Black" pitchFamily="34" charset="0"/>
                          <a:ea typeface="+mn-ea"/>
                          <a:cs typeface="+mn-cs"/>
                        </a:rPr>
                        <a:t>Specifications of 50 new facilities compliant with Infrastructure norms and standards </a:t>
                      </a:r>
                      <a:r>
                        <a:rPr lang="en-US" sz="900" kern="1200" baseline="0" dirty="0" smtClean="0">
                          <a:solidFill>
                            <a:schemeClr val="dk1"/>
                          </a:solidFill>
                          <a:latin typeface="+mn-lt"/>
                          <a:ea typeface="+mn-ea"/>
                          <a:cs typeface="+mn-cs"/>
                        </a:rPr>
                        <a:t>	</a:t>
                      </a:r>
                    </a:p>
                    <a:p>
                      <a:endParaRPr lang="en-US" sz="900" dirty="0">
                        <a:latin typeface="Arial Black" pitchFamily="34" charset="0"/>
                      </a:endParaRPr>
                    </a:p>
                  </a:txBody>
                  <a:tcPr marT="45708" marB="45708"/>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B6A78C10-C269-4C19-A99E-53A63C700C62}" type="slidenum">
              <a:rPr lang="en-ZA" altLang="en-US" sz="1200" smtClean="0">
                <a:latin typeface="Arial" charset="0"/>
                <a:cs typeface="Arial" charset="0"/>
              </a:rPr>
              <a:pPr algn="r" eaLnBrk="1" hangingPunct="1"/>
              <a:t>36</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6" name="Content Placeholder 4"/>
          <p:cNvGraphicFramePr>
            <a:graphicFrameLocks/>
          </p:cNvGraphicFramePr>
          <p:nvPr/>
        </p:nvGraphicFramePr>
        <p:xfrm>
          <a:off x="0" y="873125"/>
          <a:ext cx="9144000" cy="5187950"/>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547664">
                  <a:extLst>
                    <a:ext uri="{9D8B030D-6E8A-4147-A177-3AD203B41FA5}">
                      <a16:colId xmlns:a16="http://schemas.microsoft.com/office/drawing/2014/main" val="20004"/>
                    </a:ext>
                  </a:extLst>
                </a:gridCol>
              </a:tblGrid>
              <a:tr h="396292">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28" marB="4572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28" marB="45728"/>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28" marB="45728"/>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28" marB="45728"/>
                </a:tc>
                <a:extLst>
                  <a:ext uri="{0D108BD9-81ED-4DB2-BD59-A6C34878D82A}">
                    <a16:rowId xmlns:a16="http://schemas.microsoft.com/office/drawing/2014/main" val="10000"/>
                  </a:ext>
                </a:extLst>
              </a:tr>
              <a:tr h="1686130">
                <a:tc>
                  <a:txBody>
                    <a:bodyPr/>
                    <a:lstStyle/>
                    <a:p>
                      <a:r>
                        <a:rPr lang="en-ZA" sz="1000" kern="1200" baseline="0" dirty="0" smtClean="0">
                          <a:solidFill>
                            <a:schemeClr val="dk1"/>
                          </a:solidFill>
                          <a:latin typeface="Arial Black" pitchFamily="34" charset="0"/>
                          <a:ea typeface="+mn-ea"/>
                          <a:cs typeface="+mn-cs"/>
                        </a:rPr>
                        <a:t>Ensure access to an efficient effective delivery of quality Emergency Medical Services</a:t>
                      </a:r>
                    </a:p>
                  </a:txBody>
                  <a:tcPr marT="45726" marB="45726"/>
                </a:tc>
                <a:tc>
                  <a:txBody>
                    <a:bodyPr/>
                    <a:lstStyle/>
                    <a:p>
                      <a:r>
                        <a:rPr lang="en-ZA" sz="1000" kern="1200" baseline="0" dirty="0" smtClean="0">
                          <a:solidFill>
                            <a:schemeClr val="dk1"/>
                          </a:solidFill>
                          <a:latin typeface="Arial Black" pitchFamily="34" charset="0"/>
                          <a:ea typeface="+mn-ea"/>
                          <a:cs typeface="+mn-cs"/>
                        </a:rPr>
                        <a:t>Number of provinces that are monitored for compliance with the EMS regulations</a:t>
                      </a:r>
                      <a:endParaRPr lang="en-ZA" sz="1000" dirty="0">
                        <a:latin typeface="Arial Black" pitchFamily="34" charset="0"/>
                      </a:endParaRPr>
                    </a:p>
                  </a:txBody>
                  <a:tcPr marT="45726" marB="45726"/>
                </a:tc>
                <a:tc>
                  <a:txBody>
                    <a:bodyPr/>
                    <a:lstStyle/>
                    <a:p>
                      <a:r>
                        <a:rPr lang="en-US" sz="1000" b="0" i="0" u="none" strike="noStrike" kern="120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Compliance checklist finalised and presented to Tech NHC for approval. 9 Provincial DoH baseline assessments conducted and reports produced to determine compliance levels 	</a:t>
                      </a:r>
                    </a:p>
                    <a:p>
                      <a:pPr marL="0" algn="l" defTabSz="914400" rtl="0" eaLnBrk="1" fontAlgn="t" latinLnBrk="0" hangingPunct="1"/>
                      <a:endParaRPr lang="en-US" sz="1000" kern="1200" baseline="0" dirty="0" smtClean="0">
                        <a:solidFill>
                          <a:schemeClr val="dk1"/>
                        </a:solidFill>
                        <a:latin typeface="Arial Black" pitchFamily="34" charset="0"/>
                        <a:ea typeface="+mn-ea"/>
                        <a:cs typeface="+mn-cs"/>
                      </a:endParaRPr>
                    </a:p>
                    <a:p>
                      <a:pPr marL="0" algn="l" defTabSz="914400" rtl="0" eaLnBrk="1" fontAlgn="t" latinLnBrk="0" hangingPunct="1"/>
                      <a:r>
                        <a:rPr lang="en-US" sz="1000" kern="1200" baseline="0" dirty="0" smtClean="0">
                          <a:solidFill>
                            <a:schemeClr val="dk1"/>
                          </a:solidFill>
                          <a:latin typeface="Arial Black" pitchFamily="34" charset="0"/>
                          <a:ea typeface="+mn-ea"/>
                          <a:cs typeface="+mn-cs"/>
                        </a:rPr>
                        <a:t>Q1: </a:t>
                      </a:r>
                      <a:r>
                        <a:rPr lang="en-ZA" sz="1000" kern="1200" baseline="0" dirty="0" smtClean="0">
                          <a:solidFill>
                            <a:schemeClr val="dk1"/>
                          </a:solidFill>
                          <a:latin typeface="Arial Black" pitchFamily="34" charset="0"/>
                          <a:ea typeface="+mn-ea"/>
                          <a:cs typeface="+mn-cs"/>
                        </a:rPr>
                        <a:t>Compliance checklist approved by National Committee for Emergency Medical Services (NCEMS)</a:t>
                      </a:r>
                      <a:endParaRPr lang="en-ZA" sz="1000" kern="1200" baseline="0" dirty="0">
                        <a:solidFill>
                          <a:schemeClr val="dk1"/>
                        </a:solidFill>
                        <a:latin typeface="Arial Black" pitchFamily="34" charset="0"/>
                        <a:ea typeface="+mn-ea"/>
                        <a:cs typeface="+mn-cs"/>
                      </a:endParaRPr>
                    </a:p>
                  </a:txBody>
                  <a:tcPr marL="9525" marR="9525" marT="9526" marB="0"/>
                </a:tc>
                <a:tc>
                  <a:txBody>
                    <a:bodyPr/>
                    <a:lstStyle/>
                    <a:p>
                      <a:pPr marL="0" marR="0">
                        <a:lnSpc>
                          <a:spcPct val="115000"/>
                        </a:lnSpc>
                        <a:spcBef>
                          <a:spcPts val="100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0"/>
                        </a:spcAft>
                      </a:pPr>
                      <a:r>
                        <a:rPr lang="en-ZA" sz="1000" kern="1200" baseline="0" dirty="0" smtClean="0">
                          <a:solidFill>
                            <a:schemeClr val="dk1"/>
                          </a:solidFill>
                          <a:latin typeface="Arial Black" pitchFamily="34" charset="0"/>
                          <a:ea typeface="+mn-ea"/>
                          <a:cs typeface="+mn-cs"/>
                        </a:rPr>
                        <a:t>The checklist was approved  by the NCEMS meeting of the 17 and 18 May 2017</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228874">
                <a:tc rowSpan="2">
                  <a:txBody>
                    <a:bodyPr/>
                    <a:lstStyle/>
                    <a:p>
                      <a:endParaRPr lang="en-ZA" sz="1000" dirty="0">
                        <a:latin typeface="Arial Black" pitchFamily="34" charset="0"/>
                      </a:endParaRPr>
                    </a:p>
                  </a:txBody>
                  <a:tcPr marT="45726" marB="45726"/>
                </a:tc>
                <a:tc>
                  <a:txBody>
                    <a:bodyPr/>
                    <a:lstStyle/>
                    <a:p>
                      <a:pPr algn="l" fontAlgn="t"/>
                      <a:r>
                        <a:rPr lang="en-ZA" sz="1000" b="1" i="0" u="none" strike="noStrike" dirty="0">
                          <a:solidFill>
                            <a:srgbClr val="000000"/>
                          </a:solidFill>
                          <a:latin typeface="Arial Black" pitchFamily="34" charset="0"/>
                        </a:rPr>
                        <a:t>Policy on education and training of EMS </a:t>
                      </a:r>
                      <a:r>
                        <a:rPr lang="en-ZA" sz="1000" b="1" i="0" u="none" strike="noStrike" dirty="0" smtClean="0">
                          <a:solidFill>
                            <a:srgbClr val="000000"/>
                          </a:solidFill>
                          <a:latin typeface="Arial Black" pitchFamily="34" charset="0"/>
                        </a:rPr>
                        <a:t>Personnel monitored</a:t>
                      </a:r>
                      <a:endParaRPr lang="en-ZA" sz="1000" b="1" i="0" u="none" strike="noStrike" dirty="0">
                        <a:solidFill>
                          <a:srgbClr val="000000"/>
                        </a:solidFill>
                        <a:latin typeface="Arial Black" pitchFamily="34" charset="0"/>
                      </a:endParaRPr>
                    </a:p>
                  </a:txBody>
                  <a:tcPr marL="9525" marR="9525" marT="9526" marB="0"/>
                </a:tc>
                <a:tc>
                  <a:txBody>
                    <a:bodyPr/>
                    <a:lstStyle/>
                    <a:p>
                      <a:r>
                        <a:rPr lang="en-US" sz="1000" kern="1200" baseline="0" dirty="0" smtClean="0">
                          <a:solidFill>
                            <a:schemeClr val="dk1"/>
                          </a:solidFill>
                          <a:latin typeface="Arial Black" pitchFamily="34" charset="0"/>
                          <a:ea typeface="+mn-ea"/>
                          <a:cs typeface="+mn-cs"/>
                        </a:rPr>
                        <a:t>Annual: 4 quarterly monitoring reports produced to determine compliance with Policy on education and training by training providers 	</a:t>
                      </a:r>
                    </a:p>
                    <a:p>
                      <a:endParaRPr lang="en-GB"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Quarterly monitoring report produced for Q4 of 2016/17</a:t>
                      </a:r>
                      <a:endParaRPr lang="en-ZA" sz="1000" kern="1200" baseline="0" dirty="0">
                        <a:solidFill>
                          <a:schemeClr val="dk1"/>
                        </a:solidFill>
                        <a:latin typeface="Arial Black" pitchFamily="34" charset="0"/>
                        <a:ea typeface="+mn-ea"/>
                        <a:cs typeface="+mn-cs"/>
                      </a:endParaRPr>
                    </a:p>
                  </a:txBody>
                  <a:tcPr marL="9525" marR="9525" marT="9526" marB="0"/>
                </a:tc>
                <a:tc>
                  <a:txBody>
                    <a:bodyPr/>
                    <a:lstStyle/>
                    <a:p>
                      <a:pPr marL="0" marR="0">
                        <a:lnSpc>
                          <a:spcPct val="115000"/>
                        </a:lnSpc>
                        <a:spcBef>
                          <a:spcPts val="1000"/>
                        </a:spcBef>
                        <a:spcAft>
                          <a:spcPts val="1000"/>
                        </a:spcAft>
                      </a:pPr>
                      <a:endParaRPr lang="en-US"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US" sz="1000" kern="1200" baseline="0" dirty="0" smtClean="0">
                          <a:solidFill>
                            <a:schemeClr val="dk1"/>
                          </a:solidFill>
                          <a:latin typeface="Arial Black" pitchFamily="34" charset="0"/>
                          <a:ea typeface="+mn-ea"/>
                          <a:cs typeface="+mn-cs"/>
                        </a:rPr>
                        <a:t>Quarterly monitoring report  was produced for Q4 of 2016/17</a:t>
                      </a:r>
                    </a:p>
                  </a:txBody>
                  <a:tcPr marL="68580" marR="68580" marT="0" marB="0">
                    <a:solidFill>
                      <a:schemeClr val="accent1">
                        <a:lumMod val="20000"/>
                        <a:lumOff val="80000"/>
                      </a:schemeClr>
                    </a:solidFill>
                  </a:tcPr>
                </a:tc>
                <a:tc>
                  <a:txBody>
                    <a:bodyPr/>
                    <a:lstStyle/>
                    <a:p>
                      <a:pPr marL="0" marR="0">
                        <a:lnSpc>
                          <a:spcPct val="115000"/>
                        </a:lnSpc>
                        <a:spcBef>
                          <a:spcPts val="100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619200">
                <a:tc vMerge="1">
                  <a:txBody>
                    <a:bodyPr/>
                    <a:lstStyle/>
                    <a:p>
                      <a:endParaRPr lang="en-ZA" sz="1000" dirty="0">
                        <a:latin typeface="Arial Black" pitchFamily="34" charset="0"/>
                      </a:endParaRPr>
                    </a:p>
                  </a:txBody>
                  <a:tcPr/>
                </a:tc>
                <a:tc>
                  <a:txBody>
                    <a:bodyPr/>
                    <a:lstStyle/>
                    <a:p>
                      <a:pPr algn="l" fontAlgn="t"/>
                      <a:r>
                        <a:rPr lang="en-ZA" sz="1000" b="1" i="0" u="none" strike="noStrike" dirty="0">
                          <a:solidFill>
                            <a:srgbClr val="000000"/>
                          </a:solidFill>
                          <a:latin typeface="Arial Black" pitchFamily="34" charset="0"/>
                        </a:rPr>
                        <a:t>Regulations for Emergency Care </a:t>
                      </a:r>
                      <a:r>
                        <a:rPr lang="en-ZA" sz="1000" b="1" i="0" u="none" strike="noStrike" dirty="0" smtClean="0">
                          <a:solidFill>
                            <a:srgbClr val="000000"/>
                          </a:solidFill>
                          <a:latin typeface="Arial Black" pitchFamily="34" charset="0"/>
                        </a:rPr>
                        <a:t>Centres at hospitals</a:t>
                      </a:r>
                      <a:endParaRPr lang="en-ZA" sz="1000" b="1" i="0" u="none" strike="noStrike" dirty="0">
                        <a:solidFill>
                          <a:srgbClr val="000000"/>
                        </a:solidFill>
                        <a:latin typeface="Arial Black" pitchFamily="34" charset="0"/>
                      </a:endParaRPr>
                    </a:p>
                  </a:txBody>
                  <a:tcPr marL="9525" marR="9525" marT="9526" marB="0"/>
                </a:tc>
                <a:tc>
                  <a:txBody>
                    <a:bodyPr/>
                    <a:lstStyle/>
                    <a:p>
                      <a:r>
                        <a:rPr lang="en-ZA" sz="1000" kern="1200" baseline="0" dirty="0" smtClean="0">
                          <a:solidFill>
                            <a:schemeClr val="dk1"/>
                          </a:solidFill>
                          <a:latin typeface="Arial Black" pitchFamily="34" charset="0"/>
                          <a:ea typeface="+mn-ea"/>
                          <a:cs typeface="+mn-cs"/>
                        </a:rPr>
                        <a:t>Annual Target : </a:t>
                      </a:r>
                      <a:r>
                        <a:rPr lang="en-US" sz="1000" kern="1200" baseline="0" dirty="0" smtClean="0">
                          <a:solidFill>
                            <a:schemeClr val="dk1"/>
                          </a:solidFill>
                          <a:latin typeface="Arial Black" pitchFamily="34" charset="0"/>
                          <a:ea typeface="+mn-ea"/>
                          <a:cs typeface="+mn-cs"/>
                        </a:rPr>
                        <a:t>Regulations for Emergency Care Centres published for public comment 	</a:t>
                      </a:r>
                    </a:p>
                    <a:p>
                      <a:pPr algn="l" fontAlgn="t"/>
                      <a:endParaRPr lang="en-ZA" sz="1000" kern="1200" baseline="0" dirty="0" smtClean="0">
                        <a:solidFill>
                          <a:schemeClr val="dk1"/>
                        </a:solidFill>
                        <a:latin typeface="Arial Black" pitchFamily="34" charset="0"/>
                        <a:ea typeface="+mn-ea"/>
                        <a:cs typeface="+mn-cs"/>
                      </a:endParaRPr>
                    </a:p>
                  </a:txBody>
                  <a:tcPr marL="9525" marR="9525" marT="9526"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257453">
                <a:tc>
                  <a:txBody>
                    <a:bodyPr/>
                    <a:lstStyle/>
                    <a:p>
                      <a:endParaRPr lang="en-ZA" sz="1000" dirty="0">
                        <a:latin typeface="Arial Black" pitchFamily="34" charset="0"/>
                      </a:endParaRPr>
                    </a:p>
                  </a:txBody>
                  <a:tcPr marT="45726" marB="45726"/>
                </a:tc>
                <a:tc>
                  <a:txBody>
                    <a:bodyPr/>
                    <a:lstStyle/>
                    <a:p>
                      <a:pPr algn="l" fontAlgn="t"/>
                      <a:r>
                        <a:rPr lang="en-ZA" sz="1000" b="1" i="0" u="none" strike="noStrike">
                          <a:solidFill>
                            <a:srgbClr val="000000"/>
                          </a:solidFill>
                          <a:latin typeface="Arial Black" pitchFamily="34" charset="0"/>
                        </a:rPr>
                        <a:t>Regulations for EMS in Mass Gatherings</a:t>
                      </a:r>
                    </a:p>
                  </a:txBody>
                  <a:tcPr marL="9525" marR="9525" marT="9526" marB="0"/>
                </a:tc>
                <a:tc>
                  <a:txBody>
                    <a:bodyPr/>
                    <a:lstStyle/>
                    <a:p>
                      <a:r>
                        <a:rPr lang="en-ZA" sz="1000" b="1" i="0" u="none" strike="noStrike" dirty="0" smtClean="0">
                          <a:solidFill>
                            <a:srgbClr val="000000"/>
                          </a:solidFill>
                          <a:latin typeface="Arial Black" pitchFamily="34" charset="0"/>
                        </a:rPr>
                        <a:t>Annual: </a:t>
                      </a:r>
                      <a:r>
                        <a:rPr lang="en-US" sz="1000" kern="1200" baseline="0" dirty="0" smtClean="0">
                          <a:solidFill>
                            <a:schemeClr val="dk1"/>
                          </a:solidFill>
                          <a:latin typeface="Arial Black" pitchFamily="34" charset="0"/>
                          <a:ea typeface="+mn-ea"/>
                          <a:cs typeface="+mn-cs"/>
                        </a:rPr>
                        <a:t>A monitoring system developed and consulted with TechNHC to measure compliance with Regulation for EMS in Mass Gatherings 	</a:t>
                      </a:r>
                    </a:p>
                    <a:p>
                      <a:pPr algn="l" fontAlgn="t"/>
                      <a:endParaRPr lang="en-ZA"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a:t>
                      </a:r>
                      <a:r>
                        <a:rPr lang="en-ZA" sz="1000" kern="1200" baseline="0" dirty="0" smtClean="0">
                          <a:solidFill>
                            <a:schemeClr val="dk1"/>
                          </a:solidFill>
                          <a:latin typeface="Arial Black" pitchFamily="34" charset="0"/>
                          <a:ea typeface="+mn-ea"/>
                          <a:cs typeface="+mn-cs"/>
                        </a:rPr>
                        <a:t>A monitoring system drafted</a:t>
                      </a:r>
                      <a:endParaRPr lang="en-US" sz="1000" kern="1200" baseline="0" dirty="0" smtClean="0">
                        <a:solidFill>
                          <a:schemeClr val="dk1"/>
                        </a:solidFill>
                        <a:latin typeface="Arial Black" pitchFamily="34" charset="0"/>
                        <a:ea typeface="+mn-ea"/>
                        <a:cs typeface="+mn-cs"/>
                      </a:endParaRPr>
                    </a:p>
                  </a:txBody>
                  <a:tcPr marL="9525" marR="9525" marT="9526"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Monitoring system has been developed. </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None</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175" y="1125538"/>
          <a:ext cx="9144000" cy="4425950"/>
        </p:xfrm>
        <a:graphic>
          <a:graphicData uri="http://schemas.openxmlformats.org/drawingml/2006/table">
            <a:tbl>
              <a:tblPr firstRow="1" bandRow="1">
                <a:tableStyleId>{5C22544A-7EE6-4342-B048-85BDC9FD1C3A}</a:tableStyleId>
              </a:tblPr>
              <a:tblGrid>
                <a:gridCol w="918345">
                  <a:extLst>
                    <a:ext uri="{9D8B030D-6E8A-4147-A177-3AD203B41FA5}">
                      <a16:colId xmlns:a16="http://schemas.microsoft.com/office/drawing/2014/main" val="20000"/>
                    </a:ext>
                  </a:extLst>
                </a:gridCol>
                <a:gridCol w="18534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1780305">
                  <a:extLst>
                    <a:ext uri="{9D8B030D-6E8A-4147-A177-3AD203B41FA5}">
                      <a16:colId xmlns:a16="http://schemas.microsoft.com/office/drawing/2014/main" val="20003"/>
                    </a:ext>
                  </a:extLst>
                </a:gridCol>
                <a:gridCol w="2143624">
                  <a:extLst>
                    <a:ext uri="{9D8B030D-6E8A-4147-A177-3AD203B41FA5}">
                      <a16:colId xmlns:a16="http://schemas.microsoft.com/office/drawing/2014/main" val="20004"/>
                    </a:ext>
                  </a:extLst>
                </a:gridCol>
              </a:tblGrid>
              <a:tr h="396269">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14" marB="45714"/>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14" marB="45714"/>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14" marB="4571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4" marB="45714"/>
                </a:tc>
                <a:extLst>
                  <a:ext uri="{0D108BD9-81ED-4DB2-BD59-A6C34878D82A}">
                    <a16:rowId xmlns:a16="http://schemas.microsoft.com/office/drawing/2014/main" val="10000"/>
                  </a:ext>
                </a:extLst>
              </a:tr>
              <a:tr h="1228885">
                <a:tc>
                  <a:txBody>
                    <a:bodyPr/>
                    <a:lstStyle/>
                    <a:p>
                      <a:endParaRPr lang="en-ZA" sz="1000" kern="1200" baseline="0" dirty="0" smtClean="0">
                        <a:solidFill>
                          <a:schemeClr val="dk1"/>
                        </a:solidFill>
                        <a:latin typeface="Arial Black" pitchFamily="34" charset="0"/>
                        <a:ea typeface="+mn-ea"/>
                        <a:cs typeface="+mn-cs"/>
                      </a:endParaRPr>
                    </a:p>
                  </a:txBody>
                  <a:tcPr marT="45712" marB="45712"/>
                </a:tc>
                <a:tc>
                  <a:txBody>
                    <a:bodyPr/>
                    <a:lstStyle/>
                    <a:p>
                      <a:pPr algn="l" fontAlgn="t"/>
                      <a:r>
                        <a:rPr lang="en-ZA" sz="1000" b="1" i="0" u="none" strike="noStrike" dirty="0">
                          <a:solidFill>
                            <a:srgbClr val="000000"/>
                          </a:solidFill>
                          <a:latin typeface="Arial Black" pitchFamily="34" charset="0"/>
                        </a:rPr>
                        <a:t>Regulations for the Rendering of Forensic Pathology </a:t>
                      </a:r>
                      <a:r>
                        <a:rPr lang="en-ZA" sz="1000" b="1" i="0" u="none" strike="noStrike" dirty="0" smtClean="0">
                          <a:solidFill>
                            <a:srgbClr val="000000"/>
                          </a:solidFill>
                          <a:latin typeface="Arial Black" pitchFamily="34" charset="0"/>
                        </a:rPr>
                        <a:t>Services</a:t>
                      </a:r>
                      <a:endParaRPr lang="en-ZA" sz="1000" b="1" i="0" u="none" strike="noStrike" dirty="0">
                        <a:solidFill>
                          <a:srgbClr val="000000"/>
                        </a:solidFill>
                        <a:latin typeface="Arial Black" pitchFamily="34" charset="0"/>
                      </a:endParaRPr>
                    </a:p>
                  </a:txBody>
                  <a:tcPr marL="9525" marR="9525" marT="9523" marB="0"/>
                </a:tc>
                <a:tc>
                  <a:txBody>
                    <a:bodyPr/>
                    <a:lstStyle/>
                    <a:p>
                      <a:r>
                        <a:rPr lang="en-ZA" sz="1000" b="1" i="0" u="none" strike="noStrike" kern="1200" dirty="0" smtClean="0">
                          <a:solidFill>
                            <a:srgbClr val="000000"/>
                          </a:solidFill>
                          <a:latin typeface="Arial Black" pitchFamily="34" charset="0"/>
                          <a:ea typeface="+mn-ea"/>
                          <a:cs typeface="+mn-cs"/>
                        </a:rPr>
                        <a:t>Annual:  </a:t>
                      </a:r>
                      <a:r>
                        <a:rPr lang="en-US" sz="1000" b="1" i="0" u="none" strike="noStrike" kern="1200" dirty="0" smtClean="0">
                          <a:solidFill>
                            <a:srgbClr val="000000"/>
                          </a:solidFill>
                          <a:latin typeface="Arial Black" pitchFamily="34" charset="0"/>
                          <a:ea typeface="+mn-ea"/>
                          <a:cs typeface="+mn-cs"/>
                        </a:rPr>
                        <a:t>A monitoring system developed to measure compliance with Regulations for the Rendering of Forensic Pathology Services 	</a:t>
                      </a:r>
                    </a:p>
                    <a:p>
                      <a:pPr algn="l" fontAlgn="t"/>
                      <a:endParaRPr lang="en-ZA" sz="1000" b="1" i="0" u="none" strike="noStrike" kern="1200" dirty="0" smtClean="0">
                        <a:solidFill>
                          <a:srgbClr val="000000"/>
                        </a:solidFill>
                        <a:latin typeface="Arial Black" pitchFamily="34" charset="0"/>
                        <a:ea typeface="+mn-ea"/>
                        <a:cs typeface="+mn-cs"/>
                      </a:endParaRPr>
                    </a:p>
                    <a:p>
                      <a:r>
                        <a:rPr lang="en-US" sz="1000" b="1" i="0" u="none" strike="noStrike" kern="1200" dirty="0" smtClean="0">
                          <a:solidFill>
                            <a:srgbClr val="000000"/>
                          </a:solidFill>
                          <a:latin typeface="Arial Black" pitchFamily="34" charset="0"/>
                          <a:ea typeface="+mn-ea"/>
                          <a:cs typeface="+mn-cs"/>
                        </a:rPr>
                        <a:t>Q1: Monitoring system drafted </a:t>
                      </a:r>
                      <a:r>
                        <a:rPr lang="en-US" sz="1000" kern="1200" baseline="0" dirty="0" smtClean="0">
                          <a:solidFill>
                            <a:schemeClr val="dk1"/>
                          </a:solidFill>
                          <a:latin typeface="+mn-lt"/>
                          <a:ea typeface="+mn-ea"/>
                          <a:cs typeface="+mn-cs"/>
                        </a:rPr>
                        <a:t>	</a:t>
                      </a:r>
                    </a:p>
                  </a:txBody>
                  <a:tcPr marL="9525" marR="9525" marT="9523"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000" b="1" i="0" u="none" strike="noStrike" kern="1200" dirty="0" smtClean="0">
                          <a:solidFill>
                            <a:srgbClr val="000000"/>
                          </a:solidFill>
                          <a:latin typeface="Arial Black" pitchFamily="34" charset="0"/>
                          <a:ea typeface="+mn-ea"/>
                          <a:cs typeface="+mn-cs"/>
                        </a:rPr>
                        <a:t>Regulations for the Rendering of Forensic Pathology Services approved by the State Law Advisor and were presented to NHC on 22 June 2017</a:t>
                      </a: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000" b="1" i="0" u="none" strike="noStrike" kern="1200" dirty="0" smtClean="0">
                          <a:solidFill>
                            <a:srgbClr val="000000"/>
                          </a:solidFill>
                          <a:latin typeface="Arial Black" pitchFamily="34" charset="0"/>
                          <a:ea typeface="+mn-ea"/>
                          <a:cs typeface="+mn-cs"/>
                        </a:rPr>
                        <a:t>Monitoring system will be developed in quarter two;</a:t>
                      </a:r>
                      <a:r>
                        <a:rPr lang="en-ZA" sz="1000" b="1" i="0" u="none" strike="noStrike" kern="1200" baseline="0" dirty="0" smtClean="0">
                          <a:solidFill>
                            <a:srgbClr val="000000"/>
                          </a:solidFill>
                          <a:latin typeface="Arial Black" pitchFamily="34" charset="0"/>
                          <a:ea typeface="+mn-ea"/>
                          <a:cs typeface="+mn-cs"/>
                        </a:rPr>
                        <a:t> regulations prioritised in quarter one</a:t>
                      </a:r>
                      <a:endParaRPr lang="en-US" sz="1000" b="1"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1000"/>
                        </a:spcAft>
                      </a:pPr>
                      <a:endParaRPr lang="en-US" sz="1000" b="1"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752833">
                <a:tc>
                  <a:txBody>
                    <a:bodyPr/>
                    <a:lstStyle/>
                    <a:p>
                      <a:endParaRPr lang="en-ZA" sz="1000" dirty="0">
                        <a:latin typeface="Arial Black" pitchFamily="34" charset="0"/>
                      </a:endParaRPr>
                    </a:p>
                  </a:txBody>
                  <a:tcPr marT="45712" marB="45712"/>
                </a:tc>
                <a:tc>
                  <a:txBody>
                    <a:bodyPr/>
                    <a:lstStyle/>
                    <a:p>
                      <a:pPr algn="l" fontAlgn="t"/>
                      <a:r>
                        <a:rPr lang="en-ZA" sz="1000" b="1" i="0" u="none" strike="noStrike" dirty="0">
                          <a:solidFill>
                            <a:srgbClr val="000000"/>
                          </a:solidFill>
                          <a:latin typeface="Arial Black" pitchFamily="34" charset="0"/>
                        </a:rPr>
                        <a:t>Scope of Practice for the rendering of Forensic Pathology Services </a:t>
                      </a:r>
                    </a:p>
                  </a:txBody>
                  <a:tcPr marL="9525" marR="9525" marT="9523" marB="0"/>
                </a:tc>
                <a:tc>
                  <a:txBody>
                    <a:bodyPr/>
                    <a:lstStyle/>
                    <a:p>
                      <a:r>
                        <a:rPr lang="en-ZA" sz="1000" b="1" i="0" u="none" strike="noStrike" kern="1200" dirty="0" smtClean="0">
                          <a:solidFill>
                            <a:srgbClr val="000000"/>
                          </a:solidFill>
                          <a:latin typeface="Arial Black" pitchFamily="34" charset="0"/>
                          <a:ea typeface="+mn-ea"/>
                          <a:cs typeface="+mn-cs"/>
                        </a:rPr>
                        <a:t>Annual: </a:t>
                      </a:r>
                      <a:r>
                        <a:rPr lang="en-US" sz="1000" b="1" i="0" u="none" strike="noStrike" kern="1200" dirty="0" smtClean="0">
                          <a:solidFill>
                            <a:srgbClr val="000000"/>
                          </a:solidFill>
                          <a:latin typeface="Arial Black" pitchFamily="34" charset="0"/>
                          <a:ea typeface="+mn-ea"/>
                          <a:cs typeface="+mn-cs"/>
                        </a:rPr>
                        <a:t>A monitoring system developed to measure compliance with Forensic Pathology Services scope of practice 	</a:t>
                      </a:r>
                    </a:p>
                    <a:p>
                      <a:pPr algn="l" fontAlgn="t"/>
                      <a:endParaRPr lang="en-ZA" sz="1000" b="1" i="0" u="none" strike="noStrike" kern="1200" dirty="0" smtClean="0">
                        <a:solidFill>
                          <a:srgbClr val="000000"/>
                        </a:solidFill>
                        <a:latin typeface="Arial Black" pitchFamily="34" charset="0"/>
                        <a:ea typeface="+mn-ea"/>
                        <a:cs typeface="+mn-cs"/>
                      </a:endParaRPr>
                    </a:p>
                    <a:p>
                      <a:pPr algn="l" fontAlgn="t"/>
                      <a:endParaRPr lang="en-US" sz="1000" b="1" i="0" u="none" strike="noStrike" kern="1200" dirty="0" smtClean="0">
                        <a:solidFill>
                          <a:srgbClr val="000000"/>
                        </a:solidFill>
                        <a:latin typeface="Arial Black" pitchFamily="34" charset="0"/>
                        <a:ea typeface="+mn-ea"/>
                        <a:cs typeface="+mn-cs"/>
                      </a:endParaRPr>
                    </a:p>
                    <a:p>
                      <a:r>
                        <a:rPr lang="en-US" sz="1000" b="1" i="0" u="none" strike="noStrike" kern="1200" dirty="0" smtClean="0">
                          <a:solidFill>
                            <a:srgbClr val="000000"/>
                          </a:solidFill>
                          <a:latin typeface="Arial Black" pitchFamily="34" charset="0"/>
                          <a:ea typeface="+mn-ea"/>
                          <a:cs typeface="+mn-cs"/>
                        </a:rPr>
                        <a:t>Q1: Monitoring system drafted </a:t>
                      </a:r>
                    </a:p>
                  </a:txBody>
                  <a:tcPr marL="9525" marR="9525" marT="9523"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00" b="1" i="0" u="none" strike="noStrike" kern="1200" dirty="0" smtClean="0">
                          <a:solidFill>
                            <a:srgbClr val="000000"/>
                          </a:solidFill>
                          <a:latin typeface="Arial Black" pitchFamily="34" charset="0"/>
                          <a:ea typeface="+mn-ea"/>
                          <a:cs typeface="+mn-cs"/>
                        </a:rPr>
                        <a:t>Scope of practice guidelines awaiting publication of Regulations relating to Forensic Pathology Services publication. Regulations were presented to NHC on 22 June 2017</a:t>
                      </a:r>
                      <a:endParaRPr lang="en-US" sz="1000" b="1" i="0" u="none" strike="noStrike" kern="1200" dirty="0" smtClean="0">
                        <a:solidFill>
                          <a:srgbClr val="000000"/>
                        </a:solidFill>
                        <a:latin typeface="Arial Black" pitchFamily="34" charset="0"/>
                        <a:ea typeface="+mn-ea"/>
                        <a:cs typeface="+mn-cs"/>
                      </a:endParaRPr>
                    </a:p>
                    <a:p>
                      <a:pPr marL="0" marR="0">
                        <a:lnSpc>
                          <a:spcPct val="115000"/>
                        </a:lnSpc>
                        <a:spcBef>
                          <a:spcPts val="0"/>
                        </a:spcBef>
                        <a:spcAft>
                          <a:spcPts val="0"/>
                        </a:spcAft>
                      </a:pPr>
                      <a:endParaRPr lang="en-US" sz="1000" b="1"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00" b="1" i="0" u="none" strike="noStrike" kern="1200" dirty="0" smtClean="0">
                          <a:solidFill>
                            <a:srgbClr val="000000"/>
                          </a:solidFill>
                          <a:latin typeface="Arial Black" pitchFamily="34" charset="0"/>
                          <a:ea typeface="+mn-ea"/>
                          <a:cs typeface="+mn-cs"/>
                        </a:rPr>
                        <a:t>Monitoring system not drafted</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000" b="1" i="0" u="none" strike="noStrike" kern="1200" dirty="0" smtClean="0">
                        <a:solidFill>
                          <a:srgbClr val="000000"/>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047963">
                <a:tc>
                  <a:txBody>
                    <a:bodyPr/>
                    <a:lstStyle/>
                    <a:p>
                      <a:endParaRPr lang="en-ZA" sz="1000" dirty="0">
                        <a:latin typeface="Arial Black" pitchFamily="34" charset="0"/>
                      </a:endParaRPr>
                    </a:p>
                  </a:txBody>
                  <a:tcPr marT="45712" marB="45712"/>
                </a:tc>
                <a:tc>
                  <a:txBody>
                    <a:bodyPr/>
                    <a:lstStyle/>
                    <a:p>
                      <a:pPr algn="l" fontAlgn="t"/>
                      <a:r>
                        <a:rPr lang="en-ZA" sz="1000" b="1" i="0" u="none" strike="noStrike" dirty="0">
                          <a:solidFill>
                            <a:srgbClr val="000000"/>
                          </a:solidFill>
                          <a:latin typeface="Arial Black" pitchFamily="34" charset="0"/>
                        </a:rPr>
                        <a:t>Health Facilities that are designated to render services for the management of sexual and related offences monitored</a:t>
                      </a:r>
                    </a:p>
                  </a:txBody>
                  <a:tcPr marL="9525" marR="9525" marT="9523" marB="0"/>
                </a:tc>
                <a:tc>
                  <a:txBody>
                    <a:bodyPr/>
                    <a:lstStyle/>
                    <a:p>
                      <a:r>
                        <a:rPr lang="en-US" sz="1000" b="1" i="0" u="none" strike="noStrike" kern="1200" dirty="0" smtClean="0">
                          <a:solidFill>
                            <a:srgbClr val="000000"/>
                          </a:solidFill>
                          <a:latin typeface="Arial Black" pitchFamily="34" charset="0"/>
                          <a:ea typeface="+mn-ea"/>
                          <a:cs typeface="+mn-cs"/>
                        </a:rPr>
                        <a:t>Annual:  Biannual monitoring reports produced to monitor facilities which render services for the management of sexual and related offences	</a:t>
                      </a:r>
                    </a:p>
                  </a:txBody>
                  <a:tcPr marL="9525" marR="9525" marT="9523"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3"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43043"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37</a:t>
            </a:r>
            <a:endParaRPr lang="en-US" altLang="en-US" sz="12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FE30C89A-1D91-4B39-A1D1-CF826FB096AB}" type="slidenum">
              <a:rPr lang="en-ZA" altLang="en-US" sz="1200" smtClean="0">
                <a:latin typeface="Arial" charset="0"/>
                <a:cs typeface="Arial" charset="0"/>
              </a:rPr>
              <a:pPr algn="r" eaLnBrk="1" hangingPunct="1"/>
              <a:t>38</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mn-cs"/>
              </a:rPr>
              <a:t>Programme 5:</a:t>
            </a:r>
            <a:r>
              <a:rPr lang="en-ZA" sz="7200" b="1" dirty="0">
                <a:solidFill>
                  <a:schemeClr val="bg1"/>
                </a:solidFill>
                <a:latin typeface="Arial Black" pitchFamily="34" charset="0"/>
                <a:cs typeface="+mn-cs"/>
              </a:rPr>
              <a:t> Hospitals, Tertiary Services and Workforce Development </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6" name="Content Placeholder 4"/>
          <p:cNvGraphicFramePr>
            <a:graphicFrameLocks/>
          </p:cNvGraphicFramePr>
          <p:nvPr/>
        </p:nvGraphicFramePr>
        <p:xfrm>
          <a:off x="0" y="1052513"/>
          <a:ext cx="9144000" cy="5380037"/>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2325960">
                  <a:extLst>
                    <a:ext uri="{9D8B030D-6E8A-4147-A177-3AD203B41FA5}">
                      <a16:colId xmlns:a16="http://schemas.microsoft.com/office/drawing/2014/main" val="20003"/>
                    </a:ext>
                  </a:extLst>
                </a:gridCol>
                <a:gridCol w="1331640">
                  <a:extLst>
                    <a:ext uri="{9D8B030D-6E8A-4147-A177-3AD203B41FA5}">
                      <a16:colId xmlns:a16="http://schemas.microsoft.com/office/drawing/2014/main" val="20004"/>
                    </a:ext>
                  </a:extLst>
                </a:gridCol>
              </a:tblGrid>
              <a:tr h="312254">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26" marB="45726"/>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26" marB="45726"/>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26" marB="4572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a:t>
                      </a:r>
                      <a:r>
                        <a:rPr lang="en-US" sz="1000" baseline="0" dirty="0" smtClean="0">
                          <a:latin typeface="Arial Black" pitchFamily="34" charset="0"/>
                        </a:rPr>
                        <a:t> </a:t>
                      </a:r>
                      <a:r>
                        <a:rPr lang="en-US" sz="1000" dirty="0" smtClean="0">
                          <a:latin typeface="Arial Black" pitchFamily="34" charset="0"/>
                        </a:rPr>
                        <a:t>Performance</a:t>
                      </a:r>
                    </a:p>
                  </a:txBody>
                  <a:tcPr marL="91438" marR="91438" marT="45726" marB="45726"/>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26" marB="45726"/>
                </a:tc>
                <a:extLst>
                  <a:ext uri="{0D108BD9-81ED-4DB2-BD59-A6C34878D82A}">
                    <a16:rowId xmlns:a16="http://schemas.microsoft.com/office/drawing/2014/main" val="10000"/>
                  </a:ext>
                </a:extLst>
              </a:tr>
              <a:tr h="924013">
                <a:tc rowSpan="3">
                  <a:txBody>
                    <a:bodyPr/>
                    <a:lstStyle/>
                    <a:p>
                      <a:r>
                        <a:rPr lang="en-US" sz="1000" kern="1200" baseline="0" dirty="0" smtClean="0">
                          <a:solidFill>
                            <a:schemeClr val="dk1"/>
                          </a:solidFill>
                          <a:latin typeface="Arial Black" pitchFamily="34" charset="0"/>
                          <a:ea typeface="+mn-ea"/>
                          <a:cs typeface="+mn-cs"/>
                        </a:rPr>
                        <a:t>Contribute to a comprehensive and inter sectoral response by government to violence and injury, and to ensure action 	</a:t>
                      </a:r>
                    </a:p>
                    <a:p>
                      <a:endParaRPr lang="en-ZA" sz="1000" kern="1200" baseline="0" dirty="0" smtClean="0">
                        <a:solidFill>
                          <a:schemeClr val="dk1"/>
                        </a:solidFill>
                        <a:latin typeface="Arial Black" pitchFamily="34" charset="0"/>
                        <a:ea typeface="+mn-ea"/>
                        <a:cs typeface="+mn-cs"/>
                      </a:endParaRPr>
                    </a:p>
                  </a:txBody>
                  <a:tcPr marT="45724" marB="45724"/>
                </a:tc>
                <a:tc>
                  <a:txBody>
                    <a:bodyPr/>
                    <a:lstStyle/>
                    <a:p>
                      <a:r>
                        <a:rPr lang="en-ZA" sz="1000" kern="1200" baseline="0" dirty="0" smtClean="0">
                          <a:solidFill>
                            <a:schemeClr val="dk1"/>
                          </a:solidFill>
                          <a:latin typeface="Arial Black" pitchFamily="34" charset="0"/>
                          <a:ea typeface="+mn-ea"/>
                          <a:cs typeface="+mn-cs"/>
                        </a:rPr>
                        <a:t>Percentage backlog eliminated for blood alcohol tests</a:t>
                      </a:r>
                      <a:endParaRPr lang="en-ZA" sz="1000" kern="1200" baseline="0" dirty="0">
                        <a:solidFill>
                          <a:schemeClr val="dk1"/>
                        </a:solidFill>
                        <a:latin typeface="Arial Black" pitchFamily="34" charset="0"/>
                        <a:ea typeface="+mn-ea"/>
                        <a:cs typeface="+mn-cs"/>
                      </a:endParaRPr>
                    </a:p>
                  </a:txBody>
                  <a:tcPr marT="45724" marB="45724"/>
                </a:tc>
                <a:tc>
                  <a:txBody>
                    <a:bodyPr/>
                    <a:lstStyle/>
                    <a:p>
                      <a:r>
                        <a:rPr lang="en-ZA"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Backlog of blood alcohol tests eliminated (0% backlog) in all 4 laboratories 	</a:t>
                      </a:r>
                    </a:p>
                    <a:p>
                      <a:pPr algn="l" fontAlgn="t"/>
                      <a:r>
                        <a:rPr lang="en-ZA" sz="1000" kern="1200" baseline="0" dirty="0" smtClean="0">
                          <a:solidFill>
                            <a:schemeClr val="dk1"/>
                          </a:solidFill>
                          <a:latin typeface="Arial Black" pitchFamily="34" charset="0"/>
                          <a:ea typeface="+mn-ea"/>
                          <a:cs typeface="+mn-cs"/>
                        </a:rPr>
                        <a:t>Q1: 25%</a:t>
                      </a:r>
                    </a:p>
                    <a:p>
                      <a:pPr algn="l" fontAlgn="t"/>
                      <a:endParaRPr lang="en-ZA" sz="1000" kern="1200" baseline="0" dirty="0">
                        <a:solidFill>
                          <a:schemeClr val="dk1"/>
                        </a:solidFill>
                        <a:latin typeface="Arial Black" pitchFamily="34" charset="0"/>
                        <a:ea typeface="+mn-ea"/>
                        <a:cs typeface="+mn-cs"/>
                      </a:endParaRPr>
                    </a:p>
                  </a:txBody>
                  <a:tcPr marL="9525" marR="9525" marT="9526"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30.5% (8299 of 27193 samples) </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fontAlgn="t">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fontAlgn="t">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fontAlgn="t">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+5.5%</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924013">
                <a:tc vMerge="1">
                  <a:txBody>
                    <a:bodyPr/>
                    <a:lstStyle/>
                    <a:p>
                      <a:endParaRPr lang="en-ZA" sz="1000" dirty="0">
                        <a:latin typeface="Arial Black" pitchFamily="34" charset="0"/>
                      </a:endParaRPr>
                    </a:p>
                  </a:txBody>
                  <a:tcPr/>
                </a:tc>
                <a:tc>
                  <a:txBody>
                    <a:bodyPr/>
                    <a:lstStyle/>
                    <a:p>
                      <a:r>
                        <a:rPr lang="en-ZA" sz="1000" kern="1200" baseline="0" dirty="0" smtClean="0">
                          <a:solidFill>
                            <a:schemeClr val="dk1"/>
                          </a:solidFill>
                          <a:latin typeface="Arial Black" pitchFamily="34" charset="0"/>
                          <a:ea typeface="+mn-ea"/>
                          <a:cs typeface="+mn-cs"/>
                        </a:rPr>
                        <a:t>Percentage backlog eliminated for toxicology tests</a:t>
                      </a:r>
                      <a:endParaRPr lang="en-ZA" sz="1000" kern="1200" baseline="0" dirty="0">
                        <a:solidFill>
                          <a:schemeClr val="dk1"/>
                        </a:solidFill>
                        <a:latin typeface="Arial Black" pitchFamily="34" charset="0"/>
                        <a:ea typeface="+mn-ea"/>
                        <a:cs typeface="+mn-cs"/>
                      </a:endParaRPr>
                    </a:p>
                  </a:txBody>
                  <a:tcPr marT="45724" marB="45724"/>
                </a:tc>
                <a:tc>
                  <a:txBody>
                    <a:bodyPr/>
                    <a:lstStyle/>
                    <a:p>
                      <a:r>
                        <a:rPr lang="en-ZA"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40% backlog eliminated for toxicology tests 	</a:t>
                      </a:r>
                    </a:p>
                    <a:p>
                      <a:pPr algn="l" fontAlgn="t"/>
                      <a:endParaRPr lang="en-ZA" sz="1000" kern="1200" baseline="0" dirty="0" smtClean="0">
                        <a:solidFill>
                          <a:schemeClr val="dk1"/>
                        </a:solidFill>
                        <a:latin typeface="Arial Black" pitchFamily="34" charset="0"/>
                        <a:ea typeface="+mn-ea"/>
                        <a:cs typeface="+mn-cs"/>
                      </a:endParaRPr>
                    </a:p>
                    <a:p>
                      <a:pPr algn="l" fontAlgn="t"/>
                      <a:r>
                        <a:rPr lang="en-ZA" sz="1000" kern="1200" baseline="0" dirty="0" smtClean="0">
                          <a:solidFill>
                            <a:schemeClr val="dk1"/>
                          </a:solidFill>
                          <a:latin typeface="Arial Black" pitchFamily="34" charset="0"/>
                          <a:ea typeface="+mn-ea"/>
                          <a:cs typeface="+mn-cs"/>
                        </a:rPr>
                        <a:t>Q1: 10%</a:t>
                      </a:r>
                    </a:p>
                    <a:p>
                      <a:pPr algn="l" fontAlgn="t"/>
                      <a:endParaRPr lang="en-ZA" sz="1000" kern="1200" baseline="0" dirty="0" smtClean="0">
                        <a:solidFill>
                          <a:schemeClr val="dk1"/>
                        </a:solidFill>
                        <a:latin typeface="Arial Black" pitchFamily="34" charset="0"/>
                        <a:ea typeface="+mn-ea"/>
                        <a:cs typeface="+mn-cs"/>
                      </a:endParaRPr>
                    </a:p>
                  </a:txBody>
                  <a:tcPr marL="9525" marR="9525" marT="9526"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3.1% ( 26 of 844 tests)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-6.9%</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838500">
                <a:tc vMerge="1">
                  <a:txBody>
                    <a:bodyPr/>
                    <a:lstStyle/>
                    <a:p>
                      <a:endParaRPr lang="en-ZA" sz="800" dirty="0">
                        <a:latin typeface="Arial Black" pitchFamily="34" charset="0"/>
                      </a:endParaRPr>
                    </a:p>
                  </a:txBody>
                  <a:tcPr/>
                </a:tc>
                <a:tc>
                  <a:txBody>
                    <a:bodyPr/>
                    <a:lstStyle/>
                    <a:p>
                      <a:r>
                        <a:rPr lang="en-US" sz="1000" kern="1200" baseline="0" dirty="0" smtClean="0">
                          <a:solidFill>
                            <a:schemeClr val="dk1"/>
                          </a:solidFill>
                          <a:latin typeface="Arial Black" pitchFamily="34" charset="0"/>
                          <a:ea typeface="+mn-ea"/>
                          <a:cs typeface="+mn-cs"/>
                        </a:rPr>
                        <a:t>Roadside testing programme implemented to monitor driving under the influence of alcohol 	</a:t>
                      </a:r>
                    </a:p>
                    <a:p>
                      <a:endParaRPr lang="en-ZA" sz="1000" kern="1200" baseline="0" dirty="0">
                        <a:solidFill>
                          <a:schemeClr val="dk1"/>
                        </a:solidFill>
                        <a:latin typeface="Arial Black" pitchFamily="34" charset="0"/>
                        <a:ea typeface="+mn-ea"/>
                        <a:cs typeface="+mn-cs"/>
                      </a:endParaRPr>
                    </a:p>
                  </a:txBody>
                  <a:tcPr marT="45724" marB="45724"/>
                </a:tc>
                <a:tc>
                  <a:txBody>
                    <a:bodyPr/>
                    <a:lstStyle/>
                    <a:p>
                      <a:r>
                        <a:rPr lang="en-US" sz="1000" kern="1200" baseline="0" dirty="0" smtClean="0">
                          <a:solidFill>
                            <a:schemeClr val="dk1"/>
                          </a:solidFill>
                          <a:latin typeface="Arial Black" pitchFamily="34" charset="0"/>
                          <a:ea typeface="+mn-ea"/>
                          <a:cs typeface="+mn-cs"/>
                        </a:rPr>
                        <a:t>Annual: Memorandum of Understanding signed between the NDoH and Department of Transport to implement the roadside testing programme </a:t>
                      </a:r>
                    </a:p>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a:t>
                      </a:r>
                      <a:r>
                        <a:rPr lang="en-ZA" sz="1000" kern="1200" baseline="0" dirty="0" smtClean="0">
                          <a:solidFill>
                            <a:schemeClr val="dk1"/>
                          </a:solidFill>
                          <a:latin typeface="Arial Black" pitchFamily="34" charset="0"/>
                          <a:ea typeface="+mn-ea"/>
                          <a:cs typeface="+mn-cs"/>
                        </a:rPr>
                        <a:t>Develop 1st draft of </a:t>
                      </a:r>
                      <a:r>
                        <a:rPr lang="en-ZA" sz="1000" kern="1200" baseline="0" dirty="0" err="1" smtClean="0">
                          <a:solidFill>
                            <a:schemeClr val="dk1"/>
                          </a:solidFill>
                          <a:latin typeface="Arial Black" pitchFamily="34" charset="0"/>
                          <a:ea typeface="+mn-ea"/>
                          <a:cs typeface="+mn-cs"/>
                        </a:rPr>
                        <a:t>MoU</a:t>
                      </a:r>
                      <a:r>
                        <a:rPr lang="en-ZA" sz="1000" kern="1200" baseline="0" dirty="0" smtClean="0">
                          <a:solidFill>
                            <a:schemeClr val="dk1"/>
                          </a:solidFill>
                          <a:latin typeface="Arial Black" pitchFamily="34" charset="0"/>
                          <a:ea typeface="+mn-ea"/>
                          <a:cs typeface="+mn-cs"/>
                        </a:rPr>
                        <a:t> for circulation</a:t>
                      </a:r>
                      <a:r>
                        <a:rPr lang="en-US" sz="1000" kern="1200" baseline="0" dirty="0" smtClean="0">
                          <a:solidFill>
                            <a:schemeClr val="dk1"/>
                          </a:solidFill>
                          <a:latin typeface="Arial Black" pitchFamily="34" charset="0"/>
                          <a:ea typeface="+mn-ea"/>
                          <a:cs typeface="+mn-cs"/>
                        </a:rPr>
                        <a:t>	</a:t>
                      </a:r>
                    </a:p>
                    <a:p>
                      <a:pPr algn="l" fontAlgn="t"/>
                      <a:endParaRPr lang="en-ZA" sz="1000" kern="1200" baseline="0" dirty="0">
                        <a:solidFill>
                          <a:schemeClr val="dk1"/>
                        </a:solidFill>
                        <a:latin typeface="Arial Black" pitchFamily="34" charset="0"/>
                        <a:ea typeface="+mn-ea"/>
                        <a:cs typeface="+mn-cs"/>
                      </a:endParaRPr>
                    </a:p>
                  </a:txBody>
                  <a:tcPr marL="9525" marR="9525" marT="9526"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ZA" sz="1000" kern="1200" baseline="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ZA" sz="1000" kern="1200" baseline="0" dirty="0" smtClean="0">
                          <a:solidFill>
                            <a:schemeClr val="tx1"/>
                          </a:solidFill>
                          <a:latin typeface="Arial Black" pitchFamily="34" charset="0"/>
                          <a:ea typeface="+mn-ea"/>
                          <a:cs typeface="+mn-cs"/>
                        </a:rPr>
                        <a:t>A pilot of  breathalyser test is currently being done in the province of Western Cape. </a:t>
                      </a:r>
                      <a:endParaRPr lang="en-US" sz="1000" kern="1200" baseline="0" dirty="0" smtClean="0">
                        <a:solidFill>
                          <a:schemeClr val="tx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US" sz="1000" kern="1200" baseline="0" dirty="0" smtClean="0">
                        <a:solidFill>
                          <a:schemeClr val="tx1"/>
                        </a:solidFill>
                        <a:latin typeface="Arial Black" pitchFamily="34" charset="0"/>
                        <a:ea typeface="+mn-ea"/>
                        <a:cs typeface="+mn-cs"/>
                      </a:endParaRPr>
                    </a:p>
                    <a:p>
                      <a:pPr marL="0" marR="0">
                        <a:lnSpc>
                          <a:spcPct val="115000"/>
                        </a:lnSpc>
                        <a:spcBef>
                          <a:spcPts val="0"/>
                        </a:spcBef>
                        <a:spcAft>
                          <a:spcPts val="1000"/>
                        </a:spcAft>
                      </a:pPr>
                      <a:endParaRPr lang="en-US" sz="1000" kern="1200" baseline="0" dirty="0" smtClean="0">
                        <a:solidFill>
                          <a:schemeClr val="tx1"/>
                        </a:solidFill>
                        <a:latin typeface="Arial Black" pitchFamily="34" charset="0"/>
                        <a:ea typeface="+mn-ea"/>
                        <a:cs typeface="+mn-cs"/>
                      </a:endParaRPr>
                    </a:p>
                    <a:p>
                      <a:pPr marL="0" marR="0">
                        <a:lnSpc>
                          <a:spcPct val="115000"/>
                        </a:lnSpc>
                        <a:spcBef>
                          <a:spcPts val="0"/>
                        </a:spcBef>
                        <a:spcAft>
                          <a:spcPts val="1000"/>
                        </a:spcAft>
                      </a:pPr>
                      <a:endParaRPr lang="en-US" sz="1000" kern="1200" baseline="0" dirty="0" smtClean="0">
                        <a:solidFill>
                          <a:schemeClr val="tx1"/>
                        </a:solidFill>
                        <a:latin typeface="Arial Black" pitchFamily="34" charset="0"/>
                        <a:ea typeface="+mn-ea"/>
                        <a:cs typeface="+mn-cs"/>
                      </a:endParaRPr>
                    </a:p>
                    <a:p>
                      <a:pPr marL="0" marR="0">
                        <a:lnSpc>
                          <a:spcPct val="115000"/>
                        </a:lnSpc>
                        <a:spcBef>
                          <a:spcPts val="0"/>
                        </a:spcBef>
                        <a:spcAft>
                          <a:spcPts val="1000"/>
                        </a:spcAft>
                      </a:pPr>
                      <a:r>
                        <a:rPr lang="en-US" sz="1000" kern="1200" baseline="0" dirty="0" smtClean="0">
                          <a:solidFill>
                            <a:schemeClr val="tx1"/>
                          </a:solidFill>
                          <a:latin typeface="Arial Black" pitchFamily="34" charset="0"/>
                          <a:ea typeface="+mn-ea"/>
                          <a:cs typeface="+mn-cs"/>
                        </a:rPr>
                        <a:t>MOU will be prepared in Q2</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1381257">
                <a:tc>
                  <a:txBody>
                    <a:bodyPr/>
                    <a:lstStyle/>
                    <a:p>
                      <a:pPr marL="0" marR="0">
                        <a:lnSpc>
                          <a:spcPct val="115000"/>
                        </a:lnSpc>
                        <a:spcBef>
                          <a:spcPts val="1000"/>
                        </a:spcBef>
                        <a:spcAft>
                          <a:spcPts val="1000"/>
                        </a:spcAft>
                      </a:pPr>
                      <a:r>
                        <a:rPr lang="en-ZA" sz="1000" kern="1200" baseline="0" dirty="0" smtClean="0">
                          <a:solidFill>
                            <a:schemeClr val="dk1"/>
                          </a:solidFill>
                          <a:latin typeface="Arial Black" pitchFamily="34" charset="0"/>
                          <a:ea typeface="+mn-ea"/>
                          <a:cs typeface="+mn-cs"/>
                        </a:rPr>
                        <a:t>To provide food analysis services</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Percentage of food tests completed within normative turnaround time (30 days – perishable, and 60 days non-perishable)</a:t>
                      </a:r>
                      <a:endParaRPr lang="en-US" sz="1000" kern="1200" baseline="0" dirty="0" smtClean="0">
                        <a:solidFill>
                          <a:schemeClr val="dk1"/>
                        </a:solidFill>
                        <a:latin typeface="Arial Black" pitchFamily="34" charset="0"/>
                        <a:ea typeface="+mn-ea"/>
                        <a:cs typeface="+mn-cs"/>
                      </a:endParaRPr>
                    </a:p>
                  </a:txBody>
                  <a:tcPr marL="68580" marR="68580" marT="0" marB="0"/>
                </a:tc>
                <a:tc>
                  <a:txBody>
                    <a:bodyPr/>
                    <a:lstStyle/>
                    <a:p>
                      <a:r>
                        <a:rPr lang="en-ZA" sz="1000" kern="1200" baseline="0" dirty="0" smtClean="0">
                          <a:solidFill>
                            <a:schemeClr val="dk1"/>
                          </a:solidFill>
                          <a:latin typeface="Arial Black" pitchFamily="34" charset="0"/>
                          <a:ea typeface="+mn-ea"/>
                          <a:cs typeface="+mn-cs"/>
                        </a:rPr>
                        <a:t>Annual: </a:t>
                      </a:r>
                      <a:r>
                        <a:rPr lang="en-US" sz="1000" kern="1200" baseline="0" dirty="0" smtClean="0">
                          <a:solidFill>
                            <a:schemeClr val="dk1"/>
                          </a:solidFill>
                          <a:latin typeface="Arial Black" pitchFamily="34" charset="0"/>
                          <a:ea typeface="+mn-ea"/>
                          <a:cs typeface="+mn-cs"/>
                        </a:rPr>
                        <a:t>100% of food tests completed within normative turnaround time </a:t>
                      </a:r>
                    </a:p>
                    <a:p>
                      <a:endParaRPr lang="en-US" sz="1000" kern="1200" baseline="0" dirty="0" smtClean="0">
                        <a:solidFill>
                          <a:schemeClr val="dk1"/>
                        </a:solidFill>
                        <a:latin typeface="Arial Black" pitchFamily="34" charset="0"/>
                        <a:ea typeface="+mn-ea"/>
                        <a:cs typeface="+mn-cs"/>
                      </a:endParaRPr>
                    </a:p>
                    <a:p>
                      <a:r>
                        <a:rPr lang="en-US" sz="1000" kern="1200" baseline="0" dirty="0" smtClean="0">
                          <a:solidFill>
                            <a:schemeClr val="dk1"/>
                          </a:solidFill>
                          <a:latin typeface="Arial Black" pitchFamily="34" charset="0"/>
                          <a:ea typeface="+mn-ea"/>
                          <a:cs typeface="+mn-cs"/>
                        </a:rPr>
                        <a:t>Q1: 100% of food tests completed within normative turnaround time </a:t>
                      </a:r>
                    </a:p>
                  </a:txBody>
                  <a:tcPr marL="9525" marR="9525" marT="9526"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27.8% (236 of 848 tests)</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fontAlgn="t">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fontAlgn="t">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fontAlgn="t">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mn-cs"/>
                      </a:endParaRPr>
                    </a:p>
                    <a:p>
                      <a:pPr marL="0" marR="0" fontAlgn="t">
                        <a:lnSpc>
                          <a:spcPct val="115000"/>
                        </a:lnSpc>
                        <a:spcBef>
                          <a:spcPts val="0"/>
                        </a:spcBef>
                        <a:spcAft>
                          <a:spcPts val="1000"/>
                        </a:spcAft>
                      </a:pPr>
                      <a:r>
                        <a:rPr lang="en-ZA" sz="1000" kern="1200" baseline="0" dirty="0" smtClean="0">
                          <a:solidFill>
                            <a:schemeClr val="dk1"/>
                          </a:solidFill>
                          <a:latin typeface="Arial Black" pitchFamily="34" charset="0"/>
                          <a:ea typeface="+mn-ea"/>
                          <a:cs typeface="+mn-cs"/>
                        </a:rPr>
                        <a:t>-62.2%</a:t>
                      </a:r>
                      <a:endParaRPr lang="en-US" sz="1000" kern="1200" baseline="0" dirty="0" smtClean="0">
                        <a:solidFill>
                          <a:schemeClr val="dk1"/>
                        </a:solidFill>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44072"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28</a:t>
            </a:r>
            <a:endParaRPr lang="en-US" altLang="en-US" sz="1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7F341A4D-1BA3-4D98-97FA-8F2D887B4978}" type="slidenum">
              <a:rPr lang="en-ZA" altLang="en-US" sz="1200" smtClean="0">
                <a:latin typeface="Arial" charset="0"/>
                <a:cs typeface="Arial" charset="0"/>
              </a:rPr>
              <a:pPr algn="r" eaLnBrk="1" hangingPunct="1"/>
              <a:t>39</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400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cs typeface="Arial" panose="020B0604020202020204" pitchFamily="34" charset="0"/>
              </a:rPr>
              <a:t>Progress Report </a:t>
            </a: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6" name="Rectangle 5"/>
          <p:cNvSpPr/>
          <p:nvPr/>
        </p:nvSpPr>
        <p:spPr>
          <a:xfrm>
            <a:off x="428625" y="1857375"/>
            <a:ext cx="8064500" cy="19383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6 :</a:t>
            </a:r>
            <a:r>
              <a:rPr lang="en-GB" sz="2400" b="1" dirty="0">
                <a:solidFill>
                  <a:schemeClr val="bg1"/>
                </a:solidFill>
                <a:latin typeface="Arial Black" pitchFamily="34" charset="0"/>
                <a:cs typeface="Arial" charset="0"/>
              </a:rPr>
              <a:t> </a:t>
            </a:r>
            <a:r>
              <a:rPr lang="en-GB" sz="2400" b="1" dirty="0">
                <a:solidFill>
                  <a:schemeClr val="tx1"/>
                </a:solidFill>
                <a:latin typeface="Arial Black" pitchFamily="34" charset="0"/>
                <a:cs typeface="Arial" charset="0"/>
              </a:rPr>
              <a:t>Health Regulation and Compliance Management</a:t>
            </a: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bwMode="auto">
          <a:xfrm>
            <a:off x="914400" y="6092825"/>
            <a:ext cx="7834313" cy="431800"/>
          </a:xfrm>
          <a:prstGeom prst="rect">
            <a:avLst/>
          </a:prstGeom>
          <a:noFill/>
          <a:ln>
            <a:miter lim="800000"/>
            <a:headEnd/>
            <a:tailEnd/>
          </a:ln>
        </p:spPr>
        <p:txBody>
          <a:bodyPr/>
          <a:lstStyle/>
          <a:p>
            <a:pPr algn="r" eaLnBrk="1" hangingPunct="1"/>
            <a:fld id="{FC729AF1-BEE8-49E6-8F4F-64F931F2A764}" type="slidenum">
              <a:rPr lang="en-ZA" altLang="en-US" sz="1200" smtClean="0">
                <a:latin typeface="Arial" charset="0"/>
                <a:cs typeface="Arial" charset="0"/>
              </a:rPr>
              <a:pPr algn="r" eaLnBrk="1" hangingPunct="1"/>
              <a:t>4</a:t>
            </a:fld>
            <a:r>
              <a:rPr lang="en-ZA" altLang="en-US" sz="1200" smtClean="0">
                <a:latin typeface="Arial" charset="0"/>
                <a:cs typeface="Arial" charset="0"/>
              </a:rPr>
              <a:t> </a:t>
            </a:r>
          </a:p>
        </p:txBody>
      </p:sp>
      <p:sp>
        <p:nvSpPr>
          <p:cNvPr id="9219" name="Rectangle 2"/>
          <p:cNvSpPr txBox="1">
            <a:spLocks noChangeArrowheads="1"/>
          </p:cNvSpPr>
          <p:nvPr/>
        </p:nvSpPr>
        <p:spPr bwMode="auto">
          <a:xfrm>
            <a:off x="642938" y="-71438"/>
            <a:ext cx="5562600"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Progress Report </a:t>
            </a:r>
          </a:p>
        </p:txBody>
      </p:sp>
      <p:sp>
        <p:nvSpPr>
          <p:cNvPr id="5" name="Rectangle 4"/>
          <p:cNvSpPr/>
          <p:nvPr/>
        </p:nvSpPr>
        <p:spPr>
          <a:xfrm>
            <a:off x="468313" y="1844675"/>
            <a:ext cx="8064500" cy="23082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1 : ADMINISTRATION</a:t>
            </a: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E544CCA5-0E2B-48E3-A5EA-492C77B59DEB}" type="slidenum">
              <a:rPr lang="en-ZA" altLang="en-US" sz="1200" smtClean="0">
                <a:latin typeface="Arial" charset="0"/>
                <a:cs typeface="Arial" charset="0"/>
              </a:rPr>
              <a:pPr algn="r" eaLnBrk="1" hangingPunct="1"/>
              <a:t>40</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rPr>
              <a:t>Programme 6: Health Regulation and Compliance Management</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5" name="Content Placeholder 4"/>
          <p:cNvGraphicFramePr>
            <a:graphicFrameLocks/>
          </p:cNvGraphicFramePr>
          <p:nvPr/>
        </p:nvGraphicFramePr>
        <p:xfrm>
          <a:off x="0" y="1268413"/>
          <a:ext cx="9144000" cy="4084637"/>
        </p:xfrm>
        <a:graphic>
          <a:graphicData uri="http://schemas.openxmlformats.org/drawingml/2006/table">
            <a:tbl>
              <a:tblPr firstRow="1" bandRow="1">
                <a:tableStyleId>{5C22544A-7EE6-4342-B048-85BDC9FD1C3A}</a:tableStyleId>
              </a:tblPr>
              <a:tblGrid>
                <a:gridCol w="1735409">
                  <a:extLst>
                    <a:ext uri="{9D8B030D-6E8A-4147-A177-3AD203B41FA5}">
                      <a16:colId xmlns:a16="http://schemas.microsoft.com/office/drawing/2014/main" val="20000"/>
                    </a:ext>
                  </a:extLst>
                </a:gridCol>
                <a:gridCol w="1196351">
                  <a:extLst>
                    <a:ext uri="{9D8B030D-6E8A-4147-A177-3AD203B41FA5}">
                      <a16:colId xmlns:a16="http://schemas.microsoft.com/office/drawing/2014/main" val="20001"/>
                    </a:ext>
                  </a:extLst>
                </a:gridCol>
                <a:gridCol w="2274463">
                  <a:extLst>
                    <a:ext uri="{9D8B030D-6E8A-4147-A177-3AD203B41FA5}">
                      <a16:colId xmlns:a16="http://schemas.microsoft.com/office/drawing/2014/main" val="20002"/>
                    </a:ext>
                  </a:extLst>
                </a:gridCol>
                <a:gridCol w="1968888">
                  <a:extLst>
                    <a:ext uri="{9D8B030D-6E8A-4147-A177-3AD203B41FA5}">
                      <a16:colId xmlns:a16="http://schemas.microsoft.com/office/drawing/2014/main" val="20003"/>
                    </a:ext>
                  </a:extLst>
                </a:gridCol>
                <a:gridCol w="1968888">
                  <a:extLst>
                    <a:ext uri="{9D8B030D-6E8A-4147-A177-3AD203B41FA5}">
                      <a16:colId xmlns:a16="http://schemas.microsoft.com/office/drawing/2014/main" val="20004"/>
                    </a:ext>
                  </a:extLst>
                </a:gridCol>
              </a:tblGrid>
              <a:tr h="434040">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30" marB="45730"/>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30" marB="45730"/>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8" marR="91438" marT="45730" marB="457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a:t>
                      </a:r>
                      <a:r>
                        <a:rPr lang="en-US" sz="1000" baseline="0" dirty="0" smtClean="0">
                          <a:latin typeface="Arial Black" pitchFamily="34" charset="0"/>
                        </a:rPr>
                        <a:t> </a:t>
                      </a:r>
                      <a:r>
                        <a:rPr lang="en-US" sz="1000" dirty="0" smtClean="0">
                          <a:latin typeface="Arial Black" pitchFamily="34" charset="0"/>
                        </a:rPr>
                        <a:t>Performance</a:t>
                      </a:r>
                    </a:p>
                  </a:txBody>
                  <a:tcPr marL="91438" marR="91438" marT="45730" marB="45730"/>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30" marB="45730"/>
                </a:tc>
                <a:extLst>
                  <a:ext uri="{0D108BD9-81ED-4DB2-BD59-A6C34878D82A}">
                    <a16:rowId xmlns:a16="http://schemas.microsoft.com/office/drawing/2014/main" val="10000"/>
                  </a:ext>
                </a:extLst>
              </a:tr>
              <a:tr h="2339736">
                <a:tc>
                  <a:txBody>
                    <a:bodyPr/>
                    <a:lstStyle/>
                    <a:p>
                      <a:r>
                        <a:rPr lang="en-ZA" sz="1000" kern="1200" baseline="0" dirty="0" smtClean="0">
                          <a:solidFill>
                            <a:schemeClr val="dk1"/>
                          </a:solidFill>
                          <a:latin typeface="Arial Black" pitchFamily="34" charset="0"/>
                          <a:ea typeface="+mn-ea"/>
                          <a:cs typeface="Arial" pitchFamily="34" charset="0"/>
                        </a:rPr>
                        <a:t>Establish the South</a:t>
                      </a:r>
                    </a:p>
                    <a:p>
                      <a:r>
                        <a:rPr lang="en-ZA" sz="1000" kern="1200" baseline="0" dirty="0" smtClean="0">
                          <a:solidFill>
                            <a:schemeClr val="dk1"/>
                          </a:solidFill>
                          <a:latin typeface="Arial Black" pitchFamily="34" charset="0"/>
                          <a:ea typeface="+mn-ea"/>
                          <a:cs typeface="Arial" pitchFamily="34" charset="0"/>
                        </a:rPr>
                        <a:t>African Health Product</a:t>
                      </a:r>
                    </a:p>
                    <a:p>
                      <a:r>
                        <a:rPr lang="en-ZA" sz="1000" kern="1200" baseline="0" dirty="0" smtClean="0">
                          <a:solidFill>
                            <a:schemeClr val="dk1"/>
                          </a:solidFill>
                          <a:latin typeface="Arial Black" pitchFamily="34" charset="0"/>
                          <a:ea typeface="+mn-ea"/>
                          <a:cs typeface="Arial" pitchFamily="34" charset="0"/>
                        </a:rPr>
                        <a:t>Regulatory Authority</a:t>
                      </a:r>
                    </a:p>
                    <a:p>
                      <a:r>
                        <a:rPr lang="en-ZA" sz="1000" kern="1200" baseline="0" dirty="0" smtClean="0">
                          <a:solidFill>
                            <a:schemeClr val="dk1"/>
                          </a:solidFill>
                          <a:latin typeface="Arial Black" pitchFamily="34" charset="0"/>
                          <a:ea typeface="+mn-ea"/>
                          <a:cs typeface="Arial" pitchFamily="34" charset="0"/>
                        </a:rPr>
                        <a:t>(SAHPRA)</a:t>
                      </a:r>
                      <a:endParaRPr lang="en-ZA" sz="1000" kern="1200" baseline="0" dirty="0">
                        <a:solidFill>
                          <a:schemeClr val="dk1"/>
                        </a:solidFill>
                        <a:latin typeface="Arial Black" pitchFamily="34" charset="0"/>
                        <a:ea typeface="+mn-ea"/>
                        <a:cs typeface="Arial" pitchFamily="34" charset="0"/>
                      </a:endParaRPr>
                    </a:p>
                  </a:txBody>
                  <a:tcPr marT="45728" marB="45728"/>
                </a:tc>
                <a:tc>
                  <a:txBody>
                    <a:bodyPr/>
                    <a:lstStyle/>
                    <a:p>
                      <a:r>
                        <a:rPr lang="en-ZA" sz="1000" kern="1200" baseline="0" dirty="0" smtClean="0">
                          <a:solidFill>
                            <a:schemeClr val="dk1"/>
                          </a:solidFill>
                          <a:latin typeface="Arial Black" pitchFamily="34" charset="0"/>
                          <a:ea typeface="+mn-ea"/>
                          <a:cs typeface="Arial" pitchFamily="34" charset="0"/>
                        </a:rPr>
                        <a:t>SAHPRA established</a:t>
                      </a:r>
                    </a:p>
                    <a:p>
                      <a:r>
                        <a:rPr lang="en-ZA" sz="1000" kern="1200" baseline="0" dirty="0" smtClean="0">
                          <a:solidFill>
                            <a:schemeClr val="dk1"/>
                          </a:solidFill>
                          <a:latin typeface="Arial Black" pitchFamily="34" charset="0"/>
                          <a:ea typeface="+mn-ea"/>
                          <a:cs typeface="Arial" pitchFamily="34" charset="0"/>
                        </a:rPr>
                        <a:t>as a public entity</a:t>
                      </a:r>
                      <a:endParaRPr lang="en-ZA" sz="1000" kern="1200" baseline="0" dirty="0">
                        <a:solidFill>
                          <a:schemeClr val="dk1"/>
                        </a:solidFill>
                        <a:latin typeface="Arial Black" pitchFamily="34" charset="0"/>
                        <a:ea typeface="+mn-ea"/>
                        <a:cs typeface="Arial" pitchFamily="34" charset="0"/>
                      </a:endParaRPr>
                    </a:p>
                  </a:txBody>
                  <a:tcPr marT="45728" marB="45728"/>
                </a:tc>
                <a:tc>
                  <a:txBody>
                    <a:bodyPr/>
                    <a:lstStyle/>
                    <a:p>
                      <a:r>
                        <a:rPr lang="en-ZA" sz="1000" kern="1200" baseline="0" dirty="0" smtClean="0">
                          <a:solidFill>
                            <a:schemeClr val="dk1"/>
                          </a:solidFill>
                          <a:latin typeface="Arial Black" pitchFamily="34" charset="0"/>
                          <a:ea typeface="+mn-ea"/>
                          <a:cs typeface="Arial" pitchFamily="34" charset="0"/>
                        </a:rPr>
                        <a:t>Annual:</a:t>
                      </a:r>
                      <a:r>
                        <a:rPr lang="en-US" sz="1000" kern="1200" baseline="0" dirty="0" smtClean="0">
                          <a:solidFill>
                            <a:schemeClr val="dk1"/>
                          </a:solidFill>
                          <a:latin typeface="Arial Black" pitchFamily="34" charset="0"/>
                          <a:ea typeface="+mn-ea"/>
                          <a:cs typeface="Arial" pitchFamily="34" charset="0"/>
                        </a:rPr>
                        <a:t> Memorandum of Understanding between the Department and South African Health Product Regulatory Authority (SAHPRA) finalised and Implemented and  CEO, Executive Management, and committees appointed 	</a:t>
                      </a:r>
                    </a:p>
                    <a:p>
                      <a:pPr algn="l" fontAlgn="t"/>
                      <a:endParaRPr lang="en-ZA" sz="1000" kern="1200" baseline="0" dirty="0" smtClean="0">
                        <a:solidFill>
                          <a:schemeClr val="dk1"/>
                        </a:solidFill>
                        <a:latin typeface="Arial Black" pitchFamily="34" charset="0"/>
                        <a:ea typeface="+mn-ea"/>
                        <a:cs typeface="Arial" pitchFamily="34" charset="0"/>
                      </a:endParaRPr>
                    </a:p>
                    <a:p>
                      <a:pPr marL="0" algn="l" defTabSz="914400" rtl="0" eaLnBrk="1" latinLnBrk="0" hangingPunct="1"/>
                      <a:r>
                        <a:rPr lang="en-US" sz="1000" kern="1200" baseline="0" dirty="0" smtClean="0">
                          <a:solidFill>
                            <a:schemeClr val="dk1"/>
                          </a:solidFill>
                          <a:latin typeface="Arial Black" pitchFamily="34" charset="0"/>
                          <a:ea typeface="+mn-ea"/>
                          <a:cs typeface="Arial" pitchFamily="34" charset="0"/>
                        </a:rPr>
                        <a:t>Q1: </a:t>
                      </a:r>
                      <a:r>
                        <a:rPr lang="en-ZA" sz="1000" kern="1200" baseline="0" dirty="0" smtClean="0">
                          <a:solidFill>
                            <a:schemeClr val="dk1"/>
                          </a:solidFill>
                          <a:latin typeface="Arial Black" pitchFamily="34" charset="0"/>
                          <a:ea typeface="+mn-ea"/>
                          <a:cs typeface="Arial" pitchFamily="34" charset="0"/>
                        </a:rPr>
                        <a:t>Memorandum of understanding between SAHPRA and NDOH regarding administrative support during the transition period finalised and implemented</a:t>
                      </a:r>
                      <a:endParaRPr lang="en-ZA" sz="1000" kern="1200" baseline="0" dirty="0">
                        <a:solidFill>
                          <a:schemeClr val="dk1"/>
                        </a:solidFill>
                        <a:latin typeface="Arial Black" pitchFamily="34" charset="0"/>
                        <a:ea typeface="+mn-ea"/>
                        <a:cs typeface="Arial" pitchFamily="34" charset="0"/>
                      </a:endParaRPr>
                    </a:p>
                  </a:txBody>
                  <a:tcPr marL="9525" marR="9525" marT="9527" marB="0"/>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Arial" pitchFamily="34" charset="0"/>
                        </a:rPr>
                        <a:t>Draft </a:t>
                      </a:r>
                      <a:r>
                        <a:rPr lang="en-ZA" sz="1000" kern="1200" baseline="0" dirty="0" err="1" smtClean="0">
                          <a:solidFill>
                            <a:schemeClr val="dk1"/>
                          </a:solidFill>
                          <a:latin typeface="Arial Black" pitchFamily="34" charset="0"/>
                          <a:ea typeface="+mn-ea"/>
                          <a:cs typeface="Arial" pitchFamily="34" charset="0"/>
                        </a:rPr>
                        <a:t>MoU</a:t>
                      </a:r>
                      <a:r>
                        <a:rPr lang="en-ZA" sz="1000" kern="1200" baseline="0" dirty="0" smtClean="0">
                          <a:solidFill>
                            <a:schemeClr val="dk1"/>
                          </a:solidFill>
                          <a:latin typeface="Arial Black" pitchFamily="34" charset="0"/>
                          <a:ea typeface="+mn-ea"/>
                          <a:cs typeface="Arial" pitchFamily="34" charset="0"/>
                        </a:rPr>
                        <a:t> between SAHPRA and DOH developed. </a:t>
                      </a:r>
                      <a:endParaRPr lang="en-US" sz="1000" kern="1200" baseline="0" dirty="0" smtClean="0">
                        <a:solidFill>
                          <a:schemeClr val="dk1"/>
                        </a:solidFill>
                        <a:latin typeface="Arial Black" pitchFamily="34" charset="0"/>
                        <a:ea typeface="+mn-ea"/>
                        <a:cs typeface="Arial" pitchFamily="34" charset="0"/>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endParaRPr lang="en-ZA" sz="1000" kern="1200" baseline="0" dirty="0" smtClean="0">
                        <a:solidFill>
                          <a:schemeClr val="dk1"/>
                        </a:solidFill>
                        <a:latin typeface="Arial Black" pitchFamily="34" charset="0"/>
                        <a:ea typeface="+mn-ea"/>
                        <a:cs typeface="Arial" pitchFamily="34" charset="0"/>
                      </a:endParaRPr>
                    </a:p>
                    <a:p>
                      <a:pPr marL="0" marR="0">
                        <a:lnSpc>
                          <a:spcPct val="115000"/>
                        </a:lnSpc>
                        <a:spcBef>
                          <a:spcPts val="0"/>
                        </a:spcBef>
                        <a:spcAft>
                          <a:spcPts val="1000"/>
                        </a:spcAft>
                      </a:pPr>
                      <a:r>
                        <a:rPr lang="en-ZA" sz="1000" kern="1200" baseline="0" dirty="0" smtClean="0">
                          <a:solidFill>
                            <a:schemeClr val="dk1"/>
                          </a:solidFill>
                          <a:latin typeface="Arial Black" pitchFamily="34" charset="0"/>
                          <a:ea typeface="+mn-ea"/>
                          <a:cs typeface="Arial" pitchFamily="34" charset="0"/>
                        </a:rPr>
                        <a:t>Memorandum of Understanding between SAHPRA and NDOH will be signed in the third quarter</a:t>
                      </a:r>
                      <a:endParaRPr lang="en-US" sz="1000" kern="1200" baseline="0" dirty="0" smtClean="0">
                        <a:solidFill>
                          <a:schemeClr val="dk1"/>
                        </a:solidFill>
                        <a:latin typeface="Arial Black" pitchFamily="34" charset="0"/>
                        <a:ea typeface="+mn-ea"/>
                        <a:cs typeface="Arial"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310861">
                <a:tc>
                  <a:txBody>
                    <a:bodyPr/>
                    <a:lstStyle/>
                    <a:p>
                      <a:r>
                        <a:rPr lang="en-US" sz="1000" kern="1200" baseline="0" dirty="0" smtClean="0">
                          <a:solidFill>
                            <a:schemeClr val="dk1"/>
                          </a:solidFill>
                          <a:latin typeface="Arial Black" pitchFamily="34" charset="0"/>
                          <a:ea typeface="+mn-ea"/>
                          <a:cs typeface="Arial" pitchFamily="34" charset="0"/>
                        </a:rPr>
                        <a:t>Provide diagnostic health laboratory services with greater efficiency by reforming the NHLS business model 		</a:t>
                      </a:r>
                    </a:p>
                  </a:txBody>
                  <a:tcPr marT="45728" marB="45728"/>
                </a:tc>
                <a:tc>
                  <a:txBody>
                    <a:bodyPr/>
                    <a:lstStyle/>
                    <a:p>
                      <a:pPr algn="l"/>
                      <a:r>
                        <a:rPr lang="en-US" sz="1000" kern="1200" baseline="0" dirty="0" smtClean="0">
                          <a:solidFill>
                            <a:schemeClr val="dk1"/>
                          </a:solidFill>
                          <a:latin typeface="Arial Black" pitchFamily="34" charset="0"/>
                          <a:ea typeface="+mn-ea"/>
                          <a:cs typeface="Arial" pitchFamily="34" charset="0"/>
                        </a:rPr>
                        <a:t>National Health Laboratory Service Amendment Act developed </a:t>
                      </a:r>
                    </a:p>
                  </a:txBody>
                  <a:tcPr marT="45728" marB="45728"/>
                </a:tc>
                <a:tc>
                  <a:txBody>
                    <a:bodyPr/>
                    <a:lstStyle/>
                    <a:p>
                      <a:r>
                        <a:rPr lang="en-US" sz="1000" kern="1200" baseline="0" dirty="0" smtClean="0">
                          <a:solidFill>
                            <a:schemeClr val="dk1"/>
                          </a:solidFill>
                          <a:latin typeface="Arial Black" pitchFamily="34" charset="0"/>
                          <a:ea typeface="+mn-ea"/>
                          <a:cs typeface="Arial" pitchFamily="34" charset="0"/>
                        </a:rPr>
                        <a:t>Annual: National Health Laboratory Service Amendment Bill tabled for consideration to the Parliamentary Portfolio Committee of Health 	</a:t>
                      </a:r>
                    </a:p>
                    <a:p>
                      <a:endParaRPr lang="en-ZA" sz="1000" kern="1200" baseline="0" dirty="0">
                        <a:solidFill>
                          <a:schemeClr val="dk1"/>
                        </a:solidFill>
                        <a:latin typeface="Arial Black" pitchFamily="34" charset="0"/>
                        <a:ea typeface="+mn-ea"/>
                        <a:cs typeface="Arial" pitchFamily="34" charset="0"/>
                      </a:endParaRPr>
                    </a:p>
                  </a:txBody>
                  <a:tcPr marL="9525" marR="9525" marT="9527"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08757FC9-2607-4634-80B5-CDED35A31C78}" type="slidenum">
              <a:rPr lang="en-ZA" altLang="en-US" sz="1200" smtClean="0">
                <a:latin typeface="Arial" charset="0"/>
                <a:cs typeface="Arial" charset="0"/>
              </a:rPr>
              <a:pPr algn="r" eaLnBrk="1" hangingPunct="1"/>
              <a:t>41</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3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7200" b="1" dirty="0">
                <a:solidFill>
                  <a:schemeClr val="bg1"/>
                </a:solidFill>
                <a:latin typeface="Arial Black" pitchFamily="34" charset="0"/>
              </a:rPr>
              <a:t>Programme 6: Health Regulation and Compliance Management</a:t>
            </a: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graphicFrame>
        <p:nvGraphicFramePr>
          <p:cNvPr id="6" name="Content Placeholder 4"/>
          <p:cNvGraphicFramePr>
            <a:graphicFrameLocks/>
          </p:cNvGraphicFramePr>
          <p:nvPr/>
        </p:nvGraphicFramePr>
        <p:xfrm>
          <a:off x="0" y="908050"/>
          <a:ext cx="8964613" cy="5940425"/>
        </p:xfrm>
        <a:graphic>
          <a:graphicData uri="http://schemas.openxmlformats.org/drawingml/2006/table">
            <a:tbl>
              <a:tblPr firstRow="1" bandRow="1">
                <a:tableStyleId>{5C22544A-7EE6-4342-B048-85BDC9FD1C3A}</a:tableStyleId>
              </a:tblPr>
              <a:tblGrid>
                <a:gridCol w="1590022">
                  <a:extLst>
                    <a:ext uri="{9D8B030D-6E8A-4147-A177-3AD203B41FA5}">
                      <a16:colId xmlns:a16="http://schemas.microsoft.com/office/drawing/2014/main" val="20000"/>
                    </a:ext>
                  </a:extLst>
                </a:gridCol>
                <a:gridCol w="1763047">
                  <a:extLst>
                    <a:ext uri="{9D8B030D-6E8A-4147-A177-3AD203B41FA5}">
                      <a16:colId xmlns:a16="http://schemas.microsoft.com/office/drawing/2014/main" val="20001"/>
                    </a:ext>
                  </a:extLst>
                </a:gridCol>
                <a:gridCol w="2181886">
                  <a:extLst>
                    <a:ext uri="{9D8B030D-6E8A-4147-A177-3AD203B41FA5}">
                      <a16:colId xmlns:a16="http://schemas.microsoft.com/office/drawing/2014/main" val="20002"/>
                    </a:ext>
                  </a:extLst>
                </a:gridCol>
                <a:gridCol w="1982952">
                  <a:extLst>
                    <a:ext uri="{9D8B030D-6E8A-4147-A177-3AD203B41FA5}">
                      <a16:colId xmlns:a16="http://schemas.microsoft.com/office/drawing/2014/main" val="20003"/>
                    </a:ext>
                  </a:extLst>
                </a:gridCol>
                <a:gridCol w="1446706">
                  <a:extLst>
                    <a:ext uri="{9D8B030D-6E8A-4147-A177-3AD203B41FA5}">
                      <a16:colId xmlns:a16="http://schemas.microsoft.com/office/drawing/2014/main" val="20004"/>
                    </a:ext>
                  </a:extLst>
                </a:gridCol>
              </a:tblGrid>
              <a:tr h="261052">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9" marR="91439" marT="45718" marB="45718"/>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9" marR="91439" marT="45718" marB="45718"/>
                </a:tc>
                <a:tc>
                  <a:txBody>
                    <a:bodyPr/>
                    <a:lstStyle/>
                    <a:p>
                      <a:pPr algn="l"/>
                      <a:r>
                        <a:rPr lang="en-US" sz="1000" dirty="0" smtClean="0">
                          <a:latin typeface="Arial Black" pitchFamily="34" charset="0"/>
                        </a:rPr>
                        <a:t> Targets</a:t>
                      </a:r>
                      <a:endParaRPr lang="en-US" sz="1000" dirty="0">
                        <a:latin typeface="Arial Black" pitchFamily="34" charset="0"/>
                      </a:endParaRPr>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a:t>
                      </a:r>
                      <a:r>
                        <a:rPr lang="en-US" sz="1000" baseline="0" dirty="0" smtClean="0">
                          <a:latin typeface="Arial Black" pitchFamily="34" charset="0"/>
                        </a:rPr>
                        <a:t> </a:t>
                      </a:r>
                      <a:r>
                        <a:rPr lang="en-US" sz="1000" dirty="0" smtClean="0">
                          <a:latin typeface="Arial Black" pitchFamily="34" charset="0"/>
                        </a:rPr>
                        <a:t>Performance</a:t>
                      </a:r>
                    </a:p>
                  </a:txBody>
                  <a:tcPr marL="91439" marR="91439" marT="45718" marB="45718"/>
                </a:tc>
                <a:tc>
                  <a:txBody>
                    <a:bodyPr/>
                    <a:lstStyle/>
                    <a:p>
                      <a:r>
                        <a:rPr lang="en-US" sz="1000" dirty="0" smtClean="0">
                          <a:latin typeface="Arial Black" pitchFamily="34" charset="0"/>
                        </a:rPr>
                        <a:t>Deviation</a:t>
                      </a:r>
                      <a:endParaRPr lang="en-US" sz="1000" dirty="0">
                        <a:latin typeface="Arial Black" pitchFamily="34" charset="0"/>
                      </a:endParaRPr>
                    </a:p>
                  </a:txBody>
                  <a:tcPr marL="91439" marR="91439" marT="45718" marB="45718"/>
                </a:tc>
                <a:extLst>
                  <a:ext uri="{0D108BD9-81ED-4DB2-BD59-A6C34878D82A}">
                    <a16:rowId xmlns:a16="http://schemas.microsoft.com/office/drawing/2014/main" val="10000"/>
                  </a:ext>
                </a:extLst>
              </a:tr>
              <a:tr h="1158135">
                <a:tc>
                  <a:txBody>
                    <a:bodyPr/>
                    <a:lstStyle/>
                    <a:p>
                      <a:r>
                        <a:rPr lang="en-ZA" sz="1000" kern="1200" baseline="0" dirty="0" smtClean="0">
                          <a:solidFill>
                            <a:schemeClr val="dk1"/>
                          </a:solidFill>
                          <a:latin typeface="Arial Black" pitchFamily="34" charset="0"/>
                          <a:ea typeface="+mn-ea"/>
                          <a:cs typeface="Arial" pitchFamily="34" charset="0"/>
                        </a:rPr>
                        <a:t>To establish the National Public Health Institutes of South Africa (NAPHISA)</a:t>
                      </a:r>
                    </a:p>
                    <a:p>
                      <a:r>
                        <a:rPr lang="en-ZA" sz="1000" kern="1200" baseline="0" dirty="0" smtClean="0">
                          <a:solidFill>
                            <a:schemeClr val="dk1"/>
                          </a:solidFill>
                          <a:latin typeface="Arial Black" pitchFamily="34" charset="0"/>
                          <a:ea typeface="+mn-ea"/>
                          <a:cs typeface="Arial" pitchFamily="34" charset="0"/>
                        </a:rPr>
                        <a:t>for disease and injury surveillance</a:t>
                      </a:r>
                      <a:endParaRPr lang="en-ZA" sz="1000" dirty="0">
                        <a:latin typeface="Arial Black" pitchFamily="34" charset="0"/>
                        <a:cs typeface="Arial" pitchFamily="34" charset="0"/>
                      </a:endParaRPr>
                    </a:p>
                  </a:txBody>
                  <a:tcPr marL="91441" marR="91441" marT="45716" marB="45716"/>
                </a:tc>
                <a:tc>
                  <a:txBody>
                    <a:bodyPr/>
                    <a:lstStyle/>
                    <a:p>
                      <a:r>
                        <a:rPr lang="en-ZA" sz="1000" kern="1200" baseline="0" dirty="0" smtClean="0">
                          <a:solidFill>
                            <a:schemeClr val="dk1"/>
                          </a:solidFill>
                          <a:latin typeface="Arial Black" pitchFamily="34" charset="0"/>
                          <a:ea typeface="+mn-ea"/>
                          <a:cs typeface="Arial" pitchFamily="34" charset="0"/>
                        </a:rPr>
                        <a:t>Legal framework to</a:t>
                      </a:r>
                    </a:p>
                    <a:p>
                      <a:r>
                        <a:rPr lang="en-ZA" sz="1000" kern="1200" baseline="0" dirty="0" smtClean="0">
                          <a:solidFill>
                            <a:schemeClr val="dk1"/>
                          </a:solidFill>
                          <a:latin typeface="Arial Black" pitchFamily="34" charset="0"/>
                          <a:ea typeface="+mn-ea"/>
                          <a:cs typeface="Arial" pitchFamily="34" charset="0"/>
                        </a:rPr>
                        <a:t>establish National Public Health Institutes of South Africa (NAPHISA)</a:t>
                      </a:r>
                      <a:endParaRPr lang="en-ZA" sz="1000" dirty="0">
                        <a:latin typeface="Arial Black" pitchFamily="34" charset="0"/>
                        <a:cs typeface="Arial" pitchFamily="34" charset="0"/>
                      </a:endParaRPr>
                    </a:p>
                  </a:txBody>
                  <a:tcPr marL="91441" marR="91441" marT="45716" marB="45716"/>
                </a:tc>
                <a:tc>
                  <a:txBody>
                    <a:bodyPr/>
                    <a:lstStyle/>
                    <a:p>
                      <a:pPr marL="0" algn="l" defTabSz="914400" rtl="0" eaLnBrk="1" fontAlgn="t" latinLnBrk="0" hangingPunct="1"/>
                      <a:r>
                        <a:rPr lang="en-ZA" sz="1000" b="0" i="0" u="none" strike="noStrike" dirty="0" smtClean="0">
                          <a:solidFill>
                            <a:srgbClr val="000000"/>
                          </a:solidFill>
                          <a:latin typeface="Arial Black" pitchFamily="34" charset="0"/>
                        </a:rPr>
                        <a:t>Annual target:</a:t>
                      </a:r>
                      <a:r>
                        <a:rPr lang="en-ZA" sz="1000" b="0" i="0" u="none" strike="noStrike" baseline="0" dirty="0" smtClean="0">
                          <a:solidFill>
                            <a:srgbClr val="000000"/>
                          </a:solidFill>
                          <a:latin typeface="Arial Black" pitchFamily="34" charset="0"/>
                        </a:rPr>
                        <a:t> </a:t>
                      </a:r>
                      <a:r>
                        <a:rPr lang="en-US" sz="1000" kern="1200" dirty="0" smtClean="0">
                          <a:solidFill>
                            <a:schemeClr val="dk1"/>
                          </a:solidFill>
                          <a:latin typeface="Arial Black" pitchFamily="34" charset="0"/>
                          <a:ea typeface="+mn-ea"/>
                          <a:cs typeface="+mn-cs"/>
                        </a:rPr>
                        <a:t>NAPHISA Bill</a:t>
                      </a:r>
                    </a:p>
                    <a:p>
                      <a:pPr marL="0" algn="l" defTabSz="914400" rtl="0" eaLnBrk="1" fontAlgn="t" latinLnBrk="0" hangingPunct="1"/>
                      <a:r>
                        <a:rPr lang="en-US" sz="1000" kern="1200" dirty="0" smtClean="0">
                          <a:solidFill>
                            <a:schemeClr val="dk1"/>
                          </a:solidFill>
                          <a:latin typeface="Arial Black" pitchFamily="34" charset="0"/>
                          <a:ea typeface="+mn-ea"/>
                          <a:cs typeface="+mn-cs"/>
                        </a:rPr>
                        <a:t>Tabled for consideration to the Parliamentary Portfolio Committee of Health</a:t>
                      </a:r>
                      <a:endParaRPr lang="en-ZA" sz="1000" b="0" i="0" u="none" strike="noStrike" dirty="0" smtClean="0">
                        <a:solidFill>
                          <a:srgbClr val="000000"/>
                        </a:solidFill>
                        <a:latin typeface="Arial Black" pitchFamily="34" charset="0"/>
                      </a:endParaRPr>
                    </a:p>
                  </a:txBody>
                  <a:tcPr marL="9525" marR="9525" marT="9524"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9525" marR="9525" marT="9524"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9525" marR="9525" marT="9524" marB="0">
                    <a:solidFill>
                      <a:schemeClr val="accent1">
                        <a:lumMod val="20000"/>
                        <a:lumOff val="80000"/>
                      </a:schemeClr>
                    </a:solidFill>
                  </a:tcPr>
                </a:tc>
                <a:extLst>
                  <a:ext uri="{0D108BD9-81ED-4DB2-BD59-A6C34878D82A}">
                    <a16:rowId xmlns:a16="http://schemas.microsoft.com/office/drawing/2014/main" val="10001"/>
                  </a:ext>
                </a:extLst>
              </a:tr>
              <a:tr h="2628642">
                <a:tc>
                  <a:txBody>
                    <a:bodyPr/>
                    <a:lstStyle/>
                    <a:p>
                      <a:endParaRPr lang="en-ZA" sz="1000" dirty="0" smtClean="0">
                        <a:latin typeface="Arial Black" pitchFamily="34" charset="0"/>
                        <a:cs typeface="Arial" pitchFamily="34" charset="0"/>
                      </a:endParaRPr>
                    </a:p>
                  </a:txBody>
                  <a:tcPr marL="91441" marR="91441" marT="45716" marB="45716"/>
                </a:tc>
                <a:tc>
                  <a:txBody>
                    <a:bodyPr/>
                    <a:lstStyle/>
                    <a:p>
                      <a:r>
                        <a:rPr lang="en-ZA" sz="1000" kern="1200" baseline="0" dirty="0" smtClean="0">
                          <a:solidFill>
                            <a:schemeClr val="dk1"/>
                          </a:solidFill>
                          <a:latin typeface="Arial Black" pitchFamily="34" charset="0"/>
                          <a:ea typeface="+mn-ea"/>
                          <a:cs typeface="+mn-cs"/>
                        </a:rPr>
                        <a:t>Number of newly appointed</a:t>
                      </a:r>
                    </a:p>
                    <a:p>
                      <a:r>
                        <a:rPr lang="en-ZA" sz="1000" kern="1200" baseline="0" dirty="0" smtClean="0">
                          <a:solidFill>
                            <a:schemeClr val="dk1"/>
                          </a:solidFill>
                          <a:latin typeface="Arial Black" pitchFamily="34" charset="0"/>
                          <a:ea typeface="+mn-ea"/>
                          <a:cs typeface="+mn-cs"/>
                        </a:rPr>
                        <a:t>boards inducted and trained</a:t>
                      </a:r>
                      <a:endParaRPr lang="en-ZA" sz="1000" dirty="0" smtClean="0">
                        <a:latin typeface="Arial Black" pitchFamily="34" charset="0"/>
                      </a:endParaRPr>
                    </a:p>
                  </a:txBody>
                  <a:tcPr marL="91441" marR="91441" marT="45716" marB="45716"/>
                </a:tc>
                <a:tc>
                  <a:txBody>
                    <a:bodyPr/>
                    <a:lstStyle/>
                    <a:p>
                      <a:r>
                        <a:rPr lang="en-ZA" sz="1000" b="0" i="0" u="none" strike="noStrike" dirty="0" smtClean="0">
                          <a:solidFill>
                            <a:srgbClr val="000000"/>
                          </a:solidFill>
                          <a:latin typeface="Arial Black" pitchFamily="34" charset="0"/>
                        </a:rPr>
                        <a:t>Annual: 2 </a:t>
                      </a:r>
                      <a:r>
                        <a:rPr lang="en-ZA" sz="1000" b="0" i="0" u="none" strike="noStrike" dirty="0">
                          <a:solidFill>
                            <a:srgbClr val="000000"/>
                          </a:solidFill>
                          <a:latin typeface="Arial Black" pitchFamily="34" charset="0"/>
                        </a:rPr>
                        <a:t>new boards </a:t>
                      </a:r>
                      <a:r>
                        <a:rPr lang="en-ZA" sz="1000" b="0" i="0" u="none" strike="noStrike" dirty="0" smtClean="0">
                          <a:solidFill>
                            <a:srgbClr val="000000"/>
                          </a:solidFill>
                          <a:latin typeface="Arial Black" pitchFamily="34" charset="0"/>
                        </a:rPr>
                        <a:t>appointed (</a:t>
                      </a:r>
                      <a:r>
                        <a:rPr lang="en-US" sz="1000" kern="1200" baseline="0" dirty="0" smtClean="0">
                          <a:solidFill>
                            <a:schemeClr val="dk1"/>
                          </a:solidFill>
                          <a:latin typeface="Arial Black" pitchFamily="34" charset="0"/>
                          <a:ea typeface="+mn-ea"/>
                          <a:cs typeface="+mn-cs"/>
                        </a:rPr>
                        <a:t>South African Health Product Regulatory Authority, Council for Medical Schemes</a:t>
                      </a:r>
                      <a:r>
                        <a:rPr lang="en-ZA" sz="1000" kern="1200" baseline="0" dirty="0" smtClean="0">
                          <a:solidFill>
                            <a:schemeClr val="dk1"/>
                          </a:solidFill>
                          <a:latin typeface="Arial Black" pitchFamily="34" charset="0"/>
                          <a:ea typeface="+mn-ea"/>
                          <a:cs typeface="+mn-cs"/>
                        </a:rPr>
                        <a:t>)</a:t>
                      </a:r>
                    </a:p>
                    <a:p>
                      <a:pPr marL="0" algn="l" defTabSz="914400" rtl="0" eaLnBrk="1" latinLnBrk="0" hangingPunct="1"/>
                      <a:endParaRPr lang="en-ZA" sz="1000" kern="1200" baseline="0" dirty="0" smtClean="0">
                        <a:solidFill>
                          <a:schemeClr val="dk1"/>
                        </a:solidFill>
                        <a:latin typeface="Arial Black" pitchFamily="34" charset="0"/>
                        <a:ea typeface="+mn-ea"/>
                        <a:cs typeface="+mn-cs"/>
                      </a:endParaRPr>
                    </a:p>
                    <a:p>
                      <a:pPr marL="0" algn="l" defTabSz="914400" rtl="0" eaLnBrk="1" latinLnBrk="0" hangingPunct="1"/>
                      <a:r>
                        <a:rPr lang="en-ZA" sz="1000" kern="1200" baseline="0" dirty="0" smtClean="0">
                          <a:solidFill>
                            <a:schemeClr val="dk1"/>
                          </a:solidFill>
                          <a:latin typeface="Arial Black" pitchFamily="34" charset="0"/>
                          <a:ea typeface="+mn-ea"/>
                          <a:cs typeface="+mn-cs"/>
                        </a:rPr>
                        <a:t>Q1: </a:t>
                      </a:r>
                      <a:r>
                        <a:rPr lang="en-US" sz="1000" kern="1200" baseline="0" dirty="0" smtClean="0">
                          <a:solidFill>
                            <a:schemeClr val="dk1"/>
                          </a:solidFill>
                          <a:latin typeface="Arial Black" pitchFamily="34" charset="0"/>
                          <a:ea typeface="+mn-ea"/>
                          <a:cs typeface="+mn-cs"/>
                        </a:rPr>
                        <a:t>South African Health Product Regulatory Authority board appointed</a:t>
                      </a:r>
                      <a:endParaRPr lang="en-ZA" sz="1000" kern="1200" baseline="0" dirty="0" smtClean="0">
                        <a:solidFill>
                          <a:schemeClr val="dk1"/>
                        </a:solidFill>
                        <a:latin typeface="Arial Black" pitchFamily="34" charset="0"/>
                        <a:ea typeface="+mn-ea"/>
                        <a:cs typeface="+mn-cs"/>
                      </a:endParaRPr>
                    </a:p>
                  </a:txBody>
                  <a:tcPr marL="9525" marR="9525" marT="9524" marB="0"/>
                </a:tc>
                <a:tc>
                  <a:txBody>
                    <a:bodyPr/>
                    <a:lstStyle/>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r>
                        <a:rPr lang="en-ZA" sz="1000" kern="1200" dirty="0" smtClean="0">
                          <a:solidFill>
                            <a:schemeClr val="dk1"/>
                          </a:solidFill>
                          <a:latin typeface="Arial Black" pitchFamily="34" charset="0"/>
                          <a:ea typeface="+mn-ea"/>
                          <a:cs typeface="+mn-cs"/>
                        </a:rPr>
                        <a:t>The State President  proclaimed</a:t>
                      </a:r>
                      <a:r>
                        <a:rPr lang="en-ZA" sz="1000" kern="1200" baseline="0" dirty="0" smtClean="0">
                          <a:solidFill>
                            <a:schemeClr val="dk1"/>
                          </a:solidFill>
                          <a:latin typeface="Arial Black" pitchFamily="34" charset="0"/>
                          <a:ea typeface="+mn-ea"/>
                          <a:cs typeface="+mn-cs"/>
                        </a:rPr>
                        <a:t> </a:t>
                      </a:r>
                      <a:r>
                        <a:rPr lang="en-ZA" sz="1000" kern="1200" dirty="0" smtClean="0">
                          <a:solidFill>
                            <a:schemeClr val="dk1"/>
                          </a:solidFill>
                          <a:latin typeface="Arial Black" pitchFamily="34" charset="0"/>
                          <a:ea typeface="+mn-ea"/>
                          <a:cs typeface="+mn-cs"/>
                        </a:rPr>
                        <a:t>the</a:t>
                      </a:r>
                      <a:r>
                        <a:rPr lang="en-ZA" sz="1000" kern="1200" baseline="0" dirty="0" smtClean="0">
                          <a:solidFill>
                            <a:schemeClr val="dk1"/>
                          </a:solidFill>
                          <a:latin typeface="Arial Black" pitchFamily="34" charset="0"/>
                          <a:ea typeface="+mn-ea"/>
                          <a:cs typeface="+mn-cs"/>
                        </a:rPr>
                        <a:t> </a:t>
                      </a:r>
                      <a:r>
                        <a:rPr lang="en-ZA" sz="1000" kern="1200" dirty="0" smtClean="0">
                          <a:solidFill>
                            <a:schemeClr val="dk1"/>
                          </a:solidFill>
                          <a:latin typeface="Arial Black" pitchFamily="34" charset="0"/>
                          <a:ea typeface="+mn-ea"/>
                          <a:cs typeface="+mn-cs"/>
                        </a:rPr>
                        <a:t>1</a:t>
                      </a:r>
                      <a:r>
                        <a:rPr lang="en-ZA" sz="1000" kern="1200" baseline="30000" dirty="0" smtClean="0">
                          <a:solidFill>
                            <a:schemeClr val="dk1"/>
                          </a:solidFill>
                          <a:latin typeface="Arial Black" pitchFamily="34" charset="0"/>
                          <a:ea typeface="+mn-ea"/>
                          <a:cs typeface="+mn-cs"/>
                        </a:rPr>
                        <a:t>st</a:t>
                      </a:r>
                      <a:r>
                        <a:rPr lang="en-ZA" sz="1000" kern="1200" baseline="0" dirty="0" smtClean="0">
                          <a:solidFill>
                            <a:schemeClr val="dk1"/>
                          </a:solidFill>
                          <a:latin typeface="Arial Black" pitchFamily="34" charset="0"/>
                          <a:ea typeface="+mn-ea"/>
                          <a:cs typeface="+mn-cs"/>
                        </a:rPr>
                        <a:t> </a:t>
                      </a:r>
                      <a:r>
                        <a:rPr lang="en-ZA" sz="1000" kern="1200" dirty="0" smtClean="0">
                          <a:solidFill>
                            <a:schemeClr val="dk1"/>
                          </a:solidFill>
                          <a:latin typeface="Arial Black" pitchFamily="34" charset="0"/>
                          <a:ea typeface="+mn-ea"/>
                          <a:cs typeface="+mn-cs"/>
                        </a:rPr>
                        <a:t>June 2017 as the date on which SAHPRA shall come into operation.</a:t>
                      </a:r>
                    </a:p>
                    <a:p>
                      <a:pPr marL="0" marR="0" fontAlgn="t">
                        <a:lnSpc>
                          <a:spcPct val="115000"/>
                        </a:lnSpc>
                        <a:spcBef>
                          <a:spcPts val="0"/>
                        </a:spcBef>
                        <a:spcAft>
                          <a:spcPts val="0"/>
                        </a:spcAft>
                      </a:pPr>
                      <a:r>
                        <a:rPr lang="en-ZA" sz="1000" kern="1200" dirty="0" smtClean="0">
                          <a:solidFill>
                            <a:schemeClr val="dk1"/>
                          </a:solidFill>
                          <a:latin typeface="Arial Black" pitchFamily="34" charset="0"/>
                          <a:ea typeface="+mn-ea"/>
                          <a:cs typeface="+mn-cs"/>
                        </a:rPr>
                        <a:t>Call for nominations of SAHPRA was published on  4 June 2017. High</a:t>
                      </a:r>
                      <a:r>
                        <a:rPr lang="en-ZA" sz="1000" kern="1200" baseline="0" dirty="0" smtClean="0">
                          <a:solidFill>
                            <a:schemeClr val="dk1"/>
                          </a:solidFill>
                          <a:latin typeface="Arial Black" pitchFamily="34" charset="0"/>
                          <a:ea typeface="+mn-ea"/>
                          <a:cs typeface="+mn-cs"/>
                        </a:rPr>
                        <a:t> number of nominees received currently being reviewed</a:t>
                      </a:r>
                      <a:endParaRPr lang="en-US" sz="1000" kern="1200" dirty="0" smtClean="0">
                        <a:solidFill>
                          <a:schemeClr val="dk1"/>
                        </a:solidFill>
                        <a:latin typeface="Arial Black" pitchFamily="34" charset="0"/>
                        <a:ea typeface="+mn-ea"/>
                        <a:cs typeface="+mn-cs"/>
                      </a:endParaRPr>
                    </a:p>
                  </a:txBody>
                  <a:tcPr marL="68581" marR="68581" marT="0" marB="0">
                    <a:solidFill>
                      <a:schemeClr val="accent1">
                        <a:lumMod val="20000"/>
                        <a:lumOff val="80000"/>
                      </a:schemeClr>
                    </a:solidFill>
                  </a:tcPr>
                </a:tc>
                <a:tc>
                  <a:txBody>
                    <a:bodyPr/>
                    <a:lstStyle/>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endParaRPr lang="en-ZA" sz="1000" kern="1200" dirty="0" smtClean="0">
                        <a:solidFill>
                          <a:schemeClr val="dk1"/>
                        </a:solidFill>
                        <a:latin typeface="Arial Black" pitchFamily="34" charset="0"/>
                        <a:ea typeface="+mn-ea"/>
                        <a:cs typeface="+mn-cs"/>
                      </a:endParaRPr>
                    </a:p>
                    <a:p>
                      <a:pPr marL="0" marR="0" fontAlgn="t">
                        <a:lnSpc>
                          <a:spcPct val="115000"/>
                        </a:lnSpc>
                        <a:spcBef>
                          <a:spcPts val="0"/>
                        </a:spcBef>
                        <a:spcAft>
                          <a:spcPts val="0"/>
                        </a:spcAft>
                      </a:pPr>
                      <a:r>
                        <a:rPr lang="en-ZA" sz="1000" kern="1200" dirty="0" smtClean="0">
                          <a:solidFill>
                            <a:schemeClr val="dk1"/>
                          </a:solidFill>
                          <a:latin typeface="Arial Black" pitchFamily="34" charset="0"/>
                          <a:ea typeface="+mn-ea"/>
                          <a:cs typeface="+mn-cs"/>
                        </a:rPr>
                        <a:t>Appointment of SAHPRA board in</a:t>
                      </a:r>
                      <a:r>
                        <a:rPr lang="en-ZA" sz="1000" kern="1200" baseline="0" dirty="0" smtClean="0">
                          <a:solidFill>
                            <a:schemeClr val="dk1"/>
                          </a:solidFill>
                          <a:latin typeface="Arial Black" pitchFamily="34" charset="0"/>
                          <a:ea typeface="+mn-ea"/>
                          <a:cs typeface="+mn-cs"/>
                        </a:rPr>
                        <a:t> the second quarter</a:t>
                      </a:r>
                      <a:endParaRPr lang="en-US" sz="1000" kern="1200" dirty="0" smtClean="0">
                        <a:solidFill>
                          <a:schemeClr val="dk1"/>
                        </a:solidFill>
                        <a:latin typeface="Arial Black" pitchFamily="34" charset="0"/>
                        <a:ea typeface="+mn-ea"/>
                        <a:cs typeface="+mn-cs"/>
                      </a:endParaRPr>
                    </a:p>
                  </a:txBody>
                  <a:tcPr marL="68581" marR="68581" marT="0" marB="0">
                    <a:solidFill>
                      <a:schemeClr val="accent1">
                        <a:lumMod val="20000"/>
                        <a:lumOff val="80000"/>
                      </a:schemeClr>
                    </a:solidFill>
                  </a:tcPr>
                </a:tc>
                <a:extLst>
                  <a:ext uri="{0D108BD9-81ED-4DB2-BD59-A6C34878D82A}">
                    <a16:rowId xmlns:a16="http://schemas.microsoft.com/office/drawing/2014/main" val="10002"/>
                  </a:ext>
                </a:extLst>
              </a:tr>
              <a:tr h="1892596">
                <a:tc>
                  <a:txBody>
                    <a:bodyPr/>
                    <a:lstStyle/>
                    <a:p>
                      <a:r>
                        <a:rPr lang="en-ZA" sz="1000" kern="1200" baseline="0" dirty="0" smtClean="0">
                          <a:solidFill>
                            <a:schemeClr val="dk1"/>
                          </a:solidFill>
                          <a:latin typeface="Arial Black" pitchFamily="34" charset="0"/>
                          <a:ea typeface="+mn-ea"/>
                          <a:cs typeface="Arial" pitchFamily="34" charset="0"/>
                        </a:rPr>
                        <a:t>Improve oversight and</a:t>
                      </a:r>
                    </a:p>
                    <a:p>
                      <a:r>
                        <a:rPr lang="en-ZA" sz="1000" kern="1200" baseline="0" dirty="0" smtClean="0">
                          <a:solidFill>
                            <a:schemeClr val="dk1"/>
                          </a:solidFill>
                          <a:latin typeface="Arial Black" pitchFamily="34" charset="0"/>
                          <a:ea typeface="+mn-ea"/>
                          <a:cs typeface="Arial" pitchFamily="34" charset="0"/>
                        </a:rPr>
                        <a:t>Corporate Governance</a:t>
                      </a:r>
                    </a:p>
                    <a:p>
                      <a:r>
                        <a:rPr lang="en-ZA" sz="1000" kern="1200" baseline="0" dirty="0" smtClean="0">
                          <a:solidFill>
                            <a:schemeClr val="dk1"/>
                          </a:solidFill>
                          <a:latin typeface="Arial Black" pitchFamily="34" charset="0"/>
                          <a:ea typeface="+mn-ea"/>
                          <a:cs typeface="Arial" pitchFamily="34" charset="0"/>
                        </a:rPr>
                        <a:t>practices by establishing</a:t>
                      </a:r>
                    </a:p>
                    <a:p>
                      <a:r>
                        <a:rPr lang="en-ZA" sz="1000" kern="1200" baseline="0" dirty="0" smtClean="0">
                          <a:solidFill>
                            <a:schemeClr val="dk1"/>
                          </a:solidFill>
                          <a:latin typeface="Arial Black" pitchFamily="34" charset="0"/>
                          <a:ea typeface="+mn-ea"/>
                          <a:cs typeface="Arial" pitchFamily="34" charset="0"/>
                        </a:rPr>
                        <a:t>effective governance</a:t>
                      </a:r>
                    </a:p>
                    <a:p>
                      <a:r>
                        <a:rPr lang="en-ZA" sz="1000" kern="1200" baseline="0" dirty="0" smtClean="0">
                          <a:solidFill>
                            <a:schemeClr val="dk1"/>
                          </a:solidFill>
                          <a:latin typeface="Arial Black" pitchFamily="34" charset="0"/>
                          <a:ea typeface="+mn-ea"/>
                          <a:cs typeface="Arial" pitchFamily="34" charset="0"/>
                        </a:rPr>
                        <a:t>structures, policies and</a:t>
                      </a:r>
                    </a:p>
                    <a:p>
                      <a:r>
                        <a:rPr lang="en-ZA" sz="1000" kern="1200" baseline="0" dirty="0" smtClean="0">
                          <a:solidFill>
                            <a:schemeClr val="dk1"/>
                          </a:solidFill>
                          <a:latin typeface="Arial Black" pitchFamily="34" charset="0"/>
                          <a:ea typeface="+mn-ea"/>
                          <a:cs typeface="Arial" pitchFamily="34" charset="0"/>
                        </a:rPr>
                        <a:t>tools</a:t>
                      </a:r>
                      <a:endParaRPr lang="en-ZA" sz="1000" dirty="0" smtClean="0">
                        <a:latin typeface="Arial Black" pitchFamily="34" charset="0"/>
                        <a:cs typeface="Arial" pitchFamily="34" charset="0"/>
                      </a:endParaRPr>
                    </a:p>
                  </a:txBody>
                  <a:tcPr marL="91441" marR="91441" marT="45716" marB="45716"/>
                </a:tc>
                <a:tc>
                  <a:txBody>
                    <a:bodyPr/>
                    <a:lstStyle/>
                    <a:p>
                      <a:r>
                        <a:rPr lang="en-US" sz="1000" kern="1200" baseline="0" dirty="0" smtClean="0">
                          <a:solidFill>
                            <a:schemeClr val="dk1"/>
                          </a:solidFill>
                          <a:latin typeface="Arial Black" pitchFamily="34" charset="0"/>
                          <a:ea typeface="+mn-ea"/>
                          <a:cs typeface="Arial" pitchFamily="34" charset="0"/>
                        </a:rPr>
                        <a:t>Governance monitoring system implemented to strengthen oversight and corporate governance </a:t>
                      </a:r>
                      <a:r>
                        <a:rPr lang="en-US" sz="1000" kern="1200" baseline="0" dirty="0" smtClean="0">
                          <a:solidFill>
                            <a:schemeClr val="dk1"/>
                          </a:solidFill>
                          <a:latin typeface="+mn-lt"/>
                          <a:ea typeface="+mn-ea"/>
                          <a:cs typeface="+mn-cs"/>
                        </a:rPr>
                        <a:t>	</a:t>
                      </a:r>
                    </a:p>
                  </a:txBody>
                  <a:tcPr marL="91441" marR="91441"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kern="1200" baseline="0" dirty="0" smtClean="0">
                          <a:solidFill>
                            <a:schemeClr val="dk1"/>
                          </a:solidFill>
                          <a:latin typeface="Arial Black" pitchFamily="34" charset="0"/>
                          <a:ea typeface="+mn-ea"/>
                          <a:cs typeface="Arial" pitchFamily="34" charset="0"/>
                        </a:rPr>
                        <a:t>Annual: </a:t>
                      </a:r>
                      <a:r>
                        <a:rPr lang="en-US" sz="1000" kern="1200" baseline="0" dirty="0" smtClean="0">
                          <a:solidFill>
                            <a:schemeClr val="dk1"/>
                          </a:solidFill>
                          <a:latin typeface="Arial Black" pitchFamily="34" charset="0"/>
                          <a:ea typeface="+mn-ea"/>
                          <a:cs typeface="Arial" pitchFamily="34" charset="0"/>
                        </a:rPr>
                        <a:t>Governance reports of 4 health Entities’ and 6 statutory health professional councils produced 	</a:t>
                      </a:r>
                    </a:p>
                    <a:p>
                      <a:endParaRPr lang="en-US" sz="1000" kern="1200" baseline="0" dirty="0" smtClean="0">
                        <a:solidFill>
                          <a:schemeClr val="dk1"/>
                        </a:solidFill>
                        <a:latin typeface="+mn-lt"/>
                        <a:ea typeface="+mn-ea"/>
                        <a:cs typeface="+mn-cs"/>
                      </a:endParaRPr>
                    </a:p>
                    <a:p>
                      <a:pPr marL="0" algn="l" defTabSz="914400" rtl="0" eaLnBrk="1" latinLnBrk="0" hangingPunct="1"/>
                      <a:endParaRPr lang="en-ZA" sz="1000" kern="1200" baseline="0" dirty="0" smtClean="0">
                        <a:solidFill>
                          <a:schemeClr val="dk1"/>
                        </a:solidFill>
                        <a:latin typeface="Arial Black" pitchFamily="34" charset="0"/>
                        <a:ea typeface="+mn-ea"/>
                        <a:cs typeface="Arial" pitchFamily="34" charset="0"/>
                      </a:endParaRPr>
                    </a:p>
                  </a:txBody>
                  <a:tcPr marL="9525" marR="9525" marT="9524"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1" marR="68581"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1" marR="68581"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47140"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41</a:t>
            </a:r>
            <a:endParaRPr lang="en-US" altLang="en-US" sz="12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4438" y="3141663"/>
            <a:ext cx="6486525" cy="522287"/>
          </a:xfrm>
          <a:prstGeom prst="rect">
            <a:avLst/>
          </a:prstGeom>
          <a:noFill/>
        </p:spPr>
        <p:txBody>
          <a:bodyPr>
            <a:spAutoFit/>
          </a:bodyPr>
          <a:lstStyle/>
          <a:p>
            <a:pPr eaLnBrk="1" fontAlgn="auto" hangingPunct="1">
              <a:spcBef>
                <a:spcPts val="0"/>
              </a:spcBef>
              <a:spcAft>
                <a:spcPts val="0"/>
              </a:spcAft>
              <a:defRPr/>
            </a:pPr>
            <a:r>
              <a:rPr lang="en-GB" sz="2800" b="1" dirty="0">
                <a:solidFill>
                  <a:schemeClr val="bg1">
                    <a:lumMod val="50000"/>
                  </a:schemeClr>
                </a:solidFill>
                <a:latin typeface="Arial" panose="020B0604020202020204" pitchFamily="34" charset="0"/>
                <a:cs typeface="Arial" panose="020B0604020202020204" pitchFamily="34" charset="0"/>
              </a:rPr>
              <a:t>Overall Expenditure - 30 June 2017</a:t>
            </a:r>
            <a:endParaRPr lang="en-US" sz="2800" b="1" dirty="0">
              <a:solidFill>
                <a:schemeClr val="bg1">
                  <a:lumMod val="50000"/>
                </a:schemeClr>
              </a:solidFill>
              <a:latin typeface="Arial" panose="020B0604020202020204" pitchFamily="34" charset="0"/>
              <a:cs typeface="Arial" panose="020B0604020202020204" pitchFamily="34" charset="0"/>
            </a:endParaRPr>
          </a:p>
        </p:txBody>
      </p:sp>
      <p:sp>
        <p:nvSpPr>
          <p:cNvPr id="48131" name="Rectangle 2"/>
          <p:cNvSpPr txBox="1">
            <a:spLocks noChangeArrowheads="1"/>
          </p:cNvSpPr>
          <p:nvPr/>
        </p:nvSpPr>
        <p:spPr bwMode="auto">
          <a:xfrm>
            <a:off x="533400" y="0"/>
            <a:ext cx="8253413" cy="1000125"/>
          </a:xfrm>
          <a:prstGeom prst="rect">
            <a:avLst/>
          </a:prstGeom>
          <a:noFill/>
          <a:ln w="9525">
            <a:noFill/>
            <a:miter lim="800000"/>
            <a:headEnd/>
            <a:tailEnd/>
          </a:ln>
        </p:spPr>
        <p:txBody>
          <a:bodyPr anchor="b"/>
          <a:lstStyle/>
          <a:p>
            <a:pPr eaLnBrk="1" hangingPunct="1"/>
            <a:endParaRPr lang="en-US" altLang="en-US" sz="2800" b="1">
              <a:solidFill>
                <a:schemeClr val="bg1"/>
              </a:solidFill>
            </a:endParaRPr>
          </a:p>
        </p:txBody>
      </p:sp>
      <p:sp>
        <p:nvSpPr>
          <p:cNvPr id="7" name="TextBox 6"/>
          <p:cNvSpPr txBox="1"/>
          <p:nvPr/>
        </p:nvSpPr>
        <p:spPr>
          <a:xfrm>
            <a:off x="142875" y="285750"/>
            <a:ext cx="5791200" cy="954088"/>
          </a:xfrm>
          <a:prstGeom prst="rect">
            <a:avLst/>
          </a:prstGeom>
          <a:noFill/>
        </p:spPr>
        <p:txBody>
          <a:bodyPr>
            <a:spAutoFit/>
          </a:bodyPr>
          <a:lstStyle/>
          <a:p>
            <a:pPr eaLnBrk="1" fontAlgn="auto" hangingPunct="1">
              <a:spcBef>
                <a:spcPts val="0"/>
              </a:spcBef>
              <a:spcAft>
                <a:spcPts val="0"/>
              </a:spcAft>
              <a:defRPr/>
            </a:pPr>
            <a:endParaRPr lang="en-US" sz="2000" dirty="0">
              <a:solidFill>
                <a:schemeClr val="bg1">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3600" b="1" dirty="0">
              <a:solidFill>
                <a:schemeClr val="bg1"/>
              </a:solidFill>
              <a:latin typeface="Arial" panose="020B0604020202020204" pitchFamily="34" charset="0"/>
              <a:cs typeface="Arial" panose="020B0604020202020204" pitchFamily="34" charset="0"/>
            </a:endParaRPr>
          </a:p>
        </p:txBody>
      </p:sp>
      <p:sp>
        <p:nvSpPr>
          <p:cNvPr id="48133" name="TextBox 7"/>
          <p:cNvSpPr txBox="1">
            <a:spLocks noChangeArrowheads="1"/>
          </p:cNvSpPr>
          <p:nvPr/>
        </p:nvSpPr>
        <p:spPr bwMode="auto">
          <a:xfrm>
            <a:off x="785813" y="357188"/>
            <a:ext cx="6486525" cy="523875"/>
          </a:xfrm>
          <a:prstGeom prst="rect">
            <a:avLst/>
          </a:prstGeom>
          <a:noFill/>
          <a:ln w="9525">
            <a:noFill/>
            <a:miter lim="800000"/>
            <a:headEnd/>
            <a:tailEnd/>
          </a:ln>
        </p:spPr>
        <p:txBody>
          <a:bodyPr>
            <a:spAutoFit/>
          </a:bodyPr>
          <a:lstStyle/>
          <a:p>
            <a:pPr eaLnBrk="1" hangingPunct="1"/>
            <a:r>
              <a:rPr lang="en-GB" altLang="en-US" sz="2800" b="1">
                <a:solidFill>
                  <a:schemeClr val="bg1"/>
                </a:solidFill>
              </a:rPr>
              <a:t>.</a:t>
            </a:r>
            <a:endParaRPr lang="en-US" altLang="en-US" sz="2800" b="1">
              <a:solidFill>
                <a:schemeClr val="bg1"/>
              </a:solidFill>
            </a:endParaRPr>
          </a:p>
        </p:txBody>
      </p:sp>
      <p:sp>
        <p:nvSpPr>
          <p:cNvPr id="48134" name="Rectangle 5"/>
          <p:cNvSpPr>
            <a:spLocks noChangeArrowheads="1"/>
          </p:cNvSpPr>
          <p:nvPr/>
        </p:nvSpPr>
        <p:spPr bwMode="auto">
          <a:xfrm>
            <a:off x="8243888" y="5527675"/>
            <a:ext cx="412750" cy="277813"/>
          </a:xfrm>
          <a:prstGeom prst="rect">
            <a:avLst/>
          </a:prstGeom>
          <a:noFill/>
          <a:ln w="9525">
            <a:noFill/>
            <a:miter lim="800000"/>
            <a:headEnd/>
            <a:tailEnd/>
          </a:ln>
        </p:spPr>
        <p:txBody>
          <a:bodyPr>
            <a:spAutoFit/>
          </a:bodyPr>
          <a:lstStyle/>
          <a:p>
            <a:pPr eaLnBrk="1" hangingPunct="1"/>
            <a:r>
              <a:rPr lang="en-ZA" altLang="en-US" sz="1200"/>
              <a:t>42</a:t>
            </a:r>
            <a:endParaRPr lang="en-US" altLang="en-US" sz="12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313"/>
            <a:ext cx="7924800" cy="830262"/>
          </a:xfrm>
          <a:prstGeom prst="rect">
            <a:avLst/>
          </a:prstGeom>
          <a:noFill/>
        </p:spPr>
        <p:txBody>
          <a:bodyPr>
            <a:spAutoFit/>
          </a:bodyPr>
          <a:lstStyle/>
          <a:p>
            <a:pPr eaLnBrk="1" hangingPunct="1">
              <a:defRPr/>
            </a:pPr>
            <a:endParaRPr lang="en-US" sz="2400" b="1" dirty="0">
              <a:latin typeface="Arial" panose="020B0604020202020204" pitchFamily="34" charset="0"/>
              <a:cs typeface="Arial" panose="020B0604020202020204" pitchFamily="34" charset="0"/>
            </a:endParaRPr>
          </a:p>
          <a:p>
            <a:pPr algn="just" eaLnBrk="1" hangingPunct="1">
              <a:defRPr/>
            </a:pPr>
            <a:endParaRPr lang="en-US" sz="2400" dirty="0">
              <a:solidFill>
                <a:schemeClr val="bg1">
                  <a:lumMod val="50000"/>
                </a:schemeClr>
              </a:solidFill>
              <a:latin typeface="Arial" panose="020B0604020202020204" pitchFamily="34" charset="0"/>
              <a:cs typeface="Arial" panose="020B0604020202020204" pitchFamily="34" charset="0"/>
            </a:endParaRPr>
          </a:p>
        </p:txBody>
      </p:sp>
      <p:sp>
        <p:nvSpPr>
          <p:cNvPr id="49155"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dirty="0"/>
          </a:p>
        </p:txBody>
      </p:sp>
      <p:sp>
        <p:nvSpPr>
          <p:cNvPr id="49157" name="Title 7"/>
          <p:cNvSpPr>
            <a:spLocks noGrp="1"/>
          </p:cNvSpPr>
          <p:nvPr>
            <p:ph type="title" idx="4294967295"/>
          </p:nvPr>
        </p:nvSpPr>
        <p:spPr bwMode="auto">
          <a:xfrm>
            <a:off x="914400" y="5715000"/>
            <a:ext cx="7834313" cy="1143000"/>
          </a:xfrm>
          <a:prstGeom prst="rect">
            <a:avLst/>
          </a:prstGeom>
          <a:noFill/>
          <a:ln>
            <a:miter lim="800000"/>
            <a:headEnd/>
            <a:tailEnd/>
          </a:ln>
        </p:spPr>
        <p:txBody>
          <a:bodyPr/>
          <a:lstStyle/>
          <a:p>
            <a:pPr algn="r" eaLnBrk="1" hangingPunct="1"/>
            <a:fld id="{46B6C623-BF18-4A5F-82B0-B85BD06BCB56}" type="slidenum">
              <a:rPr lang="en-ZA" altLang="en-US" sz="1200" smtClean="0">
                <a:latin typeface="Arial" charset="0"/>
                <a:cs typeface="Arial" charset="0"/>
              </a:rPr>
              <a:pPr algn="r" eaLnBrk="1" hangingPunct="1"/>
              <a:t>43</a:t>
            </a:fld>
            <a:r>
              <a:rPr lang="en-ZA" altLang="en-US" smtClean="0"/>
              <a:t> </a:t>
            </a:r>
          </a:p>
        </p:txBody>
      </p:sp>
      <p:sp>
        <p:nvSpPr>
          <p:cNvPr id="9" name="Rectangle 2"/>
          <p:cNvSpPr txBox="1">
            <a:spLocks noChangeArrowheads="1"/>
          </p:cNvSpPr>
          <p:nvPr/>
        </p:nvSpPr>
        <p:spPr>
          <a:xfrm>
            <a:off x="642938" y="-71438"/>
            <a:ext cx="5562600" cy="990601"/>
          </a:xfrm>
          <a:prstGeom prst="rect">
            <a:avLst/>
          </a:prstGeom>
        </p:spPr>
        <p:txBody>
          <a:bodyPr anchor="b">
            <a:normAutofit/>
          </a:bodyPr>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          </a:t>
            </a:r>
            <a:r>
              <a:rPr lang="en-GB" sz="2800" b="1" dirty="0">
                <a:solidFill>
                  <a:schemeClr val="bg1"/>
                </a:solidFill>
                <a:latin typeface="Arial" panose="020B0604020202020204" pitchFamily="34" charset="0"/>
                <a:cs typeface="Arial" panose="020B0604020202020204" pitchFamily="34" charset="0"/>
              </a:rPr>
              <a:t>Summary per Programme</a:t>
            </a:r>
          </a:p>
        </p:txBody>
      </p:sp>
      <p:graphicFrame>
        <p:nvGraphicFramePr>
          <p:cNvPr id="10" name="Table 9"/>
          <p:cNvGraphicFramePr>
            <a:graphicFrameLocks noGrp="1"/>
          </p:cNvGraphicFramePr>
          <p:nvPr/>
        </p:nvGraphicFramePr>
        <p:xfrm>
          <a:off x="179388" y="1700213"/>
          <a:ext cx="8785225" cy="4140200"/>
        </p:xfrm>
        <a:graphic>
          <a:graphicData uri="http://schemas.openxmlformats.org/drawingml/2006/table">
            <a:tbl>
              <a:tblPr/>
              <a:tblGrid>
                <a:gridCol w="4428915">
                  <a:extLst>
                    <a:ext uri="{9D8B030D-6E8A-4147-A177-3AD203B41FA5}">
                      <a16:colId xmlns:a16="http://schemas.microsoft.com/office/drawing/2014/main" val="20000"/>
                    </a:ext>
                  </a:extLst>
                </a:gridCol>
                <a:gridCol w="1161683">
                  <a:extLst>
                    <a:ext uri="{9D8B030D-6E8A-4147-A177-3AD203B41FA5}">
                      <a16:colId xmlns:a16="http://schemas.microsoft.com/office/drawing/2014/main" val="20001"/>
                    </a:ext>
                  </a:extLst>
                </a:gridCol>
                <a:gridCol w="1089078">
                  <a:extLst>
                    <a:ext uri="{9D8B030D-6E8A-4147-A177-3AD203B41FA5}">
                      <a16:colId xmlns:a16="http://schemas.microsoft.com/office/drawing/2014/main" val="20002"/>
                    </a:ext>
                  </a:extLst>
                </a:gridCol>
                <a:gridCol w="1089078">
                  <a:extLst>
                    <a:ext uri="{9D8B030D-6E8A-4147-A177-3AD203B41FA5}">
                      <a16:colId xmlns:a16="http://schemas.microsoft.com/office/drawing/2014/main" val="20003"/>
                    </a:ext>
                  </a:extLst>
                </a:gridCol>
                <a:gridCol w="1016471">
                  <a:extLst>
                    <a:ext uri="{9D8B030D-6E8A-4147-A177-3AD203B41FA5}">
                      <a16:colId xmlns:a16="http://schemas.microsoft.com/office/drawing/2014/main" val="20004"/>
                    </a:ext>
                  </a:extLst>
                </a:gridCol>
              </a:tblGrid>
              <a:tr h="222919">
                <a:tc rowSpan="3">
                  <a:txBody>
                    <a:bodyPr/>
                    <a:lstStyle/>
                    <a:p>
                      <a:pPr algn="ctr" fontAlgn="ctr"/>
                      <a:r>
                        <a:rPr lang="en-ZA" sz="1400" b="1" i="0" u="none" strike="noStrike" dirty="0" err="1">
                          <a:solidFill>
                            <a:srgbClr val="000000"/>
                          </a:solidFill>
                          <a:latin typeface="Arial"/>
                        </a:rPr>
                        <a:t>Subprogramme</a:t>
                      </a:r>
                      <a:endParaRPr lang="en-ZA" sz="1400" b="1" i="0" u="none" strike="noStrike" dirty="0">
                        <a:solidFill>
                          <a:srgbClr val="000000"/>
                        </a:solidFill>
                        <a:latin typeface="Arial"/>
                      </a:endParaRPr>
                    </a:p>
                  </a:txBody>
                  <a:tcPr marL="9525" marR="9525" marT="95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40178">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222919">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436312">
                <a:tc>
                  <a:txBody>
                    <a:bodyPr/>
                    <a:lstStyle/>
                    <a:p>
                      <a:pPr algn="l" fontAlgn="b"/>
                      <a:r>
                        <a:rPr lang="en-ZA" sz="1400" b="0" i="0" u="none" strike="noStrike" dirty="0">
                          <a:solidFill>
                            <a:srgbClr val="000000"/>
                          </a:solidFill>
                          <a:latin typeface="Arial"/>
                        </a:rPr>
                        <a:t>ADMINISTRATION</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512,838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110,934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401,904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21.63%</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436312">
                <a:tc>
                  <a:txBody>
                    <a:bodyPr/>
                    <a:lstStyle/>
                    <a:p>
                      <a:pPr algn="l" fontAlgn="b"/>
                      <a:r>
                        <a:rPr lang="en-ZA" sz="1400" b="0" i="0" u="none" strike="noStrike" dirty="0">
                          <a:solidFill>
                            <a:srgbClr val="000000"/>
                          </a:solidFill>
                          <a:latin typeface="Arial"/>
                        </a:rPr>
                        <a:t>NATIONAL HEALTH INSURANCE, HEALTH PLANNING &amp; SYSTEM ENABLEMENT</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735,087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169,208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565,879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23.02%</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436312">
                <a:tc>
                  <a:txBody>
                    <a:bodyPr/>
                    <a:lstStyle/>
                    <a:p>
                      <a:pPr algn="l" fontAlgn="b"/>
                      <a:r>
                        <a:rPr lang="en-ZA" sz="1400" b="0" i="0" u="none" strike="noStrike" dirty="0">
                          <a:solidFill>
                            <a:srgbClr val="000000"/>
                          </a:solidFill>
                          <a:latin typeface="Arial"/>
                        </a:rPr>
                        <a:t>HIV &amp; AIDS, TB, MATERNAL &amp; CHILD HEALTH</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18,278,344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4,473,421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13,804,923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24.47%</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436312">
                <a:tc>
                  <a:txBody>
                    <a:bodyPr/>
                    <a:lstStyle/>
                    <a:p>
                      <a:pPr algn="l" fontAlgn="b"/>
                      <a:r>
                        <a:rPr lang="en-ZA" sz="1400" b="0" i="0" u="none" strike="noStrike" dirty="0">
                          <a:solidFill>
                            <a:srgbClr val="000000"/>
                          </a:solidFill>
                          <a:latin typeface="Arial"/>
                        </a:rPr>
                        <a:t>PRIMARY HEALTH CARE SERVICES</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264,299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58,916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205,383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22.29%</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436312">
                <a:tc>
                  <a:txBody>
                    <a:bodyPr/>
                    <a:lstStyle/>
                    <a:p>
                      <a:pPr algn="l" fontAlgn="b"/>
                      <a:r>
                        <a:rPr lang="en-ZA" sz="1400" b="0" i="0" u="none" strike="noStrike" dirty="0">
                          <a:solidFill>
                            <a:srgbClr val="000000"/>
                          </a:solidFill>
                          <a:latin typeface="Arial"/>
                        </a:rPr>
                        <a:t>HOSPITALS, TERTIARY HEALTH SERVICES &amp; HUMAN RESOURCE DEVELOPMENT</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21,108,184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5,044,100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16,064,084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23.90%</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436312">
                <a:tc>
                  <a:txBody>
                    <a:bodyPr/>
                    <a:lstStyle/>
                    <a:p>
                      <a:pPr algn="l" fontAlgn="b"/>
                      <a:r>
                        <a:rPr lang="en-ZA" sz="1400" b="0" i="0" u="none" strike="noStrike" dirty="0">
                          <a:solidFill>
                            <a:srgbClr val="000000"/>
                          </a:solidFill>
                          <a:latin typeface="Arial"/>
                        </a:rPr>
                        <a:t>HEALTH REGULATION &amp; COMPLIANCE MANAGEMENT</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1,726,971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798,022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928,949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46.21%</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8"/>
                  </a:ext>
                </a:extLst>
              </a:tr>
              <a:tr h="436312">
                <a:tc>
                  <a:txBody>
                    <a:bodyPr/>
                    <a:lstStyle/>
                    <a:p>
                      <a:pPr algn="l" fontAlgn="b"/>
                      <a:r>
                        <a:rPr lang="en-ZA" sz="1400" b="1" i="0" u="none" strike="noStrike" dirty="0">
                          <a:solidFill>
                            <a:srgbClr val="000000"/>
                          </a:solidFill>
                          <a:latin typeface="Arial"/>
                        </a:rPr>
                        <a:t>TOTAL</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42,625,723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10,654,601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31,971,122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25.00%</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9"/>
                  </a:ext>
                </a:extLst>
              </a:tr>
            </a:tbl>
          </a:graphicData>
        </a:graphic>
      </p:graphicFrame>
      <p:sp>
        <p:nvSpPr>
          <p:cNvPr id="49220" name="Rectangle 10"/>
          <p:cNvSpPr>
            <a:spLocks noChangeArrowheads="1"/>
          </p:cNvSpPr>
          <p:nvPr/>
        </p:nvSpPr>
        <p:spPr bwMode="auto">
          <a:xfrm>
            <a:off x="2286000" y="1052513"/>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bwMode="auto">
          <a:xfrm>
            <a:off x="914400" y="6092825"/>
            <a:ext cx="7834313" cy="431800"/>
          </a:xfrm>
          <a:prstGeom prst="rect">
            <a:avLst/>
          </a:prstGeom>
          <a:noFill/>
          <a:ln>
            <a:miter lim="800000"/>
            <a:headEnd/>
            <a:tailEnd/>
          </a:ln>
        </p:spPr>
        <p:txBody>
          <a:bodyPr/>
          <a:lstStyle/>
          <a:p>
            <a:pPr algn="r" eaLnBrk="1" hangingPunct="1"/>
            <a:fld id="{404E7E50-9ACD-44BA-B4AE-78758AA33ACE}" type="slidenum">
              <a:rPr lang="en-ZA" altLang="en-US" sz="1200" smtClean="0">
                <a:latin typeface="Arial" charset="0"/>
                <a:cs typeface="Arial" charset="0"/>
              </a:rPr>
              <a:pPr algn="r" eaLnBrk="1" hangingPunct="1"/>
              <a:t>44</a:t>
            </a:fld>
            <a:r>
              <a:rPr lang="en-ZA" altLang="en-US" sz="1200" smtClean="0">
                <a:latin typeface="Arial" charset="0"/>
                <a:cs typeface="Arial" charset="0"/>
              </a:rPr>
              <a:t> </a:t>
            </a:r>
          </a:p>
        </p:txBody>
      </p:sp>
      <p:sp>
        <p:nvSpPr>
          <p:cNvPr id="50179" name="Rectangle 2"/>
          <p:cNvSpPr txBox="1">
            <a:spLocks noChangeArrowheads="1"/>
          </p:cNvSpPr>
          <p:nvPr/>
        </p:nvSpPr>
        <p:spPr bwMode="auto">
          <a:xfrm>
            <a:off x="642938" y="-71438"/>
            <a:ext cx="5562600" cy="990601"/>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rPr>
              <a:t>         Summary per    </a:t>
            </a:r>
          </a:p>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rPr>
              <a:t>         Economic Classification</a:t>
            </a:r>
          </a:p>
        </p:txBody>
      </p:sp>
      <p:graphicFrame>
        <p:nvGraphicFramePr>
          <p:cNvPr id="5" name="Table 4"/>
          <p:cNvGraphicFramePr>
            <a:graphicFrameLocks noGrp="1"/>
          </p:cNvGraphicFramePr>
          <p:nvPr/>
        </p:nvGraphicFramePr>
        <p:xfrm>
          <a:off x="179388" y="2133600"/>
          <a:ext cx="8712200" cy="3398838"/>
        </p:xfrm>
        <a:graphic>
          <a:graphicData uri="http://schemas.openxmlformats.org/drawingml/2006/table">
            <a:tbl>
              <a:tblPr/>
              <a:tblGrid>
                <a:gridCol w="3001555">
                  <a:extLst>
                    <a:ext uri="{9D8B030D-6E8A-4147-A177-3AD203B41FA5}">
                      <a16:colId xmlns:a16="http://schemas.microsoft.com/office/drawing/2014/main" val="20000"/>
                    </a:ext>
                  </a:extLst>
                </a:gridCol>
                <a:gridCol w="1554650">
                  <a:extLst>
                    <a:ext uri="{9D8B030D-6E8A-4147-A177-3AD203B41FA5}">
                      <a16:colId xmlns:a16="http://schemas.microsoft.com/office/drawing/2014/main" val="20001"/>
                    </a:ext>
                  </a:extLst>
                </a:gridCol>
                <a:gridCol w="1554650">
                  <a:extLst>
                    <a:ext uri="{9D8B030D-6E8A-4147-A177-3AD203B41FA5}">
                      <a16:colId xmlns:a16="http://schemas.microsoft.com/office/drawing/2014/main" val="20002"/>
                    </a:ext>
                  </a:extLst>
                </a:gridCol>
                <a:gridCol w="1400725">
                  <a:extLst>
                    <a:ext uri="{9D8B030D-6E8A-4147-A177-3AD203B41FA5}">
                      <a16:colId xmlns:a16="http://schemas.microsoft.com/office/drawing/2014/main" val="20003"/>
                    </a:ext>
                  </a:extLst>
                </a:gridCol>
                <a:gridCol w="1200619">
                  <a:extLst>
                    <a:ext uri="{9D8B030D-6E8A-4147-A177-3AD203B41FA5}">
                      <a16:colId xmlns:a16="http://schemas.microsoft.com/office/drawing/2014/main" val="20004"/>
                    </a:ext>
                  </a:extLst>
                </a:gridCol>
              </a:tblGrid>
              <a:tr h="222907">
                <a:tc rowSpan="3">
                  <a:txBody>
                    <a:bodyPr/>
                    <a:lstStyle/>
                    <a:p>
                      <a:pPr algn="ctr" fontAlgn="ctr"/>
                      <a:r>
                        <a:rPr lang="en-ZA" sz="1400" b="1" i="0" u="none" strike="noStrike" dirty="0">
                          <a:solidFill>
                            <a:srgbClr val="000000"/>
                          </a:solidFill>
                          <a:latin typeface="Arial"/>
                        </a:rPr>
                        <a:t>Economic Classification</a:t>
                      </a:r>
                    </a:p>
                  </a:txBody>
                  <a:tcPr marL="9524" marR="9524" marT="95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4" marR="9524"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719025">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227780">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4" marR="9524"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62370">
                <a:tc>
                  <a:txBody>
                    <a:bodyPr/>
                    <a:lstStyle/>
                    <a:p>
                      <a:pPr algn="l" fontAlgn="b"/>
                      <a:r>
                        <a:rPr lang="en-ZA" sz="1400" b="0" i="0" u="none" strike="noStrike" dirty="0">
                          <a:solidFill>
                            <a:srgbClr val="000000"/>
                          </a:solidFill>
                          <a:latin typeface="Arial"/>
                        </a:rPr>
                        <a:t>Compensation of Employees</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760,032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210,857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549,175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27.74%</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67947">
                <a:tc>
                  <a:txBody>
                    <a:bodyPr/>
                    <a:lstStyle/>
                    <a:p>
                      <a:pPr algn="l" fontAlgn="b"/>
                      <a:r>
                        <a:rPr lang="en-ZA" sz="1400" b="0" i="0" u="none" strike="noStrike" dirty="0">
                          <a:solidFill>
                            <a:srgbClr val="000000"/>
                          </a:solidFill>
                          <a:latin typeface="Arial"/>
                        </a:rPr>
                        <a:t>Goods and Services</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1,645,882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332,625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1,313,257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20.21%</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367947">
                <a:tc>
                  <a:txBody>
                    <a:bodyPr/>
                    <a:lstStyle/>
                    <a:p>
                      <a:pPr algn="l" fontAlgn="b"/>
                      <a:r>
                        <a:rPr lang="en-ZA" sz="1400" b="0" i="0" u="none" strike="noStrike" dirty="0">
                          <a:solidFill>
                            <a:srgbClr val="000000"/>
                          </a:solidFill>
                          <a:latin typeface="Arial"/>
                        </a:rPr>
                        <a:t>Transfers</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39,354,196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9,971,797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29,382,399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25.34%</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367947">
                <a:tc>
                  <a:txBody>
                    <a:bodyPr/>
                    <a:lstStyle/>
                    <a:p>
                      <a:pPr algn="l" fontAlgn="b"/>
                      <a:r>
                        <a:rPr lang="en-ZA" sz="1400" b="0" i="0" u="none" strike="noStrike" dirty="0">
                          <a:solidFill>
                            <a:srgbClr val="000000"/>
                          </a:solidFill>
                          <a:latin typeface="Arial"/>
                        </a:rPr>
                        <a:t>Capital</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865,613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139,322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726,291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16.10%</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67947">
                <a:tc>
                  <a:txBody>
                    <a:bodyPr/>
                    <a:lstStyle/>
                    <a:p>
                      <a:pPr algn="l" fontAlgn="b"/>
                      <a:r>
                        <a:rPr lang="en-ZA" sz="1400" b="0" i="0" u="none" strike="noStrike">
                          <a:solidFill>
                            <a:srgbClr val="000000"/>
                          </a:solidFill>
                          <a:latin typeface="Arial"/>
                        </a:rPr>
                        <a:t>Losses</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94970">
                <a:tc>
                  <a:txBody>
                    <a:bodyPr/>
                    <a:lstStyle/>
                    <a:p>
                      <a:pPr algn="l" fontAlgn="b"/>
                      <a:r>
                        <a:rPr lang="en-ZA" sz="1400" b="1" i="0" u="none" strike="noStrike">
                          <a:solidFill>
                            <a:srgbClr val="000000"/>
                          </a:solidFill>
                          <a:latin typeface="Arial"/>
                        </a:rPr>
                        <a:t>TOTAL</a:t>
                      </a:r>
                    </a:p>
                  </a:txBody>
                  <a:tcPr marL="9524" marR="9524"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42,625,723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10,654,601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31,971,122 </a:t>
                      </a:r>
                    </a:p>
                  </a:txBody>
                  <a:tcPr marL="9524" marR="9524"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25.00%</a:t>
                      </a:r>
                    </a:p>
                  </a:txBody>
                  <a:tcPr marL="9524" marR="9524"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50235" name="Rectangle 5"/>
          <p:cNvSpPr>
            <a:spLocks noChangeArrowheads="1"/>
          </p:cNvSpPr>
          <p:nvPr/>
        </p:nvSpPr>
        <p:spPr bwMode="auto">
          <a:xfrm>
            <a:off x="2286000" y="1052513"/>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06D07BDA-48F9-42D8-952D-BB020F5DE0DE}" type="slidenum">
              <a:rPr lang="en-ZA" altLang="en-US" sz="1200" smtClean="0">
                <a:latin typeface="Arial" charset="0"/>
                <a:cs typeface="Arial" charset="0"/>
              </a:rPr>
              <a:pPr algn="r" eaLnBrk="1" hangingPunct="1"/>
              <a:t>45</a:t>
            </a:fld>
            <a:r>
              <a:rPr lang="en-ZA" altLang="en-US" sz="1200" smtClean="0">
                <a:latin typeface="Arial" charset="0"/>
                <a:cs typeface="Arial" charset="0"/>
              </a:rPr>
              <a:t> </a:t>
            </a:r>
          </a:p>
        </p:txBody>
      </p:sp>
      <p:sp>
        <p:nvSpPr>
          <p:cNvPr id="51203" name="TextBox 2"/>
          <p:cNvSpPr txBox="1">
            <a:spLocks noChangeArrowheads="1"/>
          </p:cNvSpPr>
          <p:nvPr/>
        </p:nvSpPr>
        <p:spPr bwMode="auto">
          <a:xfrm>
            <a:off x="762000" y="1357313"/>
            <a:ext cx="7924800" cy="1446212"/>
          </a:xfrm>
          <a:prstGeom prst="rect">
            <a:avLst/>
          </a:prstGeom>
          <a:noFill/>
          <a:ln w="9525">
            <a:noFill/>
            <a:miter lim="800000"/>
            <a:headEnd/>
            <a:tailEnd/>
          </a:ln>
        </p:spPr>
        <p:txBody>
          <a:bodyPr>
            <a:spAutoFit/>
          </a:bodyPr>
          <a:lstStyle/>
          <a:p>
            <a:pPr algn="ctr" eaLnBrk="1" hangingPunct="1"/>
            <a:r>
              <a:rPr lang="en-US" altLang="en-US" sz="2000">
                <a:latin typeface="Trebuchet MS Bold" pitchFamily="34" charset="0"/>
                <a:sym typeface="Trebuchet MS Bold" pitchFamily="34" charset="0"/>
              </a:rPr>
              <a:t>As at 30 June 2017</a:t>
            </a:r>
          </a:p>
          <a:p>
            <a:pPr algn="ctr" eaLnBrk="1" hangingPunct="1"/>
            <a:r>
              <a:rPr lang="en-US" altLang="en-US" sz="2000">
                <a:latin typeface="Trebuchet MS Bold" pitchFamily="34" charset="0"/>
                <a:sym typeface="Trebuchet MS Bold" pitchFamily="34" charset="0"/>
              </a:rPr>
              <a:t>Expenditure target: 25%</a:t>
            </a:r>
            <a:endParaRPr lang="en-US" altLang="en-US" sz="2000"/>
          </a:p>
          <a:p>
            <a:pPr eaLnBrk="1" hangingPunct="1"/>
            <a:endParaRPr lang="en-US" altLang="en-US" sz="2400" b="1"/>
          </a:p>
          <a:p>
            <a:pPr eaLnBrk="1" hangingPunct="1"/>
            <a:endParaRPr lang="en-US" altLang="en-US" sz="2400" b="1"/>
          </a:p>
        </p:txBody>
      </p:sp>
      <p:sp>
        <p:nvSpPr>
          <p:cNvPr id="4" name="Rectangle 2"/>
          <p:cNvSpPr txBox="1">
            <a:spLocks noChangeArrowheads="1"/>
          </p:cNvSpPr>
          <p:nvPr/>
        </p:nvSpPr>
        <p:spPr>
          <a:xfrm>
            <a:off x="642938" y="-71438"/>
            <a:ext cx="5562600" cy="990601"/>
          </a:xfrm>
          <a:prstGeom prst="rect">
            <a:avLst/>
          </a:prstGeom>
        </p:spPr>
        <p:txBody>
          <a:bodyPr anchor="b">
            <a:normAutofit/>
          </a:bodyPr>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       </a:t>
            </a:r>
            <a:r>
              <a:rPr lang="en-GB" sz="2400" b="1" dirty="0">
                <a:solidFill>
                  <a:schemeClr val="bg1"/>
                </a:solidFill>
                <a:latin typeface="Arial" panose="020B0604020202020204" pitchFamily="34" charset="0"/>
                <a:ea typeface="+mj-ea"/>
                <a:cs typeface="Arial" panose="020B0604020202020204" pitchFamily="34" charset="0"/>
              </a:rPr>
              <a:t>Pr</a:t>
            </a:r>
            <a:r>
              <a:rPr lang="en-GB" sz="2400" b="1" dirty="0">
                <a:solidFill>
                  <a:schemeClr val="bg1"/>
                </a:solidFill>
                <a:latin typeface="Arial" panose="020B0604020202020204" pitchFamily="34" charset="0"/>
                <a:cs typeface="Arial" panose="020B0604020202020204" pitchFamily="34" charset="0"/>
              </a:rPr>
              <a:t>ogramme 1:  Administration</a:t>
            </a:r>
          </a:p>
        </p:txBody>
      </p:sp>
      <p:graphicFrame>
        <p:nvGraphicFramePr>
          <p:cNvPr id="7" name="Table 6"/>
          <p:cNvGraphicFramePr>
            <a:graphicFrameLocks noGrp="1"/>
          </p:cNvGraphicFramePr>
          <p:nvPr/>
        </p:nvGraphicFramePr>
        <p:xfrm>
          <a:off x="323850" y="2205038"/>
          <a:ext cx="8353425" cy="3455987"/>
        </p:xfrm>
        <a:graphic>
          <a:graphicData uri="http://schemas.openxmlformats.org/drawingml/2006/table">
            <a:tbl>
              <a:tblPr/>
              <a:tblGrid>
                <a:gridCol w="2877948">
                  <a:extLst>
                    <a:ext uri="{9D8B030D-6E8A-4147-A177-3AD203B41FA5}">
                      <a16:colId xmlns:a16="http://schemas.microsoft.com/office/drawing/2014/main" val="20000"/>
                    </a:ext>
                  </a:extLst>
                </a:gridCol>
                <a:gridCol w="1490629">
                  <a:extLst>
                    <a:ext uri="{9D8B030D-6E8A-4147-A177-3AD203B41FA5}">
                      <a16:colId xmlns:a16="http://schemas.microsoft.com/office/drawing/2014/main" val="20001"/>
                    </a:ext>
                  </a:extLst>
                </a:gridCol>
                <a:gridCol w="1490629">
                  <a:extLst>
                    <a:ext uri="{9D8B030D-6E8A-4147-A177-3AD203B41FA5}">
                      <a16:colId xmlns:a16="http://schemas.microsoft.com/office/drawing/2014/main" val="20002"/>
                    </a:ext>
                  </a:extLst>
                </a:gridCol>
                <a:gridCol w="1343043">
                  <a:extLst>
                    <a:ext uri="{9D8B030D-6E8A-4147-A177-3AD203B41FA5}">
                      <a16:colId xmlns:a16="http://schemas.microsoft.com/office/drawing/2014/main" val="20003"/>
                    </a:ext>
                  </a:extLst>
                </a:gridCol>
                <a:gridCol w="1151177">
                  <a:extLst>
                    <a:ext uri="{9D8B030D-6E8A-4147-A177-3AD203B41FA5}">
                      <a16:colId xmlns:a16="http://schemas.microsoft.com/office/drawing/2014/main" val="20004"/>
                    </a:ext>
                  </a:extLst>
                </a:gridCol>
              </a:tblGrid>
              <a:tr h="328243">
                <a:tc rowSpan="3">
                  <a:txBody>
                    <a:bodyPr/>
                    <a:lstStyle/>
                    <a:p>
                      <a:pPr algn="ctr" fontAlgn="ctr"/>
                      <a:r>
                        <a:rPr lang="en-ZA" sz="1400" b="1" i="0" u="none" strike="noStrike" dirty="0">
                          <a:solidFill>
                            <a:srgbClr val="000000"/>
                          </a:solidFill>
                          <a:latin typeface="Arial"/>
                        </a:rPr>
                        <a:t>Economic Classification</a:t>
                      </a:r>
                    </a:p>
                  </a:txBody>
                  <a:tcPr marL="9526" marR="9526"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6" marR="9526"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14058">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28243">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28243">
                <a:tc>
                  <a:txBody>
                    <a:bodyPr/>
                    <a:lstStyle/>
                    <a:p>
                      <a:pPr algn="l" fontAlgn="b"/>
                      <a:r>
                        <a:rPr lang="en-ZA" sz="1400" b="0" i="0" u="none" strike="noStrike">
                          <a:solidFill>
                            <a:srgbClr val="000000"/>
                          </a:solidFill>
                          <a:latin typeface="Arial"/>
                        </a:rPr>
                        <a:t>Compensation of Employees</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197,170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47,772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149,398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24.23%</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28243">
                <a:tc>
                  <a:txBody>
                    <a:bodyPr/>
                    <a:lstStyle/>
                    <a:p>
                      <a:pPr algn="l" fontAlgn="b"/>
                      <a:r>
                        <a:rPr lang="en-ZA" sz="1400" b="0" i="0" u="none" strike="noStrike">
                          <a:solidFill>
                            <a:srgbClr val="000000"/>
                          </a:solidFill>
                          <a:latin typeface="Arial"/>
                        </a:rPr>
                        <a:t>Goods and Services</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308,819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63,004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245,815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20.40%</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436235">
                <a:tc>
                  <a:txBody>
                    <a:bodyPr/>
                    <a:lstStyle/>
                    <a:p>
                      <a:pPr algn="l" fontAlgn="b"/>
                      <a:r>
                        <a:rPr lang="en-ZA" sz="1400" b="0" i="0" u="none" strike="noStrike">
                          <a:solidFill>
                            <a:srgbClr val="000000"/>
                          </a:solidFill>
                          <a:latin typeface="Arial"/>
                        </a:rPr>
                        <a:t>Transfers</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2,252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100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2,152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4.44%</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436235">
                <a:tc>
                  <a:txBody>
                    <a:bodyPr/>
                    <a:lstStyle/>
                    <a:p>
                      <a:pPr algn="l" fontAlgn="b"/>
                      <a:r>
                        <a:rPr lang="en-ZA" sz="1400" b="0" i="0" u="none" strike="noStrike">
                          <a:solidFill>
                            <a:srgbClr val="000000"/>
                          </a:solidFill>
                          <a:latin typeface="Arial"/>
                        </a:rPr>
                        <a:t>Capital</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4,597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58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4,539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1.26%</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28243">
                <a:tc>
                  <a:txBody>
                    <a:bodyPr/>
                    <a:lstStyle/>
                    <a:p>
                      <a:pPr algn="l" fontAlgn="b"/>
                      <a:r>
                        <a:rPr lang="en-ZA" sz="1400" b="0" i="0" u="none" strike="noStrike">
                          <a:solidFill>
                            <a:srgbClr val="000000"/>
                          </a:solidFill>
                          <a:latin typeface="Arial"/>
                        </a:rPr>
                        <a:t>Losses</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28243">
                <a:tc>
                  <a:txBody>
                    <a:bodyPr/>
                    <a:lstStyle/>
                    <a:p>
                      <a:pPr algn="l" fontAlgn="b"/>
                      <a:r>
                        <a:rPr lang="en-ZA" sz="1400" b="1" i="0" u="none" strike="noStrike">
                          <a:solidFill>
                            <a:srgbClr val="000000"/>
                          </a:solidFill>
                          <a:latin typeface="Arial"/>
                        </a:rPr>
                        <a:t>TOTAL</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512,838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110,934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401,904 </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21.63%</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2E402604-7714-4F8A-BD99-1D2F648AD7CA}" type="slidenum">
              <a:rPr lang="en-ZA" altLang="en-US" sz="1200" smtClean="0">
                <a:latin typeface="Arial" charset="0"/>
                <a:cs typeface="Arial" charset="0"/>
              </a:rPr>
              <a:pPr algn="r" eaLnBrk="1" hangingPunct="1"/>
              <a:t>46</a:t>
            </a:fld>
            <a:r>
              <a:rPr lang="en-ZA" altLang="en-US" sz="1200" smtClean="0">
                <a:latin typeface="Arial" charset="0"/>
                <a:cs typeface="Arial" charset="0"/>
              </a:rPr>
              <a:t> </a:t>
            </a:r>
          </a:p>
        </p:txBody>
      </p:sp>
      <p:sp>
        <p:nvSpPr>
          <p:cNvPr id="52227" name="TextBox 2"/>
          <p:cNvSpPr txBox="1">
            <a:spLocks noChangeArrowheads="1"/>
          </p:cNvSpPr>
          <p:nvPr/>
        </p:nvSpPr>
        <p:spPr bwMode="auto">
          <a:xfrm>
            <a:off x="762000" y="1357313"/>
            <a:ext cx="7924800" cy="1446212"/>
          </a:xfrm>
          <a:prstGeom prst="rect">
            <a:avLst/>
          </a:prstGeom>
          <a:noFill/>
          <a:ln w="9525">
            <a:noFill/>
            <a:miter lim="800000"/>
            <a:headEnd/>
            <a:tailEnd/>
          </a:ln>
        </p:spPr>
        <p:txBody>
          <a:bodyPr>
            <a:spAutoFit/>
          </a:bodyPr>
          <a:lstStyle/>
          <a:p>
            <a:pPr algn="ctr" eaLnBrk="1" hangingPunct="1"/>
            <a:r>
              <a:rPr lang="en-US" altLang="en-US" sz="2000">
                <a:latin typeface="Trebuchet MS Bold" pitchFamily="34" charset="0"/>
                <a:sym typeface="Trebuchet MS Bold" pitchFamily="34" charset="0"/>
              </a:rPr>
              <a:t>Reasons for Deviation</a:t>
            </a:r>
          </a:p>
          <a:p>
            <a:pPr algn="ctr" eaLnBrk="1" hangingPunct="1"/>
            <a:r>
              <a:rPr lang="en-US" altLang="en-US" sz="2000">
                <a:latin typeface="Trebuchet MS Bold" pitchFamily="34" charset="0"/>
                <a:sym typeface="Trebuchet MS Bold" pitchFamily="34" charset="0"/>
              </a:rPr>
              <a:t>Programme 1</a:t>
            </a:r>
            <a:endParaRPr lang="en-US" altLang="en-US" sz="2000"/>
          </a:p>
          <a:p>
            <a:pPr eaLnBrk="1" hangingPunct="1"/>
            <a:endParaRPr lang="en-US" altLang="en-US" sz="2400" b="1"/>
          </a:p>
          <a:p>
            <a:pPr eaLnBrk="1" hangingPunct="1"/>
            <a:endParaRPr lang="en-US" altLang="en-US" sz="2400" b="1"/>
          </a:p>
        </p:txBody>
      </p:sp>
      <p:sp>
        <p:nvSpPr>
          <p:cNvPr id="4" name="Rectangle 2"/>
          <p:cNvSpPr txBox="1">
            <a:spLocks noChangeArrowheads="1"/>
          </p:cNvSpPr>
          <p:nvPr/>
        </p:nvSpPr>
        <p:spPr>
          <a:xfrm>
            <a:off x="642938" y="-71438"/>
            <a:ext cx="5562600" cy="990601"/>
          </a:xfrm>
          <a:prstGeom prst="rect">
            <a:avLst/>
          </a:prstGeom>
        </p:spPr>
        <p:txBody>
          <a:bodyPr anchor="b">
            <a:normAutofit/>
          </a:bodyPr>
          <a:lstStyle/>
          <a:p>
            <a:pP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panose="020B0604020202020204" pitchFamily="34" charset="0"/>
              <a:ea typeface="+mj-ea"/>
              <a:cs typeface="Arial" panose="020B0604020202020204" pitchFamily="34" charset="0"/>
            </a:endParaRPr>
          </a:p>
        </p:txBody>
      </p:sp>
      <p:sp>
        <p:nvSpPr>
          <p:cNvPr id="52229" name="Rectangle 4"/>
          <p:cNvSpPr>
            <a:spLocks noChangeArrowheads="1"/>
          </p:cNvSpPr>
          <p:nvPr/>
        </p:nvSpPr>
        <p:spPr bwMode="auto">
          <a:xfrm>
            <a:off x="468313" y="2060575"/>
            <a:ext cx="8064500" cy="3140075"/>
          </a:xfrm>
          <a:prstGeom prst="rect">
            <a:avLst/>
          </a:prstGeom>
          <a:noFill/>
          <a:ln w="9525">
            <a:noFill/>
            <a:miter lim="800000"/>
            <a:headEnd/>
            <a:tailEnd/>
          </a:ln>
        </p:spPr>
        <p:txBody>
          <a:bodyPr>
            <a:spAutoFit/>
          </a:bodyPr>
          <a:lstStyle/>
          <a:p>
            <a:pPr eaLnBrk="1" hangingPunct="1"/>
            <a:r>
              <a:rPr lang="en-ZA" altLang="en-US" b="1" u="sng"/>
              <a:t>Goods &amp; Services</a:t>
            </a:r>
          </a:p>
          <a:p>
            <a:pPr eaLnBrk="1" hangingPunct="1">
              <a:buFont typeface="Wingdings" pitchFamily="2" charset="2"/>
              <a:buChar char="§"/>
            </a:pPr>
            <a:r>
              <a:rPr lang="en-ZA" altLang="en-US"/>
              <a:t>Bursaries are in the process of being paid.</a:t>
            </a:r>
          </a:p>
          <a:p>
            <a:pPr eaLnBrk="1" hangingPunct="1">
              <a:buFont typeface="Wingdings" pitchFamily="2" charset="2"/>
              <a:buChar char="§"/>
            </a:pPr>
            <a:r>
              <a:rPr lang="en-ZA" altLang="en-US"/>
              <a:t>Audit costs increase in the middle of the of the financial year. </a:t>
            </a:r>
          </a:p>
          <a:p>
            <a:pPr eaLnBrk="1" hangingPunct="1">
              <a:buFont typeface="Wingdings" pitchFamily="2" charset="2"/>
              <a:buChar char="§"/>
            </a:pPr>
            <a:r>
              <a:rPr lang="en-ZA" altLang="en-US"/>
              <a:t>Microsoft Licence of R24 million still to be processed.</a:t>
            </a:r>
          </a:p>
          <a:p>
            <a:pPr eaLnBrk="1" hangingPunct="1"/>
            <a:endParaRPr lang="en-ZA" altLang="en-US" b="1" u="sng"/>
          </a:p>
          <a:p>
            <a:pPr eaLnBrk="1" hangingPunct="1"/>
            <a:r>
              <a:rPr lang="en-ZA" altLang="en-US" b="1" u="sng"/>
              <a:t>Transfers &amp; Subsidies</a:t>
            </a:r>
          </a:p>
          <a:p>
            <a:pPr eaLnBrk="1" hangingPunct="1">
              <a:buFont typeface="Wingdings" pitchFamily="2" charset="2"/>
              <a:buChar char="§"/>
            </a:pPr>
            <a:r>
              <a:rPr lang="en-ZA" altLang="en-US"/>
              <a:t>HWSETA levy payment paid each quarter- to be paid at the end of June for the 1</a:t>
            </a:r>
            <a:r>
              <a:rPr lang="en-ZA" altLang="en-US" baseline="30000"/>
              <a:t>st</a:t>
            </a:r>
            <a:r>
              <a:rPr lang="en-ZA" altLang="en-US"/>
              <a:t> quarter.</a:t>
            </a:r>
          </a:p>
          <a:p>
            <a:pPr eaLnBrk="1" hangingPunct="1">
              <a:buFont typeface="Wingdings" pitchFamily="2" charset="2"/>
              <a:buChar char="§"/>
            </a:pPr>
            <a:endParaRPr lang="en-ZA" altLang="en-US"/>
          </a:p>
          <a:p>
            <a:pPr eaLnBrk="1" hangingPunct="1"/>
            <a:r>
              <a:rPr lang="en-ZA" altLang="en-US" b="1" u="sng"/>
              <a:t>Purchase of Capital assets</a:t>
            </a:r>
          </a:p>
          <a:p>
            <a:pPr eaLnBrk="1" hangingPunct="1">
              <a:buFont typeface="Wingdings" pitchFamily="2" charset="2"/>
              <a:buChar char="§"/>
            </a:pPr>
            <a:r>
              <a:rPr lang="en-ZA" altLang="en-US"/>
              <a:t>Tender process for ITC equipment is not finalized yet.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ChangeArrowheads="1"/>
          </p:cNvSpPr>
          <p:nvPr/>
        </p:nvSpPr>
        <p:spPr bwMode="auto">
          <a:xfrm>
            <a:off x="827088" y="0"/>
            <a:ext cx="6265862" cy="830263"/>
          </a:xfrm>
          <a:prstGeom prst="rect">
            <a:avLst/>
          </a:prstGeom>
          <a:noFill/>
          <a:ln w="9525">
            <a:noFill/>
            <a:miter lim="800000"/>
            <a:headEnd/>
            <a:tailEnd/>
          </a:ln>
        </p:spPr>
        <p:txBody>
          <a:bodyPr>
            <a:spAutoFit/>
          </a:bodyPr>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Programme 2:  National Health Insurance</a:t>
            </a:r>
            <a:r>
              <a:rPr lang="en-US" altLang="en-US" sz="2400" b="1">
                <a:solidFill>
                  <a:schemeClr val="bg1"/>
                </a:solidFill>
              </a:rPr>
              <a:t>, Health Planning and System Enablement</a:t>
            </a:r>
            <a:endParaRPr lang="en-GB" altLang="en-US" sz="2400" b="1">
              <a:solidFill>
                <a:schemeClr val="bg1"/>
              </a:solidFill>
            </a:endParaRPr>
          </a:p>
        </p:txBody>
      </p:sp>
      <p:sp>
        <p:nvSpPr>
          <p:cNvPr id="53251" name="Rectangle 2"/>
          <p:cNvSpPr>
            <a:spLocks noChangeArrowheads="1"/>
          </p:cNvSpPr>
          <p:nvPr/>
        </p:nvSpPr>
        <p:spPr bwMode="auto">
          <a:xfrm>
            <a:off x="2286000" y="1052513"/>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US" altLang="en-US"/>
          </a:p>
        </p:txBody>
      </p:sp>
      <p:graphicFrame>
        <p:nvGraphicFramePr>
          <p:cNvPr id="4" name="Table 3"/>
          <p:cNvGraphicFramePr>
            <a:graphicFrameLocks noGrp="1"/>
          </p:cNvGraphicFramePr>
          <p:nvPr/>
        </p:nvGraphicFramePr>
        <p:xfrm>
          <a:off x="323850" y="2060575"/>
          <a:ext cx="8569325" cy="3073400"/>
        </p:xfrm>
        <a:graphic>
          <a:graphicData uri="http://schemas.openxmlformats.org/drawingml/2006/table">
            <a:tbl>
              <a:tblPr/>
              <a:tblGrid>
                <a:gridCol w="2952330">
                  <a:extLst>
                    <a:ext uri="{9D8B030D-6E8A-4147-A177-3AD203B41FA5}">
                      <a16:colId xmlns:a16="http://schemas.microsoft.com/office/drawing/2014/main" val="20000"/>
                    </a:ext>
                  </a:extLst>
                </a:gridCol>
                <a:gridCol w="1529155">
                  <a:extLst>
                    <a:ext uri="{9D8B030D-6E8A-4147-A177-3AD203B41FA5}">
                      <a16:colId xmlns:a16="http://schemas.microsoft.com/office/drawing/2014/main" val="20001"/>
                    </a:ext>
                  </a:extLst>
                </a:gridCol>
                <a:gridCol w="1529155">
                  <a:extLst>
                    <a:ext uri="{9D8B030D-6E8A-4147-A177-3AD203B41FA5}">
                      <a16:colId xmlns:a16="http://schemas.microsoft.com/office/drawing/2014/main" val="20002"/>
                    </a:ext>
                  </a:extLst>
                </a:gridCol>
                <a:gridCol w="1377755">
                  <a:extLst>
                    <a:ext uri="{9D8B030D-6E8A-4147-A177-3AD203B41FA5}">
                      <a16:colId xmlns:a16="http://schemas.microsoft.com/office/drawing/2014/main" val="20003"/>
                    </a:ext>
                  </a:extLst>
                </a:gridCol>
                <a:gridCol w="1180931">
                  <a:extLst>
                    <a:ext uri="{9D8B030D-6E8A-4147-A177-3AD203B41FA5}">
                      <a16:colId xmlns:a16="http://schemas.microsoft.com/office/drawing/2014/main" val="20004"/>
                    </a:ext>
                  </a:extLst>
                </a:gridCol>
              </a:tblGrid>
              <a:tr h="261517">
                <a:tc rowSpan="3">
                  <a:txBody>
                    <a:bodyPr/>
                    <a:lstStyle/>
                    <a:p>
                      <a:pPr algn="ctr" fontAlgn="ctr"/>
                      <a:r>
                        <a:rPr lang="en-ZA" sz="1400" b="1" i="0" u="none" strike="noStrike" dirty="0">
                          <a:solidFill>
                            <a:srgbClr val="000000"/>
                          </a:solidFill>
                          <a:latin typeface="Arial"/>
                        </a:rPr>
                        <a:t>Economic Classification</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41275">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04497">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04497">
                <a:tc>
                  <a:txBody>
                    <a:bodyPr/>
                    <a:lstStyle/>
                    <a:p>
                      <a:pPr algn="l" fontAlgn="b"/>
                      <a:r>
                        <a:rPr lang="en-ZA" sz="1400" b="0" i="0" u="none" strike="noStrike">
                          <a:solidFill>
                            <a:srgbClr val="000000"/>
                          </a:solidFill>
                          <a:latin typeface="Arial"/>
                        </a:rPr>
                        <a:t>Compensation of Employees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114,740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25,458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89,282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22.19%</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04497">
                <a:tc>
                  <a:txBody>
                    <a:bodyPr/>
                    <a:lstStyle/>
                    <a:p>
                      <a:pPr algn="l" fontAlgn="b"/>
                      <a:r>
                        <a:rPr lang="en-ZA" sz="1400" b="0" i="0" u="none" strike="noStrike">
                          <a:solidFill>
                            <a:srgbClr val="000000"/>
                          </a:solidFill>
                          <a:latin typeface="Arial"/>
                        </a:rPr>
                        <a:t>Goods and Services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585,328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143,467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441,861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24.51%</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343624">
                <a:tc>
                  <a:txBody>
                    <a:bodyPr/>
                    <a:lstStyle/>
                    <a:p>
                      <a:pPr algn="l" fontAlgn="b"/>
                      <a:r>
                        <a:rPr lang="en-ZA" sz="1400" b="0" i="0" u="none" strike="noStrike">
                          <a:solidFill>
                            <a:srgbClr val="000000"/>
                          </a:solidFill>
                          <a:latin typeface="Arial"/>
                        </a:rPr>
                        <a:t>Transfers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28,401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190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28,211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0.67%</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304497">
                <a:tc>
                  <a:txBody>
                    <a:bodyPr/>
                    <a:lstStyle/>
                    <a:p>
                      <a:pPr algn="l" fontAlgn="b"/>
                      <a:r>
                        <a:rPr lang="en-ZA" sz="1400" b="0" i="0" u="none" strike="noStrike">
                          <a:solidFill>
                            <a:srgbClr val="000000"/>
                          </a:solidFill>
                          <a:latin typeface="Arial"/>
                        </a:rPr>
                        <a:t>Capital</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6,618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93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6,525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1.41%</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04497">
                <a:tc>
                  <a:txBody>
                    <a:bodyPr/>
                    <a:lstStyle/>
                    <a:p>
                      <a:pPr algn="l" fontAlgn="b"/>
                      <a:r>
                        <a:rPr lang="en-ZA" sz="1400" b="0" i="0" u="none" strike="noStrike">
                          <a:solidFill>
                            <a:srgbClr val="000000"/>
                          </a:solidFill>
                          <a:latin typeface="Arial"/>
                        </a:rPr>
                        <a:t>Losses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0.00%</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04497">
                <a:tc>
                  <a:txBody>
                    <a:bodyPr/>
                    <a:lstStyle/>
                    <a:p>
                      <a:pPr algn="l" fontAlgn="b"/>
                      <a:r>
                        <a:rPr lang="en-ZA" sz="1400" b="1" i="0" u="none" strike="noStrike">
                          <a:solidFill>
                            <a:srgbClr val="000000"/>
                          </a:solidFill>
                          <a:latin typeface="Arial"/>
                        </a:rPr>
                        <a:t>TOTAL</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735,087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169,208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565,879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23.02%</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53308"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47</a:t>
            </a:r>
            <a:endParaRPr lang="en-US" altLang="en-US" sz="12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2286000" y="1196975"/>
            <a:ext cx="4572000" cy="646113"/>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Reasons for Deviation</a:t>
            </a:r>
          </a:p>
          <a:p>
            <a:pPr algn="ctr" eaLnBrk="1" hangingPunct="1"/>
            <a:r>
              <a:rPr lang="en-US" altLang="en-US">
                <a:latin typeface="Trebuchet MS Bold" pitchFamily="34" charset="0"/>
                <a:sym typeface="Trebuchet MS Bold" pitchFamily="34" charset="0"/>
              </a:rPr>
              <a:t>Programme 2</a:t>
            </a:r>
            <a:endParaRPr lang="en-US" altLang="en-US"/>
          </a:p>
        </p:txBody>
      </p:sp>
      <p:sp>
        <p:nvSpPr>
          <p:cNvPr id="54275" name="Rectangle 2"/>
          <p:cNvSpPr>
            <a:spLocks noChangeArrowheads="1"/>
          </p:cNvSpPr>
          <p:nvPr/>
        </p:nvSpPr>
        <p:spPr bwMode="auto">
          <a:xfrm>
            <a:off x="539750" y="1858963"/>
            <a:ext cx="8064500" cy="3694112"/>
          </a:xfrm>
          <a:prstGeom prst="rect">
            <a:avLst/>
          </a:prstGeom>
          <a:noFill/>
          <a:ln w="9525">
            <a:noFill/>
            <a:miter lim="800000"/>
            <a:headEnd/>
            <a:tailEnd/>
          </a:ln>
        </p:spPr>
        <p:txBody>
          <a:bodyPr>
            <a:spAutoFit/>
          </a:bodyPr>
          <a:lstStyle/>
          <a:p>
            <a:pPr eaLnBrk="1" hangingPunct="1"/>
            <a:r>
              <a:rPr lang="en-ZA" altLang="en-US" b="1" u="sng"/>
              <a:t>Compensation of Employees</a:t>
            </a:r>
          </a:p>
          <a:p>
            <a:pPr eaLnBrk="1" hangingPunct="1">
              <a:buFont typeface="Wingdings" pitchFamily="2" charset="2"/>
              <a:buChar char="§"/>
            </a:pPr>
            <a:r>
              <a:rPr lang="en-ZA" altLang="en-US"/>
              <a:t>The department closely monitor COE, and the Executive Management Committee discusses prioritization of posts on monthly basis  </a:t>
            </a:r>
          </a:p>
          <a:p>
            <a:pPr eaLnBrk="1" hangingPunct="1"/>
            <a:endParaRPr lang="en-ZA" altLang="en-US" b="1" u="sng"/>
          </a:p>
          <a:p>
            <a:pPr eaLnBrk="1" hangingPunct="1"/>
            <a:r>
              <a:rPr lang="en-ZA" altLang="en-US" b="1" u="sng"/>
              <a:t>Transfers &amp; Subsidies</a:t>
            </a:r>
          </a:p>
          <a:p>
            <a:pPr eaLnBrk="1" hangingPunct="1">
              <a:buFont typeface="Wingdings" pitchFamily="2" charset="2"/>
              <a:buChar char="§"/>
            </a:pPr>
            <a:r>
              <a:rPr lang="en-ZA" altLang="en-US"/>
              <a:t>Transfer payments can only be effected when the service level agreements have been signed, provided that audited financial statements were received from the institution.</a:t>
            </a:r>
          </a:p>
          <a:p>
            <a:pPr eaLnBrk="1" hangingPunct="1"/>
            <a:endParaRPr lang="en-ZA" altLang="en-US" b="1" u="sng"/>
          </a:p>
          <a:p>
            <a:pPr eaLnBrk="1" hangingPunct="1"/>
            <a:r>
              <a:rPr lang="en-ZA" altLang="en-US" b="1" u="sng"/>
              <a:t>Purchase of Capital assets</a:t>
            </a:r>
          </a:p>
          <a:p>
            <a:pPr eaLnBrk="1" hangingPunct="1">
              <a:buFont typeface="Wingdings" pitchFamily="2" charset="2"/>
              <a:buChar char="§"/>
            </a:pPr>
            <a:r>
              <a:rPr lang="en-ZA" altLang="en-US"/>
              <a:t>Capital payments for the DRG Project will only be made after the project will be operational from November 2017. </a:t>
            </a:r>
          </a:p>
          <a:p>
            <a:pPr eaLnBrk="1" hangingPunct="1"/>
            <a:r>
              <a:rPr lang="en-ZA" altLang="en-US"/>
              <a:t> </a:t>
            </a:r>
          </a:p>
        </p:txBody>
      </p:sp>
      <p:sp>
        <p:nvSpPr>
          <p:cNvPr id="54276"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48</a:t>
            </a:r>
            <a:endParaRPr lang="en-US" altLang="en-US" sz="12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827088" y="0"/>
            <a:ext cx="6030912" cy="830263"/>
          </a:xfrm>
          <a:prstGeom prst="rect">
            <a:avLst/>
          </a:prstGeom>
          <a:noFill/>
          <a:ln w="9525">
            <a:noFill/>
            <a:miter lim="800000"/>
            <a:headEnd/>
            <a:tailEnd/>
          </a:ln>
        </p:spPr>
        <p:txBody>
          <a:bodyPr>
            <a:spAutoFit/>
          </a:bodyPr>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Programme 3:  HIV and AIDS, TB,  Maternal and Child Health</a:t>
            </a:r>
          </a:p>
        </p:txBody>
      </p:sp>
      <p:sp>
        <p:nvSpPr>
          <p:cNvPr id="55299" name="Rectangle 2"/>
          <p:cNvSpPr>
            <a:spLocks noChangeArrowheads="1"/>
          </p:cNvSpPr>
          <p:nvPr/>
        </p:nvSpPr>
        <p:spPr bwMode="auto">
          <a:xfrm>
            <a:off x="2286000" y="1125538"/>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US" altLang="en-US"/>
          </a:p>
        </p:txBody>
      </p:sp>
      <p:graphicFrame>
        <p:nvGraphicFramePr>
          <p:cNvPr id="4" name="Table 3"/>
          <p:cNvGraphicFramePr>
            <a:graphicFrameLocks noGrp="1"/>
          </p:cNvGraphicFramePr>
          <p:nvPr/>
        </p:nvGraphicFramePr>
        <p:xfrm>
          <a:off x="179388" y="1916113"/>
          <a:ext cx="8640762" cy="3095625"/>
        </p:xfrm>
        <a:graphic>
          <a:graphicData uri="http://schemas.openxmlformats.org/drawingml/2006/table">
            <a:tbl>
              <a:tblPr/>
              <a:tblGrid>
                <a:gridCol w="2976942">
                  <a:extLst>
                    <a:ext uri="{9D8B030D-6E8A-4147-A177-3AD203B41FA5}">
                      <a16:colId xmlns:a16="http://schemas.microsoft.com/office/drawing/2014/main" val="20000"/>
                    </a:ext>
                  </a:extLst>
                </a:gridCol>
                <a:gridCol w="1541903">
                  <a:extLst>
                    <a:ext uri="{9D8B030D-6E8A-4147-A177-3AD203B41FA5}">
                      <a16:colId xmlns:a16="http://schemas.microsoft.com/office/drawing/2014/main" val="20001"/>
                    </a:ext>
                  </a:extLst>
                </a:gridCol>
                <a:gridCol w="1541903">
                  <a:extLst>
                    <a:ext uri="{9D8B030D-6E8A-4147-A177-3AD203B41FA5}">
                      <a16:colId xmlns:a16="http://schemas.microsoft.com/office/drawing/2014/main" val="20002"/>
                    </a:ext>
                  </a:extLst>
                </a:gridCol>
                <a:gridCol w="1389240">
                  <a:extLst>
                    <a:ext uri="{9D8B030D-6E8A-4147-A177-3AD203B41FA5}">
                      <a16:colId xmlns:a16="http://schemas.microsoft.com/office/drawing/2014/main" val="20003"/>
                    </a:ext>
                  </a:extLst>
                </a:gridCol>
                <a:gridCol w="1190775">
                  <a:extLst>
                    <a:ext uri="{9D8B030D-6E8A-4147-A177-3AD203B41FA5}">
                      <a16:colId xmlns:a16="http://schemas.microsoft.com/office/drawing/2014/main" val="20004"/>
                    </a:ext>
                  </a:extLst>
                </a:gridCol>
              </a:tblGrid>
              <a:tr h="264845">
                <a:tc rowSpan="3">
                  <a:txBody>
                    <a:bodyPr/>
                    <a:lstStyle/>
                    <a:p>
                      <a:pPr algn="ctr" fontAlgn="ctr"/>
                      <a:r>
                        <a:rPr lang="en-ZA" sz="1400" b="1" i="0" u="none" strike="noStrike" dirty="0">
                          <a:solidFill>
                            <a:srgbClr val="000000"/>
                          </a:solidFill>
                          <a:latin typeface="Arial"/>
                        </a:rPr>
                        <a:t>Economic Classification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72161">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08374">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08374">
                <a:tc>
                  <a:txBody>
                    <a:bodyPr/>
                    <a:lstStyle/>
                    <a:p>
                      <a:pPr algn="l" fontAlgn="b"/>
                      <a:r>
                        <a:rPr lang="en-ZA" sz="1400" b="0" i="0" u="none" strike="noStrike">
                          <a:solidFill>
                            <a:srgbClr val="000000"/>
                          </a:solidFill>
                          <a:latin typeface="Arial"/>
                        </a:rPr>
                        <a:t>Compensation of Employees</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79,420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19,526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59,894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24.59%</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08374">
                <a:tc>
                  <a:txBody>
                    <a:bodyPr/>
                    <a:lstStyle/>
                    <a:p>
                      <a:pPr algn="l" fontAlgn="b"/>
                      <a:r>
                        <a:rPr lang="en-ZA" sz="1400" b="0" i="0" u="none" strike="noStrike">
                          <a:solidFill>
                            <a:srgbClr val="000000"/>
                          </a:solidFill>
                          <a:latin typeface="Arial"/>
                        </a:rPr>
                        <a:t>Goods and Services</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454,561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68,453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386,108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15.06%</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308374">
                <a:tc>
                  <a:txBody>
                    <a:bodyPr/>
                    <a:lstStyle/>
                    <a:p>
                      <a:pPr algn="l" fontAlgn="b"/>
                      <a:r>
                        <a:rPr lang="en-ZA" sz="1400" b="0" i="0" u="none" strike="noStrike">
                          <a:solidFill>
                            <a:srgbClr val="000000"/>
                          </a:solidFill>
                          <a:latin typeface="Arial"/>
                        </a:rPr>
                        <a:t>Transfers</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17,728,096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4,384,412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13,343,684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24.73%</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308374">
                <a:tc>
                  <a:txBody>
                    <a:bodyPr/>
                    <a:lstStyle/>
                    <a:p>
                      <a:pPr algn="l" fontAlgn="b"/>
                      <a:r>
                        <a:rPr lang="en-ZA" sz="1400" b="0" i="0" u="none" strike="noStrike">
                          <a:solidFill>
                            <a:srgbClr val="000000"/>
                          </a:solidFill>
                          <a:latin typeface="Arial"/>
                        </a:rPr>
                        <a:t>Capital</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16,267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1,030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15,237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6.33%</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08374">
                <a:tc>
                  <a:txBody>
                    <a:bodyPr/>
                    <a:lstStyle/>
                    <a:p>
                      <a:pPr algn="l" fontAlgn="b"/>
                      <a:r>
                        <a:rPr lang="en-ZA" sz="1400" b="0" i="0" u="none" strike="noStrike">
                          <a:solidFill>
                            <a:srgbClr val="000000"/>
                          </a:solidFill>
                          <a:latin typeface="Arial"/>
                        </a:rPr>
                        <a:t>Losses</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0.00%</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08374">
                <a:tc>
                  <a:txBody>
                    <a:bodyPr/>
                    <a:lstStyle/>
                    <a:p>
                      <a:pPr algn="l" fontAlgn="b"/>
                      <a:r>
                        <a:rPr lang="en-ZA" sz="1400" b="1" i="0" u="none" strike="noStrike">
                          <a:solidFill>
                            <a:srgbClr val="000000"/>
                          </a:solidFill>
                          <a:latin typeface="Arial"/>
                        </a:rPr>
                        <a:t>TOTAL</a:t>
                      </a:r>
                    </a:p>
                  </a:txBody>
                  <a:tcPr marL="9525" marR="9525" marT="952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18,278,344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4,473,421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13,804,923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24.47%</a:t>
                      </a:r>
                    </a:p>
                  </a:txBody>
                  <a:tcPr marL="9525" marR="9525" marT="952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55356"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49</a:t>
            </a:r>
            <a:endParaRPr lang="en-US" altLang="en-US"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9F1AB992-57AE-4C3D-808E-23ABCFF8898E}" type="slidenum">
              <a:rPr lang="en-ZA" altLang="en-US" sz="1200" smtClean="0">
                <a:latin typeface="Arial" charset="0"/>
                <a:cs typeface="Arial" charset="0"/>
              </a:rPr>
              <a:pPr algn="r" eaLnBrk="1" hangingPunct="1"/>
              <a:t>5</a:t>
            </a:fld>
            <a:r>
              <a:rPr lang="en-ZA" altLang="en-US" sz="1200" smtClean="0">
                <a:latin typeface="Arial" charset="0"/>
                <a:cs typeface="Arial" charset="0"/>
              </a:rPr>
              <a:t> </a:t>
            </a:r>
          </a:p>
        </p:txBody>
      </p:sp>
      <p:sp>
        <p:nvSpPr>
          <p:cNvPr id="10243" name="Rectangle 2"/>
          <p:cNvSpPr txBox="1">
            <a:spLocks noChangeArrowheads="1"/>
          </p:cNvSpPr>
          <p:nvPr/>
        </p:nvSpPr>
        <p:spPr bwMode="auto">
          <a:xfrm>
            <a:off x="642938" y="-71438"/>
            <a:ext cx="6305550"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1: Administration</a:t>
            </a:r>
          </a:p>
        </p:txBody>
      </p:sp>
      <p:graphicFrame>
        <p:nvGraphicFramePr>
          <p:cNvPr id="5" name="Table 4"/>
          <p:cNvGraphicFramePr>
            <a:graphicFrameLocks noGrp="1"/>
          </p:cNvGraphicFramePr>
          <p:nvPr/>
        </p:nvGraphicFramePr>
        <p:xfrm>
          <a:off x="0" y="1196975"/>
          <a:ext cx="9144001" cy="3667125"/>
        </p:xfrm>
        <a:graphic>
          <a:graphicData uri="http://schemas.openxmlformats.org/drawingml/2006/table">
            <a:tbl>
              <a:tblPr firstRow="1" bandRow="1">
                <a:tableStyleId>{5C22544A-7EE6-4342-B048-85BDC9FD1C3A}</a:tableStyleId>
              </a:tblPr>
              <a:tblGrid>
                <a:gridCol w="1559858">
                  <a:extLst>
                    <a:ext uri="{9D8B030D-6E8A-4147-A177-3AD203B41FA5}">
                      <a16:colId xmlns:a16="http://schemas.microsoft.com/office/drawing/2014/main" val="20000"/>
                    </a:ext>
                  </a:extLst>
                </a:gridCol>
                <a:gridCol w="1932022">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2195737">
                  <a:extLst>
                    <a:ext uri="{9D8B030D-6E8A-4147-A177-3AD203B41FA5}">
                      <a16:colId xmlns:a16="http://schemas.microsoft.com/office/drawing/2014/main" val="20004"/>
                    </a:ext>
                  </a:extLst>
                </a:gridCol>
              </a:tblGrid>
              <a:tr h="411402">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38" marR="91438" marT="45714" marB="45714"/>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38" marR="91438" marT="45714" marB="45714"/>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38" marR="91438"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p>
                      <a:endParaRPr lang="en-US" sz="1000" dirty="0">
                        <a:latin typeface="Arial Black" pitchFamily="34" charset="0"/>
                      </a:endParaRPr>
                    </a:p>
                  </a:txBody>
                  <a:tcPr marL="91438" marR="91438" marT="45714" marB="4571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4" marB="45714"/>
                </a:tc>
                <a:extLst>
                  <a:ext uri="{0D108BD9-81ED-4DB2-BD59-A6C34878D82A}">
                    <a16:rowId xmlns:a16="http://schemas.microsoft.com/office/drawing/2014/main" val="10000"/>
                  </a:ext>
                </a:extLst>
              </a:tr>
              <a:tr h="959918">
                <a:tc row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APP: Ensure effective financial management and accountability by improving</a:t>
                      </a:r>
                      <a:r>
                        <a:rPr lang="en-GB" sz="1000" kern="1200" dirty="0" smtClean="0">
                          <a:solidFill>
                            <a:schemeClr val="dk1"/>
                          </a:solidFill>
                          <a:latin typeface="Arial Black" pitchFamily="34" charset="0"/>
                          <a:ea typeface="+mn-ea"/>
                          <a:cs typeface="+mn-cs"/>
                        </a:rPr>
                        <a:t> audit outcomes </a:t>
                      </a:r>
                      <a:r>
                        <a:rPr lang="en-ZA" sz="1000" b="0" i="0" u="none" strike="noStrike" dirty="0" smtClean="0">
                          <a:solidFill>
                            <a:srgbClr val="000000"/>
                          </a:solidFill>
                          <a:latin typeface="Arial Black" pitchFamily="34" charset="0"/>
                        </a:rPr>
                        <a:t>  </a:t>
                      </a:r>
                    </a:p>
                  </a:txBody>
                  <a:tcPr marL="0" marR="0" marT="0" marB="0"/>
                </a:tc>
                <a:tc>
                  <a:txBody>
                    <a:bodyPr/>
                    <a:lstStyle/>
                    <a:p>
                      <a:pPr algn="l" fontAlgn="b"/>
                      <a:r>
                        <a:rPr lang="en-ZA" sz="1000" b="0" i="0" u="none" strike="noStrike" dirty="0" smtClean="0">
                          <a:solidFill>
                            <a:srgbClr val="000000"/>
                          </a:solidFill>
                          <a:latin typeface="Arial Black" pitchFamily="34" charset="0"/>
                        </a:rPr>
                        <a:t>Audit opinion from Auditor-General</a:t>
                      </a:r>
                      <a:endParaRPr lang="en-ZA" sz="1000" b="0" i="0" u="none" strike="noStrike" dirty="0">
                        <a:solidFill>
                          <a:srgbClr val="000000"/>
                        </a:solidFill>
                        <a:latin typeface="Arial Black" pitchFamily="34" charset="0"/>
                      </a:endParaRPr>
                    </a:p>
                  </a:txBody>
                  <a:tcPr marL="0" marR="0" marT="0" marB="0"/>
                </a:tc>
                <a:tc>
                  <a:txBody>
                    <a:bodyPr/>
                    <a:lstStyle/>
                    <a:p>
                      <a:pPr algn="l" fontAlgn="b"/>
                      <a:r>
                        <a:rPr lang="en-ZA" sz="1000" b="0" i="0" u="none" strike="noStrike" dirty="0" smtClean="0">
                          <a:solidFill>
                            <a:srgbClr val="000000"/>
                          </a:solidFill>
                          <a:latin typeface="Arial Black" pitchFamily="34" charset="0"/>
                        </a:rPr>
                        <a:t>Annual</a:t>
                      </a:r>
                      <a:r>
                        <a:rPr lang="en-ZA" sz="1000" b="0" i="0" u="none" strike="noStrike" baseline="0" dirty="0" smtClean="0">
                          <a:solidFill>
                            <a:srgbClr val="000000"/>
                          </a:solidFill>
                          <a:latin typeface="Arial Black" pitchFamily="34" charset="0"/>
                        </a:rPr>
                        <a:t>: </a:t>
                      </a:r>
                      <a:r>
                        <a:rPr lang="en-ZA" sz="1000" b="0" i="0" u="none" strike="noStrike" dirty="0" smtClean="0">
                          <a:solidFill>
                            <a:srgbClr val="000000"/>
                          </a:solidFill>
                          <a:latin typeface="Arial Black" pitchFamily="34" charset="0"/>
                        </a:rPr>
                        <a:t>Unqualified Audit Opinion with no significant matters for 2016/17</a:t>
                      </a:r>
                    </a:p>
                    <a:p>
                      <a:pPr algn="l" fontAlgn="b"/>
                      <a:endParaRPr lang="en-ZA" sz="1000" b="0" i="0" u="none" strike="noStrike" dirty="0" smtClean="0">
                        <a:solidFill>
                          <a:srgbClr val="000000"/>
                        </a:solidFill>
                        <a:latin typeface="Arial Black" pitchFamily="34" charset="0"/>
                      </a:endParaRPr>
                    </a:p>
                    <a:p>
                      <a:pPr algn="l" fontAlgn="b"/>
                      <a:r>
                        <a:rPr lang="en-ZA" sz="1000" b="0" i="0" u="none" strike="noStrike" dirty="0" smtClean="0">
                          <a:solidFill>
                            <a:srgbClr val="000000"/>
                          </a:solidFill>
                          <a:latin typeface="Arial Black" pitchFamily="34" charset="0"/>
                        </a:rPr>
                        <a:t>Q1: Not applicable</a:t>
                      </a:r>
                    </a:p>
                  </a:txBody>
                  <a:tcPr marL="0" marR="0" marT="0" marB="0"/>
                </a:tc>
                <a:tc>
                  <a:txBody>
                    <a:bodyPr/>
                    <a:lstStyle/>
                    <a:p>
                      <a:pPr marL="0" marR="0" algn="l" defTabSz="914400" rtl="0" eaLnBrk="1" fontAlgn="b" latinLnBrk="0" hangingPunct="1">
                        <a:spcBef>
                          <a:spcPts val="0"/>
                        </a:spcBef>
                        <a:spcAft>
                          <a:spcPts val="0"/>
                        </a:spcAft>
                      </a:pPr>
                      <a:endParaRPr lang="en-ZA" sz="1000" b="0" i="0" u="none" strike="noStrike" dirty="0" smtClean="0">
                        <a:solidFill>
                          <a:srgbClr val="000000"/>
                        </a:solidFill>
                        <a:latin typeface="Arial Black" pitchFamily="34" charset="0"/>
                      </a:endParaRPr>
                    </a:p>
                    <a:p>
                      <a:pPr marL="0" marR="0" algn="l" defTabSz="914400" rtl="0" eaLnBrk="1" fontAlgn="b" latinLnBrk="0" hangingPunct="1">
                        <a:spcBef>
                          <a:spcPts val="0"/>
                        </a:spcBef>
                        <a:spcAft>
                          <a:spcPts val="0"/>
                        </a:spcAft>
                      </a:pPr>
                      <a:endParaRPr lang="en-ZA" sz="1000" b="0" i="0" u="none" strike="noStrike" dirty="0" smtClean="0">
                        <a:solidFill>
                          <a:srgbClr val="000000"/>
                        </a:solidFill>
                        <a:latin typeface="Arial Black" pitchFamily="34" charset="0"/>
                      </a:endParaRPr>
                    </a:p>
                    <a:p>
                      <a:pPr marL="0" marR="0" algn="l" defTabSz="914400" rtl="0" eaLnBrk="1" fontAlgn="b" latinLnBrk="0" hangingPunct="1">
                        <a:spcBef>
                          <a:spcPts val="0"/>
                        </a:spcBef>
                        <a:spcAft>
                          <a:spcPts val="0"/>
                        </a:spcAft>
                      </a:pPr>
                      <a:endParaRPr lang="en-ZA" sz="1000" b="0" i="0" u="none" strike="noStrike" dirty="0" smtClean="0">
                        <a:solidFill>
                          <a:srgbClr val="000000"/>
                        </a:solidFill>
                        <a:latin typeface="Arial Black" pitchFamily="34" charset="0"/>
                      </a:endParaRPr>
                    </a:p>
                    <a:p>
                      <a:pPr marL="0" marR="0" algn="l" defTabSz="914400" rtl="0" eaLnBrk="1" fontAlgn="b" latinLnBrk="0" hangingPunct="1">
                        <a:spcBef>
                          <a:spcPts val="0"/>
                        </a:spcBef>
                        <a:spcAft>
                          <a:spcPts val="0"/>
                        </a:spcAft>
                      </a:pPr>
                      <a:r>
                        <a:rPr lang="en-ZA" sz="1000" b="0" i="0" u="none" strike="noStrike" dirty="0" smtClean="0">
                          <a:solidFill>
                            <a:srgbClr val="000000"/>
                          </a:solidFill>
                          <a:latin typeface="Arial Black" pitchFamily="34" charset="0"/>
                        </a:rPr>
                        <a:t>Unqualified</a:t>
                      </a:r>
                      <a:r>
                        <a:rPr lang="en-ZA" sz="1000" b="0" i="0" u="none" strike="noStrike" baseline="0" dirty="0" smtClean="0">
                          <a:solidFill>
                            <a:srgbClr val="000000"/>
                          </a:solidFill>
                          <a:latin typeface="Arial Black" pitchFamily="34" charset="0"/>
                        </a:rPr>
                        <a:t> audit opinion for 2016/17</a:t>
                      </a:r>
                      <a:endParaRPr lang="en-US" sz="1000" b="0" i="0" u="none" strike="noStrike" kern="1200" dirty="0" smtClean="0">
                        <a:solidFill>
                          <a:srgbClr val="000000"/>
                        </a:solidFill>
                        <a:latin typeface="Arial Black" pitchFamily="34" charset="0"/>
                        <a:ea typeface="+mn-ea"/>
                        <a:cs typeface="+mn-cs"/>
                      </a:endParaRPr>
                    </a:p>
                  </a:txBody>
                  <a:tcPr marL="68580" marR="68580" marT="0" marB="0"/>
                </a:tc>
                <a:tc>
                  <a:txBody>
                    <a:bodyPr/>
                    <a:lstStyle/>
                    <a:p>
                      <a:r>
                        <a:rPr lang="en-ZA" sz="1000" b="0" i="0" u="none" strike="noStrike" dirty="0" smtClean="0">
                          <a:solidFill>
                            <a:srgbClr val="000000"/>
                          </a:solidFill>
                          <a:latin typeface="Arial Black" pitchFamily="34" charset="0"/>
                        </a:rPr>
                        <a:t>Nil</a:t>
                      </a:r>
                      <a:endParaRPr lang="en-US" sz="1000" kern="1200" baseline="0" dirty="0" smtClean="0">
                        <a:solidFill>
                          <a:schemeClr val="tx1"/>
                        </a:solidFill>
                        <a:latin typeface="Arial Black" pitchFamily="34" charset="0"/>
                        <a:ea typeface="+mn-ea"/>
                        <a:cs typeface="+mn-cs"/>
                      </a:endParaRPr>
                    </a:p>
                  </a:txBody>
                  <a:tcPr marL="9525" marR="9525" marT="9523" marB="0">
                    <a:solidFill>
                      <a:schemeClr val="accent1">
                        <a:lumMod val="40000"/>
                        <a:lumOff val="60000"/>
                      </a:schemeClr>
                    </a:solidFill>
                  </a:tcPr>
                </a:tc>
                <a:extLst>
                  <a:ext uri="{0D108BD9-81ED-4DB2-BD59-A6C34878D82A}">
                    <a16:rowId xmlns:a16="http://schemas.microsoft.com/office/drawing/2014/main" val="10001"/>
                  </a:ext>
                </a:extLst>
              </a:tr>
              <a:tr h="639946">
                <a:tc vMerge="1">
                  <a:txBody>
                    <a:bodyPr/>
                    <a:lstStyle/>
                    <a:p>
                      <a:pPr algn="l" fontAlgn="b"/>
                      <a:endParaRPr lang="en-ZA" sz="1600" b="0" i="0" u="none" strike="noStrike" dirty="0">
                        <a:solidFill>
                          <a:srgbClr val="000000"/>
                        </a:solidFill>
                        <a:latin typeface="Arial Black" pitchFamily="34" charset="0"/>
                      </a:endParaRPr>
                    </a:p>
                  </a:txBody>
                  <a:tcPr marL="0" marR="0" marT="0" marB="0" anchor="b"/>
                </a:tc>
                <a:tc>
                  <a:txBody>
                    <a:bodyPr/>
                    <a:lstStyle/>
                    <a:p>
                      <a:pPr algn="l" fontAlgn="b"/>
                      <a:r>
                        <a:rPr lang="en-US" sz="1000" b="0" i="0" u="none" strike="noStrike" dirty="0" smtClean="0">
                          <a:solidFill>
                            <a:srgbClr val="000000"/>
                          </a:solidFill>
                          <a:latin typeface="Arial Black" pitchFamily="34" charset="0"/>
                        </a:rPr>
                        <a:t>Number of Provincial </a:t>
                      </a:r>
                      <a:r>
                        <a:rPr lang="en-US" sz="1000" b="0" i="0" u="none" strike="noStrike" dirty="0" err="1" smtClean="0">
                          <a:solidFill>
                            <a:srgbClr val="000000"/>
                          </a:solidFill>
                          <a:latin typeface="Arial Black" pitchFamily="34" charset="0"/>
                        </a:rPr>
                        <a:t>DoH</a:t>
                      </a:r>
                      <a:r>
                        <a:rPr lang="en-US" sz="1000" b="0" i="0" u="none" strike="noStrike" dirty="0" smtClean="0">
                          <a:solidFill>
                            <a:srgbClr val="000000"/>
                          </a:solidFill>
                          <a:latin typeface="Arial Black" pitchFamily="34" charset="0"/>
                        </a:rPr>
                        <a:t> that demonstrate improvements in Audit Outcomes or Opinions </a:t>
                      </a:r>
                      <a:endParaRPr lang="en-ZA" sz="1000" b="0" i="0" u="none" strike="noStrike" dirty="0">
                        <a:solidFill>
                          <a:srgbClr val="000000"/>
                        </a:solidFill>
                        <a:latin typeface="Arial Black" pitchFamily="34" charset="0"/>
                      </a:endParaRPr>
                    </a:p>
                  </a:txBody>
                  <a:tcPr marL="0" marR="0" marT="0" marB="0"/>
                </a:tc>
                <a:tc>
                  <a:txBody>
                    <a:bodyPr/>
                    <a:lstStyle/>
                    <a:p>
                      <a:pPr algn="l" fontAlgn="b"/>
                      <a:r>
                        <a:rPr lang="en-ZA" sz="1000" b="0" i="0" u="none" strike="noStrike" dirty="0" smtClean="0">
                          <a:solidFill>
                            <a:srgbClr val="000000"/>
                          </a:solidFill>
                          <a:latin typeface="Arial Black" pitchFamily="34" charset="0"/>
                        </a:rPr>
                        <a:t>Annual:  5</a:t>
                      </a:r>
                    </a:p>
                    <a:p>
                      <a:pPr algn="l" fontAlgn="b"/>
                      <a:endParaRPr lang="en-ZA" sz="1000" b="0" i="0" u="none" strike="noStrike" dirty="0" smtClean="0">
                        <a:solidFill>
                          <a:srgbClr val="000000"/>
                        </a:solidFill>
                        <a:latin typeface="Arial Black" pitchFamily="34"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Q1: Not applicable</a:t>
                      </a:r>
                    </a:p>
                  </a:txBody>
                  <a:tcPr marL="0" marR="0" marT="0" marB="0"/>
                </a:tc>
                <a:tc>
                  <a:txBody>
                    <a:bodyPr/>
                    <a:lstStyle/>
                    <a:p>
                      <a:pPr marL="0" marR="0" algn="l" defTabSz="914400" rtl="0" eaLnBrk="1" fontAlgn="b" latinLnBrk="0" hangingPunct="1">
                        <a:spcBef>
                          <a:spcPts val="0"/>
                        </a:spcBef>
                        <a:spcAft>
                          <a:spcPts val="0"/>
                        </a:spcAft>
                      </a:pPr>
                      <a:r>
                        <a:rPr lang="en-ZA" sz="1000" b="0" i="0" u="none" strike="noStrike" dirty="0" smtClean="0">
                          <a:solidFill>
                            <a:srgbClr val="000000"/>
                          </a:solidFill>
                          <a:latin typeface="Arial Black" pitchFamily="34" charset="0"/>
                        </a:rPr>
                        <a:t>4 provincial</a:t>
                      </a:r>
                      <a:r>
                        <a:rPr lang="en-ZA" sz="1000" b="0" i="0" u="none" strike="noStrike" baseline="0" dirty="0" smtClean="0">
                          <a:solidFill>
                            <a:srgbClr val="000000"/>
                          </a:solidFill>
                          <a:latin typeface="Arial Black" pitchFamily="34" charset="0"/>
                        </a:rPr>
                        <a:t> </a:t>
                      </a:r>
                      <a:r>
                        <a:rPr lang="en-ZA" sz="1000" b="0" i="0" u="none" strike="noStrike" baseline="0" dirty="0" err="1" smtClean="0">
                          <a:solidFill>
                            <a:srgbClr val="000000"/>
                          </a:solidFill>
                          <a:latin typeface="Arial Black" pitchFamily="34" charset="0"/>
                        </a:rPr>
                        <a:t>DoHs</a:t>
                      </a:r>
                      <a:r>
                        <a:rPr lang="en-ZA" sz="1000" b="0" i="0" u="none" strike="noStrike" baseline="0" dirty="0" smtClean="0">
                          <a:solidFill>
                            <a:srgbClr val="000000"/>
                          </a:solidFill>
                          <a:latin typeface="Arial Black" pitchFamily="34" charset="0"/>
                        </a:rPr>
                        <a:t> obtained unqualified audit opinions for 2016/17</a:t>
                      </a:r>
                      <a:endParaRPr lang="en-US" sz="1000" b="0" i="0" u="none" strike="noStrike" kern="1200" dirty="0" smtClean="0">
                        <a:solidFill>
                          <a:srgbClr val="000000"/>
                        </a:solidFill>
                        <a:latin typeface="Arial Black" pitchFamily="34" charset="0"/>
                        <a:ea typeface="+mn-ea"/>
                        <a:cs typeface="+mn-cs"/>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latin typeface="Arial Black" pitchFamily="34" charset="0"/>
                        </a:rPr>
                        <a:t>Nil</a:t>
                      </a:r>
                      <a:endParaRPr lang="en-US" sz="1000" kern="1200" dirty="0" smtClean="0">
                        <a:solidFill>
                          <a:schemeClr val="dk1"/>
                        </a:solidFill>
                        <a:latin typeface="Arial Black" pitchFamily="34" charset="0"/>
                        <a:ea typeface="+mn-ea"/>
                        <a:cs typeface="+mn-cs"/>
                      </a:endParaRPr>
                    </a:p>
                  </a:txBody>
                  <a:tcPr marL="9525" marR="9525" marT="9523" marB="0">
                    <a:solidFill>
                      <a:schemeClr val="accent1">
                        <a:lumMod val="40000"/>
                        <a:lumOff val="60000"/>
                      </a:schemeClr>
                    </a:solidFill>
                  </a:tcPr>
                </a:tc>
                <a:extLst>
                  <a:ext uri="{0D108BD9-81ED-4DB2-BD59-A6C34878D82A}">
                    <a16:rowId xmlns:a16="http://schemas.microsoft.com/office/drawing/2014/main" val="10002"/>
                  </a:ext>
                </a:extLst>
              </a:tr>
              <a:tr h="551953">
                <a:tc rowSpan="2">
                  <a:txBody>
                    <a:bodyPr/>
                    <a:lstStyle/>
                    <a:p>
                      <a:pPr>
                        <a:lnSpc>
                          <a:spcPct val="115000"/>
                        </a:lnSpc>
                        <a:spcAft>
                          <a:spcPts val="0"/>
                        </a:spcAft>
                      </a:pPr>
                      <a:r>
                        <a:rPr lang="en-ZA" sz="1000" dirty="0" smtClean="0">
                          <a:latin typeface="Arial Black" pitchFamily="34" charset="0"/>
                          <a:ea typeface="Calibri"/>
                          <a:cs typeface="Arial"/>
                        </a:rPr>
                        <a:t>Ensure efficient and responsive Human Resource Services to the National Department of Health</a:t>
                      </a:r>
                      <a:endParaRPr lang="en-ZA" sz="1000" dirty="0">
                        <a:latin typeface="Arial Black" pitchFamily="34" charset="0"/>
                        <a:ea typeface="Calibri"/>
                        <a:cs typeface="Times New Roman"/>
                      </a:endParaRPr>
                    </a:p>
                  </a:txBody>
                  <a:tcPr marL="0" marR="0" marT="0" marB="0"/>
                </a:tc>
                <a:tc>
                  <a:txBody>
                    <a:bodyPr/>
                    <a:lstStyle/>
                    <a:p>
                      <a:pPr>
                        <a:lnSpc>
                          <a:spcPct val="115000"/>
                        </a:lnSpc>
                        <a:spcAft>
                          <a:spcPts val="0"/>
                        </a:spcAft>
                      </a:pPr>
                      <a:r>
                        <a:rPr lang="en-ZA" sz="1000" dirty="0" smtClean="0">
                          <a:latin typeface="Arial Black" pitchFamily="34" charset="0"/>
                          <a:ea typeface="Calibri"/>
                          <a:cs typeface="Arial"/>
                        </a:rPr>
                        <a:t>NDoH vacancy rate</a:t>
                      </a:r>
                      <a:endParaRPr lang="en-ZA" sz="1000" dirty="0">
                        <a:latin typeface="Arial Black" pitchFamily="34" charset="0"/>
                        <a:ea typeface="Calibri"/>
                        <a:cs typeface="Times New Roman"/>
                      </a:endParaRPr>
                    </a:p>
                  </a:txBody>
                  <a:tcPr marL="68581" marR="68581" marT="0" marB="0"/>
                </a:tc>
                <a:tc>
                  <a:txBody>
                    <a:bodyPr/>
                    <a:lstStyle/>
                    <a:p>
                      <a:pPr>
                        <a:lnSpc>
                          <a:spcPct val="115000"/>
                        </a:lnSpc>
                        <a:spcAft>
                          <a:spcPts val="0"/>
                        </a:spcAft>
                      </a:pPr>
                      <a:r>
                        <a:rPr lang="en-ZA" sz="1000" dirty="0" smtClean="0">
                          <a:latin typeface="Arial Black" pitchFamily="34" charset="0"/>
                          <a:ea typeface="Calibri"/>
                          <a:cs typeface="Times New Roman"/>
                        </a:rPr>
                        <a:t>Annual: 10%</a:t>
                      </a:r>
                    </a:p>
                    <a:p>
                      <a:pPr>
                        <a:lnSpc>
                          <a:spcPct val="115000"/>
                        </a:lnSpc>
                        <a:spcAft>
                          <a:spcPts val="0"/>
                        </a:spcAft>
                      </a:pPr>
                      <a:endParaRPr lang="en-ZA" sz="1000" dirty="0" smtClean="0">
                        <a:latin typeface="Arial Black" pitchFamily="34" charset="0"/>
                        <a:ea typeface="Calibri"/>
                        <a:cs typeface="Times New Roman"/>
                      </a:endParaRPr>
                    </a:p>
                  </a:txBody>
                  <a:tcPr marL="68581" marR="6858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9525" marR="9525" marT="9523"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9525" marR="9525" marT="9523" marB="0">
                    <a:solidFill>
                      <a:schemeClr val="accent1">
                        <a:lumMod val="20000"/>
                        <a:lumOff val="80000"/>
                      </a:schemeClr>
                    </a:solidFill>
                  </a:tcPr>
                </a:tc>
                <a:extLst>
                  <a:ext uri="{0D108BD9-81ED-4DB2-BD59-A6C34878D82A}">
                    <a16:rowId xmlns:a16="http://schemas.microsoft.com/office/drawing/2014/main" val="10003"/>
                  </a:ext>
                </a:extLst>
              </a:tr>
              <a:tr h="1103906">
                <a:tc vMerge="1">
                  <a:txBody>
                    <a:bodyPr/>
                    <a:lstStyle/>
                    <a:p>
                      <a:pPr algn="l" fontAlgn="b"/>
                      <a:endParaRPr lang="en-ZA" sz="1200" b="0" i="0" u="none" strike="noStrike" dirty="0">
                        <a:solidFill>
                          <a:srgbClr val="000000"/>
                        </a:solidFill>
                        <a:latin typeface="Arial Black" pitchFamily="34" charset="0"/>
                      </a:endParaRPr>
                    </a:p>
                  </a:txBody>
                  <a:tcPr marL="0" marR="0" marT="0" marB="0"/>
                </a:tc>
                <a:tc>
                  <a:txBody>
                    <a:bodyPr/>
                    <a:lstStyle/>
                    <a:p>
                      <a:pPr>
                        <a:lnSpc>
                          <a:spcPct val="115000"/>
                        </a:lnSpc>
                        <a:spcAft>
                          <a:spcPts val="0"/>
                        </a:spcAft>
                      </a:pPr>
                      <a:r>
                        <a:rPr lang="en-ZA" sz="1000" dirty="0">
                          <a:latin typeface="Arial Black" pitchFamily="34" charset="0"/>
                          <a:ea typeface="Calibri"/>
                          <a:cs typeface="Arial"/>
                        </a:rPr>
                        <a:t>Percentage of Senior Managers that have entered into Performance </a:t>
                      </a:r>
                      <a:r>
                        <a:rPr lang="en-ZA" sz="1000" dirty="0" smtClean="0">
                          <a:latin typeface="Arial Black" pitchFamily="34" charset="0"/>
                          <a:ea typeface="Calibri"/>
                          <a:cs typeface="Arial"/>
                        </a:rPr>
                        <a:t>Agreements  </a:t>
                      </a:r>
                      <a:r>
                        <a:rPr lang="en-ZA" sz="1000" dirty="0">
                          <a:latin typeface="Arial Black" pitchFamily="34" charset="0"/>
                          <a:ea typeface="Calibri"/>
                          <a:cs typeface="Arial"/>
                        </a:rPr>
                        <a:t>with their supervisors</a:t>
                      </a:r>
                      <a:endParaRPr lang="en-ZA" sz="1000" dirty="0">
                        <a:latin typeface="Arial Black" pitchFamily="34" charset="0"/>
                        <a:ea typeface="Calibri"/>
                        <a:cs typeface="Times New Roman"/>
                      </a:endParaRPr>
                    </a:p>
                  </a:txBody>
                  <a:tcPr marL="68581" marR="68581" marT="0" marB="0"/>
                </a:tc>
                <a:tc>
                  <a:txBody>
                    <a:bodyPr/>
                    <a:lstStyle/>
                    <a:p>
                      <a:pPr>
                        <a:lnSpc>
                          <a:spcPct val="115000"/>
                        </a:lnSpc>
                        <a:spcAft>
                          <a:spcPts val="0"/>
                        </a:spcAft>
                      </a:pPr>
                      <a:r>
                        <a:rPr lang="en-ZA" sz="1000" dirty="0" smtClean="0">
                          <a:latin typeface="Arial Black" pitchFamily="34" charset="0"/>
                          <a:ea typeface="Calibri"/>
                          <a:cs typeface="Times New Roman"/>
                        </a:rPr>
                        <a:t>Annual</a:t>
                      </a:r>
                      <a:r>
                        <a:rPr lang="en-ZA" sz="1000" baseline="0" dirty="0" smtClean="0">
                          <a:latin typeface="Arial Black" pitchFamily="34" charset="0"/>
                          <a:ea typeface="Calibri"/>
                          <a:cs typeface="Times New Roman"/>
                        </a:rPr>
                        <a:t>: 100</a:t>
                      </a:r>
                      <a:r>
                        <a:rPr lang="en-ZA" sz="1000" dirty="0" smtClean="0">
                          <a:latin typeface="Arial Black" pitchFamily="34" charset="0"/>
                          <a:ea typeface="Calibri"/>
                          <a:cs typeface="Times New Roman"/>
                        </a:rPr>
                        <a:t>%</a:t>
                      </a:r>
                    </a:p>
                    <a:p>
                      <a:pPr>
                        <a:lnSpc>
                          <a:spcPct val="115000"/>
                        </a:lnSpc>
                        <a:spcAft>
                          <a:spcPts val="0"/>
                        </a:spcAft>
                      </a:pPr>
                      <a:endParaRPr lang="en-ZA" sz="1000" dirty="0" smtClean="0">
                        <a:latin typeface="Arial Black" pitchFamily="34" charset="0"/>
                        <a:ea typeface="Calibri"/>
                        <a:cs typeface="Times New Roman"/>
                      </a:endParaRPr>
                    </a:p>
                    <a:p>
                      <a:pPr>
                        <a:lnSpc>
                          <a:spcPct val="115000"/>
                        </a:lnSpc>
                        <a:spcAft>
                          <a:spcPts val="0"/>
                        </a:spcAft>
                      </a:pPr>
                      <a:r>
                        <a:rPr lang="en-ZA" sz="1000" dirty="0" smtClean="0">
                          <a:latin typeface="Arial Black" pitchFamily="34" charset="0"/>
                          <a:ea typeface="Calibri"/>
                          <a:cs typeface="Times New Roman"/>
                        </a:rPr>
                        <a:t>Q1: 100%</a:t>
                      </a:r>
                      <a:endParaRPr lang="en-ZA" sz="1000" dirty="0">
                        <a:latin typeface="Arial Black" pitchFamily="34" charset="0"/>
                        <a:ea typeface="Calibri"/>
                        <a:cs typeface="Times New Roman"/>
                      </a:endParaRPr>
                    </a:p>
                  </a:txBody>
                  <a:tcPr marL="68581" marR="6858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Arial Black" pitchFamily="34" charset="0"/>
                          <a:ea typeface="+mn-ea"/>
                          <a:cs typeface="+mn-cs"/>
                        </a:rPr>
                        <a:t>99% </a:t>
                      </a:r>
                    </a:p>
                  </a:txBody>
                  <a:tcPr marL="9525" marR="9525" marT="9523"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Arial Black" pitchFamily="34" charset="0"/>
                          <a:ea typeface="+mn-ea"/>
                          <a:cs typeface="+mn-cs"/>
                        </a:rPr>
                        <a:t>-1</a:t>
                      </a:r>
                    </a:p>
                  </a:txBody>
                  <a:tcPr marL="9525" marR="9525" marT="9523" marB="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2286000" y="1196975"/>
            <a:ext cx="4572000" cy="646113"/>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Reasons for Deviation</a:t>
            </a:r>
          </a:p>
          <a:p>
            <a:pPr algn="ctr" eaLnBrk="1" hangingPunct="1"/>
            <a:r>
              <a:rPr lang="en-US" altLang="en-US">
                <a:latin typeface="Trebuchet MS Bold" pitchFamily="34" charset="0"/>
                <a:sym typeface="Trebuchet MS Bold" pitchFamily="34" charset="0"/>
              </a:rPr>
              <a:t>Programme 3</a:t>
            </a:r>
            <a:endParaRPr lang="en-US" altLang="en-US"/>
          </a:p>
        </p:txBody>
      </p:sp>
      <p:sp>
        <p:nvSpPr>
          <p:cNvPr id="56323" name="Rectangle 2"/>
          <p:cNvSpPr>
            <a:spLocks noChangeArrowheads="1"/>
          </p:cNvSpPr>
          <p:nvPr/>
        </p:nvSpPr>
        <p:spPr bwMode="auto">
          <a:xfrm>
            <a:off x="468313" y="1997075"/>
            <a:ext cx="8064500" cy="2032000"/>
          </a:xfrm>
          <a:prstGeom prst="rect">
            <a:avLst/>
          </a:prstGeom>
          <a:noFill/>
          <a:ln w="9525">
            <a:noFill/>
            <a:miter lim="800000"/>
            <a:headEnd/>
            <a:tailEnd/>
          </a:ln>
        </p:spPr>
        <p:txBody>
          <a:bodyPr>
            <a:spAutoFit/>
          </a:bodyPr>
          <a:lstStyle/>
          <a:p>
            <a:pPr eaLnBrk="1" hangingPunct="1"/>
            <a:r>
              <a:rPr lang="en-ZA" altLang="en-US" b="1" u="sng"/>
              <a:t>Goods &amp; Services </a:t>
            </a:r>
          </a:p>
          <a:p>
            <a:pPr eaLnBrk="1" hangingPunct="1">
              <a:buFont typeface="Wingdings" pitchFamily="2" charset="2"/>
              <a:buChar char="§"/>
            </a:pPr>
            <a:r>
              <a:rPr lang="en-ZA" altLang="en-US"/>
              <a:t>Expenditure for HPV Vaccines in-kind grant will peak in August / September  2017 and February / March 2018.</a:t>
            </a:r>
          </a:p>
          <a:p>
            <a:pPr eaLnBrk="1" hangingPunct="1"/>
            <a:endParaRPr lang="en-ZA" altLang="en-US"/>
          </a:p>
          <a:p>
            <a:pPr eaLnBrk="1" hangingPunct="1"/>
            <a:r>
              <a:rPr lang="en-ZA" altLang="en-US" b="1" u="sng"/>
              <a:t>Purchase of Capital assets</a:t>
            </a:r>
          </a:p>
          <a:p>
            <a:pPr eaLnBrk="1" hangingPunct="1">
              <a:buFont typeface="Wingdings" pitchFamily="2" charset="2"/>
              <a:buChar char="§"/>
            </a:pPr>
            <a:r>
              <a:rPr lang="en-ZA" altLang="en-US"/>
              <a:t>Procurement of fridges for the HPV vaccines for Provincial Departments of Health  being finalised.</a:t>
            </a:r>
          </a:p>
        </p:txBody>
      </p:sp>
      <p:sp>
        <p:nvSpPr>
          <p:cNvPr id="56324"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50</a:t>
            </a:r>
            <a:endParaRPr lang="en-US" altLang="en-US" sz="12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ChangeArrowheads="1"/>
          </p:cNvSpPr>
          <p:nvPr/>
        </p:nvSpPr>
        <p:spPr bwMode="auto">
          <a:xfrm>
            <a:off x="2286000" y="0"/>
            <a:ext cx="4572000" cy="830263"/>
          </a:xfrm>
          <a:prstGeom prst="rect">
            <a:avLst/>
          </a:prstGeom>
          <a:noFill/>
          <a:ln w="9525">
            <a:noFill/>
            <a:miter lim="800000"/>
            <a:headEnd/>
            <a:tailEnd/>
          </a:ln>
        </p:spPr>
        <p:txBody>
          <a:bodyPr>
            <a:spAutoFit/>
          </a:bodyPr>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Programme 4:  Primary Health Care Services</a:t>
            </a:r>
          </a:p>
        </p:txBody>
      </p:sp>
      <p:sp>
        <p:nvSpPr>
          <p:cNvPr id="57347" name="Rectangle 2"/>
          <p:cNvSpPr>
            <a:spLocks noChangeArrowheads="1"/>
          </p:cNvSpPr>
          <p:nvPr/>
        </p:nvSpPr>
        <p:spPr bwMode="auto">
          <a:xfrm>
            <a:off x="2286000" y="1125538"/>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31 May 2017</a:t>
            </a:r>
          </a:p>
          <a:p>
            <a:pPr algn="ctr" eaLnBrk="1" hangingPunct="1"/>
            <a:r>
              <a:rPr lang="en-US" altLang="en-US">
                <a:latin typeface="Trebuchet MS Bold" pitchFamily="34" charset="0"/>
                <a:sym typeface="Trebuchet MS Bold" pitchFamily="34" charset="0"/>
              </a:rPr>
              <a:t>Expenditure target: 16.7%</a:t>
            </a:r>
            <a:endParaRPr lang="en-ZA" altLang="en-US"/>
          </a:p>
        </p:txBody>
      </p:sp>
      <p:graphicFrame>
        <p:nvGraphicFramePr>
          <p:cNvPr id="4" name="Table 3"/>
          <p:cNvGraphicFramePr>
            <a:graphicFrameLocks noGrp="1"/>
          </p:cNvGraphicFramePr>
          <p:nvPr/>
        </p:nvGraphicFramePr>
        <p:xfrm>
          <a:off x="468313" y="1916113"/>
          <a:ext cx="8208962" cy="3417887"/>
        </p:xfrm>
        <a:graphic>
          <a:graphicData uri="http://schemas.openxmlformats.org/drawingml/2006/table">
            <a:tbl>
              <a:tblPr/>
              <a:tblGrid>
                <a:gridCol w="2828177">
                  <a:extLst>
                    <a:ext uri="{9D8B030D-6E8A-4147-A177-3AD203B41FA5}">
                      <a16:colId xmlns:a16="http://schemas.microsoft.com/office/drawing/2014/main" val="20000"/>
                    </a:ext>
                  </a:extLst>
                </a:gridCol>
                <a:gridCol w="1464851">
                  <a:extLst>
                    <a:ext uri="{9D8B030D-6E8A-4147-A177-3AD203B41FA5}">
                      <a16:colId xmlns:a16="http://schemas.microsoft.com/office/drawing/2014/main" val="20001"/>
                    </a:ext>
                  </a:extLst>
                </a:gridCol>
                <a:gridCol w="1464851">
                  <a:extLst>
                    <a:ext uri="{9D8B030D-6E8A-4147-A177-3AD203B41FA5}">
                      <a16:colId xmlns:a16="http://schemas.microsoft.com/office/drawing/2014/main" val="20002"/>
                    </a:ext>
                  </a:extLst>
                </a:gridCol>
                <a:gridCol w="1319816">
                  <a:extLst>
                    <a:ext uri="{9D8B030D-6E8A-4147-A177-3AD203B41FA5}">
                      <a16:colId xmlns:a16="http://schemas.microsoft.com/office/drawing/2014/main" val="20003"/>
                    </a:ext>
                  </a:extLst>
                </a:gridCol>
                <a:gridCol w="1131268">
                  <a:extLst>
                    <a:ext uri="{9D8B030D-6E8A-4147-A177-3AD203B41FA5}">
                      <a16:colId xmlns:a16="http://schemas.microsoft.com/office/drawing/2014/main" val="20004"/>
                    </a:ext>
                  </a:extLst>
                </a:gridCol>
              </a:tblGrid>
              <a:tr h="311188">
                <a:tc rowSpan="3">
                  <a:txBody>
                    <a:bodyPr/>
                    <a:lstStyle/>
                    <a:p>
                      <a:pPr algn="ctr" fontAlgn="ctr"/>
                      <a:r>
                        <a:rPr lang="en-ZA" sz="1400" b="1" i="0" u="none" strike="noStrike" dirty="0">
                          <a:solidFill>
                            <a:srgbClr val="000000"/>
                          </a:solidFill>
                          <a:latin typeface="Arial"/>
                        </a:rPr>
                        <a:t>Economic Classification</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78300">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11188">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11188">
                <a:tc>
                  <a:txBody>
                    <a:bodyPr/>
                    <a:lstStyle/>
                    <a:p>
                      <a:pPr algn="l" fontAlgn="b"/>
                      <a:r>
                        <a:rPr lang="en-ZA" sz="1400" b="0" i="0" u="none" strike="noStrike">
                          <a:solidFill>
                            <a:srgbClr val="000000"/>
                          </a:solidFill>
                          <a:latin typeface="Arial"/>
                        </a:rPr>
                        <a:t>Compensation of Employees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185,583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47,538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138,045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25.62%</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11188">
                <a:tc>
                  <a:txBody>
                    <a:bodyPr/>
                    <a:lstStyle/>
                    <a:p>
                      <a:pPr algn="l" fontAlgn="b"/>
                      <a:r>
                        <a:rPr lang="en-ZA" sz="1400" b="0" i="0" u="none" strike="noStrike">
                          <a:solidFill>
                            <a:srgbClr val="000000"/>
                          </a:solidFill>
                          <a:latin typeface="Arial"/>
                        </a:rPr>
                        <a:t>Goods and Services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70,501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11,320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59,181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16.06%</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436229">
                <a:tc>
                  <a:txBody>
                    <a:bodyPr/>
                    <a:lstStyle/>
                    <a:p>
                      <a:pPr algn="l" fontAlgn="b"/>
                      <a:r>
                        <a:rPr lang="en-ZA" sz="1400" b="0" i="0" u="none" strike="noStrike">
                          <a:solidFill>
                            <a:srgbClr val="000000"/>
                          </a:solidFill>
                          <a:latin typeface="Arial"/>
                        </a:rPr>
                        <a:t>Transfers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2,960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2,954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0.20%</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436229">
                <a:tc>
                  <a:txBody>
                    <a:bodyPr/>
                    <a:lstStyle/>
                    <a:p>
                      <a:pPr algn="l" fontAlgn="b"/>
                      <a:r>
                        <a:rPr lang="en-ZA" sz="1400" b="0" i="0" u="none" strike="noStrike">
                          <a:solidFill>
                            <a:srgbClr val="000000"/>
                          </a:solidFill>
                          <a:latin typeface="Arial"/>
                        </a:rPr>
                        <a:t>Capital</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5,255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52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5,203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0.99%</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11188">
                <a:tc>
                  <a:txBody>
                    <a:bodyPr/>
                    <a:lstStyle/>
                    <a:p>
                      <a:pPr algn="l" fontAlgn="b"/>
                      <a:r>
                        <a:rPr lang="en-ZA" sz="1400" b="0" i="0" u="none" strike="noStrike">
                          <a:solidFill>
                            <a:srgbClr val="000000"/>
                          </a:solidFill>
                          <a:latin typeface="Arial"/>
                        </a:rPr>
                        <a:t>Losses</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11188">
                <a:tc>
                  <a:txBody>
                    <a:bodyPr/>
                    <a:lstStyle/>
                    <a:p>
                      <a:pPr algn="l" fontAlgn="b"/>
                      <a:r>
                        <a:rPr lang="en-ZA" sz="1400" b="1" i="0" u="none" strike="noStrike">
                          <a:solidFill>
                            <a:srgbClr val="000000"/>
                          </a:solidFill>
                          <a:latin typeface="Arial"/>
                        </a:rPr>
                        <a:t>TOTAL</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264,299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58,916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205,383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22.29%</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57404"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51</a:t>
            </a:r>
            <a:endParaRPr lang="en-US" altLang="en-US" sz="12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2286000" y="1196975"/>
            <a:ext cx="4572000" cy="646113"/>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Reasons for Deviation</a:t>
            </a:r>
          </a:p>
          <a:p>
            <a:pPr algn="ctr" eaLnBrk="1" hangingPunct="1"/>
            <a:r>
              <a:rPr lang="en-US" altLang="en-US">
                <a:latin typeface="Trebuchet MS Bold" pitchFamily="34" charset="0"/>
                <a:sym typeface="Trebuchet MS Bold" pitchFamily="34" charset="0"/>
              </a:rPr>
              <a:t>Programme 4</a:t>
            </a:r>
            <a:endParaRPr lang="en-US" altLang="en-US"/>
          </a:p>
        </p:txBody>
      </p:sp>
      <p:sp>
        <p:nvSpPr>
          <p:cNvPr id="58371" name="Rectangle 2"/>
          <p:cNvSpPr>
            <a:spLocks noChangeArrowheads="1"/>
          </p:cNvSpPr>
          <p:nvPr/>
        </p:nvSpPr>
        <p:spPr bwMode="auto">
          <a:xfrm>
            <a:off x="539750" y="1844675"/>
            <a:ext cx="7993063" cy="2032000"/>
          </a:xfrm>
          <a:prstGeom prst="rect">
            <a:avLst/>
          </a:prstGeom>
          <a:noFill/>
          <a:ln w="9525">
            <a:noFill/>
            <a:miter lim="800000"/>
            <a:headEnd/>
            <a:tailEnd/>
          </a:ln>
        </p:spPr>
        <p:txBody>
          <a:bodyPr>
            <a:spAutoFit/>
          </a:bodyPr>
          <a:lstStyle/>
          <a:p>
            <a:pPr eaLnBrk="1" hangingPunct="1"/>
            <a:r>
              <a:rPr lang="en-ZA" altLang="en-US" b="1" u="sng"/>
              <a:t>Goods and Services</a:t>
            </a:r>
          </a:p>
          <a:p>
            <a:pPr eaLnBrk="1" hangingPunct="1">
              <a:buFont typeface="Wingdings" pitchFamily="2" charset="2"/>
              <a:buChar char="§"/>
            </a:pPr>
            <a:r>
              <a:rPr lang="en-ZA" altLang="en-US"/>
              <a:t>Several activities are planned to take place in second quarter of the financial year.</a:t>
            </a:r>
          </a:p>
          <a:p>
            <a:pPr eaLnBrk="1" hangingPunct="1"/>
            <a:endParaRPr lang="en-ZA" altLang="en-US"/>
          </a:p>
          <a:p>
            <a:pPr eaLnBrk="1" hangingPunct="1"/>
            <a:r>
              <a:rPr lang="en-ZA" altLang="en-US" b="1" u="sng"/>
              <a:t>Transfers &amp; Subsidies</a:t>
            </a:r>
          </a:p>
          <a:p>
            <a:pPr eaLnBrk="1" hangingPunct="1">
              <a:buFont typeface="Arial" charset="0"/>
              <a:buChar char="•"/>
            </a:pPr>
            <a:r>
              <a:rPr lang="en-ZA" altLang="en-US"/>
              <a:t>Transfer payments can only be effected when the service level agreements have been signed, provided that audited financial statements were received from the institution.</a:t>
            </a:r>
          </a:p>
        </p:txBody>
      </p:sp>
      <p:sp>
        <p:nvSpPr>
          <p:cNvPr id="58372"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52</a:t>
            </a:r>
            <a:endParaRPr lang="en-US" altLang="en-US" sz="12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971550" y="0"/>
            <a:ext cx="5886450" cy="830263"/>
          </a:xfrm>
          <a:prstGeom prst="rect">
            <a:avLst/>
          </a:prstGeom>
          <a:noFill/>
          <a:ln w="9525">
            <a:noFill/>
            <a:miter lim="800000"/>
            <a:headEnd/>
            <a:tailEnd/>
          </a:ln>
        </p:spPr>
        <p:txBody>
          <a:bodyPr>
            <a:spAutoFit/>
          </a:bodyPr>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Programme 5: Hospitals, Tertiary Health Services and HR Development</a:t>
            </a:r>
          </a:p>
        </p:txBody>
      </p:sp>
      <p:sp>
        <p:nvSpPr>
          <p:cNvPr id="59395" name="Rectangle 2"/>
          <p:cNvSpPr>
            <a:spLocks noChangeArrowheads="1"/>
          </p:cNvSpPr>
          <p:nvPr/>
        </p:nvSpPr>
        <p:spPr bwMode="auto">
          <a:xfrm>
            <a:off x="2286000" y="1125538"/>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ZA" altLang="en-US"/>
          </a:p>
        </p:txBody>
      </p:sp>
      <p:graphicFrame>
        <p:nvGraphicFramePr>
          <p:cNvPr id="4" name="Table 3"/>
          <p:cNvGraphicFramePr>
            <a:graphicFrameLocks noGrp="1"/>
          </p:cNvGraphicFramePr>
          <p:nvPr/>
        </p:nvGraphicFramePr>
        <p:xfrm>
          <a:off x="468313" y="1989138"/>
          <a:ext cx="8353425" cy="3703637"/>
        </p:xfrm>
        <a:graphic>
          <a:graphicData uri="http://schemas.openxmlformats.org/drawingml/2006/table">
            <a:tbl>
              <a:tblPr/>
              <a:tblGrid>
                <a:gridCol w="3268731">
                  <a:extLst>
                    <a:ext uri="{9D8B030D-6E8A-4147-A177-3AD203B41FA5}">
                      <a16:colId xmlns:a16="http://schemas.microsoft.com/office/drawing/2014/main" val="20000"/>
                    </a:ext>
                  </a:extLst>
                </a:gridCol>
                <a:gridCol w="1525408">
                  <a:extLst>
                    <a:ext uri="{9D8B030D-6E8A-4147-A177-3AD203B41FA5}">
                      <a16:colId xmlns:a16="http://schemas.microsoft.com/office/drawing/2014/main" val="20001"/>
                    </a:ext>
                  </a:extLst>
                </a:gridCol>
                <a:gridCol w="1307493">
                  <a:extLst>
                    <a:ext uri="{9D8B030D-6E8A-4147-A177-3AD203B41FA5}">
                      <a16:colId xmlns:a16="http://schemas.microsoft.com/office/drawing/2014/main" val="20002"/>
                    </a:ext>
                  </a:extLst>
                </a:gridCol>
                <a:gridCol w="1270651">
                  <a:extLst>
                    <a:ext uri="{9D8B030D-6E8A-4147-A177-3AD203B41FA5}">
                      <a16:colId xmlns:a16="http://schemas.microsoft.com/office/drawing/2014/main" val="20003"/>
                    </a:ext>
                  </a:extLst>
                </a:gridCol>
                <a:gridCol w="981142">
                  <a:extLst>
                    <a:ext uri="{9D8B030D-6E8A-4147-A177-3AD203B41FA5}">
                      <a16:colId xmlns:a16="http://schemas.microsoft.com/office/drawing/2014/main" val="20004"/>
                    </a:ext>
                  </a:extLst>
                </a:gridCol>
              </a:tblGrid>
              <a:tr h="222904">
                <a:tc rowSpan="3">
                  <a:txBody>
                    <a:bodyPr/>
                    <a:lstStyle/>
                    <a:p>
                      <a:pPr algn="ctr" fontAlgn="ctr"/>
                      <a:r>
                        <a:rPr lang="en-ZA" sz="1400" b="1" i="0" u="none" strike="noStrike" dirty="0">
                          <a:solidFill>
                            <a:srgbClr val="000000"/>
                          </a:solidFill>
                          <a:latin typeface="Arial"/>
                        </a:rPr>
                        <a:t>Economic Classification</a:t>
                      </a:r>
                    </a:p>
                  </a:txBody>
                  <a:tcPr marL="9526" marR="9526" marT="95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6" marR="9526"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640135">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222904">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6" marR="9526"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436282">
                <a:tc>
                  <a:txBody>
                    <a:bodyPr/>
                    <a:lstStyle/>
                    <a:p>
                      <a:pPr algn="l" fontAlgn="b"/>
                      <a:r>
                        <a:rPr lang="en-ZA" sz="1400" b="0" i="0" u="none" strike="noStrike">
                          <a:solidFill>
                            <a:srgbClr val="000000"/>
                          </a:solidFill>
                          <a:latin typeface="Arial"/>
                        </a:rPr>
                        <a:t>Compensation of Employees</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128,470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30,409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98,061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23.67%</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436282">
                <a:tc>
                  <a:txBody>
                    <a:bodyPr/>
                    <a:lstStyle/>
                    <a:p>
                      <a:pPr algn="l" fontAlgn="b"/>
                      <a:r>
                        <a:rPr lang="en-ZA" sz="1400" b="0" i="0" u="none" strike="noStrike">
                          <a:solidFill>
                            <a:srgbClr val="000000"/>
                          </a:solidFill>
                          <a:latin typeface="Arial"/>
                        </a:rPr>
                        <a:t>Goods and Services</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187,048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34,956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152,092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18.69%</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436282">
                <a:tc>
                  <a:txBody>
                    <a:bodyPr/>
                    <a:lstStyle/>
                    <a:p>
                      <a:pPr algn="l" fontAlgn="b"/>
                      <a:r>
                        <a:rPr lang="en-ZA" sz="1400" b="0" i="0" u="none" strike="noStrike">
                          <a:solidFill>
                            <a:srgbClr val="000000"/>
                          </a:solidFill>
                          <a:latin typeface="Arial"/>
                        </a:rPr>
                        <a:t>Transfers</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19,962,489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4,840,733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15,121,756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24.25%</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436282">
                <a:tc>
                  <a:txBody>
                    <a:bodyPr/>
                    <a:lstStyle/>
                    <a:p>
                      <a:pPr algn="l" fontAlgn="b"/>
                      <a:r>
                        <a:rPr lang="en-ZA" sz="1400" b="0" i="0" u="none" strike="noStrike">
                          <a:solidFill>
                            <a:srgbClr val="000000"/>
                          </a:solidFill>
                          <a:latin typeface="Arial"/>
                        </a:rPr>
                        <a:t>Capital</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830,177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138,002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692,175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16.62%</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436282">
                <a:tc>
                  <a:txBody>
                    <a:bodyPr/>
                    <a:lstStyle/>
                    <a:p>
                      <a:pPr algn="l" fontAlgn="b"/>
                      <a:r>
                        <a:rPr lang="en-ZA" sz="1400" b="0" i="0" u="none" strike="noStrike">
                          <a:solidFill>
                            <a:srgbClr val="000000"/>
                          </a:solidFill>
                          <a:latin typeface="Arial"/>
                        </a:rPr>
                        <a:t>Losses</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436282">
                <a:tc>
                  <a:txBody>
                    <a:bodyPr/>
                    <a:lstStyle/>
                    <a:p>
                      <a:pPr algn="l" fontAlgn="b"/>
                      <a:r>
                        <a:rPr lang="en-ZA" sz="1400" b="1" i="0" u="none" strike="noStrike">
                          <a:solidFill>
                            <a:srgbClr val="000000"/>
                          </a:solidFill>
                          <a:latin typeface="Arial"/>
                        </a:rPr>
                        <a:t>TOTAL</a:t>
                      </a:r>
                    </a:p>
                  </a:txBody>
                  <a:tcPr marL="9526" marR="9526"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21,108,184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5,044,100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16,064,084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23.90%</a:t>
                      </a:r>
                    </a:p>
                  </a:txBody>
                  <a:tcPr marL="9526" marR="9526"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59452"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53</a:t>
            </a:r>
            <a:endParaRPr lang="en-US" altLang="en-US" sz="12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ChangeArrowheads="1"/>
          </p:cNvSpPr>
          <p:nvPr/>
        </p:nvSpPr>
        <p:spPr bwMode="auto">
          <a:xfrm>
            <a:off x="2286000" y="1196975"/>
            <a:ext cx="4572000" cy="646113"/>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Reasons for Deviation</a:t>
            </a:r>
          </a:p>
          <a:p>
            <a:pPr algn="ctr" eaLnBrk="1" hangingPunct="1"/>
            <a:r>
              <a:rPr lang="en-US" altLang="en-US">
                <a:latin typeface="Trebuchet MS Bold" pitchFamily="34" charset="0"/>
                <a:sym typeface="Trebuchet MS Bold" pitchFamily="34" charset="0"/>
              </a:rPr>
              <a:t>Programme 5</a:t>
            </a:r>
            <a:endParaRPr lang="en-US" altLang="en-US"/>
          </a:p>
        </p:txBody>
      </p:sp>
      <p:sp>
        <p:nvSpPr>
          <p:cNvPr id="60419" name="Rectangle 2"/>
          <p:cNvSpPr>
            <a:spLocks noChangeArrowheads="1"/>
          </p:cNvSpPr>
          <p:nvPr/>
        </p:nvSpPr>
        <p:spPr bwMode="auto">
          <a:xfrm>
            <a:off x="827088" y="1858963"/>
            <a:ext cx="7777162" cy="2308225"/>
          </a:xfrm>
          <a:prstGeom prst="rect">
            <a:avLst/>
          </a:prstGeom>
          <a:noFill/>
          <a:ln w="9525">
            <a:noFill/>
            <a:miter lim="800000"/>
            <a:headEnd/>
            <a:tailEnd/>
          </a:ln>
        </p:spPr>
        <p:txBody>
          <a:bodyPr>
            <a:spAutoFit/>
          </a:bodyPr>
          <a:lstStyle/>
          <a:p>
            <a:pPr eaLnBrk="1" hangingPunct="1"/>
            <a:r>
              <a:rPr lang="en-ZA" altLang="en-US" b="1" u="sng"/>
              <a:t>Goods and Services </a:t>
            </a:r>
          </a:p>
          <a:p>
            <a:pPr eaLnBrk="1" hangingPunct="1">
              <a:buFont typeface="Wingdings" pitchFamily="2" charset="2"/>
              <a:buChar char="§"/>
            </a:pPr>
            <a:r>
              <a:rPr lang="en-ZA" altLang="en-US"/>
              <a:t>DDG post is in the process of being filled.</a:t>
            </a:r>
          </a:p>
          <a:p>
            <a:pPr eaLnBrk="1" hangingPunct="1">
              <a:buFont typeface="Wingdings" pitchFamily="2" charset="2"/>
              <a:buChar char="§"/>
            </a:pPr>
            <a:r>
              <a:rPr lang="en-ZA" altLang="en-US"/>
              <a:t>Outstanding invoices for health facilities’ refurbishment agents.</a:t>
            </a:r>
          </a:p>
          <a:p>
            <a:pPr eaLnBrk="1" hangingPunct="1"/>
            <a:endParaRPr lang="en-ZA" altLang="en-US"/>
          </a:p>
          <a:p>
            <a:pPr eaLnBrk="1" hangingPunct="1"/>
            <a:r>
              <a:rPr lang="en-ZA" altLang="en-US" b="1" u="sng"/>
              <a:t>Purchase of Capital payments</a:t>
            </a:r>
          </a:p>
          <a:p>
            <a:pPr eaLnBrk="1" hangingPunct="1">
              <a:buFont typeface="Wingdings" pitchFamily="2" charset="2"/>
              <a:buChar char="§"/>
            </a:pPr>
            <a:r>
              <a:rPr lang="en-ZA" altLang="en-US"/>
              <a:t>Increased expenditure expected as Infrastructure projects are finalised</a:t>
            </a:r>
          </a:p>
          <a:p>
            <a:pPr eaLnBrk="1" hangingPunct="1">
              <a:buFont typeface="Wingdings" pitchFamily="2" charset="2"/>
              <a:buChar char="§"/>
            </a:pPr>
            <a:endParaRPr lang="en-ZA" altLang="en-US"/>
          </a:p>
          <a:p>
            <a:pPr eaLnBrk="1" hangingPunct="1"/>
            <a:r>
              <a:rPr lang="en-ZA" altLang="en-US"/>
              <a:t> </a:t>
            </a:r>
          </a:p>
        </p:txBody>
      </p:sp>
      <p:sp>
        <p:nvSpPr>
          <p:cNvPr id="60420"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54</a:t>
            </a:r>
            <a:endParaRPr lang="en-US" altLang="en-US" sz="12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900113" y="0"/>
            <a:ext cx="5957887" cy="830263"/>
          </a:xfrm>
          <a:prstGeom prst="rect">
            <a:avLst/>
          </a:prstGeom>
          <a:noFill/>
          <a:ln w="9525">
            <a:noFill/>
            <a:miter lim="800000"/>
            <a:headEnd/>
            <a:tailEnd/>
          </a:ln>
        </p:spPr>
        <p:txBody>
          <a:bodyPr>
            <a:spAutoFit/>
          </a:bodyPr>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Programme 6:  Health Regulation and Compliance Management</a:t>
            </a:r>
          </a:p>
        </p:txBody>
      </p:sp>
      <p:sp>
        <p:nvSpPr>
          <p:cNvPr id="61443" name="Rectangle 3"/>
          <p:cNvSpPr>
            <a:spLocks noChangeArrowheads="1"/>
          </p:cNvSpPr>
          <p:nvPr/>
        </p:nvSpPr>
        <p:spPr bwMode="auto">
          <a:xfrm>
            <a:off x="2286000" y="1125538"/>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As at 30 June 2017</a:t>
            </a:r>
          </a:p>
          <a:p>
            <a:pPr algn="ctr" eaLnBrk="1" hangingPunct="1"/>
            <a:r>
              <a:rPr lang="en-US" altLang="en-US">
                <a:latin typeface="Trebuchet MS Bold" pitchFamily="34" charset="0"/>
                <a:sym typeface="Trebuchet MS Bold" pitchFamily="34" charset="0"/>
              </a:rPr>
              <a:t>Expenditure target: 25%</a:t>
            </a:r>
            <a:endParaRPr lang="en-ZA" altLang="en-US"/>
          </a:p>
        </p:txBody>
      </p:sp>
      <p:graphicFrame>
        <p:nvGraphicFramePr>
          <p:cNvPr id="6" name="Table 5"/>
          <p:cNvGraphicFramePr>
            <a:graphicFrameLocks noGrp="1"/>
          </p:cNvGraphicFramePr>
          <p:nvPr/>
        </p:nvGraphicFramePr>
        <p:xfrm>
          <a:off x="250825" y="2060575"/>
          <a:ext cx="8424863" cy="3024188"/>
        </p:xfrm>
        <a:graphic>
          <a:graphicData uri="http://schemas.openxmlformats.org/drawingml/2006/table">
            <a:tbl>
              <a:tblPr/>
              <a:tblGrid>
                <a:gridCol w="2902560">
                  <a:extLst>
                    <a:ext uri="{9D8B030D-6E8A-4147-A177-3AD203B41FA5}">
                      <a16:colId xmlns:a16="http://schemas.microsoft.com/office/drawing/2014/main" val="20000"/>
                    </a:ext>
                  </a:extLst>
                </a:gridCol>
                <a:gridCol w="1503377">
                  <a:extLst>
                    <a:ext uri="{9D8B030D-6E8A-4147-A177-3AD203B41FA5}">
                      <a16:colId xmlns:a16="http://schemas.microsoft.com/office/drawing/2014/main" val="20001"/>
                    </a:ext>
                  </a:extLst>
                </a:gridCol>
                <a:gridCol w="1503377">
                  <a:extLst>
                    <a:ext uri="{9D8B030D-6E8A-4147-A177-3AD203B41FA5}">
                      <a16:colId xmlns:a16="http://schemas.microsoft.com/office/drawing/2014/main" val="20002"/>
                    </a:ext>
                  </a:extLst>
                </a:gridCol>
                <a:gridCol w="1354528">
                  <a:extLst>
                    <a:ext uri="{9D8B030D-6E8A-4147-A177-3AD203B41FA5}">
                      <a16:colId xmlns:a16="http://schemas.microsoft.com/office/drawing/2014/main" val="20003"/>
                    </a:ext>
                  </a:extLst>
                </a:gridCol>
                <a:gridCol w="1161021">
                  <a:extLst>
                    <a:ext uri="{9D8B030D-6E8A-4147-A177-3AD203B41FA5}">
                      <a16:colId xmlns:a16="http://schemas.microsoft.com/office/drawing/2014/main" val="20004"/>
                    </a:ext>
                  </a:extLst>
                </a:gridCol>
              </a:tblGrid>
              <a:tr h="266949">
                <a:tc rowSpan="3">
                  <a:txBody>
                    <a:bodyPr/>
                    <a:lstStyle/>
                    <a:p>
                      <a:pPr algn="ctr" fontAlgn="ctr"/>
                      <a:r>
                        <a:rPr lang="en-ZA" sz="1400" b="1" i="0" u="none" strike="noStrike" dirty="0">
                          <a:solidFill>
                            <a:srgbClr val="000000"/>
                          </a:solidFill>
                          <a:latin typeface="Arial"/>
                        </a:rPr>
                        <a:t>Economic Classification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5923C"/>
                    </a:solidFill>
                  </a:tcPr>
                </a:tc>
                <a:tc rowSpan="2">
                  <a:txBody>
                    <a:bodyPr/>
                    <a:lstStyle/>
                    <a:p>
                      <a:pPr algn="ctr" fontAlgn="ctr"/>
                      <a:r>
                        <a:rPr lang="en-ZA" sz="1400" b="1" i="0" u="none" strike="noStrike">
                          <a:solidFill>
                            <a:srgbClr val="000000"/>
                          </a:solidFill>
                          <a:latin typeface="Arial"/>
                        </a:rPr>
                        <a:t>Actual Expenditure as on 30 June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2">
                  <a:txBody>
                    <a:bodyPr/>
                    <a:lstStyle/>
                    <a:p>
                      <a:pPr algn="ctr" fontAlgn="ctr"/>
                      <a:r>
                        <a:rPr lang="en-ZA" sz="1400" b="1" i="0" u="none" strike="noStrike">
                          <a:solidFill>
                            <a:srgbClr val="000000"/>
                          </a:solidFill>
                          <a:latin typeface="Arial"/>
                        </a:rPr>
                        <a:t>Funds Available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rowSpan="3">
                  <a:txBody>
                    <a:bodyPr/>
                    <a:lstStyle/>
                    <a:p>
                      <a:pPr algn="ctr" fontAlgn="ctr"/>
                      <a:r>
                        <a:rPr lang="en-ZA" sz="1400" b="1" i="0" u="none" strike="noStrike">
                          <a:solidFill>
                            <a:srgbClr val="000000"/>
                          </a:solidFill>
                          <a:latin typeface="Arial"/>
                        </a:rPr>
                        <a:t>% Spent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0"/>
                  </a:ext>
                </a:extLst>
              </a:tr>
              <a:tr h="581472">
                <a:tc vMerge="1">
                  <a:txBody>
                    <a:bodyPr/>
                    <a:lstStyle/>
                    <a:p>
                      <a:endParaRPr lang="en-ZA"/>
                    </a:p>
                  </a:txBody>
                  <a:tcPr/>
                </a:tc>
                <a:tc>
                  <a:txBody>
                    <a:bodyPr/>
                    <a:lstStyle/>
                    <a:p>
                      <a:pPr algn="ctr" fontAlgn="ctr"/>
                      <a:r>
                        <a:rPr lang="en-ZA" sz="1400" b="1" i="0" u="none" strike="noStrike">
                          <a:solidFill>
                            <a:srgbClr val="000000"/>
                          </a:solidFill>
                          <a:latin typeface="Arial"/>
                        </a:rPr>
                        <a:t> Original Budget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10824">
                <a:tc vMerge="1">
                  <a:txBody>
                    <a:bodyPr/>
                    <a:lstStyle/>
                    <a:p>
                      <a:endParaRPr lang="en-ZA"/>
                    </a:p>
                  </a:txBody>
                  <a:tcPr/>
                </a:tc>
                <a:tc>
                  <a:txBody>
                    <a:bodyPr/>
                    <a:lstStyle/>
                    <a:p>
                      <a:pPr algn="ctr" fontAlgn="ctr"/>
                      <a:r>
                        <a:rPr lang="en-ZA" sz="1400" b="1" i="0" u="none" strike="noStrike">
                          <a:solidFill>
                            <a:srgbClr val="000000"/>
                          </a:solidFill>
                          <a:latin typeface="Arial"/>
                        </a:rPr>
                        <a:t> R'000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ctr" fontAlgn="ctr"/>
                      <a:r>
                        <a:rPr lang="en-ZA" sz="1400" b="1" i="0" u="none" strike="noStrike">
                          <a:solidFill>
                            <a:srgbClr val="000000"/>
                          </a:solidFill>
                          <a:latin typeface="Arial"/>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vMerge="1">
                  <a:txBody>
                    <a:bodyPr/>
                    <a:lstStyle/>
                    <a:p>
                      <a:endParaRPr lang="en-ZA"/>
                    </a:p>
                  </a:txBody>
                  <a:tcPr/>
                </a:tc>
                <a:extLst>
                  <a:ext uri="{0D108BD9-81ED-4DB2-BD59-A6C34878D82A}">
                    <a16:rowId xmlns:a16="http://schemas.microsoft.com/office/drawing/2014/main" val="10002"/>
                  </a:ext>
                </a:extLst>
              </a:tr>
              <a:tr h="310824">
                <a:tc>
                  <a:txBody>
                    <a:bodyPr/>
                    <a:lstStyle/>
                    <a:p>
                      <a:pPr algn="l" fontAlgn="b"/>
                      <a:r>
                        <a:rPr lang="en-ZA" sz="1400" b="0" i="0" u="none" strike="noStrike">
                          <a:solidFill>
                            <a:srgbClr val="000000"/>
                          </a:solidFill>
                          <a:latin typeface="Arial"/>
                        </a:rPr>
                        <a:t>Compensation of Employees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54,649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40,154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14,495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73.48%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10824">
                <a:tc>
                  <a:txBody>
                    <a:bodyPr/>
                    <a:lstStyle/>
                    <a:p>
                      <a:pPr algn="l" fontAlgn="b"/>
                      <a:r>
                        <a:rPr lang="en-ZA" sz="1400" b="0" i="0" u="none" strike="noStrike">
                          <a:solidFill>
                            <a:srgbClr val="000000"/>
                          </a:solidFill>
                          <a:latin typeface="Arial"/>
                        </a:rPr>
                        <a:t>Goods and Services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39,625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11,425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28,200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28.83%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310824">
                <a:tc>
                  <a:txBody>
                    <a:bodyPr/>
                    <a:lstStyle/>
                    <a:p>
                      <a:pPr algn="l" fontAlgn="b"/>
                      <a:r>
                        <a:rPr lang="en-ZA" sz="1400" b="0" i="0" u="none" strike="noStrike">
                          <a:solidFill>
                            <a:srgbClr val="000000"/>
                          </a:solidFill>
                          <a:latin typeface="Arial"/>
                        </a:rPr>
                        <a:t>Transfers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1,629,998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746,356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883,642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45.79%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310824">
                <a:tc>
                  <a:txBody>
                    <a:bodyPr/>
                    <a:lstStyle/>
                    <a:p>
                      <a:pPr algn="l" fontAlgn="b"/>
                      <a:r>
                        <a:rPr lang="en-ZA" sz="1400" b="0" i="0" u="none" strike="noStrike">
                          <a:solidFill>
                            <a:srgbClr val="000000"/>
                          </a:solidFill>
                          <a:latin typeface="Arial"/>
                        </a:rPr>
                        <a:t>Capital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2,699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2,612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3.22%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10824">
                <a:tc>
                  <a:txBody>
                    <a:bodyPr/>
                    <a:lstStyle/>
                    <a:p>
                      <a:pPr algn="l" fontAlgn="b"/>
                      <a:r>
                        <a:rPr lang="en-ZA" sz="1400" b="0" i="0" u="none" strike="noStrike">
                          <a:solidFill>
                            <a:srgbClr val="000000"/>
                          </a:solidFill>
                          <a:latin typeface="Arial"/>
                        </a:rPr>
                        <a:t>Losses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dirty="0">
                          <a:solidFill>
                            <a:srgbClr val="000000"/>
                          </a:solidFill>
                          <a:latin typeface="Arial"/>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n-ZA" sz="14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310824">
                <a:tc>
                  <a:txBody>
                    <a:bodyPr/>
                    <a:lstStyle/>
                    <a:p>
                      <a:pPr algn="l" fontAlgn="b"/>
                      <a:r>
                        <a:rPr lang="en-ZA" sz="1400" b="1" i="0" u="none" strike="noStrike" dirty="0">
                          <a:solidFill>
                            <a:srgbClr val="000000"/>
                          </a:solidFill>
                          <a:latin typeface="Arial"/>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1,726,971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a:solidFill>
                            <a:srgbClr val="000000"/>
                          </a:solidFill>
                          <a:latin typeface="Arial"/>
                        </a:rPr>
                        <a:t>                798,022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             928,949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tc>
                  <a:txBody>
                    <a:bodyPr/>
                    <a:lstStyle/>
                    <a:p>
                      <a:pPr algn="r" fontAlgn="b"/>
                      <a:r>
                        <a:rPr lang="en-ZA" sz="1400" b="1" i="0" u="none" strike="noStrike" dirty="0">
                          <a:solidFill>
                            <a:srgbClr val="000000"/>
                          </a:solidFill>
                          <a:latin typeface="Arial"/>
                        </a:rPr>
                        <a:t>46.21%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923C"/>
                    </a:solidFill>
                  </a:tcPr>
                </a:tc>
                <a:extLst>
                  <a:ext uri="{0D108BD9-81ED-4DB2-BD59-A6C34878D82A}">
                    <a16:rowId xmlns:a16="http://schemas.microsoft.com/office/drawing/2014/main" val="10008"/>
                  </a:ext>
                </a:extLst>
              </a:tr>
            </a:tbl>
          </a:graphicData>
        </a:graphic>
      </p:graphicFrame>
      <p:sp>
        <p:nvSpPr>
          <p:cNvPr id="61500" name="Rectangle 4"/>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55</a:t>
            </a:r>
            <a:endParaRPr lang="en-US" altLang="en-US" sz="12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2286000" y="1125538"/>
            <a:ext cx="4572000" cy="646112"/>
          </a:xfrm>
          <a:prstGeom prst="rect">
            <a:avLst/>
          </a:prstGeom>
          <a:noFill/>
          <a:ln w="9525">
            <a:noFill/>
            <a:miter lim="800000"/>
            <a:headEnd/>
            <a:tailEnd/>
          </a:ln>
        </p:spPr>
        <p:txBody>
          <a:bodyPr>
            <a:spAutoFit/>
          </a:bodyPr>
          <a:lstStyle/>
          <a:p>
            <a:pPr algn="ctr" eaLnBrk="1" hangingPunct="1"/>
            <a:r>
              <a:rPr lang="en-US" altLang="en-US">
                <a:latin typeface="Trebuchet MS Bold" pitchFamily="34" charset="0"/>
                <a:sym typeface="Trebuchet MS Bold" pitchFamily="34" charset="0"/>
              </a:rPr>
              <a:t>Reasons for Deviation</a:t>
            </a:r>
          </a:p>
          <a:p>
            <a:pPr algn="ctr" eaLnBrk="1" hangingPunct="1"/>
            <a:r>
              <a:rPr lang="en-US" altLang="en-US">
                <a:latin typeface="Trebuchet MS Bold" pitchFamily="34" charset="0"/>
                <a:sym typeface="Trebuchet MS Bold" pitchFamily="34" charset="0"/>
              </a:rPr>
              <a:t>Programme 6</a:t>
            </a:r>
            <a:endParaRPr lang="en-US" altLang="en-US"/>
          </a:p>
        </p:txBody>
      </p:sp>
      <p:sp>
        <p:nvSpPr>
          <p:cNvPr id="62467" name="Rectangle 2"/>
          <p:cNvSpPr>
            <a:spLocks noChangeArrowheads="1"/>
          </p:cNvSpPr>
          <p:nvPr/>
        </p:nvSpPr>
        <p:spPr bwMode="auto">
          <a:xfrm>
            <a:off x="468313" y="1700213"/>
            <a:ext cx="8496300" cy="3140075"/>
          </a:xfrm>
          <a:prstGeom prst="rect">
            <a:avLst/>
          </a:prstGeom>
          <a:noFill/>
          <a:ln w="9525">
            <a:noFill/>
            <a:miter lim="800000"/>
            <a:headEnd/>
            <a:tailEnd/>
          </a:ln>
        </p:spPr>
        <p:txBody>
          <a:bodyPr>
            <a:spAutoFit/>
          </a:bodyPr>
          <a:lstStyle/>
          <a:p>
            <a:pPr eaLnBrk="1" hangingPunct="1"/>
            <a:r>
              <a:rPr lang="en-ZA" altLang="en-US" b="1" u="sng"/>
              <a:t>Compensation of Employees</a:t>
            </a:r>
          </a:p>
          <a:p>
            <a:pPr eaLnBrk="1" hangingPunct="1">
              <a:buFont typeface="Wingdings" pitchFamily="2" charset="2"/>
              <a:buChar char="§"/>
            </a:pPr>
            <a:r>
              <a:rPr lang="en-ZA" altLang="en-US"/>
              <a:t>The SAHPRA process of creating the entity is underway; structures must be put in place</a:t>
            </a:r>
          </a:p>
          <a:p>
            <a:pPr eaLnBrk="1" hangingPunct="1"/>
            <a:endParaRPr lang="en-ZA" altLang="en-US" b="1" u="sng"/>
          </a:p>
          <a:p>
            <a:pPr eaLnBrk="1" hangingPunct="1"/>
            <a:r>
              <a:rPr lang="en-ZA" altLang="en-US" b="1" u="sng"/>
              <a:t>Transfers &amp; subsidies</a:t>
            </a:r>
          </a:p>
          <a:p>
            <a:pPr eaLnBrk="1" hangingPunct="1">
              <a:buFont typeface="Wingdings" pitchFamily="2" charset="2"/>
              <a:buChar char="§"/>
            </a:pPr>
            <a:r>
              <a:rPr lang="en-ZA" altLang="en-US"/>
              <a:t>NHLS, Council for Medical Schemes, SA  Medical Research Council and Office of Health Standards Compliance received 50% of annual allocation, while no transfer was made to SAHPRA yet. </a:t>
            </a:r>
          </a:p>
          <a:p>
            <a:pPr eaLnBrk="1" hangingPunct="1"/>
            <a:endParaRPr lang="en-ZA" altLang="en-US" b="1" u="sng"/>
          </a:p>
          <a:p>
            <a:pPr eaLnBrk="1" hangingPunct="1"/>
            <a:r>
              <a:rPr lang="en-ZA" altLang="en-US" b="1" u="sng"/>
              <a:t>Purchase of Capital payment</a:t>
            </a:r>
          </a:p>
          <a:p>
            <a:pPr eaLnBrk="1" hangingPunct="1">
              <a:buFont typeface="Wingdings" pitchFamily="2" charset="2"/>
              <a:buChar char="§"/>
            </a:pPr>
            <a:r>
              <a:rPr lang="en-ZA" altLang="en-US"/>
              <a:t>CCOD is in the process to procure a lung function test machine.</a:t>
            </a:r>
          </a:p>
        </p:txBody>
      </p:sp>
      <p:sp>
        <p:nvSpPr>
          <p:cNvPr id="62468" name="Rectangle 3"/>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56</a:t>
            </a:r>
            <a:endParaRPr lang="en-US" altLang="en-US" sz="12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4438" y="3141663"/>
            <a:ext cx="6486525" cy="584200"/>
          </a:xfrm>
          <a:prstGeom prst="rect">
            <a:avLst/>
          </a:prstGeom>
          <a:noFill/>
        </p:spPr>
        <p:txBody>
          <a:bodyPr>
            <a:spAutoFit/>
          </a:bodyPr>
          <a:lstStyle/>
          <a:p>
            <a:pPr eaLnBrk="1" fontAlgn="auto" hangingPunct="1">
              <a:spcBef>
                <a:spcPts val="0"/>
              </a:spcBef>
              <a:spcAft>
                <a:spcPts val="0"/>
              </a:spcAft>
              <a:defRPr/>
            </a:pPr>
            <a:r>
              <a:rPr lang="en-GB" sz="3200" b="1" dirty="0">
                <a:solidFill>
                  <a:schemeClr val="bg1">
                    <a:lumMod val="50000"/>
                  </a:schemeClr>
                </a:solidFill>
                <a:latin typeface="Arial" panose="020B0604020202020204" pitchFamily="34" charset="0"/>
                <a:cs typeface="Arial" panose="020B0604020202020204" pitchFamily="34" charset="0"/>
              </a:rPr>
              <a:t>Conditional Grants Report – Q1</a:t>
            </a:r>
            <a:endParaRPr lang="en-US" sz="3200" b="1" dirty="0">
              <a:solidFill>
                <a:schemeClr val="bg1">
                  <a:lumMod val="50000"/>
                </a:schemeClr>
              </a:solidFill>
              <a:latin typeface="Arial" panose="020B0604020202020204" pitchFamily="34" charset="0"/>
              <a:cs typeface="Arial" panose="020B0604020202020204" pitchFamily="34" charset="0"/>
            </a:endParaRPr>
          </a:p>
        </p:txBody>
      </p:sp>
      <p:sp>
        <p:nvSpPr>
          <p:cNvPr id="63491" name="Rectangle 2"/>
          <p:cNvSpPr txBox="1">
            <a:spLocks noChangeArrowheads="1"/>
          </p:cNvSpPr>
          <p:nvPr/>
        </p:nvSpPr>
        <p:spPr bwMode="auto">
          <a:xfrm>
            <a:off x="533400" y="0"/>
            <a:ext cx="8253413" cy="1000125"/>
          </a:xfrm>
          <a:prstGeom prst="rect">
            <a:avLst/>
          </a:prstGeom>
          <a:noFill/>
          <a:ln w="9525">
            <a:noFill/>
            <a:miter lim="800000"/>
            <a:headEnd/>
            <a:tailEnd/>
          </a:ln>
        </p:spPr>
        <p:txBody>
          <a:bodyPr anchor="b"/>
          <a:lstStyle/>
          <a:p>
            <a:pPr eaLnBrk="1" hangingPunct="1"/>
            <a:endParaRPr lang="en-US" altLang="en-US" sz="2800" b="1">
              <a:solidFill>
                <a:schemeClr val="bg1"/>
              </a:solidFill>
            </a:endParaRPr>
          </a:p>
        </p:txBody>
      </p:sp>
      <p:sp>
        <p:nvSpPr>
          <p:cNvPr id="7" name="TextBox 6"/>
          <p:cNvSpPr txBox="1"/>
          <p:nvPr/>
        </p:nvSpPr>
        <p:spPr>
          <a:xfrm>
            <a:off x="142875" y="285750"/>
            <a:ext cx="5791200" cy="954088"/>
          </a:xfrm>
          <a:prstGeom prst="rect">
            <a:avLst/>
          </a:prstGeom>
          <a:noFill/>
        </p:spPr>
        <p:txBody>
          <a:bodyPr>
            <a:spAutoFit/>
          </a:bodyPr>
          <a:lstStyle/>
          <a:p>
            <a:pPr eaLnBrk="1" fontAlgn="auto" hangingPunct="1">
              <a:spcBef>
                <a:spcPts val="0"/>
              </a:spcBef>
              <a:spcAft>
                <a:spcPts val="0"/>
              </a:spcAft>
              <a:defRPr/>
            </a:pPr>
            <a:endParaRPr lang="en-US" sz="2000" dirty="0">
              <a:solidFill>
                <a:schemeClr val="bg1">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3600" b="1" dirty="0">
              <a:solidFill>
                <a:schemeClr val="bg1"/>
              </a:solidFill>
              <a:latin typeface="Arial" panose="020B0604020202020204" pitchFamily="34" charset="0"/>
              <a:cs typeface="Arial" panose="020B0604020202020204" pitchFamily="34" charset="0"/>
            </a:endParaRPr>
          </a:p>
        </p:txBody>
      </p:sp>
      <p:sp>
        <p:nvSpPr>
          <p:cNvPr id="63493" name="TextBox 7"/>
          <p:cNvSpPr txBox="1">
            <a:spLocks noChangeArrowheads="1"/>
          </p:cNvSpPr>
          <p:nvPr/>
        </p:nvSpPr>
        <p:spPr bwMode="auto">
          <a:xfrm>
            <a:off x="785813" y="357188"/>
            <a:ext cx="6486525" cy="523875"/>
          </a:xfrm>
          <a:prstGeom prst="rect">
            <a:avLst/>
          </a:prstGeom>
          <a:noFill/>
          <a:ln w="9525">
            <a:noFill/>
            <a:miter lim="800000"/>
            <a:headEnd/>
            <a:tailEnd/>
          </a:ln>
        </p:spPr>
        <p:txBody>
          <a:bodyPr>
            <a:spAutoFit/>
          </a:bodyPr>
          <a:lstStyle/>
          <a:p>
            <a:pPr eaLnBrk="1" hangingPunct="1"/>
            <a:r>
              <a:rPr lang="en-GB" altLang="en-US" sz="2800" b="1">
                <a:solidFill>
                  <a:schemeClr val="bg1"/>
                </a:solidFill>
              </a:rPr>
              <a:t>.</a:t>
            </a:r>
            <a:endParaRPr lang="en-US" altLang="en-US" sz="2800" b="1">
              <a:solidFill>
                <a:schemeClr val="bg1"/>
              </a:solidFill>
            </a:endParaRPr>
          </a:p>
        </p:txBody>
      </p:sp>
      <p:sp>
        <p:nvSpPr>
          <p:cNvPr id="63494" name="Rectangle 7"/>
          <p:cNvSpPr>
            <a:spLocks noChangeArrowheads="1"/>
          </p:cNvSpPr>
          <p:nvPr/>
        </p:nvSpPr>
        <p:spPr bwMode="auto">
          <a:xfrm>
            <a:off x="8243888" y="5629275"/>
            <a:ext cx="412750" cy="277813"/>
          </a:xfrm>
          <a:prstGeom prst="rect">
            <a:avLst/>
          </a:prstGeom>
          <a:noFill/>
          <a:ln w="9525">
            <a:noFill/>
            <a:miter lim="800000"/>
            <a:headEnd/>
            <a:tailEnd/>
          </a:ln>
        </p:spPr>
        <p:txBody>
          <a:bodyPr>
            <a:spAutoFit/>
          </a:bodyPr>
          <a:lstStyle/>
          <a:p>
            <a:pPr eaLnBrk="1" hangingPunct="1"/>
            <a:r>
              <a:rPr lang="en-ZA" altLang="en-US" sz="1200"/>
              <a:t>57</a:t>
            </a:r>
            <a:endParaRPr lang="en-US" altLang="en-US" sz="12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1"/>
          <p:cNvSpPr txBox="1">
            <a:spLocks noChangeArrowheads="1"/>
          </p:cNvSpPr>
          <p:nvPr/>
        </p:nvSpPr>
        <p:spPr bwMode="auto">
          <a:xfrm>
            <a:off x="214313" y="1143000"/>
            <a:ext cx="8786812" cy="7402513"/>
          </a:xfrm>
          <a:prstGeom prst="rect">
            <a:avLst/>
          </a:prstGeom>
          <a:noFill/>
          <a:ln w="9525">
            <a:noFill/>
            <a:miter lim="800000"/>
            <a:headEnd/>
            <a:tailEnd/>
          </a:ln>
        </p:spPr>
        <p:txBody>
          <a:bodyPr>
            <a:spAutoFit/>
          </a:bodyPr>
          <a:lstStyle/>
          <a:p>
            <a:pPr algn="just" eaLnBrk="1" hangingPunct="1">
              <a:buFont typeface="Wingdings" pitchFamily="2" charset="2"/>
              <a:buChar char="q"/>
            </a:pPr>
            <a:r>
              <a:rPr lang="en-US" altLang="en-US" sz="2400"/>
              <a:t> </a:t>
            </a:r>
            <a:r>
              <a:rPr lang="en-US" altLang="en-US" sz="2000"/>
              <a:t>Presentation covers Conditional Grants exp. as at 30 June 2017</a:t>
            </a:r>
          </a:p>
          <a:p>
            <a:pPr lvl="1" algn="just" eaLnBrk="1" hangingPunct="1">
              <a:buFont typeface="Wingdings" pitchFamily="2" charset="2"/>
              <a:buChar char="Ø"/>
            </a:pPr>
            <a:r>
              <a:rPr lang="en-US" altLang="en-US" sz="2000"/>
              <a:t>  Total CG spending is at  23.7% or R8.9 bn against total budget of </a:t>
            </a:r>
          </a:p>
          <a:p>
            <a:pPr lvl="1" algn="just" eaLnBrk="1" hangingPunct="1"/>
            <a:r>
              <a:rPr lang="en-US" altLang="en-US" sz="2000"/>
              <a:t>     R37.5  bn as compared to  22.7% or R7.7 bn spent same period last</a:t>
            </a:r>
          </a:p>
          <a:p>
            <a:pPr lvl="1" algn="just" eaLnBrk="1" hangingPunct="1"/>
            <a:r>
              <a:rPr lang="en-US" altLang="en-US" sz="2000"/>
              <a:t>     year.</a:t>
            </a:r>
          </a:p>
          <a:p>
            <a:pPr lvl="1" algn="just" eaLnBrk="1" hangingPunct="1"/>
            <a:endParaRPr lang="en-US" altLang="en-US" sz="2000"/>
          </a:p>
          <a:p>
            <a:pPr lvl="1" algn="just" eaLnBrk="1" hangingPunct="1">
              <a:buFont typeface="Wingdings" pitchFamily="2" charset="2"/>
              <a:buChar char="Ø"/>
            </a:pPr>
            <a:r>
              <a:rPr lang="en-US" altLang="en-US" sz="2000"/>
              <a:t>  The overall  spending is 	within 25% with HPTDG, NTSG </a:t>
            </a:r>
          </a:p>
          <a:p>
            <a:pPr lvl="1" algn="just" eaLnBrk="1" hangingPunct="1"/>
            <a:r>
              <a:rPr lang="en-US" altLang="en-US" sz="2000"/>
              <a:t>	and HIV/AIDS spending  24.9%,24.2% and 25.9%</a:t>
            </a:r>
          </a:p>
          <a:p>
            <a:pPr lvl="1" algn="just" eaLnBrk="1" hangingPunct="1"/>
            <a:r>
              <a:rPr lang="en-US" altLang="en-US" sz="2000"/>
              <a:t>     respectively with the exception of HFRG spending 15.5%.</a:t>
            </a:r>
          </a:p>
          <a:p>
            <a:pPr lvl="1" algn="just" eaLnBrk="1" hangingPunct="1"/>
            <a:endParaRPr lang="en-US" altLang="en-US" sz="2000"/>
          </a:p>
          <a:p>
            <a:pPr lvl="1" algn="just" eaLnBrk="1" hangingPunct="1">
              <a:buFont typeface="Wingdings" pitchFamily="2" charset="2"/>
              <a:buChar char="Ø"/>
            </a:pPr>
            <a:r>
              <a:rPr lang="en-US" altLang="en-US" sz="2000"/>
              <a:t>  HFRG under spending is attributable to the fact that most projects</a:t>
            </a:r>
          </a:p>
          <a:p>
            <a:pPr lvl="1" algn="just" eaLnBrk="1" hangingPunct="1"/>
            <a:r>
              <a:rPr lang="en-US" altLang="en-US" sz="2000"/>
              <a:t>     are at planning stage and slow procurement processes.</a:t>
            </a:r>
          </a:p>
          <a:p>
            <a:pPr marL="1195388" lvl="3" algn="just" eaLnBrk="1" hangingPunct="1"/>
            <a:endParaRPr lang="en-US" altLang="en-US" sz="2400" b="1" i="1"/>
          </a:p>
          <a:p>
            <a:pPr lvl="1" algn="just" eaLnBrk="1" hangingPunct="1">
              <a:buFont typeface="Wingdings" pitchFamily="2" charset="2"/>
              <a:buChar char="Ø"/>
            </a:pPr>
            <a:endParaRPr lang="en-US" altLang="en-US" sz="2000"/>
          </a:p>
          <a:p>
            <a:pPr lvl="1" algn="just" eaLnBrk="1" hangingPunct="1"/>
            <a:endParaRPr lang="en-US" altLang="en-US" sz="2200"/>
          </a:p>
          <a:p>
            <a:pPr algn="just" eaLnBrk="1" hangingPunct="1">
              <a:buFont typeface="Wingdings" pitchFamily="2" charset="2"/>
              <a:buChar char="Ø"/>
            </a:pPr>
            <a:endParaRPr lang="en-US" altLang="en-US" sz="2400"/>
          </a:p>
          <a:p>
            <a:pPr lvl="1" algn="just" eaLnBrk="1" hangingPunct="1">
              <a:buFont typeface="Wingdings" pitchFamily="2" charset="2"/>
              <a:buChar char="Ø"/>
            </a:pPr>
            <a:endParaRPr lang="en-US" altLang="en-US" sz="2400"/>
          </a:p>
          <a:p>
            <a:pPr algn="just" eaLnBrk="1" hangingPunct="1">
              <a:buFont typeface="Wingdings" pitchFamily="2" charset="2"/>
              <a:buChar char="§"/>
            </a:pPr>
            <a:endParaRPr lang="en-US" altLang="en-US" sz="2400"/>
          </a:p>
          <a:p>
            <a:pPr algn="just" eaLnBrk="1" hangingPunct="1">
              <a:buFont typeface="Wingdings" pitchFamily="2" charset="2"/>
              <a:buChar char="§"/>
            </a:pPr>
            <a:endParaRPr lang="en-US" altLang="en-US" sz="2400"/>
          </a:p>
          <a:p>
            <a:pPr algn="just" eaLnBrk="1" hangingPunct="1"/>
            <a:endParaRPr lang="en-US" altLang="en-US" sz="2400"/>
          </a:p>
          <a:p>
            <a:pPr algn="just" eaLnBrk="1" hangingPunct="1"/>
            <a:endParaRPr lang="en-US" altLang="en-US" sz="900"/>
          </a:p>
          <a:p>
            <a:pPr algn="just" eaLnBrk="1" hangingPunct="1"/>
            <a:endParaRPr lang="en-US" altLang="en-US" sz="900"/>
          </a:p>
          <a:p>
            <a:pPr lvl="1" algn="just" eaLnBrk="1" hangingPunct="1"/>
            <a:endParaRPr lang="en-US" altLang="en-US" sz="2300"/>
          </a:p>
          <a:p>
            <a:pPr lvl="1" algn="just" eaLnBrk="1" hangingPunct="1"/>
            <a:r>
              <a:rPr lang="en-US" altLang="en-US" sz="2400"/>
              <a:t>	</a:t>
            </a:r>
          </a:p>
        </p:txBody>
      </p:sp>
      <p:sp>
        <p:nvSpPr>
          <p:cNvPr id="64515"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556260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Introduction </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64518"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58</a:t>
            </a:r>
            <a:endParaRPr lang="en-US" altLang="en-US" sz="12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214313" y="1143000"/>
            <a:ext cx="8786812" cy="2940050"/>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65539"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556260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Overview - Grants </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65542" name="Picture 3"/>
          <p:cNvPicPr>
            <a:picLocks noChangeAspect="1" noChangeArrowheads="1"/>
          </p:cNvPicPr>
          <p:nvPr/>
        </p:nvPicPr>
        <p:blipFill>
          <a:blip r:embed="rId3"/>
          <a:srcRect/>
          <a:stretch>
            <a:fillRect/>
          </a:stretch>
        </p:blipFill>
        <p:spPr bwMode="auto">
          <a:xfrm>
            <a:off x="0" y="1071563"/>
            <a:ext cx="9144000" cy="4786312"/>
          </a:xfrm>
          <a:prstGeom prst="rect">
            <a:avLst/>
          </a:prstGeom>
          <a:noFill/>
          <a:ln w="9525">
            <a:noFill/>
            <a:miter lim="800000"/>
            <a:headEnd/>
            <a:tailEnd/>
          </a:ln>
        </p:spPr>
      </p:pic>
      <p:sp>
        <p:nvSpPr>
          <p:cNvPr id="65543"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59</a:t>
            </a:r>
            <a:endParaRPr lang="en-US" alt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58664BEA-1673-4084-B5EB-B88065F47E6D}" type="slidenum">
              <a:rPr lang="en-ZA" altLang="en-US" sz="1200" smtClean="0">
                <a:latin typeface="Arial" charset="0"/>
                <a:cs typeface="Arial" charset="0"/>
              </a:rPr>
              <a:pPr algn="r" eaLnBrk="1" hangingPunct="1"/>
              <a:t>6</a:t>
            </a:fld>
            <a:r>
              <a:rPr lang="en-ZA" altLang="en-US" sz="1200" smtClean="0">
                <a:latin typeface="Arial" charset="0"/>
                <a:cs typeface="Arial" charset="0"/>
              </a:rPr>
              <a:t> </a:t>
            </a:r>
          </a:p>
        </p:txBody>
      </p:sp>
      <p:sp>
        <p:nvSpPr>
          <p:cNvPr id="11267" name="Rectangle 2"/>
          <p:cNvSpPr txBox="1">
            <a:spLocks noChangeArrowheads="1"/>
          </p:cNvSpPr>
          <p:nvPr/>
        </p:nvSpPr>
        <p:spPr bwMode="auto">
          <a:xfrm>
            <a:off x="642938" y="-71438"/>
            <a:ext cx="6376987"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Programme 1: Administration </a:t>
            </a:r>
          </a:p>
        </p:txBody>
      </p:sp>
      <p:graphicFrame>
        <p:nvGraphicFramePr>
          <p:cNvPr id="5" name="Table 4"/>
          <p:cNvGraphicFramePr>
            <a:graphicFrameLocks noGrp="1"/>
          </p:cNvGraphicFramePr>
          <p:nvPr/>
        </p:nvGraphicFramePr>
        <p:xfrm>
          <a:off x="0" y="1125538"/>
          <a:ext cx="9144000" cy="4197362"/>
        </p:xfrm>
        <a:graphic>
          <a:graphicData uri="http://schemas.openxmlformats.org/drawingml/2006/table">
            <a:tbl>
              <a:tblPr firstRow="1" bandRow="1">
                <a:tableStyleId>{5C22544A-7EE6-4342-B048-85BDC9FD1C3A}</a:tableStyleId>
              </a:tblPr>
              <a:tblGrid>
                <a:gridCol w="1545779">
                  <a:extLst>
                    <a:ext uri="{9D8B030D-6E8A-4147-A177-3AD203B41FA5}">
                      <a16:colId xmlns:a16="http://schemas.microsoft.com/office/drawing/2014/main" val="20000"/>
                    </a:ext>
                  </a:extLst>
                </a:gridCol>
                <a:gridCol w="1370037">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1722512">
                  <a:extLst>
                    <a:ext uri="{9D8B030D-6E8A-4147-A177-3AD203B41FA5}">
                      <a16:colId xmlns:a16="http://schemas.microsoft.com/office/drawing/2014/main" val="20004"/>
                    </a:ext>
                  </a:extLst>
                </a:gridCol>
              </a:tblGrid>
              <a:tr h="332632">
                <a:tc>
                  <a:txBody>
                    <a:bodyPr/>
                    <a:lstStyle/>
                    <a:p>
                      <a:r>
                        <a:rPr lang="en-US" sz="800" dirty="0" smtClean="0">
                          <a:latin typeface="Arial Black" pitchFamily="34" charset="0"/>
                        </a:rPr>
                        <a:t>Strategic Objective</a:t>
                      </a:r>
                      <a:endParaRPr lang="en-US" sz="800" dirty="0">
                        <a:latin typeface="Arial Black" pitchFamily="34" charset="0"/>
                      </a:endParaRPr>
                    </a:p>
                  </a:txBody>
                  <a:tcPr marT="45710" marB="45710"/>
                </a:tc>
                <a:tc>
                  <a:txBody>
                    <a:bodyPr/>
                    <a:lstStyle/>
                    <a:p>
                      <a:r>
                        <a:rPr lang="en-US" sz="800" dirty="0" smtClean="0">
                          <a:latin typeface="Arial Black" pitchFamily="34" charset="0"/>
                        </a:rPr>
                        <a:t>Indicator</a:t>
                      </a:r>
                      <a:endParaRPr lang="en-US" sz="800" dirty="0">
                        <a:latin typeface="Arial Black" pitchFamily="34" charset="0"/>
                      </a:endParaRPr>
                    </a:p>
                  </a:txBody>
                  <a:tcPr marT="45710" marB="45710"/>
                </a:tc>
                <a:tc>
                  <a:txBody>
                    <a:bodyPr/>
                    <a:lstStyle/>
                    <a:p>
                      <a:r>
                        <a:rPr lang="en-US" sz="800" dirty="0" smtClean="0">
                          <a:latin typeface="Arial Black" pitchFamily="34" charset="0"/>
                        </a:rPr>
                        <a:t>Target</a:t>
                      </a:r>
                      <a:endParaRPr lang="en-US" sz="800" dirty="0">
                        <a:latin typeface="Arial Black" pitchFamily="34" charset="0"/>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rPr>
                        <a:t>Q1 Performance</a:t>
                      </a:r>
                    </a:p>
                  </a:txBody>
                  <a:tcPr marL="91438" marR="91438" marT="45718" marB="45718"/>
                </a:tc>
                <a:tc>
                  <a:txBody>
                    <a:bodyPr/>
                    <a:lstStyle/>
                    <a:p>
                      <a:r>
                        <a:rPr lang="en-US" sz="900" dirty="0" smtClean="0">
                          <a:latin typeface="Arial Black" pitchFamily="34" charset="0"/>
                        </a:rPr>
                        <a:t>Deviation</a:t>
                      </a:r>
                      <a:endParaRPr lang="en-US" sz="900" dirty="0">
                        <a:latin typeface="Arial Black" pitchFamily="34" charset="0"/>
                      </a:endParaRPr>
                    </a:p>
                  </a:txBody>
                  <a:tcPr marL="91438" marR="91438" marT="45718" marB="45718"/>
                </a:tc>
                <a:extLst>
                  <a:ext uri="{0D108BD9-81ED-4DB2-BD59-A6C34878D82A}">
                    <a16:rowId xmlns:a16="http://schemas.microsoft.com/office/drawing/2014/main" val="10000"/>
                  </a:ext>
                </a:extLst>
              </a:tr>
              <a:tr h="963403">
                <a:tc>
                  <a:txBody>
                    <a:bodyPr/>
                    <a:lstStyle/>
                    <a:p>
                      <a:pPr>
                        <a:lnSpc>
                          <a:spcPct val="115000"/>
                        </a:lnSpc>
                        <a:spcAft>
                          <a:spcPts val="0"/>
                        </a:spcAft>
                      </a:pPr>
                      <a:r>
                        <a:rPr lang="en-ZA" sz="900" dirty="0">
                          <a:latin typeface="Arial Black" pitchFamily="34" charset="0"/>
                          <a:ea typeface="Calibri"/>
                          <a:cs typeface="Arial"/>
                        </a:rPr>
                        <a:t>Ensure efficient and responsive Human Resource Services </a:t>
                      </a:r>
                      <a:r>
                        <a:rPr lang="en-ZA" sz="900" dirty="0" smtClean="0">
                          <a:latin typeface="Arial Black" pitchFamily="34" charset="0"/>
                          <a:ea typeface="Calibri"/>
                          <a:cs typeface="Arial"/>
                        </a:rPr>
                        <a:t>to the National Department of Health</a:t>
                      </a:r>
                      <a:endParaRPr lang="en-ZA" sz="900" dirty="0">
                        <a:latin typeface="Arial Black" pitchFamily="34" charset="0"/>
                        <a:ea typeface="Calibri"/>
                        <a:cs typeface="Times New Roman"/>
                      </a:endParaRPr>
                    </a:p>
                  </a:txBody>
                  <a:tcPr marL="68580" marR="68580" marT="0" marB="0"/>
                </a:tc>
                <a:tc>
                  <a:txBody>
                    <a:bodyPr/>
                    <a:lstStyle/>
                    <a:p>
                      <a:pPr>
                        <a:lnSpc>
                          <a:spcPct val="115000"/>
                        </a:lnSpc>
                        <a:spcAft>
                          <a:spcPts val="0"/>
                        </a:spcAft>
                      </a:pPr>
                      <a:r>
                        <a:rPr lang="en-US" sz="900" dirty="0" smtClean="0">
                          <a:latin typeface="Arial Black" pitchFamily="34" charset="0"/>
                          <a:ea typeface="Calibri"/>
                          <a:cs typeface="Times New Roman"/>
                        </a:rPr>
                        <a:t>Percentage of Employees accessing the Health and wellness programmes</a:t>
                      </a:r>
                      <a:endParaRPr lang="en-ZA" sz="900" dirty="0">
                        <a:latin typeface="Arial Black" pitchFamily="34" charset="0"/>
                        <a:ea typeface="Calibri"/>
                        <a:cs typeface="Times New Roman"/>
                      </a:endParaRPr>
                    </a:p>
                  </a:txBody>
                  <a:tcPr marL="68580" marR="68580" marT="0" marB="0"/>
                </a:tc>
                <a:tc>
                  <a:txBody>
                    <a:bodyPr/>
                    <a:lstStyle/>
                    <a:p>
                      <a:r>
                        <a:rPr lang="en-GB" sz="900" kern="1200" dirty="0" smtClean="0">
                          <a:solidFill>
                            <a:schemeClr val="dk1"/>
                          </a:solidFill>
                          <a:latin typeface="Arial Black" pitchFamily="34" charset="0"/>
                          <a:ea typeface="Times New Roman"/>
                          <a:cs typeface="Times New Roman"/>
                        </a:rPr>
                        <a:t>Annual : 35% of 1504  employees</a:t>
                      </a:r>
                      <a:endParaRPr lang="en-US" sz="900" dirty="0" smtClean="0">
                        <a:latin typeface="Arial Black" pitchFamily="34" charset="0"/>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latin typeface="Arial Black" pitchFamily="34" charset="0"/>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Black" pitchFamily="34" charset="0"/>
                          <a:ea typeface="Times New Roman"/>
                          <a:cs typeface="Times New Roman"/>
                        </a:rPr>
                        <a:t>Q1</a:t>
                      </a:r>
                      <a:r>
                        <a:rPr lang="en-US" sz="900" baseline="0" dirty="0" smtClean="0">
                          <a:latin typeface="Arial Black" pitchFamily="34" charset="0"/>
                          <a:ea typeface="Times New Roman"/>
                          <a:cs typeface="Times New Roman"/>
                        </a:rPr>
                        <a:t>  : 10% </a:t>
                      </a:r>
                      <a:r>
                        <a:rPr lang="en-GB" sz="900" kern="1200" dirty="0" smtClean="0">
                          <a:solidFill>
                            <a:schemeClr val="dk1"/>
                          </a:solidFill>
                          <a:latin typeface="Arial Black" pitchFamily="34" charset="0"/>
                          <a:ea typeface="Times New Roman"/>
                          <a:cs typeface="Times New Roman"/>
                        </a:rPr>
                        <a:t>of 1504  employees</a:t>
                      </a:r>
                      <a:endParaRPr lang="en-US" sz="900" dirty="0" smtClean="0">
                        <a:latin typeface="Arial Black" pitchFamily="34" charset="0"/>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latin typeface="Arial Black" pitchFamily="34" charset="0"/>
                        <a:ea typeface="Times New Roman"/>
                        <a:cs typeface="Times New Roman"/>
                      </a:endParaRPr>
                    </a:p>
                  </a:txBody>
                  <a:tcPr marL="68580" marR="68580" marT="0" marB="0"/>
                </a:tc>
                <a:tc>
                  <a:txBody>
                    <a:bodyPr/>
                    <a:lstStyle/>
                    <a:p>
                      <a:pPr marL="0" algn="l" defTabSz="914400" rtl="0" eaLnBrk="1" fontAlgn="t" latinLnBrk="0" hangingPunct="1">
                        <a:lnSpc>
                          <a:spcPct val="115000"/>
                        </a:lnSpc>
                        <a:spcAft>
                          <a:spcPts val="0"/>
                        </a:spcAft>
                      </a:pPr>
                      <a:endParaRPr lang="en-US" sz="900" kern="1200" baseline="0" dirty="0" smtClean="0">
                        <a:solidFill>
                          <a:schemeClr val="dk1"/>
                        </a:solidFill>
                        <a:latin typeface="Arial Black" pitchFamily="34" charset="0"/>
                        <a:ea typeface="Calibri"/>
                        <a:cs typeface="Times New Roman"/>
                      </a:endParaRPr>
                    </a:p>
                    <a:p>
                      <a:pPr marL="0" algn="l" defTabSz="914400" rtl="0" eaLnBrk="1" fontAlgn="t" latinLnBrk="0" hangingPunct="1">
                        <a:lnSpc>
                          <a:spcPct val="115000"/>
                        </a:lnSpc>
                        <a:spcAft>
                          <a:spcPts val="0"/>
                        </a:spcAft>
                      </a:pPr>
                      <a:r>
                        <a:rPr lang="en-US" sz="900" kern="1200" baseline="0" dirty="0" smtClean="0">
                          <a:solidFill>
                            <a:schemeClr val="dk1"/>
                          </a:solidFill>
                          <a:latin typeface="Arial Black" pitchFamily="34" charset="0"/>
                          <a:ea typeface="Calibri"/>
                          <a:cs typeface="Times New Roman"/>
                        </a:rPr>
                        <a:t>36.8 % (554) of 1504  employees  </a:t>
                      </a:r>
                    </a:p>
                  </a:txBody>
                  <a:tcPr marL="9525" marR="9525" marT="9524" marB="0">
                    <a:solidFill>
                      <a:schemeClr val="accent1">
                        <a:lumMod val="20000"/>
                        <a:lumOff val="80000"/>
                      </a:schemeClr>
                    </a:solidFill>
                  </a:tcPr>
                </a:tc>
                <a:tc>
                  <a:txBody>
                    <a:bodyPr/>
                    <a:lstStyle/>
                    <a:p>
                      <a:pPr marL="0" algn="l" defTabSz="914400" rtl="0" eaLnBrk="1" fontAlgn="t" latinLnBrk="0" hangingPunct="1">
                        <a:lnSpc>
                          <a:spcPct val="115000"/>
                        </a:lnSpc>
                        <a:spcAft>
                          <a:spcPts val="0"/>
                        </a:spcAft>
                      </a:pPr>
                      <a:endParaRPr lang="en-US" sz="900" kern="1200" baseline="0" dirty="0" smtClean="0">
                        <a:solidFill>
                          <a:schemeClr val="dk1"/>
                        </a:solidFill>
                        <a:latin typeface="Arial Black" pitchFamily="34" charset="0"/>
                        <a:ea typeface="Calibri"/>
                        <a:cs typeface="Times New Roman"/>
                      </a:endParaRPr>
                    </a:p>
                    <a:p>
                      <a:pPr marL="0" algn="l" defTabSz="914400" rtl="0" eaLnBrk="1" fontAlgn="t" latinLnBrk="0" hangingPunct="1">
                        <a:lnSpc>
                          <a:spcPct val="115000"/>
                        </a:lnSpc>
                        <a:spcAft>
                          <a:spcPts val="0"/>
                        </a:spcAft>
                      </a:pPr>
                      <a:r>
                        <a:rPr lang="en-US" sz="900" kern="1200" baseline="0" dirty="0" smtClean="0">
                          <a:solidFill>
                            <a:schemeClr val="dk1"/>
                          </a:solidFill>
                          <a:latin typeface="Arial Black" pitchFamily="34" charset="0"/>
                          <a:ea typeface="Calibri"/>
                          <a:cs typeface="Times New Roman"/>
                        </a:rPr>
                        <a:t>+26.8 %  (+404) </a:t>
                      </a:r>
                    </a:p>
                  </a:txBody>
                  <a:tcPr marL="9525" marR="9525" marT="9524" marB="0">
                    <a:solidFill>
                      <a:schemeClr val="accent1">
                        <a:lumMod val="20000"/>
                        <a:lumOff val="80000"/>
                      </a:schemeClr>
                    </a:solidFill>
                  </a:tcPr>
                </a:tc>
                <a:extLst>
                  <a:ext uri="{0D108BD9-81ED-4DB2-BD59-A6C34878D82A}">
                    <a16:rowId xmlns:a16="http://schemas.microsoft.com/office/drawing/2014/main" val="10001"/>
                  </a:ext>
                </a:extLst>
              </a:tr>
              <a:tr h="1577328">
                <a:tc>
                  <a:txBody>
                    <a:bodyPr/>
                    <a:lstStyle/>
                    <a:p>
                      <a:r>
                        <a:rPr lang="en-US" sz="900" b="1" kern="1200" baseline="0" dirty="0" smtClean="0">
                          <a:solidFill>
                            <a:schemeClr val="tx1"/>
                          </a:solidFill>
                          <a:latin typeface="Arial Black" pitchFamily="34" charset="0"/>
                          <a:ea typeface="+mn-ea"/>
                          <a:cs typeface="+mn-cs"/>
                        </a:rPr>
                        <a:t>Coordinate the development and implementation of the Departmental Business Continuity Plan by the 31</a:t>
                      </a:r>
                      <a:r>
                        <a:rPr lang="en-US" sz="900" b="1" kern="1200" baseline="30000" dirty="0" smtClean="0">
                          <a:solidFill>
                            <a:schemeClr val="tx1"/>
                          </a:solidFill>
                          <a:latin typeface="Arial Black" pitchFamily="34" charset="0"/>
                          <a:ea typeface="+mn-ea"/>
                          <a:cs typeface="+mn-cs"/>
                        </a:rPr>
                        <a:t>st</a:t>
                      </a:r>
                      <a:r>
                        <a:rPr lang="en-US" sz="900" b="1" kern="1200" baseline="0" dirty="0" smtClean="0">
                          <a:solidFill>
                            <a:schemeClr val="tx1"/>
                          </a:solidFill>
                          <a:latin typeface="Arial Black" pitchFamily="34" charset="0"/>
                          <a:ea typeface="+mn-ea"/>
                          <a:cs typeface="+mn-cs"/>
                        </a:rPr>
                        <a:t> of March 2020</a:t>
                      </a:r>
                      <a:endParaRPr lang="en-ZA" sz="900" b="1" dirty="0">
                        <a:solidFill>
                          <a:schemeClr val="tx1"/>
                        </a:solidFill>
                        <a:latin typeface="Arial Black" pitchFamily="34" charset="0"/>
                        <a:ea typeface="Calibri"/>
                        <a:cs typeface="Times New Roman"/>
                      </a:endParaRPr>
                    </a:p>
                  </a:txBody>
                  <a:tcPr marL="68580" marR="68580" marT="0" marB="0"/>
                </a:tc>
                <a:tc>
                  <a:txBody>
                    <a:bodyPr/>
                    <a:lstStyle/>
                    <a:p>
                      <a:pPr>
                        <a:lnSpc>
                          <a:spcPct val="115000"/>
                        </a:lnSpc>
                        <a:spcAft>
                          <a:spcPts val="0"/>
                        </a:spcAft>
                      </a:pPr>
                      <a:r>
                        <a:rPr lang="en-US" sz="900" dirty="0" smtClean="0">
                          <a:solidFill>
                            <a:schemeClr val="tx1"/>
                          </a:solidFill>
                          <a:latin typeface="Arial Black" pitchFamily="34" charset="0"/>
                          <a:ea typeface="Calibri"/>
                          <a:cs typeface="Times New Roman"/>
                        </a:rPr>
                        <a:t>Departmental Business Continuity Plan (BCP) developed</a:t>
                      </a:r>
                      <a:endParaRPr lang="en-ZA" sz="900" dirty="0">
                        <a:solidFill>
                          <a:schemeClr val="tx1"/>
                        </a:solidFill>
                        <a:latin typeface="Arial Black" pitchFamily="34" charset="0"/>
                        <a:ea typeface="Calibri"/>
                        <a:cs typeface="Times New Roman"/>
                      </a:endParaRPr>
                    </a:p>
                  </a:txBody>
                  <a:tcPr marL="68580" marR="68580" marT="0" marB="0"/>
                </a:tc>
                <a:tc>
                  <a:txBody>
                    <a:bodyPr/>
                    <a:lstStyle/>
                    <a:p>
                      <a:pPr marL="0" algn="l" defTabSz="914400" rtl="0" eaLnBrk="1" latinLnBrk="0" hangingPunct="1"/>
                      <a:r>
                        <a:rPr lang="en-ZA" sz="900" kern="1200" dirty="0" smtClean="0">
                          <a:solidFill>
                            <a:schemeClr val="tx1"/>
                          </a:solidFill>
                          <a:latin typeface="Arial Black" pitchFamily="34" charset="0"/>
                          <a:ea typeface="+mn-ea"/>
                          <a:cs typeface="+mn-cs"/>
                        </a:rPr>
                        <a:t>Annual : </a:t>
                      </a:r>
                      <a:r>
                        <a:rPr lang="en-US" sz="900" kern="1200" dirty="0" smtClean="0">
                          <a:solidFill>
                            <a:schemeClr val="tx1"/>
                          </a:solidFill>
                          <a:latin typeface="Arial Black" pitchFamily="34" charset="0"/>
                          <a:ea typeface="+mn-ea"/>
                          <a:cs typeface="+mn-cs"/>
                        </a:rPr>
                        <a:t>Self assessment as per ISO 22300 conducted and short term corrective action plan implemented</a:t>
                      </a:r>
                    </a:p>
                    <a:p>
                      <a:endParaRPr lang="en-US" sz="900" kern="1200" dirty="0" smtClean="0">
                        <a:solidFill>
                          <a:schemeClr val="tx1"/>
                        </a:solidFill>
                        <a:latin typeface="Arial Black" pitchFamily="34" charset="0"/>
                        <a:ea typeface="+mn-ea"/>
                        <a:cs typeface="+mn-cs"/>
                      </a:endParaRPr>
                    </a:p>
                    <a:p>
                      <a:r>
                        <a:rPr lang="en-US" sz="900" kern="1200" dirty="0" smtClean="0">
                          <a:solidFill>
                            <a:schemeClr val="tx1"/>
                          </a:solidFill>
                          <a:latin typeface="Arial Black" pitchFamily="34" charset="0"/>
                          <a:ea typeface="+mn-ea"/>
                          <a:cs typeface="+mn-cs"/>
                        </a:rPr>
                        <a:t>Q1: Conduct self-assessment</a:t>
                      </a:r>
                      <a:r>
                        <a:rPr lang="en-US" sz="900" kern="1200" baseline="0" dirty="0" smtClean="0">
                          <a:solidFill>
                            <a:schemeClr val="tx1"/>
                          </a:solidFill>
                          <a:latin typeface="Arial Black" pitchFamily="34" charset="0"/>
                          <a:ea typeface="+mn-ea"/>
                          <a:cs typeface="+mn-cs"/>
                        </a:rPr>
                        <a:t> as per ISO 22300</a:t>
                      </a:r>
                      <a:endParaRPr lang="en-US" sz="900" kern="1200" dirty="0" smtClean="0">
                        <a:solidFill>
                          <a:schemeClr val="tx1"/>
                        </a:solidFill>
                        <a:latin typeface="Arial Black" pitchFamily="34" charset="0"/>
                        <a:ea typeface="+mn-ea"/>
                        <a:cs typeface="+mn-cs"/>
                      </a:endParaRPr>
                    </a:p>
                  </a:txBody>
                  <a:tcPr marL="68580" marR="68580" marT="0" marB="0"/>
                </a:tc>
                <a:tc>
                  <a:txBody>
                    <a:bodyPr/>
                    <a:lstStyle/>
                    <a:p>
                      <a:pPr marL="0" marR="0" algn="l" defTabSz="914400" rtl="0" eaLnBrk="1" fontAlgn="t" latinLnBrk="0" hangingPunct="1">
                        <a:lnSpc>
                          <a:spcPct val="115000"/>
                        </a:lnSpc>
                        <a:spcBef>
                          <a:spcPts val="0"/>
                        </a:spcBef>
                        <a:spcAft>
                          <a:spcPts val="0"/>
                        </a:spcAft>
                      </a:pPr>
                      <a:r>
                        <a:rPr lang="en-ZA" sz="900" kern="1200" baseline="0" dirty="0" smtClean="0">
                          <a:solidFill>
                            <a:schemeClr val="dk1"/>
                          </a:solidFill>
                          <a:latin typeface="Arial Black" pitchFamily="34" charset="0"/>
                          <a:ea typeface="Calibri"/>
                          <a:cs typeface="Times New Roman"/>
                        </a:rPr>
                        <a:t>Self-assessment is being conducted starting with the (</a:t>
                      </a:r>
                      <a:r>
                        <a:rPr lang="en-ZA" sz="900" kern="1200" baseline="0" dirty="0" err="1" smtClean="0">
                          <a:solidFill>
                            <a:schemeClr val="dk1"/>
                          </a:solidFill>
                          <a:latin typeface="Arial Black" pitchFamily="34" charset="0"/>
                          <a:ea typeface="Calibri"/>
                          <a:cs typeface="Times New Roman"/>
                        </a:rPr>
                        <a:t>i</a:t>
                      </a:r>
                      <a:r>
                        <a:rPr lang="en-ZA" sz="900" kern="1200" baseline="0" dirty="0" smtClean="0">
                          <a:solidFill>
                            <a:schemeClr val="dk1"/>
                          </a:solidFill>
                          <a:latin typeface="Arial Black" pitchFamily="34" charset="0"/>
                          <a:ea typeface="Calibri"/>
                          <a:cs typeface="Times New Roman"/>
                        </a:rPr>
                        <a:t>) review of existing BCP documentation, processes, policies, mandate for existing BCP Teams against the ISO 22300 standard; and (ii) arranging of Awareness Training for BCP teams on  ISO 22300 </a:t>
                      </a:r>
                      <a:endParaRPr lang="en-US" sz="900" kern="1200" baseline="0" dirty="0" smtClean="0">
                        <a:solidFill>
                          <a:schemeClr val="dk1"/>
                        </a:solidFill>
                        <a:latin typeface="Arial Black" pitchFamily="34" charset="0"/>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Arial Black" pitchFamily="34" charset="0"/>
                          <a:ea typeface="+mn-ea"/>
                          <a:cs typeface="+mn-cs"/>
                        </a:rPr>
                        <a:t>None</a:t>
                      </a:r>
                    </a:p>
                  </a:txBody>
                  <a:tcPr marL="9525" marR="9525" marT="9524" marB="0">
                    <a:solidFill>
                      <a:schemeClr val="accent1">
                        <a:lumMod val="20000"/>
                        <a:lumOff val="80000"/>
                      </a:schemeClr>
                    </a:solidFill>
                  </a:tcPr>
                </a:tc>
                <a:extLst>
                  <a:ext uri="{0D108BD9-81ED-4DB2-BD59-A6C34878D82A}">
                    <a16:rowId xmlns:a16="http://schemas.microsoft.com/office/drawing/2014/main" val="10002"/>
                  </a:ext>
                </a:extLst>
              </a:tr>
              <a:tr h="1323987">
                <a:tc>
                  <a:txBody>
                    <a:bodyPr/>
                    <a:lstStyle/>
                    <a:p>
                      <a:pPr>
                        <a:lnSpc>
                          <a:spcPct val="115000"/>
                        </a:lnSpc>
                        <a:spcAft>
                          <a:spcPts val="0"/>
                        </a:spcAft>
                      </a:pPr>
                      <a:r>
                        <a:rPr lang="en-ZA" sz="900" dirty="0" smtClean="0">
                          <a:latin typeface="Arial Black" pitchFamily="34" charset="0"/>
                          <a:ea typeface="Calibri"/>
                          <a:cs typeface="Arial"/>
                        </a:rPr>
                        <a:t>Provide support for effective communication by developing an integrated communication strategy and </a:t>
                      </a:r>
                      <a:r>
                        <a:rPr lang="en-ZA" sz="900" b="1" dirty="0" smtClean="0">
                          <a:latin typeface="Arial Black" pitchFamily="34" charset="0"/>
                          <a:ea typeface="Calibri"/>
                          <a:cs typeface="Arial"/>
                        </a:rPr>
                        <a:t>implementation</a:t>
                      </a:r>
                      <a:r>
                        <a:rPr lang="en-ZA" sz="900" dirty="0" smtClean="0">
                          <a:latin typeface="Arial Black" pitchFamily="34" charset="0"/>
                          <a:ea typeface="Calibri"/>
                          <a:cs typeface="Arial"/>
                        </a:rPr>
                        <a:t> plan</a:t>
                      </a:r>
                      <a:endParaRPr lang="en-ZA" sz="900" dirty="0">
                        <a:latin typeface="Arial Black" pitchFamily="34" charset="0"/>
                        <a:ea typeface="Calibri"/>
                        <a:cs typeface="Times New Roman"/>
                      </a:endParaRPr>
                    </a:p>
                  </a:txBody>
                  <a:tcPr marL="68578" marR="68578" marT="0" marB="0"/>
                </a:tc>
                <a:tc>
                  <a:txBody>
                    <a:bodyPr/>
                    <a:lstStyle/>
                    <a:p>
                      <a:pPr>
                        <a:lnSpc>
                          <a:spcPct val="115000"/>
                        </a:lnSpc>
                        <a:spcAft>
                          <a:spcPts val="0"/>
                        </a:spcAft>
                      </a:pPr>
                      <a:r>
                        <a:rPr lang="en-US" sz="900" dirty="0" smtClean="0">
                          <a:latin typeface="Arial Black" pitchFamily="34" charset="0"/>
                          <a:ea typeface="Calibri"/>
                          <a:cs typeface="Times New Roman"/>
                        </a:rPr>
                        <a:t>Number of communication interventions implemented</a:t>
                      </a:r>
                      <a:endParaRPr lang="en-ZA" sz="900" dirty="0">
                        <a:latin typeface="Arial Black" pitchFamily="34" charset="0"/>
                        <a:ea typeface="Calibri"/>
                        <a:cs typeface="Times New Roman"/>
                      </a:endParaRPr>
                    </a:p>
                  </a:txBody>
                  <a:tcPr marL="68578" marR="68578" marT="0" marB="0"/>
                </a:tc>
                <a:tc>
                  <a:txBody>
                    <a:bodyPr/>
                    <a:lstStyle/>
                    <a:p>
                      <a:pPr marL="0" algn="l" defTabSz="914400" rtl="0" eaLnBrk="1" latinLnBrk="0" hangingPunct="1">
                        <a:lnSpc>
                          <a:spcPct val="115000"/>
                        </a:lnSpc>
                        <a:spcAft>
                          <a:spcPts val="0"/>
                        </a:spcAft>
                      </a:pPr>
                      <a:r>
                        <a:rPr lang="en-US" sz="900" kern="1200" dirty="0" smtClean="0">
                          <a:solidFill>
                            <a:schemeClr val="dk1"/>
                          </a:solidFill>
                          <a:latin typeface="Arial Black" pitchFamily="34" charset="0"/>
                          <a:ea typeface="Calibri"/>
                          <a:cs typeface="Times New Roman"/>
                        </a:rPr>
                        <a:t>Annual : 56 communication interventions</a:t>
                      </a:r>
                    </a:p>
                    <a:p>
                      <a:pPr marL="0" algn="l" defTabSz="914400" rtl="0" eaLnBrk="1" latinLnBrk="0" hangingPunct="1">
                        <a:lnSpc>
                          <a:spcPct val="115000"/>
                        </a:lnSpc>
                        <a:spcAft>
                          <a:spcPts val="0"/>
                        </a:spcAft>
                      </a:pPr>
                      <a:r>
                        <a:rPr lang="en-US" sz="900" kern="1200" dirty="0" smtClean="0">
                          <a:solidFill>
                            <a:schemeClr val="dk1"/>
                          </a:solidFill>
                          <a:latin typeface="Arial Black" pitchFamily="34" charset="0"/>
                          <a:ea typeface="Calibri"/>
                          <a:cs typeface="Times New Roman"/>
                        </a:rPr>
                        <a:t>Implemented</a:t>
                      </a:r>
                    </a:p>
                    <a:p>
                      <a:pPr marL="0" algn="l" defTabSz="914400" rtl="0" eaLnBrk="1" latinLnBrk="0" hangingPunct="1">
                        <a:lnSpc>
                          <a:spcPct val="115000"/>
                        </a:lnSpc>
                        <a:spcAft>
                          <a:spcPts val="0"/>
                        </a:spcAft>
                      </a:pPr>
                      <a:endParaRPr lang="en-US" sz="900" kern="1200" dirty="0" smtClean="0">
                        <a:solidFill>
                          <a:schemeClr val="dk1"/>
                        </a:solidFill>
                        <a:latin typeface="Arial Black" pitchFamily="34" charset="0"/>
                        <a:ea typeface="Calibri"/>
                        <a:cs typeface="Times New Roman"/>
                      </a:endParaRPr>
                    </a:p>
                    <a:p>
                      <a:pPr marL="0" algn="l" defTabSz="914400" rtl="0" eaLnBrk="1" latinLnBrk="0" hangingPunct="1">
                        <a:lnSpc>
                          <a:spcPct val="115000"/>
                        </a:lnSpc>
                        <a:spcAft>
                          <a:spcPts val="0"/>
                        </a:spcAft>
                      </a:pPr>
                      <a:r>
                        <a:rPr lang="en-ZA" sz="900" kern="1200" dirty="0" smtClean="0">
                          <a:solidFill>
                            <a:schemeClr val="dk1"/>
                          </a:solidFill>
                          <a:latin typeface="Arial Black" pitchFamily="34" charset="0"/>
                          <a:ea typeface="Calibri"/>
                          <a:cs typeface="Times New Roman"/>
                        </a:rPr>
                        <a:t>Q1 :13 </a:t>
                      </a:r>
                      <a:r>
                        <a:rPr lang="en-US" sz="900" kern="1200" dirty="0" smtClean="0">
                          <a:solidFill>
                            <a:schemeClr val="dk1"/>
                          </a:solidFill>
                          <a:latin typeface="Arial Black" pitchFamily="34" charset="0"/>
                          <a:ea typeface="Calibri"/>
                          <a:cs typeface="Times New Roman"/>
                        </a:rPr>
                        <a:t>communication interventions</a:t>
                      </a:r>
                    </a:p>
                    <a:p>
                      <a:pPr marL="0" algn="l" defTabSz="914400" rtl="0" eaLnBrk="1" latinLnBrk="0" hangingPunct="1">
                        <a:lnSpc>
                          <a:spcPct val="115000"/>
                        </a:lnSpc>
                        <a:spcAft>
                          <a:spcPts val="0"/>
                        </a:spcAft>
                      </a:pPr>
                      <a:r>
                        <a:rPr lang="en-US" sz="900" kern="1200" dirty="0" smtClean="0">
                          <a:solidFill>
                            <a:schemeClr val="dk1"/>
                          </a:solidFill>
                          <a:latin typeface="Arial Black" pitchFamily="34" charset="0"/>
                          <a:ea typeface="Calibri"/>
                          <a:cs typeface="Times New Roman"/>
                        </a:rPr>
                        <a:t>Implemented</a:t>
                      </a:r>
                    </a:p>
                    <a:p>
                      <a:pPr marL="0" algn="l" defTabSz="914400" rtl="0" eaLnBrk="1" latinLnBrk="0" hangingPunct="1">
                        <a:lnSpc>
                          <a:spcPct val="115000"/>
                        </a:lnSpc>
                        <a:spcAft>
                          <a:spcPts val="0"/>
                        </a:spcAft>
                      </a:pPr>
                      <a:endParaRPr lang="en-ZA" sz="900" kern="1200" dirty="0" smtClean="0">
                        <a:solidFill>
                          <a:schemeClr val="dk1"/>
                        </a:solidFill>
                        <a:latin typeface="Arial Black" pitchFamily="34" charset="0"/>
                        <a:ea typeface="Calibri"/>
                        <a:cs typeface="Times New Roman"/>
                      </a:endParaRPr>
                    </a:p>
                  </a:txBody>
                  <a:tcPr marL="68578" marR="68578" marT="0" marB="0"/>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r>
                        <a:rPr lang="en-US" sz="900" kern="1200" dirty="0" smtClean="0">
                          <a:solidFill>
                            <a:schemeClr val="dk1"/>
                          </a:solidFill>
                          <a:latin typeface="Arial Black" pitchFamily="34" charset="0"/>
                          <a:ea typeface="Times New Roman"/>
                          <a:cs typeface="Times New Roman"/>
                        </a:rPr>
                        <a:t>31 Communication interventions implemented</a:t>
                      </a: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endParaRPr lang="en-US" sz="900" kern="1200" dirty="0" smtClean="0">
                        <a:solidFill>
                          <a:schemeClr val="dk1"/>
                        </a:solidFill>
                        <a:latin typeface="Arial Black" pitchFamily="34" charset="0"/>
                        <a:ea typeface="Times New Roman"/>
                        <a:cs typeface="Times New Roman"/>
                      </a:endParaRPr>
                    </a:p>
                    <a:p>
                      <a:pPr marL="0" marR="0" indent="0" algn="l" defTabSz="914400" rtl="0" eaLnBrk="1" fontAlgn="auto" latinLnBrk="0" hangingPunct="1">
                        <a:lnSpc>
                          <a:spcPts val="1000"/>
                        </a:lnSpc>
                        <a:spcBef>
                          <a:spcPts val="0"/>
                        </a:spcBef>
                        <a:spcAft>
                          <a:spcPts val="0"/>
                        </a:spcAft>
                        <a:buClrTx/>
                        <a:buSzTx/>
                        <a:buFontTx/>
                        <a:buNone/>
                        <a:tabLst/>
                        <a:defRPr/>
                      </a:pPr>
                      <a:r>
                        <a:rPr lang="en-US" sz="900" kern="1200" dirty="0" smtClean="0">
                          <a:solidFill>
                            <a:schemeClr val="dk1"/>
                          </a:solidFill>
                          <a:latin typeface="Arial Black" pitchFamily="34" charset="0"/>
                          <a:ea typeface="Times New Roman"/>
                          <a:cs typeface="Times New Roman"/>
                        </a:rPr>
                        <a:t>+18</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1"/>
          <p:cNvSpPr txBox="1">
            <a:spLocks noChangeArrowheads="1"/>
          </p:cNvSpPr>
          <p:nvPr/>
        </p:nvSpPr>
        <p:spPr bwMode="auto">
          <a:xfrm>
            <a:off x="214313" y="1143000"/>
            <a:ext cx="8786812" cy="2940050"/>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66563"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214313" y="0"/>
            <a:ext cx="6786562" cy="785813"/>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Health Professions Training Grant (01)</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66566" name="Picture 7"/>
          <p:cNvPicPr>
            <a:picLocks noChangeAspect="1" noChangeArrowheads="1"/>
          </p:cNvPicPr>
          <p:nvPr/>
        </p:nvPicPr>
        <p:blipFill>
          <a:blip r:embed="rId3"/>
          <a:srcRect/>
          <a:stretch>
            <a:fillRect/>
          </a:stretch>
        </p:blipFill>
        <p:spPr bwMode="auto">
          <a:xfrm>
            <a:off x="0" y="1071563"/>
            <a:ext cx="9144000" cy="4714875"/>
          </a:xfrm>
          <a:prstGeom prst="rect">
            <a:avLst/>
          </a:prstGeom>
          <a:noFill/>
          <a:ln w="9525">
            <a:noFill/>
            <a:miter lim="800000"/>
            <a:headEnd/>
            <a:tailEnd/>
          </a:ln>
        </p:spPr>
      </p:pic>
      <p:sp>
        <p:nvSpPr>
          <p:cNvPr id="66567"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60</a:t>
            </a:r>
            <a:endParaRPr lang="en-US" altLang="en-US" sz="12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7587"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Health Professions Training (02)</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67589" name="TextBox 1"/>
          <p:cNvSpPr txBox="1">
            <a:spLocks noChangeArrowheads="1"/>
          </p:cNvSpPr>
          <p:nvPr/>
        </p:nvSpPr>
        <p:spPr bwMode="auto">
          <a:xfrm>
            <a:off x="0" y="1071563"/>
            <a:ext cx="9144000" cy="6832600"/>
          </a:xfrm>
          <a:prstGeom prst="rect">
            <a:avLst/>
          </a:prstGeom>
          <a:noFill/>
          <a:ln w="9525">
            <a:noFill/>
            <a:miter lim="800000"/>
            <a:headEnd/>
            <a:tailEnd/>
          </a:ln>
        </p:spPr>
        <p:txBody>
          <a:bodyPr>
            <a:spAutoFit/>
          </a:bodyPr>
          <a:lstStyle/>
          <a:p>
            <a:pPr algn="just" eaLnBrk="1" hangingPunct="1">
              <a:buFont typeface="Wingdings" pitchFamily="2" charset="2"/>
              <a:buChar char="q"/>
            </a:pPr>
            <a:r>
              <a:rPr lang="en-US" altLang="en-US" sz="2300"/>
              <a:t> </a:t>
            </a:r>
            <a:r>
              <a:rPr lang="en-US" altLang="en-US" sz="2100"/>
              <a:t>Overall spending on the grant has improved this financial year</a:t>
            </a:r>
          </a:p>
          <a:p>
            <a:pPr algn="just" eaLnBrk="1" hangingPunct="1"/>
            <a:r>
              <a:rPr lang="en-US" altLang="en-US" sz="2100"/>
              <a:t>     from 23.5% (2016/17) to 24.9% which is within the acceptable norm.</a:t>
            </a:r>
          </a:p>
          <a:p>
            <a:pPr algn="just" eaLnBrk="1" hangingPunct="1"/>
            <a:endParaRPr lang="en-US" altLang="en-US" sz="2100"/>
          </a:p>
          <a:p>
            <a:pPr algn="just" eaLnBrk="1" hangingPunct="1">
              <a:buFont typeface="Wingdings" pitchFamily="2" charset="2"/>
              <a:buChar char="q"/>
            </a:pPr>
            <a:r>
              <a:rPr lang="en-US" altLang="en-US" sz="2100"/>
              <a:t> The FS and KZN are over spending </a:t>
            </a:r>
            <a:r>
              <a:rPr lang="en-GB" altLang="en-US" sz="2100"/>
              <a:t>due to incorrect linkages</a:t>
            </a:r>
            <a:r>
              <a:rPr lang="en-US" altLang="en-US" sz="2100"/>
              <a:t> and exiting</a:t>
            </a:r>
          </a:p>
          <a:p>
            <a:pPr algn="just" eaLnBrk="1" hangingPunct="1"/>
            <a:r>
              <a:rPr lang="en-US" altLang="en-US" sz="2100"/>
              <a:t>    registrars still linked to the grant.</a:t>
            </a:r>
          </a:p>
          <a:p>
            <a:pPr algn="just" eaLnBrk="1" hangingPunct="1"/>
            <a:endParaRPr lang="en-US" altLang="en-US" sz="2100"/>
          </a:p>
          <a:p>
            <a:pPr algn="just" eaLnBrk="1" hangingPunct="1">
              <a:buFont typeface="Wingdings" pitchFamily="2" charset="2"/>
              <a:buChar char="q"/>
            </a:pPr>
            <a:r>
              <a:rPr lang="en-US" altLang="en-US" sz="2100"/>
              <a:t> The under spending in EC, MP &amp; NC is attributed to:</a:t>
            </a:r>
          </a:p>
          <a:p>
            <a:pPr lvl="1" algn="just" eaLnBrk="1" hangingPunct="1">
              <a:buFont typeface="Wingdings" pitchFamily="2" charset="2"/>
              <a:buChar char="ü"/>
            </a:pPr>
            <a:r>
              <a:rPr lang="en-US" altLang="en-US" sz="2100"/>
              <a:t> </a:t>
            </a:r>
            <a:r>
              <a:rPr lang="en-ZA" altLang="en-US" sz="2100"/>
              <a:t>delays in the payment of R1,1 million to Rhodes University</a:t>
            </a:r>
          </a:p>
          <a:p>
            <a:pPr lvl="1" algn="just" eaLnBrk="1" hangingPunct="1"/>
            <a:r>
              <a:rPr lang="en-ZA" altLang="en-US" sz="2100"/>
              <a:t>    for PharmD students and registrars on rotation and WSU.</a:t>
            </a:r>
          </a:p>
          <a:p>
            <a:pPr lvl="1" algn="just" eaLnBrk="1" hangingPunct="1">
              <a:buFont typeface="Wingdings" pitchFamily="2" charset="2"/>
              <a:buChar char="ü"/>
            </a:pPr>
            <a:r>
              <a:rPr lang="en-GB" altLang="en-US" sz="2100"/>
              <a:t> the </a:t>
            </a:r>
            <a:r>
              <a:rPr lang="en-ZA" altLang="en-US" sz="2100"/>
              <a:t>late submission of invoices by University of Pretoria</a:t>
            </a:r>
            <a:endParaRPr lang="en-US" altLang="en-US" sz="2100"/>
          </a:p>
          <a:p>
            <a:pPr lvl="1" algn="just" eaLnBrk="1" hangingPunct="1">
              <a:buFont typeface="Wingdings" pitchFamily="2" charset="2"/>
              <a:buChar char="ü"/>
            </a:pPr>
            <a:r>
              <a:rPr lang="en-GB" altLang="en-US" sz="2100"/>
              <a:t> </a:t>
            </a:r>
            <a:r>
              <a:rPr lang="en-US" altLang="en-US" sz="2100"/>
              <a:t>delays in the procurement of medical equipment</a:t>
            </a:r>
          </a:p>
          <a:p>
            <a:pPr lvl="1" algn="just" eaLnBrk="1" hangingPunct="1"/>
            <a:endParaRPr lang="en-ZA" altLang="en-US" sz="2100" b="1"/>
          </a:p>
          <a:p>
            <a:pPr lvl="1" algn="just" eaLnBrk="1" hangingPunct="1"/>
            <a:endParaRPr lang="en-US" altLang="en-US" sz="2300"/>
          </a:p>
          <a:p>
            <a:pPr lvl="1" algn="just" eaLnBrk="1" hangingPunct="1">
              <a:buFont typeface="Wingdings" pitchFamily="2" charset="2"/>
              <a:buChar char="ü"/>
            </a:pPr>
            <a:endParaRPr lang="en-ZA" altLang="en-US" sz="2300"/>
          </a:p>
          <a:p>
            <a:pPr lvl="1" algn="just" eaLnBrk="1" hangingPunct="1">
              <a:buFont typeface="Wingdings" pitchFamily="2" charset="2"/>
              <a:buChar char="ü"/>
            </a:pPr>
            <a:endParaRPr lang="en-ZA" altLang="en-US" sz="2300"/>
          </a:p>
          <a:p>
            <a:pPr lvl="1" algn="just" eaLnBrk="1" hangingPunct="1">
              <a:buFont typeface="Wingdings" pitchFamily="2" charset="2"/>
              <a:buChar char="ü"/>
            </a:pPr>
            <a:endParaRPr lang="en-ZA" altLang="en-US" sz="2300"/>
          </a:p>
          <a:p>
            <a:pPr lvl="1" algn="just" eaLnBrk="1" hangingPunct="1">
              <a:buFont typeface="Wingdings" pitchFamily="2" charset="2"/>
              <a:buChar char="ü"/>
            </a:pPr>
            <a:endParaRPr lang="en-US" altLang="en-US" sz="2300"/>
          </a:p>
          <a:p>
            <a:pPr algn="just" eaLnBrk="1" hangingPunct="1"/>
            <a:endParaRPr lang="en-US" altLang="en-US" sz="2300"/>
          </a:p>
          <a:p>
            <a:pPr lvl="1" algn="just" eaLnBrk="1" hangingPunct="1"/>
            <a:endParaRPr lang="en-US" altLang="en-US" sz="2300"/>
          </a:p>
          <a:p>
            <a:pPr lvl="1" algn="just" eaLnBrk="1" hangingPunct="1"/>
            <a:r>
              <a:rPr lang="en-US" altLang="en-US" sz="2300"/>
              <a:t>	</a:t>
            </a:r>
          </a:p>
        </p:txBody>
      </p:sp>
      <p:sp>
        <p:nvSpPr>
          <p:cNvPr id="67590"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61</a:t>
            </a:r>
            <a:endParaRPr lang="en-US" altLang="en-US" sz="12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1"/>
          <p:cNvSpPr txBox="1">
            <a:spLocks noChangeArrowheads="1"/>
          </p:cNvSpPr>
          <p:nvPr/>
        </p:nvSpPr>
        <p:spPr bwMode="auto">
          <a:xfrm>
            <a:off x="214313" y="1143000"/>
            <a:ext cx="8786812" cy="2940050"/>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68611"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581025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National Tertiary Services Grant</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68614" name="Picture 7"/>
          <p:cNvPicPr>
            <a:picLocks noChangeAspect="1" noChangeArrowheads="1"/>
          </p:cNvPicPr>
          <p:nvPr/>
        </p:nvPicPr>
        <p:blipFill>
          <a:blip r:embed="rId3"/>
          <a:srcRect/>
          <a:stretch>
            <a:fillRect/>
          </a:stretch>
        </p:blipFill>
        <p:spPr bwMode="auto">
          <a:xfrm>
            <a:off x="0" y="1071563"/>
            <a:ext cx="9144000" cy="4714875"/>
          </a:xfrm>
          <a:prstGeom prst="rect">
            <a:avLst/>
          </a:prstGeom>
          <a:noFill/>
          <a:ln w="9525">
            <a:noFill/>
            <a:miter lim="800000"/>
            <a:headEnd/>
            <a:tailEnd/>
          </a:ln>
        </p:spPr>
      </p:pic>
      <p:sp>
        <p:nvSpPr>
          <p:cNvPr id="68615"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62</a:t>
            </a:r>
            <a:endParaRPr lang="en-US" altLang="en-US" sz="12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9635"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National Tertiary Services (02)</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11269" name="TextBox 1"/>
          <p:cNvSpPr txBox="1">
            <a:spLocks noChangeArrowheads="1"/>
          </p:cNvSpPr>
          <p:nvPr/>
        </p:nvSpPr>
        <p:spPr bwMode="auto">
          <a:xfrm>
            <a:off x="0" y="1071563"/>
            <a:ext cx="9144000" cy="6232525"/>
          </a:xfrm>
          <a:prstGeom prst="rect">
            <a:avLst/>
          </a:prstGeom>
          <a:noFill/>
          <a:ln w="9525">
            <a:noFill/>
            <a:miter lim="800000"/>
            <a:headEnd/>
            <a:tailEnd/>
          </a:ln>
        </p:spPr>
        <p:txBody>
          <a:bodyPr>
            <a:spAutoFit/>
          </a:bodyPr>
          <a:lstStyle/>
          <a:p>
            <a:pPr algn="just" eaLnBrk="1" hangingPunct="1">
              <a:buFont typeface="Wingdings" pitchFamily="2" charset="2"/>
              <a:buChar char="q"/>
              <a:defRPr/>
            </a:pPr>
            <a:r>
              <a:rPr lang="en-US" altLang="en-US" sz="2100" dirty="0"/>
              <a:t> Overall spending for this grant is 24.2% which is within the acceptable</a:t>
            </a:r>
          </a:p>
          <a:p>
            <a:pPr algn="just" eaLnBrk="1" hangingPunct="1">
              <a:defRPr/>
            </a:pPr>
            <a:r>
              <a:rPr lang="en-US" altLang="en-US" sz="2100" dirty="0"/>
              <a:t>    norm and an improvement compared to last year spending of 22.7%.</a:t>
            </a:r>
          </a:p>
          <a:p>
            <a:pPr algn="just" eaLnBrk="1" hangingPunct="1">
              <a:defRPr/>
            </a:pPr>
            <a:endParaRPr lang="en-US" altLang="en-US" sz="2100" dirty="0"/>
          </a:p>
          <a:p>
            <a:pPr algn="just" eaLnBrk="1" hangingPunct="1">
              <a:buFont typeface="Wingdings" pitchFamily="2" charset="2"/>
              <a:buChar char="q"/>
              <a:defRPr/>
            </a:pPr>
            <a:r>
              <a:rPr lang="en-US" altLang="en-US" sz="2100" dirty="0"/>
              <a:t> All other Provinces are spending within the acceptable norm with the</a:t>
            </a:r>
          </a:p>
          <a:p>
            <a:pPr algn="just" eaLnBrk="1" hangingPunct="1">
              <a:defRPr/>
            </a:pPr>
            <a:r>
              <a:rPr lang="en-US" altLang="en-US" sz="2100" dirty="0"/>
              <a:t>    exception of FS and NW (under spending) and NC over spending due to</a:t>
            </a:r>
          </a:p>
          <a:p>
            <a:pPr algn="just" eaLnBrk="1" hangingPunct="1">
              <a:defRPr/>
            </a:pPr>
            <a:r>
              <a:rPr lang="en-US" altLang="en-US" sz="2100" dirty="0"/>
              <a:t>    PERSAL linkages.</a:t>
            </a:r>
          </a:p>
          <a:p>
            <a:pPr algn="just" eaLnBrk="1" hangingPunct="1">
              <a:defRPr/>
            </a:pPr>
            <a:endParaRPr lang="en-US" altLang="en-US" sz="2100" dirty="0"/>
          </a:p>
          <a:p>
            <a:pPr algn="just" eaLnBrk="1" hangingPunct="1">
              <a:buFont typeface="Wingdings" pitchFamily="2" charset="2"/>
              <a:buChar char="q"/>
              <a:defRPr/>
            </a:pPr>
            <a:r>
              <a:rPr lang="en-US" altLang="en-US" sz="2100" dirty="0"/>
              <a:t> The under spending in FS and NW is attributed to:</a:t>
            </a:r>
          </a:p>
          <a:p>
            <a:pPr lvl="1" algn="just" eaLnBrk="1" hangingPunct="1">
              <a:buFont typeface="Wingdings" pitchFamily="2" charset="2"/>
              <a:buChar char="ü"/>
              <a:defRPr/>
            </a:pPr>
            <a:r>
              <a:rPr lang="en-US" altLang="en-US" sz="2100" dirty="0"/>
              <a:t> Linkages on </a:t>
            </a:r>
            <a:r>
              <a:rPr lang="en-US" altLang="en-US" sz="2100" dirty="0" err="1"/>
              <a:t>Persal</a:t>
            </a:r>
            <a:r>
              <a:rPr lang="en-US" altLang="en-US" sz="2100" dirty="0"/>
              <a:t> – journals to be done </a:t>
            </a:r>
            <a:endParaRPr lang="en-ZA" altLang="en-US" sz="2100" dirty="0"/>
          </a:p>
          <a:p>
            <a:pPr lvl="1" algn="just" eaLnBrk="1" hangingPunct="1">
              <a:buFont typeface="Wingdings" pitchFamily="2" charset="2"/>
              <a:buChar char="ü"/>
              <a:defRPr/>
            </a:pPr>
            <a:endParaRPr lang="en-GB" altLang="en-US" sz="2100" b="1" dirty="0"/>
          </a:p>
          <a:p>
            <a:pPr lvl="1" algn="just" eaLnBrk="1" hangingPunct="1">
              <a:defRPr/>
            </a:pPr>
            <a:r>
              <a:rPr lang="en-GB" altLang="en-US" sz="2100" b="1" dirty="0"/>
              <a:t>RA: </a:t>
            </a:r>
            <a:r>
              <a:rPr lang="en-ZA" sz="2100" dirty="0"/>
              <a:t>To engage HR to expedite the filling of posts, correct the</a:t>
            </a:r>
          </a:p>
          <a:p>
            <a:pPr lvl="1" indent="-176213" algn="just" eaLnBrk="1" hangingPunct="1">
              <a:defRPr/>
            </a:pPr>
            <a:r>
              <a:rPr lang="en-ZA" sz="2100" dirty="0"/>
              <a:t>   </a:t>
            </a:r>
            <a:r>
              <a:rPr lang="en-ZA" sz="2100" dirty="0" err="1"/>
              <a:t>persal</a:t>
            </a:r>
            <a:r>
              <a:rPr lang="en-ZA" sz="2100" dirty="0"/>
              <a:t> reports and expedite the procurement processes.</a:t>
            </a:r>
            <a:endParaRPr lang="en-US" altLang="en-US" sz="2100" dirty="0"/>
          </a:p>
          <a:p>
            <a:pPr lvl="1" algn="just" eaLnBrk="1" hangingPunct="1">
              <a:buFont typeface="Wingdings" pitchFamily="2" charset="2"/>
              <a:buChar char="ü"/>
              <a:defRPr/>
            </a:pPr>
            <a:endParaRPr lang="en-US" altLang="en-US" sz="2100" dirty="0"/>
          </a:p>
          <a:p>
            <a:pPr lvl="1" algn="just" eaLnBrk="1" hangingPunct="1">
              <a:buFont typeface="Wingdings" pitchFamily="2" charset="2"/>
              <a:buChar char="ü"/>
              <a:defRPr/>
            </a:pPr>
            <a:endParaRPr lang="en-US" altLang="en-US" sz="2100" dirty="0"/>
          </a:p>
          <a:p>
            <a:pPr lvl="1" algn="just" eaLnBrk="1" hangingPunct="1">
              <a:defRPr/>
            </a:pPr>
            <a:endParaRPr lang="en-US" altLang="en-US" sz="2100" dirty="0"/>
          </a:p>
          <a:p>
            <a:pPr lvl="1" algn="just" eaLnBrk="1" hangingPunct="1">
              <a:defRPr/>
            </a:pPr>
            <a:r>
              <a:rPr lang="en-US" altLang="en-US" sz="2100" dirty="0"/>
              <a:t>    </a:t>
            </a:r>
          </a:p>
          <a:p>
            <a:pPr algn="just" eaLnBrk="1" hangingPunct="1">
              <a:defRPr/>
            </a:pPr>
            <a:endParaRPr lang="en-US" altLang="en-US" sz="2100" dirty="0"/>
          </a:p>
          <a:p>
            <a:pPr lvl="1" algn="just" eaLnBrk="1" hangingPunct="1">
              <a:defRPr/>
            </a:pPr>
            <a:endParaRPr lang="en-US" altLang="en-US" sz="2100" dirty="0"/>
          </a:p>
          <a:p>
            <a:pPr lvl="1" algn="just" eaLnBrk="1" hangingPunct="1">
              <a:defRPr/>
            </a:pPr>
            <a:r>
              <a:rPr lang="en-US" altLang="en-US" sz="2100" dirty="0"/>
              <a:t>	</a:t>
            </a:r>
          </a:p>
        </p:txBody>
      </p:sp>
      <p:sp>
        <p:nvSpPr>
          <p:cNvPr id="69638"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63</a:t>
            </a:r>
            <a:endParaRPr lang="en-US" altLang="en-US" sz="120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1"/>
          <p:cNvSpPr txBox="1">
            <a:spLocks noChangeArrowheads="1"/>
          </p:cNvSpPr>
          <p:nvPr/>
        </p:nvSpPr>
        <p:spPr bwMode="auto">
          <a:xfrm>
            <a:off x="214313" y="1143000"/>
            <a:ext cx="8786812" cy="2940050"/>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70659"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556260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Comprehensive HIV/AIDS &amp; TB </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70662" name="Picture 7"/>
          <p:cNvPicPr>
            <a:picLocks noChangeAspect="1" noChangeArrowheads="1"/>
          </p:cNvPicPr>
          <p:nvPr/>
        </p:nvPicPr>
        <p:blipFill>
          <a:blip r:embed="rId3"/>
          <a:srcRect/>
          <a:stretch>
            <a:fillRect/>
          </a:stretch>
        </p:blipFill>
        <p:spPr bwMode="auto">
          <a:xfrm>
            <a:off x="0" y="1071563"/>
            <a:ext cx="9144000" cy="4714875"/>
          </a:xfrm>
          <a:prstGeom prst="rect">
            <a:avLst/>
          </a:prstGeom>
          <a:noFill/>
          <a:ln w="9525">
            <a:noFill/>
            <a:miter lim="800000"/>
            <a:headEnd/>
            <a:tailEnd/>
          </a:ln>
        </p:spPr>
      </p:pic>
      <p:sp>
        <p:nvSpPr>
          <p:cNvPr id="70663"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64</a:t>
            </a:r>
            <a:endParaRPr lang="en-US" altLang="en-US" sz="12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1683"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Comprehensive HIV/AIDS &amp; TB (02)</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71685" name="TextBox 1"/>
          <p:cNvSpPr txBox="1">
            <a:spLocks noChangeArrowheads="1"/>
          </p:cNvSpPr>
          <p:nvPr/>
        </p:nvSpPr>
        <p:spPr bwMode="auto">
          <a:xfrm>
            <a:off x="0" y="1071563"/>
            <a:ext cx="9144000" cy="8170862"/>
          </a:xfrm>
          <a:prstGeom prst="rect">
            <a:avLst/>
          </a:prstGeom>
          <a:noFill/>
          <a:ln w="9525">
            <a:noFill/>
            <a:miter lim="800000"/>
            <a:headEnd/>
            <a:tailEnd/>
          </a:ln>
        </p:spPr>
        <p:txBody>
          <a:bodyPr>
            <a:spAutoFit/>
          </a:bodyPr>
          <a:lstStyle/>
          <a:p>
            <a:pPr algn="just" eaLnBrk="1" hangingPunct="1">
              <a:buFont typeface="Wingdings" pitchFamily="2" charset="2"/>
              <a:buChar char="q"/>
            </a:pPr>
            <a:r>
              <a:rPr lang="en-US" altLang="en-US" sz="2100"/>
              <a:t> Overall spending for the grant has improved this financial year from</a:t>
            </a:r>
          </a:p>
          <a:p>
            <a:pPr algn="just" eaLnBrk="1" hangingPunct="1"/>
            <a:r>
              <a:rPr lang="en-US" altLang="en-US" sz="2100"/>
              <a:t>    23.3% (2016/17) to 25.9% and it is within the acceptable norm.</a:t>
            </a:r>
          </a:p>
          <a:p>
            <a:pPr algn="just" eaLnBrk="1" hangingPunct="1"/>
            <a:endParaRPr lang="en-US" altLang="en-US" sz="1600"/>
          </a:p>
          <a:p>
            <a:pPr algn="just" eaLnBrk="1" hangingPunct="1">
              <a:buFont typeface="Wingdings" pitchFamily="2" charset="2"/>
              <a:buChar char="q"/>
            </a:pPr>
            <a:r>
              <a:rPr lang="en-US" altLang="en-US" sz="2100"/>
              <a:t> All provinces are spending within the acceptable norm with the exception</a:t>
            </a:r>
          </a:p>
          <a:p>
            <a:pPr algn="just" eaLnBrk="1" hangingPunct="1"/>
            <a:r>
              <a:rPr lang="en-US" altLang="en-US" sz="2100"/>
              <a:t>    of GP, MP, NC &amp; WC</a:t>
            </a:r>
          </a:p>
          <a:p>
            <a:pPr algn="just" eaLnBrk="1" hangingPunct="1"/>
            <a:endParaRPr lang="en-US" altLang="en-US" sz="1600"/>
          </a:p>
          <a:p>
            <a:pPr algn="just" eaLnBrk="1" hangingPunct="1">
              <a:buFont typeface="Wingdings" pitchFamily="2" charset="2"/>
              <a:buChar char="q"/>
            </a:pPr>
            <a:r>
              <a:rPr lang="en-US" altLang="en-US" sz="2100"/>
              <a:t> GP and MP are over spending due to, </a:t>
            </a:r>
          </a:p>
          <a:p>
            <a:pPr lvl="1" algn="just" eaLnBrk="1" hangingPunct="1">
              <a:buFont typeface="Wingdings" pitchFamily="2" charset="2"/>
              <a:buChar char="ü"/>
            </a:pPr>
            <a:r>
              <a:rPr lang="en-US" altLang="en-US" sz="2100"/>
              <a:t> payment of accruals on ARVs</a:t>
            </a:r>
            <a:r>
              <a:rPr lang="en-US" altLang="en-US" sz="2100" b="1"/>
              <a:t>, </a:t>
            </a:r>
            <a:r>
              <a:rPr lang="en-US" altLang="en-US" sz="2100"/>
              <a:t>NHLS and Gen-Xpert.</a:t>
            </a:r>
          </a:p>
          <a:p>
            <a:pPr lvl="1" algn="just" eaLnBrk="1" hangingPunct="1">
              <a:buFont typeface="Wingdings" pitchFamily="2" charset="2"/>
              <a:buChar char="ü"/>
            </a:pPr>
            <a:r>
              <a:rPr lang="en-GB" altLang="en-US" sz="2100"/>
              <a:t> bulk buying of ARVs</a:t>
            </a:r>
          </a:p>
          <a:p>
            <a:pPr lvl="1" algn="just" eaLnBrk="1" hangingPunct="1">
              <a:buFont typeface="Wingdings" pitchFamily="2" charset="2"/>
              <a:buChar char="ü"/>
            </a:pPr>
            <a:endParaRPr lang="en-US" altLang="en-US" sz="1600"/>
          </a:p>
          <a:p>
            <a:pPr algn="just" eaLnBrk="1" hangingPunct="1">
              <a:buFont typeface="Wingdings" pitchFamily="2" charset="2"/>
              <a:buChar char="q"/>
            </a:pPr>
            <a:r>
              <a:rPr lang="en-US" altLang="en-US" sz="2100"/>
              <a:t> The under spending NC and WC is due to:</a:t>
            </a:r>
          </a:p>
          <a:p>
            <a:pPr lvl="1" algn="just" eaLnBrk="1" hangingPunct="1">
              <a:buFont typeface="Wingdings" pitchFamily="2" charset="2"/>
              <a:buChar char="ü"/>
            </a:pPr>
            <a:r>
              <a:rPr lang="en-ZA" altLang="en-US" sz="2100"/>
              <a:t> delays in the payments of the NHLS and condoms</a:t>
            </a:r>
          </a:p>
          <a:p>
            <a:pPr lvl="1" algn="just" eaLnBrk="1" hangingPunct="1">
              <a:buFont typeface="Wingdings" pitchFamily="2" charset="2"/>
              <a:buChar char="ü"/>
            </a:pPr>
            <a:r>
              <a:rPr lang="en-ZA" altLang="en-US" sz="2100"/>
              <a:t>  awaiting delivery of ARVs stock at the depot</a:t>
            </a:r>
            <a:endParaRPr lang="en-ZA" altLang="en-US" sz="2100" b="1"/>
          </a:p>
          <a:p>
            <a:pPr lvl="1" algn="just" eaLnBrk="1" hangingPunct="1">
              <a:buFont typeface="Wingdings" pitchFamily="2" charset="2"/>
              <a:buChar char="ü"/>
            </a:pPr>
            <a:r>
              <a:rPr lang="en-ZA" altLang="en-US" sz="2100" b="1"/>
              <a:t> RA:</a:t>
            </a:r>
            <a:r>
              <a:rPr lang="en-ZA" altLang="en-US" sz="2100"/>
              <a:t> Follow up outstanding invoices and suppliers and monitor over spending.</a:t>
            </a:r>
          </a:p>
          <a:p>
            <a:pPr lvl="1" algn="just" eaLnBrk="1" hangingPunct="1">
              <a:buFont typeface="Wingdings" pitchFamily="2" charset="2"/>
              <a:buChar char="ü"/>
            </a:pPr>
            <a:endParaRPr lang="en-GB" altLang="en-US" sz="2100"/>
          </a:p>
          <a:p>
            <a:pPr lvl="1" algn="just" eaLnBrk="1" hangingPunct="1">
              <a:buFont typeface="Wingdings" pitchFamily="2" charset="2"/>
              <a:buChar char="ü"/>
            </a:pPr>
            <a:endParaRPr lang="en-US" altLang="en-US" sz="2100"/>
          </a:p>
          <a:p>
            <a:pPr algn="just" eaLnBrk="1" hangingPunct="1">
              <a:buFont typeface="Wingdings" pitchFamily="2" charset="2"/>
              <a:buChar char="q"/>
            </a:pPr>
            <a:endParaRPr lang="en-US" altLang="en-US" sz="2100"/>
          </a:p>
          <a:p>
            <a:pPr lvl="1" algn="just" eaLnBrk="1" hangingPunct="1"/>
            <a:r>
              <a:rPr lang="en-GB" altLang="en-US" sz="2100"/>
              <a:t> </a:t>
            </a:r>
          </a:p>
          <a:p>
            <a:pPr algn="just" eaLnBrk="1" hangingPunct="1">
              <a:buFont typeface="Wingdings" pitchFamily="2" charset="2"/>
              <a:buChar char="§"/>
            </a:pPr>
            <a:endParaRPr lang="en-US" altLang="en-US" sz="2100"/>
          </a:p>
          <a:p>
            <a:pPr algn="just" eaLnBrk="1" hangingPunct="1"/>
            <a:endParaRPr lang="en-US" altLang="en-US" sz="2100"/>
          </a:p>
          <a:p>
            <a:pPr algn="just" eaLnBrk="1" hangingPunct="1"/>
            <a:endParaRPr lang="en-US" altLang="en-US" sz="2100"/>
          </a:p>
          <a:p>
            <a:pPr algn="just" eaLnBrk="1" hangingPunct="1"/>
            <a:endParaRPr lang="en-US" altLang="en-US" sz="2100"/>
          </a:p>
          <a:p>
            <a:pPr lvl="1" algn="just" eaLnBrk="1" hangingPunct="1"/>
            <a:endParaRPr lang="en-US" altLang="en-US" sz="2100"/>
          </a:p>
          <a:p>
            <a:pPr lvl="1" algn="just" eaLnBrk="1" hangingPunct="1"/>
            <a:r>
              <a:rPr lang="en-US" altLang="en-US" sz="2100"/>
              <a:t>	</a:t>
            </a:r>
          </a:p>
        </p:txBody>
      </p:sp>
      <p:sp>
        <p:nvSpPr>
          <p:cNvPr id="71686"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65</a:t>
            </a:r>
            <a:endParaRPr lang="en-US" altLang="en-US" sz="120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Box 1"/>
          <p:cNvSpPr txBox="1">
            <a:spLocks noChangeArrowheads="1"/>
          </p:cNvSpPr>
          <p:nvPr/>
        </p:nvSpPr>
        <p:spPr bwMode="auto">
          <a:xfrm>
            <a:off x="214313" y="1143000"/>
            <a:ext cx="8786812" cy="2940050"/>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72707"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609600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Health Facility Revitalisation Grant</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72710" name="Picture 7"/>
          <p:cNvPicPr>
            <a:picLocks noChangeAspect="1" noChangeArrowheads="1"/>
          </p:cNvPicPr>
          <p:nvPr/>
        </p:nvPicPr>
        <p:blipFill>
          <a:blip r:embed="rId3"/>
          <a:srcRect/>
          <a:stretch>
            <a:fillRect/>
          </a:stretch>
        </p:blipFill>
        <p:spPr bwMode="auto">
          <a:xfrm>
            <a:off x="0" y="1071563"/>
            <a:ext cx="9144000" cy="4714875"/>
          </a:xfrm>
          <a:prstGeom prst="rect">
            <a:avLst/>
          </a:prstGeom>
          <a:noFill/>
          <a:ln w="9525">
            <a:noFill/>
            <a:miter lim="800000"/>
            <a:headEnd/>
            <a:tailEnd/>
          </a:ln>
        </p:spPr>
      </p:pic>
      <p:sp>
        <p:nvSpPr>
          <p:cNvPr id="72711"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66</a:t>
            </a:r>
            <a:endParaRPr lang="en-US" altLang="en-US" sz="120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3731"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Health Facility Revitalisation (02)</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73733" name="TextBox 1"/>
          <p:cNvSpPr txBox="1">
            <a:spLocks noChangeArrowheads="1"/>
          </p:cNvSpPr>
          <p:nvPr/>
        </p:nvSpPr>
        <p:spPr bwMode="auto">
          <a:xfrm>
            <a:off x="0" y="1071563"/>
            <a:ext cx="9144000" cy="6816725"/>
          </a:xfrm>
          <a:prstGeom prst="rect">
            <a:avLst/>
          </a:prstGeom>
          <a:noFill/>
          <a:ln w="9525">
            <a:noFill/>
            <a:miter lim="800000"/>
            <a:headEnd/>
            <a:tailEnd/>
          </a:ln>
        </p:spPr>
        <p:txBody>
          <a:bodyPr>
            <a:spAutoFit/>
          </a:bodyPr>
          <a:lstStyle/>
          <a:p>
            <a:pPr algn="just" eaLnBrk="1" hangingPunct="1">
              <a:buFont typeface="Wingdings" pitchFamily="2" charset="2"/>
              <a:buChar char="q"/>
            </a:pPr>
            <a:r>
              <a:rPr lang="en-US" altLang="en-US" sz="2400"/>
              <a:t> </a:t>
            </a:r>
            <a:r>
              <a:rPr lang="en-US" altLang="en-US" sz="2100"/>
              <a:t>Overall spending for this grant has declined this financial year</a:t>
            </a:r>
          </a:p>
          <a:p>
            <a:pPr algn="just" eaLnBrk="1" hangingPunct="1"/>
            <a:r>
              <a:rPr lang="en-US" altLang="en-US" sz="2100"/>
              <a:t>     from 20.4% (2016/17) to 15.5% and is below the norm.</a:t>
            </a:r>
          </a:p>
          <a:p>
            <a:pPr algn="just" eaLnBrk="1" hangingPunct="1">
              <a:buFont typeface="Wingdings" pitchFamily="2" charset="2"/>
              <a:buChar char="q"/>
            </a:pPr>
            <a:r>
              <a:rPr lang="en-US" altLang="en-US" sz="2100"/>
              <a:t>  LP is spending within the norm and NW is over spending due to</a:t>
            </a:r>
          </a:p>
          <a:p>
            <a:pPr algn="just" eaLnBrk="1" hangingPunct="1"/>
            <a:r>
              <a:rPr lang="en-US" altLang="en-US" sz="2100"/>
              <a:t>     </a:t>
            </a:r>
            <a:r>
              <a:rPr lang="en-ZW" altLang="en-US" sz="2100"/>
              <a:t>progress on site for two construction projects (Bophelong Package B</a:t>
            </a:r>
          </a:p>
          <a:p>
            <a:pPr algn="just" eaLnBrk="1" hangingPunct="1"/>
            <a:r>
              <a:rPr lang="en-ZW" altLang="en-US" sz="2100"/>
              <a:t>     and Jouberton) is ahead of schedule</a:t>
            </a:r>
            <a:r>
              <a:rPr lang="en-US" altLang="en-US" sz="2100"/>
              <a:t>.</a:t>
            </a:r>
          </a:p>
          <a:p>
            <a:pPr algn="just" eaLnBrk="1" hangingPunct="1">
              <a:buFont typeface="Wingdings" pitchFamily="2" charset="2"/>
              <a:buChar char="q"/>
            </a:pPr>
            <a:r>
              <a:rPr lang="en-US" altLang="en-US" sz="2100"/>
              <a:t>  All other Provinces are spending below the acceptable norm due to:</a:t>
            </a:r>
          </a:p>
          <a:p>
            <a:pPr lvl="1" algn="just" eaLnBrk="1" hangingPunct="1">
              <a:buFont typeface="Wingdings" pitchFamily="2" charset="2"/>
              <a:buChar char="ü"/>
            </a:pPr>
            <a:r>
              <a:rPr lang="en-GB" altLang="en-US" sz="2100"/>
              <a:t> delays in the appointment of scarce skills posts and this is common in</a:t>
            </a:r>
          </a:p>
          <a:p>
            <a:pPr lvl="1" algn="just" eaLnBrk="1" hangingPunct="1"/>
            <a:r>
              <a:rPr lang="en-GB" altLang="en-US" sz="2100"/>
              <a:t>    all provinces</a:t>
            </a:r>
          </a:p>
          <a:p>
            <a:pPr lvl="1" algn="just" eaLnBrk="1" hangingPunct="1">
              <a:buFont typeface="Wingdings" pitchFamily="2" charset="2"/>
              <a:buChar char="ü"/>
            </a:pPr>
            <a:r>
              <a:rPr lang="en-GB" altLang="en-US" sz="2100"/>
              <a:t> Delivery of medical equipment </a:t>
            </a:r>
          </a:p>
          <a:p>
            <a:pPr lvl="1" algn="just" eaLnBrk="1" hangingPunct="1">
              <a:buFont typeface="Wingdings" pitchFamily="2" charset="2"/>
              <a:buChar char="ü"/>
            </a:pPr>
            <a:r>
              <a:rPr lang="en-US" altLang="en-US" sz="2100"/>
              <a:t> slow performance of contractors and delays in submission of invoices </a:t>
            </a:r>
          </a:p>
          <a:p>
            <a:pPr lvl="1" algn="just" eaLnBrk="1" hangingPunct="1"/>
            <a:endParaRPr lang="en-GB" altLang="en-US" sz="2400" b="1"/>
          </a:p>
          <a:p>
            <a:pPr lvl="1" algn="just" eaLnBrk="1" hangingPunct="1">
              <a:buFont typeface="Wingdings" pitchFamily="2" charset="2"/>
              <a:buChar char="ü"/>
            </a:pPr>
            <a:endParaRPr lang="en-US" altLang="en-US" sz="2400"/>
          </a:p>
          <a:p>
            <a:pPr lvl="1" algn="just" eaLnBrk="1" hangingPunct="1">
              <a:buFont typeface="Wingdings" pitchFamily="2" charset="2"/>
              <a:buChar char="ü"/>
            </a:pPr>
            <a:endParaRPr lang="en-US" altLang="en-US" sz="2400"/>
          </a:p>
          <a:p>
            <a:pPr lvl="1" algn="just" eaLnBrk="1" hangingPunct="1"/>
            <a:endParaRPr lang="en-ZA" altLang="en-US" sz="2400"/>
          </a:p>
          <a:p>
            <a:pPr lvl="1" algn="just" eaLnBrk="1" hangingPunct="1">
              <a:buFont typeface="Wingdings" pitchFamily="2" charset="2"/>
              <a:buChar char="ü"/>
            </a:pPr>
            <a:endParaRPr lang="en-US" altLang="en-US" sz="2400"/>
          </a:p>
          <a:p>
            <a:pPr lvl="1" algn="just" eaLnBrk="1" hangingPunct="1">
              <a:buFont typeface="Wingdings" pitchFamily="2" charset="2"/>
              <a:buChar char="ü"/>
            </a:pPr>
            <a:endParaRPr lang="en-GB" altLang="en-US" sz="2400"/>
          </a:p>
          <a:p>
            <a:pPr lvl="1" algn="just" eaLnBrk="1" hangingPunct="1"/>
            <a:endParaRPr lang="en-GB" altLang="en-US" sz="2400"/>
          </a:p>
          <a:p>
            <a:pPr algn="just" eaLnBrk="1" hangingPunct="1"/>
            <a:endParaRPr lang="en-US" altLang="en-US" sz="900"/>
          </a:p>
          <a:p>
            <a:pPr lvl="1" algn="just" eaLnBrk="1" hangingPunct="1"/>
            <a:endParaRPr lang="en-US" altLang="en-US" sz="2300"/>
          </a:p>
          <a:p>
            <a:pPr lvl="1" algn="just" eaLnBrk="1" hangingPunct="1"/>
            <a:r>
              <a:rPr lang="en-US" altLang="en-US" sz="2400"/>
              <a:t>	</a:t>
            </a:r>
          </a:p>
        </p:txBody>
      </p:sp>
      <p:sp>
        <p:nvSpPr>
          <p:cNvPr id="73734"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67</a:t>
            </a:r>
            <a:endParaRPr lang="en-US" altLang="en-US" sz="12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Box 1"/>
          <p:cNvSpPr txBox="1">
            <a:spLocks noChangeArrowheads="1"/>
          </p:cNvSpPr>
          <p:nvPr/>
        </p:nvSpPr>
        <p:spPr bwMode="auto">
          <a:xfrm>
            <a:off x="0" y="1071563"/>
            <a:ext cx="8786813" cy="2938462"/>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US" altLang="en-US" sz="2400"/>
          </a:p>
          <a:p>
            <a:pPr lvl="1" eaLnBrk="1" hangingPunct="1">
              <a:buFont typeface="Wingdings" pitchFamily="2" charset="2"/>
              <a:buChar char="Ø"/>
            </a:pPr>
            <a:endParaRPr lang="en-US" altLang="en-US" sz="2400"/>
          </a:p>
          <a:p>
            <a:pPr eaLnBrk="1" hangingPunct="1">
              <a:buFont typeface="Wingdings" pitchFamily="2" charset="2"/>
              <a:buChar char="§"/>
            </a:pPr>
            <a:endParaRPr lang="en-US" altLang="en-US" sz="2400"/>
          </a:p>
          <a:p>
            <a:pPr eaLnBrk="1" hangingPunct="1">
              <a:buFont typeface="Wingdings" pitchFamily="2" charset="2"/>
              <a:buChar char="§"/>
            </a:pPr>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74755"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6" name="Rectangle 2"/>
          <p:cNvSpPr txBox="1">
            <a:spLocks noChangeArrowheads="1"/>
          </p:cNvSpPr>
          <p:nvPr/>
        </p:nvSpPr>
        <p:spPr>
          <a:xfrm>
            <a:off x="762000" y="0"/>
            <a:ext cx="5562600" cy="990600"/>
          </a:xfrm>
          <a:prstGeom prst="rect">
            <a:avLst/>
          </a:prstGeom>
        </p:spPr>
        <p:txBody>
          <a:bodyPr anchor="b">
            <a:normAutofit/>
          </a:bodyPr>
          <a:lstStyle/>
          <a:p>
            <a:pPr algn="ctr" defTabSz="457200"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anose="020B0604020202020204" pitchFamily="34" charset="0"/>
                <a:ea typeface="+mj-ea"/>
                <a:cs typeface="Arial" panose="020B0604020202020204" pitchFamily="34" charset="0"/>
              </a:rPr>
              <a:t>Overview - Provinces</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74758" name="Picture 7"/>
          <p:cNvPicPr>
            <a:picLocks noChangeAspect="1" noChangeArrowheads="1"/>
          </p:cNvPicPr>
          <p:nvPr/>
        </p:nvPicPr>
        <p:blipFill>
          <a:blip r:embed="rId3"/>
          <a:srcRect/>
          <a:stretch>
            <a:fillRect/>
          </a:stretch>
        </p:blipFill>
        <p:spPr bwMode="auto">
          <a:xfrm>
            <a:off x="0" y="1071563"/>
            <a:ext cx="9144000" cy="4643437"/>
          </a:xfrm>
          <a:prstGeom prst="rect">
            <a:avLst/>
          </a:prstGeom>
          <a:noFill/>
          <a:ln w="9525">
            <a:noFill/>
            <a:miter lim="800000"/>
            <a:headEnd/>
            <a:tailEnd/>
          </a:ln>
        </p:spPr>
      </p:pic>
      <p:sp>
        <p:nvSpPr>
          <p:cNvPr id="74759"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68</a:t>
            </a:r>
            <a:endParaRPr lang="en-US" altLang="en-US" sz="120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1"/>
          <p:cNvSpPr txBox="1">
            <a:spLocks noChangeArrowheads="1"/>
          </p:cNvSpPr>
          <p:nvPr/>
        </p:nvSpPr>
        <p:spPr bwMode="auto">
          <a:xfrm>
            <a:off x="428625" y="1071563"/>
            <a:ext cx="8358188" cy="1831975"/>
          </a:xfrm>
          <a:prstGeom prst="rect">
            <a:avLst/>
          </a:prstGeom>
          <a:noFill/>
          <a:ln w="9525">
            <a:noFill/>
            <a:miter lim="800000"/>
            <a:headEnd/>
            <a:tailEnd/>
          </a:ln>
        </p:spPr>
        <p:txBody>
          <a:bodyPr>
            <a:spAutoFit/>
          </a:bodyPr>
          <a:lstStyle/>
          <a:p>
            <a:pPr eaLnBrk="1" hangingPunct="1"/>
            <a:endParaRPr lang="en-US" altLang="en-US" sz="2400"/>
          </a:p>
          <a:p>
            <a:pPr eaLnBrk="1" hangingPunct="1"/>
            <a:endParaRPr lang="en-US" altLang="en-US" sz="2400"/>
          </a:p>
          <a:p>
            <a:pPr eaLnBrk="1" hangingPunct="1"/>
            <a:endParaRPr lang="en-US" altLang="en-US" sz="900"/>
          </a:p>
          <a:p>
            <a:pPr eaLnBrk="1" hangingPunct="1"/>
            <a:endParaRPr lang="en-US" altLang="en-US" sz="900"/>
          </a:p>
          <a:p>
            <a:pPr lvl="1" eaLnBrk="1" hangingPunct="1"/>
            <a:endParaRPr lang="en-US" altLang="en-US" sz="2300"/>
          </a:p>
          <a:p>
            <a:pPr lvl="1" eaLnBrk="1" hangingPunct="1"/>
            <a:r>
              <a:rPr lang="en-US" altLang="en-US" sz="2400"/>
              <a:t>	</a:t>
            </a:r>
          </a:p>
        </p:txBody>
      </p:sp>
      <p:sp>
        <p:nvSpPr>
          <p:cNvPr id="75779"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5780" name="Rectangle 2"/>
          <p:cNvSpPr txBox="1">
            <a:spLocks noChangeArrowheads="1"/>
          </p:cNvSpPr>
          <p:nvPr/>
        </p:nvSpPr>
        <p:spPr bwMode="auto">
          <a:xfrm>
            <a:off x="0" y="404813"/>
            <a:ext cx="7740650" cy="657225"/>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rPr>
              <a:t>Indirect Grant Overview</a:t>
            </a:r>
          </a:p>
        </p:txBody>
      </p:sp>
      <p:sp>
        <p:nvSpPr>
          <p:cNvPr id="7" name="Rectangle 6"/>
          <p:cNvSpPr/>
          <p:nvPr/>
        </p:nvSpPr>
        <p:spPr>
          <a:xfrm>
            <a:off x="3000375" y="5857875"/>
            <a:ext cx="1571625" cy="1071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pic>
        <p:nvPicPr>
          <p:cNvPr id="75782" name="Picture 9"/>
          <p:cNvPicPr>
            <a:picLocks noChangeAspect="1" noChangeArrowheads="1"/>
          </p:cNvPicPr>
          <p:nvPr/>
        </p:nvPicPr>
        <p:blipFill>
          <a:blip r:embed="rId3"/>
          <a:srcRect/>
          <a:stretch>
            <a:fillRect/>
          </a:stretch>
        </p:blipFill>
        <p:spPr bwMode="auto">
          <a:xfrm>
            <a:off x="0" y="1071563"/>
            <a:ext cx="9144000" cy="4714875"/>
          </a:xfrm>
          <a:prstGeom prst="rect">
            <a:avLst/>
          </a:prstGeom>
          <a:noFill/>
          <a:ln w="9525">
            <a:noFill/>
            <a:miter lim="800000"/>
            <a:headEnd/>
            <a:tailEnd/>
          </a:ln>
        </p:spPr>
      </p:pic>
      <p:sp>
        <p:nvSpPr>
          <p:cNvPr id="75783" name="Rectangle 7"/>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69</a:t>
            </a:r>
            <a:endParaRPr lang="en-US" altLang="en-US" sz="1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5D928481-3C5E-45D3-9841-978096D5A80C}" type="slidenum">
              <a:rPr lang="en-ZA" altLang="en-US" sz="1200" smtClean="0">
                <a:latin typeface="Arial" charset="0"/>
                <a:cs typeface="Arial" charset="0"/>
              </a:rPr>
              <a:pPr algn="r" eaLnBrk="1" hangingPunct="1"/>
              <a:t>7</a:t>
            </a:fld>
            <a:r>
              <a:rPr lang="en-ZA" altLang="en-US" sz="1200" smtClean="0">
                <a:latin typeface="Arial" charset="0"/>
                <a:cs typeface="Arial" charset="0"/>
              </a:rPr>
              <a:t> </a:t>
            </a:r>
          </a:p>
        </p:txBody>
      </p:sp>
      <p:sp>
        <p:nvSpPr>
          <p:cNvPr id="12291" name="Rectangle 2"/>
          <p:cNvSpPr txBox="1">
            <a:spLocks noChangeArrowheads="1"/>
          </p:cNvSpPr>
          <p:nvPr/>
        </p:nvSpPr>
        <p:spPr bwMode="auto">
          <a:xfrm>
            <a:off x="642938" y="-71438"/>
            <a:ext cx="6376987" cy="990601"/>
          </a:xfrm>
          <a:prstGeom prst="rect">
            <a:avLst/>
          </a:prstGeom>
          <a:noFill/>
          <a:ln w="9525">
            <a:noFill/>
            <a:miter lim="800000"/>
            <a:headEnd/>
            <a:tailEnd/>
          </a:ln>
        </p:spPr>
        <p:txBody>
          <a:bodyPr anchor="b"/>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solidFill>
                  <a:schemeClr val="bg1"/>
                </a:solidFill>
                <a:latin typeface="Arial Black" pitchFamily="34" charset="0"/>
              </a:rPr>
              <a:t>Progress Report </a:t>
            </a:r>
          </a:p>
        </p:txBody>
      </p:sp>
      <p:sp>
        <p:nvSpPr>
          <p:cNvPr id="6" name="Rectangle 5"/>
          <p:cNvSpPr/>
          <p:nvPr/>
        </p:nvSpPr>
        <p:spPr>
          <a:xfrm>
            <a:off x="468313" y="1844675"/>
            <a:ext cx="8064500" cy="1939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endParaRPr lang="en-ZA" sz="2400" b="1" dirty="0">
              <a:solidFill>
                <a:schemeClr val="tx1"/>
              </a:solidFill>
              <a:latin typeface="Arial Black" pitchFamily="34" charset="0"/>
            </a:endParaRPr>
          </a:p>
          <a:p>
            <a:pPr algn="ctr" eaLnBrk="1" fontAlgn="auto" hangingPunct="1">
              <a:spcBef>
                <a:spcPts val="0"/>
              </a:spcBef>
              <a:spcAft>
                <a:spcPts val="0"/>
              </a:spcAft>
              <a:defRPr/>
            </a:pPr>
            <a:r>
              <a:rPr lang="en-ZA" sz="2400" b="1" dirty="0">
                <a:solidFill>
                  <a:schemeClr val="tx1"/>
                </a:solidFill>
                <a:latin typeface="Arial Black" pitchFamily="34" charset="0"/>
              </a:rPr>
              <a:t>PROGRAMME 2 : HEALTH PLANNING AND SYSTEMS ENABLEMENT </a:t>
            </a:r>
          </a:p>
          <a:p>
            <a:pPr algn="ctr" eaLnBrk="1" fontAlgn="auto" hangingPunct="1">
              <a:spcBef>
                <a:spcPts val="0"/>
              </a:spcBef>
              <a:spcAft>
                <a:spcPts val="0"/>
              </a:spcAft>
              <a:defRPr/>
            </a:pPr>
            <a:r>
              <a:rPr lang="en-ZA" sz="2400" b="1" dirty="0">
                <a:solidFill>
                  <a:schemeClr val="tx1"/>
                </a:solidFill>
                <a:latin typeface="Arial Black" pitchFamily="34" charset="0"/>
              </a:rPr>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6803"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Variance Explanations</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76805" name="TextBox 1"/>
          <p:cNvSpPr txBox="1">
            <a:spLocks noChangeArrowheads="1"/>
          </p:cNvSpPr>
          <p:nvPr/>
        </p:nvSpPr>
        <p:spPr bwMode="auto">
          <a:xfrm>
            <a:off x="0" y="1052513"/>
            <a:ext cx="9144000" cy="4094162"/>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GB" altLang="en-US" sz="2000"/>
          </a:p>
          <a:p>
            <a:pPr algn="just" eaLnBrk="1" hangingPunct="1">
              <a:buFont typeface="Wingdings" pitchFamily="2" charset="2"/>
              <a:buChar char="q"/>
            </a:pPr>
            <a:r>
              <a:rPr lang="en-GB" altLang="en-US" sz="2000" b="1"/>
              <a:t> HP Contracting Component</a:t>
            </a:r>
          </a:p>
          <a:p>
            <a:pPr algn="just" eaLnBrk="1" hangingPunct="1"/>
            <a:r>
              <a:rPr lang="en-GB" altLang="en-US" sz="2000"/>
              <a:t>     Component is over spending due to budgetary constraints. Communication</a:t>
            </a:r>
          </a:p>
          <a:p>
            <a:pPr algn="just" eaLnBrk="1" hangingPunct="1"/>
            <a:r>
              <a:rPr lang="en-GB" altLang="en-US" sz="2000"/>
              <a:t>     are being held with NT to resolve current challenges.</a:t>
            </a:r>
          </a:p>
          <a:p>
            <a:pPr algn="just" eaLnBrk="1" hangingPunct="1"/>
            <a:endParaRPr lang="en-GB" altLang="en-US" sz="2000"/>
          </a:p>
          <a:p>
            <a:pPr algn="just" eaLnBrk="1" hangingPunct="1">
              <a:buFont typeface="Wingdings" pitchFamily="2" charset="2"/>
              <a:buChar char="q"/>
            </a:pPr>
            <a:r>
              <a:rPr lang="en-GB" altLang="en-US" sz="2000"/>
              <a:t> </a:t>
            </a:r>
            <a:r>
              <a:rPr lang="en-GB" altLang="en-US" sz="2000" b="1"/>
              <a:t>Health Information Systems Component</a:t>
            </a:r>
          </a:p>
          <a:p>
            <a:pPr algn="just" eaLnBrk="1" hangingPunct="1"/>
            <a:r>
              <a:rPr lang="en-GB" altLang="en-US" sz="2000"/>
              <a:t>    Virement shifting has been requested from NT and approval received.         	</a:t>
            </a:r>
          </a:p>
          <a:p>
            <a:pPr algn="just" eaLnBrk="1" hangingPunct="1">
              <a:buFont typeface="Wingdings" pitchFamily="2" charset="2"/>
              <a:buChar char="q"/>
            </a:pPr>
            <a:r>
              <a:rPr lang="en-GB" altLang="en-US" sz="2000"/>
              <a:t> </a:t>
            </a:r>
            <a:r>
              <a:rPr lang="en-GB" altLang="en-US" sz="2000" b="1"/>
              <a:t>Health Facility Revitalisation Component</a:t>
            </a:r>
          </a:p>
          <a:p>
            <a:pPr algn="just" eaLnBrk="1" hangingPunct="1"/>
            <a:r>
              <a:rPr lang="en-GB" altLang="en-US" sz="2000"/>
              <a:t>     Under spending is attributed to delays in procurement of health technology.</a:t>
            </a:r>
          </a:p>
          <a:p>
            <a:pPr algn="just" eaLnBrk="1" hangingPunct="1"/>
            <a:r>
              <a:rPr lang="en-GB" altLang="en-US" sz="2000"/>
              <a:t>     Processes have begun however construction in some facilities is not yet</a:t>
            </a:r>
          </a:p>
          <a:p>
            <a:pPr algn="just" eaLnBrk="1" hangingPunct="1"/>
            <a:r>
              <a:rPr lang="en-GB" altLang="en-US" sz="2000"/>
              <a:t>     completed and therefore not ready to receive equipment.</a:t>
            </a:r>
          </a:p>
          <a:p>
            <a:pPr lvl="1" eaLnBrk="1" hangingPunct="1"/>
            <a:r>
              <a:rPr lang="en-US" altLang="en-US" sz="2000"/>
              <a:t>	</a:t>
            </a:r>
          </a:p>
        </p:txBody>
      </p:sp>
      <p:sp>
        <p:nvSpPr>
          <p:cNvPr id="76806"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70</a:t>
            </a:r>
            <a:endParaRPr lang="en-US" altLang="en-US" sz="120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19"/>
          <p:cNvSpPr txBox="1">
            <a:spLocks/>
          </p:cNvSpPr>
          <p:nvPr/>
        </p:nvSpPr>
        <p:spPr bwMode="auto">
          <a:xfrm>
            <a:off x="6553200" y="6356350"/>
            <a:ext cx="2133600" cy="365125"/>
          </a:xfrm>
          <a:prstGeom prst="rect">
            <a:avLst/>
          </a:prstGeom>
          <a:noFill/>
          <a:ln w="9525">
            <a:noFill/>
            <a:miter lim="800000"/>
            <a:headEnd/>
            <a:tailEnd/>
          </a:ln>
        </p:spPr>
        <p:txBody>
          <a:bodyPr/>
          <a:lstStyle/>
          <a:p>
            <a:pPr algn="r" eaLnBrk="1" hangingPunct="1"/>
            <a:endParaRPr lang="en-US" altLang="en-US"/>
          </a:p>
        </p:txBody>
      </p:sp>
      <p:sp>
        <p:nvSpPr>
          <p:cNvPr id="77827" name="Rectangle 2"/>
          <p:cNvSpPr txBox="1">
            <a:spLocks noChangeArrowheads="1"/>
          </p:cNvSpPr>
          <p:nvPr/>
        </p:nvSpPr>
        <p:spPr bwMode="auto">
          <a:xfrm>
            <a:off x="0" y="0"/>
            <a:ext cx="7072313" cy="990600"/>
          </a:xfrm>
          <a:prstGeom prst="rect">
            <a:avLst/>
          </a:prstGeom>
          <a:noFill/>
          <a:ln w="9525">
            <a:noFill/>
            <a:miter lim="800000"/>
            <a:headEnd/>
            <a:tailEnd/>
          </a:ln>
        </p:spPr>
        <p:txBody>
          <a:bodyPr anchor="b"/>
          <a:lstStyle/>
          <a:p>
            <a:pPr algn="ct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b="1">
                <a:solidFill>
                  <a:schemeClr val="bg1"/>
                </a:solidFill>
              </a:rPr>
              <a:t> Variance Explanations</a:t>
            </a:r>
          </a:p>
        </p:txBody>
      </p:sp>
      <p:sp>
        <p:nvSpPr>
          <p:cNvPr id="7" name="Rectangle 6"/>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77829" name="TextBox 1"/>
          <p:cNvSpPr txBox="1">
            <a:spLocks noChangeArrowheads="1"/>
          </p:cNvSpPr>
          <p:nvPr/>
        </p:nvSpPr>
        <p:spPr bwMode="auto">
          <a:xfrm>
            <a:off x="0" y="1052513"/>
            <a:ext cx="9144000" cy="3786187"/>
          </a:xfrm>
          <a:prstGeom prst="rect">
            <a:avLst/>
          </a:prstGeom>
          <a:noFill/>
          <a:ln w="9525">
            <a:noFill/>
            <a:miter lim="800000"/>
            <a:headEnd/>
            <a:tailEnd/>
          </a:ln>
        </p:spPr>
        <p:txBody>
          <a:bodyPr>
            <a:spAutoFit/>
          </a:bodyPr>
          <a:lstStyle/>
          <a:p>
            <a:pPr algn="just" eaLnBrk="1" hangingPunct="1">
              <a:buFont typeface="Wingdings" pitchFamily="2" charset="2"/>
              <a:buChar char="q"/>
            </a:pPr>
            <a:endParaRPr lang="en-GB" altLang="en-US" sz="2000"/>
          </a:p>
          <a:p>
            <a:pPr algn="just" eaLnBrk="1" hangingPunct="1">
              <a:buFont typeface="Wingdings" pitchFamily="2" charset="2"/>
              <a:buChar char="q"/>
            </a:pPr>
            <a:r>
              <a:rPr lang="en-GB" altLang="en-US" sz="2000" b="1"/>
              <a:t> Ideal Clinic Component</a:t>
            </a:r>
          </a:p>
          <a:p>
            <a:pPr algn="just" eaLnBrk="1" hangingPunct="1"/>
            <a:r>
              <a:rPr lang="en-GB" altLang="en-US" sz="2000"/>
              <a:t>     Consultation with provinces has been completed and equipment list is being</a:t>
            </a:r>
          </a:p>
          <a:p>
            <a:pPr algn="just" eaLnBrk="1" hangingPunct="1"/>
            <a:r>
              <a:rPr lang="en-GB" altLang="en-US" sz="2000"/>
              <a:t>     consolidated.</a:t>
            </a:r>
          </a:p>
          <a:p>
            <a:pPr algn="just" eaLnBrk="1" hangingPunct="1"/>
            <a:endParaRPr lang="en-GB" altLang="en-US" sz="2000"/>
          </a:p>
          <a:p>
            <a:pPr algn="just" eaLnBrk="1" hangingPunct="1">
              <a:buFont typeface="Wingdings" pitchFamily="2" charset="2"/>
              <a:buChar char="q"/>
            </a:pPr>
            <a:r>
              <a:rPr lang="en-GB" altLang="en-US" sz="2000"/>
              <a:t> </a:t>
            </a:r>
            <a:r>
              <a:rPr lang="en-GB" altLang="en-US" sz="2000" b="1"/>
              <a:t>Human Papillomavirus (HPV) Component</a:t>
            </a:r>
          </a:p>
          <a:p>
            <a:pPr algn="just" eaLnBrk="1" hangingPunct="1"/>
            <a:r>
              <a:rPr lang="en-GB" altLang="en-US" sz="2000"/>
              <a:t>     Under spending is attributed to outstanding payment of R83m for vaccine to</a:t>
            </a:r>
          </a:p>
          <a:p>
            <a:pPr algn="just" eaLnBrk="1" hangingPunct="1"/>
            <a:r>
              <a:rPr lang="en-GB" altLang="en-US" sz="2000"/>
              <a:t>     Biovac. Other claims from provinces will only be received after completion of</a:t>
            </a:r>
          </a:p>
          <a:p>
            <a:pPr algn="just" eaLnBrk="1" hangingPunct="1"/>
            <a:r>
              <a:rPr lang="en-GB" altLang="en-US" sz="2000"/>
              <a:t>     Dose 2 campaign.</a:t>
            </a:r>
            <a:endParaRPr lang="en-US" altLang="en-US" sz="2000"/>
          </a:p>
          <a:p>
            <a:pPr eaLnBrk="1" hangingPunct="1"/>
            <a:endParaRPr lang="en-US" altLang="en-US" sz="2000"/>
          </a:p>
          <a:p>
            <a:pPr lvl="1" eaLnBrk="1" hangingPunct="1"/>
            <a:endParaRPr lang="en-US" altLang="en-US" sz="2000"/>
          </a:p>
          <a:p>
            <a:pPr lvl="1" eaLnBrk="1" hangingPunct="1"/>
            <a:r>
              <a:rPr lang="en-US" altLang="en-US" sz="2000"/>
              <a:t>	</a:t>
            </a:r>
          </a:p>
        </p:txBody>
      </p:sp>
      <p:sp>
        <p:nvSpPr>
          <p:cNvPr id="77830" name="Rectangle 5"/>
          <p:cNvSpPr>
            <a:spLocks noChangeArrowheads="1"/>
          </p:cNvSpPr>
          <p:nvPr/>
        </p:nvSpPr>
        <p:spPr bwMode="auto">
          <a:xfrm>
            <a:off x="8316913" y="6381750"/>
            <a:ext cx="411162" cy="276225"/>
          </a:xfrm>
          <a:prstGeom prst="rect">
            <a:avLst/>
          </a:prstGeom>
          <a:noFill/>
          <a:ln w="9525">
            <a:noFill/>
            <a:miter lim="800000"/>
            <a:headEnd/>
            <a:tailEnd/>
          </a:ln>
        </p:spPr>
        <p:txBody>
          <a:bodyPr>
            <a:spAutoFit/>
          </a:bodyPr>
          <a:lstStyle/>
          <a:p>
            <a:pPr eaLnBrk="1" hangingPunct="1"/>
            <a:r>
              <a:rPr lang="en-ZA" altLang="en-US" sz="1200"/>
              <a:t>71</a:t>
            </a:r>
            <a:endParaRPr lang="en-US" altLang="en-US" sz="120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241603D1-E3A2-4C77-9109-52B8A83BD948}" type="slidenum">
              <a:rPr lang="en-ZA" altLang="en-US" sz="1200" smtClean="0">
                <a:latin typeface="Arial" charset="0"/>
                <a:cs typeface="Arial" charset="0"/>
              </a:rPr>
              <a:pPr algn="r" eaLnBrk="1" hangingPunct="1"/>
              <a:t>72</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62500" lnSpcReduction="20000"/>
          </a:bodyPr>
          <a:lstStyle/>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chemeClr val="bg1"/>
              </a:solidFill>
              <a:latin typeface="Arial Black" pitchFamily="34" charset="0"/>
              <a:cs typeface="Arial" panose="020B0604020202020204" pitchFamily="34" charset="0"/>
            </a:endParaRPr>
          </a:p>
          <a:p>
            <a:pP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rPr>
              <a:t/>
            </a:r>
            <a:br>
              <a:rPr lang="en-GB" sz="2800" b="1" dirty="0">
                <a:solidFill>
                  <a:schemeClr val="bg1"/>
                </a:solidFill>
                <a:latin typeface="Arial Black" pitchFamily="34" charset="0"/>
              </a:rPr>
            </a:br>
            <a:endParaRPr lang="en-GB" sz="2800" b="1" dirty="0">
              <a:solidFill>
                <a:schemeClr val="bg1"/>
              </a:solidFill>
              <a:latin typeface="Arial Black" pitchFamily="34" charset="0"/>
              <a:cs typeface="Arial" panose="020B0604020202020204" pitchFamily="34" charset="0"/>
            </a:endParaRPr>
          </a:p>
        </p:txBody>
      </p:sp>
      <p:sp>
        <p:nvSpPr>
          <p:cNvPr id="78852" name="Rectangle 5"/>
          <p:cNvSpPr>
            <a:spLocks noChangeArrowheads="1"/>
          </p:cNvSpPr>
          <p:nvPr/>
        </p:nvSpPr>
        <p:spPr bwMode="auto">
          <a:xfrm>
            <a:off x="2443163" y="2644775"/>
            <a:ext cx="4257675" cy="1568450"/>
          </a:xfrm>
          <a:prstGeom prst="rect">
            <a:avLst/>
          </a:prstGeom>
          <a:noFill/>
          <a:ln w="9525">
            <a:noFill/>
            <a:miter lim="800000"/>
            <a:headEnd/>
            <a:tailEnd/>
          </a:ln>
        </p:spPr>
        <p:txBody>
          <a:bodyPr wrap="none">
            <a:spAutoFit/>
          </a:bodyPr>
          <a:lstStyle/>
          <a:p>
            <a:pPr eaLnBrk="1" hangingPunct="1">
              <a:buFont typeface="Arial" charset="0"/>
              <a:buNone/>
            </a:pPr>
            <a:r>
              <a:rPr lang="en-US" altLang="en-US" sz="9600">
                <a:latin typeface="Andalus" pitchFamily="18" charset="-78"/>
                <a:cs typeface="Andalus" pitchFamily="18" charset="-78"/>
              </a:rPr>
              <a:t>The End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2EB1ED05-B9D7-4838-9914-4F5DEBB9D6FD}" type="slidenum">
              <a:rPr lang="en-ZA" altLang="en-US" sz="1200" smtClean="0">
                <a:latin typeface="Arial" charset="0"/>
                <a:cs typeface="Arial" charset="0"/>
              </a:rPr>
              <a:pPr algn="r" eaLnBrk="1" hangingPunct="1"/>
              <a:t>8</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5" name="Table 4"/>
          <p:cNvGraphicFramePr>
            <a:graphicFrameLocks noGrp="1"/>
          </p:cNvGraphicFramePr>
          <p:nvPr/>
        </p:nvGraphicFramePr>
        <p:xfrm>
          <a:off x="0" y="1196975"/>
          <a:ext cx="9144001" cy="2994045"/>
        </p:xfrm>
        <a:graphic>
          <a:graphicData uri="http://schemas.openxmlformats.org/drawingml/2006/table">
            <a:tbl>
              <a:tblPr firstRow="1" bandRow="1">
                <a:tableStyleId>{5C22544A-7EE6-4342-B048-85BDC9FD1C3A}</a:tableStyleId>
              </a:tblPr>
              <a:tblGrid>
                <a:gridCol w="1279390">
                  <a:extLst>
                    <a:ext uri="{9D8B030D-6E8A-4147-A177-3AD203B41FA5}">
                      <a16:colId xmlns:a16="http://schemas.microsoft.com/office/drawing/2014/main" val="20000"/>
                    </a:ext>
                  </a:extLst>
                </a:gridCol>
                <a:gridCol w="1111976">
                  <a:extLst>
                    <a:ext uri="{9D8B030D-6E8A-4147-A177-3AD203B41FA5}">
                      <a16:colId xmlns:a16="http://schemas.microsoft.com/office/drawing/2014/main" val="20001"/>
                    </a:ext>
                  </a:extLst>
                </a:gridCol>
                <a:gridCol w="2907955">
                  <a:extLst>
                    <a:ext uri="{9D8B030D-6E8A-4147-A177-3AD203B41FA5}">
                      <a16:colId xmlns:a16="http://schemas.microsoft.com/office/drawing/2014/main" val="20002"/>
                    </a:ext>
                  </a:extLst>
                </a:gridCol>
                <a:gridCol w="1922340">
                  <a:extLst>
                    <a:ext uri="{9D8B030D-6E8A-4147-A177-3AD203B41FA5}">
                      <a16:colId xmlns:a16="http://schemas.microsoft.com/office/drawing/2014/main" val="20003"/>
                    </a:ext>
                  </a:extLst>
                </a:gridCol>
                <a:gridCol w="1922340">
                  <a:extLst>
                    <a:ext uri="{9D8B030D-6E8A-4147-A177-3AD203B41FA5}">
                      <a16:colId xmlns:a16="http://schemas.microsoft.com/office/drawing/2014/main" val="20004"/>
                    </a:ext>
                  </a:extLst>
                </a:gridCol>
              </a:tblGrid>
              <a:tr h="396229">
                <a:tc>
                  <a:txBody>
                    <a:bodyPr/>
                    <a:lstStyle/>
                    <a:p>
                      <a:r>
                        <a:rPr lang="en-US" sz="1000" dirty="0" smtClean="0">
                          <a:latin typeface="Arial Black" pitchFamily="34" charset="0"/>
                        </a:rPr>
                        <a:t>Strategic Objective</a:t>
                      </a:r>
                      <a:endParaRPr lang="en-US" sz="1000" dirty="0">
                        <a:latin typeface="Arial Black" pitchFamily="34" charset="0"/>
                      </a:endParaRPr>
                    </a:p>
                  </a:txBody>
                  <a:tcPr marL="91441" marR="91441" marT="45717" marB="45717"/>
                </a:tc>
                <a:tc>
                  <a:txBody>
                    <a:bodyPr/>
                    <a:lstStyle/>
                    <a:p>
                      <a:r>
                        <a:rPr lang="en-US" sz="1000" dirty="0" smtClean="0">
                          <a:latin typeface="Arial Black" pitchFamily="34" charset="0"/>
                        </a:rPr>
                        <a:t>Indicator</a:t>
                      </a:r>
                      <a:endParaRPr lang="en-US" sz="1000" dirty="0">
                        <a:latin typeface="Arial Black" pitchFamily="34" charset="0"/>
                      </a:endParaRPr>
                    </a:p>
                  </a:txBody>
                  <a:tcPr marL="91441" marR="91441" marT="45717" marB="45717"/>
                </a:tc>
                <a:tc>
                  <a:txBody>
                    <a:bodyPr/>
                    <a:lstStyle/>
                    <a:p>
                      <a:r>
                        <a:rPr lang="en-US" sz="1000" dirty="0" smtClean="0">
                          <a:latin typeface="Arial Black" pitchFamily="34" charset="0"/>
                        </a:rPr>
                        <a:t>Target</a:t>
                      </a:r>
                      <a:endParaRPr lang="en-US" sz="1000" dirty="0">
                        <a:latin typeface="Arial Black" pitchFamily="34" charset="0"/>
                      </a:endParaRPr>
                    </a:p>
                  </a:txBody>
                  <a:tcPr marL="91441" marR="91441"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14" marB="4571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14" marB="45714"/>
                </a:tc>
                <a:extLst>
                  <a:ext uri="{0D108BD9-81ED-4DB2-BD59-A6C34878D82A}">
                    <a16:rowId xmlns:a16="http://schemas.microsoft.com/office/drawing/2014/main" val="10000"/>
                  </a:ext>
                </a:extLst>
              </a:tr>
              <a:tr h="914385">
                <a:tc rowSpan="3">
                  <a:txBody>
                    <a:bodyPr/>
                    <a:lstStyle/>
                    <a:p>
                      <a:pPr algn="l" fontAlgn="b"/>
                      <a:r>
                        <a:rPr lang="en-US" sz="1000" kern="1200" dirty="0" smtClean="0">
                          <a:solidFill>
                            <a:schemeClr val="dk1"/>
                          </a:solidFill>
                          <a:latin typeface="Arial Black" pitchFamily="34" charset="0"/>
                          <a:ea typeface="+mn-ea"/>
                          <a:cs typeface="+mn-cs"/>
                        </a:rPr>
                        <a:t>Achieve Universal Health Coverage through the phased implementation of  National Health Insurance(NHI) </a:t>
                      </a:r>
                      <a:endParaRPr lang="en-ZA" sz="1000" b="0" i="0" u="none" strike="noStrike" dirty="0">
                        <a:solidFill>
                          <a:srgbClr val="000000"/>
                        </a:solidFill>
                        <a:latin typeface="Arial Black" pitchFamily="34" charset="0"/>
                      </a:endParaRPr>
                    </a:p>
                  </a:txBody>
                  <a:tcPr marL="0" marR="0" marT="0" marB="0"/>
                </a:tc>
                <a:tc>
                  <a:txBody>
                    <a:bodyPr/>
                    <a:lstStyle/>
                    <a:p>
                      <a:pPr>
                        <a:lnSpc>
                          <a:spcPct val="115000"/>
                        </a:lnSpc>
                        <a:spcAft>
                          <a:spcPts val="0"/>
                        </a:spcAft>
                      </a:pPr>
                      <a:r>
                        <a:rPr lang="en-ZA" sz="1000" dirty="0">
                          <a:latin typeface="Arial Black" pitchFamily="34" charset="0"/>
                          <a:ea typeface="Calibri"/>
                          <a:cs typeface="Arial"/>
                        </a:rPr>
                        <a:t>White Paper on NHI</a:t>
                      </a:r>
                      <a:endParaRPr lang="en-ZA" sz="1000" dirty="0">
                        <a:latin typeface="Arial Black" pitchFamily="34" charset="0"/>
                        <a:ea typeface="Calibri"/>
                        <a:cs typeface="Times New Roman"/>
                      </a:endParaRPr>
                    </a:p>
                  </a:txBody>
                  <a:tcPr marL="68581" marR="68581" marT="0" marB="0"/>
                </a:tc>
                <a:tc>
                  <a:txBody>
                    <a:bodyPr/>
                    <a:lstStyle/>
                    <a:p>
                      <a:pPr marL="0" algn="l" defTabSz="914400" rtl="0" eaLnBrk="1" latinLnBrk="0" hangingPunct="1"/>
                      <a:r>
                        <a:rPr lang="en-US" sz="1000" dirty="0" smtClean="0">
                          <a:solidFill>
                            <a:schemeClr val="tx1"/>
                          </a:solidFill>
                          <a:latin typeface="Arial Black" pitchFamily="34" charset="0"/>
                          <a:ea typeface="Times New Roman"/>
                          <a:cs typeface="Calibri"/>
                        </a:rPr>
                        <a:t>Annual : F</a:t>
                      </a:r>
                      <a:r>
                        <a:rPr lang="en-US" sz="1000" kern="1200" dirty="0" smtClean="0">
                          <a:solidFill>
                            <a:schemeClr val="tx1"/>
                          </a:solidFill>
                          <a:latin typeface="Arial Black" pitchFamily="34" charset="0"/>
                          <a:ea typeface="Times New Roman"/>
                          <a:cs typeface="Calibri"/>
                        </a:rPr>
                        <a:t>inal White Paper on NHI finalised and gazetted as a policy document</a:t>
                      </a:r>
                    </a:p>
                    <a:p>
                      <a:endParaRPr lang="en-US" sz="1000" dirty="0" smtClean="0">
                        <a:solidFill>
                          <a:schemeClr val="tx1"/>
                        </a:solidFill>
                        <a:latin typeface="Arial Black" pitchFamily="34" charset="0"/>
                        <a:ea typeface="Times New Roman"/>
                        <a:cs typeface="Calibri"/>
                      </a:endParaRPr>
                    </a:p>
                    <a:p>
                      <a:r>
                        <a:rPr lang="en-US" sz="1000" dirty="0" smtClean="0">
                          <a:solidFill>
                            <a:schemeClr val="tx1"/>
                          </a:solidFill>
                          <a:latin typeface="Arial Black" pitchFamily="34" charset="0"/>
                          <a:ea typeface="Times New Roman"/>
                          <a:cs typeface="Calibri"/>
                        </a:rPr>
                        <a:t>Q1:</a:t>
                      </a:r>
                      <a:r>
                        <a:rPr lang="en-US" sz="1000" baseline="0" dirty="0" smtClean="0">
                          <a:solidFill>
                            <a:schemeClr val="tx1"/>
                          </a:solidFill>
                          <a:latin typeface="Arial Black" pitchFamily="34" charset="0"/>
                          <a:ea typeface="Times New Roman"/>
                          <a:cs typeface="Calibri"/>
                        </a:rPr>
                        <a:t> Revised </a:t>
                      </a:r>
                      <a:r>
                        <a:rPr lang="en-US" sz="1000" kern="1200" dirty="0" smtClean="0">
                          <a:solidFill>
                            <a:schemeClr val="dk1"/>
                          </a:solidFill>
                          <a:latin typeface="Arial Black" pitchFamily="34" charset="0"/>
                          <a:ea typeface="Calibri"/>
                          <a:cs typeface="Arial"/>
                        </a:rPr>
                        <a:t>White Paper finalised</a:t>
                      </a:r>
                    </a:p>
                  </a:txBody>
                  <a:tcPr marL="68581" marR="68581" marT="0" marB="0"/>
                </a:tc>
                <a:tc>
                  <a:txBody>
                    <a:bodyPr/>
                    <a:lstStyle/>
                    <a:p>
                      <a:pPr marL="0" marR="0">
                        <a:spcBef>
                          <a:spcPts val="0"/>
                        </a:spcBef>
                        <a:spcAft>
                          <a:spcPts val="0"/>
                        </a:spcAft>
                      </a:pPr>
                      <a:endParaRPr lang="en-US" sz="1000" kern="1200" baseline="0" dirty="0" smtClean="0">
                        <a:solidFill>
                          <a:schemeClr val="tx1"/>
                        </a:solidFill>
                        <a:latin typeface="Arial Black" pitchFamily="34" charset="0"/>
                        <a:ea typeface="Times New Roman"/>
                        <a:cs typeface="Calibri"/>
                      </a:endParaRPr>
                    </a:p>
                    <a:p>
                      <a:pPr marL="0" marR="0">
                        <a:spcBef>
                          <a:spcPts val="0"/>
                        </a:spcBef>
                        <a:spcAft>
                          <a:spcPts val="0"/>
                        </a:spcAft>
                      </a:pPr>
                      <a:endParaRPr lang="en-US" sz="1000" kern="1200" baseline="0" dirty="0" smtClean="0">
                        <a:solidFill>
                          <a:schemeClr val="tx1"/>
                        </a:solidFill>
                        <a:latin typeface="Arial Black" pitchFamily="34" charset="0"/>
                        <a:ea typeface="Times New Roman"/>
                        <a:cs typeface="Calibri"/>
                      </a:endParaRPr>
                    </a:p>
                    <a:p>
                      <a:pPr marL="0" marR="0">
                        <a:spcBef>
                          <a:spcPts val="0"/>
                        </a:spcBef>
                        <a:spcAft>
                          <a:spcPts val="0"/>
                        </a:spcAft>
                      </a:pPr>
                      <a:r>
                        <a:rPr lang="en-US" sz="1000" kern="1200" baseline="0" dirty="0" smtClean="0">
                          <a:solidFill>
                            <a:schemeClr val="tx1"/>
                          </a:solidFill>
                          <a:latin typeface="Arial Black" pitchFamily="34" charset="0"/>
                          <a:ea typeface="Times New Roman"/>
                          <a:cs typeface="Calibri"/>
                        </a:rPr>
                        <a:t>Final White Paper on NHI policy published in the Government Gazette on 30 June 2017</a:t>
                      </a: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latin typeface="Arial Black" pitchFamily="34" charset="0"/>
                        <a:ea typeface="Times New Roman"/>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latin typeface="Arial Black" pitchFamily="34" charset="0"/>
                        <a:ea typeface="Times New Roman"/>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Arial Black" pitchFamily="34" charset="0"/>
                          <a:ea typeface="Times New Roman"/>
                          <a:cs typeface="Calibri"/>
                        </a:rPr>
                        <a:t>None</a:t>
                      </a:r>
                      <a:endParaRPr lang="en-ZA" sz="1000" kern="1200" dirty="0" smtClean="0">
                        <a:solidFill>
                          <a:schemeClr val="tx1"/>
                        </a:solidFill>
                        <a:latin typeface="Arial Black" pitchFamily="34" charset="0"/>
                        <a:ea typeface="Times New Roman"/>
                        <a:cs typeface="Calibri"/>
                      </a:endParaRPr>
                    </a:p>
                  </a:txBody>
                  <a:tcPr marL="68581" marR="68581" marT="0" marB="0">
                    <a:solidFill>
                      <a:schemeClr val="accent1">
                        <a:lumMod val="20000"/>
                        <a:lumOff val="80000"/>
                      </a:schemeClr>
                    </a:solidFill>
                  </a:tcPr>
                </a:tc>
                <a:extLst>
                  <a:ext uri="{0D108BD9-81ED-4DB2-BD59-A6C34878D82A}">
                    <a16:rowId xmlns:a16="http://schemas.microsoft.com/office/drawing/2014/main" val="10001"/>
                  </a:ext>
                </a:extLst>
              </a:tr>
              <a:tr h="575971">
                <a:tc vMerge="1">
                  <a:txBody>
                    <a:bodyPr/>
                    <a:lstStyle/>
                    <a:p>
                      <a:pPr algn="l" fontAlgn="b"/>
                      <a:endParaRPr lang="en-ZA" sz="1400" b="0" i="0" u="none" strike="noStrike" dirty="0">
                        <a:solidFill>
                          <a:srgbClr val="000000"/>
                        </a:solidFill>
                        <a:latin typeface="Arial Black" pitchFamily="34" charset="0"/>
                      </a:endParaRPr>
                    </a:p>
                  </a:txBody>
                  <a:tcPr marL="0" marR="0" marT="0" marB="0" anchor="ctr"/>
                </a:tc>
                <a:tc>
                  <a:txBody>
                    <a:bodyPr/>
                    <a:lstStyle/>
                    <a:p>
                      <a:pPr>
                        <a:spcAft>
                          <a:spcPts val="0"/>
                        </a:spcAft>
                      </a:pPr>
                      <a:r>
                        <a:rPr lang="en-US" sz="1000" dirty="0">
                          <a:solidFill>
                            <a:srgbClr val="000000"/>
                          </a:solidFill>
                          <a:latin typeface="Arial Black" pitchFamily="34" charset="0"/>
                          <a:ea typeface="Times New Roman"/>
                          <a:cs typeface="Arial"/>
                        </a:rPr>
                        <a:t>Legislation for NHI</a:t>
                      </a:r>
                      <a:endParaRPr lang="en-ZA" sz="1000" dirty="0">
                        <a:solidFill>
                          <a:srgbClr val="000000"/>
                        </a:solidFill>
                        <a:latin typeface="Arial Black" pitchFamily="34" charset="0"/>
                        <a:ea typeface="Times New Roman"/>
                        <a:cs typeface="Calibri"/>
                      </a:endParaRPr>
                    </a:p>
                  </a:txBody>
                  <a:tcPr marL="68581" marR="68581" marT="0" marB="0"/>
                </a:tc>
                <a:tc>
                  <a:txBody>
                    <a:bodyPr/>
                    <a:lstStyle/>
                    <a:p>
                      <a:pPr>
                        <a:spcAft>
                          <a:spcPts val="0"/>
                        </a:spcAft>
                      </a:pPr>
                      <a:r>
                        <a:rPr lang="en-US" sz="1000" baseline="0" dirty="0" smtClean="0">
                          <a:solidFill>
                            <a:schemeClr val="tx1"/>
                          </a:solidFill>
                          <a:latin typeface="Arial Black" pitchFamily="34" charset="0"/>
                          <a:ea typeface="Times New Roman"/>
                          <a:cs typeface="Arial"/>
                        </a:rPr>
                        <a:t>Annual : Draft NHI Bill gazetted for public comments</a:t>
                      </a:r>
                    </a:p>
                    <a:p>
                      <a:pPr marL="0" algn="l" defTabSz="914400" rtl="0" eaLnBrk="1" latinLnBrk="0" hangingPunct="1">
                        <a:spcAft>
                          <a:spcPts val="0"/>
                        </a:spcAft>
                      </a:pPr>
                      <a:endParaRPr lang="en-US" sz="1000" baseline="0" dirty="0" smtClean="0">
                        <a:solidFill>
                          <a:schemeClr val="tx1"/>
                        </a:solidFill>
                        <a:latin typeface="Arial Black" pitchFamily="34" charset="0"/>
                        <a:ea typeface="Times New Roman"/>
                        <a:cs typeface="Arial"/>
                      </a:endParaRPr>
                    </a:p>
                  </a:txBody>
                  <a:tcPr marL="68581" marR="6858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Arial Black" pitchFamily="34" charset="0"/>
                          <a:ea typeface="+mn-ea"/>
                          <a:cs typeface="+mn-cs"/>
                        </a:rPr>
                        <a:t>Annual Target</a:t>
                      </a:r>
                      <a:endParaRPr kumimoji="0" lang="en-US" sz="1000" b="0" i="0" u="none" strike="noStrike" kern="1200" cap="none" spc="0" normalizeH="0" baseline="0" noProof="0" dirty="0" smtClean="0">
                        <a:ln>
                          <a:noFill/>
                        </a:ln>
                        <a:solidFill>
                          <a:prstClr val="black"/>
                        </a:solidFill>
                        <a:effectLst/>
                        <a:uLnTx/>
                        <a:uFillTx/>
                        <a:latin typeface="Arial Black" pitchFamily="34" charset="0"/>
                        <a:ea typeface="+mn-ea"/>
                        <a:cs typeface="+mn-cs"/>
                      </a:endParaRPr>
                    </a:p>
                  </a:txBody>
                  <a:tcPr marL="68581" marR="68581" marT="0" marB="0">
                    <a:solidFill>
                      <a:schemeClr val="accent1">
                        <a:lumMod val="20000"/>
                        <a:lumOff val="80000"/>
                      </a:schemeClr>
                    </a:solidFill>
                  </a:tcPr>
                </a:tc>
                <a:extLst>
                  <a:ext uri="{0D108BD9-81ED-4DB2-BD59-A6C34878D82A}">
                    <a16:rowId xmlns:a16="http://schemas.microsoft.com/office/drawing/2014/main" val="10002"/>
                  </a:ext>
                </a:extLst>
              </a:tr>
              <a:tr h="1107440">
                <a:tc vMerge="1">
                  <a:txBody>
                    <a:bodyPr/>
                    <a:lstStyle/>
                    <a:p>
                      <a:pPr algn="l" fontAlgn="b"/>
                      <a:endParaRPr lang="en-ZA" sz="1200" b="0" i="0" u="none" strike="noStrike" dirty="0">
                        <a:solidFill>
                          <a:srgbClr val="000000"/>
                        </a:solidFill>
                        <a:latin typeface="Arial Black" pitchFamily="34" charset="0"/>
                      </a:endParaRPr>
                    </a:p>
                  </a:txBody>
                  <a:tcPr marL="0" marR="0" marT="0" marB="0"/>
                </a:tc>
                <a:tc>
                  <a:txBody>
                    <a:bodyPr/>
                    <a:lstStyle/>
                    <a:p>
                      <a:pPr>
                        <a:spcAft>
                          <a:spcPts val="0"/>
                        </a:spcAft>
                      </a:pPr>
                      <a:r>
                        <a:rPr lang="en-ZA" sz="1000" kern="1200" dirty="0">
                          <a:solidFill>
                            <a:srgbClr val="000000"/>
                          </a:solidFill>
                          <a:latin typeface="Arial Black" pitchFamily="34" charset="0"/>
                          <a:ea typeface="Times New Roman"/>
                          <a:cs typeface="Arial"/>
                        </a:rPr>
                        <a:t>Establishment of the National </a:t>
                      </a:r>
                      <a:r>
                        <a:rPr lang="en-ZA" sz="1000" kern="1200" dirty="0" smtClean="0">
                          <a:solidFill>
                            <a:srgbClr val="000000"/>
                          </a:solidFill>
                          <a:latin typeface="Arial Black" pitchFamily="34" charset="0"/>
                          <a:ea typeface="Times New Roman"/>
                          <a:cs typeface="Arial"/>
                        </a:rPr>
                        <a:t>Health</a:t>
                      </a:r>
                      <a:r>
                        <a:rPr lang="en-ZA" sz="1000" kern="1200" baseline="0" dirty="0" smtClean="0">
                          <a:solidFill>
                            <a:srgbClr val="000000"/>
                          </a:solidFill>
                          <a:latin typeface="Arial Black" pitchFamily="34" charset="0"/>
                          <a:ea typeface="Times New Roman"/>
                          <a:cs typeface="Arial"/>
                        </a:rPr>
                        <a:t> </a:t>
                      </a:r>
                      <a:r>
                        <a:rPr lang="en-ZA" sz="1000" kern="1200" dirty="0" smtClean="0">
                          <a:solidFill>
                            <a:srgbClr val="000000"/>
                          </a:solidFill>
                          <a:latin typeface="Arial Black" pitchFamily="34" charset="0"/>
                          <a:ea typeface="Times New Roman"/>
                          <a:cs typeface="Arial"/>
                        </a:rPr>
                        <a:t>Insurance </a:t>
                      </a:r>
                      <a:r>
                        <a:rPr lang="en-ZA" sz="1000" kern="1200" dirty="0">
                          <a:solidFill>
                            <a:srgbClr val="000000"/>
                          </a:solidFill>
                          <a:latin typeface="Arial Black" pitchFamily="34" charset="0"/>
                          <a:ea typeface="Times New Roman"/>
                          <a:cs typeface="Arial"/>
                        </a:rPr>
                        <a:t>Fund</a:t>
                      </a:r>
                      <a:r>
                        <a:rPr lang="en-US" sz="1000" dirty="0">
                          <a:solidFill>
                            <a:srgbClr val="000000"/>
                          </a:solidFill>
                          <a:latin typeface="Arial Black" pitchFamily="34" charset="0"/>
                          <a:ea typeface="Times New Roman"/>
                          <a:cs typeface="Arial"/>
                        </a:rPr>
                        <a:t> </a:t>
                      </a:r>
                      <a:endParaRPr lang="en-ZA" sz="1000" dirty="0">
                        <a:solidFill>
                          <a:srgbClr val="000000"/>
                        </a:solidFill>
                        <a:latin typeface="Arial Black" pitchFamily="34" charset="0"/>
                        <a:ea typeface="Times New Roman"/>
                        <a:cs typeface="Calibri"/>
                      </a:endParaRPr>
                    </a:p>
                  </a:txBody>
                  <a:tcPr marL="68581" marR="68581" marT="0" marB="0"/>
                </a:tc>
                <a:tc>
                  <a:txBody>
                    <a:bodyPr/>
                    <a:lstStyle/>
                    <a:p>
                      <a:pPr>
                        <a:spcAft>
                          <a:spcPts val="0"/>
                        </a:spcAft>
                      </a:pPr>
                      <a:r>
                        <a:rPr lang="en-US" sz="1000" u="none" dirty="0" smtClean="0">
                          <a:solidFill>
                            <a:srgbClr val="000000"/>
                          </a:solidFill>
                          <a:latin typeface="Arial Black" pitchFamily="34" charset="0"/>
                          <a:ea typeface="Times New Roman"/>
                          <a:cs typeface="Calibri"/>
                        </a:rPr>
                        <a:t>Annual</a:t>
                      </a:r>
                      <a:r>
                        <a:rPr lang="en-US" sz="1000" u="none" baseline="0" dirty="0" smtClean="0">
                          <a:solidFill>
                            <a:srgbClr val="000000"/>
                          </a:solidFill>
                          <a:latin typeface="Arial Black" pitchFamily="34" charset="0"/>
                          <a:ea typeface="Times New Roman"/>
                          <a:cs typeface="Calibri"/>
                        </a:rPr>
                        <a:t>: </a:t>
                      </a:r>
                      <a:r>
                        <a:rPr lang="en-US" sz="1000" dirty="0" smtClean="0">
                          <a:solidFill>
                            <a:srgbClr val="000000"/>
                          </a:solidFill>
                          <a:latin typeface="Arial Black" pitchFamily="34" charset="0"/>
                          <a:ea typeface="Times New Roman"/>
                          <a:cs typeface="Calibri"/>
                        </a:rPr>
                        <a:t>Funding Modality for the budget allocation to the primary health care (PHC) facilities developed</a:t>
                      </a:r>
                    </a:p>
                    <a:p>
                      <a:endParaRPr lang="en-US" sz="1000" dirty="0" smtClean="0">
                        <a:solidFill>
                          <a:srgbClr val="000000"/>
                        </a:solidFill>
                        <a:latin typeface="Arial Black" pitchFamily="34" charset="0"/>
                        <a:ea typeface="Times New Roman"/>
                        <a:cs typeface="Calibri"/>
                      </a:endParaRPr>
                    </a:p>
                    <a:p>
                      <a:r>
                        <a:rPr lang="en-US" sz="1000" dirty="0" smtClean="0">
                          <a:solidFill>
                            <a:srgbClr val="000000"/>
                          </a:solidFill>
                          <a:latin typeface="Arial Black" pitchFamily="34" charset="0"/>
                          <a:ea typeface="Times New Roman"/>
                          <a:cs typeface="Calibri"/>
                        </a:rPr>
                        <a:t>Q1: </a:t>
                      </a:r>
                      <a:r>
                        <a:rPr lang="en-US" sz="1000" u="none" kern="1200" dirty="0" smtClean="0">
                          <a:solidFill>
                            <a:srgbClr val="000000"/>
                          </a:solidFill>
                          <a:latin typeface="Arial Black" pitchFamily="34" charset="0"/>
                          <a:ea typeface="Times New Roman"/>
                          <a:cs typeface="Calibri"/>
                        </a:rPr>
                        <a:t>Forecasting costing tool for PHC services designed</a:t>
                      </a:r>
                      <a:endParaRPr lang="en-ZA" sz="1000" u="none" kern="1200" dirty="0">
                        <a:solidFill>
                          <a:srgbClr val="000000"/>
                        </a:solidFill>
                        <a:latin typeface="Arial Black" pitchFamily="34" charset="0"/>
                        <a:ea typeface="Times New Roman"/>
                        <a:cs typeface="Calibri"/>
                      </a:endParaRPr>
                    </a:p>
                  </a:txBody>
                  <a:tcPr marL="68581" marR="68581" marT="0" marB="0"/>
                </a:tc>
                <a:tc>
                  <a:txBody>
                    <a:bodyPr/>
                    <a:lstStyle/>
                    <a:p>
                      <a:pPr marL="0" marR="0">
                        <a:spcBef>
                          <a:spcPts val="0"/>
                        </a:spcBef>
                        <a:spcAft>
                          <a:spcPts val="0"/>
                        </a:spcAft>
                      </a:pPr>
                      <a:r>
                        <a:rPr lang="en-ZA" sz="1000" kern="1200" baseline="0" dirty="0" smtClean="0">
                          <a:solidFill>
                            <a:schemeClr val="tx1"/>
                          </a:solidFill>
                          <a:latin typeface="Arial Black" pitchFamily="34" charset="0"/>
                          <a:ea typeface="Times New Roman"/>
                          <a:cs typeface="Calibri"/>
                        </a:rPr>
                        <a:t>Treasury has developed a funding modality for budget allocation</a:t>
                      </a:r>
                    </a:p>
                    <a:p>
                      <a:pPr marL="0" marR="0">
                        <a:spcBef>
                          <a:spcPts val="0"/>
                        </a:spcBef>
                        <a:spcAft>
                          <a:spcPts val="0"/>
                        </a:spcAft>
                      </a:pPr>
                      <a:endParaRPr lang="en-ZA" sz="1000" kern="1200" baseline="0" dirty="0" smtClean="0">
                        <a:solidFill>
                          <a:schemeClr val="tx1"/>
                        </a:solidFill>
                        <a:latin typeface="Arial Black" pitchFamily="34" charset="0"/>
                        <a:ea typeface="Times New Roman"/>
                        <a:cs typeface="Calibri"/>
                      </a:endParaRPr>
                    </a:p>
                    <a:p>
                      <a:pPr marL="0" marR="0">
                        <a:spcBef>
                          <a:spcPts val="0"/>
                        </a:spcBef>
                        <a:spcAft>
                          <a:spcPts val="0"/>
                        </a:spcAft>
                      </a:pPr>
                      <a:r>
                        <a:rPr lang="en-US" sz="1000" kern="1200" baseline="0" dirty="0" smtClean="0">
                          <a:solidFill>
                            <a:schemeClr val="tx1"/>
                          </a:solidFill>
                          <a:latin typeface="Arial Black" pitchFamily="34" charset="0"/>
                          <a:ea typeface="Times New Roman"/>
                          <a:cs typeface="Calibri"/>
                        </a:rPr>
                        <a:t>Preparatory work and consultations underway</a:t>
                      </a:r>
                    </a:p>
                  </a:txBody>
                  <a:tcPr marL="68580" marR="68580" marT="0" marB="0">
                    <a:solidFill>
                      <a:schemeClr val="accent1">
                        <a:lumMod val="20000"/>
                        <a:lumOff val="80000"/>
                      </a:schemeClr>
                    </a:solidFill>
                  </a:tcPr>
                </a:tc>
                <a:tc>
                  <a:txBody>
                    <a:bodyPr/>
                    <a:lstStyle/>
                    <a:p>
                      <a:pPr marL="0" marR="0" algn="l" defTabSz="914400" rtl="0" eaLnBrk="1" latinLnBrk="0" hangingPunct="1">
                        <a:spcBef>
                          <a:spcPts val="0"/>
                        </a:spcBef>
                        <a:spcAft>
                          <a:spcPts val="0"/>
                        </a:spcAft>
                      </a:pPr>
                      <a:endParaRPr lang="en-US" sz="1000" kern="1200" baseline="0" dirty="0" smtClean="0">
                        <a:solidFill>
                          <a:srgbClr val="00B050"/>
                        </a:solidFill>
                        <a:latin typeface="Arial Black" pitchFamily="34" charset="0"/>
                        <a:ea typeface="Times New Roman"/>
                        <a:cs typeface="Calibri"/>
                      </a:endParaRPr>
                    </a:p>
                    <a:p>
                      <a:pPr marL="0" marR="0" algn="l" defTabSz="914400" rtl="0" eaLnBrk="1" latinLnBrk="0" hangingPunct="1">
                        <a:spcBef>
                          <a:spcPts val="0"/>
                        </a:spcBef>
                        <a:spcAft>
                          <a:spcPts val="0"/>
                        </a:spcAft>
                      </a:pPr>
                      <a:endParaRPr lang="en-US" sz="1000" kern="1200" baseline="0" dirty="0" smtClean="0">
                        <a:solidFill>
                          <a:srgbClr val="00B050"/>
                        </a:solidFill>
                        <a:latin typeface="Arial Black" pitchFamily="34" charset="0"/>
                        <a:ea typeface="Times New Roman"/>
                        <a:cs typeface="Calibri"/>
                      </a:endParaRPr>
                    </a:p>
                    <a:p>
                      <a:pPr marL="0" marR="0" algn="l" defTabSz="914400" rtl="0" eaLnBrk="1" latinLnBrk="0" hangingPunct="1">
                        <a:spcBef>
                          <a:spcPts val="0"/>
                        </a:spcBef>
                        <a:spcAft>
                          <a:spcPts val="0"/>
                        </a:spcAft>
                      </a:pPr>
                      <a:endParaRPr lang="en-US" sz="1000" kern="1200" baseline="0" dirty="0" smtClean="0">
                        <a:solidFill>
                          <a:srgbClr val="00B050"/>
                        </a:solidFill>
                        <a:latin typeface="Arial Black" pitchFamily="34" charset="0"/>
                        <a:ea typeface="Times New Roman"/>
                        <a:cs typeface="Calibri"/>
                      </a:endParaRPr>
                    </a:p>
                    <a:p>
                      <a:pPr marL="0" marR="0" algn="l" defTabSz="914400" rtl="0" eaLnBrk="1" latinLnBrk="0" hangingPunct="1">
                        <a:spcBef>
                          <a:spcPts val="0"/>
                        </a:spcBef>
                        <a:spcAft>
                          <a:spcPts val="0"/>
                        </a:spcAft>
                      </a:pPr>
                      <a:r>
                        <a:rPr lang="en-US" sz="1000" kern="1200" baseline="0" dirty="0" smtClean="0">
                          <a:solidFill>
                            <a:schemeClr val="tx1"/>
                          </a:solidFill>
                          <a:latin typeface="Arial Black" pitchFamily="34" charset="0"/>
                          <a:ea typeface="Times New Roman"/>
                          <a:cs typeface="Calibri"/>
                        </a:rPr>
                        <a:t>Forecasting costing tool for PHC services not yet designed</a:t>
                      </a: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bwMode="auto">
          <a:xfrm>
            <a:off x="3779838" y="6137275"/>
            <a:ext cx="4752975" cy="720725"/>
          </a:xfrm>
          <a:prstGeom prst="rect">
            <a:avLst/>
          </a:prstGeom>
          <a:noFill/>
          <a:ln>
            <a:miter lim="800000"/>
            <a:headEnd/>
            <a:tailEnd/>
          </a:ln>
        </p:spPr>
        <p:txBody>
          <a:bodyPr/>
          <a:lstStyle/>
          <a:p>
            <a:pPr algn="r" eaLnBrk="1" hangingPunct="1"/>
            <a:fld id="{96D692AE-9D61-417C-98BC-EBB9AF3666E4}" type="slidenum">
              <a:rPr lang="en-ZA" altLang="en-US" sz="1200" smtClean="0">
                <a:latin typeface="Arial" charset="0"/>
                <a:cs typeface="Arial" charset="0"/>
              </a:rPr>
              <a:pPr algn="r" eaLnBrk="1" hangingPunct="1"/>
              <a:t>9</a:t>
            </a:fld>
            <a:r>
              <a:rPr lang="en-ZA" altLang="en-US" sz="1200" smtClean="0">
                <a:latin typeface="Arial" charset="0"/>
                <a:cs typeface="Arial" charset="0"/>
              </a:rPr>
              <a:t> </a:t>
            </a:r>
          </a:p>
        </p:txBody>
      </p:sp>
      <p:sp>
        <p:nvSpPr>
          <p:cNvPr id="4" name="Rectangle 2"/>
          <p:cNvSpPr txBox="1">
            <a:spLocks noChangeArrowheads="1"/>
          </p:cNvSpPr>
          <p:nvPr/>
        </p:nvSpPr>
        <p:spPr>
          <a:xfrm>
            <a:off x="0" y="-71438"/>
            <a:ext cx="7235825" cy="990601"/>
          </a:xfrm>
          <a:prstGeom prst="rect">
            <a:avLst/>
          </a:prstGeom>
        </p:spPr>
        <p:txBody>
          <a:bodyPr anchor="b">
            <a:normAutofit fontScale="85000" lnSpcReduction="10000"/>
          </a:bodyPr>
          <a:lstStyle/>
          <a:p>
            <a:pPr algn="ctr" defTabSz="45720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Black" pitchFamily="34" charset="0"/>
                <a:cs typeface="Arial" panose="020B0604020202020204" pitchFamily="34" charset="0"/>
              </a:rPr>
              <a:t>Programme 2:</a:t>
            </a:r>
            <a:r>
              <a:rPr lang="en-ZA" sz="2800" b="1" dirty="0">
                <a:solidFill>
                  <a:schemeClr val="bg1"/>
                </a:solidFill>
                <a:latin typeface="Arial Black" pitchFamily="34" charset="0"/>
                <a:cs typeface="Arial" panose="020B0604020202020204" pitchFamily="34" charset="0"/>
              </a:rPr>
              <a:t> National Health Insurance, Health Planning and Systems Enablement</a:t>
            </a:r>
            <a:endParaRPr lang="en-GB" sz="2800" b="1" dirty="0">
              <a:solidFill>
                <a:schemeClr val="bg1"/>
              </a:solidFill>
              <a:latin typeface="Arial Black" pitchFamily="34" charset="0"/>
              <a:cs typeface="Arial" panose="020B0604020202020204" pitchFamily="34" charset="0"/>
            </a:endParaRPr>
          </a:p>
        </p:txBody>
      </p:sp>
      <p:graphicFrame>
        <p:nvGraphicFramePr>
          <p:cNvPr id="6" name="Table 5"/>
          <p:cNvGraphicFramePr>
            <a:graphicFrameLocks noGrp="1"/>
          </p:cNvGraphicFramePr>
          <p:nvPr/>
        </p:nvGraphicFramePr>
        <p:xfrm>
          <a:off x="0" y="1125538"/>
          <a:ext cx="9144001" cy="4709126"/>
        </p:xfrm>
        <a:graphic>
          <a:graphicData uri="http://schemas.openxmlformats.org/drawingml/2006/table">
            <a:tbl>
              <a:tblPr firstRow="1" bandRow="1">
                <a:tableStyleId>{5C22544A-7EE6-4342-B048-85BDC9FD1C3A}</a:tableStyleId>
              </a:tblPr>
              <a:tblGrid>
                <a:gridCol w="1257637">
                  <a:extLst>
                    <a:ext uri="{9D8B030D-6E8A-4147-A177-3AD203B41FA5}">
                      <a16:colId xmlns:a16="http://schemas.microsoft.com/office/drawing/2014/main" val="20000"/>
                    </a:ext>
                  </a:extLst>
                </a:gridCol>
                <a:gridCol w="1349615">
                  <a:extLst>
                    <a:ext uri="{9D8B030D-6E8A-4147-A177-3AD203B41FA5}">
                      <a16:colId xmlns:a16="http://schemas.microsoft.com/office/drawing/2014/main" val="20001"/>
                    </a:ext>
                  </a:extLst>
                </a:gridCol>
                <a:gridCol w="3275217">
                  <a:extLst>
                    <a:ext uri="{9D8B030D-6E8A-4147-A177-3AD203B41FA5}">
                      <a16:colId xmlns:a16="http://schemas.microsoft.com/office/drawing/2014/main" val="20002"/>
                    </a:ext>
                  </a:extLst>
                </a:gridCol>
                <a:gridCol w="1630766">
                  <a:extLst>
                    <a:ext uri="{9D8B030D-6E8A-4147-A177-3AD203B41FA5}">
                      <a16:colId xmlns:a16="http://schemas.microsoft.com/office/drawing/2014/main" val="20003"/>
                    </a:ext>
                  </a:extLst>
                </a:gridCol>
                <a:gridCol w="1630766">
                  <a:extLst>
                    <a:ext uri="{9D8B030D-6E8A-4147-A177-3AD203B41FA5}">
                      <a16:colId xmlns:a16="http://schemas.microsoft.com/office/drawing/2014/main" val="20004"/>
                    </a:ext>
                  </a:extLst>
                </a:gridCol>
              </a:tblGrid>
              <a:tr h="396166">
                <a:tc>
                  <a:txBody>
                    <a:bodyPr/>
                    <a:lstStyle/>
                    <a:p>
                      <a:pPr algn="l"/>
                      <a:r>
                        <a:rPr lang="en-US" sz="1000" dirty="0" smtClean="0">
                          <a:latin typeface="Arial Black" pitchFamily="34" charset="0"/>
                        </a:rPr>
                        <a:t>Strategic Objective</a:t>
                      </a:r>
                      <a:endParaRPr lang="en-US" sz="1000" dirty="0">
                        <a:latin typeface="Arial Black" pitchFamily="34" charset="0"/>
                      </a:endParaRPr>
                    </a:p>
                  </a:txBody>
                  <a:tcPr marL="91443" marR="91443" marT="45703" marB="45703"/>
                </a:tc>
                <a:tc>
                  <a:txBody>
                    <a:bodyPr/>
                    <a:lstStyle/>
                    <a:p>
                      <a:pPr algn="l"/>
                      <a:r>
                        <a:rPr lang="en-US" sz="1000" dirty="0" smtClean="0">
                          <a:latin typeface="Arial Black" pitchFamily="34" charset="0"/>
                        </a:rPr>
                        <a:t>Indicator</a:t>
                      </a:r>
                      <a:endParaRPr lang="en-US" sz="1000" dirty="0">
                        <a:latin typeface="Arial Black" pitchFamily="34" charset="0"/>
                      </a:endParaRPr>
                    </a:p>
                  </a:txBody>
                  <a:tcPr marL="91443" marR="91443" marT="45703" marB="45703"/>
                </a:tc>
                <a:tc>
                  <a:txBody>
                    <a:bodyPr/>
                    <a:lstStyle/>
                    <a:p>
                      <a:pPr algn="l"/>
                      <a:r>
                        <a:rPr lang="en-US" sz="1000" dirty="0" smtClean="0">
                          <a:latin typeface="Arial Black" pitchFamily="34" charset="0"/>
                        </a:rPr>
                        <a:t>Target</a:t>
                      </a:r>
                      <a:endParaRPr lang="en-US" sz="1000" dirty="0">
                        <a:latin typeface="Arial Black" pitchFamily="34" charset="0"/>
                      </a:endParaRPr>
                    </a:p>
                  </a:txBody>
                  <a:tcPr marL="91443" marR="91443" marT="45703" marB="457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Arial Black" pitchFamily="34" charset="0"/>
                        </a:rPr>
                        <a:t>Q1 Performance</a:t>
                      </a:r>
                    </a:p>
                  </a:txBody>
                  <a:tcPr marL="91438" marR="91438" marT="45704" marB="45704"/>
                </a:tc>
                <a:tc>
                  <a:txBody>
                    <a:bodyPr/>
                    <a:lstStyle/>
                    <a:p>
                      <a:r>
                        <a:rPr lang="en-US" sz="1000" dirty="0" smtClean="0">
                          <a:latin typeface="Arial Black" pitchFamily="34" charset="0"/>
                        </a:rPr>
                        <a:t>Deviation</a:t>
                      </a:r>
                      <a:endParaRPr lang="en-US" sz="1000" dirty="0">
                        <a:latin typeface="Arial Black" pitchFamily="34" charset="0"/>
                      </a:endParaRPr>
                    </a:p>
                  </a:txBody>
                  <a:tcPr marL="91438" marR="91438" marT="45704" marB="45704"/>
                </a:tc>
                <a:extLst>
                  <a:ext uri="{0D108BD9-81ED-4DB2-BD59-A6C34878D82A}">
                    <a16:rowId xmlns:a16="http://schemas.microsoft.com/office/drawing/2014/main" val="10000"/>
                  </a:ext>
                </a:extLst>
              </a:tr>
              <a:tr h="1264755">
                <a:tc>
                  <a:txBody>
                    <a:bodyPr/>
                    <a:lstStyle/>
                    <a:p>
                      <a:r>
                        <a:rPr lang="en-US" sz="1000" b="1" kern="1200" baseline="0" dirty="0" smtClean="0">
                          <a:solidFill>
                            <a:schemeClr val="dk1"/>
                          </a:solidFill>
                          <a:latin typeface="Arial Black" pitchFamily="34" charset="0"/>
                          <a:ea typeface="+mn-ea"/>
                          <a:cs typeface="+mn-cs"/>
                        </a:rPr>
                        <a:t>Establish a national stock management</a:t>
                      </a:r>
                    </a:p>
                    <a:p>
                      <a:r>
                        <a:rPr lang="en-US" sz="1000" b="1" kern="1200" baseline="0" dirty="0" smtClean="0">
                          <a:solidFill>
                            <a:schemeClr val="dk1"/>
                          </a:solidFill>
                          <a:latin typeface="Arial Black" pitchFamily="34" charset="0"/>
                          <a:ea typeface="+mn-ea"/>
                          <a:cs typeface="+mn-cs"/>
                        </a:rPr>
                        <a:t>surveillance centre to improve medicine</a:t>
                      </a:r>
                    </a:p>
                    <a:p>
                      <a:r>
                        <a:rPr lang="en-US" sz="1000" b="1" kern="1200" baseline="0" dirty="0" smtClean="0">
                          <a:solidFill>
                            <a:schemeClr val="dk1"/>
                          </a:solidFill>
                          <a:latin typeface="Arial Black" pitchFamily="34" charset="0"/>
                          <a:ea typeface="+mn-ea"/>
                          <a:cs typeface="+mn-cs"/>
                        </a:rPr>
                        <a:t>availability</a:t>
                      </a:r>
                      <a:endParaRPr lang="en-ZA" sz="1000" b="1" dirty="0">
                        <a:latin typeface="Arial Black" pitchFamily="34" charset="0"/>
                        <a:ea typeface="Calibri"/>
                        <a:cs typeface="Times New Roman"/>
                      </a:endParaRPr>
                    </a:p>
                  </a:txBody>
                  <a:tcPr marL="68582" marR="68582" marT="0" marB="0">
                    <a:lnB w="12700" cap="flat" cmpd="sng" algn="ctr">
                      <a:solidFill>
                        <a:schemeClr val="tx1"/>
                      </a:solidFill>
                      <a:prstDash val="solid"/>
                      <a:round/>
                      <a:headEnd type="none" w="med" len="med"/>
                      <a:tailEnd type="none" w="med" len="med"/>
                    </a:lnB>
                  </a:tcPr>
                </a:tc>
                <a:tc>
                  <a:txBody>
                    <a:bodyPr/>
                    <a:lstStyle/>
                    <a:p>
                      <a:r>
                        <a:rPr lang="en-US" sz="1000" b="1" kern="1200" baseline="0" dirty="0" smtClean="0">
                          <a:solidFill>
                            <a:schemeClr val="dk1"/>
                          </a:solidFill>
                          <a:latin typeface="Arial Black" pitchFamily="34" charset="0"/>
                          <a:ea typeface="+mn-ea"/>
                          <a:cs typeface="+mn-cs"/>
                        </a:rPr>
                        <a:t>Total number of facilities</a:t>
                      </a:r>
                    </a:p>
                    <a:p>
                      <a:r>
                        <a:rPr lang="en-US" sz="1000" b="1" kern="1200" baseline="0" dirty="0" smtClean="0">
                          <a:solidFill>
                            <a:schemeClr val="dk1"/>
                          </a:solidFill>
                          <a:latin typeface="Arial Black" pitchFamily="34" charset="0"/>
                          <a:ea typeface="+mn-ea"/>
                          <a:cs typeface="+mn-cs"/>
                        </a:rPr>
                        <a:t>reporting stock availability</a:t>
                      </a:r>
                    </a:p>
                    <a:p>
                      <a:r>
                        <a:rPr lang="en-US" sz="1000" b="1" kern="1200" baseline="0" dirty="0" smtClean="0">
                          <a:solidFill>
                            <a:schemeClr val="dk1"/>
                          </a:solidFill>
                          <a:latin typeface="Arial Black" pitchFamily="34" charset="0"/>
                          <a:ea typeface="+mn-ea"/>
                          <a:cs typeface="+mn-cs"/>
                        </a:rPr>
                        <a:t>at national surveillance</a:t>
                      </a:r>
                    </a:p>
                    <a:p>
                      <a:r>
                        <a:rPr lang="en-US" sz="1000" b="1" kern="1200" baseline="0" dirty="0" smtClean="0">
                          <a:solidFill>
                            <a:schemeClr val="dk1"/>
                          </a:solidFill>
                          <a:latin typeface="Arial Black" pitchFamily="34" charset="0"/>
                          <a:ea typeface="+mn-ea"/>
                          <a:cs typeface="+mn-cs"/>
                        </a:rPr>
                        <a:t>centre</a:t>
                      </a:r>
                      <a:endParaRPr lang="en-ZA" sz="1000" b="1" dirty="0">
                        <a:latin typeface="Arial Black" pitchFamily="34" charset="0"/>
                        <a:ea typeface="Calibri"/>
                        <a:cs typeface="Times New Roman"/>
                      </a:endParaRPr>
                    </a:p>
                  </a:txBody>
                  <a:tcPr marL="68582" marR="68582" marT="0" marB="0"/>
                </a:tc>
                <a:tc>
                  <a:txBody>
                    <a:bodyPr/>
                    <a:lstStyle/>
                    <a:p>
                      <a:r>
                        <a:rPr lang="en-US" sz="1000" kern="1200" dirty="0" smtClean="0">
                          <a:solidFill>
                            <a:schemeClr val="dk1"/>
                          </a:solidFill>
                          <a:latin typeface="Arial Black" pitchFamily="34" charset="0"/>
                          <a:ea typeface="Calibri"/>
                          <a:cs typeface="Times New Roman"/>
                        </a:rPr>
                        <a:t>Annual : </a:t>
                      </a:r>
                      <a:r>
                        <a:rPr lang="en-US" sz="1000" dirty="0" smtClean="0">
                          <a:latin typeface="Arial Black" pitchFamily="34" charset="0"/>
                          <a:ea typeface="Calibri"/>
                          <a:cs typeface="Times New Roman"/>
                        </a:rPr>
                        <a:t>3300 facilities reporting </a:t>
                      </a:r>
                      <a:r>
                        <a:rPr lang="en-US" sz="1000" b="1" kern="1200" baseline="0" dirty="0" smtClean="0">
                          <a:solidFill>
                            <a:schemeClr val="dk1"/>
                          </a:solidFill>
                          <a:latin typeface="Arial Black" pitchFamily="34" charset="0"/>
                          <a:ea typeface="+mn-ea"/>
                          <a:cs typeface="+mn-cs"/>
                        </a:rPr>
                        <a:t>stock availability at national surveillance centre</a:t>
                      </a:r>
                      <a:endParaRPr lang="en-ZA" sz="1000" b="1" dirty="0" smtClean="0">
                        <a:latin typeface="Arial Black" pitchFamily="34" charset="0"/>
                        <a:ea typeface="Calibri"/>
                        <a:cs typeface="Times New Roman"/>
                      </a:endParaRPr>
                    </a:p>
                    <a:p>
                      <a:endParaRPr lang="en-US" sz="1000" kern="1200" dirty="0" smtClean="0">
                        <a:solidFill>
                          <a:schemeClr val="dk1"/>
                        </a:solidFill>
                        <a:latin typeface="Arial Black" pitchFamily="34" charset="0"/>
                        <a:ea typeface="Calibri"/>
                        <a:cs typeface="Times New Roman"/>
                      </a:endParaRPr>
                    </a:p>
                    <a:p>
                      <a:pPr>
                        <a:lnSpc>
                          <a:spcPct val="115000"/>
                        </a:lnSpc>
                        <a:spcAft>
                          <a:spcPts val="0"/>
                        </a:spcAft>
                      </a:pPr>
                      <a:endParaRPr lang="en-US" sz="1000" dirty="0" smtClean="0">
                        <a:latin typeface="Arial Black" pitchFamily="34" charset="0"/>
                        <a:ea typeface="Calibri"/>
                        <a:cs typeface="Times New Roman"/>
                      </a:endParaRPr>
                    </a:p>
                    <a:p>
                      <a:r>
                        <a:rPr lang="en-US" sz="1000" dirty="0" smtClean="0">
                          <a:latin typeface="Arial Black" pitchFamily="34" charset="0"/>
                          <a:ea typeface="Calibri"/>
                          <a:cs typeface="Times New Roman"/>
                        </a:rPr>
                        <a:t>Q1</a:t>
                      </a:r>
                      <a:r>
                        <a:rPr lang="en-US" sz="1000" baseline="0" dirty="0" smtClean="0">
                          <a:latin typeface="Arial Black" pitchFamily="34" charset="0"/>
                          <a:ea typeface="Calibri"/>
                          <a:cs typeface="Times New Roman"/>
                        </a:rPr>
                        <a:t> : </a:t>
                      </a:r>
                      <a:r>
                        <a:rPr lang="en-US" sz="1000" dirty="0" smtClean="0">
                          <a:latin typeface="Arial Black" pitchFamily="34" charset="0"/>
                          <a:ea typeface="Calibri"/>
                          <a:cs typeface="Times New Roman"/>
                        </a:rPr>
                        <a:t>3200 facilities reporting </a:t>
                      </a:r>
                      <a:r>
                        <a:rPr lang="en-US" sz="1000" b="1" kern="1200" baseline="0" dirty="0" smtClean="0">
                          <a:solidFill>
                            <a:schemeClr val="dk1"/>
                          </a:solidFill>
                          <a:latin typeface="Arial Black" pitchFamily="34" charset="0"/>
                          <a:ea typeface="+mn-ea"/>
                          <a:cs typeface="+mn-cs"/>
                        </a:rPr>
                        <a:t>stock availability</a:t>
                      </a:r>
                    </a:p>
                    <a:p>
                      <a:r>
                        <a:rPr lang="en-US" sz="1000" b="1" kern="1200" baseline="0" dirty="0" smtClean="0">
                          <a:solidFill>
                            <a:schemeClr val="dk1"/>
                          </a:solidFill>
                          <a:latin typeface="Arial Black" pitchFamily="34" charset="0"/>
                          <a:ea typeface="+mn-ea"/>
                          <a:cs typeface="+mn-cs"/>
                        </a:rPr>
                        <a:t>at national surveillance centre</a:t>
                      </a:r>
                      <a:endParaRPr lang="en-ZA" sz="1000" b="1" dirty="0" smtClean="0">
                        <a:latin typeface="Arial Black"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dirty="0" smtClean="0">
                        <a:latin typeface="Arial Black" pitchFamily="34" charset="0"/>
                        <a:ea typeface="Calibri"/>
                        <a:cs typeface="Times New Roman"/>
                      </a:endParaRPr>
                    </a:p>
                  </a:txBody>
                  <a:tcPr marL="68582" marR="68582" marT="0" marB="0"/>
                </a:tc>
                <a:tc>
                  <a:txBody>
                    <a:bodyPr/>
                    <a:lstStyle/>
                    <a:p>
                      <a:pPr marL="0" marR="0">
                        <a:lnSpc>
                          <a:spcPct val="115000"/>
                        </a:lnSpc>
                        <a:spcBef>
                          <a:spcPts val="0"/>
                        </a:spcBef>
                        <a:spcAft>
                          <a:spcPts val="0"/>
                        </a:spcAft>
                      </a:pPr>
                      <a:endParaRPr lang="en-US"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b="1" kern="1200" baseline="0" dirty="0" smtClean="0">
                          <a:solidFill>
                            <a:schemeClr val="dk1"/>
                          </a:solidFill>
                          <a:latin typeface="Arial Black" pitchFamily="34" charset="0"/>
                          <a:ea typeface="+mn-ea"/>
                          <a:cs typeface="+mn-cs"/>
                        </a:rPr>
                        <a:t>3272 health facilities (3081 PHC facilities and 191 Hospitals) reporting </a:t>
                      </a:r>
                    </a:p>
                  </a:txBody>
                  <a:tcPr marL="68580" marR="68580" marT="0" marB="0">
                    <a:solidFill>
                      <a:schemeClr val="tx2">
                        <a:lumMod val="20000"/>
                        <a:lumOff val="80000"/>
                      </a:schemeClr>
                    </a:solidFill>
                  </a:tcPr>
                </a:tc>
                <a:tc>
                  <a:txBody>
                    <a:bodyPr/>
                    <a:lstStyle/>
                    <a:p>
                      <a:pPr marL="0" algn="l" defTabSz="914400" rtl="0" eaLnBrk="1" latinLnBrk="0" hangingPunct="1">
                        <a:lnSpc>
                          <a:spcPct val="115000"/>
                        </a:lnSpc>
                        <a:spcAft>
                          <a:spcPts val="0"/>
                        </a:spcAft>
                      </a:pPr>
                      <a:endParaRPr lang="en-ZA" sz="1000" kern="1200" dirty="0" smtClean="0">
                        <a:solidFill>
                          <a:schemeClr val="tx1"/>
                        </a:solidFill>
                        <a:latin typeface="Arial Black" pitchFamily="34" charset="0"/>
                        <a:ea typeface="Calibri"/>
                        <a:cs typeface="Times New Roman"/>
                      </a:endParaRPr>
                    </a:p>
                    <a:p>
                      <a:pPr marL="0" algn="l" defTabSz="914400" rtl="0" eaLnBrk="1" latinLnBrk="0" hangingPunct="1">
                        <a:lnSpc>
                          <a:spcPct val="115000"/>
                        </a:lnSpc>
                        <a:spcAft>
                          <a:spcPts val="0"/>
                        </a:spcAft>
                      </a:pPr>
                      <a:r>
                        <a:rPr lang="en-ZA" sz="1000" kern="1200" dirty="0" smtClean="0">
                          <a:solidFill>
                            <a:schemeClr val="tx1"/>
                          </a:solidFill>
                          <a:latin typeface="Arial Black" pitchFamily="34" charset="0"/>
                          <a:ea typeface="Calibri"/>
                          <a:cs typeface="Times New Roman"/>
                        </a:rPr>
                        <a:t>+ 72</a:t>
                      </a:r>
                      <a:r>
                        <a:rPr lang="en-ZA" sz="1000" kern="1200" baseline="0" dirty="0" smtClean="0">
                          <a:solidFill>
                            <a:schemeClr val="tx1"/>
                          </a:solidFill>
                          <a:latin typeface="Arial Black" pitchFamily="34" charset="0"/>
                          <a:ea typeface="Calibri"/>
                          <a:cs typeface="Times New Roman"/>
                        </a:rPr>
                        <a:t> health facilities reporting </a:t>
                      </a:r>
                      <a:endParaRPr lang="en-ZA" sz="1000" kern="1200" dirty="0">
                        <a:solidFill>
                          <a:schemeClr val="tx1"/>
                        </a:solidFill>
                        <a:latin typeface="Arial Black" pitchFamily="34" charset="0"/>
                        <a:ea typeface="Calibri"/>
                        <a:cs typeface="Times New Roman"/>
                      </a:endParaRPr>
                    </a:p>
                  </a:txBody>
                  <a:tcPr marL="68582" marR="68582" marT="0" marB="0">
                    <a:solidFill>
                      <a:schemeClr val="accent1">
                        <a:lumMod val="20000"/>
                        <a:lumOff val="80000"/>
                      </a:schemeClr>
                    </a:solidFill>
                  </a:tcPr>
                </a:tc>
                <a:extLst>
                  <a:ext uri="{0D108BD9-81ED-4DB2-BD59-A6C34878D82A}">
                    <a16:rowId xmlns:a16="http://schemas.microsoft.com/office/drawing/2014/main" val="10001"/>
                  </a:ext>
                </a:extLst>
              </a:tr>
              <a:tr h="1523802">
                <a:tc rowSpan="2">
                  <a:txBody>
                    <a:bodyPr/>
                    <a:lstStyle/>
                    <a:p>
                      <a:pPr marL="0" marR="0" algn="l" defTabSz="914400" rtl="0" eaLnBrk="1" latinLnBrk="0" hangingPunct="1">
                        <a:lnSpc>
                          <a:spcPct val="115000"/>
                        </a:lnSpc>
                        <a:spcBef>
                          <a:spcPts val="0"/>
                        </a:spcBef>
                        <a:spcAft>
                          <a:spcPts val="0"/>
                        </a:spcAft>
                      </a:pPr>
                      <a:r>
                        <a:rPr lang="en-US" sz="1000" b="1" kern="1200" baseline="0" dirty="0" smtClean="0">
                          <a:solidFill>
                            <a:schemeClr val="dk1"/>
                          </a:solidFill>
                          <a:latin typeface="Arial Black" pitchFamily="34" charset="0"/>
                          <a:ea typeface="+mn-ea"/>
                          <a:cs typeface="+mn-cs"/>
                        </a:rPr>
                        <a:t>Improve contracting and supply of medicines</a:t>
                      </a:r>
                    </a:p>
                  </a:txBody>
                  <a:tcPr marL="68580" marR="68580" marT="0" marB="0">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r>
                        <a:rPr lang="en-US" sz="1000" b="1" kern="1200" baseline="0" dirty="0" smtClean="0">
                          <a:solidFill>
                            <a:schemeClr val="dk1"/>
                          </a:solidFill>
                          <a:latin typeface="Arial Black" pitchFamily="34" charset="0"/>
                          <a:ea typeface="+mn-ea"/>
                          <a:cs typeface="+mn-cs"/>
                        </a:rPr>
                        <a:t>Number of Provincial Medicine Procurement Unit (PMPU) for the</a:t>
                      </a:r>
                    </a:p>
                    <a:p>
                      <a:r>
                        <a:rPr lang="en-US" sz="1000" b="1" kern="1200" baseline="0" dirty="0" smtClean="0">
                          <a:solidFill>
                            <a:schemeClr val="dk1"/>
                          </a:solidFill>
                          <a:latin typeface="Arial Black" pitchFamily="34" charset="0"/>
                          <a:ea typeface="+mn-ea"/>
                          <a:cs typeface="+mn-cs"/>
                        </a:rPr>
                        <a:t>management of direct delivery of medicines established</a:t>
                      </a:r>
                      <a:endParaRPr lang="en-ZA" sz="1000" b="1" dirty="0">
                        <a:latin typeface="Arial Black" pitchFamily="34" charset="0"/>
                        <a:ea typeface="Calibri"/>
                        <a:cs typeface="Times New Roman"/>
                      </a:endParaRPr>
                    </a:p>
                  </a:txBody>
                  <a:tcPr marL="68585" marR="68585" marT="0" marB="0"/>
                </a:tc>
                <a:tc>
                  <a:txBody>
                    <a:bodyPr/>
                    <a:lstStyle/>
                    <a:p>
                      <a:r>
                        <a:rPr lang="en-US" sz="1000" kern="1200" dirty="0" smtClean="0">
                          <a:solidFill>
                            <a:schemeClr val="dk1"/>
                          </a:solidFill>
                          <a:latin typeface="Arial Black" pitchFamily="34" charset="0"/>
                          <a:ea typeface="+mn-ea"/>
                          <a:cs typeface="+mn-cs"/>
                        </a:rPr>
                        <a:t>Annual : </a:t>
                      </a:r>
                      <a:r>
                        <a:rPr lang="en-GB" sz="1000" kern="1200" dirty="0" smtClean="0">
                          <a:solidFill>
                            <a:schemeClr val="dk1"/>
                          </a:solidFill>
                          <a:latin typeface="Arial Black" pitchFamily="34" charset="0"/>
                          <a:ea typeface="+mn-ea"/>
                          <a:cs typeface="+mn-cs"/>
                        </a:rPr>
                        <a:t>2 x PMPUs established</a:t>
                      </a:r>
                      <a:endParaRPr lang="en-US" sz="1000" kern="1200" dirty="0" smtClean="0">
                        <a:solidFill>
                          <a:schemeClr val="dk1"/>
                        </a:solidFill>
                        <a:latin typeface="Arial Black" pitchFamily="34" charset="0"/>
                        <a:ea typeface="+mn-ea"/>
                        <a:cs typeface="+mn-cs"/>
                      </a:endParaRPr>
                    </a:p>
                    <a:p>
                      <a:r>
                        <a:rPr lang="en-GB" sz="1000" kern="1200" dirty="0" smtClean="0">
                          <a:solidFill>
                            <a:schemeClr val="dk1"/>
                          </a:solidFill>
                          <a:latin typeface="Arial Black" pitchFamily="34" charset="0"/>
                          <a:ea typeface="+mn-ea"/>
                          <a:cs typeface="+mn-cs"/>
                        </a:rPr>
                        <a:t>(Mpumalanga and Northern Cape DoH)</a:t>
                      </a:r>
                      <a:endParaRPr lang="en-US" sz="1000" kern="1200" dirty="0" smtClean="0">
                        <a:solidFill>
                          <a:schemeClr val="dk1"/>
                        </a:solidFill>
                        <a:latin typeface="Arial Black" pitchFamily="34" charset="0"/>
                        <a:ea typeface="+mn-ea"/>
                        <a:cs typeface="+mn-cs"/>
                      </a:endParaRPr>
                    </a:p>
                    <a:p>
                      <a:pPr>
                        <a:lnSpc>
                          <a:spcPct val="115000"/>
                        </a:lnSpc>
                        <a:spcAft>
                          <a:spcPts val="0"/>
                        </a:spcAft>
                      </a:pPr>
                      <a:endParaRPr lang="en-US" sz="1000" kern="1200" dirty="0" smtClean="0">
                        <a:solidFill>
                          <a:schemeClr val="dk1"/>
                        </a:solidFill>
                        <a:latin typeface="Arial Black" pitchFamily="34" charset="0"/>
                        <a:ea typeface="+mn-ea"/>
                        <a:cs typeface="+mn-cs"/>
                      </a:endParaRPr>
                    </a:p>
                    <a:p>
                      <a:pPr>
                        <a:lnSpc>
                          <a:spcPct val="115000"/>
                        </a:lnSpc>
                        <a:spcAft>
                          <a:spcPts val="0"/>
                        </a:spcAft>
                      </a:pPr>
                      <a:r>
                        <a:rPr lang="en-US" sz="1000" kern="1200" dirty="0" smtClean="0">
                          <a:solidFill>
                            <a:schemeClr val="dk1"/>
                          </a:solidFill>
                          <a:latin typeface="Arial Black" pitchFamily="34" charset="0"/>
                          <a:ea typeface="+mn-ea"/>
                          <a:cs typeface="+mn-cs"/>
                        </a:rPr>
                        <a:t>Q1: Project plan for the rollout of PMPU developed for Northern Cape</a:t>
                      </a:r>
                    </a:p>
                  </a:txBody>
                  <a:tcPr marL="68585" marR="68585" marT="0" marB="0"/>
                </a:tc>
                <a:tc>
                  <a:txBody>
                    <a:bodyPr/>
                    <a:lstStyle/>
                    <a:p>
                      <a:pPr marL="0" marR="0">
                        <a:lnSpc>
                          <a:spcPct val="115000"/>
                        </a:lnSpc>
                        <a:spcBef>
                          <a:spcPts val="0"/>
                        </a:spcBef>
                        <a:spcAft>
                          <a:spcPts val="0"/>
                        </a:spcAft>
                      </a:pPr>
                      <a:endParaRPr lang="en-US" sz="1000" b="1" kern="1200" baseline="0" dirty="0" smtClean="0">
                        <a:solidFill>
                          <a:schemeClr val="dk1"/>
                        </a:solidFill>
                        <a:latin typeface="Arial Black" pitchFamily="34" charset="0"/>
                        <a:ea typeface="+mn-ea"/>
                        <a:cs typeface="+mn-cs"/>
                      </a:endParaRPr>
                    </a:p>
                    <a:p>
                      <a:pPr marL="0" marR="0">
                        <a:lnSpc>
                          <a:spcPct val="115000"/>
                        </a:lnSpc>
                        <a:spcBef>
                          <a:spcPts val="0"/>
                        </a:spcBef>
                        <a:spcAft>
                          <a:spcPts val="0"/>
                        </a:spcAft>
                      </a:pPr>
                      <a:r>
                        <a:rPr lang="en-US" sz="1000" b="1" kern="1200" baseline="0" dirty="0" smtClean="0">
                          <a:solidFill>
                            <a:schemeClr val="dk1"/>
                          </a:solidFill>
                          <a:latin typeface="Arial Black" pitchFamily="34" charset="0"/>
                          <a:ea typeface="+mn-ea"/>
                          <a:cs typeface="+mn-cs"/>
                        </a:rPr>
                        <a:t>Project Plan for Northern Cape was developed</a:t>
                      </a:r>
                    </a:p>
                  </a:txBody>
                  <a:tcPr marL="68580" marR="68580" marT="0" marB="0">
                    <a:solidFill>
                      <a:schemeClr val="tx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000" kern="1200" dirty="0" smtClean="0">
                        <a:solidFill>
                          <a:schemeClr val="dk1"/>
                        </a:solidFill>
                        <a:latin typeface="Arial Black" pitchFamily="34"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000" kern="1200" dirty="0" smtClean="0">
                          <a:solidFill>
                            <a:schemeClr val="dk1"/>
                          </a:solidFill>
                          <a:latin typeface="Arial Black" pitchFamily="34" charset="0"/>
                          <a:ea typeface="+mn-ea"/>
                          <a:cs typeface="+mn-cs"/>
                        </a:rPr>
                        <a:t>None</a:t>
                      </a:r>
                    </a:p>
                  </a:txBody>
                  <a:tcPr marL="68585" marR="68585" marT="0" marB="0">
                    <a:solidFill>
                      <a:schemeClr val="accent1">
                        <a:lumMod val="20000"/>
                        <a:lumOff val="80000"/>
                      </a:schemeClr>
                    </a:solidFill>
                  </a:tcPr>
                </a:tc>
                <a:extLst>
                  <a:ext uri="{0D108BD9-81ED-4DB2-BD59-A6C34878D82A}">
                    <a16:rowId xmlns:a16="http://schemas.microsoft.com/office/drawing/2014/main" val="10002"/>
                  </a:ext>
                </a:extLst>
              </a:tr>
              <a:tr h="1523802">
                <a:tc vMerge="1">
                  <a:txBody>
                    <a:bodyPr/>
                    <a:lstStyle/>
                    <a:p>
                      <a:pPr marL="0" marR="0">
                        <a:lnSpc>
                          <a:spcPct val="115000"/>
                        </a:lnSpc>
                        <a:spcBef>
                          <a:spcPts val="0"/>
                        </a:spcBef>
                        <a:spcAft>
                          <a:spcPts val="0"/>
                        </a:spcAft>
                      </a:pPr>
                      <a:endParaRPr lang="en-US" sz="1000" dirty="0">
                        <a:latin typeface="Calibri"/>
                        <a:ea typeface="Times New Roman"/>
                        <a:cs typeface="Times New Roman"/>
                      </a:endParaRPr>
                    </a:p>
                  </a:txBody>
                  <a:tcPr marL="68580" marR="68580" marT="0" marB="0"/>
                </a:tc>
                <a:tc>
                  <a:txBody>
                    <a:bodyPr/>
                    <a:lstStyle/>
                    <a:p>
                      <a:r>
                        <a:rPr lang="en-US" sz="1000" b="1" kern="1200" baseline="0" dirty="0" smtClean="0">
                          <a:solidFill>
                            <a:schemeClr val="dk1"/>
                          </a:solidFill>
                          <a:latin typeface="Arial Black" pitchFamily="34" charset="0"/>
                          <a:ea typeface="+mn-ea"/>
                          <a:cs typeface="+mn-cs"/>
                        </a:rPr>
                        <a:t>Number of patients receiving medicines through the  </a:t>
                      </a:r>
                      <a:r>
                        <a:rPr lang="en-US" sz="1000" b="1" kern="1200" baseline="0" dirty="0" err="1" smtClean="0">
                          <a:solidFill>
                            <a:schemeClr val="dk1"/>
                          </a:solidFill>
                          <a:latin typeface="Arial Black" pitchFamily="34" charset="0"/>
                          <a:ea typeface="+mn-ea"/>
                          <a:cs typeface="+mn-cs"/>
                        </a:rPr>
                        <a:t>centralised</a:t>
                      </a:r>
                      <a:r>
                        <a:rPr lang="en-US" sz="1000" b="1" kern="1200" baseline="0" dirty="0" smtClean="0">
                          <a:solidFill>
                            <a:schemeClr val="dk1"/>
                          </a:solidFill>
                          <a:latin typeface="Arial Black" pitchFamily="34" charset="0"/>
                          <a:ea typeface="+mn-ea"/>
                          <a:cs typeface="+mn-cs"/>
                        </a:rPr>
                        <a:t> chronic medicine dispensing &amp; distribution system</a:t>
                      </a:r>
                      <a:endParaRPr lang="en-ZA" sz="1000" b="1" dirty="0">
                        <a:latin typeface="Arial Black" pitchFamily="34" charset="0"/>
                        <a:ea typeface="Calibri"/>
                        <a:cs typeface="Times New Roman"/>
                      </a:endParaRPr>
                    </a:p>
                  </a:txBody>
                  <a:tcPr marL="68585" marR="68585"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00" dirty="0" smtClean="0">
                          <a:latin typeface="Arial Black" pitchFamily="34" charset="0"/>
                          <a:ea typeface="Calibri"/>
                          <a:cs typeface="Times New Roman"/>
                        </a:rPr>
                        <a:t>Annual : 1500</a:t>
                      </a:r>
                      <a:r>
                        <a:rPr lang="en-ZA" sz="1000" baseline="0" dirty="0" smtClean="0">
                          <a:latin typeface="Arial Black" pitchFamily="34" charset="0"/>
                          <a:ea typeface="Calibri"/>
                          <a:cs typeface="Times New Roman"/>
                        </a:rPr>
                        <a:t> 000 </a:t>
                      </a:r>
                      <a:r>
                        <a:rPr lang="en-ZA" sz="1000" dirty="0" smtClean="0">
                          <a:latin typeface="Arial Black" pitchFamily="34" charset="0"/>
                          <a:ea typeface="Calibri"/>
                          <a:cs typeface="Times New Roman"/>
                        </a:rPr>
                        <a:t>patients </a:t>
                      </a:r>
                      <a:r>
                        <a:rPr lang="en-US" sz="1000" kern="1200" dirty="0" smtClean="0">
                          <a:solidFill>
                            <a:schemeClr val="dk1"/>
                          </a:solidFill>
                          <a:latin typeface="Arial Black" pitchFamily="34" charset="0"/>
                          <a:ea typeface="Calibri"/>
                          <a:cs typeface="Times New Roman"/>
                        </a:rPr>
                        <a:t>enrolled for receiving medicines through the CCMDD system</a:t>
                      </a: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kern="1200" dirty="0" smtClean="0">
                        <a:solidFill>
                          <a:schemeClr val="dk1"/>
                        </a:solidFill>
                        <a:latin typeface="Arial Black"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kern="1200" dirty="0" smtClean="0">
                          <a:solidFill>
                            <a:schemeClr val="dk1"/>
                          </a:solidFill>
                          <a:latin typeface="Arial Black" pitchFamily="34" charset="0"/>
                          <a:ea typeface="Calibri"/>
                          <a:cs typeface="Times New Roman"/>
                        </a:rPr>
                        <a:t>Q1: </a:t>
                      </a:r>
                      <a:r>
                        <a:rPr lang="en-ZA" sz="1000" dirty="0" smtClean="0">
                          <a:latin typeface="Arial Black" pitchFamily="34" charset="0"/>
                          <a:ea typeface="Calibri"/>
                          <a:cs typeface="Times New Roman"/>
                        </a:rPr>
                        <a:t>1200</a:t>
                      </a:r>
                      <a:r>
                        <a:rPr lang="en-ZA" sz="1000" baseline="0" dirty="0" smtClean="0">
                          <a:latin typeface="Arial Black" pitchFamily="34" charset="0"/>
                          <a:ea typeface="Calibri"/>
                          <a:cs typeface="Times New Roman"/>
                        </a:rPr>
                        <a:t> 000 </a:t>
                      </a:r>
                      <a:r>
                        <a:rPr lang="en-ZA" sz="1000" dirty="0" smtClean="0">
                          <a:latin typeface="Arial Black" pitchFamily="34" charset="0"/>
                          <a:ea typeface="Calibri"/>
                          <a:cs typeface="Times New Roman"/>
                        </a:rPr>
                        <a:t>patients </a:t>
                      </a:r>
                      <a:r>
                        <a:rPr lang="en-US" sz="1000" kern="1200" dirty="0" smtClean="0">
                          <a:solidFill>
                            <a:schemeClr val="dk1"/>
                          </a:solidFill>
                          <a:latin typeface="Arial Black" pitchFamily="34" charset="0"/>
                          <a:ea typeface="Calibri"/>
                          <a:cs typeface="Times New Roman"/>
                        </a:rPr>
                        <a:t>enrolled for receiving medicines through the CCMDD system</a:t>
                      </a:r>
                      <a:endParaRPr lang="en-ZA" sz="1000" kern="1200" dirty="0" smtClean="0">
                        <a:solidFill>
                          <a:schemeClr val="dk1"/>
                        </a:solidFill>
                        <a:latin typeface="Arial Black" pitchFamily="34" charset="0"/>
                        <a:ea typeface="Calibri"/>
                        <a:cs typeface="Times New Roman"/>
                      </a:endParaRPr>
                    </a:p>
                  </a:txBody>
                  <a:tcPr marL="68585" marR="68585" marT="0" marB="0"/>
                </a:tc>
                <a:tc>
                  <a:txBody>
                    <a:bodyPr/>
                    <a:lstStyle/>
                    <a:p>
                      <a:pPr>
                        <a:lnSpc>
                          <a:spcPct val="115000"/>
                        </a:lnSpc>
                        <a:spcAft>
                          <a:spcPts val="0"/>
                        </a:spcAft>
                      </a:pPr>
                      <a:endParaRPr lang="en-ZA" sz="1000" dirty="0" smtClean="0">
                        <a:latin typeface="Arial Black" pitchFamily="34" charset="0"/>
                        <a:ea typeface="Calibri"/>
                        <a:cs typeface="Times New Roman"/>
                      </a:endParaRPr>
                    </a:p>
                    <a:p>
                      <a:pPr>
                        <a:lnSpc>
                          <a:spcPct val="115000"/>
                        </a:lnSpc>
                        <a:spcAft>
                          <a:spcPts val="0"/>
                        </a:spcAft>
                      </a:pPr>
                      <a:endParaRPr lang="en-ZA" sz="1000" dirty="0" smtClean="0">
                        <a:latin typeface="Arial Black" pitchFamily="34" charset="0"/>
                        <a:ea typeface="Calibri"/>
                        <a:cs typeface="Times New Roman"/>
                      </a:endParaRPr>
                    </a:p>
                    <a:p>
                      <a:pPr>
                        <a:lnSpc>
                          <a:spcPct val="115000"/>
                        </a:lnSpc>
                        <a:spcAft>
                          <a:spcPts val="0"/>
                        </a:spcAft>
                      </a:pPr>
                      <a:r>
                        <a:rPr lang="en-ZA" sz="1000" dirty="0" smtClean="0">
                          <a:latin typeface="Arial Black" pitchFamily="34" charset="0"/>
                          <a:ea typeface="Calibri"/>
                          <a:cs typeface="Times New Roman"/>
                        </a:rPr>
                        <a:t>1 522 453 patients</a:t>
                      </a:r>
                      <a:endParaRPr lang="en-ZA" sz="1000" dirty="0">
                        <a:latin typeface="Arial Black" pitchFamily="34" charset="0"/>
                        <a:ea typeface="Calibri"/>
                        <a:cs typeface="Times New Roman"/>
                      </a:endParaRPr>
                    </a:p>
                  </a:txBody>
                  <a:tcPr marL="68585" marR="68585" marT="0" marB="0">
                    <a:solidFill>
                      <a:schemeClr val="tx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ZA" sz="1000" dirty="0" smtClean="0">
                        <a:latin typeface="Arial Black"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ZA" sz="1000" dirty="0" smtClean="0">
                        <a:latin typeface="Arial Black"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ZA" sz="1000" dirty="0" smtClean="0">
                          <a:latin typeface="Arial Black" pitchFamily="34" charset="0"/>
                          <a:ea typeface="Calibri"/>
                          <a:cs typeface="Times New Roman"/>
                        </a:rPr>
                        <a:t>+ 322 453 patients</a:t>
                      </a:r>
                    </a:p>
                  </a:txBody>
                  <a:tcPr marL="68585" marR="68585"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TotalTime>
  <Words>7911</Words>
  <Application>Microsoft Office PowerPoint</Application>
  <PresentationFormat>On-screen Show (4:3)</PresentationFormat>
  <Paragraphs>2272</Paragraphs>
  <Slides>72</Slides>
  <Notes>42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72</vt:i4>
      </vt:variant>
    </vt:vector>
  </HeadingPairs>
  <TitlesOfParts>
    <vt:vector size="81" baseType="lpstr">
      <vt:lpstr>Andalus</vt:lpstr>
      <vt:lpstr>Arial</vt:lpstr>
      <vt:lpstr>Arial Black</vt:lpstr>
      <vt:lpstr>Calibri</vt:lpstr>
      <vt:lpstr>Times New Roman</vt:lpstr>
      <vt:lpstr>Trebuchet MS Bold</vt:lpstr>
      <vt:lpstr>Wingdings</vt:lpstr>
      <vt:lpstr>Office Theme</vt:lpstr>
      <vt:lpstr>Custom Design</vt:lpstr>
      <vt:lpstr>1 </vt:lpstr>
      <vt:lpstr>2 </vt:lpstr>
      <vt:lpstr>PowerPoint Presentation</vt:lpstr>
      <vt:lpstr>4 </vt:lpstr>
      <vt:lpstr>5 </vt:lpstr>
      <vt:lpstr>6 </vt:lpstr>
      <vt:lpstr>7 </vt:lpstr>
      <vt:lpstr>8 </vt:lpstr>
      <vt:lpstr>9 </vt:lpstr>
      <vt:lpstr>10 </vt:lpstr>
      <vt:lpstr>11 </vt:lpstr>
      <vt:lpstr>12 </vt:lpstr>
      <vt:lpstr>13 </vt:lpstr>
      <vt:lpstr>14 </vt:lpstr>
      <vt:lpstr>15 </vt:lpstr>
      <vt:lpstr>16 </vt:lpstr>
      <vt:lpstr>17 </vt:lpstr>
      <vt:lpstr>18 </vt:lpstr>
      <vt:lpstr>PowerPoint Presentation</vt:lpstr>
      <vt:lpstr>PowerPoint Presentation</vt:lpstr>
      <vt:lpstr>PowerPoint Presentation</vt:lpstr>
      <vt:lpstr>22 </vt:lpstr>
      <vt:lpstr>23 </vt:lpstr>
      <vt:lpstr>24 </vt:lpstr>
      <vt:lpstr>25 </vt:lpstr>
      <vt:lpstr>26 </vt:lpstr>
      <vt:lpstr>PowerPoint Presentation</vt:lpstr>
      <vt:lpstr>28 </vt:lpstr>
      <vt:lpstr>29 </vt:lpstr>
      <vt:lpstr>30 </vt:lpstr>
      <vt:lpstr>PowerPoint Presentation</vt:lpstr>
      <vt:lpstr>32 </vt:lpstr>
      <vt:lpstr>PowerPoint Presentation</vt:lpstr>
      <vt:lpstr>34 </vt:lpstr>
      <vt:lpstr>35 </vt:lpstr>
      <vt:lpstr>36 </vt:lpstr>
      <vt:lpstr>PowerPoint Presentation</vt:lpstr>
      <vt:lpstr>38 </vt:lpstr>
      <vt:lpstr>39 </vt:lpstr>
      <vt:lpstr>40 </vt:lpstr>
      <vt:lpstr>41 </vt:lpstr>
      <vt:lpstr>PowerPoint Presentation</vt:lpstr>
      <vt:lpstr>43 </vt:lpstr>
      <vt:lpstr>44 </vt:lpstr>
      <vt:lpstr>45 </vt:lpstr>
      <vt:lpstr>46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Zubair Rahim</cp:lastModifiedBy>
  <cp:revision>276</cp:revision>
  <dcterms:created xsi:type="dcterms:W3CDTF">2013-10-17T06:13:57Z</dcterms:created>
  <dcterms:modified xsi:type="dcterms:W3CDTF">2017-09-14T07:56:15Z</dcterms:modified>
</cp:coreProperties>
</file>