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13"/>
  </p:notesMasterIdLst>
  <p:sldIdLst>
    <p:sldId id="256" r:id="rId3"/>
    <p:sldId id="257" r:id="rId4"/>
    <p:sldId id="282" r:id="rId5"/>
    <p:sldId id="274" r:id="rId6"/>
    <p:sldId id="264" r:id="rId7"/>
    <p:sldId id="272" r:id="rId8"/>
    <p:sldId id="321" r:id="rId9"/>
    <p:sldId id="318" r:id="rId10"/>
    <p:sldId id="316" r:id="rId11"/>
    <p:sldId id="30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30804-4509-47B9-8664-D35B5CBCDF9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ZA"/>
        </a:p>
      </dgm:t>
    </dgm:pt>
    <dgm:pt modelId="{3FEE9532-3964-4155-9AC9-ACB66247326D}">
      <dgm:prSet phldrT="[Text]"/>
      <dgm:spPr>
        <a:solidFill>
          <a:srgbClr val="002060"/>
        </a:solidFill>
      </dgm:spPr>
      <dgm:t>
        <a:bodyPr/>
        <a:lstStyle/>
        <a:p>
          <a:r>
            <a:rPr lang="en-ZA" dirty="0" smtClean="0"/>
            <a:t>Council</a:t>
          </a:r>
          <a:endParaRPr lang="en-ZA" dirty="0"/>
        </a:p>
      </dgm:t>
    </dgm:pt>
    <dgm:pt modelId="{62717181-74F3-44DA-B137-51976913086E}" type="parTrans" cxnId="{E63EF107-1AB7-4194-B732-E68A560F7679}">
      <dgm:prSet/>
      <dgm:spPr/>
      <dgm:t>
        <a:bodyPr/>
        <a:lstStyle/>
        <a:p>
          <a:endParaRPr lang="en-ZA"/>
        </a:p>
      </dgm:t>
    </dgm:pt>
    <dgm:pt modelId="{34D4B220-FF2D-4649-B782-F3A5BC125C56}" type="sibTrans" cxnId="{E63EF107-1AB7-4194-B732-E68A560F7679}">
      <dgm:prSet/>
      <dgm:spPr/>
      <dgm:t>
        <a:bodyPr/>
        <a:lstStyle/>
        <a:p>
          <a:endParaRPr lang="en-ZA"/>
        </a:p>
      </dgm:t>
    </dgm:pt>
    <dgm:pt modelId="{E511FE60-6A0B-4348-8951-C83D9C08620B}">
      <dgm:prSet phldrT="[Text]"/>
      <dgm:spPr>
        <a:solidFill>
          <a:srgbClr val="C00000"/>
        </a:solidFill>
      </dgm:spPr>
      <dgm:t>
        <a:bodyPr/>
        <a:lstStyle/>
        <a:p>
          <a:r>
            <a:rPr lang="en-ZA" dirty="0" smtClean="0"/>
            <a:t>Institutional Forum</a:t>
          </a:r>
          <a:endParaRPr lang="en-ZA" dirty="0"/>
        </a:p>
      </dgm:t>
    </dgm:pt>
    <dgm:pt modelId="{49BFBA5A-5C51-48C0-ACC2-EEBF784E9A32}" type="parTrans" cxnId="{79142763-3BC0-4F38-9485-C03ED6EAD0C4}">
      <dgm:prSet/>
      <dgm:spPr/>
      <dgm:t>
        <a:bodyPr/>
        <a:lstStyle/>
        <a:p>
          <a:endParaRPr lang="en-ZA"/>
        </a:p>
      </dgm:t>
    </dgm:pt>
    <dgm:pt modelId="{3ABD9E49-7062-4863-B0BF-8B542A941C0C}" type="sibTrans" cxnId="{79142763-3BC0-4F38-9485-C03ED6EAD0C4}">
      <dgm:prSet/>
      <dgm:spPr/>
      <dgm:t>
        <a:bodyPr/>
        <a:lstStyle/>
        <a:p>
          <a:endParaRPr lang="en-ZA"/>
        </a:p>
      </dgm:t>
    </dgm:pt>
    <dgm:pt modelId="{E795BFBA-E50A-4FD8-9C97-1AFE3BAEE5A4}">
      <dgm:prSet phldrT="[Text]"/>
      <dgm:spPr>
        <a:solidFill>
          <a:srgbClr val="00B050"/>
        </a:solidFill>
      </dgm:spPr>
      <dgm:t>
        <a:bodyPr/>
        <a:lstStyle/>
        <a:p>
          <a:r>
            <a:rPr lang="en-ZA" dirty="0" smtClean="0"/>
            <a:t>Senate</a:t>
          </a:r>
          <a:endParaRPr lang="en-ZA" dirty="0"/>
        </a:p>
      </dgm:t>
    </dgm:pt>
    <dgm:pt modelId="{24AD484F-F50B-43D1-A880-058581CEC707}" type="parTrans" cxnId="{D7772745-3A5B-48BF-B075-E5135C246DBD}">
      <dgm:prSet/>
      <dgm:spPr/>
      <dgm:t>
        <a:bodyPr/>
        <a:lstStyle/>
        <a:p>
          <a:endParaRPr lang="en-ZA"/>
        </a:p>
      </dgm:t>
    </dgm:pt>
    <dgm:pt modelId="{DD6F1A75-1ACA-494F-BD55-417F64C639DC}" type="sibTrans" cxnId="{D7772745-3A5B-48BF-B075-E5135C246DBD}">
      <dgm:prSet/>
      <dgm:spPr/>
      <dgm:t>
        <a:bodyPr/>
        <a:lstStyle/>
        <a:p>
          <a:endParaRPr lang="en-ZA"/>
        </a:p>
      </dgm:t>
    </dgm:pt>
    <dgm:pt modelId="{71E48311-42AE-4EAF-A3B3-40BA5BAF3371}">
      <dgm:prSet phldrT="[Text]"/>
      <dgm:spPr>
        <a:solidFill>
          <a:srgbClr val="7030A0"/>
        </a:solidFill>
      </dgm:spPr>
      <dgm:t>
        <a:bodyPr/>
        <a:lstStyle/>
        <a:p>
          <a:r>
            <a:rPr lang="en-ZA" dirty="0" smtClean="0"/>
            <a:t>Senior</a:t>
          </a:r>
        </a:p>
        <a:p>
          <a:r>
            <a:rPr lang="en-ZA" dirty="0" smtClean="0"/>
            <a:t>Management</a:t>
          </a:r>
          <a:endParaRPr lang="en-ZA" dirty="0"/>
        </a:p>
      </dgm:t>
    </dgm:pt>
    <dgm:pt modelId="{27447587-26B5-49CC-821A-5A1333B0518A}" type="parTrans" cxnId="{E839AEE9-BEB8-4793-B4AF-38A73DD39B19}">
      <dgm:prSet/>
      <dgm:spPr/>
      <dgm:t>
        <a:bodyPr/>
        <a:lstStyle/>
        <a:p>
          <a:endParaRPr lang="en-ZA"/>
        </a:p>
      </dgm:t>
    </dgm:pt>
    <dgm:pt modelId="{3589506B-3ADA-452D-B5D5-D92028CF77E6}" type="sibTrans" cxnId="{E839AEE9-BEB8-4793-B4AF-38A73DD39B19}">
      <dgm:prSet/>
      <dgm:spPr/>
      <dgm:t>
        <a:bodyPr/>
        <a:lstStyle/>
        <a:p>
          <a:endParaRPr lang="en-ZA"/>
        </a:p>
      </dgm:t>
    </dgm:pt>
    <dgm:pt modelId="{1D0826D0-1376-415C-94CD-BD5A738AC76F}">
      <dgm:prSet phldrT="[Text]"/>
      <dgm:spPr>
        <a:solidFill>
          <a:srgbClr val="FFC000"/>
        </a:solidFill>
      </dgm:spPr>
      <dgm:t>
        <a:bodyPr/>
        <a:lstStyle/>
        <a:p>
          <a:r>
            <a:rPr lang="en-ZA" dirty="0" smtClean="0"/>
            <a:t>Student Representative Council</a:t>
          </a:r>
          <a:endParaRPr lang="en-ZA" dirty="0"/>
        </a:p>
      </dgm:t>
    </dgm:pt>
    <dgm:pt modelId="{CA289ECA-A4B5-4DBE-9249-76C9997B3161}" type="sibTrans" cxnId="{703CDD8C-7405-40EA-9492-1E7C101C38A7}">
      <dgm:prSet/>
      <dgm:spPr/>
      <dgm:t>
        <a:bodyPr/>
        <a:lstStyle/>
        <a:p>
          <a:endParaRPr lang="en-ZA"/>
        </a:p>
      </dgm:t>
    </dgm:pt>
    <dgm:pt modelId="{32E99F72-27CA-45DA-AB84-4E228AA216F3}" type="parTrans" cxnId="{703CDD8C-7405-40EA-9492-1E7C101C38A7}">
      <dgm:prSet/>
      <dgm:spPr/>
      <dgm:t>
        <a:bodyPr/>
        <a:lstStyle/>
        <a:p>
          <a:endParaRPr lang="en-ZA"/>
        </a:p>
      </dgm:t>
    </dgm:pt>
    <dgm:pt modelId="{BF5E5BA0-6968-48F1-89D1-C19FE8947674}" type="pres">
      <dgm:prSet presAssocID="{5D830804-4509-47B9-8664-D35B5CBCDF9A}" presName="cycle" presStyleCnt="0">
        <dgm:presLayoutVars>
          <dgm:dir/>
          <dgm:resizeHandles val="exact"/>
        </dgm:presLayoutVars>
      </dgm:prSet>
      <dgm:spPr/>
      <dgm:t>
        <a:bodyPr/>
        <a:lstStyle/>
        <a:p>
          <a:endParaRPr lang="en-ZA"/>
        </a:p>
      </dgm:t>
    </dgm:pt>
    <dgm:pt modelId="{852C8057-784B-4160-92D1-B76126959B7A}" type="pres">
      <dgm:prSet presAssocID="{3FEE9532-3964-4155-9AC9-ACB66247326D}" presName="node" presStyleLbl="node1" presStyleIdx="0" presStyleCnt="5">
        <dgm:presLayoutVars>
          <dgm:bulletEnabled val="1"/>
        </dgm:presLayoutVars>
      </dgm:prSet>
      <dgm:spPr/>
      <dgm:t>
        <a:bodyPr/>
        <a:lstStyle/>
        <a:p>
          <a:endParaRPr lang="en-ZA"/>
        </a:p>
      </dgm:t>
    </dgm:pt>
    <dgm:pt modelId="{9AB3D1A4-C25F-48FB-BB72-EC4C98E4E122}" type="pres">
      <dgm:prSet presAssocID="{3FEE9532-3964-4155-9AC9-ACB66247326D}" presName="spNode" presStyleCnt="0"/>
      <dgm:spPr/>
    </dgm:pt>
    <dgm:pt modelId="{DEEAC34B-DADA-4688-BD4A-D6693A847B36}" type="pres">
      <dgm:prSet presAssocID="{34D4B220-FF2D-4649-B782-F3A5BC125C56}" presName="sibTrans" presStyleLbl="sibTrans1D1" presStyleIdx="0" presStyleCnt="5"/>
      <dgm:spPr/>
      <dgm:t>
        <a:bodyPr/>
        <a:lstStyle/>
        <a:p>
          <a:endParaRPr lang="en-ZA"/>
        </a:p>
      </dgm:t>
    </dgm:pt>
    <dgm:pt modelId="{42E03472-77FA-40F1-A4F3-C3046B5F8DB2}" type="pres">
      <dgm:prSet presAssocID="{E511FE60-6A0B-4348-8951-C83D9C08620B}" presName="node" presStyleLbl="node1" presStyleIdx="1" presStyleCnt="5">
        <dgm:presLayoutVars>
          <dgm:bulletEnabled val="1"/>
        </dgm:presLayoutVars>
      </dgm:prSet>
      <dgm:spPr/>
      <dgm:t>
        <a:bodyPr/>
        <a:lstStyle/>
        <a:p>
          <a:endParaRPr lang="en-ZA"/>
        </a:p>
      </dgm:t>
    </dgm:pt>
    <dgm:pt modelId="{43201FC8-49EE-4331-AF7C-D48A56602867}" type="pres">
      <dgm:prSet presAssocID="{E511FE60-6A0B-4348-8951-C83D9C08620B}" presName="spNode" presStyleCnt="0"/>
      <dgm:spPr/>
    </dgm:pt>
    <dgm:pt modelId="{8F78F13D-AD23-482D-AF4A-BF5B6CEC950A}" type="pres">
      <dgm:prSet presAssocID="{3ABD9E49-7062-4863-B0BF-8B542A941C0C}" presName="sibTrans" presStyleLbl="sibTrans1D1" presStyleIdx="1" presStyleCnt="5"/>
      <dgm:spPr/>
      <dgm:t>
        <a:bodyPr/>
        <a:lstStyle/>
        <a:p>
          <a:endParaRPr lang="en-ZA"/>
        </a:p>
      </dgm:t>
    </dgm:pt>
    <dgm:pt modelId="{AF41B273-7F9C-4096-B12E-DD0FE6159DE9}" type="pres">
      <dgm:prSet presAssocID="{E795BFBA-E50A-4FD8-9C97-1AFE3BAEE5A4}" presName="node" presStyleLbl="node1" presStyleIdx="2" presStyleCnt="5">
        <dgm:presLayoutVars>
          <dgm:bulletEnabled val="1"/>
        </dgm:presLayoutVars>
      </dgm:prSet>
      <dgm:spPr/>
      <dgm:t>
        <a:bodyPr/>
        <a:lstStyle/>
        <a:p>
          <a:endParaRPr lang="en-ZA"/>
        </a:p>
      </dgm:t>
    </dgm:pt>
    <dgm:pt modelId="{36AC0301-A27C-4A0F-9DDD-1D2C1645F224}" type="pres">
      <dgm:prSet presAssocID="{E795BFBA-E50A-4FD8-9C97-1AFE3BAEE5A4}" presName="spNode" presStyleCnt="0"/>
      <dgm:spPr/>
    </dgm:pt>
    <dgm:pt modelId="{8471B177-8321-4099-A3C7-DF5B3C280877}" type="pres">
      <dgm:prSet presAssocID="{DD6F1A75-1ACA-494F-BD55-417F64C639DC}" presName="sibTrans" presStyleLbl="sibTrans1D1" presStyleIdx="2" presStyleCnt="5"/>
      <dgm:spPr/>
      <dgm:t>
        <a:bodyPr/>
        <a:lstStyle/>
        <a:p>
          <a:endParaRPr lang="en-ZA"/>
        </a:p>
      </dgm:t>
    </dgm:pt>
    <dgm:pt modelId="{A444B325-6420-4B9D-9090-7413231DF731}" type="pres">
      <dgm:prSet presAssocID="{1D0826D0-1376-415C-94CD-BD5A738AC76F}" presName="node" presStyleLbl="node1" presStyleIdx="3" presStyleCnt="5">
        <dgm:presLayoutVars>
          <dgm:bulletEnabled val="1"/>
        </dgm:presLayoutVars>
      </dgm:prSet>
      <dgm:spPr/>
      <dgm:t>
        <a:bodyPr/>
        <a:lstStyle/>
        <a:p>
          <a:endParaRPr lang="en-ZA"/>
        </a:p>
      </dgm:t>
    </dgm:pt>
    <dgm:pt modelId="{4B9DE108-5E47-47CB-A28C-A4615EBFDA74}" type="pres">
      <dgm:prSet presAssocID="{1D0826D0-1376-415C-94CD-BD5A738AC76F}" presName="spNode" presStyleCnt="0"/>
      <dgm:spPr/>
    </dgm:pt>
    <dgm:pt modelId="{AB7BF6E1-354B-4424-8996-F459E4E68BE3}" type="pres">
      <dgm:prSet presAssocID="{CA289ECA-A4B5-4DBE-9249-76C9997B3161}" presName="sibTrans" presStyleLbl="sibTrans1D1" presStyleIdx="3" presStyleCnt="5"/>
      <dgm:spPr/>
      <dgm:t>
        <a:bodyPr/>
        <a:lstStyle/>
        <a:p>
          <a:endParaRPr lang="en-ZA"/>
        </a:p>
      </dgm:t>
    </dgm:pt>
    <dgm:pt modelId="{139A62AC-EA08-4286-921B-9B7C5D7889BE}" type="pres">
      <dgm:prSet presAssocID="{71E48311-42AE-4EAF-A3B3-40BA5BAF3371}" presName="node" presStyleLbl="node1" presStyleIdx="4" presStyleCnt="5">
        <dgm:presLayoutVars>
          <dgm:bulletEnabled val="1"/>
        </dgm:presLayoutVars>
      </dgm:prSet>
      <dgm:spPr/>
      <dgm:t>
        <a:bodyPr/>
        <a:lstStyle/>
        <a:p>
          <a:endParaRPr lang="en-ZA"/>
        </a:p>
      </dgm:t>
    </dgm:pt>
    <dgm:pt modelId="{593BE69A-A390-44F9-8461-6E391068F34A}" type="pres">
      <dgm:prSet presAssocID="{71E48311-42AE-4EAF-A3B3-40BA5BAF3371}" presName="spNode" presStyleCnt="0"/>
      <dgm:spPr/>
    </dgm:pt>
    <dgm:pt modelId="{15B60693-1FCA-4201-BCF3-FA7E1045A59D}" type="pres">
      <dgm:prSet presAssocID="{3589506B-3ADA-452D-B5D5-D92028CF77E6}" presName="sibTrans" presStyleLbl="sibTrans1D1" presStyleIdx="4" presStyleCnt="5"/>
      <dgm:spPr/>
      <dgm:t>
        <a:bodyPr/>
        <a:lstStyle/>
        <a:p>
          <a:endParaRPr lang="en-ZA"/>
        </a:p>
      </dgm:t>
    </dgm:pt>
  </dgm:ptLst>
  <dgm:cxnLst>
    <dgm:cxn modelId="{945884DF-705B-492E-9380-D8069CC3DA76}" type="presOf" srcId="{34D4B220-FF2D-4649-B782-F3A5BC125C56}" destId="{DEEAC34B-DADA-4688-BD4A-D6693A847B36}" srcOrd="0" destOrd="0" presId="urn:microsoft.com/office/officeart/2005/8/layout/cycle6"/>
    <dgm:cxn modelId="{6EEE4BB3-D901-490D-AF00-E7484CC29F2E}" type="presOf" srcId="{E511FE60-6A0B-4348-8951-C83D9C08620B}" destId="{42E03472-77FA-40F1-A4F3-C3046B5F8DB2}" srcOrd="0" destOrd="0" presId="urn:microsoft.com/office/officeart/2005/8/layout/cycle6"/>
    <dgm:cxn modelId="{EE24B680-9F4B-4A0F-9022-7A2B25281427}" type="presOf" srcId="{E795BFBA-E50A-4FD8-9C97-1AFE3BAEE5A4}" destId="{AF41B273-7F9C-4096-B12E-DD0FE6159DE9}" srcOrd="0" destOrd="0" presId="urn:microsoft.com/office/officeart/2005/8/layout/cycle6"/>
    <dgm:cxn modelId="{2908F082-9EB2-469F-AA03-4C0C3C8500E1}" type="presOf" srcId="{71E48311-42AE-4EAF-A3B3-40BA5BAF3371}" destId="{139A62AC-EA08-4286-921B-9B7C5D7889BE}" srcOrd="0" destOrd="0" presId="urn:microsoft.com/office/officeart/2005/8/layout/cycle6"/>
    <dgm:cxn modelId="{4FF30514-416B-4C4A-9772-61AF5C83AD06}" type="presOf" srcId="{5D830804-4509-47B9-8664-D35B5CBCDF9A}" destId="{BF5E5BA0-6968-48F1-89D1-C19FE8947674}" srcOrd="0" destOrd="0" presId="urn:microsoft.com/office/officeart/2005/8/layout/cycle6"/>
    <dgm:cxn modelId="{FD6DD8CE-1FF2-44D6-BC69-5FA44C573781}" type="presOf" srcId="{3FEE9532-3964-4155-9AC9-ACB66247326D}" destId="{852C8057-784B-4160-92D1-B76126959B7A}" srcOrd="0" destOrd="0" presId="urn:microsoft.com/office/officeart/2005/8/layout/cycle6"/>
    <dgm:cxn modelId="{D7772745-3A5B-48BF-B075-E5135C246DBD}" srcId="{5D830804-4509-47B9-8664-D35B5CBCDF9A}" destId="{E795BFBA-E50A-4FD8-9C97-1AFE3BAEE5A4}" srcOrd="2" destOrd="0" parTransId="{24AD484F-F50B-43D1-A880-058581CEC707}" sibTransId="{DD6F1A75-1ACA-494F-BD55-417F64C639DC}"/>
    <dgm:cxn modelId="{F493D9E9-E7E6-4C16-A138-D207EADF4935}" type="presOf" srcId="{3589506B-3ADA-452D-B5D5-D92028CF77E6}" destId="{15B60693-1FCA-4201-BCF3-FA7E1045A59D}" srcOrd="0" destOrd="0" presId="urn:microsoft.com/office/officeart/2005/8/layout/cycle6"/>
    <dgm:cxn modelId="{703CDD8C-7405-40EA-9492-1E7C101C38A7}" srcId="{5D830804-4509-47B9-8664-D35B5CBCDF9A}" destId="{1D0826D0-1376-415C-94CD-BD5A738AC76F}" srcOrd="3" destOrd="0" parTransId="{32E99F72-27CA-45DA-AB84-4E228AA216F3}" sibTransId="{CA289ECA-A4B5-4DBE-9249-76C9997B3161}"/>
    <dgm:cxn modelId="{15D4E232-7D88-43A0-9DC4-D5EFFD7092E3}" type="presOf" srcId="{1D0826D0-1376-415C-94CD-BD5A738AC76F}" destId="{A444B325-6420-4B9D-9090-7413231DF731}" srcOrd="0" destOrd="0" presId="urn:microsoft.com/office/officeart/2005/8/layout/cycle6"/>
    <dgm:cxn modelId="{E839AEE9-BEB8-4793-B4AF-38A73DD39B19}" srcId="{5D830804-4509-47B9-8664-D35B5CBCDF9A}" destId="{71E48311-42AE-4EAF-A3B3-40BA5BAF3371}" srcOrd="4" destOrd="0" parTransId="{27447587-26B5-49CC-821A-5A1333B0518A}" sibTransId="{3589506B-3ADA-452D-B5D5-D92028CF77E6}"/>
    <dgm:cxn modelId="{F1118E6F-2C5B-401C-8DCA-FAC2499BEE05}" type="presOf" srcId="{CA289ECA-A4B5-4DBE-9249-76C9997B3161}" destId="{AB7BF6E1-354B-4424-8996-F459E4E68BE3}" srcOrd="0" destOrd="0" presId="urn:microsoft.com/office/officeart/2005/8/layout/cycle6"/>
    <dgm:cxn modelId="{3C1345B1-36AA-41C5-81F7-97617391A0F4}" type="presOf" srcId="{DD6F1A75-1ACA-494F-BD55-417F64C639DC}" destId="{8471B177-8321-4099-A3C7-DF5B3C280877}" srcOrd="0" destOrd="0" presId="urn:microsoft.com/office/officeart/2005/8/layout/cycle6"/>
    <dgm:cxn modelId="{E63EF107-1AB7-4194-B732-E68A560F7679}" srcId="{5D830804-4509-47B9-8664-D35B5CBCDF9A}" destId="{3FEE9532-3964-4155-9AC9-ACB66247326D}" srcOrd="0" destOrd="0" parTransId="{62717181-74F3-44DA-B137-51976913086E}" sibTransId="{34D4B220-FF2D-4649-B782-F3A5BC125C56}"/>
    <dgm:cxn modelId="{79142763-3BC0-4F38-9485-C03ED6EAD0C4}" srcId="{5D830804-4509-47B9-8664-D35B5CBCDF9A}" destId="{E511FE60-6A0B-4348-8951-C83D9C08620B}" srcOrd="1" destOrd="0" parTransId="{49BFBA5A-5C51-48C0-ACC2-EEBF784E9A32}" sibTransId="{3ABD9E49-7062-4863-B0BF-8B542A941C0C}"/>
    <dgm:cxn modelId="{81C610C5-47AA-40A8-9C00-CCDD212712ED}" type="presOf" srcId="{3ABD9E49-7062-4863-B0BF-8B542A941C0C}" destId="{8F78F13D-AD23-482D-AF4A-BF5B6CEC950A}" srcOrd="0" destOrd="0" presId="urn:microsoft.com/office/officeart/2005/8/layout/cycle6"/>
    <dgm:cxn modelId="{6824F5DE-B6EC-47A8-B040-0C531C44F515}" type="presParOf" srcId="{BF5E5BA0-6968-48F1-89D1-C19FE8947674}" destId="{852C8057-784B-4160-92D1-B76126959B7A}" srcOrd="0" destOrd="0" presId="urn:microsoft.com/office/officeart/2005/8/layout/cycle6"/>
    <dgm:cxn modelId="{A6F6B866-1C8E-45E5-8F46-1A3147577D50}" type="presParOf" srcId="{BF5E5BA0-6968-48F1-89D1-C19FE8947674}" destId="{9AB3D1A4-C25F-48FB-BB72-EC4C98E4E122}" srcOrd="1" destOrd="0" presId="urn:microsoft.com/office/officeart/2005/8/layout/cycle6"/>
    <dgm:cxn modelId="{B94699DD-8093-4B0D-B8EF-3BF5CCC5F7C3}" type="presParOf" srcId="{BF5E5BA0-6968-48F1-89D1-C19FE8947674}" destId="{DEEAC34B-DADA-4688-BD4A-D6693A847B36}" srcOrd="2" destOrd="0" presId="urn:microsoft.com/office/officeart/2005/8/layout/cycle6"/>
    <dgm:cxn modelId="{159DCE00-8598-46C5-BE62-EFE2776D0E31}" type="presParOf" srcId="{BF5E5BA0-6968-48F1-89D1-C19FE8947674}" destId="{42E03472-77FA-40F1-A4F3-C3046B5F8DB2}" srcOrd="3" destOrd="0" presId="urn:microsoft.com/office/officeart/2005/8/layout/cycle6"/>
    <dgm:cxn modelId="{5970E61B-F9C8-4CC2-A3EE-6EEE0D09C20B}" type="presParOf" srcId="{BF5E5BA0-6968-48F1-89D1-C19FE8947674}" destId="{43201FC8-49EE-4331-AF7C-D48A56602867}" srcOrd="4" destOrd="0" presId="urn:microsoft.com/office/officeart/2005/8/layout/cycle6"/>
    <dgm:cxn modelId="{1F4A8BA1-4F2C-4791-A847-0ED39147A5FB}" type="presParOf" srcId="{BF5E5BA0-6968-48F1-89D1-C19FE8947674}" destId="{8F78F13D-AD23-482D-AF4A-BF5B6CEC950A}" srcOrd="5" destOrd="0" presId="urn:microsoft.com/office/officeart/2005/8/layout/cycle6"/>
    <dgm:cxn modelId="{005F0A12-6B45-4864-8379-055BDE028859}" type="presParOf" srcId="{BF5E5BA0-6968-48F1-89D1-C19FE8947674}" destId="{AF41B273-7F9C-4096-B12E-DD0FE6159DE9}" srcOrd="6" destOrd="0" presId="urn:microsoft.com/office/officeart/2005/8/layout/cycle6"/>
    <dgm:cxn modelId="{FF16D58B-ED67-48F9-B2F5-503A32D006BA}" type="presParOf" srcId="{BF5E5BA0-6968-48F1-89D1-C19FE8947674}" destId="{36AC0301-A27C-4A0F-9DDD-1D2C1645F224}" srcOrd="7" destOrd="0" presId="urn:microsoft.com/office/officeart/2005/8/layout/cycle6"/>
    <dgm:cxn modelId="{4EE36485-8AA0-4922-BD7A-292AB96777AC}" type="presParOf" srcId="{BF5E5BA0-6968-48F1-89D1-C19FE8947674}" destId="{8471B177-8321-4099-A3C7-DF5B3C280877}" srcOrd="8" destOrd="0" presId="urn:microsoft.com/office/officeart/2005/8/layout/cycle6"/>
    <dgm:cxn modelId="{B13F0F7E-1E27-4F8B-BA29-180E04221162}" type="presParOf" srcId="{BF5E5BA0-6968-48F1-89D1-C19FE8947674}" destId="{A444B325-6420-4B9D-9090-7413231DF731}" srcOrd="9" destOrd="0" presId="urn:microsoft.com/office/officeart/2005/8/layout/cycle6"/>
    <dgm:cxn modelId="{157A3F06-F8DA-4B00-B583-315BCA40F8DD}" type="presParOf" srcId="{BF5E5BA0-6968-48F1-89D1-C19FE8947674}" destId="{4B9DE108-5E47-47CB-A28C-A4615EBFDA74}" srcOrd="10" destOrd="0" presId="urn:microsoft.com/office/officeart/2005/8/layout/cycle6"/>
    <dgm:cxn modelId="{1FD4C85F-7832-45C0-BFD2-2B297BBA8BCD}" type="presParOf" srcId="{BF5E5BA0-6968-48F1-89D1-C19FE8947674}" destId="{AB7BF6E1-354B-4424-8996-F459E4E68BE3}" srcOrd="11" destOrd="0" presId="urn:microsoft.com/office/officeart/2005/8/layout/cycle6"/>
    <dgm:cxn modelId="{5A3A0FC8-F82B-4009-8F90-ADBD14A0F547}" type="presParOf" srcId="{BF5E5BA0-6968-48F1-89D1-C19FE8947674}" destId="{139A62AC-EA08-4286-921B-9B7C5D7889BE}" srcOrd="12" destOrd="0" presId="urn:microsoft.com/office/officeart/2005/8/layout/cycle6"/>
    <dgm:cxn modelId="{2C8B4B93-4111-4069-B6EA-BF4BA96CBAAC}" type="presParOf" srcId="{BF5E5BA0-6968-48F1-89D1-C19FE8947674}" destId="{593BE69A-A390-44F9-8461-6E391068F34A}" srcOrd="13" destOrd="0" presId="urn:microsoft.com/office/officeart/2005/8/layout/cycle6"/>
    <dgm:cxn modelId="{9FEB6F12-68DE-4781-9729-6262F3A3BA60}" type="presParOf" srcId="{BF5E5BA0-6968-48F1-89D1-C19FE8947674}" destId="{15B60693-1FCA-4201-BCF3-FA7E1045A59D}"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868D4-E946-4629-B2B4-198A7D82F16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ZA"/>
        </a:p>
      </dgm:t>
    </dgm:pt>
    <dgm:pt modelId="{A46D6922-04F2-4F46-9E65-13FBC7A83127}" type="pres">
      <dgm:prSet presAssocID="{065868D4-E946-4629-B2B4-198A7D82F16D}" presName="diagram" presStyleCnt="0">
        <dgm:presLayoutVars>
          <dgm:chMax val="1"/>
          <dgm:dir/>
          <dgm:animLvl val="ctr"/>
          <dgm:resizeHandles val="exact"/>
        </dgm:presLayoutVars>
      </dgm:prSet>
      <dgm:spPr/>
      <dgm:t>
        <a:bodyPr/>
        <a:lstStyle/>
        <a:p>
          <a:endParaRPr lang="en-ZA"/>
        </a:p>
      </dgm:t>
    </dgm:pt>
  </dgm:ptLst>
  <dgm:cxnLst>
    <dgm:cxn modelId="{47EE9C33-06B2-450E-8BF1-B3916B76AF1B}" type="presOf" srcId="{065868D4-E946-4629-B2B4-198A7D82F16D}" destId="{A46D6922-04F2-4F46-9E65-13FBC7A83127}" srcOrd="0"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B6C9F0-ECE7-4D1B-972D-79EC33A422E3}"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en-ZA"/>
        </a:p>
      </dgm:t>
    </dgm:pt>
    <dgm:pt modelId="{2834B02E-C946-43C9-B361-8C7F6F31173F}">
      <dgm:prSet phldrT="[Text]"/>
      <dgm:spPr/>
      <dgm:t>
        <a:bodyPr/>
        <a:lstStyle/>
        <a:p>
          <a:r>
            <a:rPr lang="en-ZA" dirty="0" smtClean="0"/>
            <a:t>Compliance</a:t>
          </a:r>
          <a:endParaRPr lang="en-ZA" dirty="0"/>
        </a:p>
      </dgm:t>
    </dgm:pt>
    <dgm:pt modelId="{55856D1A-384E-4F02-BDE3-33D924336844}" type="parTrans" cxnId="{1BA5019C-3DA9-4FD1-BE7F-4D4B9C91E402}">
      <dgm:prSet/>
      <dgm:spPr/>
      <dgm:t>
        <a:bodyPr/>
        <a:lstStyle/>
        <a:p>
          <a:endParaRPr lang="en-ZA"/>
        </a:p>
      </dgm:t>
    </dgm:pt>
    <dgm:pt modelId="{03B4595E-C001-45BE-9A92-926081CD2434}" type="sibTrans" cxnId="{1BA5019C-3DA9-4FD1-BE7F-4D4B9C91E402}">
      <dgm:prSet/>
      <dgm:spPr/>
      <dgm:t>
        <a:bodyPr/>
        <a:lstStyle/>
        <a:p>
          <a:endParaRPr lang="en-ZA"/>
        </a:p>
      </dgm:t>
    </dgm:pt>
    <dgm:pt modelId="{003F8046-EEF2-4A51-8CD8-BF280C18346B}">
      <dgm:prSet phldrT="[Text]"/>
      <dgm:spPr/>
      <dgm:t>
        <a:bodyPr/>
        <a:lstStyle/>
        <a:p>
          <a:r>
            <a:rPr lang="en-ZA" dirty="0" smtClean="0"/>
            <a:t>Audit</a:t>
          </a:r>
          <a:endParaRPr lang="en-ZA" dirty="0"/>
        </a:p>
      </dgm:t>
    </dgm:pt>
    <dgm:pt modelId="{FA824306-9652-41A5-BF80-0F9381784187}" type="parTrans" cxnId="{07895276-3D7B-4530-92C9-7BC23735D64B}">
      <dgm:prSet/>
      <dgm:spPr/>
      <dgm:t>
        <a:bodyPr/>
        <a:lstStyle/>
        <a:p>
          <a:endParaRPr lang="en-ZA"/>
        </a:p>
      </dgm:t>
    </dgm:pt>
    <dgm:pt modelId="{06EC28B1-F10A-46CD-B599-DD6B64FB6EAC}" type="sibTrans" cxnId="{07895276-3D7B-4530-92C9-7BC23735D64B}">
      <dgm:prSet/>
      <dgm:spPr/>
      <dgm:t>
        <a:bodyPr/>
        <a:lstStyle/>
        <a:p>
          <a:endParaRPr lang="en-ZA"/>
        </a:p>
      </dgm:t>
    </dgm:pt>
    <dgm:pt modelId="{3E1B173F-91BC-4774-A005-D3DBB492BBD8}">
      <dgm:prSet/>
      <dgm:spPr/>
      <dgm:t>
        <a:bodyPr/>
        <a:lstStyle/>
        <a:p>
          <a:endParaRPr lang="en-ZA"/>
        </a:p>
      </dgm:t>
    </dgm:pt>
    <dgm:pt modelId="{AD25F5FA-36F3-4CDA-BE0E-522D315973E4}" type="parTrans" cxnId="{2E6A0A15-D4E3-42A0-BD78-54CF9DBA2487}">
      <dgm:prSet/>
      <dgm:spPr/>
      <dgm:t>
        <a:bodyPr/>
        <a:lstStyle/>
        <a:p>
          <a:endParaRPr lang="en-ZA"/>
        </a:p>
      </dgm:t>
    </dgm:pt>
    <dgm:pt modelId="{AA5D0F8C-882E-4978-92C6-D9B2C1520F7B}" type="sibTrans" cxnId="{2E6A0A15-D4E3-42A0-BD78-54CF9DBA2487}">
      <dgm:prSet/>
      <dgm:spPr/>
      <dgm:t>
        <a:bodyPr/>
        <a:lstStyle/>
        <a:p>
          <a:endParaRPr lang="en-ZA"/>
        </a:p>
      </dgm:t>
    </dgm:pt>
    <dgm:pt modelId="{803A0143-B0E5-4B89-B980-ABDEEECAAC7D}">
      <dgm:prSet/>
      <dgm:spPr/>
      <dgm:t>
        <a:bodyPr/>
        <a:lstStyle/>
        <a:p>
          <a:r>
            <a:rPr lang="en-ZA" dirty="0" smtClean="0"/>
            <a:t>IT Governance</a:t>
          </a:r>
          <a:endParaRPr lang="en-ZA" dirty="0"/>
        </a:p>
      </dgm:t>
    </dgm:pt>
    <dgm:pt modelId="{981D4CF8-6F09-4671-891F-68464F6BD98F}" type="parTrans" cxnId="{009164E8-F29D-4C1A-9EB2-307C5F2A031F}">
      <dgm:prSet/>
      <dgm:spPr/>
      <dgm:t>
        <a:bodyPr/>
        <a:lstStyle/>
        <a:p>
          <a:endParaRPr lang="en-ZA"/>
        </a:p>
      </dgm:t>
    </dgm:pt>
    <dgm:pt modelId="{4BBA0B94-F781-4416-81BA-8F6A538B514A}" type="sibTrans" cxnId="{009164E8-F29D-4C1A-9EB2-307C5F2A031F}">
      <dgm:prSet/>
      <dgm:spPr/>
      <dgm:t>
        <a:bodyPr/>
        <a:lstStyle/>
        <a:p>
          <a:endParaRPr lang="en-ZA"/>
        </a:p>
      </dgm:t>
    </dgm:pt>
    <dgm:pt modelId="{6D2BBF8F-4A0F-43CD-A9DC-3035DE0FDBA0}">
      <dgm:prSet/>
      <dgm:spPr/>
      <dgm:t>
        <a:bodyPr/>
        <a:lstStyle/>
        <a:p>
          <a:r>
            <a:rPr lang="en-ZA" dirty="0" smtClean="0"/>
            <a:t>Custodian of Corporate Governance</a:t>
          </a:r>
          <a:endParaRPr lang="en-ZA" dirty="0"/>
        </a:p>
      </dgm:t>
    </dgm:pt>
    <dgm:pt modelId="{BB69525F-4F0B-4ABF-AB1D-5005C5DDCB9A}" type="parTrans" cxnId="{55114610-71C1-410B-866C-36D6915A8E69}">
      <dgm:prSet/>
      <dgm:spPr/>
      <dgm:t>
        <a:bodyPr/>
        <a:lstStyle/>
        <a:p>
          <a:endParaRPr lang="en-ZA"/>
        </a:p>
      </dgm:t>
    </dgm:pt>
    <dgm:pt modelId="{0049B163-596B-4105-9A1B-BC53DAAED5DF}" type="sibTrans" cxnId="{55114610-71C1-410B-866C-36D6915A8E69}">
      <dgm:prSet/>
      <dgm:spPr/>
      <dgm:t>
        <a:bodyPr/>
        <a:lstStyle/>
        <a:p>
          <a:endParaRPr lang="en-ZA"/>
        </a:p>
      </dgm:t>
    </dgm:pt>
    <dgm:pt modelId="{DF20C348-7997-4531-A203-4864095657F0}">
      <dgm:prSet/>
      <dgm:spPr/>
      <dgm:t>
        <a:bodyPr/>
        <a:lstStyle/>
        <a:p>
          <a:r>
            <a:rPr lang="en-ZA" dirty="0" smtClean="0"/>
            <a:t>Internal Audit</a:t>
          </a:r>
          <a:endParaRPr lang="en-ZA" dirty="0"/>
        </a:p>
      </dgm:t>
    </dgm:pt>
    <dgm:pt modelId="{13319069-0AD0-4C16-B37B-C51B8E1E8803}" type="parTrans" cxnId="{C787D093-3FC4-44BE-9D9A-8BD7E262D9D0}">
      <dgm:prSet/>
      <dgm:spPr/>
      <dgm:t>
        <a:bodyPr/>
        <a:lstStyle/>
        <a:p>
          <a:endParaRPr lang="en-ZA"/>
        </a:p>
      </dgm:t>
    </dgm:pt>
    <dgm:pt modelId="{08A8DF64-D61B-41CF-913D-531F2035EF46}" type="sibTrans" cxnId="{C787D093-3FC4-44BE-9D9A-8BD7E262D9D0}">
      <dgm:prSet/>
      <dgm:spPr/>
      <dgm:t>
        <a:bodyPr/>
        <a:lstStyle/>
        <a:p>
          <a:endParaRPr lang="en-ZA"/>
        </a:p>
      </dgm:t>
    </dgm:pt>
    <dgm:pt modelId="{299E06E6-E18D-4972-9B1D-340A923A1C38}">
      <dgm:prSet/>
      <dgm:spPr/>
      <dgm:t>
        <a:bodyPr/>
        <a:lstStyle/>
        <a:p>
          <a:r>
            <a:rPr lang="en-ZA" dirty="0" smtClean="0"/>
            <a:t>Risk Governance</a:t>
          </a:r>
          <a:endParaRPr lang="en-ZA" dirty="0"/>
        </a:p>
      </dgm:t>
    </dgm:pt>
    <dgm:pt modelId="{15486F82-B064-431B-8D6E-7779E556964C}" type="parTrans" cxnId="{AFFA765B-99DB-4A7E-AD1D-1A583AC3286D}">
      <dgm:prSet/>
      <dgm:spPr/>
      <dgm:t>
        <a:bodyPr/>
        <a:lstStyle/>
        <a:p>
          <a:endParaRPr lang="en-ZA"/>
        </a:p>
      </dgm:t>
    </dgm:pt>
    <dgm:pt modelId="{C6D50714-41E7-4C55-8BB0-9CFD03E20916}" type="sibTrans" cxnId="{AFFA765B-99DB-4A7E-AD1D-1A583AC3286D}">
      <dgm:prSet/>
      <dgm:spPr/>
      <dgm:t>
        <a:bodyPr/>
        <a:lstStyle/>
        <a:p>
          <a:endParaRPr lang="en-ZA"/>
        </a:p>
      </dgm:t>
    </dgm:pt>
    <dgm:pt modelId="{5FDEAA8B-5966-4772-A3D6-CC8A1BBB3033}">
      <dgm:prSet/>
      <dgm:spPr/>
      <dgm:t>
        <a:bodyPr/>
        <a:lstStyle/>
        <a:p>
          <a:r>
            <a:rPr lang="en-ZA" dirty="0" smtClean="0"/>
            <a:t>Stakeholder Relationships</a:t>
          </a:r>
          <a:endParaRPr lang="en-ZA" dirty="0"/>
        </a:p>
      </dgm:t>
    </dgm:pt>
    <dgm:pt modelId="{7C5BE80E-86AB-40EE-B9E7-3F1AA7BFA5D9}" type="parTrans" cxnId="{A9AF8538-869E-4C98-96C8-534F823A5FF9}">
      <dgm:prSet/>
      <dgm:spPr/>
      <dgm:t>
        <a:bodyPr/>
        <a:lstStyle/>
        <a:p>
          <a:endParaRPr lang="en-ZA"/>
        </a:p>
      </dgm:t>
    </dgm:pt>
    <dgm:pt modelId="{82B79D45-077F-4215-AD46-A82E8CF3EC6D}" type="sibTrans" cxnId="{A9AF8538-869E-4C98-96C8-534F823A5FF9}">
      <dgm:prSet/>
      <dgm:spPr/>
      <dgm:t>
        <a:bodyPr/>
        <a:lstStyle/>
        <a:p>
          <a:endParaRPr lang="en-ZA"/>
        </a:p>
      </dgm:t>
    </dgm:pt>
    <dgm:pt modelId="{51EDCC69-9F04-49F7-BD12-23BD38BCC4B2}">
      <dgm:prSet/>
      <dgm:spPr/>
      <dgm:t>
        <a:bodyPr/>
        <a:lstStyle/>
        <a:p>
          <a:r>
            <a:rPr lang="en-ZA" dirty="0" smtClean="0"/>
            <a:t>Integrated Reporting</a:t>
          </a:r>
          <a:endParaRPr lang="en-ZA" dirty="0"/>
        </a:p>
      </dgm:t>
    </dgm:pt>
    <dgm:pt modelId="{B8D79A42-0A69-413D-AF71-DEA4E8F643FC}" type="parTrans" cxnId="{4DE51ADB-45E8-4EDD-B0CD-BB42A7EB1A6D}">
      <dgm:prSet/>
      <dgm:spPr/>
      <dgm:t>
        <a:bodyPr/>
        <a:lstStyle/>
        <a:p>
          <a:endParaRPr lang="en-ZA"/>
        </a:p>
      </dgm:t>
    </dgm:pt>
    <dgm:pt modelId="{E2266FAF-A54E-4B0F-B1DB-35A698DDA154}" type="sibTrans" cxnId="{4DE51ADB-45E8-4EDD-B0CD-BB42A7EB1A6D}">
      <dgm:prSet/>
      <dgm:spPr/>
      <dgm:t>
        <a:bodyPr/>
        <a:lstStyle/>
        <a:p>
          <a:endParaRPr lang="en-ZA"/>
        </a:p>
      </dgm:t>
    </dgm:pt>
    <dgm:pt modelId="{75EB6A7F-C418-4CE6-80B9-D37E2597A76F}">
      <dgm:prSet phldrT="[Text]"/>
      <dgm:spPr/>
      <dgm:t>
        <a:bodyPr/>
        <a:lstStyle/>
        <a:p>
          <a:r>
            <a:rPr lang="en-ZA" dirty="0" smtClean="0"/>
            <a:t>Effective Ethical Leadership</a:t>
          </a:r>
          <a:endParaRPr lang="en-ZA" dirty="0"/>
        </a:p>
      </dgm:t>
    </dgm:pt>
    <dgm:pt modelId="{3B80D4AD-7A88-4937-806A-84B04BB2A95C}" type="sibTrans" cxnId="{D98C2617-2B78-4FCE-9AF9-34E24673B6EF}">
      <dgm:prSet/>
      <dgm:spPr/>
      <dgm:t>
        <a:bodyPr/>
        <a:lstStyle/>
        <a:p>
          <a:endParaRPr lang="en-ZA"/>
        </a:p>
      </dgm:t>
    </dgm:pt>
    <dgm:pt modelId="{460C8E0A-EF7B-43AD-886A-C26A74D3E286}" type="parTrans" cxnId="{D98C2617-2B78-4FCE-9AF9-34E24673B6EF}">
      <dgm:prSet/>
      <dgm:spPr/>
      <dgm:t>
        <a:bodyPr/>
        <a:lstStyle/>
        <a:p>
          <a:endParaRPr lang="en-ZA"/>
        </a:p>
      </dgm:t>
    </dgm:pt>
    <dgm:pt modelId="{9B59DD24-D1E4-4AA8-A550-35D5C1D803D4}" type="pres">
      <dgm:prSet presAssocID="{60B6C9F0-ECE7-4D1B-972D-79EC33A422E3}" presName="diagram" presStyleCnt="0">
        <dgm:presLayoutVars>
          <dgm:dir/>
          <dgm:resizeHandles val="exact"/>
        </dgm:presLayoutVars>
      </dgm:prSet>
      <dgm:spPr/>
      <dgm:t>
        <a:bodyPr/>
        <a:lstStyle/>
        <a:p>
          <a:endParaRPr lang="en-ZA"/>
        </a:p>
      </dgm:t>
    </dgm:pt>
    <dgm:pt modelId="{4DA46342-57FC-4F4A-B54A-7DB2B805AF3F}" type="pres">
      <dgm:prSet presAssocID="{75EB6A7F-C418-4CE6-80B9-D37E2597A76F}" presName="node" presStyleLbl="node1" presStyleIdx="0" presStyleCnt="9">
        <dgm:presLayoutVars>
          <dgm:bulletEnabled val="1"/>
        </dgm:presLayoutVars>
      </dgm:prSet>
      <dgm:spPr/>
      <dgm:t>
        <a:bodyPr/>
        <a:lstStyle/>
        <a:p>
          <a:endParaRPr lang="en-ZA"/>
        </a:p>
      </dgm:t>
    </dgm:pt>
    <dgm:pt modelId="{E1EB3B0F-461C-427E-89CF-C912B225378E}" type="pres">
      <dgm:prSet presAssocID="{3B80D4AD-7A88-4937-806A-84B04BB2A95C}" presName="sibTrans" presStyleCnt="0"/>
      <dgm:spPr/>
    </dgm:pt>
    <dgm:pt modelId="{1D963D81-CF97-4CF7-9620-72C9B6DA512E}" type="pres">
      <dgm:prSet presAssocID="{6D2BBF8F-4A0F-43CD-A9DC-3035DE0FDBA0}" presName="node" presStyleLbl="node1" presStyleIdx="1" presStyleCnt="9">
        <dgm:presLayoutVars>
          <dgm:bulletEnabled val="1"/>
        </dgm:presLayoutVars>
      </dgm:prSet>
      <dgm:spPr/>
      <dgm:t>
        <a:bodyPr/>
        <a:lstStyle/>
        <a:p>
          <a:endParaRPr lang="en-ZA"/>
        </a:p>
      </dgm:t>
    </dgm:pt>
    <dgm:pt modelId="{6CDDB78E-88CC-45BF-9332-E10B8AC1A8CA}" type="pres">
      <dgm:prSet presAssocID="{0049B163-596B-4105-9A1B-BC53DAAED5DF}" presName="sibTrans" presStyleCnt="0"/>
      <dgm:spPr/>
    </dgm:pt>
    <dgm:pt modelId="{D89EAE0B-53E3-487E-BC7F-27EBEC61AD14}" type="pres">
      <dgm:prSet presAssocID="{003F8046-EEF2-4A51-8CD8-BF280C18346B}" presName="node" presStyleLbl="node1" presStyleIdx="2" presStyleCnt="9">
        <dgm:presLayoutVars>
          <dgm:bulletEnabled val="1"/>
        </dgm:presLayoutVars>
      </dgm:prSet>
      <dgm:spPr/>
      <dgm:t>
        <a:bodyPr/>
        <a:lstStyle/>
        <a:p>
          <a:endParaRPr lang="en-ZA"/>
        </a:p>
      </dgm:t>
    </dgm:pt>
    <dgm:pt modelId="{556C5900-0B59-48BF-B309-F9FC86A85912}" type="pres">
      <dgm:prSet presAssocID="{06EC28B1-F10A-46CD-B599-DD6B64FB6EAC}" presName="sibTrans" presStyleCnt="0"/>
      <dgm:spPr/>
    </dgm:pt>
    <dgm:pt modelId="{D24209C6-E420-4E41-9287-5837DE4E59C7}" type="pres">
      <dgm:prSet presAssocID="{299E06E6-E18D-4972-9B1D-340A923A1C38}" presName="node" presStyleLbl="node1" presStyleIdx="3" presStyleCnt="9">
        <dgm:presLayoutVars>
          <dgm:bulletEnabled val="1"/>
        </dgm:presLayoutVars>
      </dgm:prSet>
      <dgm:spPr/>
      <dgm:t>
        <a:bodyPr/>
        <a:lstStyle/>
        <a:p>
          <a:endParaRPr lang="en-ZA"/>
        </a:p>
      </dgm:t>
    </dgm:pt>
    <dgm:pt modelId="{437A9C6C-3DE0-4364-8DB6-BFFED62EBDEB}" type="pres">
      <dgm:prSet presAssocID="{C6D50714-41E7-4C55-8BB0-9CFD03E20916}" presName="sibTrans" presStyleCnt="0"/>
      <dgm:spPr/>
    </dgm:pt>
    <dgm:pt modelId="{DE399FD9-6E12-4A8C-8093-DAA523693588}" type="pres">
      <dgm:prSet presAssocID="{803A0143-B0E5-4B89-B980-ABDEEECAAC7D}" presName="node" presStyleLbl="node1" presStyleIdx="4" presStyleCnt="9">
        <dgm:presLayoutVars>
          <dgm:bulletEnabled val="1"/>
        </dgm:presLayoutVars>
      </dgm:prSet>
      <dgm:spPr/>
      <dgm:t>
        <a:bodyPr/>
        <a:lstStyle/>
        <a:p>
          <a:endParaRPr lang="en-ZA"/>
        </a:p>
      </dgm:t>
    </dgm:pt>
    <dgm:pt modelId="{57AC15A8-E391-4666-98B1-AD431361EE34}" type="pres">
      <dgm:prSet presAssocID="{4BBA0B94-F781-4416-81BA-8F6A538B514A}" presName="sibTrans" presStyleCnt="0"/>
      <dgm:spPr/>
    </dgm:pt>
    <dgm:pt modelId="{7A3F6F60-D41E-4FB7-B8BA-C125D31E2E6F}" type="pres">
      <dgm:prSet presAssocID="{2834B02E-C946-43C9-B361-8C7F6F31173F}" presName="node" presStyleLbl="node1" presStyleIdx="5" presStyleCnt="9">
        <dgm:presLayoutVars>
          <dgm:bulletEnabled val="1"/>
        </dgm:presLayoutVars>
      </dgm:prSet>
      <dgm:spPr/>
      <dgm:t>
        <a:bodyPr/>
        <a:lstStyle/>
        <a:p>
          <a:endParaRPr lang="en-ZA"/>
        </a:p>
      </dgm:t>
    </dgm:pt>
    <dgm:pt modelId="{37F77BB8-D6AF-4AC4-A1FE-BC8E41D50EA1}" type="pres">
      <dgm:prSet presAssocID="{03B4595E-C001-45BE-9A92-926081CD2434}" presName="sibTrans" presStyleCnt="0"/>
      <dgm:spPr/>
    </dgm:pt>
    <dgm:pt modelId="{848D8A51-DF0B-42E1-96A2-64D80DA92AC1}" type="pres">
      <dgm:prSet presAssocID="{DF20C348-7997-4531-A203-4864095657F0}" presName="node" presStyleLbl="node1" presStyleIdx="6" presStyleCnt="9">
        <dgm:presLayoutVars>
          <dgm:bulletEnabled val="1"/>
        </dgm:presLayoutVars>
      </dgm:prSet>
      <dgm:spPr/>
      <dgm:t>
        <a:bodyPr/>
        <a:lstStyle/>
        <a:p>
          <a:endParaRPr lang="en-ZA"/>
        </a:p>
      </dgm:t>
    </dgm:pt>
    <dgm:pt modelId="{22BB4F2E-D778-4585-BF08-BF3815171B2E}" type="pres">
      <dgm:prSet presAssocID="{08A8DF64-D61B-41CF-913D-531F2035EF46}" presName="sibTrans" presStyleCnt="0"/>
      <dgm:spPr/>
    </dgm:pt>
    <dgm:pt modelId="{50D6FA9E-DAAC-4554-B96B-EF2DAFE81B56}" type="pres">
      <dgm:prSet presAssocID="{5FDEAA8B-5966-4772-A3D6-CC8A1BBB3033}" presName="node" presStyleLbl="node1" presStyleIdx="7" presStyleCnt="9">
        <dgm:presLayoutVars>
          <dgm:bulletEnabled val="1"/>
        </dgm:presLayoutVars>
      </dgm:prSet>
      <dgm:spPr/>
      <dgm:t>
        <a:bodyPr/>
        <a:lstStyle/>
        <a:p>
          <a:endParaRPr lang="en-ZA"/>
        </a:p>
      </dgm:t>
    </dgm:pt>
    <dgm:pt modelId="{71A89F4F-A4A7-4204-BCE6-A45F5BAB3D98}" type="pres">
      <dgm:prSet presAssocID="{82B79D45-077F-4215-AD46-A82E8CF3EC6D}" presName="sibTrans" presStyleCnt="0"/>
      <dgm:spPr/>
    </dgm:pt>
    <dgm:pt modelId="{594C5B38-4DBD-444C-AF24-C868DB70AB9C}" type="pres">
      <dgm:prSet presAssocID="{51EDCC69-9F04-49F7-BD12-23BD38BCC4B2}" presName="node" presStyleLbl="node1" presStyleIdx="8" presStyleCnt="9">
        <dgm:presLayoutVars>
          <dgm:bulletEnabled val="1"/>
        </dgm:presLayoutVars>
      </dgm:prSet>
      <dgm:spPr/>
      <dgm:t>
        <a:bodyPr/>
        <a:lstStyle/>
        <a:p>
          <a:endParaRPr lang="en-ZA"/>
        </a:p>
      </dgm:t>
    </dgm:pt>
  </dgm:ptLst>
  <dgm:cxnLst>
    <dgm:cxn modelId="{1BA5019C-3DA9-4FD1-BE7F-4D4B9C91E402}" srcId="{60B6C9F0-ECE7-4D1B-972D-79EC33A422E3}" destId="{2834B02E-C946-43C9-B361-8C7F6F31173F}" srcOrd="5" destOrd="0" parTransId="{55856D1A-384E-4F02-BDE3-33D924336844}" sibTransId="{03B4595E-C001-45BE-9A92-926081CD2434}"/>
    <dgm:cxn modelId="{AFFA765B-99DB-4A7E-AD1D-1A583AC3286D}" srcId="{60B6C9F0-ECE7-4D1B-972D-79EC33A422E3}" destId="{299E06E6-E18D-4972-9B1D-340A923A1C38}" srcOrd="3" destOrd="0" parTransId="{15486F82-B064-431B-8D6E-7779E556964C}" sibTransId="{C6D50714-41E7-4C55-8BB0-9CFD03E20916}"/>
    <dgm:cxn modelId="{55114610-71C1-410B-866C-36D6915A8E69}" srcId="{60B6C9F0-ECE7-4D1B-972D-79EC33A422E3}" destId="{6D2BBF8F-4A0F-43CD-A9DC-3035DE0FDBA0}" srcOrd="1" destOrd="0" parTransId="{BB69525F-4F0B-4ABF-AB1D-5005C5DDCB9A}" sibTransId="{0049B163-596B-4105-9A1B-BC53DAAED5DF}"/>
    <dgm:cxn modelId="{C787D093-3FC4-44BE-9D9A-8BD7E262D9D0}" srcId="{60B6C9F0-ECE7-4D1B-972D-79EC33A422E3}" destId="{DF20C348-7997-4531-A203-4864095657F0}" srcOrd="6" destOrd="0" parTransId="{13319069-0AD0-4C16-B37B-C51B8E1E8803}" sibTransId="{08A8DF64-D61B-41CF-913D-531F2035EF46}"/>
    <dgm:cxn modelId="{4DE51ADB-45E8-4EDD-B0CD-BB42A7EB1A6D}" srcId="{60B6C9F0-ECE7-4D1B-972D-79EC33A422E3}" destId="{51EDCC69-9F04-49F7-BD12-23BD38BCC4B2}" srcOrd="8" destOrd="0" parTransId="{B8D79A42-0A69-413D-AF71-DEA4E8F643FC}" sibTransId="{E2266FAF-A54E-4B0F-B1DB-35A698DDA154}"/>
    <dgm:cxn modelId="{3F293EE6-7335-40D3-85A5-BEFFB3616989}" type="presOf" srcId="{2834B02E-C946-43C9-B361-8C7F6F31173F}" destId="{7A3F6F60-D41E-4FB7-B8BA-C125D31E2E6F}" srcOrd="0" destOrd="0" presId="urn:microsoft.com/office/officeart/2005/8/layout/default#1"/>
    <dgm:cxn modelId="{C5C7BFE2-DA66-4BC5-8821-054CF5147403}" type="presOf" srcId="{6D2BBF8F-4A0F-43CD-A9DC-3035DE0FDBA0}" destId="{1D963D81-CF97-4CF7-9620-72C9B6DA512E}" srcOrd="0" destOrd="0" presId="urn:microsoft.com/office/officeart/2005/8/layout/default#1"/>
    <dgm:cxn modelId="{EA21F30D-B13F-4B73-AE30-9068607D5761}" type="presOf" srcId="{60B6C9F0-ECE7-4D1B-972D-79EC33A422E3}" destId="{9B59DD24-D1E4-4AA8-A550-35D5C1D803D4}" srcOrd="0" destOrd="0" presId="urn:microsoft.com/office/officeart/2005/8/layout/default#1"/>
    <dgm:cxn modelId="{28E6B210-6F31-4D9D-A302-CAFD6F2A99A8}" type="presOf" srcId="{803A0143-B0E5-4B89-B980-ABDEEECAAC7D}" destId="{DE399FD9-6E12-4A8C-8093-DAA523693588}" srcOrd="0" destOrd="0" presId="urn:microsoft.com/office/officeart/2005/8/layout/default#1"/>
    <dgm:cxn modelId="{D3306605-071E-4057-9BFD-F8B85DBF0A20}" type="presOf" srcId="{DF20C348-7997-4531-A203-4864095657F0}" destId="{848D8A51-DF0B-42E1-96A2-64D80DA92AC1}" srcOrd="0" destOrd="0" presId="urn:microsoft.com/office/officeart/2005/8/layout/default#1"/>
    <dgm:cxn modelId="{5421F510-C3DB-4601-B834-7D18E48E5700}" type="presOf" srcId="{75EB6A7F-C418-4CE6-80B9-D37E2597A76F}" destId="{4DA46342-57FC-4F4A-B54A-7DB2B805AF3F}" srcOrd="0" destOrd="0" presId="urn:microsoft.com/office/officeart/2005/8/layout/default#1"/>
    <dgm:cxn modelId="{2E6A0A15-D4E3-42A0-BD78-54CF9DBA2487}" srcId="{75EB6A7F-C418-4CE6-80B9-D37E2597A76F}" destId="{3E1B173F-91BC-4774-A005-D3DBB492BBD8}" srcOrd="0" destOrd="0" parTransId="{AD25F5FA-36F3-4CDA-BE0E-522D315973E4}" sibTransId="{AA5D0F8C-882E-4978-92C6-D9B2C1520F7B}"/>
    <dgm:cxn modelId="{542D1A92-0E12-4568-897E-7C652F4BEB64}" type="presOf" srcId="{299E06E6-E18D-4972-9B1D-340A923A1C38}" destId="{D24209C6-E420-4E41-9287-5837DE4E59C7}" srcOrd="0" destOrd="0" presId="urn:microsoft.com/office/officeart/2005/8/layout/default#1"/>
    <dgm:cxn modelId="{E262F72A-4F3C-43E6-8EE3-C3257013EEAC}" type="presOf" srcId="{003F8046-EEF2-4A51-8CD8-BF280C18346B}" destId="{D89EAE0B-53E3-487E-BC7F-27EBEC61AD14}" srcOrd="0" destOrd="0" presId="urn:microsoft.com/office/officeart/2005/8/layout/default#1"/>
    <dgm:cxn modelId="{A9AF8538-869E-4C98-96C8-534F823A5FF9}" srcId="{60B6C9F0-ECE7-4D1B-972D-79EC33A422E3}" destId="{5FDEAA8B-5966-4772-A3D6-CC8A1BBB3033}" srcOrd="7" destOrd="0" parTransId="{7C5BE80E-86AB-40EE-B9E7-3F1AA7BFA5D9}" sibTransId="{82B79D45-077F-4215-AD46-A82E8CF3EC6D}"/>
    <dgm:cxn modelId="{D47FB3B7-1CF5-4629-AFA2-3DAB3ECC385F}" type="presOf" srcId="{5FDEAA8B-5966-4772-A3D6-CC8A1BBB3033}" destId="{50D6FA9E-DAAC-4554-B96B-EF2DAFE81B56}" srcOrd="0" destOrd="0" presId="urn:microsoft.com/office/officeart/2005/8/layout/default#1"/>
    <dgm:cxn modelId="{746EAC57-CEE1-4906-8063-A1D23D065FFA}" type="presOf" srcId="{3E1B173F-91BC-4774-A005-D3DBB492BBD8}" destId="{4DA46342-57FC-4F4A-B54A-7DB2B805AF3F}" srcOrd="0" destOrd="1" presId="urn:microsoft.com/office/officeart/2005/8/layout/default#1"/>
    <dgm:cxn modelId="{009164E8-F29D-4C1A-9EB2-307C5F2A031F}" srcId="{60B6C9F0-ECE7-4D1B-972D-79EC33A422E3}" destId="{803A0143-B0E5-4B89-B980-ABDEEECAAC7D}" srcOrd="4" destOrd="0" parTransId="{981D4CF8-6F09-4671-891F-68464F6BD98F}" sibTransId="{4BBA0B94-F781-4416-81BA-8F6A538B514A}"/>
    <dgm:cxn modelId="{07895276-3D7B-4530-92C9-7BC23735D64B}" srcId="{60B6C9F0-ECE7-4D1B-972D-79EC33A422E3}" destId="{003F8046-EEF2-4A51-8CD8-BF280C18346B}" srcOrd="2" destOrd="0" parTransId="{FA824306-9652-41A5-BF80-0F9381784187}" sibTransId="{06EC28B1-F10A-46CD-B599-DD6B64FB6EAC}"/>
    <dgm:cxn modelId="{BC828D7D-7522-41A1-A83A-4029F7628E74}" type="presOf" srcId="{51EDCC69-9F04-49F7-BD12-23BD38BCC4B2}" destId="{594C5B38-4DBD-444C-AF24-C868DB70AB9C}" srcOrd="0" destOrd="0" presId="urn:microsoft.com/office/officeart/2005/8/layout/default#1"/>
    <dgm:cxn modelId="{D98C2617-2B78-4FCE-9AF9-34E24673B6EF}" srcId="{60B6C9F0-ECE7-4D1B-972D-79EC33A422E3}" destId="{75EB6A7F-C418-4CE6-80B9-D37E2597A76F}" srcOrd="0" destOrd="0" parTransId="{460C8E0A-EF7B-43AD-886A-C26A74D3E286}" sibTransId="{3B80D4AD-7A88-4937-806A-84B04BB2A95C}"/>
    <dgm:cxn modelId="{850BEF8C-CC4D-4C03-81D8-FE441F739624}" type="presParOf" srcId="{9B59DD24-D1E4-4AA8-A550-35D5C1D803D4}" destId="{4DA46342-57FC-4F4A-B54A-7DB2B805AF3F}" srcOrd="0" destOrd="0" presId="urn:microsoft.com/office/officeart/2005/8/layout/default#1"/>
    <dgm:cxn modelId="{CED83167-6B57-4FDC-A021-F494142CC24A}" type="presParOf" srcId="{9B59DD24-D1E4-4AA8-A550-35D5C1D803D4}" destId="{E1EB3B0F-461C-427E-89CF-C912B225378E}" srcOrd="1" destOrd="0" presId="urn:microsoft.com/office/officeart/2005/8/layout/default#1"/>
    <dgm:cxn modelId="{0F3E12A4-3D8D-4B6C-BA60-51741DED9C2A}" type="presParOf" srcId="{9B59DD24-D1E4-4AA8-A550-35D5C1D803D4}" destId="{1D963D81-CF97-4CF7-9620-72C9B6DA512E}" srcOrd="2" destOrd="0" presId="urn:microsoft.com/office/officeart/2005/8/layout/default#1"/>
    <dgm:cxn modelId="{23A83B1D-C37A-4D26-AD43-CA5F5A755E71}" type="presParOf" srcId="{9B59DD24-D1E4-4AA8-A550-35D5C1D803D4}" destId="{6CDDB78E-88CC-45BF-9332-E10B8AC1A8CA}" srcOrd="3" destOrd="0" presId="urn:microsoft.com/office/officeart/2005/8/layout/default#1"/>
    <dgm:cxn modelId="{4D471A4C-227B-4203-8006-7BC307DCF91D}" type="presParOf" srcId="{9B59DD24-D1E4-4AA8-A550-35D5C1D803D4}" destId="{D89EAE0B-53E3-487E-BC7F-27EBEC61AD14}" srcOrd="4" destOrd="0" presId="urn:microsoft.com/office/officeart/2005/8/layout/default#1"/>
    <dgm:cxn modelId="{DB37421B-A022-418E-B401-28696BF37341}" type="presParOf" srcId="{9B59DD24-D1E4-4AA8-A550-35D5C1D803D4}" destId="{556C5900-0B59-48BF-B309-F9FC86A85912}" srcOrd="5" destOrd="0" presId="urn:microsoft.com/office/officeart/2005/8/layout/default#1"/>
    <dgm:cxn modelId="{8105D861-A424-4B85-ABDC-9288F1E34E4D}" type="presParOf" srcId="{9B59DD24-D1E4-4AA8-A550-35D5C1D803D4}" destId="{D24209C6-E420-4E41-9287-5837DE4E59C7}" srcOrd="6" destOrd="0" presId="urn:microsoft.com/office/officeart/2005/8/layout/default#1"/>
    <dgm:cxn modelId="{72377040-2EAE-4B3E-9C62-98353958C425}" type="presParOf" srcId="{9B59DD24-D1E4-4AA8-A550-35D5C1D803D4}" destId="{437A9C6C-3DE0-4364-8DB6-BFFED62EBDEB}" srcOrd="7" destOrd="0" presId="urn:microsoft.com/office/officeart/2005/8/layout/default#1"/>
    <dgm:cxn modelId="{9FAF69CC-F70F-450A-AB2B-014190F1CC40}" type="presParOf" srcId="{9B59DD24-D1E4-4AA8-A550-35D5C1D803D4}" destId="{DE399FD9-6E12-4A8C-8093-DAA523693588}" srcOrd="8" destOrd="0" presId="urn:microsoft.com/office/officeart/2005/8/layout/default#1"/>
    <dgm:cxn modelId="{1BBD4AB8-E625-4BC3-A967-066F0B53E4CD}" type="presParOf" srcId="{9B59DD24-D1E4-4AA8-A550-35D5C1D803D4}" destId="{57AC15A8-E391-4666-98B1-AD431361EE34}" srcOrd="9" destOrd="0" presId="urn:microsoft.com/office/officeart/2005/8/layout/default#1"/>
    <dgm:cxn modelId="{7BD07C69-A053-41DE-9E58-E540D364EF2E}" type="presParOf" srcId="{9B59DD24-D1E4-4AA8-A550-35D5C1D803D4}" destId="{7A3F6F60-D41E-4FB7-B8BA-C125D31E2E6F}" srcOrd="10" destOrd="0" presId="urn:microsoft.com/office/officeart/2005/8/layout/default#1"/>
    <dgm:cxn modelId="{FA8D3BB8-D68B-48A9-B823-684A80B877AA}" type="presParOf" srcId="{9B59DD24-D1E4-4AA8-A550-35D5C1D803D4}" destId="{37F77BB8-D6AF-4AC4-A1FE-BC8E41D50EA1}" srcOrd="11" destOrd="0" presId="urn:microsoft.com/office/officeart/2005/8/layout/default#1"/>
    <dgm:cxn modelId="{BF45A831-A41B-40D9-A5AD-0BD5234F9D04}" type="presParOf" srcId="{9B59DD24-D1E4-4AA8-A550-35D5C1D803D4}" destId="{848D8A51-DF0B-42E1-96A2-64D80DA92AC1}" srcOrd="12" destOrd="0" presId="urn:microsoft.com/office/officeart/2005/8/layout/default#1"/>
    <dgm:cxn modelId="{4654FDD5-4260-494B-B3E4-18ADAEF90E1E}" type="presParOf" srcId="{9B59DD24-D1E4-4AA8-A550-35D5C1D803D4}" destId="{22BB4F2E-D778-4585-BF08-BF3815171B2E}" srcOrd="13" destOrd="0" presId="urn:microsoft.com/office/officeart/2005/8/layout/default#1"/>
    <dgm:cxn modelId="{09489EC2-DBA8-452C-A0B6-5579D41EE753}" type="presParOf" srcId="{9B59DD24-D1E4-4AA8-A550-35D5C1D803D4}" destId="{50D6FA9E-DAAC-4554-B96B-EF2DAFE81B56}" srcOrd="14" destOrd="0" presId="urn:microsoft.com/office/officeart/2005/8/layout/default#1"/>
    <dgm:cxn modelId="{9537B7DD-D8EC-4B1D-A406-FE049F607A39}" type="presParOf" srcId="{9B59DD24-D1E4-4AA8-A550-35D5C1D803D4}" destId="{71A89F4F-A4A7-4204-BCE6-A45F5BAB3D98}" srcOrd="15" destOrd="0" presId="urn:microsoft.com/office/officeart/2005/8/layout/default#1"/>
    <dgm:cxn modelId="{6F31F3A7-A7BE-450D-A993-2BEF9DC17CBF}" type="presParOf" srcId="{9B59DD24-D1E4-4AA8-A550-35D5C1D803D4}" destId="{594C5B38-4DBD-444C-AF24-C868DB70AB9C}" srcOrd="16" destOrd="0" presId="urn:microsoft.com/office/officeart/2005/8/layout/defaul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2C8057-784B-4160-92D1-B76126959B7A}">
      <dsp:nvSpPr>
        <dsp:cNvPr id="0" name=""/>
        <dsp:cNvSpPr/>
      </dsp:nvSpPr>
      <dsp:spPr>
        <a:xfrm>
          <a:off x="2548834" y="2410"/>
          <a:ext cx="1398924" cy="90930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Council</a:t>
          </a:r>
          <a:endParaRPr lang="en-ZA" sz="1500" kern="1200" dirty="0"/>
        </a:p>
      </dsp:txBody>
      <dsp:txXfrm>
        <a:off x="2548834" y="2410"/>
        <a:ext cx="1398924" cy="909301"/>
      </dsp:txXfrm>
    </dsp:sp>
    <dsp:sp modelId="{DEEAC34B-DADA-4688-BD4A-D6693A847B36}">
      <dsp:nvSpPr>
        <dsp:cNvPr id="0" name=""/>
        <dsp:cNvSpPr/>
      </dsp:nvSpPr>
      <dsp:spPr>
        <a:xfrm>
          <a:off x="1432601" y="457061"/>
          <a:ext cx="3631390" cy="3631390"/>
        </a:xfrm>
        <a:custGeom>
          <a:avLst/>
          <a:gdLst/>
          <a:ahLst/>
          <a:cxnLst/>
          <a:rect l="0" t="0" r="0" b="0"/>
          <a:pathLst>
            <a:path>
              <a:moveTo>
                <a:pt x="2524755" y="144174"/>
              </a:moveTo>
              <a:arcTo wR="1815695" hR="1815695" stAng="17579201" swAng="19601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E03472-77FA-40F1-A4F3-C3046B5F8DB2}">
      <dsp:nvSpPr>
        <dsp:cNvPr id="0" name=""/>
        <dsp:cNvSpPr/>
      </dsp:nvSpPr>
      <dsp:spPr>
        <a:xfrm>
          <a:off x="4275663" y="1257025"/>
          <a:ext cx="1398924" cy="909301"/>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Institutional Forum</a:t>
          </a:r>
          <a:endParaRPr lang="en-ZA" sz="1500" kern="1200" dirty="0"/>
        </a:p>
      </dsp:txBody>
      <dsp:txXfrm>
        <a:off x="4275663" y="1257025"/>
        <a:ext cx="1398924" cy="909301"/>
      </dsp:txXfrm>
    </dsp:sp>
    <dsp:sp modelId="{8F78F13D-AD23-482D-AF4A-BF5B6CEC950A}">
      <dsp:nvSpPr>
        <dsp:cNvPr id="0" name=""/>
        <dsp:cNvSpPr/>
      </dsp:nvSpPr>
      <dsp:spPr>
        <a:xfrm>
          <a:off x="1432601" y="457061"/>
          <a:ext cx="3631390" cy="3631390"/>
        </a:xfrm>
        <a:custGeom>
          <a:avLst/>
          <a:gdLst/>
          <a:ahLst/>
          <a:cxnLst/>
          <a:rect l="0" t="0" r="0" b="0"/>
          <a:pathLst>
            <a:path>
              <a:moveTo>
                <a:pt x="3628912" y="1720866"/>
              </a:moveTo>
              <a:arcTo wR="1815695" hR="1815695" stAng="21420374" swAng="21952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41B273-7F9C-4096-B12E-DD0FE6159DE9}">
      <dsp:nvSpPr>
        <dsp:cNvPr id="0" name=""/>
        <dsp:cNvSpPr/>
      </dsp:nvSpPr>
      <dsp:spPr>
        <a:xfrm>
          <a:off x="3616073" y="3287033"/>
          <a:ext cx="1398924" cy="90930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Senate</a:t>
          </a:r>
          <a:endParaRPr lang="en-ZA" sz="1500" kern="1200" dirty="0"/>
        </a:p>
      </dsp:txBody>
      <dsp:txXfrm>
        <a:off x="3616073" y="3287033"/>
        <a:ext cx="1398924" cy="909301"/>
      </dsp:txXfrm>
    </dsp:sp>
    <dsp:sp modelId="{8471B177-8321-4099-A3C7-DF5B3C280877}">
      <dsp:nvSpPr>
        <dsp:cNvPr id="0" name=""/>
        <dsp:cNvSpPr/>
      </dsp:nvSpPr>
      <dsp:spPr>
        <a:xfrm>
          <a:off x="1432601" y="457061"/>
          <a:ext cx="3631390" cy="3631390"/>
        </a:xfrm>
        <a:custGeom>
          <a:avLst/>
          <a:gdLst/>
          <a:ahLst/>
          <a:cxnLst/>
          <a:rect l="0" t="0" r="0" b="0"/>
          <a:pathLst>
            <a:path>
              <a:moveTo>
                <a:pt x="2176265" y="3595228"/>
              </a:moveTo>
              <a:arcTo wR="1815695" hR="1815695" stAng="4712745" swAng="13745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44B325-6420-4B9D-9090-7413231DF731}">
      <dsp:nvSpPr>
        <dsp:cNvPr id="0" name=""/>
        <dsp:cNvSpPr/>
      </dsp:nvSpPr>
      <dsp:spPr>
        <a:xfrm>
          <a:off x="1481595" y="3287033"/>
          <a:ext cx="1398924" cy="90930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Student Representative Council</a:t>
          </a:r>
          <a:endParaRPr lang="en-ZA" sz="1500" kern="1200" dirty="0"/>
        </a:p>
      </dsp:txBody>
      <dsp:txXfrm>
        <a:off x="1481595" y="3287033"/>
        <a:ext cx="1398924" cy="909301"/>
      </dsp:txXfrm>
    </dsp:sp>
    <dsp:sp modelId="{AB7BF6E1-354B-4424-8996-F459E4E68BE3}">
      <dsp:nvSpPr>
        <dsp:cNvPr id="0" name=""/>
        <dsp:cNvSpPr/>
      </dsp:nvSpPr>
      <dsp:spPr>
        <a:xfrm>
          <a:off x="1432601" y="457061"/>
          <a:ext cx="3631390" cy="3631390"/>
        </a:xfrm>
        <a:custGeom>
          <a:avLst/>
          <a:gdLst/>
          <a:ahLst/>
          <a:cxnLst/>
          <a:rect l="0" t="0" r="0" b="0"/>
          <a:pathLst>
            <a:path>
              <a:moveTo>
                <a:pt x="303250" y="2820315"/>
              </a:moveTo>
              <a:arcTo wR="1815695" hR="1815695" stAng="8784387" swAng="21952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9A62AC-EA08-4286-921B-9B7C5D7889BE}">
      <dsp:nvSpPr>
        <dsp:cNvPr id="0" name=""/>
        <dsp:cNvSpPr/>
      </dsp:nvSpPr>
      <dsp:spPr>
        <a:xfrm>
          <a:off x="822005" y="1257025"/>
          <a:ext cx="1398924" cy="90930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Senior</a:t>
          </a:r>
        </a:p>
        <a:p>
          <a:pPr lvl="0" algn="ctr" defTabSz="666750">
            <a:lnSpc>
              <a:spcPct val="90000"/>
            </a:lnSpc>
            <a:spcBef>
              <a:spcPct val="0"/>
            </a:spcBef>
            <a:spcAft>
              <a:spcPct val="35000"/>
            </a:spcAft>
          </a:pPr>
          <a:r>
            <a:rPr lang="en-ZA" sz="1500" kern="1200" dirty="0" smtClean="0"/>
            <a:t>Management</a:t>
          </a:r>
          <a:endParaRPr lang="en-ZA" sz="1500" kern="1200" dirty="0"/>
        </a:p>
      </dsp:txBody>
      <dsp:txXfrm>
        <a:off x="822005" y="1257025"/>
        <a:ext cx="1398924" cy="909301"/>
      </dsp:txXfrm>
    </dsp:sp>
    <dsp:sp modelId="{15B60693-1FCA-4201-BCF3-FA7E1045A59D}">
      <dsp:nvSpPr>
        <dsp:cNvPr id="0" name=""/>
        <dsp:cNvSpPr/>
      </dsp:nvSpPr>
      <dsp:spPr>
        <a:xfrm>
          <a:off x="1432601" y="457061"/>
          <a:ext cx="3631390" cy="3631390"/>
        </a:xfrm>
        <a:custGeom>
          <a:avLst/>
          <a:gdLst/>
          <a:ahLst/>
          <a:cxnLst/>
          <a:rect l="0" t="0" r="0" b="0"/>
          <a:pathLst>
            <a:path>
              <a:moveTo>
                <a:pt x="316540" y="791349"/>
              </a:moveTo>
              <a:arcTo wR="1815695" hR="1815695" stAng="12860646" swAng="19601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A46342-57FC-4F4A-B54A-7DB2B805AF3F}">
      <dsp:nvSpPr>
        <dsp:cNvPr id="0" name=""/>
        <dsp:cNvSpPr/>
      </dsp:nvSpPr>
      <dsp:spPr>
        <a:xfrm>
          <a:off x="293159" y="2702"/>
          <a:ext cx="2029297" cy="12175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ZA" sz="2200" kern="1200" dirty="0" smtClean="0"/>
            <a:t>Effective Ethical Leadership</a:t>
          </a:r>
          <a:endParaRPr lang="en-ZA" sz="2200" kern="1200" dirty="0"/>
        </a:p>
        <a:p>
          <a:pPr marL="171450" lvl="1" indent="-171450" algn="l" defTabSz="755650">
            <a:lnSpc>
              <a:spcPct val="90000"/>
            </a:lnSpc>
            <a:spcBef>
              <a:spcPct val="0"/>
            </a:spcBef>
            <a:spcAft>
              <a:spcPct val="15000"/>
            </a:spcAft>
            <a:buChar char="••"/>
          </a:pPr>
          <a:endParaRPr lang="en-ZA" sz="1700" kern="1200"/>
        </a:p>
      </dsp:txBody>
      <dsp:txXfrm>
        <a:off x="293159" y="2702"/>
        <a:ext cx="2029297" cy="1217578"/>
      </dsp:txXfrm>
    </dsp:sp>
    <dsp:sp modelId="{1D963D81-CF97-4CF7-9620-72C9B6DA512E}">
      <dsp:nvSpPr>
        <dsp:cNvPr id="0" name=""/>
        <dsp:cNvSpPr/>
      </dsp:nvSpPr>
      <dsp:spPr>
        <a:xfrm>
          <a:off x="2525385" y="2702"/>
          <a:ext cx="2029297" cy="1217578"/>
        </a:xfrm>
        <a:prstGeom prst="rect">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Custodian of Corporate Governance</a:t>
          </a:r>
          <a:endParaRPr lang="en-ZA" sz="2200" kern="1200" dirty="0"/>
        </a:p>
      </dsp:txBody>
      <dsp:txXfrm>
        <a:off x="2525385" y="2702"/>
        <a:ext cx="2029297" cy="1217578"/>
      </dsp:txXfrm>
    </dsp:sp>
    <dsp:sp modelId="{D89EAE0B-53E3-487E-BC7F-27EBEC61AD14}">
      <dsp:nvSpPr>
        <dsp:cNvPr id="0" name=""/>
        <dsp:cNvSpPr/>
      </dsp:nvSpPr>
      <dsp:spPr>
        <a:xfrm>
          <a:off x="4757612" y="2702"/>
          <a:ext cx="2029297" cy="1217578"/>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Audit</a:t>
          </a:r>
          <a:endParaRPr lang="en-ZA" sz="2200" kern="1200" dirty="0"/>
        </a:p>
      </dsp:txBody>
      <dsp:txXfrm>
        <a:off x="4757612" y="2702"/>
        <a:ext cx="2029297" cy="1217578"/>
      </dsp:txXfrm>
    </dsp:sp>
    <dsp:sp modelId="{D24209C6-E420-4E41-9287-5837DE4E59C7}">
      <dsp:nvSpPr>
        <dsp:cNvPr id="0" name=""/>
        <dsp:cNvSpPr/>
      </dsp:nvSpPr>
      <dsp:spPr>
        <a:xfrm>
          <a:off x="293159" y="1423210"/>
          <a:ext cx="2029297" cy="1217578"/>
        </a:xfrm>
        <a:prstGeom prst="rect">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Risk Governance</a:t>
          </a:r>
          <a:endParaRPr lang="en-ZA" sz="2200" kern="1200" dirty="0"/>
        </a:p>
      </dsp:txBody>
      <dsp:txXfrm>
        <a:off x="293159" y="1423210"/>
        <a:ext cx="2029297" cy="1217578"/>
      </dsp:txXfrm>
    </dsp:sp>
    <dsp:sp modelId="{DE399FD9-6E12-4A8C-8093-DAA523693588}">
      <dsp:nvSpPr>
        <dsp:cNvPr id="0" name=""/>
        <dsp:cNvSpPr/>
      </dsp:nvSpPr>
      <dsp:spPr>
        <a:xfrm>
          <a:off x="2525385" y="1423210"/>
          <a:ext cx="2029297" cy="121757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IT Governance</a:t>
          </a:r>
          <a:endParaRPr lang="en-ZA" sz="2200" kern="1200" dirty="0"/>
        </a:p>
      </dsp:txBody>
      <dsp:txXfrm>
        <a:off x="2525385" y="1423210"/>
        <a:ext cx="2029297" cy="1217578"/>
      </dsp:txXfrm>
    </dsp:sp>
    <dsp:sp modelId="{7A3F6F60-D41E-4FB7-B8BA-C125D31E2E6F}">
      <dsp:nvSpPr>
        <dsp:cNvPr id="0" name=""/>
        <dsp:cNvSpPr/>
      </dsp:nvSpPr>
      <dsp:spPr>
        <a:xfrm>
          <a:off x="4757612" y="1423210"/>
          <a:ext cx="2029297" cy="1217578"/>
        </a:xfrm>
        <a:prstGeom prst="rect">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Compliance</a:t>
          </a:r>
          <a:endParaRPr lang="en-ZA" sz="2200" kern="1200" dirty="0"/>
        </a:p>
      </dsp:txBody>
      <dsp:txXfrm>
        <a:off x="4757612" y="1423210"/>
        <a:ext cx="2029297" cy="1217578"/>
      </dsp:txXfrm>
    </dsp:sp>
    <dsp:sp modelId="{848D8A51-DF0B-42E1-96A2-64D80DA92AC1}">
      <dsp:nvSpPr>
        <dsp:cNvPr id="0" name=""/>
        <dsp:cNvSpPr/>
      </dsp:nvSpPr>
      <dsp:spPr>
        <a:xfrm>
          <a:off x="293159" y="2843718"/>
          <a:ext cx="2029297" cy="1217578"/>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Internal Audit</a:t>
          </a:r>
          <a:endParaRPr lang="en-ZA" sz="2200" kern="1200" dirty="0"/>
        </a:p>
      </dsp:txBody>
      <dsp:txXfrm>
        <a:off x="293159" y="2843718"/>
        <a:ext cx="2029297" cy="1217578"/>
      </dsp:txXfrm>
    </dsp:sp>
    <dsp:sp modelId="{50D6FA9E-DAAC-4554-B96B-EF2DAFE81B56}">
      <dsp:nvSpPr>
        <dsp:cNvPr id="0" name=""/>
        <dsp:cNvSpPr/>
      </dsp:nvSpPr>
      <dsp:spPr>
        <a:xfrm>
          <a:off x="2525385" y="2843718"/>
          <a:ext cx="2029297" cy="1217578"/>
        </a:xfrm>
        <a:prstGeom prst="rect">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Stakeholder Relationships</a:t>
          </a:r>
          <a:endParaRPr lang="en-ZA" sz="2200" kern="1200" dirty="0"/>
        </a:p>
      </dsp:txBody>
      <dsp:txXfrm>
        <a:off x="2525385" y="2843718"/>
        <a:ext cx="2029297" cy="1217578"/>
      </dsp:txXfrm>
    </dsp:sp>
    <dsp:sp modelId="{594C5B38-4DBD-444C-AF24-C868DB70AB9C}">
      <dsp:nvSpPr>
        <dsp:cNvPr id="0" name=""/>
        <dsp:cNvSpPr/>
      </dsp:nvSpPr>
      <dsp:spPr>
        <a:xfrm>
          <a:off x="4757612" y="2843718"/>
          <a:ext cx="2029297" cy="121757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Integrated Reporting</a:t>
          </a:r>
          <a:endParaRPr lang="en-ZA" sz="2200" kern="1200" dirty="0"/>
        </a:p>
      </dsp:txBody>
      <dsp:txXfrm>
        <a:off x="4757612" y="2843718"/>
        <a:ext cx="2029297" cy="121757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C47A3-08B9-4E4D-9D1F-36AAFDE5632B}" type="datetimeFigureOut">
              <a:rPr lang="en-ZA" smtClean="0"/>
              <a:pPr/>
              <a:t>2017/09/14</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07981-8204-40B6-BEB0-6FA3C2482CD7}" type="slidenum">
              <a:rPr lang="en-ZA" smtClean="0"/>
              <a:pPr/>
              <a:t>‹#›</a:t>
            </a:fld>
            <a:endParaRPr lang="en-ZA" dirty="0"/>
          </a:p>
        </p:txBody>
      </p:sp>
    </p:spTree>
    <p:extLst>
      <p:ext uri="{BB962C8B-B14F-4D97-AF65-F5344CB8AC3E}">
        <p14:creationId xmlns:p14="http://schemas.microsoft.com/office/powerpoint/2010/main" xmlns="" val="227737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07981-8204-40B6-BEB0-6FA3C2482CD7}"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1967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8E07981-8204-40B6-BEB0-6FA3C2482CD7}" type="slidenum">
              <a:rPr lang="en-ZA" smtClean="0"/>
              <a:pPr/>
              <a:t>8</a:t>
            </a:fld>
            <a:endParaRPr lang="en-ZA" dirty="0"/>
          </a:p>
        </p:txBody>
      </p:sp>
    </p:spTree>
    <p:extLst>
      <p:ext uri="{BB962C8B-B14F-4D97-AF65-F5344CB8AC3E}">
        <p14:creationId xmlns:p14="http://schemas.microsoft.com/office/powerpoint/2010/main" xmlns="" val="160010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8999F5-E7EC-4F45-9715-3648E4D0F807}" type="datetime1">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289603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56175-E927-4839-A7BD-638691CCFB3B}" type="datetime1">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346554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C7DC2-1F0C-45E4-A3C5-331EBC7CC60D}" type="datetime1">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400234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4E7E5-F936-4869-A8A5-571F24C403A0}" type="datetime1">
              <a:rPr lang="en-US" smtClean="0">
                <a:solidFill>
                  <a:prstClr val="black">
                    <a:tint val="75000"/>
                  </a:prstClr>
                </a:solidFill>
              </a:rPr>
              <a:pPr/>
              <a:t>9/14/2017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394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BE584-AAA2-4CC2-98DB-5E7DB124EF15}" type="datetime1">
              <a:rPr lang="en-US" smtClean="0">
                <a:solidFill>
                  <a:prstClr val="black">
                    <a:tint val="75000"/>
                  </a:prstClr>
                </a:solidFill>
              </a:rPr>
              <a:pPr/>
              <a:t>9/14/2017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5658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B43E1-2C93-4A2E-B606-9004B03C0E27}" type="datetime1">
              <a:rPr lang="en-US" smtClean="0">
                <a:solidFill>
                  <a:prstClr val="black">
                    <a:tint val="75000"/>
                  </a:prstClr>
                </a:solidFill>
              </a:rPr>
              <a:pPr/>
              <a:t>9/14/2017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6023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5B465-2517-46DA-BFA4-5FE905062FB1}" type="datetime1">
              <a:rPr lang="en-US" smtClean="0">
                <a:solidFill>
                  <a:prstClr val="black">
                    <a:tint val="75000"/>
                  </a:prstClr>
                </a:solidFill>
              </a:rPr>
              <a:pPr/>
              <a:t>9/14/2017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8374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C5BC3-A566-4E1F-B29B-8FDED295FD6B}" type="datetime1">
              <a:rPr lang="en-US" smtClean="0">
                <a:solidFill>
                  <a:prstClr val="black">
                    <a:tint val="75000"/>
                  </a:prstClr>
                </a:solidFill>
              </a:rPr>
              <a:pPr/>
              <a:t>9/14/2017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71630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13865-A9AD-4F23-9E1E-FC0D37D4A453}" type="datetime1">
              <a:rPr lang="en-US" smtClean="0">
                <a:solidFill>
                  <a:prstClr val="black">
                    <a:tint val="75000"/>
                  </a:prstClr>
                </a:solidFill>
              </a:rPr>
              <a:pPr/>
              <a:t>9/14/2017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95256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7BC05-2FFE-46DD-81F7-63AD38DF62E5}" type="datetime1">
              <a:rPr lang="en-US" smtClean="0">
                <a:solidFill>
                  <a:prstClr val="black">
                    <a:tint val="75000"/>
                  </a:prstClr>
                </a:solidFill>
              </a:rPr>
              <a:pPr/>
              <a:t>9/14/2017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12513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68183-10D9-4A34-B698-B0091E234EA7}" type="datetime1">
              <a:rPr lang="en-US" smtClean="0">
                <a:solidFill>
                  <a:prstClr val="black">
                    <a:tint val="75000"/>
                  </a:prstClr>
                </a:solidFill>
              </a:rPr>
              <a:pPr/>
              <a:t>9/14/2017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8230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B2863-2C5C-45AB-8E72-ADA4BEAAB968}" type="datetime1">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2923595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EE9F6-A2D7-4167-B3D4-B9FAC125906B}" type="datetime1">
              <a:rPr lang="en-US" smtClean="0">
                <a:solidFill>
                  <a:prstClr val="black">
                    <a:tint val="75000"/>
                  </a:prstClr>
                </a:solidFill>
              </a:rPr>
              <a:pPr/>
              <a:t>9/14/2017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2530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7DFAE-727F-4E8F-8086-86B98F65F58E}" type="datetime1">
              <a:rPr lang="en-US" smtClean="0">
                <a:solidFill>
                  <a:prstClr val="black">
                    <a:tint val="75000"/>
                  </a:prstClr>
                </a:solidFill>
              </a:rPr>
              <a:pPr/>
              <a:t>9/14/2017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70529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77D2C-979E-4DC5-A66B-5F0EC615E406}" type="datetime1">
              <a:rPr lang="en-US" smtClean="0">
                <a:solidFill>
                  <a:prstClr val="black">
                    <a:tint val="75000"/>
                  </a:prstClr>
                </a:solidFill>
              </a:rPr>
              <a:pPr/>
              <a:t>9/14/2017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8691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FE615-B353-40D7-B012-5D5675D6733B}" type="datetime1">
              <a:rPr lang="en-US"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95925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4A0008-44C4-43B8-A037-91328BEE6F00}" type="datetime1">
              <a:rPr lang="en-US"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326499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6C9E50-56C3-45D1-8C3E-EFF9CDD7AC73}" type="datetime1">
              <a:rPr lang="en-US" smtClean="0"/>
              <a:pPr/>
              <a:t>9/14/2017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180104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FF866-1FBE-455A-9F85-5CBA6FB22019}" type="datetime1">
              <a:rPr lang="en-US" smtClean="0"/>
              <a:pPr/>
              <a:t>9/14/2017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409652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BC4F4-00CA-436B-A837-B615876B6F6C}" type="datetime1">
              <a:rPr lang="en-US" smtClean="0"/>
              <a:pPr/>
              <a:t>9/14/2017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177022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74643-3678-41B7-A89B-E35A9EA0A3C8}" type="datetime1">
              <a:rPr lang="en-US"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226855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DAAE5-4554-475C-9A3E-9C066F35A77D}" type="datetime1">
              <a:rPr lang="en-US"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244559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617B6-D63D-4B9A-9DC3-4661DC9F6019}" type="datetime1">
              <a:rPr lang="en-US" smtClean="0"/>
              <a:pPr/>
              <a:t>9/14/2017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C804D-096D-DB43-9847-B9DB7988A88B}" type="slidenum">
              <a:rPr lang="en-US" smtClean="0"/>
              <a:pPr/>
              <a:t>‹#›</a:t>
            </a:fld>
            <a:endParaRPr lang="en-US" dirty="0"/>
          </a:p>
        </p:txBody>
      </p:sp>
    </p:spTree>
    <p:extLst>
      <p:ext uri="{BB962C8B-B14F-4D97-AF65-F5344CB8AC3E}">
        <p14:creationId xmlns:p14="http://schemas.microsoft.com/office/powerpoint/2010/main" xmlns="" val="2313189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AFF6A-5837-4FDB-BE07-F8B64F9FE6FC}" type="datetime1">
              <a:rPr lang="en-US" smtClean="0">
                <a:solidFill>
                  <a:prstClr val="black">
                    <a:tint val="75000"/>
                  </a:prstClr>
                </a:solidFill>
              </a:rPr>
              <a:pPr/>
              <a:t>9/14/2017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C804D-096D-DB43-9847-B9DB7988A8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811541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814813"/>
            <a:ext cx="7772400" cy="2833734"/>
          </a:xfrm>
        </p:spPr>
        <p:txBody>
          <a:bodyPr>
            <a:normAutofit fontScale="90000"/>
          </a:bodyPr>
          <a:lstStyle/>
          <a:p>
            <a:r>
              <a:rPr lang="en-ZA" b="1" dirty="0" smtClean="0"/>
              <a:t>UNIVERSITY OF ZULULAND</a:t>
            </a:r>
            <a:br>
              <a:rPr lang="en-ZA" b="1" dirty="0" smtClean="0"/>
            </a:br>
            <a:r>
              <a:rPr lang="en-ZA" b="1" dirty="0" smtClean="0"/>
              <a:t/>
            </a:r>
            <a:br>
              <a:rPr lang="en-ZA" b="1" dirty="0" smtClean="0"/>
            </a:br>
            <a:r>
              <a:rPr lang="en-ZA" b="1" dirty="0" smtClean="0"/>
              <a:t>INSTITUTIONAL FORUM PRESENTATION</a:t>
            </a:r>
            <a:br>
              <a:rPr lang="en-ZA" b="1" dirty="0" smtClean="0"/>
            </a:br>
            <a:r>
              <a:rPr lang="en-ZA" b="1" dirty="0" smtClean="0"/>
              <a:t/>
            </a:r>
            <a:br>
              <a:rPr lang="en-ZA" b="1" dirty="0" smtClean="0"/>
            </a:br>
            <a:r>
              <a:rPr lang="en-ZA" sz="2000" b="1" dirty="0" smtClean="0"/>
              <a:t>13  September 2017</a:t>
            </a:r>
            <a:endParaRPr lang="en-ZA" sz="2000" b="1" dirty="0"/>
          </a:p>
        </p:txBody>
      </p:sp>
      <p:sp>
        <p:nvSpPr>
          <p:cNvPr id="2" name="Date Placeholder 1"/>
          <p:cNvSpPr>
            <a:spLocks noGrp="1"/>
          </p:cNvSpPr>
          <p:nvPr>
            <p:ph type="dt" sz="half" idx="10"/>
          </p:nvPr>
        </p:nvSpPr>
        <p:spPr/>
        <p:txBody>
          <a:bodyPr/>
          <a:lstStyle/>
          <a:p>
            <a:fld id="{53F9ABCC-16BA-4B6C-9714-A5C9C912EB19}" type="datetime1">
              <a:rPr lang="en-US" smtClean="0"/>
              <a:pPr/>
              <a:t>9/14/2017</a:t>
            </a:fld>
            <a:endParaRPr lang="en-US" dirty="0"/>
          </a:p>
        </p:txBody>
      </p:sp>
      <p:sp>
        <p:nvSpPr>
          <p:cNvPr id="4" name="Slide Number Placeholder 3"/>
          <p:cNvSpPr>
            <a:spLocks noGrp="1"/>
          </p:cNvSpPr>
          <p:nvPr>
            <p:ph type="sldNum" sz="quarter" idx="12"/>
          </p:nvPr>
        </p:nvSpPr>
        <p:spPr/>
        <p:txBody>
          <a:bodyPr/>
          <a:lstStyle/>
          <a:p>
            <a:fld id="{49BC804D-096D-DB43-9847-B9DB7988A88B}" type="slidenum">
              <a:rPr lang="en-US" smtClean="0"/>
              <a:pPr/>
              <a:t>1</a:t>
            </a:fld>
            <a:endParaRPr lang="en-US" dirty="0"/>
          </a:p>
        </p:txBody>
      </p:sp>
    </p:spTree>
    <p:extLst>
      <p:ext uri="{BB962C8B-B14F-4D97-AF65-F5344CB8AC3E}">
        <p14:creationId xmlns:p14="http://schemas.microsoft.com/office/powerpoint/2010/main" xmlns="" val="1450180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5954"/>
            <a:ext cx="8442960" cy="516418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Thank you for Your Attention</a:t>
            </a:r>
            <a:endParaRPr lang="en-US" dirty="0"/>
          </a:p>
        </p:txBody>
      </p:sp>
      <p:pic>
        <p:nvPicPr>
          <p:cNvPr id="1026" name="Picture 2" descr="L:\MIXED-UNIZULU STUDENTS\DSC_001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466660"/>
            <a:ext cx="8188859" cy="467159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215426" y="325925"/>
            <a:ext cx="6183517" cy="707886"/>
          </a:xfrm>
          <a:prstGeom prst="rect">
            <a:avLst/>
          </a:prstGeom>
          <a:solidFill>
            <a:schemeClr val="accent1"/>
          </a:solidFill>
        </p:spPr>
        <p:txBody>
          <a:bodyPr wrap="square" rtlCol="0">
            <a:spAutoFit/>
          </a:bodyPr>
          <a:lstStyle/>
          <a:p>
            <a:pPr algn="ctr"/>
            <a:r>
              <a:rPr lang="en-ZA" sz="4000" b="1" dirty="0" smtClean="0"/>
              <a:t>THANK YOU</a:t>
            </a:r>
            <a:endParaRPr lang="en-ZA" sz="4000" b="1" dirty="0"/>
          </a:p>
        </p:txBody>
      </p:sp>
      <p:sp>
        <p:nvSpPr>
          <p:cNvPr id="2" name="Date Placeholder 1"/>
          <p:cNvSpPr>
            <a:spLocks noGrp="1"/>
          </p:cNvSpPr>
          <p:nvPr>
            <p:ph type="dt" sz="half" idx="10"/>
          </p:nvPr>
        </p:nvSpPr>
        <p:spPr/>
        <p:txBody>
          <a:bodyPr/>
          <a:lstStyle/>
          <a:p>
            <a:fld id="{7E55D204-C2C7-4958-92F6-FAE45CC06A94}" type="datetime1">
              <a:rPr lang="en-US" smtClean="0"/>
              <a:pPr/>
              <a:t>9/14/2017</a:t>
            </a:fld>
            <a:endParaRPr lang="en-US" dirty="0"/>
          </a:p>
        </p:txBody>
      </p:sp>
      <p:sp>
        <p:nvSpPr>
          <p:cNvPr id="5" name="Slide Number Placeholder 4"/>
          <p:cNvSpPr>
            <a:spLocks noGrp="1"/>
          </p:cNvSpPr>
          <p:nvPr>
            <p:ph type="sldNum" sz="quarter" idx="12"/>
          </p:nvPr>
        </p:nvSpPr>
        <p:spPr/>
        <p:txBody>
          <a:bodyPr/>
          <a:lstStyle/>
          <a:p>
            <a:fld id="{49BC804D-096D-DB43-9847-B9DB7988A88B}" type="slidenum">
              <a:rPr lang="en-US" smtClean="0"/>
              <a:pPr/>
              <a:t>10</a:t>
            </a:fld>
            <a:endParaRPr lang="en-US" dirty="0"/>
          </a:p>
        </p:txBody>
      </p:sp>
    </p:spTree>
    <p:extLst>
      <p:ext uri="{BB962C8B-B14F-4D97-AF65-F5344CB8AC3E}">
        <p14:creationId xmlns:p14="http://schemas.microsoft.com/office/powerpoint/2010/main" xmlns="" val="166136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2650" y="257705"/>
            <a:ext cx="7332133" cy="944562"/>
          </a:xfrm>
          <a:solidFill>
            <a:schemeClr val="accent1"/>
          </a:solidFill>
        </p:spPr>
        <p:style>
          <a:lnRef idx="2">
            <a:schemeClr val="accent1"/>
          </a:lnRef>
          <a:fillRef idx="1">
            <a:schemeClr val="lt1"/>
          </a:fillRef>
          <a:effectRef idx="0">
            <a:schemeClr val="accent1"/>
          </a:effectRef>
          <a:fontRef idx="minor">
            <a:schemeClr val="dk1"/>
          </a:fontRef>
        </p:style>
        <p:txBody>
          <a:bodyPr/>
          <a:lstStyle/>
          <a:p>
            <a:pPr algn="l"/>
            <a:r>
              <a:rPr lang="en-US" dirty="0" smtClean="0">
                <a:solidFill>
                  <a:schemeClr val="bg2"/>
                </a:solidFill>
              </a:rPr>
              <a:t>CONTENT</a:t>
            </a:r>
            <a:endParaRPr lang="en-US" dirty="0">
              <a:solidFill>
                <a:schemeClr val="bg2"/>
              </a:solidFill>
            </a:endParaRPr>
          </a:p>
        </p:txBody>
      </p:sp>
      <p:sp>
        <p:nvSpPr>
          <p:cNvPr id="3" name="Content Placeholder 2"/>
          <p:cNvSpPr>
            <a:spLocks noGrp="1"/>
          </p:cNvSpPr>
          <p:nvPr>
            <p:ph idx="1"/>
          </p:nvPr>
        </p:nvSpPr>
        <p:spPr>
          <a:xfrm>
            <a:off x="611747" y="1623474"/>
            <a:ext cx="8229600" cy="4028682"/>
          </a:xfrm>
        </p:spPr>
        <p:txBody>
          <a:bodyPr>
            <a:normAutofit/>
          </a:bodyPr>
          <a:lstStyle/>
          <a:p>
            <a:pPr marL="0" indent="0">
              <a:buNone/>
            </a:pPr>
            <a:endParaRPr lang="en-US" dirty="0" smtClean="0"/>
          </a:p>
          <a:p>
            <a:pPr marL="0" indent="0">
              <a:buNone/>
            </a:pPr>
            <a:endParaRPr lang="en-US" dirty="0" smtClean="0"/>
          </a:p>
          <a:p>
            <a:endParaRPr lang="en-US" dirty="0" smtClean="0"/>
          </a:p>
          <a:p>
            <a:endParaRPr lang="en-US" dirty="0"/>
          </a:p>
        </p:txBody>
      </p:sp>
      <p:sp>
        <p:nvSpPr>
          <p:cNvPr id="4" name="Flowchart: Delay 3"/>
          <p:cNvSpPr/>
          <p:nvPr/>
        </p:nvSpPr>
        <p:spPr>
          <a:xfrm>
            <a:off x="286596" y="1407474"/>
            <a:ext cx="6516000" cy="432000"/>
          </a:xfrm>
          <a:prstGeom prst="flowChartDelay">
            <a:avLst/>
          </a:prstGeom>
          <a:solidFill>
            <a:schemeClr val="accent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smtClean="0">
                <a:ln>
                  <a:noFill/>
                </a:ln>
                <a:solidFill>
                  <a:prstClr val="black"/>
                </a:solidFill>
                <a:effectLst/>
                <a:uLnTx/>
                <a:uFillTx/>
                <a:latin typeface="Calibri"/>
                <a:ea typeface="+mn-ea"/>
                <a:cs typeface="+mn-cs"/>
              </a:rPr>
              <a:t>BACKGROUND</a:t>
            </a:r>
          </a:p>
        </p:txBody>
      </p:sp>
      <p:sp>
        <p:nvSpPr>
          <p:cNvPr id="5" name="Flowchart: Delay 4"/>
          <p:cNvSpPr/>
          <p:nvPr/>
        </p:nvSpPr>
        <p:spPr>
          <a:xfrm>
            <a:off x="286596" y="1937152"/>
            <a:ext cx="6516000" cy="432000"/>
          </a:xfrm>
          <a:prstGeom prst="flowChartDelay">
            <a:avLst/>
          </a:prstGeom>
          <a:solidFill>
            <a:schemeClr val="accent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smtClean="0">
                <a:ln>
                  <a:noFill/>
                </a:ln>
                <a:solidFill>
                  <a:prstClr val="black"/>
                </a:solidFill>
                <a:effectLst/>
                <a:uLnTx/>
                <a:uFillTx/>
                <a:latin typeface="Calibri"/>
                <a:ea typeface="+mn-ea"/>
                <a:cs typeface="+mn-cs"/>
              </a:rPr>
              <a:t>ADMINISTRATORS</a:t>
            </a:r>
            <a:r>
              <a:rPr kumimoji="0" lang="en-ZA" sz="1800" b="1" i="0" u="none" strike="noStrike" kern="0" cap="none" spc="0" normalizeH="0" noProof="0" dirty="0" smtClean="0">
                <a:ln>
                  <a:noFill/>
                </a:ln>
                <a:solidFill>
                  <a:prstClr val="black"/>
                </a:solidFill>
                <a:effectLst/>
                <a:uLnTx/>
                <a:uFillTx/>
                <a:latin typeface="Calibri"/>
                <a:ea typeface="+mn-ea"/>
                <a:cs typeface="+mn-cs"/>
              </a:rPr>
              <a:t> REPORT: 11 KEY PRIORITIES</a:t>
            </a:r>
            <a:endParaRPr kumimoji="0" lang="en-ZA" sz="18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 name="Flowchart: Delay 5"/>
          <p:cNvSpPr/>
          <p:nvPr/>
        </p:nvSpPr>
        <p:spPr>
          <a:xfrm>
            <a:off x="286596" y="2498467"/>
            <a:ext cx="6516000" cy="432000"/>
          </a:xfrm>
          <a:prstGeom prst="flowChartDelay">
            <a:avLst/>
          </a:prstGeom>
          <a:solidFill>
            <a:schemeClr val="accent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smtClean="0">
                <a:ln>
                  <a:noFill/>
                </a:ln>
                <a:solidFill>
                  <a:prstClr val="black"/>
                </a:solidFill>
                <a:effectLst/>
                <a:uLnTx/>
                <a:uFillTx/>
                <a:latin typeface="Calibri"/>
                <a:ea typeface="+mn-ea"/>
                <a:cs typeface="+mn-cs"/>
              </a:rPr>
              <a:t>INTERNAL STRUCTURES IN PLACE</a:t>
            </a:r>
          </a:p>
        </p:txBody>
      </p:sp>
      <p:sp>
        <p:nvSpPr>
          <p:cNvPr id="10" name="Flowchart: Delay 9"/>
          <p:cNvSpPr/>
          <p:nvPr/>
        </p:nvSpPr>
        <p:spPr>
          <a:xfrm>
            <a:off x="286596" y="3022695"/>
            <a:ext cx="6516000" cy="432000"/>
          </a:xfrm>
          <a:prstGeom prst="flowChartDelay">
            <a:avLst/>
          </a:prstGeom>
          <a:solidFill>
            <a:schemeClr val="accent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smtClean="0">
                <a:ln>
                  <a:noFill/>
                </a:ln>
                <a:solidFill>
                  <a:prstClr val="black"/>
                </a:solidFill>
                <a:effectLst/>
                <a:uLnTx/>
                <a:uFillTx/>
                <a:latin typeface="Calibri"/>
                <a:ea typeface="+mn-ea"/>
                <a:cs typeface="+mn-cs"/>
              </a:rPr>
              <a:t>EXTERNAL BENCHMARKS</a:t>
            </a:r>
          </a:p>
        </p:txBody>
      </p:sp>
      <p:sp>
        <p:nvSpPr>
          <p:cNvPr id="12" name="Flowchart: Delay 11"/>
          <p:cNvSpPr/>
          <p:nvPr/>
        </p:nvSpPr>
        <p:spPr>
          <a:xfrm>
            <a:off x="286596" y="3590948"/>
            <a:ext cx="6516000" cy="432000"/>
          </a:xfrm>
          <a:prstGeom prst="flowChartDelay">
            <a:avLst/>
          </a:prstGeom>
          <a:solidFill>
            <a:schemeClr val="accent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ZA" b="1" kern="0" dirty="0" smtClean="0">
                <a:solidFill>
                  <a:prstClr val="black"/>
                </a:solidFill>
                <a:latin typeface="Calibri"/>
              </a:rPr>
              <a:t>INSTITUTIONAL FORUM</a:t>
            </a:r>
            <a:endParaRPr kumimoji="0" lang="en-ZA" sz="18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 name="Date Placeholder 6"/>
          <p:cNvSpPr>
            <a:spLocks noGrp="1"/>
          </p:cNvSpPr>
          <p:nvPr>
            <p:ph type="dt" sz="half" idx="10"/>
          </p:nvPr>
        </p:nvSpPr>
        <p:spPr/>
        <p:txBody>
          <a:bodyPr/>
          <a:lstStyle/>
          <a:p>
            <a:fld id="{C05966E1-F314-4D63-AB8F-3F15C3AD7F7B}" type="datetime1">
              <a:rPr lang="en-US" smtClean="0"/>
              <a:pPr/>
              <a:t>9/14/2017</a:t>
            </a:fld>
            <a:endParaRPr lang="en-US" dirty="0"/>
          </a:p>
        </p:txBody>
      </p:sp>
      <p:sp>
        <p:nvSpPr>
          <p:cNvPr id="8" name="Slide Number Placeholder 7"/>
          <p:cNvSpPr>
            <a:spLocks noGrp="1"/>
          </p:cNvSpPr>
          <p:nvPr>
            <p:ph type="sldNum" sz="quarter" idx="12"/>
          </p:nvPr>
        </p:nvSpPr>
        <p:spPr/>
        <p:txBody>
          <a:bodyPr/>
          <a:lstStyle/>
          <a:p>
            <a:fld id="{49BC804D-096D-DB43-9847-B9DB7988A88B}" type="slidenum">
              <a:rPr lang="en-US" smtClean="0"/>
              <a:pPr/>
              <a:t>2</a:t>
            </a:fld>
            <a:endParaRPr lang="en-US" dirty="0"/>
          </a:p>
        </p:txBody>
      </p:sp>
    </p:spTree>
    <p:extLst>
      <p:ext uri="{BB962C8B-B14F-4D97-AF65-F5344CB8AC3E}">
        <p14:creationId xmlns:p14="http://schemas.microsoft.com/office/powerpoint/2010/main" xmlns="" val="331855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4112" y="190123"/>
            <a:ext cx="7482688" cy="1004934"/>
          </a:xfrm>
          <a:solidFill>
            <a:schemeClr val="accent1"/>
          </a:solidFill>
        </p:spPr>
        <p:txBody>
          <a:bodyPr>
            <a:normAutofit/>
          </a:bodyPr>
          <a:lstStyle/>
          <a:p>
            <a:pPr algn="l"/>
            <a:r>
              <a:rPr lang="en-US" sz="3200" dirty="0" smtClean="0"/>
              <a:t>INTRODUCTION AND BACKGROUND</a:t>
            </a:r>
            <a:endParaRPr lang="en-US" sz="3200" dirty="0"/>
          </a:p>
        </p:txBody>
      </p:sp>
      <p:sp>
        <p:nvSpPr>
          <p:cNvPr id="3" name="Content Placeholder 2"/>
          <p:cNvSpPr>
            <a:spLocks noGrp="1"/>
          </p:cNvSpPr>
          <p:nvPr>
            <p:ph idx="1"/>
          </p:nvPr>
        </p:nvSpPr>
        <p:spPr>
          <a:xfrm>
            <a:off x="258024" y="1573234"/>
            <a:ext cx="8229600" cy="4028682"/>
          </a:xfrm>
        </p:spPr>
        <p:txBody>
          <a:bodyPr>
            <a:normAutofit/>
          </a:bodyPr>
          <a:lstStyle/>
          <a:p>
            <a:r>
              <a:rPr lang="en-ZA" sz="2400" dirty="0" smtClean="0"/>
              <a:t>The University was established </a:t>
            </a:r>
            <a:r>
              <a:rPr lang="en-ZA" sz="2400" dirty="0"/>
              <a:t>in </a:t>
            </a:r>
            <a:r>
              <a:rPr lang="en-ZA" sz="2400" dirty="0" smtClean="0"/>
              <a:t>1960</a:t>
            </a:r>
          </a:p>
          <a:p>
            <a:r>
              <a:rPr lang="en-ZA" sz="2400" dirty="0" smtClean="0"/>
              <a:t>It became a Comprehensive University in 2003</a:t>
            </a:r>
            <a:endParaRPr lang="en-ZA" sz="2400" dirty="0"/>
          </a:p>
          <a:p>
            <a:r>
              <a:rPr lang="en-ZA" sz="2400" dirty="0" smtClean="0"/>
              <a:t>There are two campuses, Richards </a:t>
            </a:r>
            <a:r>
              <a:rPr lang="en-ZA" sz="2400" dirty="0"/>
              <a:t>Bay and </a:t>
            </a:r>
            <a:r>
              <a:rPr lang="en-ZA" sz="2400" dirty="0" smtClean="0"/>
              <a:t>KwaDlangezwa</a:t>
            </a:r>
            <a:endParaRPr lang="en-ZA" sz="2400" dirty="0"/>
          </a:p>
          <a:p>
            <a:r>
              <a:rPr lang="en-ZA" sz="2400" dirty="0" smtClean="0"/>
              <a:t>There are Four Faculties: Arts</a:t>
            </a:r>
            <a:r>
              <a:rPr lang="en-ZA" sz="2400" dirty="0"/>
              <a:t>; Commerce, Law and Administration; Science and Agriculture; and </a:t>
            </a:r>
            <a:r>
              <a:rPr lang="en-ZA" sz="2400" dirty="0" smtClean="0"/>
              <a:t>Education</a:t>
            </a:r>
            <a:endParaRPr lang="en-ZA" sz="2400" dirty="0"/>
          </a:p>
          <a:p>
            <a:r>
              <a:rPr lang="en-US" sz="2400" dirty="0" smtClean="0"/>
              <a:t>There are over 17 000 students who are enrolled collectively in both campuses</a:t>
            </a:r>
          </a:p>
          <a:p>
            <a:r>
              <a:rPr lang="en-US" sz="2400" dirty="0" smtClean="0"/>
              <a:t>In November 2016, the UNIZULU Science Centre celebrated  30 years of shaping futures for Science students</a:t>
            </a:r>
            <a:endParaRPr lang="en-US" sz="2400" dirty="0"/>
          </a:p>
        </p:txBody>
      </p:sp>
      <p:sp>
        <p:nvSpPr>
          <p:cNvPr id="4" name="Date Placeholder 3"/>
          <p:cNvSpPr>
            <a:spLocks noGrp="1"/>
          </p:cNvSpPr>
          <p:nvPr>
            <p:ph type="dt" sz="half" idx="10"/>
          </p:nvPr>
        </p:nvSpPr>
        <p:spPr/>
        <p:txBody>
          <a:bodyPr/>
          <a:lstStyle/>
          <a:p>
            <a:fld id="{8EDBD3CB-99BF-41B1-9A81-8239FEDE1E04}" type="datetime1">
              <a:rPr lang="en-US" smtClean="0"/>
              <a:pPr/>
              <a:t>9/14/2017</a:t>
            </a:fld>
            <a:endParaRPr lang="en-US" dirty="0"/>
          </a:p>
        </p:txBody>
      </p:sp>
      <p:sp>
        <p:nvSpPr>
          <p:cNvPr id="5" name="Slide Number Placeholder 4"/>
          <p:cNvSpPr>
            <a:spLocks noGrp="1"/>
          </p:cNvSpPr>
          <p:nvPr>
            <p:ph type="sldNum" sz="quarter" idx="12"/>
          </p:nvPr>
        </p:nvSpPr>
        <p:spPr/>
        <p:txBody>
          <a:bodyPr/>
          <a:lstStyle/>
          <a:p>
            <a:fld id="{49BC804D-096D-DB43-9847-B9DB7988A88B}" type="slidenum">
              <a:rPr lang="en-US" smtClean="0"/>
              <a:pPr/>
              <a:t>3</a:t>
            </a:fld>
            <a:endParaRPr lang="en-US" dirty="0"/>
          </a:p>
        </p:txBody>
      </p:sp>
    </p:spTree>
    <p:extLst>
      <p:ext uri="{BB962C8B-B14F-4D97-AF65-F5344CB8AC3E}">
        <p14:creationId xmlns:p14="http://schemas.microsoft.com/office/powerpoint/2010/main" xmlns="" val="357534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6003" y="257705"/>
            <a:ext cx="7813141" cy="944562"/>
          </a:xfrm>
          <a:solidFill>
            <a:schemeClr val="accent1"/>
          </a:solidFill>
        </p:spPr>
        <p:txBody>
          <a:bodyPr>
            <a:normAutofit fontScale="90000"/>
          </a:bodyPr>
          <a:lstStyle/>
          <a:p>
            <a:pPr algn="l"/>
            <a:r>
              <a:rPr lang="en-US" sz="3600" dirty="0" smtClean="0"/>
              <a:t>ADMINISTRATORS REPORT: 11 KEY PRIORITIES</a:t>
            </a:r>
            <a:endParaRPr lang="en-US" sz="3600" dirty="0"/>
          </a:p>
        </p:txBody>
      </p:sp>
      <p:sp>
        <p:nvSpPr>
          <p:cNvPr id="3" name="TextBox 2"/>
          <p:cNvSpPr txBox="1"/>
          <p:nvPr/>
        </p:nvSpPr>
        <p:spPr>
          <a:xfrm>
            <a:off x="975360" y="1985554"/>
            <a:ext cx="7236823" cy="369332"/>
          </a:xfrm>
          <a:prstGeom prst="rect">
            <a:avLst/>
          </a:prstGeom>
          <a:noFill/>
        </p:spPr>
        <p:txBody>
          <a:bodyPr wrap="square" rtlCol="0">
            <a:spAutoFit/>
          </a:bodyPr>
          <a:lstStyle/>
          <a:p>
            <a:pPr marL="285750" indent="-285750">
              <a:buFont typeface="Arial" panose="020B0604020202020204" pitchFamily="34" charset="0"/>
              <a:buChar char="•"/>
            </a:pPr>
            <a:endParaRPr lang="en-ZA" dirty="0"/>
          </a:p>
        </p:txBody>
      </p:sp>
      <p:sp>
        <p:nvSpPr>
          <p:cNvPr id="4" name="Content Placeholder 3"/>
          <p:cNvSpPr>
            <a:spLocks noGrp="1"/>
          </p:cNvSpPr>
          <p:nvPr>
            <p:ph idx="1"/>
          </p:nvPr>
        </p:nvSpPr>
        <p:spPr>
          <a:xfrm>
            <a:off x="258024" y="1147948"/>
            <a:ext cx="8741120" cy="4849624"/>
          </a:xfrm>
        </p:spPr>
        <p:txBody>
          <a:bodyPr>
            <a:normAutofit fontScale="62500" lnSpcReduction="20000"/>
          </a:bodyPr>
          <a:lstStyle/>
          <a:p>
            <a:pPr marL="0" indent="0">
              <a:buNone/>
            </a:pPr>
            <a:endParaRPr lang="en-ZA" dirty="0" smtClean="0"/>
          </a:p>
          <a:p>
            <a:pPr marL="514350" indent="-514350">
              <a:buFont typeface="+mj-lt"/>
              <a:buAutoNum type="arabicPeriod"/>
            </a:pPr>
            <a:r>
              <a:rPr lang="en-ZA" sz="3800" dirty="0" smtClean="0">
                <a:latin typeface="Calibri" panose="020F0502020204030204" pitchFamily="34" charset="0"/>
              </a:rPr>
              <a:t>Institutional governance</a:t>
            </a:r>
          </a:p>
          <a:p>
            <a:pPr marL="514350" indent="-514350">
              <a:buFont typeface="+mj-lt"/>
              <a:buAutoNum type="arabicPeriod"/>
            </a:pPr>
            <a:r>
              <a:rPr lang="en-ZA" sz="3800" dirty="0" smtClean="0">
                <a:latin typeface="Calibri" panose="020F0502020204030204" pitchFamily="34" charset="0"/>
              </a:rPr>
              <a:t>Alignment of the Management Model (to strategic objectives)</a:t>
            </a:r>
          </a:p>
          <a:p>
            <a:pPr marL="514350" indent="-514350">
              <a:buFont typeface="+mj-lt"/>
              <a:buAutoNum type="arabicPeriod"/>
            </a:pPr>
            <a:r>
              <a:rPr lang="en-ZA" sz="3800" dirty="0" smtClean="0">
                <a:latin typeface="Calibri" panose="020F0502020204030204" pitchFamily="34" charset="0"/>
              </a:rPr>
              <a:t>Critical Projects (e.g. infrastructure development)</a:t>
            </a:r>
          </a:p>
          <a:p>
            <a:pPr marL="514350" indent="-514350">
              <a:buFont typeface="+mj-lt"/>
              <a:buAutoNum type="arabicPeriod"/>
            </a:pPr>
            <a:r>
              <a:rPr lang="en-ZA" sz="3800" dirty="0" smtClean="0">
                <a:latin typeface="Calibri" panose="020F0502020204030204" pitchFamily="34" charset="0"/>
              </a:rPr>
              <a:t>Institutional commitment</a:t>
            </a:r>
          </a:p>
          <a:p>
            <a:pPr marL="514350" indent="-514350">
              <a:buFont typeface="+mj-lt"/>
              <a:buAutoNum type="arabicPeriod"/>
            </a:pPr>
            <a:r>
              <a:rPr lang="en-ZA" sz="3800" dirty="0" smtClean="0">
                <a:latin typeface="Calibri" panose="020F0502020204030204" pitchFamily="34" charset="0"/>
              </a:rPr>
              <a:t>Institutional culture</a:t>
            </a:r>
          </a:p>
          <a:p>
            <a:pPr marL="514350" indent="-514350">
              <a:buFont typeface="+mj-lt"/>
              <a:buAutoNum type="arabicPeriod"/>
            </a:pPr>
            <a:r>
              <a:rPr lang="en-ZA" sz="3800" dirty="0" smtClean="0">
                <a:latin typeface="Calibri" panose="020F0502020204030204" pitchFamily="34" charset="0"/>
              </a:rPr>
              <a:t>Institutional and academic leadership</a:t>
            </a:r>
          </a:p>
          <a:p>
            <a:pPr marL="514350" indent="-514350">
              <a:buFont typeface="+mj-lt"/>
              <a:buAutoNum type="arabicPeriod"/>
            </a:pPr>
            <a:r>
              <a:rPr lang="en-ZA" sz="3800" dirty="0" smtClean="0">
                <a:latin typeface="Calibri" panose="020F0502020204030204" pitchFamily="34" charset="0"/>
              </a:rPr>
              <a:t>Improved effectiveness and efficiency</a:t>
            </a:r>
          </a:p>
          <a:p>
            <a:pPr marL="514350" indent="-514350">
              <a:buFont typeface="+mj-lt"/>
              <a:buAutoNum type="arabicPeriod"/>
            </a:pPr>
            <a:r>
              <a:rPr lang="en-ZA" sz="3800" dirty="0" smtClean="0">
                <a:latin typeface="Calibri" panose="020F0502020204030204" pitchFamily="34" charset="0"/>
              </a:rPr>
              <a:t>Transformation and Staff Development</a:t>
            </a:r>
          </a:p>
          <a:p>
            <a:pPr marL="514350" indent="-514350">
              <a:buFont typeface="+mj-lt"/>
              <a:buAutoNum type="arabicPeriod"/>
            </a:pPr>
            <a:r>
              <a:rPr lang="en-ZA" sz="3800" dirty="0" smtClean="0">
                <a:latin typeface="Calibri" panose="020F0502020204030204" pitchFamily="34" charset="0"/>
              </a:rPr>
              <a:t>Student Relations</a:t>
            </a:r>
          </a:p>
          <a:p>
            <a:pPr marL="514350" indent="-514350">
              <a:buFont typeface="+mj-lt"/>
              <a:buAutoNum type="arabicPeriod"/>
            </a:pPr>
            <a:r>
              <a:rPr lang="en-ZA" sz="3800" dirty="0" smtClean="0">
                <a:latin typeface="Calibri" panose="020F0502020204030204" pitchFamily="34" charset="0"/>
              </a:rPr>
              <a:t>University of Zululand Foundation</a:t>
            </a:r>
          </a:p>
          <a:p>
            <a:pPr marL="514350" indent="-514350">
              <a:buFont typeface="+mj-lt"/>
              <a:buAutoNum type="arabicPeriod"/>
            </a:pPr>
            <a:r>
              <a:rPr lang="en-ZA" sz="3800" dirty="0" smtClean="0">
                <a:latin typeface="Calibri" panose="020F0502020204030204" pitchFamily="34" charset="0"/>
              </a:rPr>
              <a:t>Staff housing</a:t>
            </a:r>
            <a:endParaRPr lang="en-ZA" sz="3800" dirty="0" smtClean="0"/>
          </a:p>
          <a:p>
            <a:pPr>
              <a:buFont typeface="Arial" panose="020B0604020202020204" pitchFamily="34" charset="0"/>
              <a:buChar char="•"/>
            </a:pPr>
            <a:r>
              <a:rPr lang="en-ZA" sz="3800" b="1" dirty="0" smtClean="0"/>
              <a:t>Progress Report submitted to Minister in November 2015</a:t>
            </a:r>
            <a:endParaRPr lang="en-ZA" sz="3800" b="1" dirty="0"/>
          </a:p>
          <a:p>
            <a:pPr marL="0" indent="0">
              <a:buNone/>
            </a:pPr>
            <a:endParaRPr lang="en-ZA" sz="3800" b="1" dirty="0" smtClean="0"/>
          </a:p>
          <a:p>
            <a:endParaRPr lang="en-ZA" dirty="0"/>
          </a:p>
        </p:txBody>
      </p:sp>
      <p:sp>
        <p:nvSpPr>
          <p:cNvPr id="5" name="Date Placeholder 4"/>
          <p:cNvSpPr>
            <a:spLocks noGrp="1"/>
          </p:cNvSpPr>
          <p:nvPr>
            <p:ph type="dt" sz="half" idx="10"/>
          </p:nvPr>
        </p:nvSpPr>
        <p:spPr/>
        <p:txBody>
          <a:bodyPr/>
          <a:lstStyle/>
          <a:p>
            <a:fld id="{BF55B3F9-8508-4388-8E28-BBF371587BC0}" type="datetime1">
              <a:rPr lang="en-US" smtClean="0"/>
              <a:pPr/>
              <a:t>9/14/2017</a:t>
            </a:fld>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pPr/>
              <a:t>4</a:t>
            </a:fld>
            <a:endParaRPr lang="en-US" dirty="0"/>
          </a:p>
        </p:txBody>
      </p:sp>
    </p:spTree>
    <p:extLst>
      <p:ext uri="{BB962C8B-B14F-4D97-AF65-F5344CB8AC3E}">
        <p14:creationId xmlns:p14="http://schemas.microsoft.com/office/powerpoint/2010/main" xmlns="" val="95450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3597" y="190123"/>
            <a:ext cx="7332133" cy="1077362"/>
          </a:xfrm>
          <a:solidFill>
            <a:schemeClr val="accent1"/>
          </a:solidFill>
        </p:spPr>
        <p:txBody>
          <a:bodyPr>
            <a:normAutofit/>
          </a:bodyPr>
          <a:lstStyle/>
          <a:p>
            <a:pPr algn="l"/>
            <a:r>
              <a:rPr lang="en-US" sz="3200" dirty="0" smtClean="0"/>
              <a:t>INTERNAL STRUCTURES IN PLACE</a:t>
            </a:r>
            <a:endParaRPr lang="en-US" sz="3200" dirty="0"/>
          </a:p>
        </p:txBody>
      </p:sp>
      <p:sp>
        <p:nvSpPr>
          <p:cNvPr id="3" name="Content Placeholder 2"/>
          <p:cNvSpPr>
            <a:spLocks noGrp="1"/>
          </p:cNvSpPr>
          <p:nvPr>
            <p:ph idx="1"/>
          </p:nvPr>
        </p:nvSpPr>
        <p:spPr>
          <a:xfrm>
            <a:off x="457200" y="1600200"/>
            <a:ext cx="8229600" cy="4309533"/>
          </a:xfrm>
        </p:spPr>
        <p:txBody>
          <a:bodyPr>
            <a:normAutofit/>
          </a:bodyPr>
          <a:lstStyle/>
          <a:p>
            <a:pPr marL="0" indent="0">
              <a:buNone/>
            </a:pPr>
            <a:endParaRPr lang="en-US" b="1" u="sng" dirty="0"/>
          </a:p>
          <a:p>
            <a:pPr marL="0" indent="0">
              <a:buNone/>
            </a:pPr>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xmlns="" val="1701950909"/>
              </p:ext>
            </p:extLst>
          </p:nvPr>
        </p:nvGraphicFramePr>
        <p:xfrm>
          <a:off x="1471749" y="1515776"/>
          <a:ext cx="6496594" cy="425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7C31403F-9F7E-443D-92B5-EBC670BEB7AD}" type="datetime1">
              <a:rPr lang="en-US" smtClean="0"/>
              <a:pPr/>
              <a:t>9/14/2017</a:t>
            </a:fld>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pPr/>
              <a:t>5</a:t>
            </a:fld>
            <a:endParaRPr lang="en-US" dirty="0"/>
          </a:p>
        </p:txBody>
      </p:sp>
    </p:spTree>
    <p:extLst>
      <p:ext uri="{BB962C8B-B14F-4D97-AF65-F5344CB8AC3E}">
        <p14:creationId xmlns:p14="http://schemas.microsoft.com/office/powerpoint/2010/main" xmlns="" val="289454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2650" y="257705"/>
            <a:ext cx="7332133" cy="944562"/>
          </a:xfrm>
          <a:solidFill>
            <a:schemeClr val="accent1"/>
          </a:solidFill>
        </p:spPr>
        <p:txBody>
          <a:bodyPr>
            <a:normAutofit/>
          </a:bodyPr>
          <a:lstStyle/>
          <a:p>
            <a:pPr algn="l"/>
            <a:r>
              <a:rPr lang="en-US" sz="3200" dirty="0" smtClean="0"/>
              <a:t>MEETING EXTERNAL BENCHMARKS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504939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p:cNvGraphicFramePr/>
          <p:nvPr>
            <p:extLst>
              <p:ext uri="{D42A27DB-BD31-4B8C-83A1-F6EECF244321}">
                <p14:modId xmlns:p14="http://schemas.microsoft.com/office/powerpoint/2010/main" xmlns="" val="3509683150"/>
              </p:ext>
            </p:extLst>
          </p:nvPr>
        </p:nvGraphicFramePr>
        <p:xfrm>
          <a:off x="1523999" y="1693091"/>
          <a:ext cx="7080069"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TextBox 24"/>
          <p:cNvSpPr txBox="1"/>
          <p:nvPr/>
        </p:nvSpPr>
        <p:spPr>
          <a:xfrm>
            <a:off x="800668" y="2186335"/>
            <a:ext cx="553998" cy="2485330"/>
          </a:xfrm>
          <a:prstGeom prst="rect">
            <a:avLst/>
          </a:prstGeom>
          <a:solidFill>
            <a:srgbClr val="FFC000"/>
          </a:solidFill>
        </p:spPr>
        <p:txBody>
          <a:bodyPr vert="vert270" wrap="square" rtlCol="0">
            <a:spAutoFit/>
          </a:bodyPr>
          <a:lstStyle/>
          <a:p>
            <a:pPr algn="ctr"/>
            <a:r>
              <a:rPr lang="en-ZA" sz="2400" dirty="0" smtClean="0"/>
              <a:t>King 3 Principles</a:t>
            </a:r>
            <a:endParaRPr lang="en-ZA" sz="2400" dirty="0"/>
          </a:p>
        </p:txBody>
      </p:sp>
      <p:sp>
        <p:nvSpPr>
          <p:cNvPr id="3" name="Date Placeholder 2"/>
          <p:cNvSpPr>
            <a:spLocks noGrp="1"/>
          </p:cNvSpPr>
          <p:nvPr>
            <p:ph type="dt" sz="half" idx="10"/>
          </p:nvPr>
        </p:nvSpPr>
        <p:spPr/>
        <p:txBody>
          <a:bodyPr/>
          <a:lstStyle/>
          <a:p>
            <a:fld id="{4228BB1A-8CC5-4436-AE52-5069B0BD6639}" type="datetime1">
              <a:rPr lang="en-US" smtClean="0"/>
              <a:pPr/>
              <a:t>9/14/2017</a:t>
            </a:fld>
            <a:endParaRPr lang="en-US" dirty="0"/>
          </a:p>
        </p:txBody>
      </p:sp>
      <p:sp>
        <p:nvSpPr>
          <p:cNvPr id="4" name="Slide Number Placeholder 3"/>
          <p:cNvSpPr>
            <a:spLocks noGrp="1"/>
          </p:cNvSpPr>
          <p:nvPr>
            <p:ph type="sldNum" sz="quarter" idx="12"/>
          </p:nvPr>
        </p:nvSpPr>
        <p:spPr/>
        <p:txBody>
          <a:bodyPr/>
          <a:lstStyle/>
          <a:p>
            <a:fld id="{49BC804D-096D-DB43-9847-B9DB7988A88B}" type="slidenum">
              <a:rPr lang="en-US" smtClean="0"/>
              <a:pPr/>
              <a:t>6</a:t>
            </a:fld>
            <a:endParaRPr lang="en-US" dirty="0"/>
          </a:p>
        </p:txBody>
      </p:sp>
    </p:spTree>
    <p:extLst>
      <p:ext uri="{BB962C8B-B14F-4D97-AF65-F5344CB8AC3E}">
        <p14:creationId xmlns:p14="http://schemas.microsoft.com/office/powerpoint/2010/main" xmlns="" val="40713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6950" y="257705"/>
            <a:ext cx="7509849" cy="944562"/>
          </a:xfrm>
          <a:solidFill>
            <a:schemeClr val="accent1"/>
          </a:solidFill>
        </p:spPr>
        <p:txBody>
          <a:bodyPr>
            <a:normAutofit/>
          </a:bodyPr>
          <a:lstStyle/>
          <a:p>
            <a:pPr algn="l"/>
            <a:r>
              <a:rPr lang="en-GB" sz="3200" dirty="0" smtClean="0"/>
              <a:t>INSTITUTIONAL FORUM INTRODUCTION</a:t>
            </a:r>
            <a:endParaRPr lang="en-US" sz="3200" dirty="0"/>
          </a:p>
        </p:txBody>
      </p:sp>
      <p:sp>
        <p:nvSpPr>
          <p:cNvPr id="3" name="Content Placeholder 2"/>
          <p:cNvSpPr>
            <a:spLocks noGrp="1"/>
          </p:cNvSpPr>
          <p:nvPr>
            <p:ph idx="1"/>
          </p:nvPr>
        </p:nvSpPr>
        <p:spPr>
          <a:xfrm>
            <a:off x="457200" y="1375954"/>
            <a:ext cx="8442960" cy="4702629"/>
          </a:xfrm>
        </p:spPr>
        <p:txBody>
          <a:bodyPr>
            <a:normAutofit/>
          </a:bodyPr>
          <a:lstStyle/>
          <a:p>
            <a:pPr marL="228600" lvl="0" indent="-228600" algn="just" defTabSz="914400">
              <a:lnSpc>
                <a:spcPct val="90000"/>
              </a:lnSpc>
              <a:spcBef>
                <a:spcPts val="1000"/>
              </a:spcBef>
              <a:buFont typeface="Arial" panose="020B0604020202020204" pitchFamily="34" charset="0"/>
              <a:buChar char="•"/>
            </a:pPr>
            <a:r>
              <a:rPr lang="en-ZA" sz="2800" dirty="0">
                <a:solidFill>
                  <a:prstClr val="black"/>
                </a:solidFill>
              </a:rPr>
              <a:t>The formation of the University of Zululand Institutional Forum herein referred as IF is in accordance with both the University of Zululand statute and the Higher Education Act (101 of 1997 as amended).   While the University of Zululand’s Statute speaks amongst other things to the composition of the University of Zululand Institutional Forum, the Higher Education Act on the other hand clearly stipulates the general functions that must  be carried / performed by the Institutional Forums of universities in South </a:t>
            </a:r>
            <a:r>
              <a:rPr lang="en-ZA" sz="2800" dirty="0" smtClean="0">
                <a:solidFill>
                  <a:prstClr val="black"/>
                </a:solidFill>
              </a:rPr>
              <a:t>Africa.</a:t>
            </a:r>
            <a:endParaRPr lang="en-US" sz="2800" dirty="0">
              <a:solidFill>
                <a:prstClr val="black"/>
              </a:solidFill>
            </a:endParaRPr>
          </a:p>
        </p:txBody>
      </p:sp>
      <p:sp>
        <p:nvSpPr>
          <p:cNvPr id="4" name="Date Placeholder 3"/>
          <p:cNvSpPr>
            <a:spLocks noGrp="1"/>
          </p:cNvSpPr>
          <p:nvPr>
            <p:ph type="dt" sz="half" idx="10"/>
          </p:nvPr>
        </p:nvSpPr>
        <p:spPr/>
        <p:txBody>
          <a:bodyPr/>
          <a:lstStyle/>
          <a:p>
            <a:fld id="{E6122EC7-48C7-47E8-8516-8DC5B304AD24}" type="datetime1">
              <a:rPr lang="en-US" smtClean="0">
                <a:solidFill>
                  <a:prstClr val="black">
                    <a:tint val="75000"/>
                  </a:prstClr>
                </a:solidFill>
              </a:rPr>
              <a:pPr/>
              <a:t>9/14/2017</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BC804D-096D-DB43-9847-B9DB7988A88B}"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xmlns="" val="210373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6950" y="257705"/>
            <a:ext cx="7509849" cy="944562"/>
          </a:xfrm>
          <a:solidFill>
            <a:schemeClr val="accent1"/>
          </a:solidFill>
        </p:spPr>
        <p:txBody>
          <a:bodyPr>
            <a:normAutofit fontScale="90000"/>
          </a:bodyPr>
          <a:lstStyle/>
          <a:p>
            <a:pPr algn="l"/>
            <a:r>
              <a:rPr lang="en-GB" sz="3200" dirty="0" smtClean="0"/>
              <a:t>INSTITUTIONAL FORUM ROLE IN TERMS OF HE ACT AND STATURE </a:t>
            </a:r>
            <a:endParaRPr lang="en-US" sz="3200" dirty="0"/>
          </a:p>
        </p:txBody>
      </p:sp>
      <p:sp>
        <p:nvSpPr>
          <p:cNvPr id="3" name="Content Placeholder 2"/>
          <p:cNvSpPr>
            <a:spLocks noGrp="1"/>
          </p:cNvSpPr>
          <p:nvPr>
            <p:ph idx="1"/>
          </p:nvPr>
        </p:nvSpPr>
        <p:spPr>
          <a:xfrm>
            <a:off x="457200" y="1375954"/>
            <a:ext cx="8442960" cy="4702629"/>
          </a:xfrm>
        </p:spPr>
        <p:txBody>
          <a:bodyPr>
            <a:normAutofit fontScale="85000" lnSpcReduction="20000"/>
          </a:bodyPr>
          <a:lstStyle/>
          <a:p>
            <a:pPr marL="228600" lvl="0" indent="-228600" defTabSz="914400">
              <a:lnSpc>
                <a:spcPct val="90000"/>
              </a:lnSpc>
              <a:spcBef>
                <a:spcPts val="1000"/>
              </a:spcBef>
              <a:buFont typeface="Arial" panose="020B0604020202020204" pitchFamily="34" charset="0"/>
              <a:buChar char="•"/>
            </a:pPr>
            <a:r>
              <a:rPr lang="en-ZA" sz="2800" dirty="0">
                <a:solidFill>
                  <a:prstClr val="black"/>
                </a:solidFill>
              </a:rPr>
              <a:t>The institutional forum advises the council on issues affecting the institution, including –</a:t>
            </a:r>
          </a:p>
          <a:p>
            <a:pPr marL="228600" lvl="0" indent="-228600" defTabSz="914400">
              <a:lnSpc>
                <a:spcPct val="90000"/>
              </a:lnSpc>
              <a:spcBef>
                <a:spcPts val="1000"/>
              </a:spcBef>
              <a:buFont typeface="Arial" panose="020B0604020202020204" pitchFamily="34" charset="0"/>
              <a:buChar char="•"/>
            </a:pPr>
            <a:r>
              <a:rPr lang="en-ZA" sz="2800" dirty="0">
                <a:solidFill>
                  <a:prstClr val="black"/>
                </a:solidFill>
              </a:rPr>
              <a:t>the implementation of the Act and the national policy on higher education;</a:t>
            </a:r>
          </a:p>
          <a:p>
            <a:pPr marL="228600" lvl="0" indent="-228600" defTabSz="914400">
              <a:lnSpc>
                <a:spcPct val="90000"/>
              </a:lnSpc>
              <a:spcBef>
                <a:spcPts val="1000"/>
              </a:spcBef>
              <a:buFont typeface="Arial" panose="020B0604020202020204" pitchFamily="34" charset="0"/>
              <a:buChar char="•"/>
            </a:pPr>
            <a:r>
              <a:rPr lang="en-ZA" sz="2800" dirty="0">
                <a:solidFill>
                  <a:prstClr val="black"/>
                </a:solidFill>
              </a:rPr>
              <a:t>race and gender equity policies;</a:t>
            </a:r>
          </a:p>
          <a:p>
            <a:pPr marL="228600" lvl="0" indent="-228600" defTabSz="914400">
              <a:lnSpc>
                <a:spcPct val="90000"/>
              </a:lnSpc>
              <a:spcBef>
                <a:spcPts val="1000"/>
              </a:spcBef>
              <a:buFont typeface="Arial" panose="020B0604020202020204" pitchFamily="34" charset="0"/>
              <a:buChar char="•"/>
            </a:pPr>
            <a:r>
              <a:rPr lang="en-ZA" sz="2800" dirty="0">
                <a:solidFill>
                  <a:prstClr val="black"/>
                </a:solidFill>
              </a:rPr>
              <a:t>the selection of candidates for senior management positions;</a:t>
            </a:r>
          </a:p>
          <a:p>
            <a:pPr marL="228600" lvl="0" indent="-228600" defTabSz="914400">
              <a:lnSpc>
                <a:spcPct val="90000"/>
              </a:lnSpc>
              <a:spcBef>
                <a:spcPts val="1000"/>
              </a:spcBef>
              <a:buFont typeface="Arial" panose="020B0604020202020204" pitchFamily="34" charset="0"/>
              <a:buChar char="•"/>
            </a:pPr>
            <a:r>
              <a:rPr lang="en-ZA" sz="2800" dirty="0">
                <a:solidFill>
                  <a:prstClr val="black"/>
                </a:solidFill>
              </a:rPr>
              <a:t>codes of conduct, mediation and dispute resolution procedures;</a:t>
            </a:r>
          </a:p>
          <a:p>
            <a:pPr marL="228600" lvl="0" indent="-228600" defTabSz="914400">
              <a:lnSpc>
                <a:spcPct val="90000"/>
              </a:lnSpc>
              <a:spcBef>
                <a:spcPts val="1000"/>
              </a:spcBef>
              <a:buFont typeface="Arial" panose="020B0604020202020204" pitchFamily="34" charset="0"/>
              <a:buChar char="•"/>
            </a:pPr>
            <a:r>
              <a:rPr lang="en-ZA" sz="2800" dirty="0">
                <a:solidFill>
                  <a:prstClr val="black"/>
                </a:solidFill>
              </a:rPr>
              <a:t>fostering of an institutional culture which promotes tolerance and respect for fundamental human rights and creates an appropriate environment for teaching, research and learning; and</a:t>
            </a:r>
          </a:p>
          <a:p>
            <a:pPr marL="228600" lvl="0" indent="-228600" defTabSz="914400">
              <a:lnSpc>
                <a:spcPct val="90000"/>
              </a:lnSpc>
              <a:spcBef>
                <a:spcPts val="1000"/>
              </a:spcBef>
              <a:buFont typeface="Arial" panose="020B0604020202020204" pitchFamily="34" charset="0"/>
              <a:buChar char="•"/>
            </a:pPr>
            <a:r>
              <a:rPr lang="en-ZA" sz="2800" dirty="0">
                <a:solidFill>
                  <a:prstClr val="black"/>
                </a:solidFill>
              </a:rPr>
              <a:t>the language policy of the institution.</a:t>
            </a:r>
          </a:p>
          <a:p>
            <a:pPr marL="228600" lvl="0" indent="-228600" defTabSz="914400">
              <a:lnSpc>
                <a:spcPct val="90000"/>
              </a:lnSpc>
              <a:spcBef>
                <a:spcPts val="1000"/>
              </a:spcBef>
              <a:buFont typeface="Arial" panose="020B0604020202020204" pitchFamily="34" charset="0"/>
              <a:buChar char="•"/>
            </a:pPr>
            <a:r>
              <a:rPr lang="en-ZA" sz="2800" dirty="0">
                <a:solidFill>
                  <a:prstClr val="black"/>
                </a:solidFill>
              </a:rPr>
              <a:t>The institutional forum performs such other functions as determined by the council.</a:t>
            </a:r>
          </a:p>
        </p:txBody>
      </p:sp>
      <p:sp>
        <p:nvSpPr>
          <p:cNvPr id="4" name="Date Placeholder 3"/>
          <p:cNvSpPr>
            <a:spLocks noGrp="1"/>
          </p:cNvSpPr>
          <p:nvPr>
            <p:ph type="dt" sz="half" idx="10"/>
          </p:nvPr>
        </p:nvSpPr>
        <p:spPr/>
        <p:txBody>
          <a:bodyPr/>
          <a:lstStyle/>
          <a:p>
            <a:fld id="{5E0AAF37-FCA9-4A8E-B3F4-B0E685277DB1}" type="datetime1">
              <a:rPr lang="en-US" smtClean="0">
                <a:solidFill>
                  <a:prstClr val="black">
                    <a:tint val="75000"/>
                  </a:prstClr>
                </a:solidFill>
              </a:rPr>
              <a:pPr/>
              <a:t>9/14/2017</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BC804D-096D-DB43-9847-B9DB7988A88B}"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xmlns="" val="378958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6950" y="257705"/>
            <a:ext cx="7509849" cy="944562"/>
          </a:xfrm>
          <a:solidFill>
            <a:schemeClr val="accent1"/>
          </a:solidFill>
        </p:spPr>
        <p:txBody>
          <a:bodyPr>
            <a:normAutofit/>
          </a:bodyPr>
          <a:lstStyle/>
          <a:p>
            <a:pPr algn="l"/>
            <a:r>
              <a:rPr lang="en-GB" sz="3200" dirty="0" smtClean="0"/>
              <a:t>INSTITUTIONAL FORUM ACTIVITIES</a:t>
            </a:r>
            <a:endParaRPr lang="en-US" sz="3200" dirty="0"/>
          </a:p>
        </p:txBody>
      </p:sp>
      <p:sp>
        <p:nvSpPr>
          <p:cNvPr id="3" name="Content Placeholder 2"/>
          <p:cNvSpPr>
            <a:spLocks noGrp="1"/>
          </p:cNvSpPr>
          <p:nvPr>
            <p:ph idx="1"/>
          </p:nvPr>
        </p:nvSpPr>
        <p:spPr>
          <a:xfrm>
            <a:off x="457200" y="1375954"/>
            <a:ext cx="8442960" cy="4702629"/>
          </a:xfrm>
        </p:spPr>
        <p:txBody>
          <a:bodyPr>
            <a:normAutofit/>
          </a:bodyPr>
          <a:lstStyle/>
          <a:p>
            <a:pPr marL="228600" lvl="0" indent="-228600" algn="just" defTabSz="914400">
              <a:lnSpc>
                <a:spcPct val="90000"/>
              </a:lnSpc>
              <a:spcBef>
                <a:spcPts val="1000"/>
              </a:spcBef>
              <a:buFont typeface="Arial" panose="020B0604020202020204" pitchFamily="34" charset="0"/>
              <a:buChar char="•"/>
            </a:pPr>
            <a:r>
              <a:rPr lang="en-ZA" sz="2800" dirty="0">
                <a:solidFill>
                  <a:prstClr val="black"/>
                </a:solidFill>
              </a:rPr>
              <a:t>Participation in all </a:t>
            </a:r>
            <a:r>
              <a:rPr lang="en-ZA" sz="2800" dirty="0" smtClean="0">
                <a:solidFill>
                  <a:prstClr val="black"/>
                </a:solidFill>
              </a:rPr>
              <a:t>UNIZULU </a:t>
            </a:r>
            <a:r>
              <a:rPr lang="en-ZA" sz="2800" dirty="0">
                <a:solidFill>
                  <a:prstClr val="black"/>
                </a:solidFill>
              </a:rPr>
              <a:t>Council Meetings.</a:t>
            </a:r>
          </a:p>
          <a:p>
            <a:pPr marL="228600" lvl="0" indent="-228600" algn="just" defTabSz="914400">
              <a:lnSpc>
                <a:spcPct val="90000"/>
              </a:lnSpc>
              <a:spcBef>
                <a:spcPts val="1000"/>
              </a:spcBef>
              <a:buFont typeface="Arial" panose="020B0604020202020204" pitchFamily="34" charset="0"/>
              <a:buChar char="•"/>
            </a:pPr>
            <a:r>
              <a:rPr lang="en-ZA" sz="2800" dirty="0">
                <a:solidFill>
                  <a:prstClr val="black"/>
                </a:solidFill>
              </a:rPr>
              <a:t>Participation in the selection of Senior. Managers as suggested by Act 101  of 1997.</a:t>
            </a:r>
          </a:p>
          <a:p>
            <a:pPr marL="228600" lvl="0" indent="-228600" algn="just" defTabSz="914400">
              <a:lnSpc>
                <a:spcPct val="90000"/>
              </a:lnSpc>
              <a:spcBef>
                <a:spcPts val="1000"/>
              </a:spcBef>
              <a:buFont typeface="Arial" panose="020B0604020202020204" pitchFamily="34" charset="0"/>
              <a:buChar char="•"/>
            </a:pPr>
            <a:r>
              <a:rPr lang="en-ZA" sz="2800" dirty="0">
                <a:solidFill>
                  <a:prstClr val="black"/>
                </a:solidFill>
              </a:rPr>
              <a:t>Participation in the ongoing formulation of UNIZULU Language policy.</a:t>
            </a:r>
          </a:p>
          <a:p>
            <a:pPr marL="228600" lvl="0" indent="-228600" algn="just" defTabSz="914400">
              <a:lnSpc>
                <a:spcPct val="90000"/>
              </a:lnSpc>
              <a:spcBef>
                <a:spcPts val="1000"/>
              </a:spcBef>
              <a:buFont typeface="Arial" panose="020B0604020202020204" pitchFamily="34" charset="0"/>
              <a:buChar char="•"/>
            </a:pPr>
            <a:r>
              <a:rPr lang="en-ZA" sz="2800" dirty="0">
                <a:solidFill>
                  <a:prstClr val="black"/>
                </a:solidFill>
              </a:rPr>
              <a:t>Participation in issues around Quality Education Programmes which is seen to be benefitting both the staff and </a:t>
            </a:r>
            <a:r>
              <a:rPr lang="en-ZA" sz="2800" dirty="0" smtClean="0">
                <a:solidFill>
                  <a:prstClr val="black"/>
                </a:solidFill>
              </a:rPr>
              <a:t>students.</a:t>
            </a:r>
            <a:endParaRPr lang="en-US" sz="2800" dirty="0">
              <a:solidFill>
                <a:prstClr val="black"/>
              </a:solidFill>
            </a:endParaRPr>
          </a:p>
        </p:txBody>
      </p:sp>
      <p:sp>
        <p:nvSpPr>
          <p:cNvPr id="4" name="Date Placeholder 3"/>
          <p:cNvSpPr>
            <a:spLocks noGrp="1"/>
          </p:cNvSpPr>
          <p:nvPr>
            <p:ph type="dt" sz="half" idx="10"/>
          </p:nvPr>
        </p:nvSpPr>
        <p:spPr/>
        <p:txBody>
          <a:bodyPr/>
          <a:lstStyle/>
          <a:p>
            <a:fld id="{98311DDD-B9C8-4F77-88F9-CB14C792C23C}" type="datetime1">
              <a:rPr lang="en-US" smtClean="0">
                <a:solidFill>
                  <a:prstClr val="black">
                    <a:tint val="75000"/>
                  </a:prstClr>
                </a:solidFill>
              </a:rPr>
              <a:pPr/>
              <a:t>9/14/2017</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BC804D-096D-DB43-9847-B9DB7988A88B}"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xmlns="" val="149167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5371</TotalTime>
  <Words>470</Words>
  <Application>Microsoft Office PowerPoint</Application>
  <PresentationFormat>On-screen Show (4:3)</PresentationFormat>
  <Paragraphs>92</Paragraphs>
  <Slides>10</Slides>
  <Notes>2</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3_Office Theme</vt:lpstr>
      <vt:lpstr>UNIVERSITY OF ZULULAND  INSTITUTIONAL FORUM PRESENTATION  13  September 2017</vt:lpstr>
      <vt:lpstr>CONTENT</vt:lpstr>
      <vt:lpstr>INTRODUCTION AND BACKGROUND</vt:lpstr>
      <vt:lpstr>ADMINISTRATORS REPORT: 11 KEY PRIORITIES</vt:lpstr>
      <vt:lpstr>INTERNAL STRUCTURES IN PLACE</vt:lpstr>
      <vt:lpstr>MEETING EXTERNAL BENCHMARKS</vt:lpstr>
      <vt:lpstr>INSTITUTIONAL FORUM INTRODUCTION</vt:lpstr>
      <vt:lpstr>INSTITUTIONAL FORUM ROLE IN TERMS OF HE ACT AND STATURE </vt:lpstr>
      <vt:lpstr>INSTITUTIONAL FORUM ACTIVITIES</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Natascha Mabaso</dc:creator>
  <cp:lastModifiedBy>PUMZA</cp:lastModifiedBy>
  <cp:revision>124</cp:revision>
  <dcterms:created xsi:type="dcterms:W3CDTF">2014-02-12T15:55:42Z</dcterms:created>
  <dcterms:modified xsi:type="dcterms:W3CDTF">2017-09-14T11:25:58Z</dcterms:modified>
</cp:coreProperties>
</file>