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Layouts/slideLayout24.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68.xml" ContentType="application/vnd.openxmlformats-officedocument.presentationml.tags+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Layouts/slideLayout23.xml" ContentType="application/vnd.openxmlformats-officedocument.presentationml.slideLayout+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slideLayouts/slideLayout12.xml" ContentType="application/vnd.openxmlformats-officedocument.presentationml.slideLayout+xml"/>
  <Override PartName="/ppt/tags/tag55.xml" ContentType="application/vnd.openxmlformats-officedocument.presentationml.tags+xml"/>
  <Override PartName="/ppt/slideLayouts/slideLayout30.xml" ContentType="application/vnd.openxmlformats-officedocument.presentationml.slideLayout+xml"/>
  <Override PartName="/ppt/tags/tag73.xml" ContentType="application/vnd.openxmlformats-officedocument.presentationml.tags+xml"/>
  <Override PartName="/ppt/charts/colors1.xml" ContentType="application/vnd.ms-office.chartcolorstyl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648" r:id="rId1"/>
    <p:sldMasterId id="2147484356" r:id="rId2"/>
    <p:sldMasterId id="2147484368" r:id="rId3"/>
  </p:sldMasterIdLst>
  <p:notesMasterIdLst>
    <p:notesMasterId r:id="rId43"/>
  </p:notesMasterIdLst>
  <p:handoutMasterIdLst>
    <p:handoutMasterId r:id="rId44"/>
  </p:handoutMasterIdLst>
  <p:sldIdLst>
    <p:sldId id="589" r:id="rId4"/>
    <p:sldId id="590" r:id="rId5"/>
    <p:sldId id="566" r:id="rId6"/>
    <p:sldId id="567" r:id="rId7"/>
    <p:sldId id="552" r:id="rId8"/>
    <p:sldId id="557" r:id="rId9"/>
    <p:sldId id="558" r:id="rId10"/>
    <p:sldId id="559" r:id="rId11"/>
    <p:sldId id="560" r:id="rId12"/>
    <p:sldId id="561" r:id="rId13"/>
    <p:sldId id="562" r:id="rId14"/>
    <p:sldId id="563" r:id="rId15"/>
    <p:sldId id="564" r:id="rId16"/>
    <p:sldId id="565" r:id="rId17"/>
    <p:sldId id="572" r:id="rId18"/>
    <p:sldId id="573" r:id="rId19"/>
    <p:sldId id="584" r:id="rId20"/>
    <p:sldId id="574" r:id="rId21"/>
    <p:sldId id="576" r:id="rId22"/>
    <p:sldId id="577" r:id="rId23"/>
    <p:sldId id="578" r:id="rId24"/>
    <p:sldId id="579" r:id="rId25"/>
    <p:sldId id="580" r:id="rId26"/>
    <p:sldId id="581" r:id="rId27"/>
    <p:sldId id="542" r:id="rId28"/>
    <p:sldId id="543" r:id="rId29"/>
    <p:sldId id="569" r:id="rId30"/>
    <p:sldId id="570" r:id="rId31"/>
    <p:sldId id="556" r:id="rId32"/>
    <p:sldId id="585" r:id="rId33"/>
    <p:sldId id="587" r:id="rId34"/>
    <p:sldId id="588" r:id="rId35"/>
    <p:sldId id="591" r:id="rId36"/>
    <p:sldId id="592" r:id="rId37"/>
    <p:sldId id="593" r:id="rId38"/>
    <p:sldId id="594" r:id="rId39"/>
    <p:sldId id="595" r:id="rId40"/>
    <p:sldId id="596" r:id="rId41"/>
    <p:sldId id="571" r:id="rId42"/>
  </p:sldIdLst>
  <p:sldSz cx="9144000" cy="6858000" type="screen4x3"/>
  <p:notesSz cx="6797675" cy="9926638"/>
  <p:custDataLst>
    <p:tags r:id="rId45"/>
  </p:custDataLst>
  <p:defaultTextStyle>
    <a:defPPr>
      <a:defRPr lang="en-GB"/>
    </a:defPPr>
    <a:lvl1pPr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4982" userDrawn="1">
          <p15:clr>
            <a:srgbClr val="A4A3A4"/>
          </p15:clr>
        </p15:guide>
        <p15:guide id="2" pos="303" userDrawn="1">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wela Mbewe" initials="SM" lastIdx="1" clrIdx="0">
    <p:extLst>
      <p:ext uri="{19B8F6BF-5375-455C-9EA6-DF929625EA0E}">
        <p15:presenceInfo xmlns:p15="http://schemas.microsoft.com/office/powerpoint/2012/main" xmlns="" userId="S-1-5-21-3164983215-3107808769-860913947-1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CC"/>
    <a:srgbClr val="00CC00"/>
    <a:srgbClr val="00FF00"/>
    <a:srgbClr val="D09E00"/>
    <a:srgbClr val="CC9900"/>
    <a:srgbClr val="FF0000"/>
    <a:srgbClr val="C07B1E"/>
    <a:srgbClr val="993300"/>
    <a:srgbClr val="003399"/>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155" autoAdjust="0"/>
  </p:normalViewPr>
  <p:slideViewPr>
    <p:cSldViewPr snapToGrid="0">
      <p:cViewPr varScale="1">
        <p:scale>
          <a:sx n="116" d="100"/>
          <a:sy n="116" d="100"/>
        </p:scale>
        <p:origin x="-1524" y="-114"/>
      </p:cViewPr>
      <p:guideLst>
        <p:guide orient="horz" pos="4982"/>
        <p:guide pos="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926"/>
    </p:cViewPr>
  </p:sorterViewPr>
  <p:notesViewPr>
    <p:cSldViewPr snapToGrid="0">
      <p:cViewPr varScale="1">
        <p:scale>
          <a:sx n="81" d="100"/>
          <a:sy n="81" d="100"/>
        </p:scale>
        <p:origin x="-1686" y="-84"/>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plotArea>
      <c:layout/>
      <c:pieChart>
        <c:varyColors val="1"/>
        <c:ser>
          <c:idx val="0"/>
          <c:order val="0"/>
          <c:tx>
            <c:strRef>
              <c:f>Sheet1!$B$1</c:f>
              <c:strCache>
                <c:ptCount val="1"/>
                <c:pt idx="0">
                  <c:v>Budget allocation</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Sheet1!$A$2:$A$8</c:f>
              <c:strCache>
                <c:ptCount val="7"/>
                <c:pt idx="0">
                  <c:v>Economic Participation</c:v>
                </c:pt>
                <c:pt idx="1">
                  <c:v>Education and skills development</c:v>
                </c:pt>
                <c:pt idx="2">
                  <c:v>National Youth Service</c:v>
                </c:pt>
                <c:pt idx="3">
                  <c:v>Service Delivery Channel</c:v>
                </c:pt>
                <c:pt idx="4">
                  <c:v>Research and Policy</c:v>
                </c:pt>
                <c:pt idx="5">
                  <c:v>Administration</c:v>
                </c:pt>
                <c:pt idx="6">
                  <c:v>Employee costs</c:v>
                </c:pt>
              </c:strCache>
            </c:strRef>
          </c:cat>
          <c:val>
            <c:numRef>
              <c:f>Sheet1!$B$2:$B$8</c:f>
            </c:numRef>
          </c:val>
          <c:extLst xmlns:c16r2="http://schemas.microsoft.com/office/drawing/2015/06/chart">
            <c:ext xmlns:c16="http://schemas.microsoft.com/office/drawing/2014/chart" uri="{C3380CC4-5D6E-409C-BE32-E72D297353CC}">
              <c16:uniqueId val="{00000000-96BA-41D4-B467-23CB9FD7997A}"/>
            </c:ext>
          </c:extLst>
        </c:ser>
        <c:ser>
          <c:idx val="1"/>
          <c:order val="1"/>
          <c:tx>
            <c:strRef>
              <c:f>Sheet1!$C$1</c:f>
              <c:strCache>
                <c:ptCount val="1"/>
                <c:pt idx="0">
                  <c:v>Quarter 4 budget </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Sheet1!$A$2:$A$8</c:f>
              <c:strCache>
                <c:ptCount val="7"/>
                <c:pt idx="0">
                  <c:v>Economic Participation</c:v>
                </c:pt>
                <c:pt idx="1">
                  <c:v>Education and skills development</c:v>
                </c:pt>
                <c:pt idx="2">
                  <c:v>National Youth Service</c:v>
                </c:pt>
                <c:pt idx="3">
                  <c:v>Service Delivery Channel</c:v>
                </c:pt>
                <c:pt idx="4">
                  <c:v>Research and Policy</c:v>
                </c:pt>
                <c:pt idx="5">
                  <c:v>Administration</c:v>
                </c:pt>
                <c:pt idx="6">
                  <c:v>Employee costs</c:v>
                </c:pt>
              </c:strCache>
            </c:strRef>
          </c:cat>
          <c:val>
            <c:numRef>
              <c:f>Sheet1!$C$2:$C$8</c:f>
            </c:numRef>
          </c:val>
          <c:extLst xmlns:c16r2="http://schemas.microsoft.com/office/drawing/2015/06/chart">
            <c:ext xmlns:c16="http://schemas.microsoft.com/office/drawing/2014/chart" uri="{C3380CC4-5D6E-409C-BE32-E72D297353CC}">
              <c16:uniqueId val="{00000001-96BA-41D4-B467-23CB9FD7997A}"/>
            </c:ext>
          </c:extLst>
        </c:ser>
        <c:ser>
          <c:idx val="2"/>
          <c:order val="2"/>
          <c:tx>
            <c:strRef>
              <c:f>Sheet1!$D$1</c:f>
              <c:strCache>
                <c:ptCount val="1"/>
                <c:pt idx="0">
                  <c:v>Quarter 4 expenditure</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96BA-41D4-B467-23CB9FD7997A}"/>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96BA-41D4-B467-23CB9FD7997A}"/>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96BA-41D4-B467-23CB9FD7997A}"/>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96BA-41D4-B467-23CB9FD7997A}"/>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96BA-41D4-B467-23CB9FD7997A}"/>
              </c:ext>
            </c:extLst>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D-96BA-41D4-B467-23CB9FD7997A}"/>
              </c:ext>
            </c:extLst>
          </c:dPt>
          <c:dPt>
            <c:idx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F-96BA-41D4-B467-23CB9FD7997A}"/>
              </c:ext>
            </c:extLst>
          </c:dPt>
          <c:dLbls>
            <c:dLbl>
              <c:idx val="3"/>
              <c:layout>
                <c:manualLayout>
                  <c:x val="-4.0172353455818023E-2"/>
                  <c:y val="-0.15058982210557018"/>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6BA-41D4-B467-23CB9FD799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Sheet1!$A$2:$A$8</c:f>
              <c:strCache>
                <c:ptCount val="7"/>
                <c:pt idx="0">
                  <c:v>Economic Participation</c:v>
                </c:pt>
                <c:pt idx="1">
                  <c:v>Education and skills development</c:v>
                </c:pt>
                <c:pt idx="2">
                  <c:v>National Youth Service</c:v>
                </c:pt>
                <c:pt idx="3">
                  <c:v>Service Delivery Channel</c:v>
                </c:pt>
                <c:pt idx="4">
                  <c:v>Research and Policy</c:v>
                </c:pt>
                <c:pt idx="5">
                  <c:v>Administration</c:v>
                </c:pt>
                <c:pt idx="6">
                  <c:v>Employee costs</c:v>
                </c:pt>
              </c:strCache>
            </c:strRef>
          </c:cat>
          <c:val>
            <c:numRef>
              <c:f>Sheet1!$D$2:$D$8</c:f>
              <c:numCache>
                <c:formatCode>_(* #,##0.00_);_(* \(#,##0.00\);_(* "-"??_);_(@_)</c:formatCode>
                <c:ptCount val="7"/>
                <c:pt idx="0">
                  <c:v>59800976</c:v>
                </c:pt>
                <c:pt idx="1">
                  <c:v>75833780</c:v>
                </c:pt>
                <c:pt idx="2">
                  <c:v>53033972</c:v>
                </c:pt>
                <c:pt idx="3">
                  <c:v>24432662</c:v>
                </c:pt>
                <c:pt idx="4">
                  <c:v>10457187</c:v>
                </c:pt>
                <c:pt idx="5">
                  <c:v>84870959</c:v>
                </c:pt>
                <c:pt idx="6">
                  <c:v>142576896</c:v>
                </c:pt>
              </c:numCache>
            </c:numRef>
          </c:val>
          <c:extLst xmlns:c16r2="http://schemas.microsoft.com/office/drawing/2015/06/chart">
            <c:ext xmlns:c16="http://schemas.microsoft.com/office/drawing/2014/chart" uri="{C3380CC4-5D6E-409C-BE32-E72D297353CC}">
              <c16:uniqueId val="{00000010-96BA-41D4-B467-23CB9FD7997A}"/>
            </c:ext>
          </c:extLst>
        </c:ser>
        <c:ser>
          <c:idx val="3"/>
          <c:order val="3"/>
          <c:tx>
            <c:strRef>
              <c:f>Sheet1!$E$1</c:f>
              <c:strCache>
                <c:ptCount val="1"/>
                <c:pt idx="0">
                  <c:v>Percentage</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2-96BA-41D4-B467-23CB9FD7997A}"/>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4-96BA-41D4-B467-23CB9FD7997A}"/>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6-96BA-41D4-B467-23CB9FD7997A}"/>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8-96BA-41D4-B467-23CB9FD7997A}"/>
              </c:ext>
            </c:extLst>
          </c:dPt>
          <c:dP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A-96BA-41D4-B467-23CB9FD7997A}"/>
              </c:ext>
            </c:extLst>
          </c:dPt>
          <c:dP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C-96BA-41D4-B467-23CB9FD7997A}"/>
              </c:ext>
            </c:extLst>
          </c:dPt>
          <c:dPt>
            <c:idx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E-96BA-41D4-B467-23CB9FD7997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Percent val="1"/>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Sheet1!$A$2:$A$8</c:f>
              <c:strCache>
                <c:ptCount val="7"/>
                <c:pt idx="0">
                  <c:v>Economic Participation</c:v>
                </c:pt>
                <c:pt idx="1">
                  <c:v>Education and skills development</c:v>
                </c:pt>
                <c:pt idx="2">
                  <c:v>National Youth Service</c:v>
                </c:pt>
                <c:pt idx="3">
                  <c:v>Service Delivery Channel</c:v>
                </c:pt>
                <c:pt idx="4">
                  <c:v>Research and Policy</c:v>
                </c:pt>
                <c:pt idx="5">
                  <c:v>Administration</c:v>
                </c:pt>
                <c:pt idx="6">
                  <c:v>Employee costs</c:v>
                </c:pt>
              </c:strCache>
            </c:strRef>
          </c:cat>
          <c:val>
            <c:numRef>
              <c:f>Sheet1!$E$2:$E$8</c:f>
              <c:numCache>
                <c:formatCode>0%</c:formatCode>
                <c:ptCount val="7"/>
                <c:pt idx="0">
                  <c:v>0.13259450809783574</c:v>
                </c:pt>
                <c:pt idx="1">
                  <c:v>0.16814345565696948</c:v>
                </c:pt>
                <c:pt idx="2">
                  <c:v>0.11759027862378693</c:v>
                </c:pt>
                <c:pt idx="3">
                  <c:v>5.4173644246386293E-2</c:v>
                </c:pt>
                <c:pt idx="4">
                  <c:v>2.3186336730559091E-2</c:v>
                </c:pt>
                <c:pt idx="5">
                  <c:v>0.18818126079408112</c:v>
                </c:pt>
                <c:pt idx="6">
                  <c:v>0.31613051585038154</c:v>
                </c:pt>
              </c:numCache>
            </c:numRef>
          </c:val>
          <c:extLst xmlns:c16r2="http://schemas.microsoft.com/office/drawing/2015/06/chart">
            <c:ext xmlns:c16="http://schemas.microsoft.com/office/drawing/2014/chart" uri="{C3380CC4-5D6E-409C-BE32-E72D297353CC}">
              <c16:uniqueId val="{0000001F-96BA-41D4-B467-23CB9FD7997A}"/>
            </c:ext>
          </c:extLst>
        </c:ser>
        <c:dLbls>
          <c:showPercent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plotArea>
      <c:layout/>
      <c:pieChart>
        <c:varyColors val="1"/>
        <c:ser>
          <c:idx val="0"/>
          <c:order val="0"/>
          <c:tx>
            <c:strRef>
              <c:f>Sheet1!$D$11</c:f>
              <c:strCache>
                <c:ptCount val="1"/>
                <c:pt idx="0">
                  <c:v>Projects vs Operations</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5B3-48F2-84CB-B1C8B20700F7}"/>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5B3-48F2-84CB-B1C8B20700F7}"/>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5B3-48F2-84CB-B1C8B20700F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Sheet1!$A$12:$C$14</c:f>
              <c:strCache>
                <c:ptCount val="3"/>
                <c:pt idx="0">
                  <c:v>Projects</c:v>
                </c:pt>
                <c:pt idx="1">
                  <c:v>Operations</c:v>
                </c:pt>
                <c:pt idx="2">
                  <c:v>Employee costs</c:v>
                </c:pt>
              </c:strCache>
            </c:strRef>
          </c:cat>
          <c:val>
            <c:numRef>
              <c:f>Sheet1!$D$12:$D$14</c:f>
              <c:numCache>
                <c:formatCode>_(* #,##0.00_);_(* \(#,##0.00\);_(* "-"??_);_(@_)</c:formatCode>
                <c:ptCount val="3"/>
                <c:pt idx="0">
                  <c:v>223558577</c:v>
                </c:pt>
                <c:pt idx="1">
                  <c:v>84870959</c:v>
                </c:pt>
                <c:pt idx="2">
                  <c:v>142576896</c:v>
                </c:pt>
              </c:numCache>
            </c:numRef>
          </c:val>
          <c:extLst xmlns:c16r2="http://schemas.microsoft.com/office/drawing/2015/06/chart">
            <c:ext xmlns:c16="http://schemas.microsoft.com/office/drawing/2014/chart" uri="{C3380CC4-5D6E-409C-BE32-E72D297353CC}">
              <c16:uniqueId val="{00000006-15B3-48F2-84CB-B1C8B20700F7}"/>
            </c:ext>
          </c:extLst>
        </c:ser>
        <c:ser>
          <c:idx val="1"/>
          <c:order val="1"/>
          <c:tx>
            <c:strRef>
              <c:f>Sheet1!$E$11</c:f>
              <c:strCache>
                <c:ptCount val="1"/>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15B3-48F2-84CB-B1C8B20700F7}"/>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15B3-48F2-84CB-B1C8B20700F7}"/>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15B3-48F2-84CB-B1C8B20700F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Sheet1!$A$12:$C$14</c:f>
              <c:strCache>
                <c:ptCount val="3"/>
                <c:pt idx="0">
                  <c:v>Projects</c:v>
                </c:pt>
                <c:pt idx="1">
                  <c:v>Operations</c:v>
                </c:pt>
                <c:pt idx="2">
                  <c:v>Employee costs</c:v>
                </c:pt>
              </c:strCache>
            </c:strRef>
          </c:cat>
          <c:val>
            <c:numRef>
              <c:f>Sheet1!$E$12:$E$14</c:f>
              <c:numCache>
                <c:formatCode>0%</c:formatCode>
                <c:ptCount val="3"/>
                <c:pt idx="0">
                  <c:v>0.49568822335553747</c:v>
                </c:pt>
                <c:pt idx="1">
                  <c:v>0.18818126079408112</c:v>
                </c:pt>
                <c:pt idx="2">
                  <c:v>0.31613051585038154</c:v>
                </c:pt>
              </c:numCache>
            </c:numRef>
          </c:val>
          <c:extLst xmlns:c16r2="http://schemas.microsoft.com/office/drawing/2015/06/chart">
            <c:ext xmlns:c16="http://schemas.microsoft.com/office/drawing/2014/chart" uri="{C3380CC4-5D6E-409C-BE32-E72D297353CC}">
              <c16:uniqueId val="{0000000D-15B3-48F2-84CB-B1C8B20700F7}"/>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1"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a:defRPr sz="1200" smtClean="0">
                <a:latin typeface="Times New Roman" pitchFamily="18" charset="0"/>
              </a:defRPr>
            </a:lvl1pPr>
          </a:lstStyle>
          <a:p>
            <a:pPr>
              <a:defRPr/>
            </a:pPr>
            <a:fld id="{ADCDAF54-35E1-423D-B648-F67B599CD27E}" type="datetime1">
              <a:rPr lang="en-GB"/>
              <a:pPr>
                <a:defRPr/>
              </a:pPr>
              <a:t>15/09/2017</a:t>
            </a:fld>
            <a:endParaRPr lang="en-GB" dirty="0"/>
          </a:p>
        </p:txBody>
      </p:sp>
      <p:sp>
        <p:nvSpPr>
          <p:cNvPr id="717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3"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lgn="r">
              <a:defRPr sz="1200">
                <a:latin typeface="Times New Roman" panose="02020603050405020304" pitchFamily="18" charset="0"/>
              </a:defRPr>
            </a:lvl1pPr>
          </a:lstStyle>
          <a:p>
            <a:fld id="{14068BED-4762-4214-BA59-D7C31C2FCCF5}" type="slidenum">
              <a:rPr lang="en-GB"/>
              <a:pPr/>
              <a:t>‹#›</a:t>
            </a:fld>
            <a:endParaRPr lang="en-GB" dirty="0"/>
          </a:p>
        </p:txBody>
      </p:sp>
    </p:spTree>
    <p:extLst>
      <p:ext uri="{BB962C8B-B14F-4D97-AF65-F5344CB8AC3E}">
        <p14:creationId xmlns:p14="http://schemas.microsoft.com/office/powerpoint/2010/main" xmlns="" val="28224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4"/>
          <p:cNvSpPr>
            <a:spLocks noGrp="1" noRot="1" noChangeAspect="1" noChangeArrowheads="1" noTextEdit="1"/>
          </p:cNvSpPr>
          <p:nvPr>
            <p:ph type="sldImg" idx="2"/>
          </p:nvPr>
        </p:nvSpPr>
        <p:spPr bwMode="gray">
          <a:xfrm>
            <a:off x="-2274888" y="1277938"/>
            <a:ext cx="11306176" cy="848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5125" name="Rectangle 5"/>
          <p:cNvSpPr>
            <a:spLocks noGrp="1" noChangeArrowheads="1"/>
          </p:cNvSpPr>
          <p:nvPr>
            <p:ph type="body" sz="quarter" idx="3"/>
          </p:nvPr>
        </p:nvSpPr>
        <p:spPr bwMode="gray">
          <a:xfrm>
            <a:off x="811213" y="366713"/>
            <a:ext cx="5629275" cy="306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smtClean="0"/>
              <a:t>Click to edit Master text styles</a:t>
            </a:r>
          </a:p>
        </p:txBody>
      </p:sp>
      <p:sp>
        <p:nvSpPr>
          <p:cNvPr id="5126" name="doc id"/>
          <p:cNvSpPr>
            <a:spLocks noGrp="1" noChangeArrowheads="1"/>
          </p:cNvSpPr>
          <p:nvPr>
            <p:ph type="ftr" sz="quarter" idx="4"/>
          </p:nvPr>
        </p:nvSpPr>
        <p:spPr bwMode="gray">
          <a:xfrm>
            <a:off x="9132888" y="49213"/>
            <a:ext cx="0" cy="2460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a:latin typeface="Arial" charset="0"/>
                <a:ea typeface="ＭＳ Ｐゴシック" pitchFamily="-106" charset="-128"/>
                <a:cs typeface="+mn-cs"/>
              </a:defRPr>
            </a:lvl1pPr>
          </a:lstStyle>
          <a:p>
            <a:pPr>
              <a:defRPr/>
            </a:pPr>
            <a:endParaRPr lang="en-ZA" dirty="0"/>
          </a:p>
        </p:txBody>
      </p:sp>
      <p:sp>
        <p:nvSpPr>
          <p:cNvPr id="5127" name="pg num"/>
          <p:cNvSpPr>
            <a:spLocks noGrp="1" noChangeArrowheads="1"/>
          </p:cNvSpPr>
          <p:nvPr>
            <p:ph type="sldNum" sz="quarter" idx="5"/>
          </p:nvPr>
        </p:nvSpPr>
        <p:spPr bwMode="gray">
          <a:xfrm>
            <a:off x="8589963" y="9536113"/>
            <a:ext cx="542925" cy="1920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200"/>
            </a:lvl1pPr>
          </a:lstStyle>
          <a:p>
            <a:fld id="{1C85F12B-296E-4915-B585-C090CAAFD6A4}" type="slidenum">
              <a:rPr lang="en-GB"/>
              <a:pPr/>
              <a:t>‹#›</a:t>
            </a:fld>
            <a:endParaRPr lang="en-GB" dirty="0"/>
          </a:p>
        </p:txBody>
      </p:sp>
      <p:sp>
        <p:nvSpPr>
          <p:cNvPr id="45062" name="McK Separator" hidden="1"/>
          <p:cNvSpPr>
            <a:spLocks noChangeShapeType="1"/>
          </p:cNvSpPr>
          <p:nvPr/>
        </p:nvSpPr>
        <p:spPr bwMode="gray">
          <a:xfrm>
            <a:off x="812800" y="1508125"/>
            <a:ext cx="52006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p>
        </p:txBody>
      </p:sp>
    </p:spTree>
    <p:extLst>
      <p:ext uri="{BB962C8B-B14F-4D97-AF65-F5344CB8AC3E}">
        <p14:creationId xmlns:p14="http://schemas.microsoft.com/office/powerpoint/2010/main" xmlns="" val="3605412417"/>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pitchFamily="-106" charset="0"/>
        <a:ea typeface="ＭＳ Ｐゴシック" pitchFamily="-106"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g num"/>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0418B8BD-DD2D-4A0F-8160-54EC9482B5EA}" type="slidenum">
              <a:rPr lang="en-GB" sz="1200"/>
              <a:pPr eaLnBrk="1" hangingPunct="1"/>
              <a:t>0</a:t>
            </a:fld>
            <a:endParaRPr lang="en-GB" sz="1200" dirty="0"/>
          </a:p>
        </p:txBody>
      </p:sp>
      <p:sp>
        <p:nvSpPr>
          <p:cNvPr id="46083" name="Rectangle 2"/>
          <p:cNvSpPr>
            <a:spLocks noGrp="1" noRot="1" noChangeAspect="1" noChangeArrowheads="1" noTextEdit="1"/>
          </p:cNvSpPr>
          <p:nvPr>
            <p:ph type="sldImg"/>
          </p:nvPr>
        </p:nvSpPr>
        <p:spPr>
          <a:xfrm>
            <a:off x="-2274888" y="1277938"/>
            <a:ext cx="11306176" cy="8480425"/>
          </a:xfrm>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77030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85F12B-296E-4915-B585-C090CAAFD6A4}" type="slidenum">
              <a:rPr lang="en-GB" smtClean="0"/>
              <a:pPr/>
              <a:t>11</a:t>
            </a:fld>
            <a:endParaRPr lang="en-GB" dirty="0"/>
          </a:p>
        </p:txBody>
      </p:sp>
    </p:spTree>
    <p:extLst>
      <p:ext uri="{BB962C8B-B14F-4D97-AF65-F5344CB8AC3E}">
        <p14:creationId xmlns:p14="http://schemas.microsoft.com/office/powerpoint/2010/main" xmlns="" val="28435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5FC0A5-FC46-41C2-9A8B-55D2F4C7C472}" type="slidenum">
              <a:rPr lang="en-GB" altLang="en-US" smtClean="0">
                <a:solidFill>
                  <a:srgbClr val="000000"/>
                </a:solidFill>
              </a:rPr>
              <a:pPr>
                <a:defRPr/>
              </a:pPr>
              <a:t>21</a:t>
            </a:fld>
            <a:endParaRPr lang="en-GB" altLang="en-US" dirty="0">
              <a:solidFill>
                <a:srgbClr val="000000"/>
              </a:solidFill>
            </a:endParaRPr>
          </a:p>
        </p:txBody>
      </p:sp>
    </p:spTree>
    <p:extLst>
      <p:ext uri="{BB962C8B-B14F-4D97-AF65-F5344CB8AC3E}">
        <p14:creationId xmlns:p14="http://schemas.microsoft.com/office/powerpoint/2010/main" xmlns="" val="274966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85F12B-296E-4915-B585-C090CAAFD6A4}" type="slidenum">
              <a:rPr lang="en-GB" smtClean="0"/>
              <a:pPr/>
              <a:t>25</a:t>
            </a:fld>
            <a:endParaRPr lang="en-GB" dirty="0"/>
          </a:p>
        </p:txBody>
      </p:sp>
    </p:spTree>
    <p:extLst>
      <p:ext uri="{BB962C8B-B14F-4D97-AF65-F5344CB8AC3E}">
        <p14:creationId xmlns:p14="http://schemas.microsoft.com/office/powerpoint/2010/main" xmlns="" val="1757390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oleObject" Target="../embeddings/oleObject2.bin"/><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oleObject" Target="../embeddings/oleObject4.bin"/><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4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oleObject" Target="../embeddings/oleObject6.bin"/><Relationship Id="rId2" Type="http://schemas.openxmlformats.org/officeDocument/2006/relationships/tags" Target="../tags/tag70.xml"/><Relationship Id="rId1"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slideMaster" Target="../slideMasters/slideMaster3.xml"/><Relationship Id="rId4" Type="http://schemas.openxmlformats.org/officeDocument/2006/relationships/tags" Target="../tags/tag7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powerpoint tmplt-1.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Rectangle 3" hidden="1"/>
          <p:cNvGraphicFramePr>
            <a:graphicFrameLocks/>
          </p:cNvGraphicFramePr>
          <p:nvPr/>
        </p:nvGraphicFramePr>
        <p:xfrm>
          <a:off x="1" y="2"/>
          <a:ext cx="161925" cy="161925"/>
        </p:xfrm>
        <a:graphic>
          <a:graphicData uri="http://schemas.openxmlformats.org/presentationml/2006/ole">
            <p:oleObj spid="_x0000_s60556" r:id="rId7" imgW="0" imgH="0" progId="">
              <p:embed/>
            </p:oleObj>
          </a:graphicData>
        </a:graphic>
      </p:graphicFrame>
      <p:sp>
        <p:nvSpPr>
          <p:cNvPr id="6" name="McK Confidential" hidden="1"/>
          <p:cNvSpPr txBox="1">
            <a:spLocks noChangeArrowheads="1"/>
          </p:cNvSpPr>
          <p:nvPr/>
        </p:nvSpPr>
        <p:spPr bwMode="auto">
          <a:xfrm>
            <a:off x="2692401" y="2182815"/>
            <a:ext cx="1516063" cy="217487"/>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400" dirty="0" smtClean="0"/>
              <a:t>CONFIDENTIAL</a:t>
            </a:r>
          </a:p>
        </p:txBody>
      </p:sp>
      <p:sp>
        <p:nvSpPr>
          <p:cNvPr id="7" name="McK Date" hidden="1"/>
          <p:cNvSpPr txBox="1">
            <a:spLocks noChangeArrowheads="1"/>
          </p:cNvSpPr>
          <p:nvPr/>
        </p:nvSpPr>
        <p:spPr bwMode="auto">
          <a:xfrm>
            <a:off x="2265363" y="5692775"/>
            <a:ext cx="5129212" cy="280988"/>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spcBef>
                <a:spcPct val="120000"/>
              </a:spcBef>
              <a:defRPr/>
            </a:pPr>
            <a:r>
              <a:rPr lang="en-GB" sz="1800" dirty="0" smtClean="0">
                <a:latin typeface="Tahoma" pitchFamily="-106" charset="0"/>
              </a:rPr>
              <a:t>Date</a:t>
            </a:r>
          </a:p>
        </p:txBody>
      </p:sp>
      <p:sp>
        <p:nvSpPr>
          <p:cNvPr id="8" name="Working Draft Text" hidden="1"/>
          <p:cNvSpPr>
            <a:spLocks noChangeArrowheads="1"/>
          </p:cNvSpPr>
          <p:nvPr>
            <p:custDataLst>
              <p:tags r:id="rId2"/>
            </p:custDataLst>
          </p:nvPr>
        </p:nvSpPr>
        <p:spPr bwMode="auto">
          <a:xfrm>
            <a:off x="427038" y="349250"/>
            <a:ext cx="3109912"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buSzPct val="120000"/>
            </a:pPr>
            <a:r>
              <a:rPr lang="en-GB" sz="2000" dirty="0">
                <a:solidFill>
                  <a:schemeClr val="accent1"/>
                </a:solidFill>
              </a:rPr>
              <a:t>Working Draft    </a:t>
            </a:r>
          </a:p>
        </p:txBody>
      </p:sp>
      <p:sp>
        <p:nvSpPr>
          <p:cNvPr id="9" name="Working Draft" hidden="1"/>
          <p:cNvSpPr txBox="1">
            <a:spLocks noChangeArrowheads="1"/>
          </p:cNvSpPr>
          <p:nvPr>
            <p:custDataLst>
              <p:tags r:id="rId3"/>
            </p:custDataLst>
          </p:nvPr>
        </p:nvSpPr>
        <p:spPr bwMode="auto">
          <a:xfrm>
            <a:off x="427038" y="593725"/>
            <a:ext cx="4370042"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smtClean="0"/>
              <a:t>Last Modified 5/14/2008 9:33:55 AM South Africa Standard Time</a:t>
            </a:r>
            <a:endParaRPr lang="en-GB" sz="1200" dirty="0" smtClean="0"/>
          </a:p>
        </p:txBody>
      </p:sp>
      <p:sp>
        <p:nvSpPr>
          <p:cNvPr id="10" name="Printed" hidden="1"/>
          <p:cNvSpPr txBox="1">
            <a:spLocks noChangeArrowheads="1"/>
          </p:cNvSpPr>
          <p:nvPr>
            <p:custDataLst>
              <p:tags r:id="rId4"/>
            </p:custDataLst>
          </p:nvPr>
        </p:nvSpPr>
        <p:spPr bwMode="auto">
          <a:xfrm>
            <a:off x="427038" y="815975"/>
            <a:ext cx="3943644"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smtClean="0"/>
              <a:t>Printed 5/14/2008 8:51:45 AM South Africa Standard Time</a:t>
            </a:r>
            <a:endParaRPr lang="en-GB" sz="1200" dirty="0" smtClean="0"/>
          </a:p>
        </p:txBody>
      </p:sp>
      <p:sp>
        <p:nvSpPr>
          <p:cNvPr id="13314" name="Rectangle 2"/>
          <p:cNvSpPr>
            <a:spLocks noGrp="1" noChangeArrowheads="1"/>
          </p:cNvSpPr>
          <p:nvPr>
            <p:ph type="ctrTitle"/>
          </p:nvPr>
        </p:nvSpPr>
        <p:spPr>
          <a:xfrm>
            <a:off x="481014" y="4337051"/>
            <a:ext cx="8275637" cy="353943"/>
          </a:xfrm>
        </p:spPr>
        <p:txBody>
          <a:bodyPr anchor="t"/>
          <a:lstStyle>
            <a:lvl1pPr>
              <a:defRPr sz="2300">
                <a:solidFill>
                  <a:schemeClr val="accent1"/>
                </a:solidFill>
                <a:latin typeface="Arial Black" pitchFamily="-106" charset="0"/>
              </a:defRPr>
            </a:lvl1pPr>
          </a:lstStyle>
          <a:p>
            <a:r>
              <a:rPr lang="en-GB"/>
              <a:t>Click to edit Master title style</a:t>
            </a:r>
          </a:p>
        </p:txBody>
      </p:sp>
      <p:sp>
        <p:nvSpPr>
          <p:cNvPr id="13315" name="Rectangle 3"/>
          <p:cNvSpPr>
            <a:spLocks noGrp="1" noChangeArrowheads="1"/>
          </p:cNvSpPr>
          <p:nvPr>
            <p:ph type="subTitle" idx="1"/>
          </p:nvPr>
        </p:nvSpPr>
        <p:spPr>
          <a:xfrm>
            <a:off x="481013" y="5086350"/>
            <a:ext cx="8305800" cy="304800"/>
          </a:xfrm>
        </p:spPr>
        <p:txBody>
          <a:bodyPr/>
          <a:lstStyle>
            <a:lvl1pPr>
              <a:defRPr sz="2000">
                <a:solidFill>
                  <a:schemeClr val="accent1"/>
                </a:solidFill>
                <a:latin typeface="Arial" pitchFamily="-106" charset="0"/>
              </a:defRPr>
            </a:lvl1pPr>
          </a:lstStyle>
          <a:p>
            <a:r>
              <a:rPr lang="en-GB"/>
              <a:t>Click to edit Master subtitle style</a:t>
            </a:r>
          </a:p>
        </p:txBody>
      </p:sp>
    </p:spTree>
    <p:extLst>
      <p:ext uri="{BB962C8B-B14F-4D97-AF65-F5344CB8AC3E}">
        <p14:creationId xmlns:p14="http://schemas.microsoft.com/office/powerpoint/2010/main" xmlns="" val="213023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72375" y="1774827"/>
            <a:ext cx="2769989" cy="1381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3EB6430-3A57-48C9-889D-905CB4692D1A}" type="slidenum">
              <a:rPr lang="en-GB"/>
              <a:pPr/>
              <a:t>‹#›</a:t>
            </a:fld>
            <a:endParaRPr lang="en-GB" dirty="0"/>
          </a:p>
        </p:txBody>
      </p:sp>
    </p:spTree>
    <p:extLst>
      <p:ext uri="{BB962C8B-B14F-4D97-AF65-F5344CB8AC3E}">
        <p14:creationId xmlns:p14="http://schemas.microsoft.com/office/powerpoint/2010/main" xmlns="" val="362186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9" y="665163"/>
            <a:ext cx="615553" cy="2490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81696" y="665163"/>
            <a:ext cx="1661993" cy="2490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23284A4-8A9E-4492-A4D6-6919D49CB3FA}" type="slidenum">
              <a:rPr lang="en-GB"/>
              <a:pPr/>
              <a:t>‹#›</a:t>
            </a:fld>
            <a:endParaRPr lang="en-GB" dirty="0"/>
          </a:p>
        </p:txBody>
      </p:sp>
    </p:spTree>
    <p:extLst>
      <p:ext uri="{BB962C8B-B14F-4D97-AF65-F5344CB8AC3E}">
        <p14:creationId xmlns:p14="http://schemas.microsoft.com/office/powerpoint/2010/main" xmlns="" val="37613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powerpoint tmplt-1.jp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Rectangle 3" hidden="1"/>
          <p:cNvGraphicFramePr>
            <a:graphicFrameLocks/>
          </p:cNvGraphicFramePr>
          <p:nvPr/>
        </p:nvGraphicFramePr>
        <p:xfrm>
          <a:off x="1" y="2"/>
          <a:ext cx="161925" cy="161925"/>
        </p:xfrm>
        <a:graphic>
          <a:graphicData uri="http://schemas.openxmlformats.org/presentationml/2006/ole">
            <p:oleObj spid="_x0000_s62468" r:id="rId7" imgW="0" imgH="0" progId="">
              <p:embed/>
            </p:oleObj>
          </a:graphicData>
        </a:graphic>
      </p:graphicFrame>
      <p:sp>
        <p:nvSpPr>
          <p:cNvPr id="6" name="McK Confidential" hidden="1"/>
          <p:cNvSpPr txBox="1">
            <a:spLocks noChangeArrowheads="1"/>
          </p:cNvSpPr>
          <p:nvPr/>
        </p:nvSpPr>
        <p:spPr bwMode="auto">
          <a:xfrm>
            <a:off x="2692401" y="2182815"/>
            <a:ext cx="1516063" cy="161583"/>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mn-cs"/>
              </a:rPr>
              <a:t>CONFIDENTIAL</a:t>
            </a:r>
          </a:p>
        </p:txBody>
      </p:sp>
      <p:sp>
        <p:nvSpPr>
          <p:cNvPr id="7" name="McK Date" hidden="1"/>
          <p:cNvSpPr txBox="1">
            <a:spLocks noChangeArrowheads="1"/>
          </p:cNvSpPr>
          <p:nvPr/>
        </p:nvSpPr>
        <p:spPr bwMode="auto">
          <a:xfrm>
            <a:off x="2265363" y="5692776"/>
            <a:ext cx="5129212" cy="207749"/>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85800" rtl="0" eaLnBrk="1" fontAlgn="base" latinLnBrk="0" hangingPunct="1">
              <a:lnSpc>
                <a:spcPct val="100000"/>
              </a:lnSpc>
              <a:spcBef>
                <a:spcPct val="120000"/>
              </a:spcBef>
              <a:spcAft>
                <a:spcPct val="0"/>
              </a:spcAft>
              <a:buClrTx/>
              <a:buSzTx/>
              <a:buFontTx/>
              <a:buNone/>
              <a:tabLst/>
              <a:defRPr/>
            </a:pPr>
            <a:r>
              <a:rPr kumimoji="0" lang="en-GB" sz="1350" b="0" i="0" u="none" strike="noStrike" kern="1200" cap="none" spc="0" normalizeH="0" baseline="0" noProof="0" dirty="0" smtClean="0">
                <a:ln>
                  <a:noFill/>
                </a:ln>
                <a:solidFill>
                  <a:srgbClr val="000000"/>
                </a:solidFill>
                <a:effectLst/>
                <a:uLnTx/>
                <a:uFillTx/>
                <a:latin typeface="Tahoma" pitchFamily="-106" charset="0"/>
                <a:ea typeface="ＭＳ Ｐゴシック" pitchFamily="-106" charset="-128"/>
                <a:cs typeface="+mn-cs"/>
              </a:rPr>
              <a:t>Date</a:t>
            </a:r>
          </a:p>
        </p:txBody>
      </p:sp>
      <p:sp>
        <p:nvSpPr>
          <p:cNvPr id="8" name="Working Draft Text" hidden="1"/>
          <p:cNvSpPr>
            <a:spLocks noChangeArrowheads="1"/>
          </p:cNvSpPr>
          <p:nvPr>
            <p:custDataLst>
              <p:tags r:id="rId2"/>
            </p:custDataLst>
          </p:nvPr>
        </p:nvSpPr>
        <p:spPr bwMode="auto">
          <a:xfrm>
            <a:off x="427038" y="349250"/>
            <a:ext cx="310991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71513" rtl="0" eaLnBrk="1" fontAlgn="base" latinLnBrk="0" hangingPunct="1">
              <a:lnSpc>
                <a:spcPct val="100000"/>
              </a:lnSpc>
              <a:spcBef>
                <a:spcPct val="0"/>
              </a:spcBef>
              <a:spcAft>
                <a:spcPct val="0"/>
              </a:spcAft>
              <a:buClrTx/>
              <a:buSzPct val="120000"/>
              <a:buFontTx/>
              <a:buNone/>
              <a:tabLst/>
              <a:defRPr/>
            </a:pPr>
            <a:r>
              <a:rPr kumimoji="0" lang="en-GB" sz="1500" b="0" i="0" u="none" strike="noStrike" kern="1200" cap="none" spc="0" normalizeH="0" baseline="0" noProof="0" dirty="0" smtClean="0">
                <a:ln>
                  <a:noFill/>
                </a:ln>
                <a:solidFill>
                  <a:srgbClr val="0079A1"/>
                </a:solidFill>
                <a:effectLst/>
                <a:uLnTx/>
                <a:uFillTx/>
                <a:latin typeface="Arial" panose="020B0604020202020204" pitchFamily="34" charset="0"/>
                <a:ea typeface="ＭＳ Ｐゴシック" panose="020B0600070205080204" pitchFamily="34" charset="-128"/>
                <a:cs typeface="+mn-cs"/>
              </a:rPr>
              <a:t>Working Draft    </a:t>
            </a:r>
          </a:p>
        </p:txBody>
      </p:sp>
      <p:sp>
        <p:nvSpPr>
          <p:cNvPr id="9" name="Working Draft" hidden="1"/>
          <p:cNvSpPr txBox="1">
            <a:spLocks noChangeArrowheads="1"/>
          </p:cNvSpPr>
          <p:nvPr>
            <p:custDataLst>
              <p:tags r:id="rId3"/>
            </p:custDataLst>
          </p:nvPr>
        </p:nvSpPr>
        <p:spPr bwMode="auto">
          <a:xfrm>
            <a:off x="427038" y="593726"/>
            <a:ext cx="3302186" cy="138499"/>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mn-cs"/>
              </a:rPr>
              <a:t>Last Modified 5/14/2008 9:33:55 AM South Africa Standard Time</a:t>
            </a:r>
            <a:endParaRPr kumimoji="0" lang="en-GB" sz="90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mn-cs"/>
            </a:endParaRPr>
          </a:p>
        </p:txBody>
      </p:sp>
      <p:sp>
        <p:nvSpPr>
          <p:cNvPr id="10" name="Printed" hidden="1"/>
          <p:cNvSpPr txBox="1">
            <a:spLocks noChangeArrowheads="1"/>
          </p:cNvSpPr>
          <p:nvPr>
            <p:custDataLst>
              <p:tags r:id="rId4"/>
            </p:custDataLst>
          </p:nvPr>
        </p:nvSpPr>
        <p:spPr bwMode="auto">
          <a:xfrm>
            <a:off x="427038" y="815976"/>
            <a:ext cx="2981585" cy="138499"/>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mn-cs"/>
              </a:rPr>
              <a:t>Printed 5/14/2008 8:51:45 AM South Africa Standard Time</a:t>
            </a:r>
            <a:endParaRPr kumimoji="0" lang="en-GB" sz="90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mn-cs"/>
            </a:endParaRPr>
          </a:p>
        </p:txBody>
      </p:sp>
      <p:sp>
        <p:nvSpPr>
          <p:cNvPr id="13314" name="Rectangle 2"/>
          <p:cNvSpPr>
            <a:spLocks noGrp="1" noChangeArrowheads="1"/>
          </p:cNvSpPr>
          <p:nvPr>
            <p:ph type="ctrTitle"/>
          </p:nvPr>
        </p:nvSpPr>
        <p:spPr>
          <a:xfrm>
            <a:off x="481014" y="4337051"/>
            <a:ext cx="8275637" cy="265457"/>
          </a:xfrm>
        </p:spPr>
        <p:txBody>
          <a:bodyPr anchor="t"/>
          <a:lstStyle>
            <a:lvl1pPr>
              <a:defRPr sz="1725">
                <a:solidFill>
                  <a:schemeClr val="accent1"/>
                </a:solidFill>
                <a:latin typeface="Arial Black" pitchFamily="-106" charset="0"/>
              </a:defRPr>
            </a:lvl1pPr>
          </a:lstStyle>
          <a:p>
            <a:r>
              <a:rPr lang="en-GB"/>
              <a:t>Click to edit Master title style</a:t>
            </a:r>
          </a:p>
        </p:txBody>
      </p:sp>
      <p:sp>
        <p:nvSpPr>
          <p:cNvPr id="13315" name="Rectangle 3"/>
          <p:cNvSpPr>
            <a:spLocks noGrp="1" noChangeArrowheads="1"/>
          </p:cNvSpPr>
          <p:nvPr>
            <p:ph type="subTitle" idx="1"/>
          </p:nvPr>
        </p:nvSpPr>
        <p:spPr>
          <a:xfrm>
            <a:off x="481013" y="5086350"/>
            <a:ext cx="8305800" cy="230832"/>
          </a:xfrm>
        </p:spPr>
        <p:txBody>
          <a:bodyPr/>
          <a:lstStyle>
            <a:lvl1pPr>
              <a:defRPr sz="1500">
                <a:solidFill>
                  <a:schemeClr val="accent1"/>
                </a:solidFill>
                <a:latin typeface="Arial" pitchFamily="-106" charset="0"/>
              </a:defRPr>
            </a:lvl1pPr>
          </a:lstStyle>
          <a:p>
            <a:r>
              <a:rPr lang="en-GB"/>
              <a:t>Click to edit Master subtitle style</a:t>
            </a:r>
          </a:p>
        </p:txBody>
      </p:sp>
    </p:spTree>
    <p:extLst>
      <p:ext uri="{BB962C8B-B14F-4D97-AF65-F5344CB8AC3E}">
        <p14:creationId xmlns:p14="http://schemas.microsoft.com/office/powerpoint/2010/main" xmlns="" val="151495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44DA9F31-FA23-4A96-9CD3-F6DCA61391DC}"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38590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46166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76069"/>
            <a:ext cx="7772400" cy="23083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45FA9717-1611-4937-A9EE-E838E6F40AD4}"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2504856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1774827"/>
            <a:ext cx="3817938" cy="12464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2839" y="1774827"/>
            <a:ext cx="3819525" cy="12464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838EA6B2-6CAA-4A8B-9D0D-D32FDEFEACFE}"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3197183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807"/>
            <a:ext cx="8229600" cy="2308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97876"/>
            <a:ext cx="4040188"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0849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897876"/>
            <a:ext cx="4041775"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10849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C5C25E46-B616-4E59-8BF2-3916C9859230}"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208934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C8C0C00B-F595-4E7E-AB8C-217C4BA7CA10}"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171237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DA43E12D-252E-493A-93F0-1C93D0708A81}"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321032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204269"/>
            <a:ext cx="3008313" cy="230832"/>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4E70B21C-6F4E-4336-B29F-A22D87CCF637}"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369132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0F816FE8-A868-4E71-8BE1-E255B120B605}" type="slidenum">
              <a:rPr lang="en-GB"/>
              <a:pPr/>
              <a:t>‹#›</a:t>
            </a:fld>
            <a:endParaRPr lang="en-GB" dirty="0"/>
          </a:p>
        </p:txBody>
      </p:sp>
    </p:spTree>
    <p:extLst>
      <p:ext uri="{BB962C8B-B14F-4D97-AF65-F5344CB8AC3E}">
        <p14:creationId xmlns:p14="http://schemas.microsoft.com/office/powerpoint/2010/main" xmlns="" val="1599339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36507"/>
            <a:ext cx="5486400" cy="230832"/>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36933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3C2F0ECF-D459-4D7E-8469-04BA110F789B}"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1269720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49374" y="1774827"/>
            <a:ext cx="2492990" cy="1381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3BB69ABB-9132-4F74-806E-9BD2A33514BE}"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421593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9" y="665163"/>
            <a:ext cx="461665" cy="2490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81696" y="665163"/>
            <a:ext cx="1661993" cy="2490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FB74AB12-4D7E-4034-9172-6EEF2F598794}"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3445701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powerpoint tmplt-1.jp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Rectangle 3" hidden="1"/>
          <p:cNvGraphicFramePr>
            <a:graphicFrameLocks/>
          </p:cNvGraphicFramePr>
          <p:nvPr/>
        </p:nvGraphicFramePr>
        <p:xfrm>
          <a:off x="1" y="2"/>
          <a:ext cx="161925" cy="161925"/>
        </p:xfrm>
        <a:graphic>
          <a:graphicData uri="http://schemas.openxmlformats.org/presentationml/2006/ole">
            <p:oleObj spid="_x0000_s64516" r:id="rId7" imgW="0" imgH="0" progId="">
              <p:embed/>
            </p:oleObj>
          </a:graphicData>
        </a:graphic>
      </p:graphicFrame>
      <p:sp>
        <p:nvSpPr>
          <p:cNvPr id="6" name="McK Confidential" hidden="1"/>
          <p:cNvSpPr txBox="1">
            <a:spLocks noChangeArrowheads="1"/>
          </p:cNvSpPr>
          <p:nvPr/>
        </p:nvSpPr>
        <p:spPr bwMode="auto">
          <a:xfrm>
            <a:off x="2692401" y="2182815"/>
            <a:ext cx="1516063" cy="161583"/>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Arial" charset="0"/>
              </a:rPr>
              <a:t>CONFIDENTIAL</a:t>
            </a:r>
          </a:p>
        </p:txBody>
      </p:sp>
      <p:sp>
        <p:nvSpPr>
          <p:cNvPr id="7" name="McK Date" hidden="1"/>
          <p:cNvSpPr txBox="1">
            <a:spLocks noChangeArrowheads="1"/>
          </p:cNvSpPr>
          <p:nvPr/>
        </p:nvSpPr>
        <p:spPr bwMode="auto">
          <a:xfrm>
            <a:off x="2265363" y="5692776"/>
            <a:ext cx="5129212" cy="207749"/>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85800" rtl="0" eaLnBrk="1" fontAlgn="base" latinLnBrk="0" hangingPunct="1">
              <a:lnSpc>
                <a:spcPct val="100000"/>
              </a:lnSpc>
              <a:spcBef>
                <a:spcPct val="120000"/>
              </a:spcBef>
              <a:spcAft>
                <a:spcPct val="0"/>
              </a:spcAft>
              <a:buClrTx/>
              <a:buSzTx/>
              <a:buFontTx/>
              <a:buNone/>
              <a:tabLst/>
              <a:defRPr/>
            </a:pPr>
            <a:r>
              <a:rPr kumimoji="0" lang="en-GB" sz="1350" b="0" i="0" u="none" strike="noStrike" kern="1200" cap="none" spc="0" normalizeH="0" baseline="0" noProof="0" dirty="0" smtClean="0">
                <a:ln>
                  <a:noFill/>
                </a:ln>
                <a:solidFill>
                  <a:srgbClr val="000000"/>
                </a:solidFill>
                <a:effectLst/>
                <a:uLnTx/>
                <a:uFillTx/>
                <a:latin typeface="Tahoma" pitchFamily="-106" charset="0"/>
                <a:ea typeface="ＭＳ Ｐゴシック" pitchFamily="-106" charset="-128"/>
                <a:cs typeface="Arial" charset="0"/>
              </a:rPr>
              <a:t>Date</a:t>
            </a:r>
          </a:p>
        </p:txBody>
      </p:sp>
      <p:sp>
        <p:nvSpPr>
          <p:cNvPr id="8" name="Working Draft Text" hidden="1"/>
          <p:cNvSpPr>
            <a:spLocks noChangeArrowheads="1"/>
          </p:cNvSpPr>
          <p:nvPr>
            <p:custDataLst>
              <p:tags r:id="rId2"/>
            </p:custDataLst>
          </p:nvPr>
        </p:nvSpPr>
        <p:spPr bwMode="auto">
          <a:xfrm>
            <a:off x="427038" y="349250"/>
            <a:ext cx="310991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71513" rtl="0" eaLnBrk="1" fontAlgn="base" latinLnBrk="0" hangingPunct="1">
              <a:lnSpc>
                <a:spcPct val="100000"/>
              </a:lnSpc>
              <a:spcBef>
                <a:spcPct val="0"/>
              </a:spcBef>
              <a:spcAft>
                <a:spcPct val="0"/>
              </a:spcAft>
              <a:buClrTx/>
              <a:buSzPct val="120000"/>
              <a:buFontTx/>
              <a:buNone/>
              <a:tabLst/>
              <a:defRPr/>
            </a:pPr>
            <a:r>
              <a:rPr kumimoji="0" lang="en-GB" sz="1500" b="0" i="0" u="none" strike="noStrike" kern="1200" cap="none" spc="0" normalizeH="0" baseline="0" noProof="0" dirty="0" smtClean="0">
                <a:ln>
                  <a:noFill/>
                </a:ln>
                <a:solidFill>
                  <a:srgbClr val="0079A1"/>
                </a:solidFill>
                <a:effectLst/>
                <a:uLnTx/>
                <a:uFillTx/>
                <a:latin typeface="Arial" panose="020B0604020202020204" pitchFamily="34" charset="0"/>
                <a:ea typeface="ＭＳ Ｐゴシック" panose="020B0600070205080204" pitchFamily="34" charset="-128"/>
                <a:cs typeface="Arial" charset="0"/>
              </a:rPr>
              <a:t>Working Draft    </a:t>
            </a:r>
          </a:p>
        </p:txBody>
      </p:sp>
      <p:sp>
        <p:nvSpPr>
          <p:cNvPr id="9" name="Working Draft" hidden="1"/>
          <p:cNvSpPr txBox="1">
            <a:spLocks noChangeArrowheads="1"/>
          </p:cNvSpPr>
          <p:nvPr>
            <p:custDataLst>
              <p:tags r:id="rId3"/>
            </p:custDataLst>
          </p:nvPr>
        </p:nvSpPr>
        <p:spPr bwMode="auto">
          <a:xfrm>
            <a:off x="427038" y="593726"/>
            <a:ext cx="3302186" cy="138499"/>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Arial" charset="0"/>
              </a:rPr>
              <a:t>Last Modified 5/14/2008 9:33:55 AM South Africa Standard Time</a:t>
            </a:r>
            <a:endParaRPr kumimoji="0" lang="en-GB" sz="90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Arial" charset="0"/>
            </a:endParaRPr>
          </a:p>
        </p:txBody>
      </p:sp>
      <p:sp>
        <p:nvSpPr>
          <p:cNvPr id="10" name="Printed" hidden="1"/>
          <p:cNvSpPr txBox="1">
            <a:spLocks noChangeArrowheads="1"/>
          </p:cNvSpPr>
          <p:nvPr>
            <p:custDataLst>
              <p:tags r:id="rId4"/>
            </p:custDataLst>
          </p:nvPr>
        </p:nvSpPr>
        <p:spPr bwMode="auto">
          <a:xfrm>
            <a:off x="427038" y="815976"/>
            <a:ext cx="2981585" cy="138499"/>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Arial" charset="0"/>
              </a:rPr>
              <a:t>Printed 5/14/2008 8:51:45 AM South Africa Standard Time</a:t>
            </a:r>
            <a:endParaRPr kumimoji="0" lang="en-GB" sz="900" b="0" i="0" u="none" strike="noStrike" kern="1200" cap="none" spc="0" normalizeH="0" baseline="0" noProof="0" dirty="0" smtClean="0">
              <a:ln>
                <a:noFill/>
              </a:ln>
              <a:solidFill>
                <a:srgbClr val="000000"/>
              </a:solidFill>
              <a:effectLst/>
              <a:uLnTx/>
              <a:uFillTx/>
              <a:latin typeface="Arial" charset="0"/>
              <a:ea typeface="ＭＳ Ｐゴシック" pitchFamily="-106" charset="-128"/>
              <a:cs typeface="Arial" charset="0"/>
            </a:endParaRPr>
          </a:p>
        </p:txBody>
      </p:sp>
      <p:sp>
        <p:nvSpPr>
          <p:cNvPr id="13314" name="Rectangle 2"/>
          <p:cNvSpPr>
            <a:spLocks noGrp="1" noChangeArrowheads="1"/>
          </p:cNvSpPr>
          <p:nvPr>
            <p:ph type="ctrTitle"/>
          </p:nvPr>
        </p:nvSpPr>
        <p:spPr>
          <a:xfrm>
            <a:off x="481014" y="4337051"/>
            <a:ext cx="8275637" cy="265457"/>
          </a:xfrm>
        </p:spPr>
        <p:txBody>
          <a:bodyPr anchor="t"/>
          <a:lstStyle>
            <a:lvl1pPr>
              <a:defRPr sz="1725">
                <a:solidFill>
                  <a:schemeClr val="accent1"/>
                </a:solidFill>
                <a:latin typeface="Arial Black" pitchFamily="-106" charset="0"/>
              </a:defRPr>
            </a:lvl1pPr>
          </a:lstStyle>
          <a:p>
            <a:r>
              <a:rPr lang="en-GB"/>
              <a:t>Click to edit Master title style</a:t>
            </a:r>
          </a:p>
        </p:txBody>
      </p:sp>
      <p:sp>
        <p:nvSpPr>
          <p:cNvPr id="13315" name="Rectangle 3"/>
          <p:cNvSpPr>
            <a:spLocks noGrp="1" noChangeArrowheads="1"/>
          </p:cNvSpPr>
          <p:nvPr>
            <p:ph type="subTitle" idx="1"/>
          </p:nvPr>
        </p:nvSpPr>
        <p:spPr>
          <a:xfrm>
            <a:off x="481013" y="5086350"/>
            <a:ext cx="8305800" cy="230832"/>
          </a:xfrm>
        </p:spPr>
        <p:txBody>
          <a:bodyPr/>
          <a:lstStyle>
            <a:lvl1pPr>
              <a:defRPr sz="1500">
                <a:solidFill>
                  <a:schemeClr val="accent1"/>
                </a:solidFill>
                <a:latin typeface="Arial" pitchFamily="-106" charset="0"/>
              </a:defRPr>
            </a:lvl1pPr>
          </a:lstStyle>
          <a:p>
            <a:r>
              <a:rPr lang="en-GB"/>
              <a:t>Click to edit Master subtitle style</a:t>
            </a:r>
          </a:p>
        </p:txBody>
      </p:sp>
    </p:spTree>
    <p:extLst>
      <p:ext uri="{BB962C8B-B14F-4D97-AF65-F5344CB8AC3E}">
        <p14:creationId xmlns:p14="http://schemas.microsoft.com/office/powerpoint/2010/main" xmlns="" val="3020781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307BB2EA-F5E6-40AF-B4FE-5D3DBFB914B7}"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1225506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46166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76069"/>
            <a:ext cx="7772400" cy="23083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B32FC791-94AB-4A15-AA51-DF0397980224}"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1186713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1774827"/>
            <a:ext cx="3817938" cy="12464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2839" y="1774827"/>
            <a:ext cx="3819525" cy="12464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0F806833-4C3D-4E60-9CFC-0C1F8DE4B9D9}"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3807209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807"/>
            <a:ext cx="8229600" cy="2308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97876"/>
            <a:ext cx="4040188"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0849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897876"/>
            <a:ext cx="4041775"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108491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31D375D4-CAD0-4A7D-BEB8-7B55C6375FD4}"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3029532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E7890809-0912-4C92-BF3F-AB466A170D37}"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3117685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997ABCFF-0323-477E-BB18-0C82BB30ADAB}"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72178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E74EB992-C5F4-4C48-9B4B-70D14F16309E}" type="slidenum">
              <a:rPr lang="en-GB"/>
              <a:pPr/>
              <a:t>‹#›</a:t>
            </a:fld>
            <a:endParaRPr lang="en-GB" dirty="0"/>
          </a:p>
        </p:txBody>
      </p:sp>
    </p:spTree>
    <p:extLst>
      <p:ext uri="{BB962C8B-B14F-4D97-AF65-F5344CB8AC3E}">
        <p14:creationId xmlns:p14="http://schemas.microsoft.com/office/powerpoint/2010/main" xmlns="" val="3571617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204269"/>
            <a:ext cx="3008313" cy="230832"/>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158865AD-35F0-44D9-BC84-E6D79C4C09EB}"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173524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36507"/>
            <a:ext cx="5486400" cy="230832"/>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36933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37A7CC50-70C4-46DC-8843-A03CA218C04B}"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2457387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49374" y="1774827"/>
            <a:ext cx="2492990" cy="1381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3957D6E6-3410-4253-A4F5-20965FCF7FC7}"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851684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9" y="665163"/>
            <a:ext cx="461665" cy="2490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81696" y="665163"/>
            <a:ext cx="1661993" cy="2490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defTabSz="685800" fontAlgn="auto">
              <a:spcBef>
                <a:spcPts val="0"/>
              </a:spcBef>
              <a:spcAft>
                <a:spcPts val="0"/>
              </a:spcAft>
              <a:defRPr/>
            </a:pPr>
            <a:fld id="{85095343-F049-44B1-ADD0-A2B850B6A655}"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4153283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7902" y="740720"/>
            <a:ext cx="6194425" cy="230832"/>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952502" y="1774827"/>
            <a:ext cx="7789863" cy="276999"/>
          </a:xfrm>
        </p:spPr>
        <p:txBody>
          <a:bodyPr/>
          <a:lstStyle/>
          <a:p>
            <a:endParaRPr lang="en-ZA" dirty="0"/>
          </a:p>
        </p:txBody>
      </p:sp>
      <p:sp>
        <p:nvSpPr>
          <p:cNvPr id="4" name="Slide Number Placeholder 3"/>
          <p:cNvSpPr>
            <a:spLocks noGrp="1"/>
          </p:cNvSpPr>
          <p:nvPr>
            <p:ph type="sldNum" sz="quarter" idx="10"/>
          </p:nvPr>
        </p:nvSpPr>
        <p:spPr>
          <a:xfrm>
            <a:off x="6464300" y="6376990"/>
            <a:ext cx="1905000" cy="138499"/>
          </a:xfrm>
        </p:spPr>
        <p:txBody>
          <a:bodyPr/>
          <a:lstStyle>
            <a:lvl1pPr>
              <a:defRPr smtClean="0"/>
            </a:lvl1pPr>
          </a:lstStyle>
          <a:p>
            <a:pPr defTabSz="685800" fontAlgn="auto">
              <a:spcBef>
                <a:spcPts val="0"/>
              </a:spcBef>
              <a:spcAft>
                <a:spcPts val="0"/>
              </a:spcAft>
              <a:defRPr/>
            </a:pPr>
            <a:fld id="{B3D94021-87FD-4474-9131-75532B914426}" type="slidenum">
              <a:rPr lang="en-GB" smtClean="0">
                <a:solidFill>
                  <a:srgbClr val="D42E12"/>
                </a:solidFill>
                <a:latin typeface="Tahoma"/>
                <a:ea typeface="+mn-ea"/>
              </a:rPr>
              <a:pPr defTabSz="685800" fontAlgn="auto">
                <a:spcBef>
                  <a:spcPts val="0"/>
                </a:spcBef>
                <a:spcAft>
                  <a:spcPts val="0"/>
                </a:spcAft>
                <a:defRPr/>
              </a:pPr>
              <a:t>‹#›</a:t>
            </a:fld>
            <a:endParaRPr lang="en-GB" dirty="0">
              <a:solidFill>
                <a:srgbClr val="D42E12"/>
              </a:solidFill>
              <a:latin typeface="Tahoma"/>
              <a:ea typeface="+mn-ea"/>
            </a:endParaRPr>
          </a:p>
        </p:txBody>
      </p:sp>
    </p:spTree>
    <p:extLst>
      <p:ext uri="{BB962C8B-B14F-4D97-AF65-F5344CB8AC3E}">
        <p14:creationId xmlns:p14="http://schemas.microsoft.com/office/powerpoint/2010/main" xmlns="" val="145298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1774827"/>
            <a:ext cx="381793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2839" y="1774827"/>
            <a:ext cx="381952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10BC174-785C-47D2-A219-2415D4C6542F}" type="slidenum">
              <a:rPr lang="en-GB"/>
              <a:pPr/>
              <a:t>‹#›</a:t>
            </a:fld>
            <a:endParaRPr lang="en-GB" dirty="0"/>
          </a:p>
        </p:txBody>
      </p:sp>
    </p:spTree>
    <p:extLst>
      <p:ext uri="{BB962C8B-B14F-4D97-AF65-F5344CB8AC3E}">
        <p14:creationId xmlns:p14="http://schemas.microsoft.com/office/powerpoint/2010/main" xmlns="" val="33355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62"/>
            <a:ext cx="8229600" cy="30777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fld id="{64E690F8-B4AD-4F8A-8583-487816F69F03}" type="slidenum">
              <a:rPr lang="en-GB"/>
              <a:pPr/>
              <a:t>‹#›</a:t>
            </a:fld>
            <a:endParaRPr lang="en-GB" dirty="0"/>
          </a:p>
        </p:txBody>
      </p:sp>
    </p:spTree>
    <p:extLst>
      <p:ext uri="{BB962C8B-B14F-4D97-AF65-F5344CB8AC3E}">
        <p14:creationId xmlns:p14="http://schemas.microsoft.com/office/powerpoint/2010/main" xmlns="" val="323203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fld id="{7F6D1DE0-B443-48F6-9E73-478825739009}" type="slidenum">
              <a:rPr lang="en-GB"/>
              <a:pPr/>
              <a:t>‹#›</a:t>
            </a:fld>
            <a:endParaRPr lang="en-GB" dirty="0"/>
          </a:p>
        </p:txBody>
      </p:sp>
    </p:spTree>
    <p:extLst>
      <p:ext uri="{BB962C8B-B14F-4D97-AF65-F5344CB8AC3E}">
        <p14:creationId xmlns:p14="http://schemas.microsoft.com/office/powerpoint/2010/main" xmlns="" val="7197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fld id="{DB08E07B-6CDC-4A0A-99BD-B8BEE50A0CCC}" type="slidenum">
              <a:rPr lang="en-GB"/>
              <a:pPr/>
              <a:t>‹#›</a:t>
            </a:fld>
            <a:endParaRPr lang="en-GB" dirty="0"/>
          </a:p>
        </p:txBody>
      </p:sp>
    </p:spTree>
    <p:extLst>
      <p:ext uri="{BB962C8B-B14F-4D97-AF65-F5344CB8AC3E}">
        <p14:creationId xmlns:p14="http://schemas.microsoft.com/office/powerpoint/2010/main" xmlns="" val="353608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8"/>
            <a:ext cx="3008313" cy="61555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5C18CC95-016F-4322-AE90-1DF01214DBDC}" type="slidenum">
              <a:rPr lang="en-GB"/>
              <a:pPr/>
              <a:t>‹#›</a:t>
            </a:fld>
            <a:endParaRPr lang="en-GB" dirty="0"/>
          </a:p>
        </p:txBody>
      </p:sp>
    </p:spTree>
    <p:extLst>
      <p:ext uri="{BB962C8B-B14F-4D97-AF65-F5344CB8AC3E}">
        <p14:creationId xmlns:p14="http://schemas.microsoft.com/office/powerpoint/2010/main" xmlns="" val="8680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2"/>
            <a:ext cx="5486400" cy="30777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55B74DF-A5A1-4668-96E8-7C8EA2FBA8BE}" type="slidenum">
              <a:rPr lang="en-GB"/>
              <a:pPr/>
              <a:t>‹#›</a:t>
            </a:fld>
            <a:endParaRPr lang="en-GB" dirty="0"/>
          </a:p>
        </p:txBody>
      </p:sp>
    </p:spTree>
    <p:extLst>
      <p:ext uri="{BB962C8B-B14F-4D97-AF65-F5344CB8AC3E}">
        <p14:creationId xmlns:p14="http://schemas.microsoft.com/office/powerpoint/2010/main" xmlns="" val="312476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3.vml"/><Relationship Id="rId18" Type="http://schemas.openxmlformats.org/officeDocument/2006/relationships/tags" Target="../tags/tag33.xml"/><Relationship Id="rId26" Type="http://schemas.openxmlformats.org/officeDocument/2006/relationships/tags" Target="../tags/tag41.xml"/><Relationship Id="rId3" Type="http://schemas.openxmlformats.org/officeDocument/2006/relationships/slideLayout" Target="../slideLayouts/slideLayout14.xml"/><Relationship Id="rId21" Type="http://schemas.openxmlformats.org/officeDocument/2006/relationships/tags" Target="../tags/tag36.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32.xml"/><Relationship Id="rId25" Type="http://schemas.openxmlformats.org/officeDocument/2006/relationships/tags" Target="../tags/tag40.xml"/><Relationship Id="rId2" Type="http://schemas.openxmlformats.org/officeDocument/2006/relationships/slideLayout" Target="../slideLayouts/slideLayout13.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oleObject" Target="../embeddings/oleObject3.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39.xml"/><Relationship Id="rId5" Type="http://schemas.openxmlformats.org/officeDocument/2006/relationships/slideLayout" Target="../slideLayouts/slideLayout16.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image" Target="../media/image3.jpeg"/><Relationship Id="rId10" Type="http://schemas.openxmlformats.org/officeDocument/2006/relationships/slideLayout" Target="../slideLayouts/slideLayout21.xml"/><Relationship Id="rId19" Type="http://schemas.openxmlformats.org/officeDocument/2006/relationships/tags" Target="../tags/tag3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tags" Target="../tags/tag59.xml"/><Relationship Id="rId26" Type="http://schemas.openxmlformats.org/officeDocument/2006/relationships/tags" Target="../tags/tag67.xml"/><Relationship Id="rId3" Type="http://schemas.openxmlformats.org/officeDocument/2006/relationships/slideLayout" Target="../slideLayouts/slideLayout25.xml"/><Relationship Id="rId21" Type="http://schemas.openxmlformats.org/officeDocument/2006/relationships/tags" Target="../tags/tag6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ags" Target="../tags/tag58.xml"/><Relationship Id="rId25" Type="http://schemas.openxmlformats.org/officeDocument/2006/relationships/tags" Target="../tags/tag66.xml"/><Relationship Id="rId2" Type="http://schemas.openxmlformats.org/officeDocument/2006/relationships/slideLayout" Target="../slideLayouts/slideLayout24.xml"/><Relationship Id="rId16" Type="http://schemas.openxmlformats.org/officeDocument/2006/relationships/tags" Target="../tags/tag57.xml"/><Relationship Id="rId20" Type="http://schemas.openxmlformats.org/officeDocument/2006/relationships/tags" Target="../tags/tag61.xml"/><Relationship Id="rId29"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65.xml"/><Relationship Id="rId5" Type="http://schemas.openxmlformats.org/officeDocument/2006/relationships/slideLayout" Target="../slideLayouts/slideLayout27.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10" Type="http://schemas.openxmlformats.org/officeDocument/2006/relationships/slideLayout" Target="../slideLayouts/slideLayout32.xml"/><Relationship Id="rId19" Type="http://schemas.openxmlformats.org/officeDocument/2006/relationships/tags" Target="../tags/tag60.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vmlDrawing" Target="../drawings/vmlDrawing5.v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2.jpg"/>
          <p:cNvPicPr>
            <a:picLocks noChangeAspect="1"/>
          </p:cNvPicPr>
          <p:nvPr userDrawn="1"/>
        </p:nvPicPr>
        <p:blipFill>
          <a:blip r:embed="rId28">
            <a:extLst>
              <a:ext uri="{28A0092B-C50C-407E-A947-70E740481C1C}">
                <a14:useLocalDpi xmlns:a14="http://schemas.microsoft.com/office/drawing/2010/main" xmlns=""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pg num"/>
          <p:cNvSpPr>
            <a:spLocks noGrp="1" noChangeArrowheads="1"/>
          </p:cNvSpPr>
          <p:nvPr>
            <p:ph type="sldNum" sz="quarter" idx="4"/>
            <p:custDataLst>
              <p:tags r:id="rId14"/>
            </p:custDataLst>
          </p:nvPr>
        </p:nvSpPr>
        <p:spPr bwMode="auto">
          <a:xfrm>
            <a:off x="6464300" y="6376988"/>
            <a:ext cx="19050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folHlink"/>
                </a:solidFill>
              </a:defRPr>
            </a:lvl1pPr>
          </a:lstStyle>
          <a:p>
            <a:fld id="{791C1239-BA19-4365-996A-BE4162286140}" type="slidenum">
              <a:rPr lang="en-GB"/>
              <a:pPr/>
              <a:t>‹#›</a:t>
            </a:fld>
            <a:endParaRPr lang="en-GB" dirty="0"/>
          </a:p>
        </p:txBody>
      </p:sp>
      <p:sp>
        <p:nvSpPr>
          <p:cNvPr id="1028" name="Rectangle 2"/>
          <p:cNvSpPr>
            <a:spLocks noGrp="1" noChangeArrowheads="1"/>
          </p:cNvSpPr>
          <p:nvPr>
            <p:ph type="title"/>
            <p:custDataLst>
              <p:tags r:id="rId15"/>
            </p:custDataLst>
          </p:nvPr>
        </p:nvSpPr>
        <p:spPr bwMode="auto">
          <a:xfrm>
            <a:off x="977901" y="665165"/>
            <a:ext cx="61944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smtClean="0"/>
              <a:t>Click to edit Master title style</a:t>
            </a:r>
          </a:p>
        </p:txBody>
      </p:sp>
      <p:sp>
        <p:nvSpPr>
          <p:cNvPr id="1029" name="Rectangle 3"/>
          <p:cNvSpPr>
            <a:spLocks noGrp="1" noChangeArrowheads="1"/>
          </p:cNvSpPr>
          <p:nvPr>
            <p:ph type="body" idx="1"/>
            <p:custDataLst>
              <p:tags r:id="rId16"/>
            </p:custDataLst>
          </p:nvPr>
        </p:nvSpPr>
        <p:spPr bwMode="auto">
          <a:xfrm>
            <a:off x="952501" y="1774827"/>
            <a:ext cx="7789863"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graphicFrame>
        <p:nvGraphicFramePr>
          <p:cNvPr id="2" name="Rectangle 2" hidden="1"/>
          <p:cNvGraphicFramePr>
            <a:graphicFrameLocks/>
          </p:cNvGraphicFramePr>
          <p:nvPr/>
        </p:nvGraphicFramePr>
        <p:xfrm>
          <a:off x="1" y="2"/>
          <a:ext cx="161925" cy="161925"/>
        </p:xfrm>
        <a:graphic>
          <a:graphicData uri="http://schemas.openxmlformats.org/presentationml/2006/ole">
            <p:oleObj spid="_x0000_s1206" r:id="rId29" imgW="0" imgH="0" progId="">
              <p:embed/>
            </p:oleObj>
          </a:graphicData>
        </a:graphic>
      </p:graphicFrame>
      <p:sp>
        <p:nvSpPr>
          <p:cNvPr id="1032" name="McK Measure" hidden="1"/>
          <p:cNvSpPr txBox="1">
            <a:spLocks noChangeArrowheads="1"/>
          </p:cNvSpPr>
          <p:nvPr userDrawn="1">
            <p:custDataLst>
              <p:tags r:id="rId17"/>
            </p:custDataLst>
          </p:nvPr>
        </p:nvSpPr>
        <p:spPr bwMode="auto">
          <a:xfrm>
            <a:off x="457201" y="1360490"/>
            <a:ext cx="6194425" cy="280987"/>
          </a:xfrm>
          <a:prstGeom prst="rect">
            <a:avLst/>
          </a:prstGeom>
          <a:noFill/>
          <a:ln w="9525">
            <a:noFill/>
            <a:miter lim="800000"/>
            <a:headEnd/>
            <a:tailEnd/>
          </a:ln>
          <a:effectLst/>
        </p:spPr>
        <p:txBody>
          <a:bodyPr lIns="0" tIns="0" rIns="0" bIns="0">
            <a:spAutoFit/>
          </a:bodyPr>
          <a:lstStyle>
            <a:lvl1pPr defTabSz="895350" eaLnBrk="0" hangingPunct="0">
              <a:defRPr sz="1600">
                <a:solidFill>
                  <a:schemeClr val="tx1"/>
                </a:solidFill>
                <a:latin typeface="Arial" charset="0"/>
                <a:ea typeface="ＭＳ Ｐゴシック" pitchFamily="-106" charset="-128"/>
              </a:defRPr>
            </a:lvl1pPr>
            <a:lvl2pPr marL="37931725" indent="-37474525" defTabSz="895350"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800" dirty="0" smtClean="0">
                <a:latin typeface="Tahoma" pitchFamily="-106" charset="0"/>
              </a:rPr>
              <a:t>Unit of measure</a:t>
            </a:r>
          </a:p>
        </p:txBody>
      </p:sp>
      <p:sp>
        <p:nvSpPr>
          <p:cNvPr id="1033" name="McK Footnote" hidden="1"/>
          <p:cNvSpPr txBox="1">
            <a:spLocks noChangeArrowheads="1"/>
          </p:cNvSpPr>
          <p:nvPr userDrawn="1">
            <p:custDataLst>
              <p:tags r:id="rId18"/>
            </p:custDataLst>
          </p:nvPr>
        </p:nvSpPr>
        <p:spPr bwMode="auto">
          <a:xfrm>
            <a:off x="457201" y="6210302"/>
            <a:ext cx="8334375" cy="409575"/>
          </a:xfrm>
          <a:prstGeom prst="rect">
            <a:avLst/>
          </a:prstGeom>
          <a:noFill/>
          <a:ln w="9525">
            <a:noFill/>
            <a:miter lim="800000"/>
            <a:headEnd/>
            <a:tailEnd/>
          </a:ln>
          <a:effectLst/>
        </p:spPr>
        <p:txBody>
          <a:bodyPr lIns="0" tIns="0" rIns="0" bIns="0" anchor="b">
            <a:spAutoFit/>
          </a:bodyPr>
          <a:lstStyle>
            <a:lvl1pPr marL="574675" indent="-574675" defTabSz="895350" eaLnBrk="0" hangingPunct="0">
              <a:tabLst>
                <a:tab pos="533400" algn="r"/>
              </a:tabLst>
              <a:defRPr sz="1600">
                <a:solidFill>
                  <a:schemeClr val="tx1"/>
                </a:solidFill>
                <a:latin typeface="Arial" charset="0"/>
                <a:ea typeface="ＭＳ Ｐゴシック" pitchFamily="-106" charset="-128"/>
              </a:defRPr>
            </a:lvl1pPr>
            <a:lvl2pPr marL="37931725" indent="-37474525" defTabSz="895350" eaLnBrk="0" hangingPunct="0">
              <a:tabLst>
                <a:tab pos="533400" algn="r"/>
              </a:tabLst>
              <a:defRPr sz="1600">
                <a:solidFill>
                  <a:schemeClr val="tx1"/>
                </a:solidFill>
                <a:latin typeface="Arial" charset="0"/>
                <a:ea typeface="ＭＳ Ｐゴシック" pitchFamily="-106" charset="-128"/>
              </a:defRPr>
            </a:lvl2pPr>
            <a:lvl3pPr eaLnBrk="0" hangingPunct="0">
              <a:tabLst>
                <a:tab pos="533400" algn="r"/>
              </a:tabLst>
              <a:defRPr sz="1600">
                <a:solidFill>
                  <a:schemeClr val="tx1"/>
                </a:solidFill>
                <a:latin typeface="Arial" charset="0"/>
                <a:ea typeface="ＭＳ Ｐゴシック" pitchFamily="-106" charset="-128"/>
              </a:defRPr>
            </a:lvl3pPr>
            <a:lvl4pPr eaLnBrk="0" hangingPunct="0">
              <a:tabLst>
                <a:tab pos="533400" algn="r"/>
              </a:tabLst>
              <a:defRPr sz="1600">
                <a:solidFill>
                  <a:schemeClr val="tx1"/>
                </a:solidFill>
                <a:latin typeface="Arial" charset="0"/>
                <a:ea typeface="ＭＳ Ｐゴシック" pitchFamily="-106" charset="-128"/>
              </a:defRPr>
            </a:lvl4pPr>
            <a:lvl5pPr eaLnBrk="0" hangingPunct="0">
              <a:tabLst>
                <a:tab pos="533400" algn="r"/>
              </a:tabLst>
              <a:defRPr sz="16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9pPr>
          </a:lstStyle>
          <a:p>
            <a:pPr eaLnBrk="1" hangingPunct="1">
              <a:defRPr/>
            </a:pPr>
            <a:r>
              <a:rPr lang="en-GB" sz="1200" dirty="0" smtClean="0">
                <a:solidFill>
                  <a:srgbClr val="000000"/>
                </a:solidFill>
                <a:latin typeface="Tahoma" pitchFamily="-106" charset="0"/>
              </a:rPr>
              <a:t>	*	Footnote</a:t>
            </a:r>
          </a:p>
          <a:p>
            <a:pPr eaLnBrk="1" hangingPunct="1">
              <a:spcBef>
                <a:spcPct val="20000"/>
              </a:spcBef>
              <a:defRPr/>
            </a:pPr>
            <a:r>
              <a:rPr lang="en-GB" sz="1200" dirty="0" smtClean="0">
                <a:solidFill>
                  <a:srgbClr val="000000"/>
                </a:solidFill>
                <a:latin typeface="Tahoma" pitchFamily="-106" charset="0"/>
              </a:rPr>
              <a:t>Source:		Source</a:t>
            </a:r>
          </a:p>
        </p:txBody>
      </p:sp>
      <p:grpSp>
        <p:nvGrpSpPr>
          <p:cNvPr id="3" name="McK Legend - Boxes" hidden="1"/>
          <p:cNvGrpSpPr>
            <a:grpSpLocks/>
          </p:cNvGrpSpPr>
          <p:nvPr userDrawn="1"/>
        </p:nvGrpSpPr>
        <p:grpSpPr bwMode="auto">
          <a:xfrm>
            <a:off x="8089900" y="1065215"/>
            <a:ext cx="807942" cy="941355"/>
            <a:chOff x="4180" y="1141"/>
            <a:chExt cx="499" cy="581"/>
          </a:xfrm>
        </p:grpSpPr>
        <p:sp>
          <p:nvSpPr>
            <p:cNvPr id="1060" name="Rectangle 55" hidden="1"/>
            <p:cNvSpPr>
              <a:spLocks noChangeArrowheads="1"/>
            </p:cNvSpPr>
            <p:nvPr/>
          </p:nvSpPr>
          <p:spPr bwMode="gray">
            <a:xfrm>
              <a:off x="4372" y="1141"/>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1" name="Rectangle 56" hidden="1"/>
            <p:cNvSpPr>
              <a:spLocks noChangeArrowheads="1"/>
            </p:cNvSpPr>
            <p:nvPr/>
          </p:nvSpPr>
          <p:spPr bwMode="gray">
            <a:xfrm>
              <a:off x="4372" y="1297"/>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2" name="Rectangle 57" hidden="1"/>
            <p:cNvSpPr>
              <a:spLocks noChangeArrowheads="1"/>
            </p:cNvSpPr>
            <p:nvPr/>
          </p:nvSpPr>
          <p:spPr bwMode="gray">
            <a:xfrm>
              <a:off x="4372" y="1452"/>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3" name="Rectangle 58" hidden="1"/>
            <p:cNvSpPr>
              <a:spLocks noChangeArrowheads="1"/>
            </p:cNvSpPr>
            <p:nvPr/>
          </p:nvSpPr>
          <p:spPr bwMode="gray">
            <a:xfrm>
              <a:off x="4372" y="1608"/>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grpSp>
      <p:grpSp>
        <p:nvGrpSpPr>
          <p:cNvPr id="1034" name="McK Legend - Moons" hidden="1"/>
          <p:cNvGrpSpPr>
            <a:grpSpLocks/>
          </p:cNvGrpSpPr>
          <p:nvPr userDrawn="1"/>
        </p:nvGrpSpPr>
        <p:grpSpPr bwMode="auto">
          <a:xfrm>
            <a:off x="8112123" y="1065214"/>
            <a:ext cx="785715" cy="688941"/>
            <a:chOff x="5067" y="578"/>
            <a:chExt cx="485" cy="425"/>
          </a:xfrm>
        </p:grpSpPr>
        <p:grpSp>
          <p:nvGrpSpPr>
            <p:cNvPr id="1048" name="Group 64" hidden="1"/>
            <p:cNvGrpSpPr>
              <a:grpSpLocks noChangeAspect="1"/>
            </p:cNvGrpSpPr>
            <p:nvPr userDrawn="1">
              <p:custDataLst>
                <p:tags r:id="rId19"/>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6"/>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9" name="Arc 66" hidden="1"/>
              <p:cNvSpPr>
                <a:spLocks noChangeAspect="1"/>
              </p:cNvSpPr>
              <p:nvPr>
                <p:custDataLst>
                  <p:tags r:id="rId27"/>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ZA" sz="1600" dirty="0"/>
              </a:p>
            </p:txBody>
          </p:sp>
        </p:grpSp>
        <p:grpSp>
          <p:nvGrpSpPr>
            <p:cNvPr id="1049" name="Group 67" hidden="1"/>
            <p:cNvGrpSpPr>
              <a:grpSpLocks noChangeAspect="1"/>
            </p:cNvGrpSpPr>
            <p:nvPr userDrawn="1">
              <p:custDataLst>
                <p:tags r:id="rId20"/>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4"/>
                </p:custDataLst>
              </p:nvPr>
            </p:nvSpPr>
            <p:spPr bwMode="gray">
              <a:xfrm>
                <a:off x="4828" y="1722"/>
                <a:ext cx="116" cy="117"/>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7" name="Arc 69" hidden="1"/>
              <p:cNvSpPr>
                <a:spLocks noChangeAspect="1"/>
              </p:cNvSpPr>
              <p:nvPr>
                <p:custDataLst>
                  <p:tags r:id="rId25"/>
                </p:custDataLst>
              </p:nvPr>
            </p:nvSpPr>
            <p:spPr bwMode="gray">
              <a:xfrm>
                <a:off x="4886" y="1723"/>
                <a:ext cx="58" cy="1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ZA" sz="1600" dirty="0"/>
              </a:p>
            </p:txBody>
          </p:sp>
        </p:grpSp>
        <p:grpSp>
          <p:nvGrpSpPr>
            <p:cNvPr id="1050" name="Group 70" hidden="1"/>
            <p:cNvGrpSpPr>
              <a:grpSpLocks noChangeAspect="1"/>
            </p:cNvGrpSpPr>
            <p:nvPr userDrawn="1">
              <p:custDataLst>
                <p:tags r:id="rId21"/>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2"/>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5" name="Oval 72" hidden="1"/>
              <p:cNvSpPr>
                <a:spLocks noChangeAspect="1" noChangeArrowheads="1"/>
              </p:cNvSpPr>
              <p:nvPr>
                <p:custDataLst>
                  <p:tags r:id="rId23"/>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grpSp>
        <p:sp>
          <p:nvSpPr>
            <p:cNvPr id="1051" name="Rectangle 73" hidden="1"/>
            <p:cNvSpPr>
              <a:spLocks noChangeArrowheads="1"/>
            </p:cNvSpPr>
            <p:nvPr userDrawn="1"/>
          </p:nvSpPr>
          <p:spPr bwMode="gray">
            <a:xfrm>
              <a:off x="5245" y="734"/>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2" name="Rectangle 74" hidden="1"/>
            <p:cNvSpPr>
              <a:spLocks noChangeArrowheads="1"/>
            </p:cNvSpPr>
            <p:nvPr userDrawn="1"/>
          </p:nvSpPr>
          <p:spPr bwMode="gray">
            <a:xfrm>
              <a:off x="5245" y="889"/>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3" name="Rectangle 75" hidden="1"/>
            <p:cNvSpPr>
              <a:spLocks noChangeArrowheads="1"/>
            </p:cNvSpPr>
            <p:nvPr userDrawn="1"/>
          </p:nvSpPr>
          <p:spPr bwMode="gray">
            <a:xfrm>
              <a:off x="5245" y="578"/>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grpSp>
      <p:grpSp>
        <p:nvGrpSpPr>
          <p:cNvPr id="1035" name="McK Legend - Lines" hidden="1"/>
          <p:cNvGrpSpPr>
            <a:grpSpLocks/>
          </p:cNvGrpSpPr>
          <p:nvPr userDrawn="1"/>
        </p:nvGrpSpPr>
        <p:grpSpPr bwMode="auto">
          <a:xfrm>
            <a:off x="7939087" y="1052513"/>
            <a:ext cx="958745" cy="958817"/>
            <a:chOff x="4159" y="2378"/>
            <a:chExt cx="591" cy="592"/>
          </a:xfrm>
        </p:grpSpPr>
        <p:sp>
          <p:nvSpPr>
            <p:cNvPr id="1040" name="Rectangle 77" hidden="1"/>
            <p:cNvSpPr>
              <a:spLocks noChangeArrowheads="1"/>
            </p:cNvSpPr>
            <p:nvPr/>
          </p:nvSpPr>
          <p:spPr bwMode="gray">
            <a:xfrm>
              <a:off x="4444" y="2378"/>
              <a:ext cx="306"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1" name="Rectangle 78" hidden="1"/>
            <p:cNvSpPr>
              <a:spLocks noChangeArrowheads="1"/>
            </p:cNvSpPr>
            <p:nvPr/>
          </p:nvSpPr>
          <p:spPr bwMode="gray">
            <a:xfrm>
              <a:off x="4444" y="2537"/>
              <a:ext cx="306"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2" name="Rectangle 79" hidden="1"/>
            <p:cNvSpPr>
              <a:spLocks noChangeArrowheads="1"/>
            </p:cNvSpPr>
            <p:nvPr/>
          </p:nvSpPr>
          <p:spPr bwMode="gray">
            <a:xfrm>
              <a:off x="4444" y="2697"/>
              <a:ext cx="306"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sz="1600" dirty="0"/>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sz="1600" dirty="0"/>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sz="1600" dirty="0"/>
            </a:p>
          </p:txBody>
        </p:sp>
        <p:sp>
          <p:nvSpPr>
            <p:cNvPr id="1046" name="Rectangle 83" hidden="1"/>
            <p:cNvSpPr>
              <a:spLocks noChangeArrowheads="1"/>
            </p:cNvSpPr>
            <p:nvPr/>
          </p:nvSpPr>
          <p:spPr bwMode="gray">
            <a:xfrm>
              <a:off x="4444" y="2856"/>
              <a:ext cx="306"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sz="1600" dirty="0"/>
            </a:p>
          </p:txBody>
        </p:sp>
      </p:grpSp>
      <p:grpSp>
        <p:nvGrpSpPr>
          <p:cNvPr id="1036" name="McK Sticker" hidden="1"/>
          <p:cNvGrpSpPr>
            <a:grpSpLocks/>
          </p:cNvGrpSpPr>
          <p:nvPr userDrawn="1"/>
        </p:nvGrpSpPr>
        <p:grpSpPr bwMode="auto">
          <a:xfrm>
            <a:off x="8301172" y="1077913"/>
            <a:ext cx="598350" cy="220662"/>
            <a:chOff x="5125" y="665"/>
            <a:chExt cx="369" cy="137"/>
          </a:xfrm>
        </p:grpSpPr>
        <p:sp>
          <p:nvSpPr>
            <p:cNvPr id="1037" name="AutoShape 86" hidden="1"/>
            <p:cNvSpPr>
              <a:spLocks noChangeArrowheads="1"/>
            </p:cNvSpPr>
            <p:nvPr userDrawn="1"/>
          </p:nvSpPr>
          <p:spPr bwMode="auto">
            <a:xfrm>
              <a:off x="5125" y="665"/>
              <a:ext cx="369" cy="137"/>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r>
                <a:rPr lang="en-GB" sz="1200" dirty="0">
                  <a:latin typeface="Tahoma" panose="020B0604030504040204" pitchFamily="34" charset="0"/>
                </a:rPr>
                <a:t>STICKER</a:t>
              </a:r>
            </a:p>
          </p:txBody>
        </p:sp>
        <p:cxnSp>
          <p:nvCxnSpPr>
            <p:cNvPr id="1038" name="McK StickerE" hidden="1"/>
            <p:cNvCxnSpPr>
              <a:cxnSpLocks noChangeShapeType="1"/>
              <a:stCxn id="1037" idx="2"/>
              <a:endCxn id="1037" idx="0"/>
            </p:cNvCxnSpPr>
            <p:nvPr userDrawn="1"/>
          </p:nvCxnSpPr>
          <p:spPr bwMode="auto">
            <a:xfrm>
              <a:off x="5125" y="665"/>
              <a:ext cx="369"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1039" name="AutoShape 88" hidden="1"/>
            <p:cNvCxnSpPr>
              <a:cxnSpLocks noChangeShapeType="1"/>
              <a:stCxn id="1037" idx="4"/>
              <a:endCxn id="1037" idx="6"/>
            </p:cNvCxnSpPr>
            <p:nvPr userDrawn="1"/>
          </p:nvCxnSpPr>
          <p:spPr bwMode="auto">
            <a:xfrm>
              <a:off x="5125" y="802"/>
              <a:ext cx="369"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grpSp>
    </p:spTree>
  </p:cSld>
  <p:clrMap bg1="lt1" tx1="dk1" bg2="lt2" tx2="dk2" accent1="accent1" accent2="accent2" accent3="accent3" accent4="accent4" accent5="accent5" accent6="accent6" hlink="hlink" folHlink="folHlink"/>
  <p:sldLayoutIdLst>
    <p:sldLayoutId id="2147484355"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p:titleStyle>
    <p:bodyStyle>
      <a:lvl1pPr marL="342900" indent="-342900" algn="l" defTabSz="895350"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44463" indent="-142875" algn="l" defTabSz="895350" rtl="0" eaLnBrk="0" fontAlgn="base" hangingPunct="0">
        <a:spcBef>
          <a:spcPct val="0"/>
        </a:spcBef>
        <a:spcAft>
          <a:spcPct val="0"/>
        </a:spcAft>
        <a:buChar char="•"/>
        <a:defRPr>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2.jpg"/>
          <p:cNvPicPr>
            <a:picLocks noChangeAspect="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pg num"/>
          <p:cNvSpPr>
            <a:spLocks noGrp="1" noChangeArrowheads="1"/>
          </p:cNvSpPr>
          <p:nvPr>
            <p:ph type="sldNum" sz="quarter" idx="4"/>
            <p:custDataLst>
              <p:tags r:id="rId14"/>
            </p:custDataLst>
          </p:nvPr>
        </p:nvSpPr>
        <p:spPr bwMode="auto">
          <a:xfrm>
            <a:off x="6464300" y="6376989"/>
            <a:ext cx="1905000" cy="1384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900">
                <a:solidFill>
                  <a:schemeClr val="folHlink"/>
                </a:solidFill>
              </a:defRPr>
            </a:lvl1pPr>
          </a:lstStyle>
          <a:p>
            <a:pPr defTabSz="685800">
              <a:defRPr/>
            </a:pPr>
            <a:fld id="{97470FD3-2FC6-4595-9E84-CB6DE4616294}" type="slidenum">
              <a:rPr lang="en-GB" smtClean="0">
                <a:solidFill>
                  <a:srgbClr val="D42E12"/>
                </a:solidFill>
              </a:rPr>
              <a:pPr defTabSz="685800">
                <a:defRPr/>
              </a:pPr>
              <a:t>‹#›</a:t>
            </a:fld>
            <a:endParaRPr lang="en-GB" dirty="0">
              <a:solidFill>
                <a:srgbClr val="D42E12"/>
              </a:solidFill>
            </a:endParaRPr>
          </a:p>
        </p:txBody>
      </p:sp>
      <p:sp>
        <p:nvSpPr>
          <p:cNvPr id="1028" name="Rectangle 2"/>
          <p:cNvSpPr>
            <a:spLocks noGrp="1" noChangeArrowheads="1"/>
          </p:cNvSpPr>
          <p:nvPr>
            <p:ph type="title"/>
            <p:custDataLst>
              <p:tags r:id="rId15"/>
            </p:custDataLst>
          </p:nvPr>
        </p:nvSpPr>
        <p:spPr bwMode="auto">
          <a:xfrm>
            <a:off x="977901" y="740720"/>
            <a:ext cx="61944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ltLang="en-US" smtClean="0"/>
              <a:t>Click to edit Master title style</a:t>
            </a:r>
          </a:p>
        </p:txBody>
      </p:sp>
      <p:sp>
        <p:nvSpPr>
          <p:cNvPr id="1029" name="Rectangle 3"/>
          <p:cNvSpPr>
            <a:spLocks noGrp="1" noChangeArrowheads="1"/>
          </p:cNvSpPr>
          <p:nvPr>
            <p:ph type="body" idx="1"/>
            <p:custDataLst>
              <p:tags r:id="rId16"/>
            </p:custDataLst>
          </p:nvPr>
        </p:nvSpPr>
        <p:spPr bwMode="auto">
          <a:xfrm>
            <a:off x="952501" y="1774827"/>
            <a:ext cx="7789863"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aphicFrame>
        <p:nvGraphicFramePr>
          <p:cNvPr id="2" name="Rectangle 2" hidden="1"/>
          <p:cNvGraphicFramePr>
            <a:graphicFrameLocks/>
          </p:cNvGraphicFramePr>
          <p:nvPr/>
        </p:nvGraphicFramePr>
        <p:xfrm>
          <a:off x="1" y="2"/>
          <a:ext cx="161925" cy="161925"/>
        </p:xfrm>
        <a:graphic>
          <a:graphicData uri="http://schemas.openxmlformats.org/presentationml/2006/ole">
            <p:oleObj spid="_x0000_s61444" r:id="rId29" imgW="0" imgH="0" progId="">
              <p:embed/>
            </p:oleObj>
          </a:graphicData>
        </a:graphic>
      </p:graphicFrame>
      <p:sp>
        <p:nvSpPr>
          <p:cNvPr id="1032" name="McK Measure" hidden="1"/>
          <p:cNvSpPr txBox="1">
            <a:spLocks noChangeArrowheads="1"/>
          </p:cNvSpPr>
          <p:nvPr userDrawn="1">
            <p:custDataLst>
              <p:tags r:id="rId17"/>
            </p:custDataLst>
          </p:nvPr>
        </p:nvSpPr>
        <p:spPr bwMode="auto">
          <a:xfrm>
            <a:off x="457201" y="1360490"/>
            <a:ext cx="6194425" cy="207749"/>
          </a:xfrm>
          <a:prstGeom prst="rect">
            <a:avLst/>
          </a:prstGeom>
          <a:noFill/>
          <a:ln w="9525">
            <a:noFill/>
            <a:miter lim="800000"/>
            <a:headEnd/>
            <a:tailEnd/>
          </a:ln>
          <a:effectLst/>
        </p:spPr>
        <p:txBody>
          <a:bodyPr lIns="0" tIns="0" rIns="0" bIns="0">
            <a:spAutoFit/>
          </a:bodyPr>
          <a:lstStyle>
            <a:lvl1pPr defTabSz="895350" eaLnBrk="0" hangingPunct="0">
              <a:defRPr sz="1600">
                <a:solidFill>
                  <a:schemeClr val="tx1"/>
                </a:solidFill>
                <a:latin typeface="Arial" charset="0"/>
                <a:ea typeface="ＭＳ Ｐゴシック" pitchFamily="-106" charset="-128"/>
              </a:defRPr>
            </a:lvl1pPr>
            <a:lvl2pPr marL="37931725" indent="-37474525" defTabSz="895350"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71513" rtl="0" eaLnBrk="1" fontAlgn="base" latinLnBrk="0" hangingPunct="1">
              <a:lnSpc>
                <a:spcPct val="100000"/>
              </a:lnSpc>
              <a:spcBef>
                <a:spcPct val="0"/>
              </a:spcBef>
              <a:spcAft>
                <a:spcPct val="0"/>
              </a:spcAft>
              <a:buClrTx/>
              <a:buSzTx/>
              <a:buFontTx/>
              <a:buNone/>
              <a:tabLst/>
              <a:defRPr/>
            </a:pPr>
            <a:r>
              <a:rPr kumimoji="0" lang="en-GB" sz="1350" b="0" i="0" u="none" strike="noStrike" kern="1200" cap="none" spc="0" normalizeH="0" baseline="0" noProof="0" dirty="0" smtClean="0">
                <a:ln>
                  <a:noFill/>
                </a:ln>
                <a:solidFill>
                  <a:srgbClr val="000000"/>
                </a:solidFill>
                <a:effectLst/>
                <a:uLnTx/>
                <a:uFillTx/>
                <a:latin typeface="Tahoma" pitchFamily="-106" charset="0"/>
                <a:ea typeface="ＭＳ Ｐゴシック" pitchFamily="-106" charset="-128"/>
                <a:cs typeface="+mn-cs"/>
              </a:rPr>
              <a:t>Unit of measure</a:t>
            </a:r>
          </a:p>
        </p:txBody>
      </p:sp>
      <p:sp>
        <p:nvSpPr>
          <p:cNvPr id="1033" name="McK Footnote" hidden="1"/>
          <p:cNvSpPr txBox="1">
            <a:spLocks noChangeArrowheads="1"/>
          </p:cNvSpPr>
          <p:nvPr userDrawn="1">
            <p:custDataLst>
              <p:tags r:id="rId18"/>
            </p:custDataLst>
          </p:nvPr>
        </p:nvSpPr>
        <p:spPr bwMode="auto">
          <a:xfrm>
            <a:off x="457201" y="6315178"/>
            <a:ext cx="8334375" cy="304699"/>
          </a:xfrm>
          <a:prstGeom prst="rect">
            <a:avLst/>
          </a:prstGeom>
          <a:noFill/>
          <a:ln w="9525">
            <a:noFill/>
            <a:miter lim="800000"/>
            <a:headEnd/>
            <a:tailEnd/>
          </a:ln>
          <a:effectLst/>
        </p:spPr>
        <p:txBody>
          <a:bodyPr lIns="0" tIns="0" rIns="0" bIns="0" anchor="b">
            <a:spAutoFit/>
          </a:bodyPr>
          <a:lstStyle>
            <a:lvl1pPr marL="574675" indent="-574675" defTabSz="895350" eaLnBrk="0" hangingPunct="0">
              <a:tabLst>
                <a:tab pos="533400" algn="r"/>
              </a:tabLst>
              <a:defRPr sz="1600">
                <a:solidFill>
                  <a:schemeClr val="tx1"/>
                </a:solidFill>
                <a:latin typeface="Arial" charset="0"/>
                <a:ea typeface="ＭＳ Ｐゴシック" pitchFamily="-106" charset="-128"/>
              </a:defRPr>
            </a:lvl1pPr>
            <a:lvl2pPr marL="37931725" indent="-37474525" defTabSz="895350" eaLnBrk="0" hangingPunct="0">
              <a:tabLst>
                <a:tab pos="533400" algn="r"/>
              </a:tabLst>
              <a:defRPr sz="1600">
                <a:solidFill>
                  <a:schemeClr val="tx1"/>
                </a:solidFill>
                <a:latin typeface="Arial" charset="0"/>
                <a:ea typeface="ＭＳ Ｐゴシック" pitchFamily="-106" charset="-128"/>
              </a:defRPr>
            </a:lvl2pPr>
            <a:lvl3pPr eaLnBrk="0" hangingPunct="0">
              <a:tabLst>
                <a:tab pos="533400" algn="r"/>
              </a:tabLst>
              <a:defRPr sz="1600">
                <a:solidFill>
                  <a:schemeClr val="tx1"/>
                </a:solidFill>
                <a:latin typeface="Arial" charset="0"/>
                <a:ea typeface="ＭＳ Ｐゴシック" pitchFamily="-106" charset="-128"/>
              </a:defRPr>
            </a:lvl3pPr>
            <a:lvl4pPr eaLnBrk="0" hangingPunct="0">
              <a:tabLst>
                <a:tab pos="533400" algn="r"/>
              </a:tabLst>
              <a:defRPr sz="1600">
                <a:solidFill>
                  <a:schemeClr val="tx1"/>
                </a:solidFill>
                <a:latin typeface="Arial" charset="0"/>
                <a:ea typeface="ＭＳ Ｐゴシック" pitchFamily="-106" charset="-128"/>
              </a:defRPr>
            </a:lvl4pPr>
            <a:lvl5pPr eaLnBrk="0" hangingPunct="0">
              <a:tabLst>
                <a:tab pos="533400" algn="r"/>
              </a:tabLst>
              <a:defRPr sz="16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9pPr>
          </a:lstStyle>
          <a:p>
            <a:pPr marL="431006" marR="0" lvl="0" indent="-431006" algn="l" defTabSz="671513" rtl="0" eaLnBrk="1" fontAlgn="base" latinLnBrk="0" hangingPunct="1">
              <a:lnSpc>
                <a:spcPct val="100000"/>
              </a:lnSpc>
              <a:spcBef>
                <a:spcPct val="0"/>
              </a:spcBef>
              <a:spcAft>
                <a:spcPct val="0"/>
              </a:spcAft>
              <a:buClrTx/>
              <a:buSzTx/>
              <a:buFontTx/>
              <a:buNone/>
              <a:tabLst>
                <a:tab pos="400050" algn="r"/>
              </a:tabLst>
              <a:defRPr/>
            </a:pPr>
            <a:r>
              <a:rPr kumimoji="0" lang="en-GB" sz="900" b="0" i="0" u="none" strike="noStrike" kern="1200" cap="none" spc="0" normalizeH="0" baseline="0" noProof="0" dirty="0" smtClean="0">
                <a:ln>
                  <a:noFill/>
                </a:ln>
                <a:solidFill>
                  <a:srgbClr val="000000"/>
                </a:solidFill>
                <a:effectLst/>
                <a:uLnTx/>
                <a:uFillTx/>
                <a:latin typeface="Tahoma" pitchFamily="-106" charset="0"/>
                <a:ea typeface="ＭＳ Ｐゴシック" pitchFamily="-106" charset="-128"/>
                <a:cs typeface="+mn-cs"/>
              </a:rPr>
              <a:t>	*	Footnote</a:t>
            </a:r>
          </a:p>
          <a:p>
            <a:pPr marL="431006" marR="0" lvl="0" indent="-431006" algn="l" defTabSz="671513" rtl="0" eaLnBrk="1" fontAlgn="base" latinLnBrk="0" hangingPunct="1">
              <a:lnSpc>
                <a:spcPct val="100000"/>
              </a:lnSpc>
              <a:spcBef>
                <a:spcPct val="20000"/>
              </a:spcBef>
              <a:spcAft>
                <a:spcPct val="0"/>
              </a:spcAft>
              <a:buClrTx/>
              <a:buSzTx/>
              <a:buFontTx/>
              <a:buNone/>
              <a:tabLst>
                <a:tab pos="400050" algn="r"/>
              </a:tabLst>
              <a:defRPr/>
            </a:pPr>
            <a:r>
              <a:rPr kumimoji="0" lang="en-GB" sz="900" b="0" i="0" u="none" strike="noStrike" kern="1200" cap="none" spc="0" normalizeH="0" baseline="0" noProof="0" dirty="0" smtClean="0">
                <a:ln>
                  <a:noFill/>
                </a:ln>
                <a:solidFill>
                  <a:srgbClr val="000000"/>
                </a:solidFill>
                <a:effectLst/>
                <a:uLnTx/>
                <a:uFillTx/>
                <a:latin typeface="Tahoma" pitchFamily="-106" charset="0"/>
                <a:ea typeface="ＭＳ Ｐゴシック" pitchFamily="-106" charset="-128"/>
                <a:cs typeface="+mn-cs"/>
              </a:rPr>
              <a:t>Source:		Source</a:t>
            </a:r>
          </a:p>
        </p:txBody>
      </p:sp>
      <p:grpSp>
        <p:nvGrpSpPr>
          <p:cNvPr id="3" name="McK Legend - Boxes" hidden="1"/>
          <p:cNvGrpSpPr>
            <a:grpSpLocks/>
          </p:cNvGrpSpPr>
          <p:nvPr userDrawn="1"/>
        </p:nvGrpSpPr>
        <p:grpSpPr bwMode="auto">
          <a:xfrm>
            <a:off x="8089904" y="1065215"/>
            <a:ext cx="683270" cy="931634"/>
            <a:chOff x="4180" y="1141"/>
            <a:chExt cx="422" cy="575"/>
          </a:xfrm>
        </p:grpSpPr>
        <p:sp>
          <p:nvSpPr>
            <p:cNvPr id="1060" name="Rectangle 55" hidden="1"/>
            <p:cNvSpPr>
              <a:spLocks noChangeArrowheads="1"/>
            </p:cNvSpPr>
            <p:nvPr/>
          </p:nvSpPr>
          <p:spPr bwMode="gray">
            <a:xfrm>
              <a:off x="4372" y="1141"/>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61" name="Rectangle 56" hidden="1"/>
            <p:cNvSpPr>
              <a:spLocks noChangeArrowheads="1"/>
            </p:cNvSpPr>
            <p:nvPr/>
          </p:nvSpPr>
          <p:spPr bwMode="gray">
            <a:xfrm>
              <a:off x="4372" y="1297"/>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62" name="Rectangle 57" hidden="1"/>
            <p:cNvSpPr>
              <a:spLocks noChangeArrowheads="1"/>
            </p:cNvSpPr>
            <p:nvPr/>
          </p:nvSpPr>
          <p:spPr bwMode="gray">
            <a:xfrm>
              <a:off x="4372" y="1452"/>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63" name="Rectangle 58" hidden="1"/>
            <p:cNvSpPr>
              <a:spLocks noChangeArrowheads="1"/>
            </p:cNvSpPr>
            <p:nvPr/>
          </p:nvSpPr>
          <p:spPr bwMode="gray">
            <a:xfrm>
              <a:off x="4372" y="1608"/>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34" name="McK Legend - Moons" hidden="1"/>
          <p:cNvGrpSpPr>
            <a:grpSpLocks/>
          </p:cNvGrpSpPr>
          <p:nvPr userDrawn="1"/>
        </p:nvGrpSpPr>
        <p:grpSpPr bwMode="auto">
          <a:xfrm>
            <a:off x="8112135" y="1065213"/>
            <a:ext cx="660973" cy="684078"/>
            <a:chOff x="5067" y="578"/>
            <a:chExt cx="408" cy="422"/>
          </a:xfrm>
        </p:grpSpPr>
        <p:grpSp>
          <p:nvGrpSpPr>
            <p:cNvPr id="1048" name="Group 64" hidden="1"/>
            <p:cNvGrpSpPr>
              <a:grpSpLocks noChangeAspect="1"/>
            </p:cNvGrpSpPr>
            <p:nvPr userDrawn="1">
              <p:custDataLst>
                <p:tags r:id="rId19"/>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6"/>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58936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59" name="Arc 66" hidden="1"/>
              <p:cNvSpPr>
                <a:spLocks noChangeAspect="1"/>
              </p:cNvSpPr>
              <p:nvPr>
                <p:custDataLst>
                  <p:tags r:id="rId27"/>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49" name="Group 67" hidden="1"/>
            <p:cNvGrpSpPr>
              <a:grpSpLocks noChangeAspect="1"/>
            </p:cNvGrpSpPr>
            <p:nvPr userDrawn="1">
              <p:custDataLst>
                <p:tags r:id="rId20"/>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4"/>
                </p:custDataLst>
              </p:nvPr>
            </p:nvSpPr>
            <p:spPr bwMode="gray">
              <a:xfrm>
                <a:off x="4828" y="1722"/>
                <a:ext cx="116" cy="123"/>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58936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57" name="Arc 69" hidden="1"/>
              <p:cNvSpPr>
                <a:spLocks noChangeAspect="1"/>
              </p:cNvSpPr>
              <p:nvPr>
                <p:custDataLst>
                  <p:tags r:id="rId25"/>
                </p:custDataLst>
              </p:nvPr>
            </p:nvSpPr>
            <p:spPr bwMode="gray">
              <a:xfrm>
                <a:off x="4886" y="1723"/>
                <a:ext cx="58" cy="1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50" name="Group 70" hidden="1"/>
            <p:cNvGrpSpPr>
              <a:grpSpLocks noChangeAspect="1"/>
            </p:cNvGrpSpPr>
            <p:nvPr userDrawn="1">
              <p:custDataLst>
                <p:tags r:id="rId21"/>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2"/>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58936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55" name="Oval 72" hidden="1"/>
              <p:cNvSpPr>
                <a:spLocks noChangeAspect="1" noChangeArrowheads="1"/>
              </p:cNvSpPr>
              <p:nvPr>
                <p:custDataLst>
                  <p:tags r:id="rId23"/>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58936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51" name="Rectangle 73" hidden="1"/>
            <p:cNvSpPr>
              <a:spLocks noChangeArrowheads="1"/>
            </p:cNvSpPr>
            <p:nvPr userDrawn="1"/>
          </p:nvSpPr>
          <p:spPr bwMode="gray">
            <a:xfrm>
              <a:off x="5245" y="734"/>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52" name="Rectangle 74" hidden="1"/>
            <p:cNvSpPr>
              <a:spLocks noChangeArrowheads="1"/>
            </p:cNvSpPr>
            <p:nvPr userDrawn="1"/>
          </p:nvSpPr>
          <p:spPr bwMode="gray">
            <a:xfrm>
              <a:off x="5245" y="889"/>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53" name="Rectangle 75" hidden="1"/>
            <p:cNvSpPr>
              <a:spLocks noChangeArrowheads="1"/>
            </p:cNvSpPr>
            <p:nvPr userDrawn="1"/>
          </p:nvSpPr>
          <p:spPr bwMode="gray">
            <a:xfrm>
              <a:off x="5245" y="578"/>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grpSp>
      <p:grpSp>
        <p:nvGrpSpPr>
          <p:cNvPr id="1035" name="McK Legend - Lines" hidden="1"/>
          <p:cNvGrpSpPr>
            <a:grpSpLocks/>
          </p:cNvGrpSpPr>
          <p:nvPr userDrawn="1"/>
        </p:nvGrpSpPr>
        <p:grpSpPr bwMode="auto">
          <a:xfrm>
            <a:off x="7939094" y="1052514"/>
            <a:ext cx="833833" cy="913468"/>
            <a:chOff x="4159" y="2378"/>
            <a:chExt cx="514" cy="564"/>
          </a:xfrm>
        </p:grpSpPr>
        <p:sp>
          <p:nvSpPr>
            <p:cNvPr id="1040" name="Rectangle 77" hidden="1"/>
            <p:cNvSpPr>
              <a:spLocks noChangeArrowheads="1"/>
            </p:cNvSpPr>
            <p:nvPr/>
          </p:nvSpPr>
          <p:spPr bwMode="gray">
            <a:xfrm>
              <a:off x="4444" y="2378"/>
              <a:ext cx="229"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41" name="Rectangle 78" hidden="1"/>
            <p:cNvSpPr>
              <a:spLocks noChangeArrowheads="1"/>
            </p:cNvSpPr>
            <p:nvPr/>
          </p:nvSpPr>
          <p:spPr bwMode="gray">
            <a:xfrm>
              <a:off x="4444" y="2537"/>
              <a:ext cx="229"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42" name="Rectangle 79" hidden="1"/>
            <p:cNvSpPr>
              <a:spLocks noChangeArrowheads="1"/>
            </p:cNvSpPr>
            <p:nvPr/>
          </p:nvSpPr>
          <p:spPr bwMode="gray">
            <a:xfrm>
              <a:off x="4444" y="2697"/>
              <a:ext cx="229"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46" name="Rectangle 83" hidden="1"/>
            <p:cNvSpPr>
              <a:spLocks noChangeArrowheads="1"/>
            </p:cNvSpPr>
            <p:nvPr/>
          </p:nvSpPr>
          <p:spPr bwMode="gray">
            <a:xfrm>
              <a:off x="4444" y="2856"/>
              <a:ext cx="229"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36" name="McK Sticker" hidden="1"/>
          <p:cNvGrpSpPr>
            <a:grpSpLocks/>
          </p:cNvGrpSpPr>
          <p:nvPr userDrawn="1"/>
        </p:nvGrpSpPr>
        <p:grpSpPr bwMode="auto">
          <a:xfrm>
            <a:off x="8450356" y="1077913"/>
            <a:ext cx="449168" cy="220662"/>
            <a:chOff x="5217" y="665"/>
            <a:chExt cx="277" cy="137"/>
          </a:xfrm>
        </p:grpSpPr>
        <p:sp>
          <p:nvSpPr>
            <p:cNvPr id="1037" name="AutoShape 86" hidden="1"/>
            <p:cNvSpPr>
              <a:spLocks noChangeArrowheads="1"/>
            </p:cNvSpPr>
            <p:nvPr userDrawn="1"/>
          </p:nvSpPr>
          <p:spPr bwMode="auto">
            <a:xfrm>
              <a:off x="5218" y="679"/>
              <a:ext cx="276" cy="109"/>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603647"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mn-cs"/>
                </a:rPr>
                <a:t>STICKER</a:t>
              </a:r>
            </a:p>
          </p:txBody>
        </p:sp>
        <p:cxnSp>
          <p:nvCxnSpPr>
            <p:cNvPr id="1038" name="McK StickerE" hidden="1"/>
            <p:cNvCxnSpPr>
              <a:cxnSpLocks noChangeShapeType="1"/>
              <a:stCxn id="1037" idx="2"/>
              <a:endCxn id="1037" idx="0"/>
            </p:cNvCxnSpPr>
            <p:nvPr userDrawn="1"/>
          </p:nvCxnSpPr>
          <p:spPr bwMode="auto">
            <a:xfrm>
              <a:off x="5217" y="665"/>
              <a:ext cx="277"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1039" name="AutoShape 88" hidden="1"/>
            <p:cNvCxnSpPr>
              <a:cxnSpLocks noChangeShapeType="1"/>
              <a:stCxn id="1037" idx="4"/>
              <a:endCxn id="1037" idx="6"/>
            </p:cNvCxnSpPr>
            <p:nvPr userDrawn="1"/>
          </p:nvCxnSpPr>
          <p:spPr bwMode="auto">
            <a:xfrm>
              <a:off x="5217" y="802"/>
              <a:ext cx="277"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2734765234"/>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l" rtl="0" eaLnBrk="0" fontAlgn="base" hangingPunct="0">
        <a:spcBef>
          <a:spcPct val="0"/>
        </a:spcBef>
        <a:spcAft>
          <a:spcPct val="0"/>
        </a:spcAft>
        <a:defRPr sz="15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15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15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15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1500" b="1">
          <a:solidFill>
            <a:schemeClr val="folHlink"/>
          </a:solidFill>
          <a:latin typeface="Tahoma" pitchFamily="-106" charset="0"/>
          <a:ea typeface="ＭＳ Ｐゴシック" pitchFamily="-106" charset="-128"/>
          <a:cs typeface="ＭＳ Ｐゴシック" charset="0"/>
        </a:defRPr>
      </a:lvl5pPr>
      <a:lvl6pPr marL="342900" algn="l" rtl="0" fontAlgn="base">
        <a:spcBef>
          <a:spcPct val="0"/>
        </a:spcBef>
        <a:spcAft>
          <a:spcPct val="0"/>
        </a:spcAft>
        <a:defRPr sz="1500" b="1">
          <a:solidFill>
            <a:schemeClr val="folHlink"/>
          </a:solidFill>
          <a:latin typeface="Tahoma" pitchFamily="-106" charset="0"/>
        </a:defRPr>
      </a:lvl6pPr>
      <a:lvl7pPr marL="685800" algn="l" rtl="0" fontAlgn="base">
        <a:spcBef>
          <a:spcPct val="0"/>
        </a:spcBef>
        <a:spcAft>
          <a:spcPct val="0"/>
        </a:spcAft>
        <a:defRPr sz="1500" b="1">
          <a:solidFill>
            <a:schemeClr val="folHlink"/>
          </a:solidFill>
          <a:latin typeface="Tahoma" pitchFamily="-106" charset="0"/>
        </a:defRPr>
      </a:lvl7pPr>
      <a:lvl8pPr marL="1028700" algn="l" rtl="0" fontAlgn="base">
        <a:spcBef>
          <a:spcPct val="0"/>
        </a:spcBef>
        <a:spcAft>
          <a:spcPct val="0"/>
        </a:spcAft>
        <a:defRPr sz="1500" b="1">
          <a:solidFill>
            <a:schemeClr val="folHlink"/>
          </a:solidFill>
          <a:latin typeface="Tahoma" pitchFamily="-106" charset="0"/>
        </a:defRPr>
      </a:lvl8pPr>
      <a:lvl9pPr marL="1371600" algn="l" rtl="0" fontAlgn="base">
        <a:spcBef>
          <a:spcPct val="0"/>
        </a:spcBef>
        <a:spcAft>
          <a:spcPct val="0"/>
        </a:spcAft>
        <a:defRPr sz="1500" b="1">
          <a:solidFill>
            <a:schemeClr val="folHlink"/>
          </a:solidFill>
          <a:latin typeface="Tahoma" pitchFamily="-106" charset="0"/>
        </a:defRPr>
      </a:lvl9pPr>
    </p:titleStyle>
    <p:bodyStyle>
      <a:lvl1pPr marL="257175" indent="-257175" algn="l" defTabSz="671513"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08347" indent="-107156" algn="l" defTabSz="671513" rtl="0" eaLnBrk="0" fontAlgn="base" hangingPunct="0">
        <a:spcBef>
          <a:spcPct val="0"/>
        </a:spcBef>
        <a:spcAft>
          <a:spcPct val="0"/>
        </a:spcAft>
        <a:buChar char="•"/>
        <a:defRPr>
          <a:solidFill>
            <a:schemeClr val="tx1"/>
          </a:solidFill>
          <a:latin typeface="+mn-lt"/>
          <a:ea typeface="ＭＳ Ｐゴシック" pitchFamily="-106" charset="-128"/>
        </a:defRPr>
      </a:lvl2pPr>
      <a:lvl3pPr marL="221456" indent="-111919" algn="l" defTabSz="671513" rtl="0" eaLnBrk="0" fontAlgn="base" hangingPunct="0">
        <a:spcBef>
          <a:spcPct val="0"/>
        </a:spcBef>
        <a:spcAft>
          <a:spcPct val="0"/>
        </a:spcAft>
        <a:buChar char="–"/>
        <a:defRPr>
          <a:solidFill>
            <a:schemeClr val="tx1"/>
          </a:solidFill>
          <a:latin typeface="+mn-lt"/>
          <a:ea typeface="ＭＳ Ｐゴシック" pitchFamily="-106" charset="-128"/>
        </a:defRPr>
      </a:lvl3pPr>
      <a:lvl4pPr marL="323850" indent="-101204" algn="l" defTabSz="671513" rtl="0" eaLnBrk="0" fontAlgn="base" hangingPunct="0">
        <a:spcBef>
          <a:spcPct val="0"/>
        </a:spcBef>
        <a:spcAft>
          <a:spcPct val="0"/>
        </a:spcAft>
        <a:buChar char="•"/>
        <a:defRPr>
          <a:solidFill>
            <a:schemeClr val="tx1"/>
          </a:solidFill>
          <a:latin typeface="+mn-lt"/>
          <a:ea typeface="ＭＳ Ｐゴシック" pitchFamily="-106" charset="-128"/>
        </a:defRPr>
      </a:lvl4pPr>
      <a:lvl5pPr marL="436960" indent="-111919" algn="l" defTabSz="671513" rtl="0" eaLnBrk="0" fontAlgn="base" hangingPunct="0">
        <a:spcBef>
          <a:spcPct val="0"/>
        </a:spcBef>
        <a:spcAft>
          <a:spcPct val="0"/>
        </a:spcAft>
        <a:buChar char="–"/>
        <a:defRPr>
          <a:solidFill>
            <a:schemeClr val="tx1"/>
          </a:solidFill>
          <a:latin typeface="+mn-lt"/>
          <a:ea typeface="ＭＳ Ｐゴシック" pitchFamily="-106" charset="-128"/>
        </a:defRPr>
      </a:lvl5pPr>
      <a:lvl6pPr marL="779860" indent="-111919" algn="l" defTabSz="671513" rtl="0" fontAlgn="base">
        <a:spcBef>
          <a:spcPct val="0"/>
        </a:spcBef>
        <a:spcAft>
          <a:spcPct val="0"/>
        </a:spcAft>
        <a:buChar char="–"/>
        <a:defRPr>
          <a:solidFill>
            <a:schemeClr val="tx1"/>
          </a:solidFill>
          <a:latin typeface="+mn-lt"/>
          <a:ea typeface="ＭＳ Ｐゴシック" pitchFamily="-106" charset="-128"/>
        </a:defRPr>
      </a:lvl6pPr>
      <a:lvl7pPr marL="1122760" indent="-111919" algn="l" defTabSz="671513" rtl="0" fontAlgn="base">
        <a:spcBef>
          <a:spcPct val="0"/>
        </a:spcBef>
        <a:spcAft>
          <a:spcPct val="0"/>
        </a:spcAft>
        <a:buChar char="–"/>
        <a:defRPr>
          <a:solidFill>
            <a:schemeClr val="tx1"/>
          </a:solidFill>
          <a:latin typeface="+mn-lt"/>
          <a:ea typeface="ＭＳ Ｐゴシック" pitchFamily="-106" charset="-128"/>
        </a:defRPr>
      </a:lvl7pPr>
      <a:lvl8pPr marL="1465660" indent="-111919" algn="l" defTabSz="671513" rtl="0" fontAlgn="base">
        <a:spcBef>
          <a:spcPct val="0"/>
        </a:spcBef>
        <a:spcAft>
          <a:spcPct val="0"/>
        </a:spcAft>
        <a:buChar char="–"/>
        <a:defRPr>
          <a:solidFill>
            <a:schemeClr val="tx1"/>
          </a:solidFill>
          <a:latin typeface="+mn-lt"/>
          <a:ea typeface="ＭＳ Ｐゴシック" pitchFamily="-106" charset="-128"/>
        </a:defRPr>
      </a:lvl8pPr>
      <a:lvl9pPr marL="1808560" indent="-111919" algn="l" defTabSz="671513"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2.jpg"/>
          <p:cNvPicPr>
            <a:picLocks noChangeAspect="1"/>
          </p:cNvPicPr>
          <p:nvPr userDrawn="1"/>
        </p:nvPicPr>
        <p:blipFill>
          <a:blip r:embed="rId29" cstate="print">
            <a:extLst>
              <a:ext uri="{28A0092B-C50C-407E-A947-70E740481C1C}">
                <a14:useLocalDpi xmlns:a14="http://schemas.microsoft.com/office/drawing/2010/main" xmlns=""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pg num"/>
          <p:cNvSpPr>
            <a:spLocks noGrp="1" noChangeArrowheads="1"/>
          </p:cNvSpPr>
          <p:nvPr>
            <p:ph type="sldNum" sz="quarter" idx="4"/>
            <p:custDataLst>
              <p:tags r:id="rId15"/>
            </p:custDataLst>
          </p:nvPr>
        </p:nvSpPr>
        <p:spPr bwMode="auto">
          <a:xfrm>
            <a:off x="6464300" y="6376989"/>
            <a:ext cx="1905000" cy="1384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900">
                <a:solidFill>
                  <a:schemeClr val="folHlink"/>
                </a:solidFill>
              </a:defRPr>
            </a:lvl1pPr>
          </a:lstStyle>
          <a:p>
            <a:pPr defTabSz="685800">
              <a:defRPr/>
            </a:pPr>
            <a:fld id="{31F2E391-2CA3-4966-A513-6BD024435C95}" type="slidenum">
              <a:rPr lang="en-GB" smtClean="0">
                <a:solidFill>
                  <a:srgbClr val="D42E12"/>
                </a:solidFill>
                <a:cs typeface="Arial" charset="0"/>
              </a:rPr>
              <a:pPr defTabSz="685800">
                <a:defRPr/>
              </a:pPr>
              <a:t>‹#›</a:t>
            </a:fld>
            <a:endParaRPr lang="en-GB" dirty="0">
              <a:solidFill>
                <a:srgbClr val="D42E12"/>
              </a:solidFill>
              <a:cs typeface="Arial" charset="0"/>
            </a:endParaRPr>
          </a:p>
        </p:txBody>
      </p:sp>
      <p:sp>
        <p:nvSpPr>
          <p:cNvPr id="1028" name="Rectangle 2"/>
          <p:cNvSpPr>
            <a:spLocks noGrp="1" noChangeArrowheads="1"/>
          </p:cNvSpPr>
          <p:nvPr>
            <p:ph type="title"/>
            <p:custDataLst>
              <p:tags r:id="rId16"/>
            </p:custDataLst>
          </p:nvPr>
        </p:nvSpPr>
        <p:spPr bwMode="auto">
          <a:xfrm>
            <a:off x="977901" y="740720"/>
            <a:ext cx="61944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smtClean="0"/>
              <a:t>Click to edit Master title style</a:t>
            </a:r>
          </a:p>
        </p:txBody>
      </p:sp>
      <p:sp>
        <p:nvSpPr>
          <p:cNvPr id="1029" name="Rectangle 3"/>
          <p:cNvSpPr>
            <a:spLocks noGrp="1" noChangeArrowheads="1"/>
          </p:cNvSpPr>
          <p:nvPr>
            <p:ph type="body" idx="1"/>
            <p:custDataLst>
              <p:tags r:id="rId17"/>
            </p:custDataLst>
          </p:nvPr>
        </p:nvSpPr>
        <p:spPr bwMode="auto">
          <a:xfrm>
            <a:off x="952501" y="1774827"/>
            <a:ext cx="7789863"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graphicFrame>
        <p:nvGraphicFramePr>
          <p:cNvPr id="2" name="Rectangle 2" hidden="1"/>
          <p:cNvGraphicFramePr>
            <a:graphicFrameLocks/>
          </p:cNvGraphicFramePr>
          <p:nvPr/>
        </p:nvGraphicFramePr>
        <p:xfrm>
          <a:off x="1" y="2"/>
          <a:ext cx="161925" cy="161925"/>
        </p:xfrm>
        <a:graphic>
          <a:graphicData uri="http://schemas.openxmlformats.org/presentationml/2006/ole">
            <p:oleObj spid="_x0000_s63492" r:id="rId30" imgW="0" imgH="0" progId="">
              <p:embed/>
            </p:oleObj>
          </a:graphicData>
        </a:graphic>
      </p:graphicFrame>
      <p:sp>
        <p:nvSpPr>
          <p:cNvPr id="1032" name="McK Measure" hidden="1"/>
          <p:cNvSpPr txBox="1">
            <a:spLocks noChangeArrowheads="1"/>
          </p:cNvSpPr>
          <p:nvPr userDrawn="1">
            <p:custDataLst>
              <p:tags r:id="rId18"/>
            </p:custDataLst>
          </p:nvPr>
        </p:nvSpPr>
        <p:spPr bwMode="auto">
          <a:xfrm>
            <a:off x="457201" y="1360490"/>
            <a:ext cx="6194425" cy="207749"/>
          </a:xfrm>
          <a:prstGeom prst="rect">
            <a:avLst/>
          </a:prstGeom>
          <a:noFill/>
          <a:ln w="9525">
            <a:noFill/>
            <a:miter lim="800000"/>
            <a:headEnd/>
            <a:tailEnd/>
          </a:ln>
          <a:effectLst/>
        </p:spPr>
        <p:txBody>
          <a:bodyPr lIns="0" tIns="0" rIns="0" bIns="0">
            <a:spAutoFit/>
          </a:bodyPr>
          <a:lstStyle>
            <a:lvl1pPr defTabSz="895350" eaLnBrk="0" hangingPunct="0">
              <a:defRPr sz="1600">
                <a:solidFill>
                  <a:schemeClr val="tx1"/>
                </a:solidFill>
                <a:latin typeface="Arial" charset="0"/>
                <a:ea typeface="ＭＳ Ｐゴシック" pitchFamily="-106" charset="-128"/>
              </a:defRPr>
            </a:lvl1pPr>
            <a:lvl2pPr marL="37931725" indent="-37474525" defTabSz="895350"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marL="0" marR="0" lvl="0" indent="0" algn="l" defTabSz="671513" rtl="0" eaLnBrk="1" fontAlgn="base" latinLnBrk="0" hangingPunct="1">
              <a:lnSpc>
                <a:spcPct val="100000"/>
              </a:lnSpc>
              <a:spcBef>
                <a:spcPct val="0"/>
              </a:spcBef>
              <a:spcAft>
                <a:spcPct val="0"/>
              </a:spcAft>
              <a:buClrTx/>
              <a:buSzTx/>
              <a:buFontTx/>
              <a:buNone/>
              <a:tabLst/>
              <a:defRPr/>
            </a:pPr>
            <a:r>
              <a:rPr kumimoji="0" lang="en-GB" sz="1350" b="0" i="0" u="none" strike="noStrike" kern="1200" cap="none" spc="0" normalizeH="0" baseline="0" noProof="0" dirty="0" smtClean="0">
                <a:ln>
                  <a:noFill/>
                </a:ln>
                <a:solidFill>
                  <a:srgbClr val="000000"/>
                </a:solidFill>
                <a:effectLst/>
                <a:uLnTx/>
                <a:uFillTx/>
                <a:latin typeface="Tahoma" pitchFamily="-106" charset="0"/>
                <a:ea typeface="ＭＳ Ｐゴシック" pitchFamily="-106" charset="-128"/>
                <a:cs typeface="Arial" charset="0"/>
              </a:rPr>
              <a:t>Unit of measure</a:t>
            </a:r>
          </a:p>
        </p:txBody>
      </p:sp>
      <p:sp>
        <p:nvSpPr>
          <p:cNvPr id="1033" name="McK Footnote" hidden="1"/>
          <p:cNvSpPr txBox="1">
            <a:spLocks noChangeArrowheads="1"/>
          </p:cNvSpPr>
          <p:nvPr userDrawn="1">
            <p:custDataLst>
              <p:tags r:id="rId19"/>
            </p:custDataLst>
          </p:nvPr>
        </p:nvSpPr>
        <p:spPr bwMode="auto">
          <a:xfrm>
            <a:off x="457201" y="6315178"/>
            <a:ext cx="8334375" cy="304699"/>
          </a:xfrm>
          <a:prstGeom prst="rect">
            <a:avLst/>
          </a:prstGeom>
          <a:noFill/>
          <a:ln w="9525">
            <a:noFill/>
            <a:miter lim="800000"/>
            <a:headEnd/>
            <a:tailEnd/>
          </a:ln>
          <a:effectLst/>
        </p:spPr>
        <p:txBody>
          <a:bodyPr lIns="0" tIns="0" rIns="0" bIns="0" anchor="b">
            <a:spAutoFit/>
          </a:bodyPr>
          <a:lstStyle>
            <a:lvl1pPr marL="574675" indent="-574675" defTabSz="895350" eaLnBrk="0" hangingPunct="0">
              <a:tabLst>
                <a:tab pos="533400" algn="r"/>
              </a:tabLst>
              <a:defRPr sz="1600">
                <a:solidFill>
                  <a:schemeClr val="tx1"/>
                </a:solidFill>
                <a:latin typeface="Arial" charset="0"/>
                <a:ea typeface="ＭＳ Ｐゴシック" pitchFamily="-106" charset="-128"/>
              </a:defRPr>
            </a:lvl1pPr>
            <a:lvl2pPr marL="37931725" indent="-37474525" defTabSz="895350" eaLnBrk="0" hangingPunct="0">
              <a:tabLst>
                <a:tab pos="533400" algn="r"/>
              </a:tabLst>
              <a:defRPr sz="1600">
                <a:solidFill>
                  <a:schemeClr val="tx1"/>
                </a:solidFill>
                <a:latin typeface="Arial" charset="0"/>
                <a:ea typeface="ＭＳ Ｐゴシック" pitchFamily="-106" charset="-128"/>
              </a:defRPr>
            </a:lvl2pPr>
            <a:lvl3pPr eaLnBrk="0" hangingPunct="0">
              <a:tabLst>
                <a:tab pos="533400" algn="r"/>
              </a:tabLst>
              <a:defRPr sz="1600">
                <a:solidFill>
                  <a:schemeClr val="tx1"/>
                </a:solidFill>
                <a:latin typeface="Arial" charset="0"/>
                <a:ea typeface="ＭＳ Ｐゴシック" pitchFamily="-106" charset="-128"/>
              </a:defRPr>
            </a:lvl3pPr>
            <a:lvl4pPr eaLnBrk="0" hangingPunct="0">
              <a:tabLst>
                <a:tab pos="533400" algn="r"/>
              </a:tabLst>
              <a:defRPr sz="1600">
                <a:solidFill>
                  <a:schemeClr val="tx1"/>
                </a:solidFill>
                <a:latin typeface="Arial" charset="0"/>
                <a:ea typeface="ＭＳ Ｐゴシック" pitchFamily="-106" charset="-128"/>
              </a:defRPr>
            </a:lvl4pPr>
            <a:lvl5pPr eaLnBrk="0" hangingPunct="0">
              <a:tabLst>
                <a:tab pos="533400" algn="r"/>
              </a:tabLst>
              <a:defRPr sz="16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9pPr>
          </a:lstStyle>
          <a:p>
            <a:pPr marL="431006" marR="0" lvl="0" indent="-431006" algn="l" defTabSz="671513" rtl="0" eaLnBrk="1" fontAlgn="base" latinLnBrk="0" hangingPunct="1">
              <a:lnSpc>
                <a:spcPct val="100000"/>
              </a:lnSpc>
              <a:spcBef>
                <a:spcPct val="0"/>
              </a:spcBef>
              <a:spcAft>
                <a:spcPct val="0"/>
              </a:spcAft>
              <a:buClrTx/>
              <a:buSzTx/>
              <a:buFontTx/>
              <a:buNone/>
              <a:tabLst>
                <a:tab pos="400050" algn="r"/>
              </a:tabLst>
              <a:defRPr/>
            </a:pPr>
            <a:r>
              <a:rPr kumimoji="0" lang="en-GB" sz="900" b="0" i="0" u="none" strike="noStrike" kern="1200" cap="none" spc="0" normalizeH="0" baseline="0" noProof="0" dirty="0" smtClean="0">
                <a:ln>
                  <a:noFill/>
                </a:ln>
                <a:solidFill>
                  <a:srgbClr val="000000"/>
                </a:solidFill>
                <a:effectLst/>
                <a:uLnTx/>
                <a:uFillTx/>
                <a:latin typeface="Tahoma" pitchFamily="-106" charset="0"/>
                <a:ea typeface="ＭＳ Ｐゴシック" pitchFamily="-106" charset="-128"/>
                <a:cs typeface="Arial" charset="0"/>
              </a:rPr>
              <a:t>	*	Footnote</a:t>
            </a:r>
          </a:p>
          <a:p>
            <a:pPr marL="431006" marR="0" lvl="0" indent="-431006" algn="l" defTabSz="671513" rtl="0" eaLnBrk="1" fontAlgn="base" latinLnBrk="0" hangingPunct="1">
              <a:lnSpc>
                <a:spcPct val="100000"/>
              </a:lnSpc>
              <a:spcBef>
                <a:spcPct val="20000"/>
              </a:spcBef>
              <a:spcAft>
                <a:spcPct val="0"/>
              </a:spcAft>
              <a:buClrTx/>
              <a:buSzTx/>
              <a:buFontTx/>
              <a:buNone/>
              <a:tabLst>
                <a:tab pos="400050" algn="r"/>
              </a:tabLst>
              <a:defRPr/>
            </a:pPr>
            <a:r>
              <a:rPr kumimoji="0" lang="en-GB" sz="900" b="0" i="0" u="none" strike="noStrike" kern="1200" cap="none" spc="0" normalizeH="0" baseline="0" noProof="0" dirty="0" smtClean="0">
                <a:ln>
                  <a:noFill/>
                </a:ln>
                <a:solidFill>
                  <a:srgbClr val="000000"/>
                </a:solidFill>
                <a:effectLst/>
                <a:uLnTx/>
                <a:uFillTx/>
                <a:latin typeface="Tahoma" pitchFamily="-106" charset="0"/>
                <a:ea typeface="ＭＳ Ｐゴシック" pitchFamily="-106" charset="-128"/>
                <a:cs typeface="Arial" charset="0"/>
              </a:rPr>
              <a:t>Source:		Source</a:t>
            </a:r>
          </a:p>
        </p:txBody>
      </p:sp>
      <p:grpSp>
        <p:nvGrpSpPr>
          <p:cNvPr id="3" name="McK Legend - Boxes" hidden="1"/>
          <p:cNvGrpSpPr>
            <a:grpSpLocks/>
          </p:cNvGrpSpPr>
          <p:nvPr userDrawn="1"/>
        </p:nvGrpSpPr>
        <p:grpSpPr bwMode="auto">
          <a:xfrm>
            <a:off x="8089904" y="1065215"/>
            <a:ext cx="683270" cy="931634"/>
            <a:chOff x="4180" y="1141"/>
            <a:chExt cx="422" cy="575"/>
          </a:xfrm>
        </p:grpSpPr>
        <p:sp>
          <p:nvSpPr>
            <p:cNvPr id="1060" name="Rectangle 55" hidden="1"/>
            <p:cNvSpPr>
              <a:spLocks noChangeArrowheads="1"/>
            </p:cNvSpPr>
            <p:nvPr/>
          </p:nvSpPr>
          <p:spPr bwMode="gray">
            <a:xfrm>
              <a:off x="4372" y="1141"/>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61" name="Rectangle 56" hidden="1"/>
            <p:cNvSpPr>
              <a:spLocks noChangeArrowheads="1"/>
            </p:cNvSpPr>
            <p:nvPr/>
          </p:nvSpPr>
          <p:spPr bwMode="gray">
            <a:xfrm>
              <a:off x="4372" y="1297"/>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62" name="Rectangle 57" hidden="1"/>
            <p:cNvSpPr>
              <a:spLocks noChangeArrowheads="1"/>
            </p:cNvSpPr>
            <p:nvPr/>
          </p:nvSpPr>
          <p:spPr bwMode="gray">
            <a:xfrm>
              <a:off x="4372" y="1452"/>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63" name="Rectangle 58" hidden="1"/>
            <p:cNvSpPr>
              <a:spLocks noChangeArrowheads="1"/>
            </p:cNvSpPr>
            <p:nvPr/>
          </p:nvSpPr>
          <p:spPr bwMode="gray">
            <a:xfrm>
              <a:off x="4372" y="1608"/>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endParaRPr>
            </a:p>
          </p:txBody>
        </p:sp>
      </p:grpSp>
      <p:grpSp>
        <p:nvGrpSpPr>
          <p:cNvPr id="1034" name="McK Legend - Moons" hidden="1"/>
          <p:cNvGrpSpPr>
            <a:grpSpLocks/>
          </p:cNvGrpSpPr>
          <p:nvPr userDrawn="1"/>
        </p:nvGrpSpPr>
        <p:grpSpPr bwMode="auto">
          <a:xfrm>
            <a:off x="8112135" y="1065213"/>
            <a:ext cx="660973" cy="684078"/>
            <a:chOff x="5067" y="578"/>
            <a:chExt cx="408" cy="422"/>
          </a:xfrm>
        </p:grpSpPr>
        <p:grpSp>
          <p:nvGrpSpPr>
            <p:cNvPr id="1048" name="Group 64" hidden="1"/>
            <p:cNvGrpSpPr>
              <a:grpSpLocks noChangeAspect="1"/>
            </p:cNvGrpSpPr>
            <p:nvPr userDrawn="1">
              <p:custDataLst>
                <p:tags r:id="rId20"/>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7"/>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58936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endParaRPr>
              </a:p>
            </p:txBody>
          </p:sp>
          <p:sp>
            <p:nvSpPr>
              <p:cNvPr id="1059" name="Arc 66" hidden="1"/>
              <p:cNvSpPr>
                <a:spLocks noChangeAspect="1"/>
              </p:cNvSpPr>
              <p:nvPr>
                <p:custDataLst>
                  <p:tags r:id="rId28"/>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grpSp>
        <p:grpSp>
          <p:nvGrpSpPr>
            <p:cNvPr id="1049" name="Group 67" hidden="1"/>
            <p:cNvGrpSpPr>
              <a:grpSpLocks noChangeAspect="1"/>
            </p:cNvGrpSpPr>
            <p:nvPr userDrawn="1">
              <p:custDataLst>
                <p:tags r:id="rId21"/>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5"/>
                </p:custDataLst>
              </p:nvPr>
            </p:nvSpPr>
            <p:spPr bwMode="gray">
              <a:xfrm>
                <a:off x="4828" y="1722"/>
                <a:ext cx="116" cy="119"/>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58936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endParaRPr>
              </a:p>
            </p:txBody>
          </p:sp>
          <p:sp>
            <p:nvSpPr>
              <p:cNvPr id="1057" name="Arc 69" hidden="1"/>
              <p:cNvSpPr>
                <a:spLocks noChangeAspect="1"/>
              </p:cNvSpPr>
              <p:nvPr>
                <p:custDataLst>
                  <p:tags r:id="rId26"/>
                </p:custDataLst>
              </p:nvPr>
            </p:nvSpPr>
            <p:spPr bwMode="gray">
              <a:xfrm>
                <a:off x="4886" y="1723"/>
                <a:ext cx="58" cy="1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grpSp>
        <p:grpSp>
          <p:nvGrpSpPr>
            <p:cNvPr id="1050" name="Group 70" hidden="1"/>
            <p:cNvGrpSpPr>
              <a:grpSpLocks noChangeAspect="1"/>
            </p:cNvGrpSpPr>
            <p:nvPr userDrawn="1">
              <p:custDataLst>
                <p:tags r:id="rId22"/>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3"/>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58936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endParaRPr>
              </a:p>
            </p:txBody>
          </p:sp>
          <p:sp>
            <p:nvSpPr>
              <p:cNvPr id="1055" name="Oval 72" hidden="1"/>
              <p:cNvSpPr>
                <a:spLocks noChangeAspect="1" noChangeArrowheads="1"/>
              </p:cNvSpPr>
              <p:nvPr>
                <p:custDataLst>
                  <p:tags r:id="rId24"/>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ctr" defTabSz="58936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endParaRPr>
              </a:p>
            </p:txBody>
          </p:sp>
        </p:grpSp>
        <p:sp>
          <p:nvSpPr>
            <p:cNvPr id="1051" name="Rectangle 73" hidden="1"/>
            <p:cNvSpPr>
              <a:spLocks noChangeArrowheads="1"/>
            </p:cNvSpPr>
            <p:nvPr userDrawn="1"/>
          </p:nvSpPr>
          <p:spPr bwMode="gray">
            <a:xfrm>
              <a:off x="5245" y="734"/>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52" name="Rectangle 74" hidden="1"/>
            <p:cNvSpPr>
              <a:spLocks noChangeArrowheads="1"/>
            </p:cNvSpPr>
            <p:nvPr userDrawn="1"/>
          </p:nvSpPr>
          <p:spPr bwMode="gray">
            <a:xfrm>
              <a:off x="5245" y="889"/>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53" name="Rectangle 75" hidden="1"/>
            <p:cNvSpPr>
              <a:spLocks noChangeArrowheads="1"/>
            </p:cNvSpPr>
            <p:nvPr userDrawn="1"/>
          </p:nvSpPr>
          <p:spPr bwMode="gray">
            <a:xfrm>
              <a:off x="5245" y="578"/>
              <a:ext cx="230"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grpSp>
      <p:grpSp>
        <p:nvGrpSpPr>
          <p:cNvPr id="1035" name="McK Legend - Lines" hidden="1"/>
          <p:cNvGrpSpPr>
            <a:grpSpLocks/>
          </p:cNvGrpSpPr>
          <p:nvPr userDrawn="1"/>
        </p:nvGrpSpPr>
        <p:grpSpPr bwMode="auto">
          <a:xfrm>
            <a:off x="7939094" y="1052514"/>
            <a:ext cx="833833" cy="913468"/>
            <a:chOff x="4159" y="2378"/>
            <a:chExt cx="514" cy="564"/>
          </a:xfrm>
        </p:grpSpPr>
        <p:sp>
          <p:nvSpPr>
            <p:cNvPr id="1040" name="Rectangle 77" hidden="1"/>
            <p:cNvSpPr>
              <a:spLocks noChangeArrowheads="1"/>
            </p:cNvSpPr>
            <p:nvPr/>
          </p:nvSpPr>
          <p:spPr bwMode="gray">
            <a:xfrm>
              <a:off x="4444" y="2378"/>
              <a:ext cx="229"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41" name="Rectangle 78" hidden="1"/>
            <p:cNvSpPr>
              <a:spLocks noChangeArrowheads="1"/>
            </p:cNvSpPr>
            <p:nvPr/>
          </p:nvSpPr>
          <p:spPr bwMode="gray">
            <a:xfrm>
              <a:off x="4444" y="2537"/>
              <a:ext cx="229"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42" name="Rectangle 79" hidden="1"/>
            <p:cNvSpPr>
              <a:spLocks noChangeArrowheads="1"/>
            </p:cNvSpPr>
            <p:nvPr/>
          </p:nvSpPr>
          <p:spPr bwMode="gray">
            <a:xfrm>
              <a:off x="4444" y="2697"/>
              <a:ext cx="229"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1046" name="Rectangle 83" hidden="1"/>
            <p:cNvSpPr>
              <a:spLocks noChangeArrowheads="1"/>
            </p:cNvSpPr>
            <p:nvPr/>
          </p:nvSpPr>
          <p:spPr bwMode="gray">
            <a:xfrm>
              <a:off x="4444" y="2856"/>
              <a:ext cx="229"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656035"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grpSp>
      <p:grpSp>
        <p:nvGrpSpPr>
          <p:cNvPr id="1036" name="McK Sticker" hidden="1"/>
          <p:cNvGrpSpPr>
            <a:grpSpLocks/>
          </p:cNvGrpSpPr>
          <p:nvPr userDrawn="1"/>
        </p:nvGrpSpPr>
        <p:grpSpPr bwMode="auto">
          <a:xfrm>
            <a:off x="8450356" y="1077913"/>
            <a:ext cx="449168" cy="220662"/>
            <a:chOff x="5217" y="665"/>
            <a:chExt cx="277" cy="137"/>
          </a:xfrm>
        </p:grpSpPr>
        <p:sp>
          <p:nvSpPr>
            <p:cNvPr id="1037" name="AutoShape 86" hidden="1"/>
            <p:cNvSpPr>
              <a:spLocks noChangeArrowheads="1"/>
            </p:cNvSpPr>
            <p:nvPr userDrawn="1"/>
          </p:nvSpPr>
          <p:spPr bwMode="auto">
            <a:xfrm>
              <a:off x="5218" y="679"/>
              <a:ext cx="276" cy="109"/>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603647"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Tahoma" panose="020B0604030504040204" pitchFamily="34" charset="0"/>
                  <a:ea typeface="ＭＳ Ｐゴシック" panose="020B0600070205080204" pitchFamily="34" charset="-128"/>
                  <a:cs typeface="Arial" charset="0"/>
                </a:rPr>
                <a:t>STICKER</a:t>
              </a:r>
            </a:p>
          </p:txBody>
        </p:sp>
        <p:cxnSp>
          <p:nvCxnSpPr>
            <p:cNvPr id="1038" name="McK StickerE" hidden="1"/>
            <p:cNvCxnSpPr>
              <a:cxnSpLocks noChangeShapeType="1"/>
              <a:stCxn id="1037" idx="2"/>
              <a:endCxn id="1037" idx="0"/>
            </p:cNvCxnSpPr>
            <p:nvPr userDrawn="1"/>
          </p:nvCxnSpPr>
          <p:spPr bwMode="auto">
            <a:xfrm>
              <a:off x="5217" y="665"/>
              <a:ext cx="277"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1039" name="AutoShape 88" hidden="1"/>
            <p:cNvCxnSpPr>
              <a:cxnSpLocks noChangeShapeType="1"/>
              <a:stCxn id="1037" idx="4"/>
              <a:endCxn id="1037" idx="6"/>
            </p:cNvCxnSpPr>
            <p:nvPr userDrawn="1"/>
          </p:nvCxnSpPr>
          <p:spPr bwMode="auto">
            <a:xfrm>
              <a:off x="5217" y="802"/>
              <a:ext cx="277"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4054358711"/>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Lst>
  <p:hf hdr="0"/>
  <p:txStyles>
    <p:titleStyle>
      <a:lvl1pPr algn="l" rtl="0" eaLnBrk="0" fontAlgn="base" hangingPunct="0">
        <a:spcBef>
          <a:spcPct val="0"/>
        </a:spcBef>
        <a:spcAft>
          <a:spcPct val="0"/>
        </a:spcAft>
        <a:defRPr sz="15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15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15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15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1500" b="1">
          <a:solidFill>
            <a:schemeClr val="folHlink"/>
          </a:solidFill>
          <a:latin typeface="Tahoma" pitchFamily="-106" charset="0"/>
          <a:ea typeface="ＭＳ Ｐゴシック" pitchFamily="-106" charset="-128"/>
          <a:cs typeface="ＭＳ Ｐゴシック" charset="0"/>
        </a:defRPr>
      </a:lvl5pPr>
      <a:lvl6pPr marL="342900" algn="l" rtl="0" fontAlgn="base">
        <a:spcBef>
          <a:spcPct val="0"/>
        </a:spcBef>
        <a:spcAft>
          <a:spcPct val="0"/>
        </a:spcAft>
        <a:defRPr sz="1500" b="1">
          <a:solidFill>
            <a:schemeClr val="folHlink"/>
          </a:solidFill>
          <a:latin typeface="Tahoma" pitchFamily="-106" charset="0"/>
        </a:defRPr>
      </a:lvl6pPr>
      <a:lvl7pPr marL="685800" algn="l" rtl="0" fontAlgn="base">
        <a:spcBef>
          <a:spcPct val="0"/>
        </a:spcBef>
        <a:spcAft>
          <a:spcPct val="0"/>
        </a:spcAft>
        <a:defRPr sz="1500" b="1">
          <a:solidFill>
            <a:schemeClr val="folHlink"/>
          </a:solidFill>
          <a:latin typeface="Tahoma" pitchFamily="-106" charset="0"/>
        </a:defRPr>
      </a:lvl7pPr>
      <a:lvl8pPr marL="1028700" algn="l" rtl="0" fontAlgn="base">
        <a:spcBef>
          <a:spcPct val="0"/>
        </a:spcBef>
        <a:spcAft>
          <a:spcPct val="0"/>
        </a:spcAft>
        <a:defRPr sz="1500" b="1">
          <a:solidFill>
            <a:schemeClr val="folHlink"/>
          </a:solidFill>
          <a:latin typeface="Tahoma" pitchFamily="-106" charset="0"/>
        </a:defRPr>
      </a:lvl8pPr>
      <a:lvl9pPr marL="1371600" algn="l" rtl="0" fontAlgn="base">
        <a:spcBef>
          <a:spcPct val="0"/>
        </a:spcBef>
        <a:spcAft>
          <a:spcPct val="0"/>
        </a:spcAft>
        <a:defRPr sz="1500" b="1">
          <a:solidFill>
            <a:schemeClr val="folHlink"/>
          </a:solidFill>
          <a:latin typeface="Tahoma" pitchFamily="-106" charset="0"/>
        </a:defRPr>
      </a:lvl9pPr>
    </p:titleStyle>
    <p:bodyStyle>
      <a:lvl1pPr marL="257175" indent="-257175" algn="l" defTabSz="671513"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08347" indent="-107156" algn="l" defTabSz="671513" rtl="0" eaLnBrk="0" fontAlgn="base" hangingPunct="0">
        <a:spcBef>
          <a:spcPct val="0"/>
        </a:spcBef>
        <a:spcAft>
          <a:spcPct val="0"/>
        </a:spcAft>
        <a:buChar char="•"/>
        <a:defRPr>
          <a:solidFill>
            <a:schemeClr val="tx1"/>
          </a:solidFill>
          <a:latin typeface="+mn-lt"/>
          <a:ea typeface="ＭＳ Ｐゴシック" pitchFamily="-106" charset="-128"/>
        </a:defRPr>
      </a:lvl2pPr>
      <a:lvl3pPr marL="221456" indent="-111919" algn="l" defTabSz="671513" rtl="0" eaLnBrk="0" fontAlgn="base" hangingPunct="0">
        <a:spcBef>
          <a:spcPct val="0"/>
        </a:spcBef>
        <a:spcAft>
          <a:spcPct val="0"/>
        </a:spcAft>
        <a:buChar char="–"/>
        <a:defRPr>
          <a:solidFill>
            <a:schemeClr val="tx1"/>
          </a:solidFill>
          <a:latin typeface="+mn-lt"/>
          <a:ea typeface="ＭＳ Ｐゴシック" pitchFamily="-106" charset="-128"/>
        </a:defRPr>
      </a:lvl3pPr>
      <a:lvl4pPr marL="323850" indent="-101204" algn="l" defTabSz="671513" rtl="0" eaLnBrk="0" fontAlgn="base" hangingPunct="0">
        <a:spcBef>
          <a:spcPct val="0"/>
        </a:spcBef>
        <a:spcAft>
          <a:spcPct val="0"/>
        </a:spcAft>
        <a:buChar char="•"/>
        <a:defRPr>
          <a:solidFill>
            <a:schemeClr val="tx1"/>
          </a:solidFill>
          <a:latin typeface="+mn-lt"/>
          <a:ea typeface="ＭＳ Ｐゴシック" pitchFamily="-106" charset="-128"/>
        </a:defRPr>
      </a:lvl4pPr>
      <a:lvl5pPr marL="436960" indent="-111919" algn="l" defTabSz="671513" rtl="0" eaLnBrk="0" fontAlgn="base" hangingPunct="0">
        <a:spcBef>
          <a:spcPct val="0"/>
        </a:spcBef>
        <a:spcAft>
          <a:spcPct val="0"/>
        </a:spcAft>
        <a:buChar char="–"/>
        <a:defRPr>
          <a:solidFill>
            <a:schemeClr val="tx1"/>
          </a:solidFill>
          <a:latin typeface="+mn-lt"/>
          <a:ea typeface="ＭＳ Ｐゴシック" pitchFamily="-106" charset="-128"/>
        </a:defRPr>
      </a:lvl5pPr>
      <a:lvl6pPr marL="779860" indent="-111919" algn="l" defTabSz="671513" rtl="0" fontAlgn="base">
        <a:spcBef>
          <a:spcPct val="0"/>
        </a:spcBef>
        <a:spcAft>
          <a:spcPct val="0"/>
        </a:spcAft>
        <a:buChar char="–"/>
        <a:defRPr>
          <a:solidFill>
            <a:schemeClr val="tx1"/>
          </a:solidFill>
          <a:latin typeface="+mn-lt"/>
          <a:ea typeface="ＭＳ Ｐゴシック" pitchFamily="-106" charset="-128"/>
        </a:defRPr>
      </a:lvl6pPr>
      <a:lvl7pPr marL="1122760" indent="-111919" algn="l" defTabSz="671513" rtl="0" fontAlgn="base">
        <a:spcBef>
          <a:spcPct val="0"/>
        </a:spcBef>
        <a:spcAft>
          <a:spcPct val="0"/>
        </a:spcAft>
        <a:buChar char="–"/>
        <a:defRPr>
          <a:solidFill>
            <a:schemeClr val="tx1"/>
          </a:solidFill>
          <a:latin typeface="+mn-lt"/>
          <a:ea typeface="ＭＳ Ｐゴシック" pitchFamily="-106" charset="-128"/>
        </a:defRPr>
      </a:lvl7pPr>
      <a:lvl8pPr marL="1465660" indent="-111919" algn="l" defTabSz="671513" rtl="0" fontAlgn="base">
        <a:spcBef>
          <a:spcPct val="0"/>
        </a:spcBef>
        <a:spcAft>
          <a:spcPct val="0"/>
        </a:spcAft>
        <a:buChar char="–"/>
        <a:defRPr>
          <a:solidFill>
            <a:schemeClr val="tx1"/>
          </a:solidFill>
          <a:latin typeface="+mn-lt"/>
          <a:ea typeface="ＭＳ Ｐゴシック" pitchFamily="-106" charset="-128"/>
        </a:defRPr>
      </a:lvl8pPr>
      <a:lvl9pPr marL="1808560" indent="-111919" algn="l" defTabSz="671513"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5925" y="390525"/>
            <a:ext cx="8396288"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ZA" sz="3200" b="1" dirty="0">
                <a:solidFill>
                  <a:srgbClr val="C00000"/>
                </a:solidFill>
                <a:latin typeface="Calibri" panose="020F0502020204030204" pitchFamily="34" charset="0"/>
              </a:rPr>
              <a:t>NATIONAL YOUTH DEVELOPMENT AGENCY </a:t>
            </a:r>
          </a:p>
          <a:p>
            <a:pPr algn="ctr" eaLnBrk="1" hangingPunct="1"/>
            <a:r>
              <a:rPr lang="en-ZA" sz="3200" b="1" dirty="0" smtClean="0">
                <a:solidFill>
                  <a:srgbClr val="C00000"/>
                </a:solidFill>
                <a:latin typeface="Calibri" panose="020F0502020204030204" pitchFamily="34" charset="0"/>
              </a:rPr>
              <a:t>QUARTERLY REPORTING: PORTFOLIO COMMITTEE ON PUBLIC SERVICE AND ADMINSITRATION</a:t>
            </a:r>
            <a:endParaRPr lang="en-ZA" sz="32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xmlns="" val="3416466458"/>
      </p:ext>
    </p:extLst>
  </p:cSld>
  <p:clrMapOvr>
    <a:masterClrMapping/>
  </p:clrMapOvr>
  <p:transition spd="med">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FD5BAAD5-5687-4904-9405-0F9831CA4C6D}" type="slidenum">
              <a:rPr lang="en-GB" sz="1200" b="1">
                <a:solidFill>
                  <a:srgbClr val="FF0000"/>
                </a:solidFill>
                <a:latin typeface="Calibri" panose="020F0502020204030204" pitchFamily="34" charset="0"/>
              </a:rPr>
              <a:pPr eaLnBrk="1" hangingPunct="1"/>
              <a:t>9</a:t>
            </a:fld>
            <a:endParaRPr lang="en-GB" sz="1200" b="1" dirty="0">
              <a:solidFill>
                <a:srgbClr val="FF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26163312"/>
              </p:ext>
            </p:extLst>
          </p:nvPr>
        </p:nvGraphicFramePr>
        <p:xfrm>
          <a:off x="192410" y="136567"/>
          <a:ext cx="8748215" cy="6240421"/>
        </p:xfrm>
        <a:graphic>
          <a:graphicData uri="http://schemas.openxmlformats.org/drawingml/2006/table">
            <a:tbl>
              <a:tblPr firstRow="1" firstCol="1" lastRow="1" lastCol="1" bandRow="1" bandCol="1"/>
              <a:tblGrid>
                <a:gridCol w="1545471">
                  <a:extLst>
                    <a:ext uri="{9D8B030D-6E8A-4147-A177-3AD203B41FA5}">
                      <a16:colId xmlns:a16="http://schemas.microsoft.com/office/drawing/2014/main" xmlns="" val="20000"/>
                    </a:ext>
                  </a:extLst>
                </a:gridCol>
                <a:gridCol w="1388799">
                  <a:extLst>
                    <a:ext uri="{9D8B030D-6E8A-4147-A177-3AD203B41FA5}">
                      <a16:colId xmlns:a16="http://schemas.microsoft.com/office/drawing/2014/main" xmlns="" val="20001"/>
                    </a:ext>
                  </a:extLst>
                </a:gridCol>
                <a:gridCol w="1296332">
                  <a:extLst>
                    <a:ext uri="{9D8B030D-6E8A-4147-A177-3AD203B41FA5}">
                      <a16:colId xmlns:a16="http://schemas.microsoft.com/office/drawing/2014/main" xmlns="" val="20002"/>
                    </a:ext>
                  </a:extLst>
                </a:gridCol>
                <a:gridCol w="1064730">
                  <a:extLst>
                    <a:ext uri="{9D8B030D-6E8A-4147-A177-3AD203B41FA5}">
                      <a16:colId xmlns:a16="http://schemas.microsoft.com/office/drawing/2014/main" xmlns="" val="20003"/>
                    </a:ext>
                  </a:extLst>
                </a:gridCol>
                <a:gridCol w="1198481">
                  <a:extLst>
                    <a:ext uri="{9D8B030D-6E8A-4147-A177-3AD203B41FA5}">
                      <a16:colId xmlns:a16="http://schemas.microsoft.com/office/drawing/2014/main" xmlns="" val="20004"/>
                    </a:ext>
                  </a:extLst>
                </a:gridCol>
                <a:gridCol w="2254402">
                  <a:extLst>
                    <a:ext uri="{9D8B030D-6E8A-4147-A177-3AD203B41FA5}">
                      <a16:colId xmlns:a16="http://schemas.microsoft.com/office/drawing/2014/main" xmlns="" val="20005"/>
                    </a:ext>
                  </a:extLst>
                </a:gridCol>
              </a:tblGrid>
              <a:tr h="658918">
                <a:tc gridSpan="6">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gn="ctr">
                        <a:lnSpc>
                          <a:spcPct val="115000"/>
                        </a:lnSpc>
                        <a:spcAft>
                          <a:spcPts val="1000"/>
                        </a:spcAft>
                      </a:pPr>
                      <a:r>
                        <a:rPr lang="en-ZA" sz="2400" b="1" dirty="0">
                          <a:solidFill>
                            <a:schemeClr val="bg1"/>
                          </a:solidFill>
                          <a:effectLst/>
                          <a:latin typeface="Calibri" panose="020F0502020204030204" pitchFamily="34" charset="0"/>
                        </a:rPr>
                        <a:t>PROGRAMME AREA </a:t>
                      </a:r>
                      <a:r>
                        <a:rPr lang="en-ZA" sz="2400" b="1" dirty="0" smtClean="0">
                          <a:solidFill>
                            <a:schemeClr val="bg1"/>
                          </a:solidFill>
                          <a:effectLst/>
                          <a:latin typeface="Calibri" panose="020F0502020204030204" pitchFamily="34" charset="0"/>
                        </a:rPr>
                        <a:t>4: KNOWLEDGE MANAGEMENT</a:t>
                      </a:r>
                      <a:endParaRPr lang="en-ZA"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29459">
                <a:tc rowSpan="2">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STRATEGIC OBJECTIVE</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rowSpan="2">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KEY PERFORMANCE INDICATOR</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rowSpan="2">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smtClean="0">
                          <a:solidFill>
                            <a:schemeClr val="tx1"/>
                          </a:solidFill>
                          <a:effectLst/>
                          <a:latin typeface="Calibri" panose="020F0502020204030204" pitchFamily="34" charset="0"/>
                          <a:cs typeface="Arial" panose="020B0604020202020204" pitchFamily="34" charset="0"/>
                        </a:rPr>
                        <a:t>2016/2017 </a:t>
                      </a:r>
                      <a:r>
                        <a:rPr lang="en-ZA" sz="1200" b="1" dirty="0">
                          <a:solidFill>
                            <a:schemeClr val="tx1"/>
                          </a:solidFill>
                          <a:effectLst/>
                          <a:latin typeface="Calibri" panose="020F0502020204030204" pitchFamily="34" charset="0"/>
                          <a:cs typeface="Arial" panose="020B0604020202020204" pitchFamily="34" charset="0"/>
                        </a:rPr>
                        <a:t>TARGET</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gridSpan="2">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smtClean="0">
                          <a:solidFill>
                            <a:schemeClr val="tx1"/>
                          </a:solidFill>
                          <a:effectLst/>
                          <a:latin typeface="Calibri" panose="020F0502020204030204" pitchFamily="34" charset="0"/>
                          <a:cs typeface="Arial" panose="020B0604020202020204" pitchFamily="34" charset="0"/>
                        </a:rPr>
                        <a:t>YEAR</a:t>
                      </a:r>
                      <a:r>
                        <a:rPr lang="en-ZA" sz="1200" b="1" baseline="0" dirty="0" smtClean="0">
                          <a:solidFill>
                            <a:schemeClr val="tx1"/>
                          </a:solidFill>
                          <a:effectLst/>
                          <a:latin typeface="Calibri" panose="020F0502020204030204" pitchFamily="34" charset="0"/>
                          <a:cs typeface="Arial" panose="020B0604020202020204" pitchFamily="34" charset="0"/>
                        </a:rPr>
                        <a:t> TO DATE PERFORMANCE</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hMerge="1">
                  <a:txBody>
                    <a:bodyPr/>
                    <a:lstStyle/>
                    <a:p>
                      <a:endParaRPr lang="en-ZA"/>
                    </a:p>
                  </a:txBody>
                  <a:tcPr/>
                </a:tc>
                <a:tc rowSpan="2">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REASON FOR VARIANCE</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extLst>
                  <a:ext uri="{0D108BD9-81ED-4DB2-BD59-A6C34878D82A}">
                    <a16:rowId xmlns:a16="http://schemas.microsoft.com/office/drawing/2014/main" xmlns="" val="10001"/>
                  </a:ext>
                </a:extLst>
              </a:tr>
              <a:tr h="65891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Target</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Actual</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vMerge="1">
                  <a:txBody>
                    <a:bodyPr/>
                    <a:lstStyle/>
                    <a:p>
                      <a:endParaRPr lang="en-ZA"/>
                    </a:p>
                  </a:txBody>
                  <a:tcPr/>
                </a:tc>
                <a:extLst>
                  <a:ext uri="{0D108BD9-81ED-4DB2-BD59-A6C34878D82A}">
                    <a16:rowId xmlns:a16="http://schemas.microsoft.com/office/drawing/2014/main" xmlns="" val="10002"/>
                  </a:ext>
                </a:extLst>
              </a:tr>
              <a:tr h="2306212">
                <a:tc rowSpan="2">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To</a:t>
                      </a:r>
                      <a:r>
                        <a:rPr lang="en-ZA" sz="1200" b="0" baseline="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 create and produce information and knowledge management for better youth development planning and decision making</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46990" algn="l" defTabSz="914400" rtl="0" eaLnBrk="1" latinLnBrk="0" hangingPunct="1">
                        <a:lnSpc>
                          <a:spcPct val="115000"/>
                        </a:lnSpc>
                        <a:spcAft>
                          <a:spcPts val="0"/>
                        </a:spcAft>
                      </a:pPr>
                      <a:r>
                        <a:rPr lang="en-GB" sz="1200" b="0" kern="1200" dirty="0" smtClean="0">
                          <a:solidFill>
                            <a:schemeClr val="lt1"/>
                          </a:solidFill>
                          <a:effectLst/>
                          <a:latin typeface="Calibri" panose="020F0502020204030204" pitchFamily="34" charset="0"/>
                          <a:ea typeface=""/>
                          <a:cs typeface="Arial" panose="020B0604020202020204" pitchFamily="34" charset="0"/>
                        </a:rPr>
                        <a:t>Number of youth development knowledge management publications produced by the NYDA</a:t>
                      </a:r>
                      <a:endParaRPr lang="en-ZA" sz="1200" b="0"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50 knowledge publications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50</a:t>
                      </a:r>
                      <a:r>
                        <a:rPr lang="en-ZA" sz="1200" b="0" baseline="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knowledge publications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51 knowledge publications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gn="l">
                        <a:lnSpc>
                          <a:spcPct val="115000"/>
                        </a:lnSpc>
                        <a:spcAft>
                          <a:spcPts val="0"/>
                        </a:spcAft>
                      </a:pPr>
                      <a:r>
                        <a:rPr lang="en-GB" sz="1200" kern="1200" dirty="0" smtClean="0">
                          <a:solidFill>
                            <a:schemeClr val="bg1"/>
                          </a:solidFill>
                          <a:effectLst/>
                          <a:latin typeface="Calibri" panose="020F0502020204030204" pitchFamily="34" charset="0"/>
                          <a:ea typeface="+mn-ea"/>
                          <a:cs typeface="Arial" panose="020B0604020202020204" pitchFamily="34" charset="0"/>
                        </a:rPr>
                        <a:t>Annual target met and exceeded due to the positive response from NYDA staff to write knowledge briefs</a:t>
                      </a:r>
                      <a:endParaRPr lang="en-ZA"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extLst>
                  <a:ext uri="{0D108BD9-81ED-4DB2-BD59-A6C34878D82A}">
                    <a16:rowId xmlns:a16="http://schemas.microsoft.com/office/drawing/2014/main" xmlns="" val="10003"/>
                  </a:ext>
                </a:extLst>
              </a:tr>
              <a:tr h="2286914">
                <a:tc vMerge="1">
                  <a:txBody>
                    <a:bodyPr/>
                    <a:lstStyle/>
                    <a:p>
                      <a:pPr marR="46990">
                        <a:lnSpc>
                          <a:spcPct val="115000"/>
                        </a:lnSpc>
                        <a:spcAft>
                          <a:spcPts val="0"/>
                        </a:spcAft>
                      </a:pPr>
                      <a:endParaRPr lang="en-ZA"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marL="0" marR="46990" algn="l" defTabSz="914400" rtl="0" eaLnBrk="1" latinLnBrk="0" hangingPunct="1">
                        <a:lnSpc>
                          <a:spcPct val="115000"/>
                        </a:lnSpc>
                        <a:spcAft>
                          <a:spcPts val="0"/>
                        </a:spcAft>
                      </a:pPr>
                      <a:r>
                        <a:rPr lang="en-GB" sz="1200" kern="1200" dirty="0" smtClean="0">
                          <a:solidFill>
                            <a:schemeClr val="bg1"/>
                          </a:solidFill>
                          <a:effectLst/>
                          <a:latin typeface="Calibri" panose="020F0502020204030204" pitchFamily="34" charset="0"/>
                          <a:ea typeface="+mn-ea"/>
                          <a:cs typeface="Arial" panose="020B0604020202020204" pitchFamily="34" charset="0"/>
                        </a:rPr>
                        <a:t>Develop National Youth Employment Plan (YEP) 2030</a:t>
                      </a:r>
                      <a:endParaRPr lang="en-ZA" sz="1200" b="0"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GB" sz="1200" kern="1200" dirty="0" smtClean="0">
                          <a:solidFill>
                            <a:schemeClr val="bg1"/>
                          </a:solidFill>
                          <a:effectLst/>
                          <a:latin typeface="Calibri" panose="020F0502020204030204" pitchFamily="34" charset="0"/>
                          <a:ea typeface="+mn-ea"/>
                          <a:cs typeface="Arial" panose="020B0604020202020204" pitchFamily="34" charset="0"/>
                        </a:rPr>
                        <a:t>Final Youth Employment Plan (YEP) 2030 endorsed by the Presidency of South Africa</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kern="1200" dirty="0" smtClean="0">
                          <a:solidFill>
                            <a:schemeClr val="bg1"/>
                          </a:solidFill>
                          <a:effectLst/>
                          <a:latin typeface="Calibri" panose="020F0502020204030204" pitchFamily="34" charset="0"/>
                          <a:ea typeface="+mn-ea"/>
                          <a:cs typeface="Arial" panose="020B0604020202020204" pitchFamily="34" charset="0"/>
                        </a:rPr>
                        <a:t>Final Youth Employment Plan (YEP) 2030 endorsed by the Presidency of South Africa</a:t>
                      </a:r>
                      <a:endPar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GB" sz="1200" kern="1200" dirty="0" smtClean="0">
                          <a:solidFill>
                            <a:schemeClr val="bg1"/>
                          </a:solidFill>
                          <a:effectLst/>
                          <a:latin typeface="Calibri" panose="020F0502020204030204" pitchFamily="34" charset="0"/>
                          <a:ea typeface="+mn-ea"/>
                          <a:cs typeface="Arial" panose="020B0604020202020204" pitchFamily="34" charset="0"/>
                        </a:rPr>
                        <a:t>Letter from the Presidency of South Africa endorsing the Youth Employment Plan received</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gn="l">
                        <a:lnSpc>
                          <a:spcPct val="115000"/>
                        </a:lnSpc>
                        <a:spcAft>
                          <a:spcPts val="0"/>
                        </a:spcAft>
                      </a:pPr>
                      <a:r>
                        <a:rPr lang="en-GB" sz="12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Target met</a:t>
                      </a:r>
                      <a:endParaRPr lang="en-ZA"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37932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xfrm>
            <a:off x="6464300" y="6376988"/>
            <a:ext cx="1905000" cy="2154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557AE1B-2D82-4A99-859E-38BA24755BEA}" type="slidenum">
              <a:rPr lang="en-GB" sz="1400" b="1">
                <a:solidFill>
                  <a:srgbClr val="FF0000"/>
                </a:solidFill>
                <a:latin typeface="Calibri" panose="020F0502020204030204" pitchFamily="34" charset="0"/>
              </a:rPr>
              <a:pPr eaLnBrk="1" hangingPunct="1"/>
              <a:t>10</a:t>
            </a:fld>
            <a:endParaRPr lang="en-GB" sz="1400" b="1" dirty="0">
              <a:solidFill>
                <a:srgbClr val="FF0000"/>
              </a:solidFill>
              <a:latin typeface="Calibri" panose="020F0502020204030204" pitchFamily="34" charset="0"/>
            </a:endParaRPr>
          </a:p>
        </p:txBody>
      </p:sp>
      <p:sp>
        <p:nvSpPr>
          <p:cNvPr id="3" name="Rectangle 43"/>
          <p:cNvSpPr>
            <a:spLocks noChangeArrowheads="1"/>
          </p:cNvSpPr>
          <p:nvPr/>
        </p:nvSpPr>
        <p:spPr bwMode="auto">
          <a:xfrm>
            <a:off x="4721225" y="-4967575"/>
            <a:ext cx="18473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en-ZA" dirty="0">
                <a:latin typeface="Calibri" panose="020F0502020204030204" pitchFamily="34" charset="0"/>
              </a:rPr>
              <a:t/>
            </a:r>
            <a:br>
              <a:rPr lang="en-ZA" dirty="0">
                <a:latin typeface="Calibri" panose="020F0502020204030204" pitchFamily="34" charset="0"/>
              </a:rPr>
            </a:br>
            <a:endParaRPr lang="en-ZA" dirty="0">
              <a:latin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2495658118"/>
              </p:ext>
            </p:extLst>
          </p:nvPr>
        </p:nvGraphicFramePr>
        <p:xfrm>
          <a:off x="119922" y="48870"/>
          <a:ext cx="8874177" cy="6812181"/>
        </p:xfrm>
        <a:graphic>
          <a:graphicData uri="http://schemas.openxmlformats.org/drawingml/2006/table">
            <a:tbl>
              <a:tblPr firstRow="1" firstCol="1" lastRow="1" lastCol="1" bandRow="1" bandCol="1"/>
              <a:tblGrid>
                <a:gridCol w="1360798">
                  <a:extLst>
                    <a:ext uri="{9D8B030D-6E8A-4147-A177-3AD203B41FA5}">
                      <a16:colId xmlns:a16="http://schemas.microsoft.com/office/drawing/2014/main" xmlns="" val="20000"/>
                    </a:ext>
                  </a:extLst>
                </a:gridCol>
                <a:gridCol w="1437832">
                  <a:extLst>
                    <a:ext uri="{9D8B030D-6E8A-4147-A177-3AD203B41FA5}">
                      <a16:colId xmlns:a16="http://schemas.microsoft.com/office/drawing/2014/main" xmlns="" val="20001"/>
                    </a:ext>
                  </a:extLst>
                </a:gridCol>
                <a:gridCol w="1395543">
                  <a:extLst>
                    <a:ext uri="{9D8B030D-6E8A-4147-A177-3AD203B41FA5}">
                      <a16:colId xmlns:a16="http://schemas.microsoft.com/office/drawing/2014/main" xmlns="" val="20002"/>
                    </a:ext>
                  </a:extLst>
                </a:gridCol>
                <a:gridCol w="1261594">
                  <a:extLst>
                    <a:ext uri="{9D8B030D-6E8A-4147-A177-3AD203B41FA5}">
                      <a16:colId xmlns:a16="http://schemas.microsoft.com/office/drawing/2014/main" xmlns="" val="20003"/>
                    </a:ext>
                  </a:extLst>
                </a:gridCol>
                <a:gridCol w="1367364">
                  <a:extLst>
                    <a:ext uri="{9D8B030D-6E8A-4147-A177-3AD203B41FA5}">
                      <a16:colId xmlns:a16="http://schemas.microsoft.com/office/drawing/2014/main" xmlns="" val="20004"/>
                    </a:ext>
                  </a:extLst>
                </a:gridCol>
                <a:gridCol w="2051046">
                  <a:extLst>
                    <a:ext uri="{9D8B030D-6E8A-4147-A177-3AD203B41FA5}">
                      <a16:colId xmlns:a16="http://schemas.microsoft.com/office/drawing/2014/main" xmlns="" val="20005"/>
                    </a:ext>
                  </a:extLst>
                </a:gridCol>
              </a:tblGrid>
              <a:tr h="353074">
                <a:tc gridSpan="6">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solidFill>
                            <a:schemeClr val="tx1"/>
                          </a:solidFill>
                          <a:effectLst/>
                        </a:rPr>
                        <a:t>PROGRAMME AREA </a:t>
                      </a:r>
                      <a:r>
                        <a:rPr lang="en-ZA" sz="2400" b="1" dirty="0" smtClean="0">
                          <a:solidFill>
                            <a:schemeClr val="tx1"/>
                          </a:solidFill>
                          <a:effectLst/>
                        </a:rPr>
                        <a:t>4: KNOWLEDGE</a:t>
                      </a:r>
                      <a:r>
                        <a:rPr lang="en-ZA" sz="2400" b="1" baseline="0" dirty="0" smtClean="0">
                          <a:solidFill>
                            <a:schemeClr val="tx1"/>
                          </a:solidFill>
                          <a:effectLst/>
                        </a:rPr>
                        <a:t> MANAGEMENT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77624">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bg1"/>
                          </a:solidFill>
                          <a:effectLst/>
                        </a:rPr>
                        <a:t>2016/2017 </a:t>
                      </a:r>
                      <a:r>
                        <a:rPr lang="en-ZA" sz="1200" b="1" dirty="0">
                          <a:solidFill>
                            <a:schemeClr val="bg1"/>
                          </a:solidFill>
                          <a:effectLst/>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grid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bg1"/>
                          </a:solidFill>
                          <a:effectLst/>
                        </a:rPr>
                        <a:t>YEAR TO DATE PERFORMANCE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hMerge="1">
                  <a:txBody>
                    <a:bodyPr/>
                    <a:lstStyle/>
                    <a:p>
                      <a:endParaRPr lang="en-ZA"/>
                    </a:p>
                  </a:txBody>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3705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Actual</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vMerge="1">
                  <a:txBody>
                    <a:bodyPr/>
                    <a:lstStyle/>
                    <a:p>
                      <a:endParaRPr lang="en-ZA"/>
                    </a:p>
                  </a:txBody>
                  <a:tcPr/>
                </a:tc>
                <a:extLst>
                  <a:ext uri="{0D108BD9-81ED-4DB2-BD59-A6C34878D82A}">
                    <a16:rowId xmlns:a16="http://schemas.microsoft.com/office/drawing/2014/main" xmlns="" val="10002"/>
                  </a:ext>
                </a:extLst>
              </a:tr>
              <a:tr h="1892895">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lobby key stakeholders to support and implement youth development programmes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organs of state  partnering with the NYDA to implement youth development programmes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 organs of state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NYDA held several stakeholder engagements with state organs, and out of that, more programmes were implemented in partnership with organisations.  Over and above the programmes, more MOUs were signed to formalise these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relationships</a:t>
                      </a: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r h="1655727">
                <a:tc vMerge="1">
                  <a:txBody>
                    <a:bodyPr/>
                    <a:lstStyle/>
                    <a:p>
                      <a:pPr marL="72000">
                        <a:lnSpc>
                          <a:spcPct val="115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Number of private</a:t>
                      </a:r>
                      <a:r>
                        <a:rPr lang="en-ZA" sz="1200" baseline="0" dirty="0" smtClean="0">
                          <a:latin typeface="Calibri" panose="020F0502020204030204" pitchFamily="34" charset="0"/>
                        </a:rPr>
                        <a:t> sector companies lobbied by NYDA to implement youth development programmes</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15 private sector companies lobbied</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 15</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  29</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endParaRPr lang="en-GB" sz="1200" kern="1200" dirty="0" smtClean="0">
                        <a:solidFill>
                          <a:schemeClr val="tx1"/>
                        </a:solidFill>
                        <a:effectLst/>
                        <a:latin typeface="Calibri" panose="020F0502020204030204" pitchFamily="34" charset="0"/>
                        <a:ea typeface="+mn-ea"/>
                        <a:cs typeface="+mn-cs"/>
                      </a:endParaRPr>
                    </a:p>
                    <a:p>
                      <a:r>
                        <a:rPr lang="en-GB" sz="1200" kern="1200" dirty="0" smtClean="0">
                          <a:solidFill>
                            <a:schemeClr val="tx1"/>
                          </a:solidFill>
                          <a:effectLst/>
                          <a:latin typeface="Calibri" panose="020F0502020204030204" pitchFamily="34" charset="0"/>
                          <a:ea typeface="+mn-ea"/>
                          <a:cs typeface="+mn-cs"/>
                        </a:rPr>
                        <a:t>  The Unit held a stakeholder       </a:t>
                      </a:r>
                    </a:p>
                    <a:p>
                      <a:r>
                        <a:rPr lang="en-GB" sz="1200" kern="1200" dirty="0" smtClean="0">
                          <a:solidFill>
                            <a:schemeClr val="tx1"/>
                          </a:solidFill>
                          <a:effectLst/>
                          <a:latin typeface="Calibri" panose="020F0502020204030204" pitchFamily="34" charset="0"/>
                          <a:ea typeface="+mn-ea"/>
                          <a:cs typeface="+mn-cs"/>
                        </a:rPr>
                        <a:t>  engagement session with     </a:t>
                      </a:r>
                    </a:p>
                    <a:p>
                      <a:r>
                        <a:rPr lang="en-GB" sz="1200" kern="1200" dirty="0" smtClean="0">
                          <a:solidFill>
                            <a:schemeClr val="tx1"/>
                          </a:solidFill>
                          <a:effectLst/>
                          <a:latin typeface="Calibri" panose="020F0502020204030204" pitchFamily="34" charset="0"/>
                          <a:ea typeface="+mn-ea"/>
                          <a:cs typeface="+mn-cs"/>
                        </a:rPr>
                        <a:t>  private sector to clarify and </a:t>
                      </a:r>
                    </a:p>
                    <a:p>
                      <a:r>
                        <a:rPr lang="en-GB" sz="1200" kern="1200" dirty="0" smtClean="0">
                          <a:solidFill>
                            <a:schemeClr val="tx1"/>
                          </a:solidFill>
                          <a:effectLst/>
                          <a:latin typeface="Calibri" panose="020F0502020204030204" pitchFamily="34" charset="0"/>
                          <a:ea typeface="+mn-ea"/>
                          <a:cs typeface="+mn-cs"/>
                        </a:rPr>
                        <a:t>  communicate the mandate of </a:t>
                      </a:r>
                    </a:p>
                    <a:p>
                      <a:r>
                        <a:rPr lang="en-GB" sz="1200" kern="1200" dirty="0" smtClean="0">
                          <a:solidFill>
                            <a:schemeClr val="tx1"/>
                          </a:solidFill>
                          <a:effectLst/>
                          <a:latin typeface="Calibri" panose="020F0502020204030204" pitchFamily="34" charset="0"/>
                          <a:ea typeface="+mn-ea"/>
                          <a:cs typeface="+mn-cs"/>
                        </a:rPr>
                        <a:t>  the NYDA </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4"/>
                  </a:ext>
                </a:extLst>
              </a:tr>
              <a:tr h="1674234">
                <a:tc>
                  <a:txBody>
                    <a:bodyPr/>
                    <a:lstStyle/>
                    <a:p>
                      <a:r>
                        <a:rPr lang="en-ZA" sz="1200" dirty="0" smtClean="0">
                          <a:latin typeface="Calibri" panose="020F0502020204030204" pitchFamily="34" charset="0"/>
                        </a:rPr>
                        <a:t>To create a platform for</a:t>
                      </a:r>
                      <a:r>
                        <a:rPr lang="en-ZA" sz="1200" baseline="0" dirty="0" smtClean="0">
                          <a:latin typeface="Calibri" panose="020F0502020204030204" pitchFamily="34" charset="0"/>
                        </a:rPr>
                        <a:t> youth to participate and benefit from democratic process</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youth</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participating in youth development related dialogue sessions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11 340 young people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11 340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11 635</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GB" sz="1200" kern="1200" dirty="0" smtClean="0">
                          <a:solidFill>
                            <a:schemeClr val="dk1"/>
                          </a:solidFill>
                          <a:effectLst/>
                          <a:latin typeface="Calibri" panose="020F0502020204030204"/>
                          <a:ea typeface=""/>
                          <a:cs typeface=""/>
                        </a:rPr>
                        <a:t>Annual target met and exceeded due to improved response from Municipalities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91677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xfrm>
            <a:off x="6464300" y="6376988"/>
            <a:ext cx="1905000" cy="2154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557AE1B-2D82-4A99-859E-38BA24755BEA}" type="slidenum">
              <a:rPr lang="en-GB" sz="1400" b="1">
                <a:solidFill>
                  <a:srgbClr val="FF0000"/>
                </a:solidFill>
                <a:latin typeface="Calibri" panose="020F0502020204030204" pitchFamily="34" charset="0"/>
              </a:rPr>
              <a:pPr eaLnBrk="1" hangingPunct="1"/>
              <a:t>11</a:t>
            </a:fld>
            <a:endParaRPr lang="en-GB" sz="1400" b="1" dirty="0">
              <a:solidFill>
                <a:srgbClr val="FF0000"/>
              </a:solidFill>
              <a:latin typeface="Calibri" panose="020F0502020204030204" pitchFamily="34" charset="0"/>
            </a:endParaRPr>
          </a:p>
        </p:txBody>
      </p:sp>
      <p:sp>
        <p:nvSpPr>
          <p:cNvPr id="3" name="Rectangle 43"/>
          <p:cNvSpPr>
            <a:spLocks noChangeArrowheads="1"/>
          </p:cNvSpPr>
          <p:nvPr/>
        </p:nvSpPr>
        <p:spPr bwMode="auto">
          <a:xfrm>
            <a:off x="4721225" y="-4967575"/>
            <a:ext cx="18473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en-ZA" dirty="0">
                <a:latin typeface="Calibri" panose="020F0502020204030204" pitchFamily="34" charset="0"/>
              </a:rPr>
              <a:t/>
            </a:r>
            <a:br>
              <a:rPr lang="en-ZA" dirty="0">
                <a:latin typeface="Calibri" panose="020F0502020204030204" pitchFamily="34" charset="0"/>
              </a:rPr>
            </a:br>
            <a:endParaRPr lang="en-ZA" dirty="0">
              <a:latin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3104754135"/>
              </p:ext>
            </p:extLst>
          </p:nvPr>
        </p:nvGraphicFramePr>
        <p:xfrm>
          <a:off x="115526" y="1"/>
          <a:ext cx="8908552" cy="6690217"/>
        </p:xfrm>
        <a:graphic>
          <a:graphicData uri="http://schemas.openxmlformats.org/drawingml/2006/table">
            <a:tbl>
              <a:tblPr firstRow="1" firstCol="1" lastRow="1" lastCol="1" bandRow="1" bandCol="1"/>
              <a:tblGrid>
                <a:gridCol w="1366069">
                  <a:extLst>
                    <a:ext uri="{9D8B030D-6E8A-4147-A177-3AD203B41FA5}">
                      <a16:colId xmlns:a16="http://schemas.microsoft.com/office/drawing/2014/main" xmlns="" val="20000"/>
                    </a:ext>
                  </a:extLst>
                </a:gridCol>
                <a:gridCol w="1443402">
                  <a:extLst>
                    <a:ext uri="{9D8B030D-6E8A-4147-A177-3AD203B41FA5}">
                      <a16:colId xmlns:a16="http://schemas.microsoft.com/office/drawing/2014/main" xmlns="" val="20001"/>
                    </a:ext>
                  </a:extLst>
                </a:gridCol>
                <a:gridCol w="1400949">
                  <a:extLst>
                    <a:ext uri="{9D8B030D-6E8A-4147-A177-3AD203B41FA5}">
                      <a16:colId xmlns:a16="http://schemas.microsoft.com/office/drawing/2014/main" xmlns="" val="20002"/>
                    </a:ext>
                  </a:extLst>
                </a:gridCol>
                <a:gridCol w="1330193">
                  <a:extLst>
                    <a:ext uri="{9D8B030D-6E8A-4147-A177-3AD203B41FA5}">
                      <a16:colId xmlns:a16="http://schemas.microsoft.com/office/drawing/2014/main" xmlns="" val="20003"/>
                    </a:ext>
                  </a:extLst>
                </a:gridCol>
                <a:gridCol w="1316043">
                  <a:extLst>
                    <a:ext uri="{9D8B030D-6E8A-4147-A177-3AD203B41FA5}">
                      <a16:colId xmlns:a16="http://schemas.microsoft.com/office/drawing/2014/main" xmlns="" val="20004"/>
                    </a:ext>
                  </a:extLst>
                </a:gridCol>
                <a:gridCol w="2051896">
                  <a:extLst>
                    <a:ext uri="{9D8B030D-6E8A-4147-A177-3AD203B41FA5}">
                      <a16:colId xmlns:a16="http://schemas.microsoft.com/office/drawing/2014/main" xmlns="" val="20005"/>
                    </a:ext>
                  </a:extLst>
                </a:gridCol>
              </a:tblGrid>
              <a:tr h="341506">
                <a:tc gridSpan="6">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solidFill>
                            <a:schemeClr val="tx1"/>
                          </a:solidFill>
                          <a:effectLst/>
                        </a:rPr>
                        <a:t>PROGRAMME AREA </a:t>
                      </a:r>
                      <a:r>
                        <a:rPr lang="en-ZA" sz="2400" b="1" dirty="0" smtClean="0">
                          <a:solidFill>
                            <a:schemeClr val="tx1"/>
                          </a:solidFill>
                          <a:effectLst/>
                        </a:rPr>
                        <a:t>4: KNOWLEDGE</a:t>
                      </a:r>
                      <a:r>
                        <a:rPr lang="en-ZA" sz="2400" b="1" baseline="0" dirty="0" smtClean="0">
                          <a:solidFill>
                            <a:schemeClr val="tx1"/>
                          </a:solidFill>
                          <a:effectLst/>
                        </a:rPr>
                        <a:t> MANAGEMENT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65251">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bg1"/>
                          </a:solidFill>
                          <a:effectLst/>
                        </a:rPr>
                        <a:t>2016/2017 </a:t>
                      </a:r>
                      <a:r>
                        <a:rPr lang="en-ZA" sz="1200" b="1" dirty="0">
                          <a:solidFill>
                            <a:schemeClr val="bg1"/>
                          </a:solidFill>
                          <a:effectLst/>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grid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bg1"/>
                          </a:solidFill>
                          <a:effectLst/>
                        </a:rPr>
                        <a:t>YEAR TO DATE PERFORMANCE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hMerge="1">
                  <a:txBody>
                    <a:bodyPr/>
                    <a:lstStyle/>
                    <a:p>
                      <a:endParaRPr lang="en-ZA"/>
                    </a:p>
                  </a:txBody>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49245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rPr>
                        <a:t>Actual</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vMerge="1">
                  <a:txBody>
                    <a:bodyPr/>
                    <a:lstStyle/>
                    <a:p>
                      <a:endParaRPr lang="en-ZA"/>
                    </a:p>
                  </a:txBody>
                  <a:tcPr/>
                </a:tc>
                <a:extLst>
                  <a:ext uri="{0D108BD9-81ED-4DB2-BD59-A6C34878D82A}">
                    <a16:rowId xmlns:a16="http://schemas.microsoft.com/office/drawing/2014/main" xmlns="" val="10002"/>
                  </a:ext>
                </a:extLst>
              </a:tr>
              <a:tr h="1303282">
                <a:tc rowSpan="4">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0" lvl="0" indent="0" algn="l" defTabSz="457200" rtl="0" eaLnBrk="1" fontAlgn="auto" latinLnBrk="0" hangingPunct="1">
                        <a:lnSpc>
                          <a:spcPct val="115000"/>
                        </a:lnSpc>
                        <a:spcBef>
                          <a:spcPts val="0"/>
                        </a:spcBef>
                        <a:spcAft>
                          <a:spcPts val="0"/>
                        </a:spcAft>
                        <a:buClrTx/>
                        <a:buSzTx/>
                        <a:buFontTx/>
                        <a:buNone/>
                        <a:tabLst/>
                        <a:defRPr/>
                      </a:pPr>
                      <a:r>
                        <a:rPr lang="en-ZA" sz="1200" b="0" dirty="0" smtClean="0">
                          <a:solidFill>
                            <a:schemeClr val="tx1"/>
                          </a:solidFill>
                          <a:latin typeface="Calibri" panose="020F0502020204030204" pitchFamily="34" charset="0"/>
                        </a:rPr>
                        <a:t>To create a platform for</a:t>
                      </a:r>
                      <a:r>
                        <a:rPr lang="en-ZA" sz="1200" b="0" baseline="0" dirty="0" smtClean="0">
                          <a:solidFill>
                            <a:schemeClr val="tx1"/>
                          </a:solidFill>
                          <a:latin typeface="Calibri" panose="020F0502020204030204" pitchFamily="34" charset="0"/>
                        </a:rPr>
                        <a:t> youth to participate and benefit from democratic process</a:t>
                      </a:r>
                      <a:endParaRPr lang="en-ZA" sz="1200" b="0" dirty="0" smtClean="0">
                        <a:solidFill>
                          <a:schemeClr val="tx1"/>
                        </a:solidFill>
                        <a:latin typeface="Calibri" panose="020F0502020204030204" pitchFamily="34" charset="0"/>
                      </a:endParaRPr>
                    </a:p>
                    <a:p>
                      <a:pPr marL="72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registered projects to implement structured</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NYS programmes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 registered projects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54</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GB" sz="1200" kern="1200" dirty="0" smtClean="0">
                          <a:solidFill>
                            <a:schemeClr val="dk1"/>
                          </a:solidFill>
                          <a:effectLst/>
                          <a:latin typeface="Calibri" panose="020F0502020204030204"/>
                          <a:ea typeface=""/>
                          <a:cs typeface=""/>
                        </a:rPr>
                        <a:t>Most government departments and civil society organisations are implementing NYS projects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r h="1148451">
                <a:tc vMerge="1">
                  <a:txBody>
                    <a:bodyPr/>
                    <a:lstStyle/>
                    <a:p>
                      <a:pPr marL="72000">
                        <a:lnSpc>
                          <a:spcPct val="115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Number of young people</a:t>
                      </a:r>
                      <a:r>
                        <a:rPr lang="en-ZA" sz="1200" baseline="0" dirty="0" smtClean="0">
                          <a:latin typeface="Calibri" panose="020F0502020204030204" pitchFamily="34" charset="0"/>
                        </a:rPr>
                        <a:t> participating in expanded volunteer programmes</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40 000 young</a:t>
                      </a:r>
                      <a:r>
                        <a:rPr lang="en-ZA" sz="1200" baseline="0" dirty="0" smtClean="0">
                          <a:latin typeface="Calibri" panose="020F0502020204030204" pitchFamily="34" charset="0"/>
                        </a:rPr>
                        <a:t> people</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  40 000</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  44 962</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  </a:t>
                      </a:r>
                      <a:r>
                        <a:rPr lang="en-GB" sz="1200" kern="1200" dirty="0" smtClean="0">
                          <a:solidFill>
                            <a:schemeClr val="tx1"/>
                          </a:solidFill>
                          <a:effectLst/>
                          <a:latin typeface="Calibri" panose="020F0502020204030204" pitchFamily="34" charset="0"/>
                          <a:ea typeface="+mn-ea"/>
                          <a:cs typeface="+mn-cs"/>
                        </a:rPr>
                        <a:t>Engaged with TVET Colleges, CBO’s and Schools which assisted in exceeding targets </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4"/>
                  </a:ext>
                </a:extLst>
              </a:tr>
              <a:tr h="1340778">
                <a:tc vMerge="1">
                  <a:txBody>
                    <a:bodyPr/>
                    <a:lstStyle/>
                    <a:p>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young people enrolled in NYS category 1</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10 000 young people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10 000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11 446</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just">
                        <a:lnSpc>
                          <a:spcPct val="100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Department of Public Works and Dept. Infrastructure Development (Gauteng) had a large numbers of young people enrolled for the NYS projects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5"/>
                  </a:ext>
                </a:extLst>
              </a:tr>
              <a:tr h="1619376">
                <a:tc vMerge="1">
                  <a:txBody>
                    <a:bodyPr/>
                    <a:lstStyle/>
                    <a:p>
                      <a:pPr marL="72000">
                        <a:lnSpc>
                          <a:spcPct val="115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government Departments, Civil Society organizations</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coordinated by the NYDA to implement NYS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 institutions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72000" marR="0" lvl="0" indent="0" algn="l" defTabSz="457200" rtl="0" eaLnBrk="1" fontAlgn="auto" latinLnBrk="0" hangingPunct="1">
                        <a:lnSpc>
                          <a:spcPct val="115000"/>
                        </a:lnSpc>
                        <a:spcBef>
                          <a:spcPts val="0"/>
                        </a:spcBef>
                        <a:spcAft>
                          <a:spcPts val="0"/>
                        </a:spcAft>
                        <a:buClrTx/>
                        <a:buSzTx/>
                        <a:buFontTx/>
                        <a:buNone/>
                        <a:tabLst/>
                        <a:defRPr/>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132</a:t>
                      </a:r>
                    </a:p>
                    <a:p>
                      <a:pPr marL="72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72000">
                        <a:lnSpc>
                          <a:spcPct val="115000"/>
                        </a:lnSpc>
                        <a:spcAft>
                          <a:spcPts val="0"/>
                        </a:spcAft>
                      </a:pPr>
                      <a:r>
                        <a:rPr lang="en-GB" sz="1200" kern="1200" dirty="0" smtClean="0">
                          <a:solidFill>
                            <a:schemeClr val="tx1"/>
                          </a:solidFill>
                          <a:effectLst/>
                          <a:latin typeface="Calibri" panose="020F0502020204030204" pitchFamily="34" charset="0"/>
                          <a:ea typeface="+mn-ea"/>
                          <a:cs typeface="+mn-cs"/>
                        </a:rPr>
                        <a:t>Most government departments and civil society organisations have always been implementing NYS projects in an uncoordinated manner, the role of NYDA was to ensure  alignment and coordination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94137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B08E07B-6CDC-4A0A-99BD-B8BEE50A0CCC}" type="slidenum">
              <a:rPr lang="en-GB" smtClean="0"/>
              <a:pPr/>
              <a:t>12</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4079199089"/>
              </p:ext>
            </p:extLst>
          </p:nvPr>
        </p:nvGraphicFramePr>
        <p:xfrm>
          <a:off x="95535" y="198543"/>
          <a:ext cx="9048465" cy="6209325"/>
        </p:xfrm>
        <a:graphic>
          <a:graphicData uri="http://schemas.openxmlformats.org/drawingml/2006/table">
            <a:tbl>
              <a:tblPr firstRow="1" firstCol="1" lastRow="1" lastCol="1" bandRow="1" bandCol="1"/>
              <a:tblGrid>
                <a:gridCol w="1453842">
                  <a:extLst>
                    <a:ext uri="{9D8B030D-6E8A-4147-A177-3AD203B41FA5}">
                      <a16:colId xmlns:a16="http://schemas.microsoft.com/office/drawing/2014/main" xmlns="" val="20000"/>
                    </a:ext>
                  </a:extLst>
                </a:gridCol>
                <a:gridCol w="1575706">
                  <a:extLst>
                    <a:ext uri="{9D8B030D-6E8A-4147-A177-3AD203B41FA5}">
                      <a16:colId xmlns:a16="http://schemas.microsoft.com/office/drawing/2014/main" xmlns="" val="20001"/>
                    </a:ext>
                  </a:extLst>
                </a:gridCol>
                <a:gridCol w="1342873">
                  <a:extLst>
                    <a:ext uri="{9D8B030D-6E8A-4147-A177-3AD203B41FA5}">
                      <a16:colId xmlns:a16="http://schemas.microsoft.com/office/drawing/2014/main" xmlns="" val="20002"/>
                    </a:ext>
                  </a:extLst>
                </a:gridCol>
                <a:gridCol w="1178360">
                  <a:extLst>
                    <a:ext uri="{9D8B030D-6E8A-4147-A177-3AD203B41FA5}">
                      <a16:colId xmlns:a16="http://schemas.microsoft.com/office/drawing/2014/main" xmlns="" val="20003"/>
                    </a:ext>
                  </a:extLst>
                </a:gridCol>
                <a:gridCol w="1161287">
                  <a:extLst>
                    <a:ext uri="{9D8B030D-6E8A-4147-A177-3AD203B41FA5}">
                      <a16:colId xmlns:a16="http://schemas.microsoft.com/office/drawing/2014/main" xmlns="" val="20004"/>
                    </a:ext>
                  </a:extLst>
                </a:gridCol>
                <a:gridCol w="2336397">
                  <a:extLst>
                    <a:ext uri="{9D8B030D-6E8A-4147-A177-3AD203B41FA5}">
                      <a16:colId xmlns:a16="http://schemas.microsoft.com/office/drawing/2014/main" xmlns="" val="20005"/>
                    </a:ext>
                  </a:extLst>
                </a:gridCol>
              </a:tblGrid>
              <a:tr h="389744">
                <a:tc gridSpan="6">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solidFill>
                            <a:schemeClr val="tx1"/>
                          </a:solidFill>
                          <a:effectLst/>
                          <a:latin typeface="Calibri" panose="020F0502020204030204" pitchFamily="34" charset="0"/>
                        </a:rPr>
                        <a:t>PROGRAMME AREA </a:t>
                      </a:r>
                      <a:r>
                        <a:rPr lang="en-ZA" sz="2400" b="1" dirty="0" smtClean="0">
                          <a:solidFill>
                            <a:schemeClr val="tx1"/>
                          </a:solidFill>
                          <a:effectLst/>
                          <a:latin typeface="Calibri" panose="020F0502020204030204" pitchFamily="34" charset="0"/>
                        </a:rPr>
                        <a:t>4: KNOWLEDGE MANAGEMENT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7524">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bg1"/>
                          </a:solidFill>
                          <a:effectLst/>
                          <a:latin typeface="Calibri" panose="020F0502020204030204" pitchFamily="34" charset="0"/>
                        </a:rPr>
                        <a:t>2016/2017 </a:t>
                      </a: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grid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bg1"/>
                          </a:solidFill>
                          <a:effectLst/>
                          <a:latin typeface="Calibri" panose="020F0502020204030204" pitchFamily="34" charset="0"/>
                        </a:rPr>
                        <a:t>YEAR TO DATE PERFORMANCE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hMerge="1">
                  <a:txBody>
                    <a:bodyPr/>
                    <a:lstStyle/>
                    <a:p>
                      <a:endParaRPr lang="en-ZA"/>
                    </a:p>
                  </a:txBody>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41337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Actual</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vMerge="1">
                  <a:txBody>
                    <a:bodyPr/>
                    <a:lstStyle/>
                    <a:p>
                      <a:endParaRPr lang="en-ZA"/>
                    </a:p>
                  </a:txBody>
                  <a:tcPr/>
                </a:tc>
                <a:extLst>
                  <a:ext uri="{0D108BD9-81ED-4DB2-BD59-A6C34878D82A}">
                    <a16:rowId xmlns:a16="http://schemas.microsoft.com/office/drawing/2014/main" xmlns="" val="10002"/>
                  </a:ext>
                </a:extLst>
              </a:tr>
              <a:tr h="1855161">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0" algn="l" defTabSz="457200" rtl="0" eaLnBrk="1" latinLnBrk="0" hangingPunct="1">
                        <a:lnSpc>
                          <a:spcPct val="115000"/>
                        </a:lnSpc>
                        <a:spcAft>
                          <a:spcPts val="0"/>
                        </a:spcAft>
                      </a:pPr>
                      <a:endParaRPr lang="en-ZA" sz="1200" b="0" kern="1200" baseline="0" dirty="0" smtClean="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ZA" sz="1200" kern="1200" baseline="0" dirty="0" smtClean="0">
                          <a:solidFill>
                            <a:schemeClr val="tx1"/>
                          </a:solidFill>
                          <a:latin typeface="Calibri" panose="020F0502020204030204" pitchFamily="34" charset="0"/>
                          <a:ea typeface="+mn-ea"/>
                          <a:cs typeface="+mn-cs"/>
                        </a:rPr>
                        <a:t>Number of youth in conflict with the law supported through the NYDA training interventions</a:t>
                      </a:r>
                      <a:endParaRPr lang="en-ZA" sz="1200" kern="1200" baseline="0" dirty="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ZA" sz="1200" kern="1200" baseline="0" dirty="0" smtClean="0">
                          <a:solidFill>
                            <a:schemeClr val="tx1"/>
                          </a:solidFill>
                          <a:latin typeface="Calibri" panose="020F0502020204030204" pitchFamily="34" charset="0"/>
                          <a:ea typeface="+mn-ea"/>
                          <a:cs typeface="+mn-cs"/>
                        </a:rPr>
                        <a:t>1000 youth in conflict with the law</a:t>
                      </a:r>
                      <a:endParaRPr lang="en-ZA" sz="1200" kern="1200" baseline="0" dirty="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ZA" sz="1200" kern="1200" baseline="0" dirty="0" smtClean="0">
                          <a:solidFill>
                            <a:schemeClr val="tx1"/>
                          </a:solidFill>
                          <a:latin typeface="Calibri" panose="020F0502020204030204" pitchFamily="34" charset="0"/>
                          <a:ea typeface="+mn-ea"/>
                          <a:cs typeface="+mn-cs"/>
                        </a:rPr>
                        <a:t>    1000</a:t>
                      </a:r>
                      <a:endParaRPr lang="en-ZA" sz="1200" kern="1200" baseline="0" dirty="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ZA" sz="1200" kern="1200" baseline="0" dirty="0" smtClean="0">
                          <a:solidFill>
                            <a:schemeClr val="tx1"/>
                          </a:solidFill>
                          <a:latin typeface="Calibri" panose="020F0502020204030204" pitchFamily="34" charset="0"/>
                          <a:ea typeface="+mn-ea"/>
                          <a:cs typeface="+mn-cs"/>
                        </a:rPr>
                        <a:t>    1511</a:t>
                      </a:r>
                      <a:endParaRPr lang="en-ZA" sz="1200" kern="1200" baseline="0" dirty="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lvl="0" indent="0" algn="l">
                        <a:lnSpc>
                          <a:spcPct val="115000"/>
                        </a:lnSpc>
                        <a:spcAft>
                          <a:spcPts val="0"/>
                        </a:spcAft>
                        <a:buFont typeface="Arial" panose="020B0604020202020204" pitchFamily="34" charset="0"/>
                        <a:buNone/>
                      </a:pPr>
                      <a:r>
                        <a:rPr lang="en-GB" sz="1200" kern="1200" dirty="0" smtClean="0">
                          <a:solidFill>
                            <a:schemeClr val="tx1"/>
                          </a:solidFill>
                          <a:effectLst/>
                          <a:latin typeface="Calibri" panose="020F0502020204030204" pitchFamily="34" charset="0"/>
                          <a:ea typeface="+mn-ea"/>
                          <a:cs typeface="+mn-cs"/>
                        </a:rPr>
                        <a:t>Demand enabling young people in conflict with the law was high from the Correctional Facilities and enabling access to NYDA products and services in assisting youth to transition back into society</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path path="circle">
                        <a:fillToRect l="100000" t="100000"/>
                      </a:path>
                      <a:tileRect r="-100000" b="-100000"/>
                    </a:gradFill>
                  </a:tcPr>
                </a:tc>
                <a:extLst>
                  <a:ext uri="{0D108BD9-81ED-4DB2-BD59-A6C34878D82A}">
                    <a16:rowId xmlns:a16="http://schemas.microsoft.com/office/drawing/2014/main" xmlns="" val="10003"/>
                  </a:ext>
                </a:extLst>
              </a:tr>
              <a:tr h="1436467">
                <a:tc vMerge="1">
                  <a:txBody>
                    <a:bodyPr/>
                    <a:lstStyle/>
                    <a:p>
                      <a:endParaRPr lang="en-ZA" sz="1100" dirty="0"/>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ZA" sz="1200" kern="1200" dirty="0" smtClean="0">
                          <a:solidFill>
                            <a:schemeClr val="tx1"/>
                          </a:solidFill>
                          <a:latin typeface="Calibri" panose="020F0502020204030204" pitchFamily="34" charset="0"/>
                          <a:ea typeface="+mn-ea"/>
                          <a:cs typeface="+mn-cs"/>
                        </a:rPr>
                        <a:t>Number</a:t>
                      </a:r>
                      <a:r>
                        <a:rPr lang="en-ZA" sz="1200" kern="1200" baseline="0" dirty="0" smtClean="0">
                          <a:solidFill>
                            <a:schemeClr val="tx1"/>
                          </a:solidFill>
                          <a:latin typeface="Calibri" panose="020F0502020204030204" pitchFamily="34" charset="0"/>
                          <a:ea typeface="+mn-ea"/>
                          <a:cs typeface="+mn-cs"/>
                        </a:rPr>
                        <a:t> of youth with disability supported through the NYDA Business Support Services and training interventions</a:t>
                      </a:r>
                      <a:endParaRPr lang="en-ZA" sz="1200" kern="1200" dirty="0" smtClean="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ZA" sz="1200" kern="1200" dirty="0" smtClean="0">
                          <a:solidFill>
                            <a:schemeClr val="tx1"/>
                          </a:solidFill>
                          <a:latin typeface="Calibri" panose="020F0502020204030204" pitchFamily="34" charset="0"/>
                          <a:ea typeface="+mn-ea"/>
                          <a:cs typeface="+mn-cs"/>
                        </a:rPr>
                        <a:t>   500 youth with disability</a:t>
                      </a:r>
                      <a:endParaRPr lang="en-ZA" sz="1200" kern="1200" dirty="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ZA" sz="1200" kern="1200" dirty="0" smtClean="0">
                          <a:solidFill>
                            <a:schemeClr val="tx1"/>
                          </a:solidFill>
                          <a:latin typeface="Calibri" panose="020F0502020204030204" pitchFamily="34" charset="0"/>
                          <a:ea typeface="+mn-ea"/>
                          <a:cs typeface="+mn-cs"/>
                        </a:rPr>
                        <a:t>500</a:t>
                      </a:r>
                      <a:endParaRPr lang="en-ZA" sz="1200" kern="1200" dirty="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ZA" sz="1200" kern="1200" dirty="0" smtClean="0">
                          <a:solidFill>
                            <a:schemeClr val="tx1"/>
                          </a:solidFill>
                          <a:latin typeface="Calibri" panose="020F0502020204030204" pitchFamily="34" charset="0"/>
                          <a:ea typeface="+mn-ea"/>
                          <a:cs typeface="+mn-cs"/>
                        </a:rPr>
                        <a:t>795</a:t>
                      </a:r>
                      <a:endParaRPr lang="en-ZA" sz="1200" kern="1200" dirty="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0"/>
                        </a:spcAft>
                      </a:pPr>
                      <a:r>
                        <a:rPr lang="en-GB" sz="1200" kern="1200" dirty="0" smtClean="0">
                          <a:solidFill>
                            <a:schemeClr val="dk1"/>
                          </a:solidFill>
                          <a:effectLst/>
                          <a:latin typeface="Calibri" panose="020F0502020204030204"/>
                          <a:ea typeface=""/>
                          <a:cs typeface=""/>
                        </a:rPr>
                        <a:t>Response from the Organisations working with People with Disabilities was positive </a:t>
                      </a:r>
                      <a:endParaRPr lang="en-ZA" sz="1200" kern="1200" dirty="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4"/>
                  </a:ext>
                </a:extLst>
              </a:tr>
              <a:tr h="1686173">
                <a:tc>
                  <a:txBody>
                    <a:bodyPr/>
                    <a:lstStyle/>
                    <a:p>
                      <a:endParaRPr lang="en-ZA" sz="1200" dirty="0" smtClean="0">
                        <a:latin typeface="Calibri" panose="020F0502020204030204" pitchFamily="34" charset="0"/>
                      </a:endParaRPr>
                    </a:p>
                    <a:p>
                      <a:r>
                        <a:rPr lang="en-ZA" sz="1200" dirty="0" smtClean="0">
                          <a:latin typeface="Calibri" panose="020F0502020204030204" pitchFamily="34" charset="0"/>
                        </a:rPr>
                        <a:t>  To mobilise and   </a:t>
                      </a:r>
                    </a:p>
                    <a:p>
                      <a:r>
                        <a:rPr lang="en-ZA" sz="1200" dirty="0" smtClean="0">
                          <a:latin typeface="Calibri" panose="020F0502020204030204" pitchFamily="34" charset="0"/>
                        </a:rPr>
                        <a:t>   leverage financial</a:t>
                      </a:r>
                      <a:r>
                        <a:rPr lang="en-ZA" sz="1200" baseline="0" dirty="0" smtClean="0">
                          <a:latin typeface="Calibri" panose="020F0502020204030204" pitchFamily="34" charset="0"/>
                        </a:rPr>
                        <a:t>  </a:t>
                      </a:r>
                    </a:p>
                    <a:p>
                      <a:r>
                        <a:rPr lang="en-ZA" sz="1200" baseline="0" dirty="0" smtClean="0">
                          <a:latin typeface="Calibri" panose="020F0502020204030204" pitchFamily="34" charset="0"/>
                        </a:rPr>
                        <a:t>  resources from key  </a:t>
                      </a:r>
                    </a:p>
                    <a:p>
                      <a:r>
                        <a:rPr lang="en-ZA" sz="1200" baseline="0" dirty="0" smtClean="0">
                          <a:latin typeface="Calibri" panose="020F0502020204030204" pitchFamily="34" charset="0"/>
                        </a:rPr>
                        <a:t>  stakeholders </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0"/>
                        </a:spcAft>
                      </a:pPr>
                      <a:endParaRPr lang="en-ZA" sz="1200" kern="1200" dirty="0" smtClean="0">
                        <a:solidFill>
                          <a:schemeClr val="tx1"/>
                        </a:solidFill>
                        <a:latin typeface="Calibri" panose="020F0502020204030204" pitchFamily="34" charset="0"/>
                        <a:ea typeface="+mn-ea"/>
                        <a:cs typeface="+mn-cs"/>
                      </a:endParaRPr>
                    </a:p>
                    <a:p>
                      <a:pPr marL="0" algn="l" defTabSz="457200" rtl="0" eaLnBrk="1" latinLnBrk="0" hangingPunct="1">
                        <a:lnSpc>
                          <a:spcPct val="115000"/>
                        </a:lnSpc>
                        <a:spcAft>
                          <a:spcPts val="0"/>
                        </a:spcAft>
                      </a:pPr>
                      <a:r>
                        <a:rPr lang="en-ZA" sz="1200" kern="1200" dirty="0" smtClean="0">
                          <a:solidFill>
                            <a:schemeClr val="tx1"/>
                          </a:solidFill>
                          <a:latin typeface="Calibri" panose="020F0502020204030204" pitchFamily="34" charset="0"/>
                          <a:ea typeface="+mn-ea"/>
                          <a:cs typeface="+mn-cs"/>
                        </a:rPr>
                        <a:t>Value of funds committed to support youth development programmes</a:t>
                      </a:r>
                      <a:endParaRPr lang="en-ZA" sz="1200" kern="1200" dirty="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0"/>
                        </a:spcAft>
                      </a:pPr>
                      <a:endParaRPr lang="en-ZA" sz="1200" kern="1200" dirty="0" smtClean="0">
                        <a:solidFill>
                          <a:schemeClr val="tx1"/>
                        </a:solidFill>
                        <a:latin typeface="Calibri" panose="020F0502020204030204" pitchFamily="34" charset="0"/>
                        <a:ea typeface="+mn-ea"/>
                        <a:cs typeface="+mn-cs"/>
                      </a:endParaRPr>
                    </a:p>
                    <a:p>
                      <a:pPr marL="0" algn="l" defTabSz="457200" rtl="0" eaLnBrk="1" latinLnBrk="0" hangingPunct="1">
                        <a:lnSpc>
                          <a:spcPct val="115000"/>
                        </a:lnSpc>
                        <a:spcAft>
                          <a:spcPts val="0"/>
                        </a:spcAft>
                      </a:pPr>
                      <a:r>
                        <a:rPr lang="en-ZA" sz="1200" kern="1200" dirty="0" smtClean="0">
                          <a:solidFill>
                            <a:schemeClr val="tx1"/>
                          </a:solidFill>
                          <a:latin typeface="Calibri" panose="020F0502020204030204" pitchFamily="34" charset="0"/>
                          <a:ea typeface="+mn-ea"/>
                          <a:cs typeface="+mn-cs"/>
                        </a:rPr>
                        <a:t>R99 million</a:t>
                      </a:r>
                      <a:endParaRPr lang="en-ZA" sz="1200" kern="1200" dirty="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0"/>
                        </a:spcAft>
                      </a:pPr>
                      <a:endParaRPr lang="en-ZA" sz="1200" kern="1200" dirty="0" smtClean="0">
                        <a:solidFill>
                          <a:schemeClr val="tx1"/>
                        </a:solidFill>
                        <a:latin typeface="Calibri" panose="020F0502020204030204" pitchFamily="34" charset="0"/>
                        <a:ea typeface="+mn-ea"/>
                        <a:cs typeface="+mn-cs"/>
                      </a:endParaRPr>
                    </a:p>
                    <a:p>
                      <a:pPr marL="0" algn="l" defTabSz="457200" rtl="0" eaLnBrk="1" latinLnBrk="0" hangingPunct="1">
                        <a:lnSpc>
                          <a:spcPct val="115000"/>
                        </a:lnSpc>
                        <a:spcAft>
                          <a:spcPts val="0"/>
                        </a:spcAft>
                      </a:pPr>
                      <a:r>
                        <a:rPr lang="en-ZA" sz="1200" kern="1200" dirty="0" smtClean="0">
                          <a:solidFill>
                            <a:schemeClr val="tx1"/>
                          </a:solidFill>
                          <a:latin typeface="Calibri" panose="020F0502020204030204" pitchFamily="34" charset="0"/>
                          <a:ea typeface="+mn-ea"/>
                          <a:cs typeface="+mn-cs"/>
                        </a:rPr>
                        <a:t>R99</a:t>
                      </a:r>
                      <a:r>
                        <a:rPr lang="en-ZA" sz="1200" kern="1200" baseline="0" dirty="0" smtClean="0">
                          <a:solidFill>
                            <a:schemeClr val="tx1"/>
                          </a:solidFill>
                          <a:latin typeface="Calibri" panose="020F0502020204030204" pitchFamily="34" charset="0"/>
                          <a:ea typeface="+mn-ea"/>
                          <a:cs typeface="+mn-cs"/>
                        </a:rPr>
                        <a:t> million</a:t>
                      </a:r>
                      <a:endParaRPr lang="en-ZA" sz="1200" kern="1200" dirty="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0"/>
                        </a:spcAft>
                      </a:pPr>
                      <a:endParaRPr lang="en-ZA" sz="1200" kern="1200" dirty="0" smtClean="0">
                        <a:solidFill>
                          <a:schemeClr val="tx1"/>
                        </a:solidFill>
                        <a:latin typeface="Calibri" panose="020F0502020204030204" pitchFamily="34" charset="0"/>
                        <a:ea typeface="+mn-ea"/>
                        <a:cs typeface="+mn-cs"/>
                      </a:endParaRPr>
                    </a:p>
                    <a:p>
                      <a:pPr marL="0" algn="l" defTabSz="457200" rtl="0" eaLnBrk="1" latinLnBrk="0" hangingPunct="1">
                        <a:lnSpc>
                          <a:spcPct val="115000"/>
                        </a:lnSpc>
                        <a:spcAft>
                          <a:spcPts val="0"/>
                        </a:spcAft>
                      </a:pPr>
                      <a:r>
                        <a:rPr lang="en-ZA" sz="1200" kern="1200" dirty="0" smtClean="0">
                          <a:solidFill>
                            <a:schemeClr val="tx1"/>
                          </a:solidFill>
                          <a:latin typeface="Calibri" panose="020F0502020204030204" pitchFamily="34" charset="0"/>
                          <a:ea typeface="+mn-ea"/>
                          <a:cs typeface="+mn-cs"/>
                        </a:rPr>
                        <a:t>R113 408 448.00</a:t>
                      </a:r>
                      <a:endParaRPr lang="en-ZA" sz="1200" kern="1200" dirty="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0"/>
                        </a:spcAft>
                      </a:pPr>
                      <a:r>
                        <a:rPr lang="en-GB" sz="1200" kern="1200" dirty="0" smtClean="0">
                          <a:solidFill>
                            <a:schemeClr val="tx1"/>
                          </a:solidFill>
                          <a:effectLst/>
                          <a:latin typeface="Calibri" panose="020F0502020204030204" pitchFamily="34" charset="0"/>
                          <a:ea typeface="+mn-ea"/>
                          <a:cs typeface="+mn-cs"/>
                        </a:rPr>
                        <a:t>Annual target met and exceeded due to increased NYDA profiling on 2nd Clean Audit, more organisations showed confidence in working with the NYDA and invested funds in programmes and projects.</a:t>
                      </a:r>
                      <a:endParaRPr lang="en-ZA" sz="1200" kern="1200" dirty="0" smtClean="0">
                        <a:solidFill>
                          <a:schemeClr val="tx1"/>
                        </a:solidFill>
                        <a:latin typeface="Calibri" panose="020F0502020204030204" pitchFamily="34" charset="0"/>
                        <a:ea typeface="+mn-ea"/>
                        <a:cs typeface="+mn-cs"/>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62688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464300" y="6376988"/>
            <a:ext cx="1905000" cy="215444"/>
          </a:xfrm>
        </p:spPr>
        <p:txBody>
          <a:bodyPr/>
          <a:lstStyle/>
          <a:p>
            <a:fld id="{0F816FE8-A868-4E71-8BE1-E255B120B605}" type="slidenum">
              <a:rPr lang="en-GB" sz="1400" b="1" smtClean="0">
                <a:solidFill>
                  <a:srgbClr val="FF0000"/>
                </a:solidFill>
                <a:latin typeface="Calibri" panose="020F0502020204030204" pitchFamily="34" charset="0"/>
              </a:rPr>
              <a:pPr/>
              <a:t>13</a:t>
            </a:fld>
            <a:endParaRPr lang="en-GB" sz="1400" b="1" dirty="0">
              <a:solidFill>
                <a:srgbClr val="FF0000"/>
              </a:solidFill>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411068611"/>
              </p:ext>
            </p:extLst>
          </p:nvPr>
        </p:nvGraphicFramePr>
        <p:xfrm>
          <a:off x="134914" y="114124"/>
          <a:ext cx="8880073" cy="5901190"/>
        </p:xfrm>
        <a:graphic>
          <a:graphicData uri="http://schemas.openxmlformats.org/drawingml/2006/table">
            <a:tbl>
              <a:tblPr firstRow="1" firstCol="1" lastRow="1" lastCol="1" bandRow="1" bandCol="1"/>
              <a:tblGrid>
                <a:gridCol w="1139250">
                  <a:extLst>
                    <a:ext uri="{9D8B030D-6E8A-4147-A177-3AD203B41FA5}">
                      <a16:colId xmlns:a16="http://schemas.microsoft.com/office/drawing/2014/main" xmlns="" val="20000"/>
                    </a:ext>
                  </a:extLst>
                </a:gridCol>
                <a:gridCol w="1618938">
                  <a:extLst>
                    <a:ext uri="{9D8B030D-6E8A-4147-A177-3AD203B41FA5}">
                      <a16:colId xmlns:a16="http://schemas.microsoft.com/office/drawing/2014/main" xmlns="" val="20001"/>
                    </a:ext>
                  </a:extLst>
                </a:gridCol>
                <a:gridCol w="1199213">
                  <a:extLst>
                    <a:ext uri="{9D8B030D-6E8A-4147-A177-3AD203B41FA5}">
                      <a16:colId xmlns:a16="http://schemas.microsoft.com/office/drawing/2014/main" xmlns="" val="20002"/>
                    </a:ext>
                  </a:extLst>
                </a:gridCol>
                <a:gridCol w="1528996">
                  <a:extLst>
                    <a:ext uri="{9D8B030D-6E8A-4147-A177-3AD203B41FA5}">
                      <a16:colId xmlns:a16="http://schemas.microsoft.com/office/drawing/2014/main" xmlns="" val="20003"/>
                    </a:ext>
                  </a:extLst>
                </a:gridCol>
                <a:gridCol w="1454046">
                  <a:extLst>
                    <a:ext uri="{9D8B030D-6E8A-4147-A177-3AD203B41FA5}">
                      <a16:colId xmlns:a16="http://schemas.microsoft.com/office/drawing/2014/main" xmlns="" val="20004"/>
                    </a:ext>
                  </a:extLst>
                </a:gridCol>
                <a:gridCol w="1939630">
                  <a:extLst>
                    <a:ext uri="{9D8B030D-6E8A-4147-A177-3AD203B41FA5}">
                      <a16:colId xmlns:a16="http://schemas.microsoft.com/office/drawing/2014/main" xmlns="" val="20005"/>
                    </a:ext>
                  </a:extLst>
                </a:gridCol>
              </a:tblGrid>
              <a:tr h="416818">
                <a:tc gridSpan="6">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effectLst/>
                          <a:latin typeface="Calibri" panose="020F0502020204030204" pitchFamily="34" charset="0"/>
                        </a:rPr>
                        <a:t>PROGRAMME AREA </a:t>
                      </a:r>
                      <a:r>
                        <a:rPr lang="en-ZA" sz="2400" b="1" dirty="0" smtClean="0">
                          <a:effectLst/>
                          <a:latin typeface="Calibri" panose="020F0502020204030204" pitchFamily="34" charset="0"/>
                        </a:rPr>
                        <a:t>5: GOVERNANCE</a:t>
                      </a:r>
                    </a:p>
                  </a:txBody>
                  <a:tcPr marL="7803" marR="780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411">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STRATEGIC OBJECTIVE</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KEY PERFORMANCE INDICATOR</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tx1"/>
                          </a:solidFill>
                          <a:effectLst/>
                          <a:latin typeface="Calibri" panose="020F0502020204030204" pitchFamily="34" charset="0"/>
                        </a:rPr>
                        <a:t>2016/2017 </a:t>
                      </a:r>
                      <a:r>
                        <a:rPr lang="en-ZA" sz="1200" b="1" dirty="0">
                          <a:solidFill>
                            <a:schemeClr val="tx1"/>
                          </a:solidFill>
                          <a:effectLst/>
                          <a:latin typeface="Calibri" panose="020F0502020204030204" pitchFamily="34" charset="0"/>
                        </a:rPr>
                        <a:t>TARGET</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grid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effectLst/>
                          <a:latin typeface="Calibri" panose="020F0502020204030204" pitchFamily="34" charset="0"/>
                          <a:ea typeface="Calibri" panose="020F0502020204030204" pitchFamily="34" charset="0"/>
                          <a:cs typeface="Times New Roman" panose="02020603050405020304" pitchFamily="18" charset="0"/>
                        </a:rPr>
                        <a:t>YEAR</a:t>
                      </a:r>
                      <a:r>
                        <a:rPr lang="en-ZA" sz="1200" b="1" baseline="0" dirty="0" smtClean="0">
                          <a:effectLst/>
                          <a:latin typeface="Calibri" panose="020F0502020204030204" pitchFamily="34" charset="0"/>
                          <a:ea typeface="Calibri" panose="020F0502020204030204" pitchFamily="34" charset="0"/>
                          <a:cs typeface="Times New Roman" panose="02020603050405020304" pitchFamily="18" charset="0"/>
                        </a:rPr>
                        <a:t> TO DATE PERFORMANCE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hMerge="1">
                  <a:txBody>
                    <a:bodyPr/>
                    <a:lstStyle/>
                    <a:p>
                      <a:endParaRPr lang="en-ZA"/>
                    </a:p>
                  </a:txBody>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REASON FOR VARIANCE</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extLst>
                  <a:ext uri="{0D108BD9-81ED-4DB2-BD59-A6C34878D82A}">
                    <a16:rowId xmlns:a16="http://schemas.microsoft.com/office/drawing/2014/main" xmlns="" val="10001"/>
                  </a:ext>
                </a:extLst>
              </a:tr>
              <a:tr h="30275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Target</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Actual</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vMerge="1">
                  <a:txBody>
                    <a:bodyPr/>
                    <a:lstStyle/>
                    <a:p>
                      <a:endParaRPr lang="en-ZA"/>
                    </a:p>
                  </a:txBody>
                  <a:tcPr/>
                </a:tc>
                <a:extLst>
                  <a:ext uri="{0D108BD9-81ED-4DB2-BD59-A6C34878D82A}">
                    <a16:rowId xmlns:a16="http://schemas.microsoft.com/office/drawing/2014/main" xmlns="" val="10002"/>
                  </a:ext>
                </a:extLst>
              </a:tr>
              <a:tr h="1441968">
                <a:tc rowSpan="3">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To establish a credible, efficient and effective organisation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Efficient and effective IT systems to support youth development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-Implementation plan of phase 2: Implement 70% of ICT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architecture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-Evaluation of the roadmap implementation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Implementation plan of phase 2: Implement 70% of ICT architecture</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-Evaluation of the roadmap implementation</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gn="l" defTabSz="457200" rtl="0" eaLnBrk="1" latinLnBrk="0" hangingPunct="1">
                        <a:lnSpc>
                          <a:spcPct val="115000"/>
                        </a:lnSpc>
                        <a:spcAft>
                          <a:spcPts val="0"/>
                        </a:spcAft>
                      </a:pPr>
                      <a:r>
                        <a:rPr lang="en-ZA" sz="1200" b="0" kern="1200" dirty="0" smtClean="0">
                          <a:solidFill>
                            <a:schemeClr val="dk1"/>
                          </a:solidFill>
                          <a:effectLst/>
                          <a:latin typeface="Calibri" panose="020F0502020204030204" pitchFamily="34" charset="0"/>
                          <a:ea typeface=""/>
                          <a:cs typeface=""/>
                        </a:rPr>
                        <a:t>Phase 2 of</a:t>
                      </a:r>
                      <a:r>
                        <a:rPr lang="en-ZA" sz="1200" b="0" kern="1200" baseline="0" dirty="0" smtClean="0">
                          <a:solidFill>
                            <a:schemeClr val="dk1"/>
                          </a:solidFill>
                          <a:effectLst/>
                          <a:latin typeface="Calibri" panose="020F0502020204030204" pitchFamily="34" charset="0"/>
                          <a:ea typeface=""/>
                          <a:cs typeface=""/>
                        </a:rPr>
                        <a:t> the ICT road map implemented</a:t>
                      </a:r>
                    </a:p>
                    <a:p>
                      <a:pPr marL="72000" algn="l" defTabSz="457200" rtl="0" eaLnBrk="1" latinLnBrk="0" hangingPunct="1">
                        <a:lnSpc>
                          <a:spcPct val="115000"/>
                        </a:lnSpc>
                        <a:spcAft>
                          <a:spcPts val="0"/>
                        </a:spcAft>
                      </a:pPr>
                      <a:r>
                        <a:rPr lang="en-ZA" sz="1200" b="0" kern="1200" baseline="0" dirty="0" smtClean="0">
                          <a:solidFill>
                            <a:schemeClr val="dk1"/>
                          </a:solidFill>
                          <a:effectLst/>
                          <a:latin typeface="Calibri" panose="020F0502020204030204" pitchFamily="34" charset="0"/>
                          <a:ea typeface=""/>
                          <a:cs typeface=""/>
                        </a:rPr>
                        <a:t>70% of ICT architecture implemented</a:t>
                      </a:r>
                    </a:p>
                    <a:p>
                      <a:pPr marL="72000" algn="l" defTabSz="457200" rtl="0" eaLnBrk="1" latinLnBrk="0" hangingPunct="1">
                        <a:lnSpc>
                          <a:spcPct val="115000"/>
                        </a:lnSpc>
                        <a:spcAft>
                          <a:spcPts val="0"/>
                        </a:spcAft>
                      </a:pPr>
                      <a:r>
                        <a:rPr lang="en-ZA" sz="1200" b="0" kern="1200" baseline="0" dirty="0" smtClean="0">
                          <a:solidFill>
                            <a:schemeClr val="dk1"/>
                          </a:solidFill>
                          <a:effectLst/>
                          <a:latin typeface="Calibri" panose="020F0502020204030204" pitchFamily="34" charset="0"/>
                          <a:ea typeface=""/>
                          <a:cs typeface=""/>
                        </a:rPr>
                        <a:t>ICT roadmap implementation evaluated</a:t>
                      </a:r>
                    </a:p>
                    <a:p>
                      <a:pPr marL="72000" algn="l" defTabSz="457200" rtl="0" eaLnBrk="1" latinLnBrk="0" hangingPunct="1">
                        <a:lnSpc>
                          <a:spcPct val="115000"/>
                        </a:lnSpc>
                        <a:spcAft>
                          <a:spcPts val="0"/>
                        </a:spcAft>
                      </a:pPr>
                      <a:endParaRPr lang="en-ZA" sz="1200" b="0" kern="1200" dirty="0">
                        <a:solidFill>
                          <a:schemeClr val="dk1"/>
                        </a:solidFill>
                        <a:effectLst/>
                        <a:latin typeface="Calibri" panose="020F0502020204030204" pitchFamily="34" charset="0"/>
                        <a:ea typeface=""/>
                        <a:cs typeface=""/>
                      </a:endParaRPr>
                    </a:p>
                  </a:txBody>
                  <a:tcPr marL="7803" marR="7803"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1000"/>
                        </a:spcAft>
                      </a:pPr>
                      <a:r>
                        <a:rPr lang="en-GB" sz="1200" kern="1200" dirty="0" smtClean="0">
                          <a:solidFill>
                            <a:schemeClr val="dk1"/>
                          </a:solidFill>
                          <a:effectLst/>
                          <a:latin typeface="Calibri" panose="020F0502020204030204" pitchFamily="34" charset="0"/>
                          <a:ea typeface=""/>
                          <a:cs typeface=""/>
                        </a:rPr>
                        <a:t>ICT has committed more resources on the implementation of IT road map phase 2 and place more focus on IT governance.</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extLst>
                  <a:ext uri="{0D108BD9-81ED-4DB2-BD59-A6C34878D82A}">
                    <a16:rowId xmlns:a16="http://schemas.microsoft.com/office/drawing/2014/main" xmlns="" val="10003"/>
                  </a:ext>
                </a:extLst>
              </a:tr>
              <a:tr h="938476">
                <a:tc vMerge="1">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nSpc>
                          <a:spcPct val="115000"/>
                        </a:lnSpc>
                        <a:spcAft>
                          <a:spcPts val="0"/>
                        </a:spcAft>
                      </a:pPr>
                      <a:endParaRPr lang="en-ZA"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lnL w="12700" cmpd="sng">
                      <a:solidFill>
                        <a:sysClr val="window" lastClr="FFFFFF"/>
                      </a:solidFill>
                    </a:lnL>
                    <a:lnR w="381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Review of identified policies, guidelines and processes for increased efficiency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Evaluation of the roadmap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Evaluation of the roadmap</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Evaluation of the roadmap report submitted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1000"/>
                        </a:spcAft>
                      </a:pPr>
                      <a:r>
                        <a:rPr lang="en-ZA" sz="1200" b="0" dirty="0" smtClean="0">
                          <a:effectLst/>
                          <a:latin typeface="Calibri" panose="020F0502020204030204" pitchFamily="34" charset="0"/>
                          <a:ea typeface="Calibri" panose="020F0502020204030204" pitchFamily="34" charset="0"/>
                          <a:cs typeface="Times New Roman" panose="02020603050405020304" pitchFamily="18" charset="0"/>
                        </a:rPr>
                        <a:t>Annual</a:t>
                      </a:r>
                      <a:r>
                        <a:rPr lang="en-ZA" sz="1200" b="0" baseline="0" dirty="0" smtClean="0">
                          <a:effectLst/>
                          <a:latin typeface="Calibri" panose="020F0502020204030204" pitchFamily="34" charset="0"/>
                          <a:ea typeface="Calibri" panose="020F0502020204030204" pitchFamily="34" charset="0"/>
                          <a:cs typeface="Times New Roman" panose="02020603050405020304" pitchFamily="18" charset="0"/>
                        </a:rPr>
                        <a:t> target met</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extLst>
                  <a:ext uri="{0D108BD9-81ED-4DB2-BD59-A6C34878D82A}">
                    <a16:rowId xmlns:a16="http://schemas.microsoft.com/office/drawing/2014/main" xmlns="" val="10004"/>
                  </a:ext>
                </a:extLst>
              </a:tr>
              <a:tr h="803647">
                <a:tc vMerge="1">
                  <a:txBody>
                    <a:bodyPr/>
                    <a:lstStyle/>
                    <a:p>
                      <a:endParaRPr lang="en-ZA" dirty="0"/>
                    </a:p>
                  </a:txBody>
                  <a:tcPr marL="68580" marR="68580" marT="0" marB="0">
                    <a:lnL w="127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Number of staff who received training and capacity building to enhance staff performance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380 employees trained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380 employees trained</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100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595 employees</a:t>
                      </a:r>
                      <a:r>
                        <a:rPr lang="en-ZA" sz="1200" baseline="0" dirty="0" smtClean="0">
                          <a:effectLst/>
                          <a:latin typeface="Calibri" panose="020F0502020204030204" pitchFamily="34" charset="0"/>
                          <a:ea typeface="Calibri" panose="020F0502020204030204" pitchFamily="34" charset="0"/>
                          <a:cs typeface="Times New Roman" panose="02020603050405020304" pitchFamily="18" charset="0"/>
                        </a:rPr>
                        <a:t> trained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just">
                        <a:lnSpc>
                          <a:spcPct val="100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target was met and exceeded due to:</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LYO training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Organisational re-orientation of staff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Tx/>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Improved </a:t>
                      </a:r>
                      <a:r>
                        <a:rPr lang="en-GB" sz="1200" dirty="0">
                          <a:effectLst/>
                          <a:latin typeface="Calibri" panose="020F0502020204030204" pitchFamily="34" charset="0"/>
                          <a:ea typeface="Calibri" panose="020F0502020204030204" pitchFamily="34" charset="0"/>
                          <a:cs typeface="Times New Roman" panose="02020603050405020304" pitchFamily="18" charset="0"/>
                        </a:rPr>
                        <a:t>turnaround service delivery from Learning and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Development</a:t>
                      </a:r>
                    </a:p>
                    <a:p>
                      <a:pPr marL="171450" indent="-171450" algn="just">
                        <a:lnSpc>
                          <a:spcPct val="100000"/>
                        </a:lnSpc>
                        <a:spcAft>
                          <a:spcPts val="0"/>
                        </a:spcAft>
                        <a:buFontTx/>
                        <a:buChar char="-"/>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067633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464300" y="6376988"/>
            <a:ext cx="1905000" cy="215444"/>
          </a:xfrm>
        </p:spPr>
        <p:txBody>
          <a:bodyPr/>
          <a:lstStyle/>
          <a:p>
            <a:fld id="{0F816FE8-A868-4E71-8BE1-E255B120B605}" type="slidenum">
              <a:rPr lang="en-GB" sz="1400" b="1" smtClean="0">
                <a:solidFill>
                  <a:srgbClr val="FF0000"/>
                </a:solidFill>
                <a:latin typeface="Calibri" panose="020F0502020204030204" pitchFamily="34" charset="0"/>
              </a:rPr>
              <a:pPr/>
              <a:t>14</a:t>
            </a:fld>
            <a:endParaRPr lang="en-GB" sz="1400" b="1" dirty="0">
              <a:solidFill>
                <a:srgbClr val="FF0000"/>
              </a:solidFill>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326301506"/>
              </p:ext>
            </p:extLst>
          </p:nvPr>
        </p:nvGraphicFramePr>
        <p:xfrm>
          <a:off x="134914" y="114124"/>
          <a:ext cx="8880073" cy="5376843"/>
        </p:xfrm>
        <a:graphic>
          <a:graphicData uri="http://schemas.openxmlformats.org/drawingml/2006/table">
            <a:tbl>
              <a:tblPr firstRow="1" firstCol="1" lastRow="1" lastCol="1" bandRow="1" bandCol="1"/>
              <a:tblGrid>
                <a:gridCol w="1139250">
                  <a:extLst>
                    <a:ext uri="{9D8B030D-6E8A-4147-A177-3AD203B41FA5}">
                      <a16:colId xmlns:a16="http://schemas.microsoft.com/office/drawing/2014/main" xmlns="" val="20000"/>
                    </a:ext>
                  </a:extLst>
                </a:gridCol>
                <a:gridCol w="1618938">
                  <a:extLst>
                    <a:ext uri="{9D8B030D-6E8A-4147-A177-3AD203B41FA5}">
                      <a16:colId xmlns:a16="http://schemas.microsoft.com/office/drawing/2014/main" xmlns="" val="20001"/>
                    </a:ext>
                  </a:extLst>
                </a:gridCol>
                <a:gridCol w="1349114">
                  <a:extLst>
                    <a:ext uri="{9D8B030D-6E8A-4147-A177-3AD203B41FA5}">
                      <a16:colId xmlns:a16="http://schemas.microsoft.com/office/drawing/2014/main" xmlns="" val="20002"/>
                    </a:ext>
                  </a:extLst>
                </a:gridCol>
                <a:gridCol w="1379095">
                  <a:extLst>
                    <a:ext uri="{9D8B030D-6E8A-4147-A177-3AD203B41FA5}">
                      <a16:colId xmlns:a16="http://schemas.microsoft.com/office/drawing/2014/main" xmlns="" val="20003"/>
                    </a:ext>
                  </a:extLst>
                </a:gridCol>
                <a:gridCol w="1454046">
                  <a:extLst>
                    <a:ext uri="{9D8B030D-6E8A-4147-A177-3AD203B41FA5}">
                      <a16:colId xmlns:a16="http://schemas.microsoft.com/office/drawing/2014/main" xmlns="" val="20004"/>
                    </a:ext>
                  </a:extLst>
                </a:gridCol>
                <a:gridCol w="1939630">
                  <a:extLst>
                    <a:ext uri="{9D8B030D-6E8A-4147-A177-3AD203B41FA5}">
                      <a16:colId xmlns:a16="http://schemas.microsoft.com/office/drawing/2014/main" xmlns="" val="20005"/>
                    </a:ext>
                  </a:extLst>
                </a:gridCol>
              </a:tblGrid>
              <a:tr h="560433">
                <a:tc gridSpan="6">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effectLst/>
                          <a:latin typeface="Calibri" panose="020F0502020204030204" pitchFamily="34" charset="0"/>
                        </a:rPr>
                        <a:t>PROGRAMME AREA </a:t>
                      </a:r>
                      <a:r>
                        <a:rPr lang="en-ZA" sz="2400" b="1" dirty="0" smtClean="0">
                          <a:effectLst/>
                          <a:latin typeface="Calibri" panose="020F0502020204030204" pitchFamily="34" charset="0"/>
                        </a:rPr>
                        <a:t>5: GOVERNANCE</a:t>
                      </a:r>
                    </a:p>
                  </a:txBody>
                  <a:tcPr marL="7803" marR="780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7411">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STRATEGIC OBJECTIVE</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KEY PERFORMANCE INDICATOR</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tx1"/>
                          </a:solidFill>
                          <a:effectLst/>
                          <a:latin typeface="Calibri" panose="020F0502020204030204" pitchFamily="34" charset="0"/>
                        </a:rPr>
                        <a:t>2016/2017 </a:t>
                      </a:r>
                      <a:r>
                        <a:rPr lang="en-ZA" sz="1200" b="1" dirty="0">
                          <a:solidFill>
                            <a:schemeClr val="tx1"/>
                          </a:solidFill>
                          <a:effectLst/>
                          <a:latin typeface="Calibri" panose="020F0502020204030204" pitchFamily="34" charset="0"/>
                        </a:rPr>
                        <a:t>TARGET</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grid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effectLst/>
                          <a:latin typeface="Calibri" panose="020F0502020204030204" pitchFamily="34" charset="0"/>
                          <a:ea typeface="Calibri" panose="020F0502020204030204" pitchFamily="34" charset="0"/>
                          <a:cs typeface="Times New Roman" panose="02020603050405020304" pitchFamily="18" charset="0"/>
                        </a:rPr>
                        <a:t>YEAR</a:t>
                      </a:r>
                      <a:r>
                        <a:rPr lang="en-ZA" sz="1200" b="1" baseline="0" dirty="0" smtClean="0">
                          <a:effectLst/>
                          <a:latin typeface="Calibri" panose="020F0502020204030204" pitchFamily="34" charset="0"/>
                          <a:ea typeface="Calibri" panose="020F0502020204030204" pitchFamily="34" charset="0"/>
                          <a:cs typeface="Times New Roman" panose="02020603050405020304" pitchFamily="18" charset="0"/>
                        </a:rPr>
                        <a:t> TO DATE PERFORMANCE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hMerge="1">
                  <a:txBody>
                    <a:bodyPr/>
                    <a:lstStyle/>
                    <a:p>
                      <a:endParaRPr lang="en-ZA"/>
                    </a:p>
                  </a:txBody>
                  <a:tcPr/>
                </a:tc>
                <a:tc rowSpan="2">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REASON FOR VARIANCE</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extLst>
                  <a:ext uri="{0D108BD9-81ED-4DB2-BD59-A6C34878D82A}">
                    <a16:rowId xmlns:a16="http://schemas.microsoft.com/office/drawing/2014/main" xmlns="" val="10001"/>
                  </a:ext>
                </a:extLst>
              </a:tr>
              <a:tr h="30275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Target</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tx1"/>
                          </a:solidFill>
                          <a:effectLst/>
                          <a:latin typeface="Calibri" panose="020F0502020204030204" pitchFamily="34" charset="0"/>
                        </a:rPr>
                        <a:t>Actual</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03" marR="780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vMerge="1">
                  <a:txBody>
                    <a:bodyPr/>
                    <a:lstStyle/>
                    <a:p>
                      <a:endParaRPr lang="en-ZA"/>
                    </a:p>
                  </a:txBody>
                  <a:tcPr/>
                </a:tc>
                <a:extLst>
                  <a:ext uri="{0D108BD9-81ED-4DB2-BD59-A6C34878D82A}">
                    <a16:rowId xmlns:a16="http://schemas.microsoft.com/office/drawing/2014/main" xmlns="" val="10002"/>
                  </a:ext>
                </a:extLst>
              </a:tr>
              <a:tr h="936586">
                <a:tc rowSpan="2">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To establish a credible, efficient and effective organisation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Number of young people receiving information on youth development through NYDA access points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1 320 000 young people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1 320 000 young people</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100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1 444 466 young people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Annual target met and exceeded due to an increase in number of  young people who visited NYDA branches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placement of interns at Local Youth Offices increased the uptake of NYDA products and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services</a:t>
                      </a:r>
                    </a:p>
                    <a:p>
                      <a:pPr algn="just">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extLst>
                  <a:ext uri="{0D108BD9-81ED-4DB2-BD59-A6C34878D82A}">
                    <a16:rowId xmlns:a16="http://schemas.microsoft.com/office/drawing/2014/main" xmlns="" val="10006"/>
                  </a:ext>
                </a:extLst>
              </a:tr>
              <a:tr h="936586">
                <a:tc vMerge="1">
                  <a:txBody>
                    <a:bodyPr/>
                    <a:lstStyle/>
                    <a:p>
                      <a:endParaRPr lang="en-ZA" sz="1800" kern="1200" dirty="0">
                        <a:solidFill>
                          <a:schemeClr val="tx1"/>
                        </a:solidFill>
                        <a:latin typeface="+mn-lt"/>
                        <a:ea typeface="+mn-ea"/>
                        <a:cs typeface="+mn-cs"/>
                      </a:endParaRPr>
                    </a:p>
                  </a:txBody>
                  <a:tcPr>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tcPr>
                </a:tc>
                <a:tc>
                  <a:txBody>
                    <a:bodyPr/>
                    <a:lstStyle/>
                    <a:p>
                      <a:pPr algn="l">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Number of information dissemination access points  operationalised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33 information dissemination access points operationalised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33 information dissemination access points operationalised</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l">
                        <a:lnSpc>
                          <a:spcPct val="115000"/>
                        </a:lnSpc>
                        <a:spcAft>
                          <a:spcPts val="100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35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information dissemination access points operationalised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tc>
                  <a:txBody>
                    <a:bodyPr/>
                    <a:lstStyle/>
                    <a:p>
                      <a:pPr algn="just">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Annual target met and exceeded due to implementation of the internship programme which contributed to the operationalisation of additional access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point</a:t>
                      </a:r>
                    </a:p>
                    <a:p>
                      <a:pPr algn="just">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1">
                        <a:lumMod val="40000"/>
                        <a:lumOff val="6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141071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2238887"/>
            <a:ext cx="8775290" cy="1107996"/>
          </a:xfrm>
        </p:spPr>
        <p:txBody>
          <a:bodyPr/>
          <a:lstStyle/>
          <a:p>
            <a:r>
              <a:rPr lang="en-US" sz="3600" dirty="0"/>
              <a:t>Detailed </a:t>
            </a:r>
            <a:r>
              <a:rPr lang="en-US" sz="3600" dirty="0" smtClean="0"/>
              <a:t>QUARTER 1 </a:t>
            </a:r>
            <a:r>
              <a:rPr lang="en-US" sz="3600" dirty="0"/>
              <a:t>(</a:t>
            </a:r>
            <a:r>
              <a:rPr lang="en-US" sz="3600" dirty="0" smtClean="0"/>
              <a:t>2017/2018) </a:t>
            </a:r>
            <a:r>
              <a:rPr lang="en-US" sz="3600" dirty="0"/>
              <a:t>performance report</a:t>
            </a:r>
          </a:p>
        </p:txBody>
      </p:sp>
      <p:sp>
        <p:nvSpPr>
          <p:cNvPr id="4" name="Slide Number Placeholder 3"/>
          <p:cNvSpPr>
            <a:spLocks noGrp="1"/>
          </p:cNvSpPr>
          <p:nvPr>
            <p:ph type="sldNum" sz="quarter" idx="10"/>
          </p:nvPr>
        </p:nvSpPr>
        <p:spPr/>
        <p:txBody>
          <a:bodyPr/>
          <a:lstStyle/>
          <a:p>
            <a:pPr>
              <a:defRPr/>
            </a:pPr>
            <a:fld id="{20FE395B-1900-45BC-AF4F-2ECFEA9F3ECE}" type="slidenum">
              <a:rPr lang="en-GB" altLang="en-US" smtClean="0">
                <a:solidFill>
                  <a:srgbClr val="D42E12"/>
                </a:solidFill>
              </a:rPr>
              <a:pPr>
                <a:defRPr/>
              </a:pPr>
              <a:t>15</a:t>
            </a:fld>
            <a:endParaRPr lang="en-GB" altLang="en-US" dirty="0">
              <a:solidFill>
                <a:srgbClr val="D42E12"/>
              </a:solidFill>
            </a:endParaRPr>
          </a:p>
        </p:txBody>
      </p:sp>
    </p:spTree>
    <p:extLst>
      <p:ext uri="{BB962C8B-B14F-4D97-AF65-F5344CB8AC3E}">
        <p14:creationId xmlns:p14="http://schemas.microsoft.com/office/powerpoint/2010/main" xmlns="" val="255838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46178" y="544531"/>
            <a:ext cx="8410146" cy="5668033"/>
          </a:xfrm>
          <a:prstGeom prst="rect">
            <a:avLst/>
          </a:prstGeom>
        </p:spPr>
      </p:pic>
      <p:sp>
        <p:nvSpPr>
          <p:cNvPr id="4" name="Slide Number Placeholder 3"/>
          <p:cNvSpPr>
            <a:spLocks noGrp="1"/>
          </p:cNvSpPr>
          <p:nvPr>
            <p:ph type="sldNum" sz="quarter" idx="10"/>
          </p:nvPr>
        </p:nvSpPr>
        <p:spPr/>
        <p:txBody>
          <a:bodyPr/>
          <a:lstStyle/>
          <a:p>
            <a:fld id="{0F816FE8-A868-4E71-8BE1-E255B120B605}" type="slidenum">
              <a:rPr lang="en-GB" smtClean="0"/>
              <a:pPr/>
              <a:t>16</a:t>
            </a:fld>
            <a:endParaRPr lang="en-GB" dirty="0"/>
          </a:p>
        </p:txBody>
      </p:sp>
    </p:spTree>
    <p:extLst>
      <p:ext uri="{BB962C8B-B14F-4D97-AF65-F5344CB8AC3E}">
        <p14:creationId xmlns:p14="http://schemas.microsoft.com/office/powerpoint/2010/main" xmlns="" val="2013576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6464300" y="6376988"/>
            <a:ext cx="1905000" cy="2154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D8F0725-0307-411E-9717-9D51D1C2CD87}" type="slidenum">
              <a:rPr lang="en-GB" sz="1400" b="1">
                <a:solidFill>
                  <a:srgbClr val="FF0000"/>
                </a:solidFill>
                <a:latin typeface="Calibri" panose="020F0502020204030204" pitchFamily="34" charset="0"/>
                <a:cs typeface="Tahoma" panose="020B0604030504040204" pitchFamily="34" charset="0"/>
              </a:rPr>
              <a:pPr eaLnBrk="1" hangingPunct="1"/>
              <a:t>17</a:t>
            </a:fld>
            <a:endParaRPr lang="en-GB" sz="1400" b="1" dirty="0">
              <a:solidFill>
                <a:srgbClr val="FF0000"/>
              </a:solidFill>
              <a:latin typeface="Calibri" panose="020F050202020403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820927719"/>
              </p:ext>
            </p:extLst>
          </p:nvPr>
        </p:nvGraphicFramePr>
        <p:xfrm>
          <a:off x="122829" y="207034"/>
          <a:ext cx="8734568" cy="6223645"/>
        </p:xfrm>
        <a:graphic>
          <a:graphicData uri="http://schemas.openxmlformats.org/drawingml/2006/table">
            <a:tbl>
              <a:tblPr firstRow="1" firstCol="1" lastRow="1" lastCol="1" bandRow="1" bandCol="1">
                <a:tableStyleId>{21E4AEA4-8DFA-4A89-87EB-49C32662AFE0}</a:tableStyleId>
              </a:tblPr>
              <a:tblGrid>
                <a:gridCol w="1386774">
                  <a:extLst>
                    <a:ext uri="{9D8B030D-6E8A-4147-A177-3AD203B41FA5}">
                      <a16:colId xmlns:a16="http://schemas.microsoft.com/office/drawing/2014/main" xmlns="" val="20000"/>
                    </a:ext>
                  </a:extLst>
                </a:gridCol>
                <a:gridCol w="1915244">
                  <a:extLst>
                    <a:ext uri="{9D8B030D-6E8A-4147-A177-3AD203B41FA5}">
                      <a16:colId xmlns:a16="http://schemas.microsoft.com/office/drawing/2014/main" xmlns="" val="20001"/>
                    </a:ext>
                  </a:extLst>
                </a:gridCol>
                <a:gridCol w="1351869">
                  <a:extLst>
                    <a:ext uri="{9D8B030D-6E8A-4147-A177-3AD203B41FA5}">
                      <a16:colId xmlns:a16="http://schemas.microsoft.com/office/drawing/2014/main" xmlns="" val="20002"/>
                    </a:ext>
                  </a:extLst>
                </a:gridCol>
                <a:gridCol w="1433015">
                  <a:extLst>
                    <a:ext uri="{9D8B030D-6E8A-4147-A177-3AD203B41FA5}">
                      <a16:colId xmlns:a16="http://schemas.microsoft.com/office/drawing/2014/main" xmlns="" val="20003"/>
                    </a:ext>
                  </a:extLst>
                </a:gridCol>
                <a:gridCol w="2647666">
                  <a:extLst>
                    <a:ext uri="{9D8B030D-6E8A-4147-A177-3AD203B41FA5}">
                      <a16:colId xmlns:a16="http://schemas.microsoft.com/office/drawing/2014/main" xmlns="" val="20004"/>
                    </a:ext>
                  </a:extLst>
                </a:gridCol>
              </a:tblGrid>
              <a:tr h="380641">
                <a:tc gridSpan="5">
                  <a:txBody>
                    <a:bodyPr/>
                    <a:lstStyle/>
                    <a:p>
                      <a:pPr marR="46990" algn="ctr">
                        <a:lnSpc>
                          <a:spcPct val="115000"/>
                        </a:lnSpc>
                        <a:spcAft>
                          <a:spcPts val="0"/>
                        </a:spcAft>
                      </a:pPr>
                      <a:r>
                        <a:rPr lang="en-ZA" sz="1100" dirty="0">
                          <a:solidFill>
                            <a:schemeClr val="tx1"/>
                          </a:solidFill>
                          <a:effectLst/>
                          <a:latin typeface="Calibri" panose="020F0502020204030204" pitchFamily="34" charset="0"/>
                        </a:rPr>
                        <a:t> </a:t>
                      </a:r>
                      <a:r>
                        <a:rPr lang="en-ZA" sz="2400" dirty="0" smtClean="0">
                          <a:solidFill>
                            <a:schemeClr val="tx1"/>
                          </a:solidFill>
                          <a:effectLst/>
                          <a:latin typeface="Calibri" panose="020F0502020204030204" pitchFamily="34" charset="0"/>
                        </a:rPr>
                        <a:t>PROGRAMME </a:t>
                      </a:r>
                      <a:r>
                        <a:rPr lang="en-ZA" sz="2400" dirty="0">
                          <a:solidFill>
                            <a:schemeClr val="tx1"/>
                          </a:solidFill>
                          <a:effectLst/>
                          <a:latin typeface="Calibri" panose="020F0502020204030204" pitchFamily="34" charset="0"/>
                        </a:rPr>
                        <a:t>AREA 1: ECONOMIC PARTICIPATION</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pPr marR="46990" algn="ctr">
                        <a:lnSpc>
                          <a:spcPct val="115000"/>
                        </a:lnSpc>
                        <a:spcAft>
                          <a:spcPts val="0"/>
                        </a:spcAft>
                      </a:pP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75904">
                <a:tc>
                  <a:txBody>
                    <a:bodyPr/>
                    <a:lstStyle/>
                    <a:p>
                      <a:pPr marL="36000" marR="46990" algn="ctr">
                        <a:lnSpc>
                          <a:spcPct val="115000"/>
                        </a:lnSpc>
                        <a:spcAft>
                          <a:spcPts val="0"/>
                        </a:spcAft>
                      </a:pPr>
                      <a:r>
                        <a:rPr lang="en-ZA" sz="1200" b="0" dirty="0">
                          <a:solidFill>
                            <a:schemeClr val="bg1"/>
                          </a:solidFill>
                          <a:effectLst/>
                          <a:latin typeface="Calibri" panose="020F0502020204030204" pitchFamily="34" charset="0"/>
                        </a:rPr>
                        <a:t>STRATEGIC OBJECTIVE</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bg1"/>
                          </a:solidFill>
                          <a:effectLst/>
                          <a:latin typeface="Calibri" panose="020F0502020204030204" pitchFamily="34" charset="0"/>
                        </a:rPr>
                        <a:t>KEY PERFORMANCE INDICATOR</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0" dirty="0" smtClean="0">
                          <a:solidFill>
                            <a:schemeClr val="bg1"/>
                          </a:solidFill>
                          <a:effectLst/>
                          <a:latin typeface="Calibri" panose="020F0502020204030204" pitchFamily="34" charset="0"/>
                        </a:rPr>
                        <a:t>QUARTER 1 TARGET</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0" dirty="0" smtClean="0">
                          <a:solidFill>
                            <a:schemeClr val="bg1"/>
                          </a:solidFill>
                          <a:effectLst/>
                          <a:latin typeface="Calibri" panose="020F0502020204030204" pitchFamily="34" charset="0"/>
                        </a:rPr>
                        <a:t>QUARTER 1 ACHIEVEMENT</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bg1"/>
                          </a:solidFill>
                          <a:effectLst/>
                          <a:latin typeface="Calibri" panose="020F0502020204030204" pitchFamily="34" charset="0"/>
                        </a:rPr>
                        <a:t>REASON FOR VARIANCE</a:t>
                      </a:r>
                      <a:endParaRPr lang="en-Z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761283">
                <a:tc rowSpan="4">
                  <a:txBody>
                    <a:bodyPr/>
                    <a:lstStyle/>
                    <a:p>
                      <a:pPr marL="36000">
                        <a:lnSpc>
                          <a:spcPct val="115000"/>
                        </a:lnSpc>
                        <a:spcAft>
                          <a:spcPts val="1000"/>
                        </a:spcAft>
                      </a:pPr>
                      <a:r>
                        <a:rPr lang="en-ZA" sz="1200" b="0" dirty="0">
                          <a:solidFill>
                            <a:schemeClr val="tx1"/>
                          </a:solidFill>
                          <a:effectLst/>
                          <a:latin typeface="Calibri" panose="020F0502020204030204" pitchFamily="34" charset="0"/>
                        </a:rPr>
                        <a:t>To enhance the participation of young people in the economy</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Number of youth owned enterprises created through Business Development Support Services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38</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dirty="0" smtClean="0">
                          <a:solidFill>
                            <a:schemeClr val="tx1"/>
                          </a:solidFill>
                          <a:effectLst/>
                          <a:latin typeface="Calibri" panose="020F0502020204030204" pitchFamily="34" charset="0"/>
                          <a:ea typeface="+mn-ea"/>
                          <a:cs typeface="+mn-cs"/>
                        </a:rPr>
                        <a:t>Due to down time of  the</a:t>
                      </a:r>
                      <a:r>
                        <a:rPr lang="en-ZA" sz="1200" b="0" kern="1200" baseline="0" dirty="0" smtClean="0">
                          <a:solidFill>
                            <a:schemeClr val="tx1"/>
                          </a:solidFill>
                          <a:effectLst/>
                          <a:latin typeface="Calibri" panose="020F0502020204030204" pitchFamily="34" charset="0"/>
                          <a:ea typeface="+mn-ea"/>
                          <a:cs typeface="+mn-cs"/>
                        </a:rPr>
                        <a:t> </a:t>
                      </a:r>
                      <a:r>
                        <a:rPr lang="en-ZA" sz="1200" b="0" kern="1200" dirty="0" smtClean="0">
                          <a:solidFill>
                            <a:schemeClr val="tx1"/>
                          </a:solidFill>
                          <a:effectLst/>
                          <a:latin typeface="Calibri" panose="020F0502020204030204" pitchFamily="34" charset="0"/>
                          <a:ea typeface="+mn-ea"/>
                          <a:cs typeface="+mn-cs"/>
                        </a:rPr>
                        <a:t>system during head office movement disbursements for grants  were not executed.  Target</a:t>
                      </a:r>
                      <a:r>
                        <a:rPr lang="en-ZA" sz="1200" b="0" kern="1200" baseline="0" dirty="0" smtClean="0">
                          <a:solidFill>
                            <a:schemeClr val="tx1"/>
                          </a:solidFill>
                          <a:effectLst/>
                          <a:latin typeface="Calibri" panose="020F0502020204030204" pitchFamily="34" charset="0"/>
                          <a:ea typeface="+mn-ea"/>
                          <a:cs typeface="+mn-cs"/>
                        </a:rPr>
                        <a:t> has been caught up in Q2</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2"/>
                  </a:ext>
                </a:extLst>
              </a:tr>
              <a:tr h="1032132">
                <a:tc vMerge="1">
                  <a:txBody>
                    <a:bodyPr/>
                    <a:lstStyle/>
                    <a:p>
                      <a:endParaRPr lang="en-ZA"/>
                    </a:p>
                  </a:txBody>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Number of beneficiaries supported with key fundamentals for success offered by the NYDA</a:t>
                      </a:r>
                      <a:endParaRPr lang="en-ZA" sz="1200" b="0" kern="1200" dirty="0" smtClean="0">
                        <a:solidFill>
                          <a:schemeClr val="tx1"/>
                        </a:solidFill>
                        <a:effectLst/>
                        <a:latin typeface="Calibri" panose="020F0502020204030204" pitchFamily="34" charset="0"/>
                        <a:ea typeface="+mn-ea"/>
                        <a:cs typeface="+mn-cs"/>
                      </a:endParaRP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baseline="0" dirty="0" smtClean="0">
                          <a:solidFill>
                            <a:schemeClr val="tx1"/>
                          </a:solidFill>
                          <a:effectLst/>
                          <a:latin typeface="Calibri" panose="020F0502020204030204" pitchFamily="34" charset="0"/>
                          <a:ea typeface="+mn-ea"/>
                          <a:cs typeface="+mn-cs"/>
                        </a:rPr>
                        <a:t>5000</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baseline="0" dirty="0" smtClean="0">
                          <a:solidFill>
                            <a:schemeClr val="tx1"/>
                          </a:solidFill>
                          <a:effectLst/>
                          <a:latin typeface="Calibri" panose="020F0502020204030204" pitchFamily="34" charset="0"/>
                          <a:ea typeface="+mn-ea"/>
                          <a:cs typeface="+mn-cs"/>
                        </a:rPr>
                        <a:t>4279</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smtClean="0">
                          <a:solidFill>
                            <a:schemeClr val="tx1"/>
                          </a:solidFill>
                          <a:effectLst/>
                          <a:latin typeface="Calibri" panose="020F0502020204030204" pitchFamily="34" charset="0"/>
                          <a:ea typeface="+mn-ea"/>
                          <a:cs typeface="+mn-cs"/>
                        </a:rPr>
                        <a:t>BMT trainers were re-trained as the programme was changing material from SEDA material to ILO material. Downtime of the system affected the voucher programme. Target</a:t>
                      </a:r>
                      <a:r>
                        <a:rPr lang="en-ZA" sz="1200" b="0" kern="1200" baseline="0" dirty="0" smtClean="0">
                          <a:solidFill>
                            <a:schemeClr val="tx1"/>
                          </a:solidFill>
                          <a:effectLst/>
                          <a:latin typeface="Calibri" panose="020F0502020204030204" pitchFamily="34" charset="0"/>
                          <a:ea typeface="+mn-ea"/>
                          <a:cs typeface="+mn-cs"/>
                        </a:rPr>
                        <a:t> has been caught up in Q2.</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r h="904238">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mn-cs"/>
                        </a:rPr>
                        <a:t>Number of jobs created and sustained through supporting entrepreneurs and enterprises</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dirty="0" smtClean="0">
                          <a:solidFill>
                            <a:schemeClr val="tx1"/>
                          </a:solidFill>
                          <a:effectLst/>
                          <a:latin typeface="Calibri" panose="020F0502020204030204" pitchFamily="34" charset="0"/>
                          <a:ea typeface="+mn-ea"/>
                          <a:cs typeface="+mn-cs"/>
                        </a:rPr>
                        <a:t>900</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b="0" kern="1200" dirty="0" smtClean="0">
                          <a:solidFill>
                            <a:schemeClr val="tx1"/>
                          </a:solidFill>
                          <a:effectLst/>
                          <a:latin typeface="Calibri" panose="020F0502020204030204" pitchFamily="34" charset="0"/>
                          <a:ea typeface="+mn-ea"/>
                          <a:cs typeface="+mn-cs"/>
                        </a:rPr>
                        <a:t>339</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smtClean="0">
                          <a:solidFill>
                            <a:schemeClr val="tx1"/>
                          </a:solidFill>
                          <a:effectLst/>
                          <a:latin typeface="Calibri" panose="020F0502020204030204" pitchFamily="34" charset="0"/>
                          <a:ea typeface="+mn-ea"/>
                          <a:cs typeface="+mn-cs"/>
                        </a:rPr>
                        <a:t>The effects of the downtime system affected the deliverables of the grant and voucher programme Target</a:t>
                      </a:r>
                      <a:r>
                        <a:rPr lang="en-ZA" sz="1200" b="0" kern="1200" baseline="0" dirty="0" smtClean="0">
                          <a:solidFill>
                            <a:schemeClr val="tx1"/>
                          </a:solidFill>
                          <a:effectLst/>
                          <a:latin typeface="Calibri" panose="020F0502020204030204" pitchFamily="34" charset="0"/>
                          <a:ea typeface="+mn-ea"/>
                          <a:cs typeface="+mn-cs"/>
                        </a:rPr>
                        <a:t> has been caught up in Q2. </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4"/>
                  </a:ext>
                </a:extLst>
              </a:tr>
              <a:tr h="701384">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mn-cs"/>
                        </a:rPr>
                        <a:t>Number of jobs facilitated through placements in job opportunities</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smtClean="0">
                          <a:solidFill>
                            <a:schemeClr val="tx1"/>
                          </a:solidFill>
                          <a:effectLst/>
                          <a:latin typeface="Calibri" panose="020F0502020204030204" pitchFamily="34" charset="0"/>
                          <a:ea typeface="+mn-ea"/>
                          <a:cs typeface="+mn-cs"/>
                        </a:rPr>
                        <a:t>1250</a:t>
                      </a: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smtClean="0">
                          <a:solidFill>
                            <a:schemeClr val="tx1"/>
                          </a:solidFill>
                          <a:effectLst/>
                          <a:latin typeface="Calibri" panose="020F0502020204030204" pitchFamily="34" charset="0"/>
                          <a:ea typeface="+mn-ea"/>
                          <a:cs typeface="+mn-cs"/>
                        </a:rPr>
                        <a:t>785</a:t>
                      </a: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r>
                        <a:rPr lang="en-ZA" sz="1200" b="0" kern="1200" dirty="0" smtClean="0">
                          <a:solidFill>
                            <a:schemeClr val="tx1"/>
                          </a:solidFill>
                          <a:effectLst/>
                          <a:latin typeface="Calibri" panose="020F0502020204030204" pitchFamily="34" charset="0"/>
                          <a:ea typeface="+mn-ea"/>
                          <a:cs typeface="+mn-cs"/>
                        </a:rPr>
                        <a:t>Delay in response from opportunity providers for placements. Appointment of new partners</a:t>
                      </a:r>
                      <a:r>
                        <a:rPr lang="en-ZA" sz="1200" b="0" kern="1200" baseline="0" dirty="0" smtClean="0">
                          <a:solidFill>
                            <a:schemeClr val="tx1"/>
                          </a:solidFill>
                          <a:effectLst/>
                          <a:latin typeface="Calibri" panose="020F0502020204030204" pitchFamily="34" charset="0"/>
                          <a:ea typeface="+mn-ea"/>
                          <a:cs typeface="+mn-cs"/>
                        </a:rPr>
                        <a:t> now in place and target will be caught up in Q2. </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5"/>
                  </a:ext>
                </a:extLst>
              </a:tr>
              <a:tr h="1600558">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To provide access to information and create awareness on youth </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Number of young people provided with youth development information</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375 000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378 899</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dirty="0" smtClean="0">
                          <a:solidFill>
                            <a:schemeClr val="tx1"/>
                          </a:solidFill>
                          <a:effectLst/>
                          <a:latin typeface="Calibri" panose="020F0502020204030204" pitchFamily="34" charset="0"/>
                          <a:ea typeface="Calibri" panose="020F0502020204030204" pitchFamily="34" charset="0"/>
                        </a:rPr>
                        <a:t>The June month activities aided in achieving this target </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449274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E191DB04-E2D3-4D5A-8713-5747841201D4}" type="slidenum">
              <a:rPr lang="en-GB" sz="1200">
                <a:solidFill>
                  <a:srgbClr val="D42E12"/>
                </a:solidFill>
              </a:rPr>
              <a:pPr eaLnBrk="1" hangingPunct="1"/>
              <a:t>18</a:t>
            </a:fld>
            <a:endParaRPr lang="en-GB" sz="1200" dirty="0">
              <a:solidFill>
                <a:srgbClr val="D42E12"/>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00319132"/>
              </p:ext>
            </p:extLst>
          </p:nvPr>
        </p:nvGraphicFramePr>
        <p:xfrm>
          <a:off x="122830" y="50482"/>
          <a:ext cx="8898340" cy="6167008"/>
        </p:xfrm>
        <a:graphic>
          <a:graphicData uri="http://schemas.openxmlformats.org/drawingml/2006/table">
            <a:tbl>
              <a:tblPr firstRow="1" firstCol="1" lastRow="1" lastCol="1" bandRow="1" bandCol="1">
                <a:tableStyleId>{5C22544A-7EE6-4342-B048-85BDC9FD1C3A}</a:tableStyleId>
              </a:tblPr>
              <a:tblGrid>
                <a:gridCol w="1630441">
                  <a:extLst>
                    <a:ext uri="{9D8B030D-6E8A-4147-A177-3AD203B41FA5}">
                      <a16:colId xmlns:a16="http://schemas.microsoft.com/office/drawing/2014/main" xmlns="" val="20000"/>
                    </a:ext>
                  </a:extLst>
                </a:gridCol>
                <a:gridCol w="1575171">
                  <a:extLst>
                    <a:ext uri="{9D8B030D-6E8A-4147-A177-3AD203B41FA5}">
                      <a16:colId xmlns:a16="http://schemas.microsoft.com/office/drawing/2014/main" xmlns="" val="20001"/>
                    </a:ext>
                  </a:extLst>
                </a:gridCol>
                <a:gridCol w="1561355">
                  <a:extLst>
                    <a:ext uri="{9D8B030D-6E8A-4147-A177-3AD203B41FA5}">
                      <a16:colId xmlns:a16="http://schemas.microsoft.com/office/drawing/2014/main" xmlns="" val="20002"/>
                    </a:ext>
                  </a:extLst>
                </a:gridCol>
                <a:gridCol w="2589176">
                  <a:extLst>
                    <a:ext uri="{9D8B030D-6E8A-4147-A177-3AD203B41FA5}">
                      <a16:colId xmlns:a16="http://schemas.microsoft.com/office/drawing/2014/main" xmlns="" val="20003"/>
                    </a:ext>
                  </a:extLst>
                </a:gridCol>
                <a:gridCol w="1542197">
                  <a:extLst>
                    <a:ext uri="{9D8B030D-6E8A-4147-A177-3AD203B41FA5}">
                      <a16:colId xmlns:a16="http://schemas.microsoft.com/office/drawing/2014/main" xmlns="" val="20004"/>
                    </a:ext>
                  </a:extLst>
                </a:gridCol>
              </a:tblGrid>
              <a:tr h="386246">
                <a:tc gridSpan="5">
                  <a:txBody>
                    <a:bodyPr/>
                    <a:lstStyle/>
                    <a:p>
                      <a:pPr marL="36000" marR="46990" algn="ctr">
                        <a:lnSpc>
                          <a:spcPct val="115000"/>
                        </a:lnSpc>
                        <a:spcAft>
                          <a:spcPts val="0"/>
                        </a:spcAft>
                      </a:pPr>
                      <a:r>
                        <a:rPr lang="en-ZA" sz="2400" b="1" dirty="0" smtClean="0">
                          <a:solidFill>
                            <a:schemeClr val="tx1"/>
                          </a:solidFill>
                          <a:effectLst/>
                          <a:latin typeface="Calibri" panose="020F0502020204030204" pitchFamily="34" charset="0"/>
                        </a:rPr>
                        <a:t> PROGRAMME AREA 2: EDUCATION AND SKILLS DEVELOPMENT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36182">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cs typeface="Browallia New" panose="020B0604020202020204" pitchFamily="34" charset="-34"/>
                        </a:rPr>
                        <a:t>STRATEGIC OBJECTIVE</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cs typeface="Browallia New" panose="020B0604020202020204" pitchFamily="34" charset="-34"/>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smtClean="0">
                          <a:solidFill>
                            <a:schemeClr val="bg1"/>
                          </a:solidFill>
                          <a:effectLst/>
                          <a:latin typeface="Calibri" panose="020F0502020204030204" pitchFamily="34" charset="0"/>
                          <a:cs typeface="Browallia New" panose="020B0604020202020204" pitchFamily="34" charset="-34"/>
                        </a:rPr>
                        <a:t>QUARTER 1 TARGET</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smtClean="0">
                          <a:solidFill>
                            <a:schemeClr val="bg1"/>
                          </a:solidFill>
                          <a:effectLst/>
                          <a:latin typeface="Calibri" panose="020F0502020204030204" pitchFamily="34" charset="0"/>
                          <a:cs typeface="Browallia New" panose="020B0604020202020204" pitchFamily="34" charset="-34"/>
                        </a:rPr>
                        <a:t>QUARTER 1 ACHIEVEMENT</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cs typeface="Browallia New" panose="020B0604020202020204" pitchFamily="34" charset="-34"/>
                        </a:rPr>
                        <a:t>REASON FOR VARIANCE</a:t>
                      </a:r>
                      <a:endParaRPr lang="en-ZA" sz="1200" b="1" dirty="0">
                        <a:solidFill>
                          <a:schemeClr val="bg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xmlns="" val="10001"/>
                  </a:ext>
                </a:extLst>
              </a:tr>
              <a:tr h="412519">
                <a:tc>
                  <a:txBody>
                    <a:bodyPr/>
                    <a:lstStyle/>
                    <a:p>
                      <a:pPr marL="36000">
                        <a:lnSpc>
                          <a:spcPct val="115000"/>
                        </a:lnSpc>
                        <a:spcAft>
                          <a:spcPts val="100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To facilitate and implement skills programmes</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Number of young people skilled to enter the job market</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16 125</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17 515</a:t>
                      </a:r>
                      <a:endPar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There was positive response from young people during the month of June (Youth Month) which assisted in meeting the target</a:t>
                      </a:r>
                      <a:endPar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2"/>
                  </a:ext>
                </a:extLst>
              </a:tr>
              <a:tr h="890034">
                <a:tc>
                  <a:txBody>
                    <a:bodyPr/>
                    <a:lstStyle/>
                    <a:p>
                      <a:pPr marL="36000" algn="l" defTabSz="457200" rtl="0" eaLnBrk="1" latinLnBrk="0" hangingPunct="1">
                        <a:lnSpc>
                          <a:spcPct val="115000"/>
                        </a:lnSpc>
                        <a:spcAft>
                          <a:spcPts val="100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To facilitate and implement education opportunities in order to improve the quality education attainment for the youth</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rowSpan="2">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Number of youth supported to access higher education</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rowSpan="2">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Target</a:t>
                      </a:r>
                      <a:r>
                        <a:rPr lang="en-ZA" sz="1200" b="0" baseline="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 applicable in quarter 4</a:t>
                      </a:r>
                      <a:endPar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rowSpan="2">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Target</a:t>
                      </a:r>
                      <a:r>
                        <a:rPr lang="en-ZA" sz="1200" b="0" baseline="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 applicable in quarter 4</a:t>
                      </a:r>
                      <a:endPar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rowSpan="2">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Target</a:t>
                      </a:r>
                      <a:r>
                        <a:rPr lang="en-ZA" sz="1200" b="0" baseline="0" dirty="0" smtClean="0">
                          <a:solidFill>
                            <a:schemeClr val="tx1"/>
                          </a:solidFill>
                          <a:effectLst/>
                          <a:latin typeface="Calibri" panose="020F0502020204030204" pitchFamily="34" charset="0"/>
                          <a:ea typeface="Calibri" panose="020F0502020204030204" pitchFamily="34" charset="0"/>
                          <a:cs typeface="Browallia New" panose="020B0604020202020204" pitchFamily="34" charset="-34"/>
                        </a:rPr>
                        <a:t> applicable in quarter 4</a:t>
                      </a:r>
                      <a:endPar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3"/>
                  </a:ext>
                </a:extLst>
              </a:tr>
              <a:tr h="0">
                <a:tc rowSpan="3">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To engage young people in service activities geared towards fostering patriotism, social cohesion and nation building</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4"/>
                  </a:ext>
                </a:extLst>
              </a:tr>
              <a:tr h="1301193">
                <a:tc vMerge="1">
                  <a:txBody>
                    <a:bodyPr/>
                    <a:lstStyle/>
                    <a:p>
                      <a:endParaRPr lang="en-ZA"/>
                    </a:p>
                  </a:txBody>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National Youth Service Unit configured to deliver on its mandate</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Drafted structure for presentation to the board</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r>
                        <a:rPr lang="en-GB" sz="1200" kern="1200" dirty="0" smtClean="0">
                          <a:solidFill>
                            <a:schemeClr val="dk1"/>
                          </a:solidFill>
                          <a:effectLst/>
                          <a:latin typeface="Calibri" panose="020F0502020204030204" pitchFamily="34" charset="0"/>
                          <a:ea typeface="+mn-ea"/>
                          <a:cs typeface="+mn-cs"/>
                        </a:rPr>
                        <a:t>Draft structure prepared and  ready for presentation</a:t>
                      </a:r>
                      <a:endParaRPr lang="en-ZA" sz="1200" kern="1200" dirty="0" smtClean="0">
                        <a:solidFill>
                          <a:schemeClr val="dk1"/>
                        </a:solidFill>
                        <a:effectLst/>
                        <a:latin typeface="Calibri" panose="020F0502020204030204" pitchFamily="34" charset="0"/>
                        <a:ea typeface="+mn-ea"/>
                        <a:cs typeface="+mn-cs"/>
                      </a:endParaRPr>
                    </a:p>
                    <a:p>
                      <a:r>
                        <a:rPr lang="en-GB" sz="1200" kern="1200" dirty="0" smtClean="0">
                          <a:solidFill>
                            <a:schemeClr val="dk1"/>
                          </a:solidFill>
                          <a:effectLst/>
                          <a:latin typeface="Calibri" panose="020F0502020204030204" pitchFamily="34" charset="0"/>
                          <a:ea typeface="+mn-ea"/>
                          <a:cs typeface="+mn-cs"/>
                        </a:rPr>
                        <a:t> </a:t>
                      </a:r>
                      <a:endParaRPr lang="en-ZA" sz="1200" kern="1200" dirty="0" smtClean="0">
                        <a:solidFill>
                          <a:schemeClr val="dk1"/>
                        </a:solidFill>
                        <a:effectLst/>
                        <a:latin typeface="Calibri" panose="020F0502020204030204" pitchFamily="34" charset="0"/>
                        <a:ea typeface="+mn-ea"/>
                        <a:cs typeface="+mn-cs"/>
                      </a:endParaRP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The NYS structure has been presented to consultative forum and will be tabled at the HRR Committee of the Board.</a:t>
                      </a:r>
                      <a:endParaRPr lang="en-ZA" sz="1200" b="0" kern="1200" dirty="0" smtClean="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5"/>
                  </a:ext>
                </a:extLst>
              </a:tr>
              <a:tr h="880503">
                <a:tc vMerge="1">
                  <a:txBody>
                    <a:bodyPr/>
                    <a:lstStyle/>
                    <a:p>
                      <a:pPr marL="36000">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Norms</a:t>
                      </a:r>
                      <a:r>
                        <a:rPr lang="en-GB" sz="1200" b="1" kern="1200" dirty="0" smtClean="0">
                          <a:solidFill>
                            <a:schemeClr val="lt1"/>
                          </a:solidFill>
                          <a:effectLst/>
                          <a:latin typeface="Calibri" panose="020F0502020204030204" pitchFamily="34" charset="0"/>
                          <a:ea typeface="+mn-ea"/>
                          <a:cs typeface="Browallia New" panose="020B0604020202020204" pitchFamily="34" charset="-34"/>
                        </a:rPr>
                        <a:t> </a:t>
                      </a: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and standards for National Youth Service Programme (NYSP) developed and capacity building interventions provided</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Presented the draft norms and standards document to NYDA EXCO for approval</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Browallia New" panose="020B0604020202020204" pitchFamily="34" charset="-34"/>
                        </a:rPr>
                        <a:t>Draft Norms and standards are ready for presentation on internal committees</a:t>
                      </a:r>
                      <a:endParaRPr lang="en-ZA" sz="1200" b="0" kern="1200" dirty="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GB" sz="1200" b="0" dirty="0" smtClean="0">
                          <a:solidFill>
                            <a:schemeClr val="tx1"/>
                          </a:solidFill>
                          <a:effectLst/>
                          <a:latin typeface="Calibri" panose="020F0502020204030204" pitchFamily="34" charset="0"/>
                          <a:ea typeface="Calibri" panose="020F0502020204030204" pitchFamily="34" charset="0"/>
                        </a:rPr>
                        <a:t>This was due to consultations with stakeholders i.e. business and civil society that took longer than anticipated.</a:t>
                      </a:r>
                      <a:r>
                        <a:rPr lang="en-GB" sz="1200" b="0" baseline="0" dirty="0" smtClean="0">
                          <a:solidFill>
                            <a:schemeClr val="tx1"/>
                          </a:solidFill>
                          <a:effectLst/>
                          <a:latin typeface="Calibri" panose="020F0502020204030204" pitchFamily="34" charset="0"/>
                          <a:ea typeface="Calibri" panose="020F0502020204030204" pitchFamily="34" charset="0"/>
                        </a:rPr>
                        <a:t> Presented in Q2.</a:t>
                      </a:r>
                      <a:endParaRPr lang="en-ZA" sz="1200" b="0" kern="1200" dirty="0" smtClean="0">
                        <a:solidFill>
                          <a:schemeClr val="tx1"/>
                        </a:solidFill>
                        <a:effectLst/>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69185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81013" y="1302214"/>
            <a:ext cx="7789862" cy="1938992"/>
          </a:xfrm>
        </p:spPr>
        <p:txBody>
          <a:bodyPr/>
          <a:lstStyle/>
          <a:p>
            <a:pPr marL="514350" indent="-514350">
              <a:buAutoNum type="arabicPeriod"/>
            </a:pPr>
            <a:r>
              <a:rPr lang="en-US" sz="1800" dirty="0" smtClean="0"/>
              <a:t>Situational analysis</a:t>
            </a:r>
          </a:p>
          <a:p>
            <a:pPr marL="514350" indent="-514350">
              <a:buAutoNum type="arabicPeriod"/>
            </a:pPr>
            <a:r>
              <a:rPr lang="en-US" dirty="0" smtClean="0"/>
              <a:t>Detailed annual performance report Q4 2016 / 2017</a:t>
            </a:r>
          </a:p>
          <a:p>
            <a:pPr marL="514350" indent="-514350">
              <a:buAutoNum type="arabicPeriod"/>
            </a:pPr>
            <a:r>
              <a:rPr lang="en-US" sz="1800" dirty="0" smtClean="0"/>
              <a:t>Detailed annual performance report Q1 2017 / 2018</a:t>
            </a:r>
          </a:p>
          <a:p>
            <a:pPr marL="514350" indent="-514350">
              <a:buAutoNum type="arabicPeriod"/>
            </a:pPr>
            <a:r>
              <a:rPr lang="en-US" dirty="0" smtClean="0"/>
              <a:t>Financial performance report Q4 2016 / 2017</a:t>
            </a:r>
          </a:p>
          <a:p>
            <a:pPr marL="514350" indent="-514350">
              <a:buAutoNum type="arabicPeriod"/>
            </a:pPr>
            <a:r>
              <a:rPr lang="en-US" sz="1800" dirty="0" smtClean="0"/>
              <a:t>Financial performance report Q1 2017 / 2018</a:t>
            </a:r>
          </a:p>
          <a:p>
            <a:pPr marL="514350" indent="-514350">
              <a:buAutoNum type="arabicPeriod"/>
            </a:pPr>
            <a:r>
              <a:rPr lang="en-US" dirty="0" smtClean="0"/>
              <a:t>Amendments to the Annual Performance Plan 2017 / 2018</a:t>
            </a:r>
            <a:endParaRPr lang="en-US" sz="1800" dirty="0" smtClean="0"/>
          </a:p>
          <a:p>
            <a:pPr marL="514350" indent="-514350">
              <a:buAutoNum type="arabicPeriod"/>
            </a:pPr>
            <a:endParaRPr lang="en-US" sz="1800" dirty="0" smtClean="0"/>
          </a:p>
        </p:txBody>
      </p:sp>
      <p:sp>
        <p:nvSpPr>
          <p:cNvPr id="4" name="Slide Number Placeholder 3"/>
          <p:cNvSpPr>
            <a:spLocks noGrp="1"/>
          </p:cNvSpPr>
          <p:nvPr>
            <p:ph type="sldNum" sz="quarter" idx="10"/>
          </p:nvPr>
        </p:nvSpPr>
        <p:spPr/>
        <p:txBody>
          <a:bodyPr/>
          <a:lstStyle/>
          <a:p>
            <a:pPr>
              <a:defRPr/>
            </a:pPr>
            <a:fld id="{345EA2C9-F92E-4BE0-B04C-C5974B5B5BC5}" type="slidenum">
              <a:rPr lang="en-GB" altLang="en-US" smtClean="0"/>
              <a:pPr>
                <a:defRPr/>
              </a:pPr>
              <a:t>1</a:t>
            </a:fld>
            <a:endParaRPr lang="en-GB" altLang="en-US" dirty="0"/>
          </a:p>
        </p:txBody>
      </p:sp>
      <p:pic>
        <p:nvPicPr>
          <p:cNvPr id="5" name="Picture 4"/>
          <p:cNvPicPr>
            <a:picLocks noChangeAspect="1"/>
          </p:cNvPicPr>
          <p:nvPr/>
        </p:nvPicPr>
        <p:blipFill>
          <a:blip r:embed="rId2"/>
          <a:stretch>
            <a:fillRect/>
          </a:stretch>
        </p:blipFill>
        <p:spPr>
          <a:xfrm>
            <a:off x="481013" y="3357955"/>
            <a:ext cx="5652659" cy="3111366"/>
          </a:xfrm>
          <a:prstGeom prst="rect">
            <a:avLst/>
          </a:prstGeom>
        </p:spPr>
      </p:pic>
    </p:spTree>
    <p:extLst>
      <p:ext uri="{BB962C8B-B14F-4D97-AF65-F5344CB8AC3E}">
        <p14:creationId xmlns:p14="http://schemas.microsoft.com/office/powerpoint/2010/main" xmlns="" val="442521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E191DB04-E2D3-4D5A-8713-5747841201D4}" type="slidenum">
              <a:rPr lang="en-GB" sz="1200">
                <a:solidFill>
                  <a:srgbClr val="D42E12"/>
                </a:solidFill>
              </a:rPr>
              <a:pPr eaLnBrk="1" hangingPunct="1"/>
              <a:t>19</a:t>
            </a:fld>
            <a:endParaRPr lang="en-GB" sz="1200" dirty="0">
              <a:solidFill>
                <a:srgbClr val="D42E12"/>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29885654"/>
              </p:ext>
            </p:extLst>
          </p:nvPr>
        </p:nvGraphicFramePr>
        <p:xfrm>
          <a:off x="122830" y="50482"/>
          <a:ext cx="8898340" cy="4752844"/>
        </p:xfrm>
        <a:graphic>
          <a:graphicData uri="http://schemas.openxmlformats.org/drawingml/2006/table">
            <a:tbl>
              <a:tblPr firstRow="1" firstCol="1" lastRow="1" lastCol="1" bandRow="1" bandCol="1">
                <a:tableStyleId>{5C22544A-7EE6-4342-B048-85BDC9FD1C3A}</a:tableStyleId>
              </a:tblPr>
              <a:tblGrid>
                <a:gridCol w="1630441">
                  <a:extLst>
                    <a:ext uri="{9D8B030D-6E8A-4147-A177-3AD203B41FA5}">
                      <a16:colId xmlns:a16="http://schemas.microsoft.com/office/drawing/2014/main" xmlns="" val="20000"/>
                    </a:ext>
                  </a:extLst>
                </a:gridCol>
                <a:gridCol w="1575171">
                  <a:extLst>
                    <a:ext uri="{9D8B030D-6E8A-4147-A177-3AD203B41FA5}">
                      <a16:colId xmlns:a16="http://schemas.microsoft.com/office/drawing/2014/main" xmlns="" val="20001"/>
                    </a:ext>
                  </a:extLst>
                </a:gridCol>
                <a:gridCol w="1561355">
                  <a:extLst>
                    <a:ext uri="{9D8B030D-6E8A-4147-A177-3AD203B41FA5}">
                      <a16:colId xmlns:a16="http://schemas.microsoft.com/office/drawing/2014/main" xmlns="" val="20002"/>
                    </a:ext>
                  </a:extLst>
                </a:gridCol>
                <a:gridCol w="2507290">
                  <a:extLst>
                    <a:ext uri="{9D8B030D-6E8A-4147-A177-3AD203B41FA5}">
                      <a16:colId xmlns:a16="http://schemas.microsoft.com/office/drawing/2014/main" xmlns="" val="20003"/>
                    </a:ext>
                  </a:extLst>
                </a:gridCol>
                <a:gridCol w="1624083">
                  <a:extLst>
                    <a:ext uri="{9D8B030D-6E8A-4147-A177-3AD203B41FA5}">
                      <a16:colId xmlns:a16="http://schemas.microsoft.com/office/drawing/2014/main" xmlns="" val="20004"/>
                    </a:ext>
                  </a:extLst>
                </a:gridCol>
              </a:tblGrid>
              <a:tr h="386246">
                <a:tc gridSpan="5">
                  <a:txBody>
                    <a:bodyPr/>
                    <a:lstStyle/>
                    <a:p>
                      <a:pPr marL="36000" marR="46990" algn="ctr">
                        <a:lnSpc>
                          <a:spcPct val="115000"/>
                        </a:lnSpc>
                        <a:spcAft>
                          <a:spcPts val="0"/>
                        </a:spcAft>
                      </a:pPr>
                      <a:r>
                        <a:rPr lang="en-ZA" sz="1000" b="1" dirty="0" smtClean="0">
                          <a:solidFill>
                            <a:schemeClr val="tx1"/>
                          </a:solidFill>
                          <a:effectLst/>
                          <a:latin typeface="Calibri" panose="020F0502020204030204" pitchFamily="34" charset="0"/>
                        </a:rPr>
                        <a:t> </a:t>
                      </a:r>
                      <a:r>
                        <a:rPr lang="en-ZA" sz="2400" b="1" dirty="0" smtClean="0">
                          <a:solidFill>
                            <a:schemeClr val="tx1"/>
                          </a:solidFill>
                          <a:effectLst/>
                          <a:latin typeface="Calibri" panose="020F0502020204030204" pitchFamily="34" charset="0"/>
                        </a:rPr>
                        <a:t>PROGRAMME AREA 2: EDUCATION AND SKILLS DEVELOPMENT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29364">
                <a:tc>
                  <a:txBody>
                    <a:bodyPr/>
                    <a:lstStyle/>
                    <a:p>
                      <a:pPr marL="36000" marR="46990" algn="ctr">
                        <a:lnSpc>
                          <a:spcPct val="115000"/>
                        </a:lnSpc>
                        <a:spcAft>
                          <a:spcPts val="0"/>
                        </a:spcAft>
                      </a:pPr>
                      <a:r>
                        <a:rPr lang="en-ZA" sz="1200" b="0" dirty="0">
                          <a:solidFill>
                            <a:schemeClr val="tx1"/>
                          </a:solidFill>
                          <a:effectLst/>
                          <a:latin typeface="Calibri" panose="020F0502020204030204" pitchFamily="34" charset="0"/>
                        </a:rPr>
                        <a:t>STRATEGIC OBJECTIVE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tx1"/>
                          </a:solidFill>
                          <a:effectLst/>
                          <a:latin typeface="Calibri" panose="020F0502020204030204" pitchFamily="34" charset="0"/>
                        </a:rPr>
                        <a:t>KEY PERFORMANCE INDICATOR</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0" dirty="0" smtClean="0">
                          <a:solidFill>
                            <a:schemeClr val="tx1"/>
                          </a:solidFill>
                          <a:effectLst/>
                          <a:latin typeface="Calibri" panose="020F0502020204030204" pitchFamily="34" charset="0"/>
                        </a:rPr>
                        <a:t>QUARTER 1 TARGET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0" dirty="0" smtClean="0">
                          <a:solidFill>
                            <a:schemeClr val="tx1"/>
                          </a:solidFill>
                          <a:effectLst/>
                          <a:latin typeface="Calibri" panose="020F0502020204030204" pitchFamily="34" charset="0"/>
                        </a:rPr>
                        <a:t>QUARTER 1 ACHIEVEMENT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0" dirty="0">
                          <a:solidFill>
                            <a:schemeClr val="tx1"/>
                          </a:solidFill>
                          <a:effectLst/>
                          <a:latin typeface="Calibri" panose="020F0502020204030204" pitchFamily="34" charset="0"/>
                        </a:rPr>
                        <a:t>REASON FOR VARIANCE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xmlns="" val="10001"/>
                  </a:ext>
                </a:extLst>
              </a:tr>
              <a:tr h="1985224">
                <a:tc rowSpan="2">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Browallia New" panose="020B0604020202020204" pitchFamily="34" charset="-34"/>
                        </a:rPr>
                        <a:t>To engage young people in service activities geared towards fostering patriotism, social cohesion and nation building </a:t>
                      </a:r>
                      <a:endParaRPr kumimoji="0" lang="en-ZA"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Browallia New" panose="020B0604020202020204" pitchFamily="34" charset="-34"/>
                      </a:endParaRPr>
                    </a:p>
                    <a:p>
                      <a:pPr marL="36000" algn="l" defTabSz="457200" rtl="0" eaLnBrk="1" latinLnBrk="0" hangingPunct="1">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National Youth Service Programme (NYSP) Central Information Management System developed</a:t>
                      </a:r>
                      <a:endParaRPr lang="en-ZA" sz="1200" b="0" kern="1200" dirty="0" smtClean="0">
                        <a:solidFill>
                          <a:schemeClr val="tx1"/>
                        </a:solidFill>
                        <a:effectLst/>
                        <a:latin typeface="Calibri" panose="020F0502020204030204" pitchFamily="34" charset="0"/>
                        <a:ea typeface="+mn-ea"/>
                        <a:cs typeface="+mn-cs"/>
                      </a:endParaRPr>
                    </a:p>
                    <a:p>
                      <a:pPr marL="36000">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mn-cs"/>
                        </a:rPr>
                        <a:t>Investigated available and the most appropriate information management system in the market</a:t>
                      </a:r>
                      <a:endParaRPr lang="en-ZA" sz="1200" b="0" kern="1200" dirty="0" smtClean="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r>
                        <a:rPr lang="en-ZA" sz="1200" b="0" kern="1200" dirty="0" smtClean="0">
                          <a:solidFill>
                            <a:schemeClr val="tx1"/>
                          </a:solidFill>
                          <a:effectLst/>
                          <a:latin typeface="Calibri" panose="020F0502020204030204" pitchFamily="34" charset="0"/>
                          <a:ea typeface="+mn-ea"/>
                          <a:cs typeface="+mn-cs"/>
                        </a:rPr>
                        <a:t> The investigation was conducted</a:t>
                      </a:r>
                      <a:r>
                        <a:rPr lang="en-ZA" sz="1200" b="0" kern="1200" baseline="0" dirty="0" smtClean="0">
                          <a:solidFill>
                            <a:schemeClr val="tx1"/>
                          </a:solidFill>
                          <a:effectLst/>
                          <a:latin typeface="Calibri" panose="020F0502020204030204" pitchFamily="34" charset="0"/>
                          <a:ea typeface="+mn-ea"/>
                          <a:cs typeface="+mn-cs"/>
                        </a:rPr>
                        <a:t> and  completed</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algn="l" defTabSz="457200" rtl="0" eaLnBrk="1" latinLnBrk="0" hangingPunct="1">
                        <a:lnSpc>
                          <a:spcPct val="115000"/>
                        </a:lnSpc>
                        <a:spcAft>
                          <a:spcPts val="0"/>
                        </a:spcAft>
                      </a:pPr>
                      <a:r>
                        <a:rPr lang="en-ZA" sz="1200" b="0" kern="1200" dirty="0" smtClean="0">
                          <a:solidFill>
                            <a:schemeClr val="tx1"/>
                          </a:solidFill>
                          <a:effectLst/>
                          <a:latin typeface="Calibri" panose="020F0502020204030204" pitchFamily="34" charset="0"/>
                          <a:ea typeface="+mn-ea"/>
                          <a:cs typeface="+mn-cs"/>
                        </a:rPr>
                        <a:t>  Target Achieved </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2"/>
                  </a:ext>
                </a:extLst>
              </a:tr>
              <a:tr h="1517632">
                <a:tc vMerge="1">
                  <a:txBody>
                    <a:bodyPr/>
                    <a:lstStyle/>
                    <a:p>
                      <a:pPr marL="36000" algn="l" defTabSz="457200" rtl="0" eaLnBrk="1" latinLnBrk="0" hangingPunct="1">
                        <a:lnSpc>
                          <a:spcPct val="115000"/>
                        </a:lnSpc>
                        <a:spcAft>
                          <a:spcPts val="100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Annual planning Framework developed and 3018/19 NYSP plans finalised</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Developed and finalised concept framework draft</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dirty="0" smtClean="0">
                          <a:solidFill>
                            <a:schemeClr val="tx1"/>
                          </a:solidFill>
                          <a:effectLst/>
                          <a:latin typeface="Calibri" panose="020F0502020204030204" pitchFamily="34" charset="0"/>
                          <a:ea typeface="Calibri" panose="020F0502020204030204" pitchFamily="34" charset="0"/>
                        </a:rPr>
                        <a:t>Concept framework draft was developed internally in consultation with the broad government planning framework. </a:t>
                      </a:r>
                      <a:endParaRPr lang="en-ZA" sz="1200" b="0" kern="1200" dirty="0" smtClean="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smtClean="0">
                          <a:solidFill>
                            <a:schemeClr val="tx1"/>
                          </a:solidFill>
                          <a:effectLst/>
                          <a:latin typeface="Calibri" panose="020F0502020204030204" pitchFamily="34" charset="0"/>
                          <a:ea typeface="+mn-ea"/>
                          <a:cs typeface="+mn-cs"/>
                        </a:rPr>
                        <a:t>Target Achieved </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230218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E191DB04-E2D3-4D5A-8713-5747841201D4}" type="slidenum">
              <a:rPr lang="en-GB" sz="1200">
                <a:solidFill>
                  <a:srgbClr val="D42E12"/>
                </a:solidFill>
              </a:rPr>
              <a:pPr eaLnBrk="1" hangingPunct="1"/>
              <a:t>20</a:t>
            </a:fld>
            <a:endParaRPr lang="en-GB" sz="1200" dirty="0">
              <a:solidFill>
                <a:srgbClr val="D42E12"/>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217975057"/>
              </p:ext>
            </p:extLst>
          </p:nvPr>
        </p:nvGraphicFramePr>
        <p:xfrm>
          <a:off x="122830" y="50482"/>
          <a:ext cx="8898340" cy="4824863"/>
        </p:xfrm>
        <a:graphic>
          <a:graphicData uri="http://schemas.openxmlformats.org/drawingml/2006/table">
            <a:tbl>
              <a:tblPr firstRow="1" firstCol="1" lastRow="1" lastCol="1" bandRow="1" bandCol="1">
                <a:tableStyleId>{5C22544A-7EE6-4342-B048-85BDC9FD1C3A}</a:tableStyleId>
              </a:tblPr>
              <a:tblGrid>
                <a:gridCol w="1630441">
                  <a:extLst>
                    <a:ext uri="{9D8B030D-6E8A-4147-A177-3AD203B41FA5}">
                      <a16:colId xmlns:a16="http://schemas.microsoft.com/office/drawing/2014/main" xmlns="" val="20000"/>
                    </a:ext>
                  </a:extLst>
                </a:gridCol>
                <a:gridCol w="1575171">
                  <a:extLst>
                    <a:ext uri="{9D8B030D-6E8A-4147-A177-3AD203B41FA5}">
                      <a16:colId xmlns:a16="http://schemas.microsoft.com/office/drawing/2014/main" xmlns="" val="20001"/>
                    </a:ext>
                  </a:extLst>
                </a:gridCol>
                <a:gridCol w="1561355">
                  <a:extLst>
                    <a:ext uri="{9D8B030D-6E8A-4147-A177-3AD203B41FA5}">
                      <a16:colId xmlns:a16="http://schemas.microsoft.com/office/drawing/2014/main" xmlns="" val="20002"/>
                    </a:ext>
                  </a:extLst>
                </a:gridCol>
                <a:gridCol w="2507290">
                  <a:extLst>
                    <a:ext uri="{9D8B030D-6E8A-4147-A177-3AD203B41FA5}">
                      <a16:colId xmlns:a16="http://schemas.microsoft.com/office/drawing/2014/main" xmlns="" val="20003"/>
                    </a:ext>
                  </a:extLst>
                </a:gridCol>
                <a:gridCol w="1624083">
                  <a:extLst>
                    <a:ext uri="{9D8B030D-6E8A-4147-A177-3AD203B41FA5}">
                      <a16:colId xmlns:a16="http://schemas.microsoft.com/office/drawing/2014/main" xmlns="" val="20004"/>
                    </a:ext>
                  </a:extLst>
                </a:gridCol>
              </a:tblGrid>
              <a:tr h="386246">
                <a:tc gridSpan="5">
                  <a:txBody>
                    <a:bodyPr/>
                    <a:lstStyle/>
                    <a:p>
                      <a:pPr marL="36000" marR="46990" algn="ctr">
                        <a:lnSpc>
                          <a:spcPct val="115000"/>
                        </a:lnSpc>
                        <a:spcAft>
                          <a:spcPts val="0"/>
                        </a:spcAft>
                      </a:pPr>
                      <a:r>
                        <a:rPr lang="en-ZA" sz="1000" b="1" dirty="0" smtClean="0">
                          <a:solidFill>
                            <a:schemeClr val="tx1"/>
                          </a:solidFill>
                          <a:effectLst/>
                          <a:latin typeface="Calibri" panose="020F0502020204030204" pitchFamily="34" charset="0"/>
                        </a:rPr>
                        <a:t> </a:t>
                      </a:r>
                      <a:r>
                        <a:rPr lang="en-ZA" sz="2400" b="1" dirty="0" smtClean="0">
                          <a:solidFill>
                            <a:schemeClr val="tx1"/>
                          </a:solidFill>
                          <a:effectLst/>
                          <a:latin typeface="Calibri" panose="020F0502020204030204" pitchFamily="34" charset="0"/>
                        </a:rPr>
                        <a:t>PROGRAMME AREA 2: EDUCATION AND SKILLS DEVELOPMENT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15297">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smtClean="0">
                          <a:solidFill>
                            <a:schemeClr val="bg1"/>
                          </a:solidFill>
                          <a:effectLst/>
                          <a:latin typeface="Calibri" panose="020F0502020204030204" pitchFamily="34" charset="0"/>
                        </a:rPr>
                        <a:t>QUARTER 1 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smtClean="0">
                          <a:solidFill>
                            <a:schemeClr val="bg1"/>
                          </a:solidFill>
                          <a:effectLst/>
                          <a:latin typeface="Calibri" panose="020F0502020204030204" pitchFamily="34" charset="0"/>
                        </a:rPr>
                        <a:t>QUARTER 1 ACHIEVEMENT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xmlns="" val="10001"/>
                  </a:ext>
                </a:extLst>
              </a:tr>
              <a:tr h="1886751">
                <a:tc rowSpan="2">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Browallia New" panose="020B0604020202020204" pitchFamily="34" charset="-34"/>
                        </a:rPr>
                        <a:t>To engage young people in service activities geared towards fostering patriotism, social cohesion and nation building </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Browallia New" panose="020B0604020202020204" pitchFamily="34" charset="-34"/>
                      </a:endParaRPr>
                    </a:p>
                    <a:p>
                      <a:pPr marL="36000" algn="l" defTabSz="457200" rtl="0" eaLnBrk="1" latinLnBrk="0" hangingPunct="1">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mn-cs"/>
                        </a:rPr>
                        <a:t>NYSP Communication and Marketing plan developed and implemented</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200" b="0" kern="1200" dirty="0">
                          <a:solidFill>
                            <a:schemeClr val="tx1"/>
                          </a:solidFill>
                          <a:effectLst/>
                          <a:latin typeface="Calibri" panose="020F0502020204030204" pitchFamily="34" charset="0"/>
                          <a:ea typeface="+mn-ea"/>
                          <a:cs typeface="+mn-cs"/>
                        </a:rPr>
                        <a:t>Developed concept for the Communication and Marketing plan</a:t>
                      </a: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The concept document developed internally and submitted </a:t>
                      </a:r>
                      <a:endParaRPr lang="en-ZA" sz="1200" b="0" kern="1200" dirty="0" smtClean="0">
                        <a:solidFill>
                          <a:schemeClr val="tx1"/>
                        </a:solidFill>
                        <a:effectLst/>
                        <a:latin typeface="Calibri" panose="020F0502020204030204" pitchFamily="34" charset="0"/>
                        <a:ea typeface="+mn-ea"/>
                        <a:cs typeface="+mn-cs"/>
                      </a:endParaRPr>
                    </a:p>
                    <a:p>
                      <a:pPr>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algn="l" defTabSz="457200" rtl="0" eaLnBrk="1" latinLnBrk="0" hangingPunct="1">
                        <a:lnSpc>
                          <a:spcPct val="115000"/>
                        </a:lnSpc>
                        <a:spcAft>
                          <a:spcPts val="0"/>
                        </a:spcAft>
                      </a:pPr>
                      <a:r>
                        <a:rPr lang="en-ZA" sz="1200" b="0" kern="1200" dirty="0" smtClean="0">
                          <a:solidFill>
                            <a:schemeClr val="tx1"/>
                          </a:solidFill>
                          <a:effectLst/>
                          <a:latin typeface="Calibri" panose="020F0502020204030204" pitchFamily="34" charset="0"/>
                          <a:ea typeface="+mn-ea"/>
                          <a:cs typeface="+mn-cs"/>
                        </a:rPr>
                        <a:t>Target Achieved </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2"/>
                  </a:ext>
                </a:extLst>
              </a:tr>
              <a:tr h="1702191">
                <a:tc vMerge="1">
                  <a:txBody>
                    <a:bodyPr/>
                    <a:lstStyle/>
                    <a:p>
                      <a:pPr marL="36000" algn="l" defTabSz="457200" rtl="0" eaLnBrk="1" latinLnBrk="0" hangingPunct="1">
                        <a:lnSpc>
                          <a:spcPct val="115000"/>
                        </a:lnSpc>
                        <a:spcAft>
                          <a:spcPts val="100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smtClean="0">
                          <a:solidFill>
                            <a:schemeClr val="tx1"/>
                          </a:solidFill>
                          <a:effectLst/>
                          <a:latin typeface="Calibri" panose="020F0502020204030204" pitchFamily="34" charset="0"/>
                          <a:ea typeface="+mn-ea"/>
                          <a:cs typeface="+mn-cs"/>
                        </a:rPr>
                        <a:t>Number of National Youth Service Programme projects registered </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kern="1200" dirty="0" smtClean="0">
                          <a:solidFill>
                            <a:schemeClr val="tx1"/>
                          </a:solidFill>
                          <a:effectLst/>
                          <a:latin typeface="Calibri" panose="020F0502020204030204" pitchFamily="34" charset="0"/>
                          <a:ea typeface="+mn-ea"/>
                          <a:cs typeface="+mn-cs"/>
                        </a:rPr>
                        <a:t>Develop a project registration tool</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mn-cs"/>
                        </a:rPr>
                        <a:t>Project</a:t>
                      </a:r>
                      <a:r>
                        <a:rPr lang="en-GB" sz="1200" b="0" kern="1200" baseline="0" dirty="0" smtClean="0">
                          <a:solidFill>
                            <a:schemeClr val="tx1"/>
                          </a:solidFill>
                          <a:effectLst/>
                          <a:latin typeface="Calibri" panose="020F0502020204030204" pitchFamily="34" charset="0"/>
                          <a:ea typeface="+mn-ea"/>
                          <a:cs typeface="+mn-cs"/>
                        </a:rPr>
                        <a:t> registration tool developed </a:t>
                      </a:r>
                      <a:endParaRPr lang="en-ZA" sz="1200" b="0" kern="1200" dirty="0" smtClean="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Target Achieved </a:t>
                      </a: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581266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FD5BAAD5-5687-4904-9405-0F9831CA4C6D}" type="slidenum">
              <a:rPr lang="en-GB" sz="1200" b="1">
                <a:solidFill>
                  <a:srgbClr val="FF0000"/>
                </a:solidFill>
                <a:latin typeface="Calibri" panose="020F0502020204030204" pitchFamily="34" charset="0"/>
              </a:rPr>
              <a:pPr eaLnBrk="1" hangingPunct="1"/>
              <a:t>21</a:t>
            </a:fld>
            <a:endParaRPr lang="en-GB" sz="1200" b="1" dirty="0">
              <a:solidFill>
                <a:srgbClr val="FF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2821713"/>
              </p:ext>
            </p:extLst>
          </p:nvPr>
        </p:nvGraphicFramePr>
        <p:xfrm>
          <a:off x="40943" y="138973"/>
          <a:ext cx="8993874" cy="6025577"/>
        </p:xfrm>
        <a:graphic>
          <a:graphicData uri="http://schemas.openxmlformats.org/drawingml/2006/table">
            <a:tbl>
              <a:tblPr firstRow="1" firstCol="1" lastRow="1" lastCol="1" bandRow="1" bandCol="1"/>
              <a:tblGrid>
                <a:gridCol w="1692322">
                  <a:extLst>
                    <a:ext uri="{9D8B030D-6E8A-4147-A177-3AD203B41FA5}">
                      <a16:colId xmlns:a16="http://schemas.microsoft.com/office/drawing/2014/main" xmlns="" val="20000"/>
                    </a:ext>
                  </a:extLst>
                </a:gridCol>
                <a:gridCol w="1637732">
                  <a:extLst>
                    <a:ext uri="{9D8B030D-6E8A-4147-A177-3AD203B41FA5}">
                      <a16:colId xmlns:a16="http://schemas.microsoft.com/office/drawing/2014/main" xmlns="" val="20001"/>
                    </a:ext>
                  </a:extLst>
                </a:gridCol>
                <a:gridCol w="1569492">
                  <a:extLst>
                    <a:ext uri="{9D8B030D-6E8A-4147-A177-3AD203B41FA5}">
                      <a16:colId xmlns:a16="http://schemas.microsoft.com/office/drawing/2014/main" xmlns="" val="20002"/>
                    </a:ext>
                  </a:extLst>
                </a:gridCol>
                <a:gridCol w="1733266">
                  <a:extLst>
                    <a:ext uri="{9D8B030D-6E8A-4147-A177-3AD203B41FA5}">
                      <a16:colId xmlns:a16="http://schemas.microsoft.com/office/drawing/2014/main" xmlns="" val="20003"/>
                    </a:ext>
                  </a:extLst>
                </a:gridCol>
                <a:gridCol w="2361062">
                  <a:extLst>
                    <a:ext uri="{9D8B030D-6E8A-4147-A177-3AD203B41FA5}">
                      <a16:colId xmlns:a16="http://schemas.microsoft.com/office/drawing/2014/main" xmlns="" val="20004"/>
                    </a:ext>
                  </a:extLst>
                </a:gridCol>
              </a:tblGrid>
              <a:tr h="403300">
                <a:tc gridSpan="5">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gn="ctr">
                        <a:lnSpc>
                          <a:spcPct val="115000"/>
                        </a:lnSpc>
                        <a:spcAft>
                          <a:spcPts val="1000"/>
                        </a:spcAft>
                      </a:pPr>
                      <a:r>
                        <a:rPr lang="en-ZA" sz="2400" b="1" dirty="0">
                          <a:solidFill>
                            <a:schemeClr val="bg1"/>
                          </a:solidFill>
                          <a:effectLst/>
                          <a:latin typeface="Calibri" panose="020F0502020204030204" pitchFamily="34" charset="0"/>
                        </a:rPr>
                        <a:t>PROGRAMME AREA </a:t>
                      </a:r>
                      <a:r>
                        <a:rPr lang="en-ZA" sz="2400" b="1" dirty="0" smtClean="0">
                          <a:solidFill>
                            <a:schemeClr val="bg1"/>
                          </a:solidFill>
                          <a:effectLst/>
                          <a:latin typeface="Calibri" panose="020F0502020204030204" pitchFamily="34" charset="0"/>
                        </a:rPr>
                        <a:t>3: RESEARCH</a:t>
                      </a:r>
                      <a:r>
                        <a:rPr lang="en-ZA" sz="2400" b="1" baseline="0" dirty="0" smtClean="0">
                          <a:solidFill>
                            <a:schemeClr val="bg1"/>
                          </a:solidFill>
                          <a:effectLst/>
                          <a:latin typeface="Calibri" panose="020F0502020204030204" pitchFamily="34" charset="0"/>
                        </a:rPr>
                        <a:t> AND POLICY</a:t>
                      </a:r>
                      <a:endParaRPr lang="en-ZA"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81243">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gn="ctr">
                        <a:lnSpc>
                          <a:spcPct val="115000"/>
                        </a:lnSpc>
                        <a:spcAft>
                          <a:spcPts val="0"/>
                        </a:spcAft>
                      </a:pPr>
                      <a:r>
                        <a:rPr lang="en-ZA" sz="1200" b="0" dirty="0">
                          <a:solidFill>
                            <a:schemeClr val="tx1"/>
                          </a:solidFill>
                          <a:effectLst/>
                          <a:latin typeface="Calibri" panose="020F0502020204030204" pitchFamily="34" charset="0"/>
                        </a:rPr>
                        <a:t>STRATEGIC OBJECTIVE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0" dirty="0">
                          <a:solidFill>
                            <a:schemeClr val="tx1"/>
                          </a:solidFill>
                          <a:effectLst/>
                          <a:latin typeface="Calibri" panose="020F0502020204030204" pitchFamily="34" charset="0"/>
                        </a:rPr>
                        <a:t>KEY PERFORMANCE INDICATOR</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0" dirty="0" smtClean="0">
                          <a:solidFill>
                            <a:schemeClr val="tx1"/>
                          </a:solidFill>
                          <a:effectLst/>
                          <a:latin typeface="Calibri" panose="020F0502020204030204" pitchFamily="34" charset="0"/>
                        </a:rPr>
                        <a:t>QUARTER 1 </a:t>
                      </a:r>
                      <a:r>
                        <a:rPr lang="en-ZA" sz="1200" b="0" dirty="0">
                          <a:solidFill>
                            <a:schemeClr val="tx1"/>
                          </a:solidFill>
                          <a:effectLst/>
                          <a:latin typeface="Calibri" panose="020F0502020204030204" pitchFamily="34" charset="0"/>
                        </a:rPr>
                        <a:t>TARGET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p>
                      <a:pPr marR="46990" algn="ctr">
                        <a:lnSpc>
                          <a:spcPct val="115000"/>
                        </a:lnSpc>
                        <a:spcAft>
                          <a:spcPts val="0"/>
                        </a:spcAft>
                      </a:pPr>
                      <a:r>
                        <a:rPr lang="en-ZA" sz="1200" b="0" dirty="0" smtClean="0">
                          <a:solidFill>
                            <a:schemeClr val="tx1"/>
                          </a:solidFill>
                          <a:effectLst/>
                          <a:latin typeface="Calibri" panose="020F0502020204030204" pitchFamily="34" charset="0"/>
                          <a:ea typeface="+mn-ea"/>
                          <a:cs typeface="+mn-cs"/>
                        </a:rPr>
                        <a:t>QUARTER 1</a:t>
                      </a:r>
                      <a:r>
                        <a:rPr lang="en-ZA" sz="1200" b="0" baseline="0" dirty="0" smtClean="0">
                          <a:solidFill>
                            <a:schemeClr val="tx1"/>
                          </a:solidFill>
                          <a:effectLst/>
                          <a:latin typeface="Calibri" panose="020F0502020204030204" pitchFamily="34" charset="0"/>
                          <a:ea typeface="+mn-ea"/>
                          <a:cs typeface="+mn-cs"/>
                        </a:rPr>
                        <a:t> ACTUAL</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0" dirty="0">
                          <a:solidFill>
                            <a:schemeClr val="tx1"/>
                          </a:solidFill>
                          <a:effectLst/>
                          <a:latin typeface="Calibri" panose="020F0502020204030204" pitchFamily="34" charset="0"/>
                        </a:rPr>
                        <a:t>REASON FOR VARIANCE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extLst>
                  <a:ext uri="{0D108BD9-81ED-4DB2-BD59-A6C34878D82A}">
                    <a16:rowId xmlns:a16="http://schemas.microsoft.com/office/drawing/2014/main" xmlns="" val="10001"/>
                  </a:ext>
                </a:extLst>
              </a:tr>
              <a:tr h="1305662">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36000" marR="4699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mn-cs"/>
                        </a:rPr>
                        <a:t>To create and produce information and knowledge for better youth development planning and decision making</a:t>
                      </a: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46990" lvl="0" indent="0" algn="l" defTabSz="9144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Number of programme evaluations and stakeholder satisfaction surveys conducted</a:t>
                      </a:r>
                      <a:endParaRPr lang="en-ZA"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Applicable in quarter 3&amp;4</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Applicable in quarter 3&amp;4</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Applicable in quarter 3&amp;4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extLst>
                  <a:ext uri="{0D108BD9-81ED-4DB2-BD59-A6C34878D82A}">
                    <a16:rowId xmlns:a16="http://schemas.microsoft.com/office/drawing/2014/main" xmlns="" val="10002"/>
                  </a:ext>
                </a:extLst>
              </a:tr>
              <a:tr h="1913206">
                <a:tc>
                  <a:txBody>
                    <a:bodyPr/>
                    <a:lstStyle/>
                    <a:p>
                      <a:pPr>
                        <a:lnSpc>
                          <a:spcPct val="115000"/>
                        </a:lnSpc>
                        <a:spcAft>
                          <a:spcPts val="0"/>
                        </a:spcAft>
                      </a:pPr>
                      <a:r>
                        <a:rPr lang="en-GB" sz="1200" b="0" kern="1200" dirty="0">
                          <a:solidFill>
                            <a:schemeClr val="tx1"/>
                          </a:solidFill>
                          <a:effectLst/>
                          <a:latin typeface="Calibri" panose="020F0502020204030204" pitchFamily="34" charset="0"/>
                          <a:ea typeface="+mn-ea"/>
                          <a:cs typeface="+mn-cs"/>
                        </a:rPr>
                        <a:t>To mobilise and leverage financial resources from key stakeholders </a:t>
                      </a: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GB" sz="1200" b="0" kern="1200" dirty="0">
                          <a:solidFill>
                            <a:schemeClr val="tx1"/>
                          </a:solidFill>
                          <a:effectLst/>
                          <a:latin typeface="Calibri" panose="020F0502020204030204" pitchFamily="34" charset="0"/>
                          <a:ea typeface="+mn-ea"/>
                          <a:cs typeface="+mn-cs"/>
                        </a:rPr>
                        <a:t>Total value of funds sourced from the public and private sectors to support the youth development programme base</a:t>
                      </a: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R30</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MILLION</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R2 150 000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gn="just">
                        <a:lnSpc>
                          <a:spcPct val="100000"/>
                        </a:lnSpc>
                        <a:spcAft>
                          <a:spcPts val="0"/>
                        </a:spcAft>
                      </a:pPr>
                      <a:r>
                        <a:rPr lang="en-GB" sz="1200" b="0" kern="1200" dirty="0" smtClean="0">
                          <a:solidFill>
                            <a:schemeClr val="tx1"/>
                          </a:solidFill>
                          <a:effectLst/>
                          <a:latin typeface="Calibri" panose="020F0502020204030204" pitchFamily="34" charset="0"/>
                          <a:ea typeface="+mn-ea"/>
                          <a:cs typeface="+mn-cs"/>
                        </a:rPr>
                        <a:t>The Unit experienced challenges to engage with companies due to the down time created by the Head Office movement, and the Africa/China Youth Festival that took most of the time in March and April.</a:t>
                      </a:r>
                      <a:r>
                        <a:rPr lang="en-ZA" sz="1200" b="0" kern="1200" baseline="0" dirty="0" smtClean="0">
                          <a:solidFill>
                            <a:schemeClr val="tx1"/>
                          </a:solidFill>
                          <a:effectLst/>
                          <a:latin typeface="Calibri" panose="020F0502020204030204" pitchFamily="34" charset="0"/>
                          <a:ea typeface="+mn-ea"/>
                          <a:cs typeface="+mn-cs"/>
                        </a:rPr>
                        <a:t> </a:t>
                      </a:r>
                      <a:r>
                        <a:rPr lang="en-GB" sz="1200" b="0" kern="1200" dirty="0" smtClean="0">
                          <a:solidFill>
                            <a:schemeClr val="tx1"/>
                          </a:solidFill>
                          <a:effectLst/>
                          <a:latin typeface="Calibri" panose="020F0502020204030204" pitchFamily="34" charset="0"/>
                          <a:ea typeface="+mn-ea"/>
                          <a:cs typeface="+mn-cs"/>
                        </a:rPr>
                        <a:t>The Unit has however sent out funding requests to different companies and the target will be achieved in Q2.</a:t>
                      </a:r>
                      <a:endParaRPr lang="en-ZA" sz="1200" b="0" kern="1200" dirty="0">
                        <a:solidFill>
                          <a:schemeClr val="tx1"/>
                        </a:solidFill>
                        <a:effectLst/>
                        <a:latin typeface="Calibri" panose="020F0502020204030204" pitchFamily="34" charset="0"/>
                        <a:ea typeface="+mn-ea"/>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extLst>
                  <a:ext uri="{0D108BD9-81ED-4DB2-BD59-A6C34878D82A}">
                    <a16:rowId xmlns:a16="http://schemas.microsoft.com/office/drawing/2014/main" xmlns="" val="10003"/>
                  </a:ext>
                </a:extLst>
              </a:tr>
              <a:tr h="1965461">
                <a:tc>
                  <a:txBody>
                    <a:bodyPr/>
                    <a:lstStyle/>
                    <a:p>
                      <a:pPr marR="46990">
                        <a:lnSpc>
                          <a:spcPct val="115000"/>
                        </a:lnSpc>
                        <a:spcAft>
                          <a:spcPts val="0"/>
                        </a:spcAft>
                      </a:pPr>
                      <a:r>
                        <a:rPr lang="en-GB" sz="1200" b="0" kern="1200" dirty="0" smtClean="0">
                          <a:solidFill>
                            <a:schemeClr val="tx1"/>
                          </a:solidFill>
                          <a:effectLst/>
                          <a:latin typeface="Calibri" panose="020F0502020204030204" pitchFamily="34" charset="0"/>
                          <a:ea typeface="+mn-ea"/>
                          <a:cs typeface="+mn-cs"/>
                        </a:rPr>
                        <a:t>To lobby key stakeholders to support and implement youth development programmes</a:t>
                      </a:r>
                      <a:endParaRPr lang="en-ZA"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marL="0" marR="4699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mn-cs"/>
                        </a:rPr>
                        <a:t>Number of public and private key stakeholders lobbied to implement youth development programmes</a:t>
                      </a:r>
                      <a:endParaRPr lang="en-ZA" sz="1200" b="0" kern="1200" dirty="0" smtClean="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r>
                        <a:rPr lang="en-GB" sz="1200" b="0" kern="1200" dirty="0" smtClean="0">
                          <a:solidFill>
                            <a:schemeClr val="tx1"/>
                          </a:solidFill>
                          <a:effectLst/>
                          <a:latin typeface="Calibri" panose="020F0502020204030204" pitchFamily="34" charset="0"/>
                          <a:ea typeface="+mn-ea"/>
                          <a:cs typeface="+mn-cs"/>
                        </a:rPr>
                        <a:t>7</a:t>
                      </a:r>
                      <a:endParaRPr lang="en-ZA" sz="1200" b="0" kern="1200" dirty="0" smtClean="0">
                        <a:solidFill>
                          <a:schemeClr val="tx1"/>
                        </a:solidFill>
                        <a:effectLst/>
                        <a:latin typeface="Calibri" panose="020F0502020204030204" pitchFamily="34" charset="0"/>
                        <a:ea typeface="+mn-ea"/>
                        <a:cs typeface="+mn-cs"/>
                      </a:endParaRPr>
                    </a:p>
                    <a:p>
                      <a:r>
                        <a:rPr lang="en-GB" sz="1200" b="0" kern="1200" dirty="0" smtClean="0">
                          <a:solidFill>
                            <a:schemeClr val="tx1"/>
                          </a:solidFill>
                          <a:effectLst/>
                          <a:latin typeface="Calibri" panose="020F0502020204030204" pitchFamily="34" charset="0"/>
                          <a:ea typeface="+mn-ea"/>
                          <a:cs typeface="+mn-cs"/>
                        </a:rPr>
                        <a:t> </a:t>
                      </a:r>
                      <a:endParaRPr lang="en-ZA" sz="1200" b="0" kern="1200" dirty="0" smtClean="0">
                        <a:solidFill>
                          <a:schemeClr val="tx1"/>
                        </a:solidFill>
                        <a:effectLst/>
                        <a:latin typeface="Calibri" panose="020F0502020204030204" pitchFamily="34" charset="0"/>
                        <a:ea typeface="+mn-ea"/>
                        <a:cs typeface="+mn-cs"/>
                      </a:endParaRPr>
                    </a:p>
                    <a:p>
                      <a:r>
                        <a:rPr lang="en-GB" sz="1200" b="0" kern="1200" dirty="0" smtClean="0">
                          <a:solidFill>
                            <a:schemeClr val="tx1"/>
                          </a:solidFill>
                          <a:effectLst/>
                          <a:latin typeface="Calibri" panose="020F0502020204030204" pitchFamily="34" charset="0"/>
                          <a:ea typeface="+mn-ea"/>
                          <a:cs typeface="+mn-cs"/>
                        </a:rPr>
                        <a:t>-DAC, DIRCO, DPME</a:t>
                      </a:r>
                      <a:endParaRPr lang="en-ZA" sz="1200" b="0" kern="1200" dirty="0" smtClean="0">
                        <a:solidFill>
                          <a:schemeClr val="tx1"/>
                        </a:solidFill>
                        <a:effectLst/>
                        <a:latin typeface="Calibri" panose="020F0502020204030204" pitchFamily="34" charset="0"/>
                        <a:ea typeface="+mn-ea"/>
                        <a:cs typeface="+mn-cs"/>
                      </a:endParaRPr>
                    </a:p>
                    <a:p>
                      <a:r>
                        <a:rPr lang="en-GB" sz="1200" b="0" kern="1200" dirty="0" smtClean="0">
                          <a:solidFill>
                            <a:schemeClr val="tx1"/>
                          </a:solidFill>
                          <a:effectLst/>
                          <a:latin typeface="Calibri" panose="020F0502020204030204" pitchFamily="34" charset="0"/>
                          <a:ea typeface="+mn-ea"/>
                          <a:cs typeface="+mn-cs"/>
                        </a:rPr>
                        <a:t>-LEAP ( South 32)</a:t>
                      </a:r>
                      <a:endParaRPr lang="en-ZA" sz="1200" b="0" kern="1200" dirty="0" smtClean="0">
                        <a:solidFill>
                          <a:schemeClr val="tx1"/>
                        </a:solidFill>
                        <a:effectLst/>
                        <a:latin typeface="Calibri" panose="020F0502020204030204" pitchFamily="34" charset="0"/>
                        <a:ea typeface="+mn-ea"/>
                        <a:cs typeface="+mn-cs"/>
                      </a:endParaRPr>
                    </a:p>
                    <a:p>
                      <a:r>
                        <a:rPr lang="en-GB" sz="1200" b="0" kern="1200" dirty="0" smtClean="0">
                          <a:solidFill>
                            <a:schemeClr val="tx1"/>
                          </a:solidFill>
                          <a:effectLst/>
                          <a:latin typeface="Calibri" panose="020F0502020204030204" pitchFamily="34" charset="0"/>
                          <a:ea typeface="+mn-ea"/>
                          <a:cs typeface="+mn-cs"/>
                        </a:rPr>
                        <a:t>-Central energy fund </a:t>
                      </a:r>
                      <a:endParaRPr lang="en-ZA" sz="1200" b="0" kern="1200" dirty="0" smtClean="0">
                        <a:solidFill>
                          <a:schemeClr val="tx1"/>
                        </a:solidFill>
                        <a:effectLst/>
                        <a:latin typeface="Calibri" panose="020F0502020204030204" pitchFamily="34" charset="0"/>
                        <a:ea typeface="+mn-ea"/>
                        <a:cs typeface="+mn-cs"/>
                      </a:endParaRPr>
                    </a:p>
                    <a:p>
                      <a:r>
                        <a:rPr lang="en-GB" sz="1200" b="0" kern="1200" dirty="0" smtClean="0">
                          <a:solidFill>
                            <a:schemeClr val="tx1"/>
                          </a:solidFill>
                          <a:effectLst/>
                          <a:latin typeface="Calibri" panose="020F0502020204030204" pitchFamily="34" charset="0"/>
                          <a:ea typeface="+mn-ea"/>
                          <a:cs typeface="+mn-cs"/>
                        </a:rPr>
                        <a:t>-</a:t>
                      </a:r>
                      <a:r>
                        <a:rPr lang="en-GB" sz="1200" b="0" kern="1200" dirty="0" err="1" smtClean="0">
                          <a:solidFill>
                            <a:schemeClr val="tx1"/>
                          </a:solidFill>
                          <a:effectLst/>
                          <a:latin typeface="Calibri" panose="020F0502020204030204" pitchFamily="34" charset="0"/>
                          <a:ea typeface="+mn-ea"/>
                          <a:cs typeface="+mn-cs"/>
                        </a:rPr>
                        <a:t>Insika</a:t>
                      </a:r>
                      <a:r>
                        <a:rPr lang="en-GB" sz="1200" b="0" kern="1200" dirty="0" smtClean="0">
                          <a:solidFill>
                            <a:schemeClr val="tx1"/>
                          </a:solidFill>
                          <a:effectLst/>
                          <a:latin typeface="Calibri" panose="020F0502020204030204" pitchFamily="34" charset="0"/>
                          <a:ea typeface="+mn-ea"/>
                          <a:cs typeface="+mn-cs"/>
                        </a:rPr>
                        <a:t> foundation</a:t>
                      </a:r>
                      <a:endParaRPr lang="en-ZA" sz="1200" b="0" kern="1200" dirty="0" smtClean="0">
                        <a:solidFill>
                          <a:schemeClr val="tx1"/>
                        </a:solidFill>
                        <a:effectLst/>
                        <a:latin typeface="Calibri" panose="020F0502020204030204" pitchFamily="34" charset="0"/>
                        <a:ea typeface="+mn-ea"/>
                        <a:cs typeface="+mn-cs"/>
                      </a:endParaRPr>
                    </a:p>
                    <a:p>
                      <a:r>
                        <a:rPr lang="en-GB" sz="1200" b="0" kern="1200" dirty="0" smtClean="0">
                          <a:solidFill>
                            <a:schemeClr val="tx1"/>
                          </a:solidFill>
                          <a:effectLst/>
                          <a:latin typeface="Calibri" panose="020F0502020204030204" pitchFamily="34" charset="0"/>
                          <a:ea typeface="+mn-ea"/>
                          <a:cs typeface="+mn-cs"/>
                        </a:rPr>
                        <a:t>-NSFAS</a:t>
                      </a:r>
                      <a:endParaRPr lang="en-ZA" sz="1200" b="0" kern="1200" dirty="0" smtClean="0">
                        <a:solidFill>
                          <a:schemeClr val="tx1"/>
                        </a:solidFill>
                        <a:effectLst/>
                        <a:latin typeface="Calibri" panose="020F0502020204030204" pitchFamily="34" charset="0"/>
                        <a:ea typeface="+mn-ea"/>
                        <a:cs typeface="+mn-cs"/>
                      </a:endParaRPr>
                    </a:p>
                    <a:p>
                      <a:r>
                        <a:rPr lang="en-GB" sz="1200" b="0" kern="1200" dirty="0" smtClean="0">
                          <a:solidFill>
                            <a:schemeClr val="tx1"/>
                          </a:solidFill>
                          <a:effectLst/>
                          <a:latin typeface="Calibri" panose="020F0502020204030204" pitchFamily="34" charset="0"/>
                          <a:ea typeface="+mn-ea"/>
                          <a:cs typeface="+mn-cs"/>
                        </a:rPr>
                        <a:t>-SETA &amp; SOC</a:t>
                      </a:r>
                      <a:endParaRPr lang="en-ZA" sz="1200" b="0" kern="1200" dirty="0" smtClean="0">
                        <a:solidFill>
                          <a:schemeClr val="tx1"/>
                        </a:solidFill>
                        <a:effectLst/>
                        <a:latin typeface="Calibri" panose="020F0502020204030204" pitchFamily="34" charset="0"/>
                        <a:ea typeface="+mn-ea"/>
                        <a:cs typeface="+mn-cs"/>
                      </a:endParaRPr>
                    </a:p>
                    <a:p>
                      <a:r>
                        <a:rPr lang="en-GB" sz="1200" b="0" kern="1200" dirty="0" smtClean="0">
                          <a:solidFill>
                            <a:schemeClr val="tx1"/>
                          </a:solidFill>
                          <a:effectLst/>
                          <a:latin typeface="Calibri" panose="020F0502020204030204" pitchFamily="34" charset="0"/>
                          <a:ea typeface="+mn-ea"/>
                          <a:cs typeface="+mn-cs"/>
                        </a:rPr>
                        <a:t>-SAYCC, LGSETA, Africa Leadership, SAYC</a:t>
                      </a:r>
                      <a:endParaRPr lang="en-ZA"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gn="l">
                        <a:lnSpc>
                          <a:spcPct val="100000"/>
                        </a:lnSpc>
                        <a:spcAft>
                          <a:spcPts val="0"/>
                        </a:spcAft>
                      </a:pPr>
                      <a:r>
                        <a:rPr lang="en-GB" sz="1200" b="0" dirty="0" smtClean="0">
                          <a:effectLst/>
                          <a:latin typeface="Calibri" panose="020F0502020204030204" pitchFamily="34" charset="0"/>
                          <a:ea typeface="Calibri" panose="020F0502020204030204" pitchFamily="34" charset="0"/>
                        </a:rPr>
                        <a:t>The overachievement was due to the month of June activities and the unit managed to establish and implement partnerships with different stakeholders</a:t>
                      </a:r>
                      <a:endParaRPr lang="en-ZA" sz="1200" b="0" kern="1200" dirty="0">
                        <a:solidFill>
                          <a:schemeClr val="tx1"/>
                        </a:solidFill>
                        <a:effectLst/>
                        <a:latin typeface="Calibri" panose="020F0502020204030204" pitchFamily="34" charset="0"/>
                        <a:ea typeface="+mn-ea"/>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686622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xfrm>
            <a:off x="6464300" y="6376988"/>
            <a:ext cx="1905000" cy="2154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557AE1B-2D82-4A99-859E-38BA24755BEA}" type="slidenum">
              <a:rPr lang="en-GB" sz="1400" b="1">
                <a:solidFill>
                  <a:srgbClr val="FF0000"/>
                </a:solidFill>
                <a:latin typeface="Calibri" panose="020F0502020204030204" pitchFamily="34" charset="0"/>
              </a:rPr>
              <a:pPr eaLnBrk="1" hangingPunct="1"/>
              <a:t>22</a:t>
            </a:fld>
            <a:endParaRPr lang="en-GB" sz="1400" b="1" dirty="0">
              <a:solidFill>
                <a:srgbClr val="FF0000"/>
              </a:solidFill>
              <a:latin typeface="Calibri" panose="020F0502020204030204" pitchFamily="34" charset="0"/>
            </a:endParaRPr>
          </a:p>
        </p:txBody>
      </p:sp>
      <p:sp>
        <p:nvSpPr>
          <p:cNvPr id="3" name="Rectangle 43"/>
          <p:cNvSpPr>
            <a:spLocks noChangeArrowheads="1"/>
          </p:cNvSpPr>
          <p:nvPr/>
        </p:nvSpPr>
        <p:spPr bwMode="auto">
          <a:xfrm>
            <a:off x="4721225" y="-4967575"/>
            <a:ext cx="18473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en-ZA" dirty="0">
                <a:solidFill>
                  <a:srgbClr val="000000"/>
                </a:solidFill>
                <a:latin typeface="Calibri" panose="020F0502020204030204" pitchFamily="34" charset="0"/>
              </a:rPr>
              <a:t/>
            </a:r>
            <a:br>
              <a:rPr lang="en-ZA" dirty="0">
                <a:solidFill>
                  <a:srgbClr val="000000"/>
                </a:solidFill>
                <a:latin typeface="Calibri" panose="020F0502020204030204" pitchFamily="34" charset="0"/>
              </a:rPr>
            </a:br>
            <a:endParaRPr lang="en-ZA" dirty="0">
              <a:solidFill>
                <a:srgbClr val="000000"/>
              </a:solidFill>
              <a:latin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3624268592"/>
              </p:ext>
            </p:extLst>
          </p:nvPr>
        </p:nvGraphicFramePr>
        <p:xfrm>
          <a:off x="95534" y="48871"/>
          <a:ext cx="8843750" cy="5643814"/>
        </p:xfrm>
        <a:graphic>
          <a:graphicData uri="http://schemas.openxmlformats.org/drawingml/2006/table">
            <a:tbl>
              <a:tblPr firstRow="1" firstCol="1" lastRow="1" lastCol="1" bandRow="1" bandCol="1"/>
              <a:tblGrid>
                <a:gridCol w="1640106">
                  <a:extLst>
                    <a:ext uri="{9D8B030D-6E8A-4147-A177-3AD203B41FA5}">
                      <a16:colId xmlns:a16="http://schemas.microsoft.com/office/drawing/2014/main" xmlns="" val="20000"/>
                    </a:ext>
                  </a:extLst>
                </a:gridCol>
                <a:gridCol w="1732952">
                  <a:extLst>
                    <a:ext uri="{9D8B030D-6E8A-4147-A177-3AD203B41FA5}">
                      <a16:colId xmlns:a16="http://schemas.microsoft.com/office/drawing/2014/main" xmlns="" val="20001"/>
                    </a:ext>
                  </a:extLst>
                </a:gridCol>
                <a:gridCol w="1681982">
                  <a:extLst>
                    <a:ext uri="{9D8B030D-6E8A-4147-A177-3AD203B41FA5}">
                      <a16:colId xmlns:a16="http://schemas.microsoft.com/office/drawing/2014/main" xmlns="" val="20002"/>
                    </a:ext>
                  </a:extLst>
                </a:gridCol>
                <a:gridCol w="1833846">
                  <a:extLst>
                    <a:ext uri="{9D8B030D-6E8A-4147-A177-3AD203B41FA5}">
                      <a16:colId xmlns:a16="http://schemas.microsoft.com/office/drawing/2014/main" xmlns="" val="20003"/>
                    </a:ext>
                  </a:extLst>
                </a:gridCol>
                <a:gridCol w="1954864">
                  <a:extLst>
                    <a:ext uri="{9D8B030D-6E8A-4147-A177-3AD203B41FA5}">
                      <a16:colId xmlns:a16="http://schemas.microsoft.com/office/drawing/2014/main" xmlns="" val="20004"/>
                    </a:ext>
                  </a:extLst>
                </a:gridCol>
              </a:tblGrid>
              <a:tr h="347652">
                <a:tc gridSpan="5">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solidFill>
                            <a:schemeClr val="tx1"/>
                          </a:solidFill>
                          <a:effectLst/>
                        </a:rPr>
                        <a:t>PROGRAMME AREA </a:t>
                      </a:r>
                      <a:r>
                        <a:rPr lang="en-ZA" sz="2400" b="1" dirty="0" smtClean="0">
                          <a:solidFill>
                            <a:schemeClr val="tx1"/>
                          </a:solidFill>
                          <a:effectLst/>
                        </a:rPr>
                        <a:t>4: GOVERNANCE</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736675">
                <a:tc>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bg1"/>
                          </a:solidFill>
                          <a:effectLst/>
                          <a:latin typeface="Calibri" panose="020F0502020204030204" pitchFamily="34" charset="0"/>
                        </a:rPr>
                        <a:t>QUARTER</a:t>
                      </a:r>
                      <a:r>
                        <a:rPr lang="en-ZA" sz="1200" b="1" baseline="0" dirty="0" smtClean="0">
                          <a:solidFill>
                            <a:schemeClr val="bg1"/>
                          </a:solidFill>
                          <a:effectLst/>
                          <a:latin typeface="Calibri" panose="020F0502020204030204" pitchFamily="34" charset="0"/>
                        </a:rPr>
                        <a:t> 1</a:t>
                      </a:r>
                      <a:r>
                        <a:rPr lang="en-ZA" sz="1200" b="1" dirty="0" smtClean="0">
                          <a:solidFill>
                            <a:schemeClr val="bg1"/>
                          </a:solidFill>
                          <a:effectLst/>
                          <a:latin typeface="Calibri" panose="020F0502020204030204" pitchFamily="34" charset="0"/>
                        </a:rPr>
                        <a:t> </a:t>
                      </a: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p>
                      <a:pPr marL="72000" marR="46990" algn="ctr">
                        <a:lnSpc>
                          <a:spcPct val="115000"/>
                        </a:lnSpc>
                        <a:spcAft>
                          <a:spcPts val="0"/>
                        </a:spcAft>
                      </a:pPr>
                      <a:r>
                        <a:rPr lang="en-ZA" sz="1200" b="1" dirty="0" smtClean="0">
                          <a:solidFill>
                            <a:schemeClr val="bg1"/>
                          </a:solidFill>
                          <a:effectLst/>
                          <a:latin typeface="Calibri" panose="020F0502020204030204" pitchFamily="34" charset="0"/>
                        </a:rPr>
                        <a:t>QUARTER 1 ACTUALS</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1666273">
                <a:tc rowSpan="3">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nSpc>
                          <a:spcPct val="115000"/>
                        </a:lnSpc>
                        <a:spcAft>
                          <a:spcPts val="0"/>
                        </a:spcAft>
                      </a:pPr>
                      <a:r>
                        <a:rPr lang="en-GB" sz="1200" kern="1200" baseline="0" dirty="0" smtClean="0">
                          <a:solidFill>
                            <a:schemeClr val="tx1"/>
                          </a:solidFill>
                          <a:latin typeface="Calibri" panose="020F0502020204030204" pitchFamily="34" charset="0"/>
                          <a:ea typeface="+mn-ea"/>
                          <a:cs typeface="+mn-cs"/>
                        </a:rPr>
                        <a:t>To establish a credible, efficient and effective organization</a:t>
                      </a:r>
                      <a:endParaRPr lang="en-ZA" sz="1200" kern="1200" baseline="0" dirty="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GB"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ICT Road Map implemented</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GB"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Implemented 30% of phase 1 to 4 of the ICT road </a:t>
                      </a:r>
                      <a:r>
                        <a:rPr lang="en-GB"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map</a:t>
                      </a:r>
                    </a:p>
                    <a:p>
                      <a:pPr algn="l">
                        <a:lnSpc>
                          <a:spcPct val="115000"/>
                        </a:lnSpc>
                        <a:spcAft>
                          <a:spcPts val="1000"/>
                        </a:spcAft>
                      </a:pPr>
                      <a:r>
                        <a:rPr lang="en-GB"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Reviewed 30% of phase 1 to 4 of ICT road map</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ZA"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Achieved 30% implementation and reviewed phase 1 to 4 of ICT road map</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 Achieved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2"/>
                  </a:ext>
                </a:extLst>
              </a:tr>
              <a:tr h="1171717">
                <a:tc vMerge="1">
                  <a:txBody>
                    <a:bodyPr/>
                    <a:lstStyle/>
                    <a:p>
                      <a:pPr marL="72000">
                        <a:lnSpc>
                          <a:spcPct val="115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1000"/>
                        </a:spcAft>
                      </a:pPr>
                      <a:r>
                        <a:rPr lang="en-GB"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(HR) strategy reviewed and implemented</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1000"/>
                        </a:spcAft>
                      </a:pPr>
                      <a:r>
                        <a:rPr lang="en-GB"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Created awareness and stakeholder buy-in</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1000"/>
                        </a:spcAft>
                      </a:pPr>
                      <a:r>
                        <a:rPr lang="en-ZA"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 was not met  as HR Strategy  document is in final stages of incorporating inputs for presentation to EXCO</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r>
                        <a:rPr lang="en-ZA" sz="1200" dirty="0" smtClean="0">
                          <a:latin typeface="Calibri" panose="020F0502020204030204" pitchFamily="34" charset="0"/>
                        </a:rPr>
                        <a:t>HR strategy to be presented to EXCO in order to</a:t>
                      </a:r>
                      <a:r>
                        <a:rPr lang="en-ZA" sz="1200" baseline="0" dirty="0" smtClean="0">
                          <a:latin typeface="Calibri" panose="020F0502020204030204" pitchFamily="34" charset="0"/>
                        </a:rPr>
                        <a:t> get approval for </a:t>
                      </a:r>
                      <a:r>
                        <a:rPr lang="en-ZA" sz="1200" dirty="0" smtClean="0">
                          <a:latin typeface="Calibri" panose="020F0502020204030204" pitchFamily="34" charset="0"/>
                        </a:rPr>
                        <a:t> awareness and stakeholder buy</a:t>
                      </a:r>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r h="1648525">
                <a:tc vMerge="1">
                  <a:txBody>
                    <a:bodyPr/>
                    <a:lstStyle/>
                    <a:p>
                      <a:endParaRPr lang="en-ZA" sz="1200" dirty="0">
                        <a:latin typeface="Calibri" panose="020F050202020403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1000"/>
                        </a:spcAft>
                      </a:pPr>
                      <a:r>
                        <a:rPr lang="en-GB"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1 of the 3 year training plan implemented </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1000"/>
                        </a:spcAft>
                      </a:pPr>
                      <a:r>
                        <a:rPr lang="en-GB"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Signed off the roll-out plan</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1000"/>
                        </a:spcAft>
                      </a:pPr>
                      <a:r>
                        <a:rPr lang="en-ZA" sz="12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unit managed to develop the Terms of Reference</a:t>
                      </a:r>
                      <a:endParaRPr lang="en-ZA" sz="1200" b="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GB" sz="1200" dirty="0" smtClean="0">
                          <a:effectLst/>
                          <a:latin typeface="Calibri" panose="020F0502020204030204" pitchFamily="34" charset="0"/>
                          <a:ea typeface="Calibri" panose="020F0502020204030204" pitchFamily="34" charset="0"/>
                        </a:rPr>
                        <a:t>Training plan will be presented in Q2 to the Executive Committee.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47330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xfrm>
            <a:off x="6464300" y="6376988"/>
            <a:ext cx="1905000" cy="2154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557AE1B-2D82-4A99-859E-38BA24755BEA}" type="slidenum">
              <a:rPr lang="en-GB" sz="1400" b="1">
                <a:solidFill>
                  <a:srgbClr val="FF0000"/>
                </a:solidFill>
                <a:latin typeface="Calibri" panose="020F0502020204030204" pitchFamily="34" charset="0"/>
              </a:rPr>
              <a:pPr eaLnBrk="1" hangingPunct="1"/>
              <a:t>23</a:t>
            </a:fld>
            <a:endParaRPr lang="en-GB" sz="1400" b="1" dirty="0">
              <a:solidFill>
                <a:srgbClr val="FF0000"/>
              </a:solidFill>
              <a:latin typeface="Calibri" panose="020F0502020204030204" pitchFamily="34" charset="0"/>
            </a:endParaRPr>
          </a:p>
        </p:txBody>
      </p:sp>
      <p:sp>
        <p:nvSpPr>
          <p:cNvPr id="3" name="Rectangle 43"/>
          <p:cNvSpPr>
            <a:spLocks noChangeArrowheads="1"/>
          </p:cNvSpPr>
          <p:nvPr/>
        </p:nvSpPr>
        <p:spPr bwMode="auto">
          <a:xfrm>
            <a:off x="4721225" y="-4967575"/>
            <a:ext cx="18473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en-ZA" dirty="0">
                <a:solidFill>
                  <a:srgbClr val="000000"/>
                </a:solidFill>
                <a:latin typeface="Calibri" panose="020F0502020204030204" pitchFamily="34" charset="0"/>
              </a:rPr>
              <a:t/>
            </a:r>
            <a:br>
              <a:rPr lang="en-ZA" dirty="0">
                <a:solidFill>
                  <a:srgbClr val="000000"/>
                </a:solidFill>
                <a:latin typeface="Calibri" panose="020F0502020204030204" pitchFamily="34" charset="0"/>
              </a:rPr>
            </a:br>
            <a:endParaRPr lang="en-ZA" dirty="0">
              <a:solidFill>
                <a:srgbClr val="000000"/>
              </a:solidFill>
              <a:latin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3779924444"/>
              </p:ext>
            </p:extLst>
          </p:nvPr>
        </p:nvGraphicFramePr>
        <p:xfrm>
          <a:off x="95534" y="48871"/>
          <a:ext cx="8843750" cy="4332913"/>
        </p:xfrm>
        <a:graphic>
          <a:graphicData uri="http://schemas.openxmlformats.org/drawingml/2006/table">
            <a:tbl>
              <a:tblPr firstRow="1" firstCol="1" lastRow="1" lastCol="1" bandRow="1" bandCol="1"/>
              <a:tblGrid>
                <a:gridCol w="1640106">
                  <a:extLst>
                    <a:ext uri="{9D8B030D-6E8A-4147-A177-3AD203B41FA5}">
                      <a16:colId xmlns:a16="http://schemas.microsoft.com/office/drawing/2014/main" xmlns="" val="20000"/>
                    </a:ext>
                  </a:extLst>
                </a:gridCol>
                <a:gridCol w="1732952">
                  <a:extLst>
                    <a:ext uri="{9D8B030D-6E8A-4147-A177-3AD203B41FA5}">
                      <a16:colId xmlns:a16="http://schemas.microsoft.com/office/drawing/2014/main" xmlns="" val="20001"/>
                    </a:ext>
                  </a:extLst>
                </a:gridCol>
                <a:gridCol w="1681982">
                  <a:extLst>
                    <a:ext uri="{9D8B030D-6E8A-4147-A177-3AD203B41FA5}">
                      <a16:colId xmlns:a16="http://schemas.microsoft.com/office/drawing/2014/main" xmlns="" val="20002"/>
                    </a:ext>
                  </a:extLst>
                </a:gridCol>
                <a:gridCol w="1833846">
                  <a:extLst>
                    <a:ext uri="{9D8B030D-6E8A-4147-A177-3AD203B41FA5}">
                      <a16:colId xmlns:a16="http://schemas.microsoft.com/office/drawing/2014/main" xmlns="" val="20003"/>
                    </a:ext>
                  </a:extLst>
                </a:gridCol>
                <a:gridCol w="1954864">
                  <a:extLst>
                    <a:ext uri="{9D8B030D-6E8A-4147-A177-3AD203B41FA5}">
                      <a16:colId xmlns:a16="http://schemas.microsoft.com/office/drawing/2014/main" xmlns="" val="20004"/>
                    </a:ext>
                  </a:extLst>
                </a:gridCol>
              </a:tblGrid>
              <a:tr h="347652">
                <a:tc gridSpan="5">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gn="ctr">
                        <a:lnSpc>
                          <a:spcPct val="115000"/>
                        </a:lnSpc>
                        <a:spcAft>
                          <a:spcPts val="1000"/>
                        </a:spcAft>
                      </a:pPr>
                      <a:r>
                        <a:rPr lang="en-ZA" sz="2400" b="1" dirty="0">
                          <a:solidFill>
                            <a:schemeClr val="tx1"/>
                          </a:solidFill>
                          <a:effectLst/>
                        </a:rPr>
                        <a:t>PROGRAMME AREA </a:t>
                      </a:r>
                      <a:r>
                        <a:rPr lang="en-ZA" sz="2400" b="1" dirty="0" smtClean="0">
                          <a:solidFill>
                            <a:schemeClr val="tx1"/>
                          </a:solidFill>
                          <a:effectLst/>
                        </a:rPr>
                        <a:t>4: GOVERNANCE</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736675">
                <a:tc>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smtClean="0">
                          <a:solidFill>
                            <a:schemeClr val="bg1"/>
                          </a:solidFill>
                          <a:effectLst/>
                          <a:latin typeface="Calibri" panose="020F0502020204030204" pitchFamily="34" charset="0"/>
                        </a:rPr>
                        <a:t>QUARTER</a:t>
                      </a:r>
                      <a:r>
                        <a:rPr lang="en-ZA" sz="1200" b="1" baseline="0" dirty="0" smtClean="0">
                          <a:solidFill>
                            <a:schemeClr val="bg1"/>
                          </a:solidFill>
                          <a:effectLst/>
                          <a:latin typeface="Calibri" panose="020F0502020204030204" pitchFamily="34" charset="0"/>
                        </a:rPr>
                        <a:t> 1</a:t>
                      </a:r>
                      <a:r>
                        <a:rPr lang="en-ZA" sz="1200" b="1" dirty="0" smtClean="0">
                          <a:solidFill>
                            <a:schemeClr val="bg1"/>
                          </a:solidFill>
                          <a:effectLst/>
                          <a:latin typeface="Calibri" panose="020F0502020204030204" pitchFamily="34" charset="0"/>
                        </a:rPr>
                        <a:t> </a:t>
                      </a: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p>
                      <a:pPr marL="72000" marR="46990" algn="ctr">
                        <a:lnSpc>
                          <a:spcPct val="115000"/>
                        </a:lnSpc>
                        <a:spcAft>
                          <a:spcPts val="0"/>
                        </a:spcAft>
                      </a:pPr>
                      <a:r>
                        <a:rPr lang="en-ZA" sz="1200" b="1" dirty="0" smtClean="0">
                          <a:solidFill>
                            <a:schemeClr val="bg1"/>
                          </a:solidFill>
                          <a:effectLst/>
                          <a:latin typeface="Calibri" panose="020F0502020204030204" pitchFamily="34" charset="0"/>
                        </a:rPr>
                        <a:t>QUARTER 1 ACTUALS</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2003897">
                <a:tc rowSpan="2">
                  <a:txBody>
                    <a:bodyPr/>
                    <a:lstStyle>
                      <a:lvl1pPr marL="0" algn="l" defTabSz="457200" rtl="0" eaLnBrk="1" latinLnBrk="0" hangingPunct="1">
                        <a:defRPr sz="1800" b="1" kern="1200">
                          <a:solidFill>
                            <a:schemeClr val="lt1"/>
                          </a:solidFill>
                          <a:latin typeface="Calibri" panose="020F0502020204030204"/>
                          <a:ea typeface=""/>
                          <a:cs typeface=""/>
                        </a:defRPr>
                      </a:lvl1pPr>
                      <a:lvl2pPr marL="457200" algn="l" defTabSz="457200" rtl="0" eaLnBrk="1" latinLnBrk="0" hangingPunct="1">
                        <a:defRPr sz="1800" b="1" kern="1200">
                          <a:solidFill>
                            <a:schemeClr val="lt1"/>
                          </a:solidFill>
                          <a:latin typeface="Calibri" panose="020F0502020204030204"/>
                          <a:ea typeface=""/>
                          <a:cs typeface=""/>
                        </a:defRPr>
                      </a:lvl2pPr>
                      <a:lvl3pPr marL="914400" algn="l" defTabSz="457200" rtl="0" eaLnBrk="1" latinLnBrk="0" hangingPunct="1">
                        <a:defRPr sz="1800" b="1" kern="1200">
                          <a:solidFill>
                            <a:schemeClr val="lt1"/>
                          </a:solidFill>
                          <a:latin typeface="Calibri" panose="020F0502020204030204"/>
                          <a:ea typeface=""/>
                          <a:cs typeface=""/>
                        </a:defRPr>
                      </a:lvl3pPr>
                      <a:lvl4pPr marL="1371600" algn="l" defTabSz="457200" rtl="0" eaLnBrk="1" latinLnBrk="0" hangingPunct="1">
                        <a:defRPr sz="1800" b="1" kern="1200">
                          <a:solidFill>
                            <a:schemeClr val="lt1"/>
                          </a:solidFill>
                          <a:latin typeface="Calibri" panose="020F0502020204030204"/>
                          <a:ea typeface=""/>
                          <a:cs typeface=""/>
                        </a:defRPr>
                      </a:lvl4pPr>
                      <a:lvl5pPr marL="1828800" algn="l" defTabSz="457200" rtl="0" eaLnBrk="1" latinLnBrk="0" hangingPunct="1">
                        <a:defRPr sz="1800" b="1" kern="1200">
                          <a:solidFill>
                            <a:schemeClr val="lt1"/>
                          </a:solidFill>
                          <a:latin typeface="Calibri" panose="020F0502020204030204"/>
                          <a:ea typeface=""/>
                          <a:cs typeface=""/>
                        </a:defRPr>
                      </a:lvl5pPr>
                      <a:lvl6pPr marL="2286000" algn="l" defTabSz="457200" rtl="0" eaLnBrk="1" latinLnBrk="0" hangingPunct="1">
                        <a:defRPr sz="1800" b="1" kern="1200">
                          <a:solidFill>
                            <a:schemeClr val="lt1"/>
                          </a:solidFill>
                          <a:latin typeface="Calibri" panose="020F0502020204030204"/>
                          <a:ea typeface=""/>
                          <a:cs typeface=""/>
                        </a:defRPr>
                      </a:lvl6pPr>
                      <a:lvl7pPr marL="2743200" algn="l" defTabSz="457200" rtl="0" eaLnBrk="1" latinLnBrk="0" hangingPunct="1">
                        <a:defRPr sz="1800" b="1" kern="1200">
                          <a:solidFill>
                            <a:schemeClr val="lt1"/>
                          </a:solidFill>
                          <a:latin typeface="Calibri" panose="020F0502020204030204"/>
                          <a:ea typeface=""/>
                          <a:cs typeface=""/>
                        </a:defRPr>
                      </a:lvl7pPr>
                      <a:lvl8pPr marL="3200400" algn="l" defTabSz="457200" rtl="0" eaLnBrk="1" latinLnBrk="0" hangingPunct="1">
                        <a:defRPr sz="1800" b="1" kern="1200">
                          <a:solidFill>
                            <a:schemeClr val="lt1"/>
                          </a:solidFill>
                          <a:latin typeface="Calibri" panose="020F0502020204030204"/>
                          <a:ea typeface=""/>
                          <a:cs typeface=""/>
                        </a:defRPr>
                      </a:lvl8pPr>
                      <a:lvl9pPr marL="3657600" algn="l" defTabSz="457200" rtl="0" eaLnBrk="1" latinLnBrk="0" hangingPunct="1">
                        <a:defRPr sz="1800" b="1" kern="1200">
                          <a:solidFill>
                            <a:schemeClr val="lt1"/>
                          </a:solidFill>
                          <a:latin typeface="Calibri" panose="020F0502020204030204"/>
                          <a:ea typeface=""/>
                          <a:cs typeface=""/>
                        </a:defRPr>
                      </a:lvl9pPr>
                    </a:lstStyle>
                    <a:p>
                      <a:pPr marL="72000">
                        <a:lnSpc>
                          <a:spcPct val="115000"/>
                        </a:lnSpc>
                        <a:spcAft>
                          <a:spcPts val="0"/>
                        </a:spcAft>
                      </a:pPr>
                      <a:r>
                        <a:rPr lang="en-GB" sz="1200" kern="1200" baseline="0" dirty="0" smtClean="0">
                          <a:solidFill>
                            <a:schemeClr val="tx1"/>
                          </a:solidFill>
                          <a:latin typeface="Calibri" panose="020F0502020204030204" pitchFamily="34" charset="0"/>
                          <a:ea typeface="+mn-ea"/>
                          <a:cs typeface="+mn-cs"/>
                        </a:rPr>
                        <a:t>To establish a credible, efficient and effective organization</a:t>
                      </a:r>
                      <a:endParaRPr lang="en-ZA" sz="1200" kern="1200" baseline="0" dirty="0">
                        <a:solidFill>
                          <a:schemeClr val="tx1"/>
                        </a:solidFill>
                        <a:latin typeface="Calibri" panose="020F0502020204030204" pitchFamily="34" charset="0"/>
                        <a:ea typeface="+mn-ea"/>
                        <a:cs typeface="+mn-cs"/>
                      </a:endParaRPr>
                    </a:p>
                  </a:txBody>
                  <a:tcPr marL="10134" marR="10134"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0" algn="l" defTabSz="457200" rtl="0" eaLnBrk="1" latinLnBrk="0" hangingPunct="1">
                        <a:lnSpc>
                          <a:spcPct val="115000"/>
                        </a:lnSpc>
                        <a:spcAft>
                          <a:spcPts val="1000"/>
                        </a:spcAft>
                      </a:pPr>
                      <a:r>
                        <a:rPr lang="en-GB"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Implement an integrated marketing and communication strategy</a:t>
                      </a:r>
                      <a:endParaRPr lang="en-ZA"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GB"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Implemented roll out of branch specific communications plans</a:t>
                      </a:r>
                      <a:endParaRPr lang="en-ZA"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ZA" sz="1200" dirty="0" smtClean="0">
                          <a:effectLst/>
                          <a:latin typeface="Calibri" panose="020F0502020204030204" pitchFamily="34" charset="0"/>
                          <a:ea typeface="Calibri" panose="020F0502020204030204" pitchFamily="34" charset="0"/>
                          <a:cs typeface="Times New Roman" panose="02020603050405020304" pitchFamily="18" charset="0"/>
                        </a:rPr>
                        <a:t>Integrated marketing and communication strategy still outstanding pending decision by newly appointed Board with regards to reviewing the communication strategy of the agency as well as re-branding.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marL="72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To be submitted to the Board in Q2.</a:t>
                      </a:r>
                      <a:endParaRPr lang="en-ZA"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2"/>
                  </a:ext>
                </a:extLst>
              </a:tr>
              <a:tr h="1171717">
                <a:tc vMerge="1">
                  <a:txBody>
                    <a:bodyPr/>
                    <a:lstStyle/>
                    <a:p>
                      <a:pPr marL="72000">
                        <a:lnSpc>
                          <a:spcPct val="115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marL="0" algn="l" defTabSz="457200" rtl="0" eaLnBrk="1" latinLnBrk="0" hangingPunct="1">
                        <a:lnSpc>
                          <a:spcPct val="115000"/>
                        </a:lnSpc>
                        <a:spcAft>
                          <a:spcPts val="1000"/>
                        </a:spcAft>
                      </a:pPr>
                      <a:r>
                        <a:rPr lang="en-GB" sz="1200" kern="1200" dirty="0" smtClean="0">
                          <a:solidFill>
                            <a:schemeClr val="tx1"/>
                          </a:solidFill>
                          <a:effectLst/>
                          <a:latin typeface="Calibri" panose="020F0502020204030204" pitchFamily="34" charset="0"/>
                          <a:ea typeface="+mn-ea"/>
                          <a:cs typeface="Arial" panose="020B0604020202020204" pitchFamily="34" charset="0"/>
                        </a:rPr>
                        <a:t>Payment of legitimate service provider invoices within the 30 day period</a:t>
                      </a:r>
                      <a:endParaRPr lang="en-ZA" sz="1200" b="0" kern="120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134" marR="10134"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GB" sz="1200" dirty="0">
                          <a:effectLst/>
                          <a:latin typeface="Calibri" panose="020F0502020204030204" pitchFamily="34" charset="0"/>
                          <a:ea typeface="Calibri" panose="020F0502020204030204" pitchFamily="34" charset="0"/>
                          <a:cs typeface="Arial" panose="020B0604020202020204" pitchFamily="34" charset="0"/>
                        </a:rPr>
                        <a:t>100% of legitimate service provider invoices paid within the 30 day period</a:t>
                      </a:r>
                      <a:endParaRPr lang="en-ZA"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 of legitimate invoices paid within 30 days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tc>
                  <a:txBody>
                    <a:bodyPr/>
                    <a:lstStyle/>
                    <a:p>
                      <a:pPr algn="l">
                        <a:lnSpc>
                          <a:spcPct val="115000"/>
                        </a:lnSpc>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Paid 100% of legitimate invoices within 30 days.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151877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31106"/>
          </a:xfrm>
        </p:spPr>
        <p:txBody>
          <a:bodyPr/>
          <a:lstStyle/>
          <a:p>
            <a:r>
              <a:rPr lang="en-US" dirty="0" smtClean="0"/>
              <a:t>Financial performance quarter 4 2016 / 2017</a:t>
            </a:r>
            <a:endParaRPr lang="en-US" dirty="0"/>
          </a:p>
        </p:txBody>
      </p:sp>
      <p:sp>
        <p:nvSpPr>
          <p:cNvPr id="4" name="Slide Number Placeholder 3"/>
          <p:cNvSpPr>
            <a:spLocks noGrp="1"/>
          </p:cNvSpPr>
          <p:nvPr>
            <p:ph type="sldNum" sz="quarter" idx="10"/>
          </p:nvPr>
        </p:nvSpPr>
        <p:spPr/>
        <p:txBody>
          <a:bodyPr/>
          <a:lstStyle/>
          <a:p>
            <a:pPr>
              <a:defRPr/>
            </a:pPr>
            <a:fld id="{20FE395B-1900-45BC-AF4F-2ECFEA9F3ECE}" type="slidenum">
              <a:rPr lang="en-GB" altLang="en-US" smtClean="0"/>
              <a:pPr>
                <a:defRPr/>
              </a:pPr>
              <a:t>24</a:t>
            </a:fld>
            <a:endParaRPr lang="en-GB" altLang="en-US" dirty="0"/>
          </a:p>
        </p:txBody>
      </p:sp>
    </p:spTree>
    <p:extLst>
      <p:ext uri="{BB962C8B-B14F-4D97-AF65-F5344CB8AC3E}">
        <p14:creationId xmlns:p14="http://schemas.microsoft.com/office/powerpoint/2010/main" xmlns="" val="3480796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performance against budget</a:t>
            </a:r>
            <a:endParaRPr lang="en-US" dirty="0"/>
          </a:p>
        </p:txBody>
      </p:sp>
      <p:sp>
        <p:nvSpPr>
          <p:cNvPr id="3" name="Slide Number Placeholder 2"/>
          <p:cNvSpPr>
            <a:spLocks noGrp="1"/>
          </p:cNvSpPr>
          <p:nvPr>
            <p:ph type="sldNum" sz="quarter" idx="10"/>
          </p:nvPr>
        </p:nvSpPr>
        <p:spPr/>
        <p:txBody>
          <a:bodyPr/>
          <a:lstStyle/>
          <a:p>
            <a:pPr>
              <a:defRPr/>
            </a:pPr>
            <a:fld id="{31F633AB-784C-42EE-85C8-10DA4B4F8E9F}" type="slidenum">
              <a:rPr lang="en-GB" altLang="en-US" smtClean="0"/>
              <a:pPr>
                <a:defRPr/>
              </a:pPr>
              <a:t>25</a:t>
            </a:fld>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844788187"/>
              </p:ext>
            </p:extLst>
          </p:nvPr>
        </p:nvGraphicFramePr>
        <p:xfrm>
          <a:off x="184727" y="707708"/>
          <a:ext cx="8318141" cy="5641056"/>
        </p:xfrm>
        <a:graphic>
          <a:graphicData uri="http://schemas.openxmlformats.org/drawingml/2006/table">
            <a:tbl>
              <a:tblPr firstRow="1" bandRow="1">
                <a:tableStyleId>{72833802-FEF1-4C79-8D5D-14CF1EAF98D9}</a:tableStyleId>
              </a:tblPr>
              <a:tblGrid>
                <a:gridCol w="1792897">
                  <a:extLst>
                    <a:ext uri="{9D8B030D-6E8A-4147-A177-3AD203B41FA5}">
                      <a16:colId xmlns:a16="http://schemas.microsoft.com/office/drawing/2014/main" xmlns="" val="20000"/>
                    </a:ext>
                  </a:extLst>
                </a:gridCol>
                <a:gridCol w="1889894">
                  <a:extLst>
                    <a:ext uri="{9D8B030D-6E8A-4147-A177-3AD203B41FA5}">
                      <a16:colId xmlns:a16="http://schemas.microsoft.com/office/drawing/2014/main" xmlns="" val="20001"/>
                    </a:ext>
                  </a:extLst>
                </a:gridCol>
                <a:gridCol w="2047974">
                  <a:extLst>
                    <a:ext uri="{9D8B030D-6E8A-4147-A177-3AD203B41FA5}">
                      <a16:colId xmlns:a16="http://schemas.microsoft.com/office/drawing/2014/main" xmlns="" val="20002"/>
                    </a:ext>
                  </a:extLst>
                </a:gridCol>
                <a:gridCol w="1770123">
                  <a:extLst>
                    <a:ext uri="{9D8B030D-6E8A-4147-A177-3AD203B41FA5}">
                      <a16:colId xmlns:a16="http://schemas.microsoft.com/office/drawing/2014/main" xmlns="" val="20003"/>
                    </a:ext>
                  </a:extLst>
                </a:gridCol>
                <a:gridCol w="817253">
                  <a:extLst>
                    <a:ext uri="{9D8B030D-6E8A-4147-A177-3AD203B41FA5}">
                      <a16:colId xmlns:a16="http://schemas.microsoft.com/office/drawing/2014/main" xmlns="" val="20004"/>
                    </a:ext>
                  </a:extLst>
                </a:gridCol>
              </a:tblGrid>
              <a:tr h="613692">
                <a:tc>
                  <a:txBody>
                    <a:bodyPr/>
                    <a:lstStyle/>
                    <a:p>
                      <a:pPr algn="ctr"/>
                      <a:r>
                        <a:rPr lang="en-US" sz="1400" dirty="0" smtClean="0">
                          <a:solidFill>
                            <a:schemeClr val="tx1"/>
                          </a:solidFill>
                          <a:latin typeface="+mn-lt"/>
                          <a:cs typeface="Arial" panose="020B0604020202020204" pitchFamily="34" charset="0"/>
                        </a:rPr>
                        <a:t>Key Programmatic Area</a:t>
                      </a:r>
                      <a:endParaRPr lang="en-US" sz="1400" dirty="0">
                        <a:solidFill>
                          <a:schemeClr val="tx1"/>
                        </a:solidFill>
                        <a:latin typeface="+mn-lt"/>
                        <a:cs typeface="Arial" panose="020B0604020202020204" pitchFamily="34" charset="0"/>
                      </a:endParaRPr>
                    </a:p>
                  </a:txBody>
                  <a:tcPr anchor="ctr"/>
                </a:tc>
                <a:tc>
                  <a:txBody>
                    <a:bodyPr/>
                    <a:lstStyle/>
                    <a:p>
                      <a:pPr algn="ctr"/>
                      <a:r>
                        <a:rPr lang="en-US" sz="1400" dirty="0" smtClean="0">
                          <a:solidFill>
                            <a:schemeClr val="tx1"/>
                          </a:solidFill>
                          <a:latin typeface="+mn-lt"/>
                          <a:cs typeface="Arial" panose="020B0604020202020204" pitchFamily="34" charset="0"/>
                        </a:rPr>
                        <a:t>Budget allocation</a:t>
                      </a:r>
                      <a:endParaRPr lang="en-US" sz="1400" dirty="0">
                        <a:solidFill>
                          <a:schemeClr val="tx1"/>
                        </a:solidFill>
                        <a:latin typeface="+mn-lt"/>
                        <a:cs typeface="Arial" panose="020B0604020202020204" pitchFamily="34" charset="0"/>
                      </a:endParaRPr>
                    </a:p>
                  </a:txBody>
                  <a:tcPr anchor="ctr"/>
                </a:tc>
                <a:tc>
                  <a:txBody>
                    <a:bodyPr/>
                    <a:lstStyle/>
                    <a:p>
                      <a:pPr algn="ctr"/>
                      <a:r>
                        <a:rPr lang="en-US" sz="1400" dirty="0" smtClean="0">
                          <a:solidFill>
                            <a:schemeClr val="tx1"/>
                          </a:solidFill>
                          <a:latin typeface="+mn-lt"/>
                          <a:cs typeface="Arial" panose="020B0604020202020204" pitchFamily="34" charset="0"/>
                        </a:rPr>
                        <a:t>Quarter 4</a:t>
                      </a:r>
                      <a:r>
                        <a:rPr lang="en-US" sz="1400" baseline="0" dirty="0" smtClean="0">
                          <a:solidFill>
                            <a:schemeClr val="tx1"/>
                          </a:solidFill>
                          <a:latin typeface="+mn-lt"/>
                          <a:cs typeface="Arial" panose="020B0604020202020204" pitchFamily="34" charset="0"/>
                        </a:rPr>
                        <a:t> </a:t>
                      </a:r>
                      <a:r>
                        <a:rPr lang="en-US" sz="1400" dirty="0" smtClean="0">
                          <a:solidFill>
                            <a:schemeClr val="tx1"/>
                          </a:solidFill>
                          <a:latin typeface="+mn-lt"/>
                          <a:cs typeface="Arial" panose="020B0604020202020204" pitchFamily="34" charset="0"/>
                        </a:rPr>
                        <a:t>budget </a:t>
                      </a:r>
                      <a:endParaRPr lang="en-US" sz="1400" dirty="0">
                        <a:solidFill>
                          <a:schemeClr val="tx1"/>
                        </a:solidFill>
                        <a:latin typeface="+mn-lt"/>
                        <a:cs typeface="Arial" panose="020B0604020202020204" pitchFamily="34" charset="0"/>
                      </a:endParaRPr>
                    </a:p>
                  </a:txBody>
                  <a:tcPr anchor="ctr"/>
                </a:tc>
                <a:tc>
                  <a:txBody>
                    <a:bodyPr/>
                    <a:lstStyle/>
                    <a:p>
                      <a:pPr algn="ctr"/>
                      <a:r>
                        <a:rPr lang="en-US" sz="1400" dirty="0" smtClean="0">
                          <a:solidFill>
                            <a:schemeClr val="tx1"/>
                          </a:solidFill>
                          <a:latin typeface="+mn-lt"/>
                          <a:cs typeface="Arial" panose="020B0604020202020204" pitchFamily="34" charset="0"/>
                        </a:rPr>
                        <a:t>Quarter 4 expenditure</a:t>
                      </a:r>
                      <a:endParaRPr lang="en-US" sz="1400" dirty="0">
                        <a:solidFill>
                          <a:schemeClr val="tx1"/>
                        </a:solidFill>
                        <a:latin typeface="+mn-lt"/>
                        <a:cs typeface="Arial" panose="020B0604020202020204" pitchFamily="34" charset="0"/>
                      </a:endParaRPr>
                    </a:p>
                  </a:txBody>
                  <a:tcPr anchor="ctr"/>
                </a:tc>
                <a:tc>
                  <a:txBody>
                    <a:bodyPr/>
                    <a:lstStyle/>
                    <a:p>
                      <a:pPr algn="ctr"/>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xmlns="" val="10000"/>
                  </a:ext>
                </a:extLst>
              </a:tr>
              <a:tr h="613692">
                <a:tc>
                  <a:txBody>
                    <a:bodyPr/>
                    <a:lstStyle/>
                    <a:p>
                      <a:r>
                        <a:rPr lang="en-US" sz="1400" b="0" dirty="0" smtClean="0">
                          <a:solidFill>
                            <a:schemeClr val="tx1"/>
                          </a:solidFill>
                          <a:latin typeface="+mn-lt"/>
                          <a:cs typeface="Arial" panose="020B0604020202020204" pitchFamily="34" charset="0"/>
                        </a:rPr>
                        <a:t>Economic Participation</a:t>
                      </a:r>
                      <a:endParaRPr lang="en-US" sz="1400" b="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R59 253 300</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R59 253 300</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b="0" dirty="0" smtClean="0">
                          <a:solidFill>
                            <a:schemeClr val="tx1"/>
                          </a:solidFill>
                          <a:latin typeface="+mn-lt"/>
                          <a:cs typeface="Arial" panose="020B0604020202020204" pitchFamily="34" charset="0"/>
                        </a:rPr>
                        <a:t>R59 800</a:t>
                      </a:r>
                      <a:r>
                        <a:rPr lang="en-US" sz="1400" b="0" baseline="0" dirty="0" smtClean="0">
                          <a:solidFill>
                            <a:schemeClr val="tx1"/>
                          </a:solidFill>
                          <a:latin typeface="+mn-lt"/>
                          <a:cs typeface="Arial" panose="020B0604020202020204" pitchFamily="34" charset="0"/>
                        </a:rPr>
                        <a:t> 976</a:t>
                      </a:r>
                      <a:endParaRPr lang="en-US" sz="1400" b="0" dirty="0">
                        <a:solidFill>
                          <a:schemeClr val="tx1"/>
                        </a:solidFill>
                        <a:latin typeface="+mn-lt"/>
                        <a:cs typeface="Arial" panose="020B0604020202020204" pitchFamily="34" charset="0"/>
                      </a:endParaRPr>
                    </a:p>
                  </a:txBody>
                  <a:tcPr anchor="ctr"/>
                </a:tc>
                <a:tc>
                  <a:txBody>
                    <a:bodyPr/>
                    <a:lstStyle/>
                    <a:p>
                      <a:pPr algn="ctr" fontAlgn="b"/>
                      <a:r>
                        <a:rPr lang="en-US" sz="1400" b="0" i="0" u="none" strike="noStrike" dirty="0">
                          <a:solidFill>
                            <a:srgbClr val="000000"/>
                          </a:solidFill>
                          <a:effectLst/>
                          <a:latin typeface="+mn-lt"/>
                          <a:cs typeface="Arial" panose="020B0604020202020204" pitchFamily="34" charset="0"/>
                        </a:rPr>
                        <a:t>101%</a:t>
                      </a:r>
                    </a:p>
                  </a:txBody>
                  <a:tcPr marL="6350" marR="6350" marT="6350" marB="0" anchor="ctr"/>
                </a:tc>
                <a:extLst>
                  <a:ext uri="{0D108BD9-81ED-4DB2-BD59-A6C34878D82A}">
                    <a16:rowId xmlns:a16="http://schemas.microsoft.com/office/drawing/2014/main" xmlns="" val="10001"/>
                  </a:ext>
                </a:extLst>
              </a:tr>
              <a:tr h="613692">
                <a:tc>
                  <a:txBody>
                    <a:bodyPr/>
                    <a:lstStyle/>
                    <a:p>
                      <a:r>
                        <a:rPr lang="en-US" sz="1400" b="0" dirty="0" smtClean="0">
                          <a:solidFill>
                            <a:schemeClr val="tx1"/>
                          </a:solidFill>
                          <a:latin typeface="+mn-lt"/>
                          <a:cs typeface="Arial" panose="020B0604020202020204" pitchFamily="34" charset="0"/>
                        </a:rPr>
                        <a:t>Education and skills development</a:t>
                      </a:r>
                      <a:endParaRPr lang="en-US" sz="1400" b="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R74 099 686</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R74 099 686</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b="0" dirty="0" smtClean="0">
                          <a:solidFill>
                            <a:schemeClr val="tx1"/>
                          </a:solidFill>
                          <a:latin typeface="+mn-lt"/>
                          <a:cs typeface="Arial" panose="020B0604020202020204" pitchFamily="34" charset="0"/>
                        </a:rPr>
                        <a:t>R75 833 780</a:t>
                      </a:r>
                      <a:endParaRPr lang="en-US" sz="1400" b="0" dirty="0">
                        <a:solidFill>
                          <a:schemeClr val="tx1"/>
                        </a:solidFill>
                        <a:latin typeface="+mn-lt"/>
                        <a:cs typeface="Arial" panose="020B0604020202020204" pitchFamily="34" charset="0"/>
                      </a:endParaRPr>
                    </a:p>
                  </a:txBody>
                  <a:tcPr anchor="ctr"/>
                </a:tc>
                <a:tc>
                  <a:txBody>
                    <a:bodyPr/>
                    <a:lstStyle/>
                    <a:p>
                      <a:pPr algn="ctr" fontAlgn="b"/>
                      <a:r>
                        <a:rPr lang="en-US" sz="1400" b="0" i="0" u="none" strike="noStrike" dirty="0">
                          <a:solidFill>
                            <a:srgbClr val="000000"/>
                          </a:solidFill>
                          <a:effectLst/>
                          <a:latin typeface="+mn-lt"/>
                          <a:cs typeface="Arial" panose="020B0604020202020204" pitchFamily="34" charset="0"/>
                        </a:rPr>
                        <a:t>102%</a:t>
                      </a:r>
                    </a:p>
                  </a:txBody>
                  <a:tcPr marL="6350" marR="6350" marT="6350" marB="0" anchor="ctr"/>
                </a:tc>
                <a:extLst>
                  <a:ext uri="{0D108BD9-81ED-4DB2-BD59-A6C34878D82A}">
                    <a16:rowId xmlns:a16="http://schemas.microsoft.com/office/drawing/2014/main" xmlns="" val="10002"/>
                  </a:ext>
                </a:extLst>
              </a:tr>
              <a:tr h="613692">
                <a:tc>
                  <a:txBody>
                    <a:bodyPr/>
                    <a:lstStyle/>
                    <a:p>
                      <a:r>
                        <a:rPr lang="en-US" sz="1400" b="0" dirty="0" smtClean="0">
                          <a:solidFill>
                            <a:schemeClr val="tx1"/>
                          </a:solidFill>
                          <a:latin typeface="+mn-lt"/>
                          <a:cs typeface="Arial" panose="020B0604020202020204" pitchFamily="34" charset="0"/>
                        </a:rPr>
                        <a:t>National Youth Service</a:t>
                      </a:r>
                      <a:endParaRPr lang="en-US" sz="1400" b="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R56</a:t>
                      </a:r>
                      <a:r>
                        <a:rPr lang="en-US" sz="1400" baseline="0" dirty="0" smtClean="0">
                          <a:solidFill>
                            <a:schemeClr val="tx1"/>
                          </a:solidFill>
                          <a:latin typeface="+mn-lt"/>
                          <a:cs typeface="Arial" panose="020B0604020202020204" pitchFamily="34" charset="0"/>
                        </a:rPr>
                        <a:t> 802 100</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R56</a:t>
                      </a:r>
                      <a:r>
                        <a:rPr lang="en-US" sz="1400" baseline="0" dirty="0" smtClean="0">
                          <a:solidFill>
                            <a:schemeClr val="tx1"/>
                          </a:solidFill>
                          <a:latin typeface="+mn-lt"/>
                          <a:cs typeface="Arial" panose="020B0604020202020204" pitchFamily="34" charset="0"/>
                        </a:rPr>
                        <a:t> 802 100</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b="0" dirty="0" smtClean="0">
                          <a:solidFill>
                            <a:schemeClr val="tx1"/>
                          </a:solidFill>
                          <a:latin typeface="+mn-lt"/>
                          <a:cs typeface="Arial" panose="020B0604020202020204" pitchFamily="34" charset="0"/>
                        </a:rPr>
                        <a:t>R53 033 972</a:t>
                      </a:r>
                      <a:endParaRPr lang="en-US" sz="1400" b="0" dirty="0">
                        <a:solidFill>
                          <a:schemeClr val="tx1"/>
                        </a:solidFill>
                        <a:latin typeface="+mn-lt"/>
                        <a:cs typeface="Arial" panose="020B0604020202020204" pitchFamily="34" charset="0"/>
                      </a:endParaRPr>
                    </a:p>
                  </a:txBody>
                  <a:tcPr anchor="ctr"/>
                </a:tc>
                <a:tc>
                  <a:txBody>
                    <a:bodyPr/>
                    <a:lstStyle/>
                    <a:p>
                      <a:pPr algn="ctr" fontAlgn="b"/>
                      <a:r>
                        <a:rPr lang="en-US" sz="1400" b="0" i="0" u="none" strike="noStrike" dirty="0">
                          <a:solidFill>
                            <a:srgbClr val="000000"/>
                          </a:solidFill>
                          <a:effectLst/>
                          <a:latin typeface="+mn-lt"/>
                          <a:cs typeface="Arial" panose="020B0604020202020204" pitchFamily="34" charset="0"/>
                        </a:rPr>
                        <a:t>93%</a:t>
                      </a:r>
                    </a:p>
                  </a:txBody>
                  <a:tcPr marL="6350" marR="6350" marT="6350" marB="0" anchor="ctr"/>
                </a:tc>
                <a:extLst>
                  <a:ext uri="{0D108BD9-81ED-4DB2-BD59-A6C34878D82A}">
                    <a16:rowId xmlns:a16="http://schemas.microsoft.com/office/drawing/2014/main" xmlns="" val="10003"/>
                  </a:ext>
                </a:extLst>
              </a:tr>
              <a:tr h="613692">
                <a:tc>
                  <a:txBody>
                    <a:bodyPr/>
                    <a:lstStyle/>
                    <a:p>
                      <a:r>
                        <a:rPr lang="en-US" sz="1400" b="0" dirty="0" smtClean="0">
                          <a:solidFill>
                            <a:schemeClr val="tx1"/>
                          </a:solidFill>
                          <a:latin typeface="+mn-lt"/>
                          <a:cs typeface="Arial" panose="020B0604020202020204" pitchFamily="34" charset="0"/>
                        </a:rPr>
                        <a:t>Service Delivery Channel</a:t>
                      </a:r>
                      <a:endParaRPr lang="en-US" sz="1400" b="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R24 611 821</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R24 611 821</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b="0" dirty="0" smtClean="0">
                          <a:solidFill>
                            <a:schemeClr val="tx1"/>
                          </a:solidFill>
                          <a:latin typeface="+mn-lt"/>
                          <a:cs typeface="Arial" panose="020B0604020202020204" pitchFamily="34" charset="0"/>
                        </a:rPr>
                        <a:t>R24</a:t>
                      </a:r>
                      <a:r>
                        <a:rPr lang="en-US" sz="1400" b="0" baseline="0" dirty="0" smtClean="0">
                          <a:solidFill>
                            <a:schemeClr val="tx1"/>
                          </a:solidFill>
                          <a:latin typeface="+mn-lt"/>
                          <a:cs typeface="Arial" panose="020B0604020202020204" pitchFamily="34" charset="0"/>
                        </a:rPr>
                        <a:t> 432 662</a:t>
                      </a:r>
                      <a:endParaRPr lang="en-US" sz="1400" b="0" dirty="0">
                        <a:solidFill>
                          <a:schemeClr val="tx1"/>
                        </a:solidFill>
                        <a:latin typeface="+mn-lt"/>
                        <a:cs typeface="Arial" panose="020B0604020202020204" pitchFamily="34" charset="0"/>
                      </a:endParaRPr>
                    </a:p>
                  </a:txBody>
                  <a:tcPr anchor="ctr"/>
                </a:tc>
                <a:tc>
                  <a:txBody>
                    <a:bodyPr/>
                    <a:lstStyle/>
                    <a:p>
                      <a:pPr algn="ctr" fontAlgn="b"/>
                      <a:r>
                        <a:rPr lang="en-US" sz="1400" b="0" i="0" u="none" strike="noStrike" dirty="0">
                          <a:solidFill>
                            <a:srgbClr val="000000"/>
                          </a:solidFill>
                          <a:effectLst/>
                          <a:latin typeface="+mn-lt"/>
                          <a:cs typeface="Arial" panose="020B0604020202020204" pitchFamily="34" charset="0"/>
                        </a:rPr>
                        <a:t>99%</a:t>
                      </a:r>
                    </a:p>
                  </a:txBody>
                  <a:tcPr marL="6350" marR="6350" marT="6350" marB="0" anchor="ctr"/>
                </a:tc>
                <a:extLst>
                  <a:ext uri="{0D108BD9-81ED-4DB2-BD59-A6C34878D82A}">
                    <a16:rowId xmlns:a16="http://schemas.microsoft.com/office/drawing/2014/main" xmlns="" val="10004"/>
                  </a:ext>
                </a:extLst>
              </a:tr>
              <a:tr h="613692">
                <a:tc>
                  <a:txBody>
                    <a:bodyPr/>
                    <a:lstStyle/>
                    <a:p>
                      <a:r>
                        <a:rPr lang="en-US" sz="1400" b="0" dirty="0" smtClean="0">
                          <a:solidFill>
                            <a:schemeClr val="tx1"/>
                          </a:solidFill>
                          <a:latin typeface="+mn-lt"/>
                          <a:cs typeface="Arial" panose="020B0604020202020204" pitchFamily="34" charset="0"/>
                        </a:rPr>
                        <a:t>Research and Policy</a:t>
                      </a:r>
                      <a:endParaRPr lang="en-US" sz="1400" b="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R10 173 573</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R10 173 573</a:t>
                      </a:r>
                      <a:endParaRPr lang="en-US" sz="1400" dirty="0">
                        <a:solidFill>
                          <a:schemeClr val="tx1"/>
                        </a:solidFill>
                        <a:latin typeface="+mn-lt"/>
                        <a:cs typeface="Arial" panose="020B0604020202020204" pitchFamily="34" charset="0"/>
                      </a:endParaRPr>
                    </a:p>
                  </a:txBody>
                  <a:tcPr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cs typeface="Arial" panose="020B0604020202020204" pitchFamily="34" charset="0"/>
                        </a:rPr>
                        <a:t>R10 457 187</a:t>
                      </a:r>
                    </a:p>
                  </a:txBody>
                  <a:tcPr anchor="ctr"/>
                </a:tc>
                <a:tc>
                  <a:txBody>
                    <a:bodyPr/>
                    <a:lstStyle/>
                    <a:p>
                      <a:pPr algn="ctr" fontAlgn="b"/>
                      <a:r>
                        <a:rPr lang="en-US" sz="1400" b="0" i="0" u="none" strike="noStrike" dirty="0">
                          <a:solidFill>
                            <a:srgbClr val="000000"/>
                          </a:solidFill>
                          <a:effectLst/>
                          <a:latin typeface="+mn-lt"/>
                          <a:cs typeface="Arial" panose="020B0604020202020204" pitchFamily="34" charset="0"/>
                        </a:rPr>
                        <a:t>103%</a:t>
                      </a:r>
                    </a:p>
                  </a:txBody>
                  <a:tcPr marL="6350" marR="6350" marT="6350" marB="0" anchor="ctr"/>
                </a:tc>
                <a:extLst>
                  <a:ext uri="{0D108BD9-81ED-4DB2-BD59-A6C34878D82A}">
                    <a16:rowId xmlns:a16="http://schemas.microsoft.com/office/drawing/2014/main" xmlns="" val="10005"/>
                  </a:ext>
                </a:extLst>
              </a:tr>
              <a:tr h="613692">
                <a:tc>
                  <a:txBody>
                    <a:bodyPr/>
                    <a:lstStyle/>
                    <a:p>
                      <a:r>
                        <a:rPr lang="en-US" sz="1400" b="0" dirty="0" smtClean="0">
                          <a:solidFill>
                            <a:schemeClr val="tx1"/>
                          </a:solidFill>
                          <a:latin typeface="+mn-lt"/>
                          <a:cs typeface="Arial" panose="020B0604020202020204" pitchFamily="34" charset="0"/>
                        </a:rPr>
                        <a:t>Administration</a:t>
                      </a:r>
                      <a:endParaRPr lang="en-US" sz="1400" b="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R81 283</a:t>
                      </a:r>
                      <a:r>
                        <a:rPr lang="en-US" sz="1400" baseline="0" dirty="0" smtClean="0">
                          <a:solidFill>
                            <a:schemeClr val="tx1"/>
                          </a:solidFill>
                          <a:latin typeface="+mn-lt"/>
                          <a:cs typeface="Arial" panose="020B0604020202020204" pitchFamily="34" charset="0"/>
                        </a:rPr>
                        <a:t> 719</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R81 283</a:t>
                      </a:r>
                      <a:r>
                        <a:rPr lang="en-US" sz="1400" baseline="0" dirty="0" smtClean="0">
                          <a:solidFill>
                            <a:schemeClr val="tx1"/>
                          </a:solidFill>
                          <a:latin typeface="+mn-lt"/>
                          <a:cs typeface="Arial" panose="020B0604020202020204" pitchFamily="34" charset="0"/>
                        </a:rPr>
                        <a:t> 719</a:t>
                      </a:r>
                      <a:endParaRPr lang="en-US" sz="1400" dirty="0">
                        <a:solidFill>
                          <a:schemeClr val="tx1"/>
                        </a:solidFill>
                        <a:latin typeface="+mn-lt"/>
                        <a:cs typeface="Arial" panose="020B0604020202020204" pitchFamily="34" charset="0"/>
                      </a:endParaRPr>
                    </a:p>
                  </a:txBody>
                  <a:tcPr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cs typeface="Arial" panose="020B0604020202020204" pitchFamily="34" charset="0"/>
                        </a:rPr>
                        <a:t>R84 870 959</a:t>
                      </a:r>
                    </a:p>
                  </a:txBody>
                  <a:tcPr anchor="ctr"/>
                </a:tc>
                <a:tc>
                  <a:txBody>
                    <a:bodyPr/>
                    <a:lstStyle/>
                    <a:p>
                      <a:pPr algn="ctr" fontAlgn="b"/>
                      <a:r>
                        <a:rPr lang="en-US" sz="1400" b="0" i="0" u="none" strike="noStrike" dirty="0">
                          <a:solidFill>
                            <a:srgbClr val="000000"/>
                          </a:solidFill>
                          <a:effectLst/>
                          <a:latin typeface="+mn-lt"/>
                          <a:cs typeface="Arial" panose="020B0604020202020204" pitchFamily="34" charset="0"/>
                        </a:rPr>
                        <a:t>104%</a:t>
                      </a:r>
                    </a:p>
                  </a:txBody>
                  <a:tcPr marL="6350" marR="6350" marT="6350" marB="0" anchor="ctr"/>
                </a:tc>
                <a:extLst>
                  <a:ext uri="{0D108BD9-81ED-4DB2-BD59-A6C34878D82A}">
                    <a16:rowId xmlns:a16="http://schemas.microsoft.com/office/drawing/2014/main" xmlns="" val="10006"/>
                  </a:ext>
                </a:extLst>
              </a:tr>
              <a:tr h="613692">
                <a:tc>
                  <a:txBody>
                    <a:bodyPr/>
                    <a:lstStyle/>
                    <a:p>
                      <a:r>
                        <a:rPr lang="en-US" sz="1400" b="0" dirty="0" smtClean="0">
                          <a:solidFill>
                            <a:schemeClr val="tx1"/>
                          </a:solidFill>
                          <a:latin typeface="+mn-lt"/>
                          <a:cs typeface="Arial" panose="020B0604020202020204" pitchFamily="34" charset="0"/>
                        </a:rPr>
                        <a:t>Employee</a:t>
                      </a:r>
                      <a:r>
                        <a:rPr lang="en-US" sz="1400" b="0" baseline="0" dirty="0" smtClean="0">
                          <a:solidFill>
                            <a:schemeClr val="tx1"/>
                          </a:solidFill>
                          <a:latin typeface="+mn-lt"/>
                          <a:cs typeface="Arial" panose="020B0604020202020204" pitchFamily="34" charset="0"/>
                        </a:rPr>
                        <a:t> costs</a:t>
                      </a:r>
                      <a:endParaRPr lang="en-US" sz="1400" b="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R145 529 300</a:t>
                      </a:r>
                      <a:endParaRPr lang="en-US" sz="1400" dirty="0">
                        <a:solidFill>
                          <a:schemeClr val="tx1"/>
                        </a:solidFill>
                        <a:latin typeface="+mn-lt"/>
                        <a:cs typeface="Arial" panose="020B0604020202020204" pitchFamily="34" charset="0"/>
                      </a:endParaRPr>
                    </a:p>
                  </a:txBody>
                  <a:tcPr anchor="ctr"/>
                </a:tc>
                <a:tc>
                  <a:txBody>
                    <a:bodyPr/>
                    <a:lstStyle/>
                    <a:p>
                      <a:pPr algn="r"/>
                      <a:r>
                        <a:rPr lang="en-US" sz="1400" dirty="0" smtClean="0">
                          <a:solidFill>
                            <a:schemeClr val="tx1"/>
                          </a:solidFill>
                          <a:latin typeface="+mn-lt"/>
                          <a:cs typeface="Arial" panose="020B0604020202020204" pitchFamily="34" charset="0"/>
                        </a:rPr>
                        <a:t>R145 529 300</a:t>
                      </a:r>
                      <a:endParaRPr lang="en-US" sz="1400" dirty="0">
                        <a:solidFill>
                          <a:schemeClr val="tx1"/>
                        </a:solidFill>
                        <a:latin typeface="+mn-lt"/>
                        <a:cs typeface="Arial" panose="020B0604020202020204" pitchFamily="34" charset="0"/>
                      </a:endParaRPr>
                    </a:p>
                  </a:txBody>
                  <a:tcPr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cs typeface="Arial" panose="020B0604020202020204" pitchFamily="34" charset="0"/>
                        </a:rPr>
                        <a:t>R142 576 896</a:t>
                      </a:r>
                    </a:p>
                  </a:txBody>
                  <a:tcPr anchor="ctr"/>
                </a:tc>
                <a:tc>
                  <a:txBody>
                    <a:bodyPr/>
                    <a:lstStyle/>
                    <a:p>
                      <a:pPr algn="ctr" fontAlgn="b"/>
                      <a:r>
                        <a:rPr lang="en-US" sz="1400" b="0" i="0" u="none" strike="noStrike" dirty="0">
                          <a:solidFill>
                            <a:srgbClr val="000000"/>
                          </a:solidFill>
                          <a:effectLst/>
                          <a:latin typeface="+mn-lt"/>
                          <a:cs typeface="Arial" panose="020B0604020202020204" pitchFamily="34" charset="0"/>
                        </a:rPr>
                        <a:t>98%</a:t>
                      </a:r>
                    </a:p>
                  </a:txBody>
                  <a:tcPr marL="6350" marR="6350" marT="6350" marB="0" anchor="ctr"/>
                </a:tc>
                <a:extLst>
                  <a:ext uri="{0D108BD9-81ED-4DB2-BD59-A6C34878D82A}">
                    <a16:rowId xmlns:a16="http://schemas.microsoft.com/office/drawing/2014/main" xmlns="" val="10007"/>
                  </a:ext>
                </a:extLst>
              </a:tr>
              <a:tr h="613692">
                <a:tc>
                  <a:txBody>
                    <a:bodyPr/>
                    <a:lstStyle/>
                    <a:p>
                      <a:r>
                        <a:rPr lang="en-US" sz="1400" b="1" dirty="0" smtClean="0">
                          <a:solidFill>
                            <a:schemeClr val="tx1"/>
                          </a:solidFill>
                          <a:latin typeface="+mn-lt"/>
                          <a:cs typeface="Arial" panose="020B0604020202020204" pitchFamily="34" charset="0"/>
                        </a:rPr>
                        <a:t>Total</a:t>
                      </a:r>
                      <a:endParaRPr lang="en-US" sz="1400" b="1" dirty="0">
                        <a:solidFill>
                          <a:schemeClr val="tx1"/>
                        </a:solidFill>
                        <a:latin typeface="+mn-lt"/>
                        <a:cs typeface="Arial" panose="020B0604020202020204" pitchFamily="34" charset="0"/>
                      </a:endParaRPr>
                    </a:p>
                  </a:txBody>
                  <a:tcPr anchor="ctr"/>
                </a:tc>
                <a:tc>
                  <a:txBody>
                    <a:bodyPr/>
                    <a:lstStyle/>
                    <a:p>
                      <a:pPr algn="r"/>
                      <a:r>
                        <a:rPr lang="en-US" sz="1400" b="1" dirty="0" smtClean="0">
                          <a:solidFill>
                            <a:schemeClr val="tx1"/>
                          </a:solidFill>
                          <a:latin typeface="+mn-lt"/>
                          <a:cs typeface="Arial" panose="020B0604020202020204" pitchFamily="34" charset="0"/>
                        </a:rPr>
                        <a:t>R451 753</a:t>
                      </a:r>
                      <a:r>
                        <a:rPr lang="en-US" sz="1400" b="1" baseline="0" dirty="0" smtClean="0">
                          <a:solidFill>
                            <a:schemeClr val="tx1"/>
                          </a:solidFill>
                          <a:latin typeface="+mn-lt"/>
                          <a:cs typeface="Arial" panose="020B0604020202020204" pitchFamily="34" charset="0"/>
                        </a:rPr>
                        <a:t> 500</a:t>
                      </a:r>
                      <a:endParaRPr lang="en-US" sz="1400" b="1" dirty="0">
                        <a:solidFill>
                          <a:schemeClr val="tx1"/>
                        </a:solidFill>
                        <a:latin typeface="+mn-lt"/>
                        <a:cs typeface="Arial" panose="020B0604020202020204" pitchFamily="34" charset="0"/>
                      </a:endParaRPr>
                    </a:p>
                  </a:txBody>
                  <a:tcPr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anose="020B0604020202020204" pitchFamily="34" charset="0"/>
                        </a:rPr>
                        <a:t>R451 753 500</a:t>
                      </a:r>
                    </a:p>
                  </a:txBody>
                  <a:tcPr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anose="020B0604020202020204" pitchFamily="34" charset="0"/>
                        </a:rPr>
                        <a:t>R451 006 432</a:t>
                      </a:r>
                    </a:p>
                  </a:txBody>
                  <a:tcPr anchor="ctr"/>
                </a:tc>
                <a:tc>
                  <a:txBody>
                    <a:bodyPr/>
                    <a:lstStyle/>
                    <a:p>
                      <a:pPr algn="ctr" fontAlgn="b"/>
                      <a:r>
                        <a:rPr lang="en-US" sz="1400" b="1" i="0" u="none" strike="noStrike" dirty="0">
                          <a:solidFill>
                            <a:srgbClr val="000000"/>
                          </a:solidFill>
                          <a:effectLst/>
                          <a:latin typeface="+mn-lt"/>
                          <a:cs typeface="Arial" panose="020B0604020202020204" pitchFamily="34" charset="0"/>
                        </a:rPr>
                        <a:t>100%</a:t>
                      </a:r>
                    </a:p>
                  </a:txBody>
                  <a:tcPr marL="6350" marR="6350" marT="6350" marB="0" anchor="ctr"/>
                </a:tc>
                <a:extLst>
                  <a:ext uri="{0D108BD9-81ED-4DB2-BD59-A6C34878D82A}">
                    <a16:rowId xmlns:a16="http://schemas.microsoft.com/office/drawing/2014/main" xmlns="" val="10008"/>
                  </a:ext>
                </a:extLst>
              </a:tr>
            </a:tbl>
          </a:graphicData>
        </a:graphic>
      </p:graphicFrame>
      <p:sp>
        <p:nvSpPr>
          <p:cNvPr id="5" name="Title 2"/>
          <p:cNvSpPr txBox="1">
            <a:spLocks/>
          </p:cNvSpPr>
          <p:nvPr/>
        </p:nvSpPr>
        <p:spPr bwMode="auto">
          <a:xfrm>
            <a:off x="188268" y="226856"/>
            <a:ext cx="61944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a:lstStyle>
          <a:p>
            <a:r>
              <a:rPr lang="en-ZA" kern="0" dirty="0" smtClean="0"/>
              <a:t>Quarter 4 Financial Performance</a:t>
            </a:r>
            <a:endParaRPr lang="en-ZA" kern="0" dirty="0"/>
          </a:p>
        </p:txBody>
      </p:sp>
    </p:spTree>
    <p:extLst>
      <p:ext uri="{BB962C8B-B14F-4D97-AF65-F5344CB8AC3E}">
        <p14:creationId xmlns:p14="http://schemas.microsoft.com/office/powerpoint/2010/main" xmlns="" val="2734401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1" y="355999"/>
            <a:ext cx="6194425" cy="615553"/>
          </a:xfrm>
        </p:spPr>
        <p:txBody>
          <a:bodyPr/>
          <a:lstStyle/>
          <a:p>
            <a:r>
              <a:rPr lang="en-US" dirty="0" smtClean="0"/>
              <a:t>Q4 Financial Performance graphical representation</a:t>
            </a:r>
            <a:endParaRPr lang="en-US" dirty="0"/>
          </a:p>
        </p:txBody>
      </p:sp>
      <p:sp>
        <p:nvSpPr>
          <p:cNvPr id="3" name="Slide Number Placeholder 2"/>
          <p:cNvSpPr>
            <a:spLocks noGrp="1"/>
          </p:cNvSpPr>
          <p:nvPr>
            <p:ph type="sldNum" sz="quarter" idx="10"/>
          </p:nvPr>
        </p:nvSpPr>
        <p:spPr/>
        <p:txBody>
          <a:bodyPr/>
          <a:lstStyle/>
          <a:p>
            <a:fld id="{7F6D1DE0-B443-48F6-9E73-478825739009}" type="slidenum">
              <a:rPr lang="en-GB" smtClean="0"/>
              <a:pPr/>
              <a:t>26</a:t>
            </a:fld>
            <a:endParaRPr lang="en-GB" dirty="0"/>
          </a:p>
        </p:txBody>
      </p:sp>
      <p:graphicFrame>
        <p:nvGraphicFramePr>
          <p:cNvPr id="4" name="Chart 3"/>
          <p:cNvGraphicFramePr>
            <a:graphicFrameLocks/>
          </p:cNvGraphicFramePr>
          <p:nvPr>
            <p:extLst>
              <p:ext uri="{D42A27DB-BD31-4B8C-83A1-F6EECF244321}">
                <p14:modId xmlns:p14="http://schemas.microsoft.com/office/powerpoint/2010/main" xmlns="" val="3491949041"/>
              </p:ext>
            </p:extLst>
          </p:nvPr>
        </p:nvGraphicFramePr>
        <p:xfrm>
          <a:off x="599090" y="1373900"/>
          <a:ext cx="7420303" cy="4600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67813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against operational costs</a:t>
            </a:r>
            <a:endParaRPr lang="en-US" dirty="0"/>
          </a:p>
        </p:txBody>
      </p:sp>
      <p:sp>
        <p:nvSpPr>
          <p:cNvPr id="3" name="Slide Number Placeholder 2"/>
          <p:cNvSpPr>
            <a:spLocks noGrp="1"/>
          </p:cNvSpPr>
          <p:nvPr>
            <p:ph type="sldNum" sz="quarter" idx="10"/>
          </p:nvPr>
        </p:nvSpPr>
        <p:spPr/>
        <p:txBody>
          <a:bodyPr/>
          <a:lstStyle/>
          <a:p>
            <a:fld id="{7F6D1DE0-B443-48F6-9E73-478825739009}" type="slidenum">
              <a:rPr lang="en-GB" smtClean="0"/>
              <a:pPr/>
              <a:t>27</a:t>
            </a:fld>
            <a:endParaRPr lang="en-GB" dirty="0"/>
          </a:p>
        </p:txBody>
      </p:sp>
      <p:graphicFrame>
        <p:nvGraphicFramePr>
          <p:cNvPr id="4" name="Chart 3"/>
          <p:cNvGraphicFramePr>
            <a:graphicFrameLocks/>
          </p:cNvGraphicFramePr>
          <p:nvPr>
            <p:extLst>
              <p:ext uri="{D42A27DB-BD31-4B8C-83A1-F6EECF244321}">
                <p14:modId xmlns:p14="http://schemas.microsoft.com/office/powerpoint/2010/main" xmlns="" val="4233172365"/>
              </p:ext>
            </p:extLst>
          </p:nvPr>
        </p:nvGraphicFramePr>
        <p:xfrm>
          <a:off x="809296" y="1492469"/>
          <a:ext cx="6884276" cy="4393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13410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Performance Summary: Q4</a:t>
            </a:r>
            <a:endParaRPr lang="en-US" dirty="0"/>
          </a:p>
        </p:txBody>
      </p:sp>
      <p:sp>
        <p:nvSpPr>
          <p:cNvPr id="3" name="Content Placeholder 2"/>
          <p:cNvSpPr>
            <a:spLocks noGrp="1"/>
          </p:cNvSpPr>
          <p:nvPr>
            <p:ph idx="1"/>
          </p:nvPr>
        </p:nvSpPr>
        <p:spPr>
          <a:xfrm>
            <a:off x="952501" y="1335505"/>
            <a:ext cx="7789863" cy="3970318"/>
          </a:xfrm>
        </p:spPr>
        <p:txBody>
          <a:bodyPr/>
          <a:lstStyle/>
          <a:p>
            <a:pPr>
              <a:lnSpc>
                <a:spcPct val="150000"/>
              </a:lnSpc>
              <a:buFont typeface="Arial" panose="020B0604020202020204" pitchFamily="34" charset="0"/>
              <a:buChar char="•"/>
            </a:pPr>
            <a:r>
              <a:rPr lang="en-US" sz="1600" dirty="0" smtClean="0">
                <a:cs typeface="Arial" panose="020B0604020202020204" pitchFamily="34" charset="0"/>
              </a:rPr>
              <a:t>The Agency has spent its financial allocation for the period under review. There was slight underspending of 7% in the National Youth Service programme as the approval of the NYS coordination framework remained pending and these funds were shifted towards Economic Development and Education and Skills Development. </a:t>
            </a:r>
          </a:p>
          <a:p>
            <a:pPr>
              <a:lnSpc>
                <a:spcPct val="150000"/>
              </a:lnSpc>
              <a:buFont typeface="Arial" panose="020B0604020202020204" pitchFamily="34" charset="0"/>
              <a:buChar char="•"/>
            </a:pPr>
            <a:endParaRPr lang="en-US" sz="1600" dirty="0" smtClean="0">
              <a:cs typeface="Arial" panose="020B0604020202020204" pitchFamily="34" charset="0"/>
            </a:endParaRPr>
          </a:p>
          <a:p>
            <a:pPr>
              <a:lnSpc>
                <a:spcPct val="150000"/>
              </a:lnSpc>
              <a:buFont typeface="Arial" panose="020B0604020202020204" pitchFamily="34" charset="0"/>
              <a:buChar char="•"/>
            </a:pPr>
            <a:r>
              <a:rPr lang="en-US" sz="1600" dirty="0" smtClean="0">
                <a:cs typeface="Arial" panose="020B0604020202020204" pitchFamily="34" charset="0"/>
              </a:rPr>
              <a:t>There was savings incurred on employee costs as salary increases were implemented at a lower than budgeted amount and these funds were shifted towards the administration programme to provide for long outstanding administration </a:t>
            </a:r>
            <a:r>
              <a:rPr lang="en-US" sz="1600" dirty="0" err="1" smtClean="0">
                <a:cs typeface="Arial" panose="020B0604020202020204" pitchFamily="34" charset="0"/>
              </a:rPr>
              <a:t>programmes</a:t>
            </a:r>
            <a:r>
              <a:rPr lang="en-US" sz="1600" dirty="0" smtClean="0">
                <a:cs typeface="Arial" panose="020B0604020202020204" pitchFamily="34" charset="0"/>
              </a:rPr>
              <a:t>. </a:t>
            </a:r>
            <a:endParaRPr lang="en-US" sz="1600" dirty="0">
              <a:cs typeface="Arial" panose="020B0604020202020204" pitchFamily="34"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28</a:t>
            </a:fld>
            <a:endParaRPr lang="en-GB" dirty="0"/>
          </a:p>
        </p:txBody>
      </p:sp>
    </p:spTree>
    <p:extLst>
      <p:ext uri="{BB962C8B-B14F-4D97-AF65-F5344CB8AC3E}">
        <p14:creationId xmlns:p14="http://schemas.microsoft.com/office/powerpoint/2010/main" xmlns="" val="1114441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125" y="2732846"/>
            <a:ext cx="7772400" cy="615553"/>
          </a:xfrm>
        </p:spPr>
        <p:txBody>
          <a:bodyPr/>
          <a:lstStyle/>
          <a:p>
            <a:r>
              <a:rPr lang="en-US" dirty="0" smtClean="0"/>
              <a:t>Situational analysis</a:t>
            </a:r>
            <a:endParaRPr lang="en-US" dirty="0"/>
          </a:p>
        </p:txBody>
      </p:sp>
      <p:sp>
        <p:nvSpPr>
          <p:cNvPr id="4" name="Slide Number Placeholder 3"/>
          <p:cNvSpPr>
            <a:spLocks noGrp="1"/>
          </p:cNvSpPr>
          <p:nvPr>
            <p:ph type="sldNum" sz="quarter" idx="10"/>
          </p:nvPr>
        </p:nvSpPr>
        <p:spPr/>
        <p:txBody>
          <a:bodyPr/>
          <a:lstStyle/>
          <a:p>
            <a:fld id="{E74EB992-C5F4-4C48-9B4B-70D14F16309E}" type="slidenum">
              <a:rPr lang="en-GB" smtClean="0"/>
              <a:pPr/>
              <a:t>2</a:t>
            </a:fld>
            <a:endParaRPr lang="en-GB" dirty="0"/>
          </a:p>
        </p:txBody>
      </p:sp>
    </p:spTree>
    <p:extLst>
      <p:ext uri="{BB962C8B-B14F-4D97-AF65-F5344CB8AC3E}">
        <p14:creationId xmlns:p14="http://schemas.microsoft.com/office/powerpoint/2010/main" xmlns="" val="2485147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smtClean="0"/>
              <a:t>Financial performance Quarter 1 2017 / 2018</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29</a:t>
            </a:fld>
            <a:endParaRPr lang="en-GB" dirty="0"/>
          </a:p>
        </p:txBody>
      </p:sp>
    </p:spTree>
    <p:extLst>
      <p:ext uri="{BB962C8B-B14F-4D97-AF65-F5344CB8AC3E}">
        <p14:creationId xmlns:p14="http://schemas.microsoft.com/office/powerpoint/2010/main" xmlns="" val="594114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allocation</a:t>
            </a:r>
            <a:endParaRPr lang="en-US" dirty="0"/>
          </a:p>
        </p:txBody>
      </p:sp>
      <p:sp>
        <p:nvSpPr>
          <p:cNvPr id="3" name="Slide Number Placeholder 2"/>
          <p:cNvSpPr>
            <a:spLocks noGrp="1"/>
          </p:cNvSpPr>
          <p:nvPr>
            <p:ph type="sldNum" sz="quarter" idx="10"/>
          </p:nvPr>
        </p:nvSpPr>
        <p:spPr/>
        <p:txBody>
          <a:bodyPr/>
          <a:lstStyle/>
          <a:p>
            <a:pPr>
              <a:defRPr/>
            </a:pPr>
            <a:fld id="{38BCDF81-F3EE-40E9-A927-3F773531EC7C}" type="slidenum">
              <a:rPr lang="en-GB" smtClean="0">
                <a:solidFill>
                  <a:srgbClr val="D42E12"/>
                </a:solidFill>
              </a:rPr>
              <a:pPr>
                <a:defRPr/>
              </a:pPr>
              <a:t>30</a:t>
            </a:fld>
            <a:endParaRPr lang="en-GB" dirty="0">
              <a:solidFill>
                <a:srgbClr val="D42E12"/>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583360291"/>
              </p:ext>
            </p:extLst>
          </p:nvPr>
        </p:nvGraphicFramePr>
        <p:xfrm>
          <a:off x="256854" y="1140429"/>
          <a:ext cx="8299575" cy="4755140"/>
        </p:xfrm>
        <a:graphic>
          <a:graphicData uri="http://schemas.openxmlformats.org/drawingml/2006/table">
            <a:tbl>
              <a:tblPr firstRow="1" bandRow="1">
                <a:tableStyleId>{85BE263C-DBD7-4A20-BB59-AAB30ACAA65A}</a:tableStyleId>
              </a:tblPr>
              <a:tblGrid>
                <a:gridCol w="1236747">
                  <a:extLst>
                    <a:ext uri="{9D8B030D-6E8A-4147-A177-3AD203B41FA5}">
                      <a16:colId xmlns:a16="http://schemas.microsoft.com/office/drawing/2014/main" xmlns="" val="20000"/>
                    </a:ext>
                  </a:extLst>
                </a:gridCol>
                <a:gridCol w="1138637">
                  <a:extLst>
                    <a:ext uri="{9D8B030D-6E8A-4147-A177-3AD203B41FA5}">
                      <a16:colId xmlns:a16="http://schemas.microsoft.com/office/drawing/2014/main" xmlns="" val="20001"/>
                    </a:ext>
                  </a:extLst>
                </a:gridCol>
                <a:gridCol w="615454">
                  <a:extLst>
                    <a:ext uri="{9D8B030D-6E8A-4147-A177-3AD203B41FA5}">
                      <a16:colId xmlns:a16="http://schemas.microsoft.com/office/drawing/2014/main" xmlns="" val="20002"/>
                    </a:ext>
                  </a:extLst>
                </a:gridCol>
                <a:gridCol w="1148754">
                  <a:extLst>
                    <a:ext uri="{9D8B030D-6E8A-4147-A177-3AD203B41FA5}">
                      <a16:colId xmlns:a16="http://schemas.microsoft.com/office/drawing/2014/main" xmlns="" val="20003"/>
                    </a:ext>
                  </a:extLst>
                </a:gridCol>
                <a:gridCol w="645749">
                  <a:extLst>
                    <a:ext uri="{9D8B030D-6E8A-4147-A177-3AD203B41FA5}">
                      <a16:colId xmlns:a16="http://schemas.microsoft.com/office/drawing/2014/main" xmlns="" val="20004"/>
                    </a:ext>
                  </a:extLst>
                </a:gridCol>
                <a:gridCol w="1162348">
                  <a:extLst>
                    <a:ext uri="{9D8B030D-6E8A-4147-A177-3AD203B41FA5}">
                      <a16:colId xmlns:a16="http://schemas.microsoft.com/office/drawing/2014/main" xmlns="" val="20005"/>
                    </a:ext>
                  </a:extLst>
                </a:gridCol>
                <a:gridCol w="2351886">
                  <a:extLst>
                    <a:ext uri="{9D8B030D-6E8A-4147-A177-3AD203B41FA5}">
                      <a16:colId xmlns:a16="http://schemas.microsoft.com/office/drawing/2014/main" xmlns="" val="20006"/>
                    </a:ext>
                  </a:extLst>
                </a:gridCol>
              </a:tblGrid>
              <a:tr h="563811">
                <a:tc>
                  <a:txBody>
                    <a:bodyPr/>
                    <a:lstStyle/>
                    <a:p>
                      <a:pPr marL="0" algn="ctr" defTabSz="457200" rtl="0" eaLnBrk="1" latinLnBrk="0" hangingPunct="1"/>
                      <a:r>
                        <a:rPr lang="en-US" sz="1100" kern="1200" dirty="0" smtClean="0"/>
                        <a:t>Key Programmatic Area</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smtClean="0"/>
                        <a:t>Budget allocation </a:t>
                      </a:r>
                    </a:p>
                    <a:p>
                      <a:pPr marL="0" algn="ctr" defTabSz="457200" rtl="0" eaLnBrk="1" latinLnBrk="0" hangingPunct="1"/>
                      <a:r>
                        <a:rPr lang="en-US" sz="1100" kern="1200" dirty="0" smtClean="0"/>
                        <a:t>15 / 16</a:t>
                      </a:r>
                      <a:endParaRPr lang="en-US" sz="1100" b="1" kern="1200" dirty="0" smtClean="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smtClean="0"/>
                        <a:t>% change</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smtClean="0"/>
                        <a:t>Budget allocation </a:t>
                      </a:r>
                    </a:p>
                    <a:p>
                      <a:pPr marL="0" algn="ctr" defTabSz="457200" rtl="0" eaLnBrk="1" latinLnBrk="0" hangingPunct="1"/>
                      <a:r>
                        <a:rPr lang="en-US" sz="1100" kern="1200" dirty="0" smtClean="0"/>
                        <a:t>16 / 17</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smtClean="0"/>
                        <a:t>% change</a:t>
                      </a:r>
                      <a:endParaRPr lang="en-US" sz="1100" b="1" kern="1200" dirty="0" smtClean="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smtClean="0"/>
                        <a:t>Budget allocation</a:t>
                      </a:r>
                    </a:p>
                    <a:p>
                      <a:pPr marL="0" algn="ctr" defTabSz="457200" rtl="0" eaLnBrk="1" latinLnBrk="0" hangingPunct="1"/>
                      <a:r>
                        <a:rPr lang="en-US" sz="1100" kern="1200" dirty="0" smtClean="0"/>
                        <a:t>17 / 18</a:t>
                      </a:r>
                      <a:endParaRPr lang="en-US" sz="1100" b="1" kern="1200" dirty="0">
                        <a:solidFill>
                          <a:schemeClr val="tx1"/>
                        </a:solidFill>
                        <a:latin typeface="Calibri" panose="020F0502020204030204" pitchFamily="34" charset="0"/>
                        <a:ea typeface="+mn-ea"/>
                        <a:cs typeface="+mn-cs"/>
                      </a:endParaRPr>
                    </a:p>
                  </a:txBody>
                  <a:tcPr marL="68580" marR="68580" marT="34290" marB="34290"/>
                </a:tc>
                <a:tc>
                  <a:txBody>
                    <a:bodyPr/>
                    <a:lstStyle/>
                    <a:p>
                      <a:pPr marL="0" algn="ctr" defTabSz="457200" rtl="0" eaLnBrk="1" latinLnBrk="0" hangingPunct="1"/>
                      <a:r>
                        <a:rPr lang="en-US" sz="1100" kern="1200" dirty="0" smtClean="0"/>
                        <a:t>Medium Term Strategic Framework outcome</a:t>
                      </a:r>
                      <a:endParaRPr lang="en-US" sz="1100" b="1" kern="1200" dirty="0">
                        <a:solidFill>
                          <a:schemeClr val="tx1"/>
                        </a:solidFill>
                        <a:latin typeface="Calibri" panose="020F0502020204030204" pitchFamily="34" charset="0"/>
                        <a:ea typeface="+mn-ea"/>
                        <a:cs typeface="+mn-cs"/>
                      </a:endParaRPr>
                    </a:p>
                  </a:txBody>
                  <a:tcPr marL="68580" marR="68580" marT="34290" marB="34290"/>
                </a:tc>
                <a:extLst>
                  <a:ext uri="{0D108BD9-81ED-4DB2-BD59-A6C34878D82A}">
                    <a16:rowId xmlns:a16="http://schemas.microsoft.com/office/drawing/2014/main" xmlns="" val="10000"/>
                  </a:ext>
                </a:extLst>
              </a:tr>
              <a:tr h="433072">
                <a:tc>
                  <a:txBody>
                    <a:bodyPr/>
                    <a:lstStyle/>
                    <a:p>
                      <a:pPr algn="l"/>
                      <a:r>
                        <a:rPr lang="en-US" sz="1100" b="0" dirty="0" smtClean="0"/>
                        <a:t>Economic Participation</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smtClean="0"/>
                        <a:t>R46 776 209</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27%</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smtClean="0"/>
                        <a:t>R59 253 300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16%</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smtClean="0"/>
                        <a:t>R68 777 015</a:t>
                      </a:r>
                      <a:endParaRPr lang="en-US" sz="1100" dirty="0">
                        <a:solidFill>
                          <a:schemeClr val="tx1"/>
                        </a:solidFill>
                        <a:latin typeface="Calibri" panose="020F0502020204030204" pitchFamily="34" charset="0"/>
                      </a:endParaRPr>
                    </a:p>
                  </a:txBody>
                  <a:tcPr marL="68580" marR="68580" marT="34290" marB="34290" anchor="ctr"/>
                </a:tc>
                <a:tc>
                  <a:txBody>
                    <a:bodyPr/>
                    <a:lstStyle/>
                    <a:p>
                      <a:pPr algn="l"/>
                      <a:r>
                        <a:rPr lang="en-US" sz="1100" i="1" dirty="0" smtClean="0"/>
                        <a:t>Decent employment through inclusive</a:t>
                      </a:r>
                      <a:r>
                        <a:rPr lang="en-US" sz="1100" i="1" baseline="0" dirty="0" smtClean="0"/>
                        <a:t> economic growth</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1"/>
                  </a:ext>
                </a:extLst>
              </a:tr>
              <a:tr h="612838">
                <a:tc>
                  <a:txBody>
                    <a:bodyPr/>
                    <a:lstStyle/>
                    <a:p>
                      <a:r>
                        <a:rPr lang="en-US" sz="1100" b="0" dirty="0" smtClean="0"/>
                        <a:t>Education and skills development</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smtClean="0"/>
                        <a:t>R51 987 305</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43%</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smtClean="0"/>
                        <a:t>R74 099 686</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1%</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smtClean="0"/>
                        <a:t>R74 628 600</a:t>
                      </a:r>
                      <a:endParaRPr lang="en-US" sz="1100" dirty="0" smtClean="0">
                        <a:solidFill>
                          <a:schemeClr val="tx1"/>
                        </a:solidFill>
                        <a:latin typeface="Calibri" panose="020F0502020204030204" pitchFamily="34" charset="0"/>
                      </a:endParaRPr>
                    </a:p>
                  </a:txBody>
                  <a:tcPr marL="68580" marR="68580" marT="34290" marB="34290" anchor="ctr"/>
                </a:tc>
                <a:tc>
                  <a:txBody>
                    <a:bodyPr/>
                    <a:lstStyle/>
                    <a:p>
                      <a:pPr algn="l"/>
                      <a:r>
                        <a:rPr lang="en-US" sz="1100" i="1" dirty="0" smtClean="0"/>
                        <a:t>Quality basic education &amp; decent</a:t>
                      </a:r>
                      <a:r>
                        <a:rPr lang="en-US" sz="1100" i="1" baseline="0" dirty="0" smtClean="0"/>
                        <a:t> employment through inclusive economic growth</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2"/>
                  </a:ext>
                </a:extLst>
              </a:tr>
              <a:tr h="433072">
                <a:tc>
                  <a:txBody>
                    <a:bodyPr/>
                    <a:lstStyle/>
                    <a:p>
                      <a:r>
                        <a:rPr lang="en-US" sz="1100" b="0" dirty="0" smtClean="0"/>
                        <a:t>National Youth Service</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smtClean="0"/>
                        <a:t>R20 496 050</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177%</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smtClean="0"/>
                        <a:t>R56</a:t>
                      </a:r>
                      <a:r>
                        <a:rPr lang="en-US" sz="1100" baseline="0" dirty="0" smtClean="0"/>
                        <a:t> 802 100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1%</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smtClean="0"/>
                        <a:t>R57 112 500</a:t>
                      </a:r>
                      <a:endParaRPr lang="en-US" sz="1100" dirty="0">
                        <a:solidFill>
                          <a:schemeClr val="tx1"/>
                        </a:solidFill>
                        <a:latin typeface="Calibri" panose="020F0502020204030204" pitchFamily="34" charset="0"/>
                      </a:endParaRPr>
                    </a:p>
                  </a:txBody>
                  <a:tcPr marL="68580" marR="68580" marT="34290" marB="34290" anchor="ctr"/>
                </a:tc>
                <a:tc>
                  <a:txBody>
                    <a:bodyPr/>
                    <a:lstStyle/>
                    <a:p>
                      <a:pPr algn="l"/>
                      <a:r>
                        <a:rPr lang="en-US" sz="1100" i="1" dirty="0" smtClean="0"/>
                        <a:t>Nation building and social cohesion</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3"/>
                  </a:ext>
                </a:extLst>
              </a:tr>
              <a:tr h="612838">
                <a:tc>
                  <a:txBody>
                    <a:bodyPr/>
                    <a:lstStyle/>
                    <a:p>
                      <a:r>
                        <a:rPr lang="en-US" sz="1100" b="0" dirty="0" smtClean="0"/>
                        <a:t>Service Delivery Channel</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smtClean="0"/>
                        <a:t>R31 391 913</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-22%</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smtClean="0"/>
                        <a:t>R24 611 821</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39%</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smtClean="0"/>
                        <a:t>R34</a:t>
                      </a:r>
                      <a:r>
                        <a:rPr lang="en-US" sz="1100" baseline="0" dirty="0" smtClean="0"/>
                        <a:t> 140 983</a:t>
                      </a:r>
                      <a:endParaRPr lang="en-US" sz="1100" dirty="0">
                        <a:solidFill>
                          <a:schemeClr val="tx1"/>
                        </a:solidFill>
                        <a:latin typeface="Calibri" panose="020F0502020204030204" pitchFamily="34" charset="0"/>
                      </a:endParaRPr>
                    </a:p>
                  </a:txBody>
                  <a:tcPr marL="68580" marR="68580" marT="34290" marB="34290" anchor="ctr"/>
                </a:tc>
                <a:tc>
                  <a:txBody>
                    <a:bodyPr/>
                    <a:lstStyle/>
                    <a:p>
                      <a:pPr algn="l"/>
                      <a:r>
                        <a:rPr lang="en-US" sz="1100" i="1" dirty="0" smtClean="0"/>
                        <a:t>An efficient, effective and development orientated public service</a:t>
                      </a:r>
                      <a:endParaRPr lang="en-US" sz="1100" i="1" dirty="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4"/>
                  </a:ext>
                </a:extLst>
              </a:tr>
              <a:tr h="433072">
                <a:tc>
                  <a:txBody>
                    <a:bodyPr/>
                    <a:lstStyle/>
                    <a:p>
                      <a:r>
                        <a:rPr lang="en-US" sz="1100" b="0" dirty="0" smtClean="0"/>
                        <a:t>Research and Policy</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smtClean="0"/>
                        <a:t>R12 371 896</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-18%</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smtClean="0"/>
                        <a:t>R10 173 573</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-4%</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smtClean="0"/>
                        <a:t>R9 726 600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smtClean="0"/>
                        <a:t>Decent employment through inclusive</a:t>
                      </a:r>
                      <a:r>
                        <a:rPr lang="en-US" sz="1100" i="1" baseline="0" dirty="0" smtClean="0"/>
                        <a:t> economic growth</a:t>
                      </a:r>
                      <a:endParaRPr lang="en-US" sz="1100" i="1" dirty="0" smtClean="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5"/>
                  </a:ext>
                </a:extLst>
              </a:tr>
              <a:tr h="612838">
                <a:tc>
                  <a:txBody>
                    <a:bodyPr/>
                    <a:lstStyle/>
                    <a:p>
                      <a:r>
                        <a:rPr lang="en-US" sz="1100" b="0" dirty="0" smtClean="0"/>
                        <a:t>Administration</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smtClean="0"/>
                        <a:t>R87 716 405</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-7%</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smtClean="0"/>
                        <a:t>R81 283</a:t>
                      </a:r>
                      <a:r>
                        <a:rPr lang="en-US" sz="1100" baseline="0" dirty="0" smtClean="0"/>
                        <a:t> 719</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-2%</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smtClean="0"/>
                        <a:t>R79 852 400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smtClean="0"/>
                        <a:t>An efficient, effective and development orientated public service</a:t>
                      </a:r>
                      <a:endParaRPr lang="en-US" sz="1100" i="1" dirty="0" smtClean="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6"/>
                  </a:ext>
                </a:extLst>
              </a:tr>
              <a:tr h="612838">
                <a:tc>
                  <a:txBody>
                    <a:bodyPr/>
                    <a:lstStyle/>
                    <a:p>
                      <a:r>
                        <a:rPr lang="en-US" sz="1100" b="0" dirty="0" smtClean="0"/>
                        <a:t>Employee</a:t>
                      </a:r>
                      <a:r>
                        <a:rPr lang="en-US" sz="1100" b="0" baseline="0" dirty="0" smtClean="0"/>
                        <a:t> costs</a:t>
                      </a:r>
                      <a:endParaRPr lang="en-US" sz="1100" b="0" dirty="0">
                        <a:solidFill>
                          <a:schemeClr val="tx1"/>
                        </a:solidFill>
                        <a:latin typeface="Calibri" panose="020F0502020204030204" pitchFamily="34" charset="0"/>
                      </a:endParaRPr>
                    </a:p>
                  </a:txBody>
                  <a:tcPr marL="68580" marR="68580" marT="34290" marB="34290" anchor="ctr"/>
                </a:tc>
                <a:tc>
                  <a:txBody>
                    <a:bodyPr/>
                    <a:lstStyle/>
                    <a:p>
                      <a:pPr algn="r"/>
                      <a:r>
                        <a:rPr lang="en-US" sz="1100" dirty="0" smtClean="0"/>
                        <a:t>R189 819 214</a:t>
                      </a:r>
                      <a:endParaRPr lang="en-US" sz="1100" dirty="0">
                        <a:solidFill>
                          <a:schemeClr val="tx1"/>
                        </a:solidFill>
                        <a:latin typeface="Calibri" panose="020F0502020204030204" pitchFamily="34" charset="0"/>
                      </a:endParaRPr>
                    </a:p>
                  </a:txBody>
                  <a:tcPr marL="68580" marR="68580" marT="34290" marB="34290" anchor="ctr"/>
                </a:tc>
                <a:tc>
                  <a:txBody>
                    <a:bodyPr/>
                    <a:lstStyle/>
                    <a:p>
                      <a:pPr algn="ctr" fontAlgn="b"/>
                      <a:r>
                        <a:rPr lang="en-US" sz="1100" u="none" strike="noStrike" dirty="0">
                          <a:effectLst/>
                        </a:rPr>
                        <a:t>-23%</a:t>
                      </a:r>
                      <a:endParaRPr lang="en-US" sz="1100" b="0" i="0" u="none" strike="noStrike" dirty="0">
                        <a:solidFill>
                          <a:schemeClr val="tx1"/>
                        </a:solidFill>
                        <a:effectLst/>
                        <a:latin typeface="Calibri" panose="020F0502020204030204" pitchFamily="34" charset="0"/>
                      </a:endParaRPr>
                    </a:p>
                  </a:txBody>
                  <a:tcPr marL="4763" marR="4763" marT="4763" marB="0" anchor="ctr"/>
                </a:tc>
                <a:tc>
                  <a:txBody>
                    <a:bodyPr/>
                    <a:lstStyle/>
                    <a:p>
                      <a:pPr algn="r"/>
                      <a:r>
                        <a:rPr lang="en-US" sz="1100" dirty="0" smtClean="0"/>
                        <a:t>R145 529 300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algn="ctr" defTabSz="457200" rtl="0" eaLnBrk="1" fontAlgn="b" latinLnBrk="0" hangingPunct="1"/>
                      <a:r>
                        <a:rPr lang="en-US" sz="1100" u="none" strike="noStrike" kern="1200" dirty="0">
                          <a:effectLst/>
                        </a:rPr>
                        <a:t>5%</a:t>
                      </a:r>
                      <a:endParaRPr lang="en-US" sz="1100" b="0" i="0" u="none" strike="noStrike" kern="1200" dirty="0">
                        <a:solidFill>
                          <a:schemeClr val="tx1"/>
                        </a:solidFill>
                        <a:effectLst/>
                        <a:latin typeface="Calibri" panose="020F0502020204030204" pitchFamily="34" charset="0"/>
                        <a:ea typeface="+mn-ea"/>
                        <a:cs typeface="+mn-cs"/>
                      </a:endParaRPr>
                    </a:p>
                  </a:txBody>
                  <a:tcPr marL="4763" marR="4763" marT="4763" marB="0" anchor="ctr"/>
                </a:tc>
                <a:tc>
                  <a:txBody>
                    <a:bodyPr/>
                    <a:lstStyle/>
                    <a:p>
                      <a:pPr algn="r"/>
                      <a:r>
                        <a:rPr lang="en-US" sz="1100" dirty="0" smtClean="0"/>
                        <a:t>R152 461 700</a:t>
                      </a:r>
                      <a:endParaRPr lang="en-US" sz="1100" dirty="0">
                        <a:solidFill>
                          <a:schemeClr val="tx1"/>
                        </a:solidFill>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i="1" dirty="0" smtClean="0"/>
                        <a:t>An efficient, effective and development orientated public service</a:t>
                      </a:r>
                      <a:endParaRPr lang="en-US" sz="1100" i="1" dirty="0" smtClean="0">
                        <a:solidFill>
                          <a:schemeClr val="tx1"/>
                        </a:solidFill>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7"/>
                  </a:ext>
                </a:extLst>
              </a:tr>
              <a:tr h="433072">
                <a:tc>
                  <a:txBody>
                    <a:bodyPr/>
                    <a:lstStyle/>
                    <a:p>
                      <a:pPr algn="l"/>
                      <a:r>
                        <a:rPr lang="en-US" sz="1100" b="1" dirty="0" smtClean="0"/>
                        <a:t>Total</a:t>
                      </a:r>
                      <a:endParaRPr lang="en-US" sz="1100" b="1" dirty="0">
                        <a:solidFill>
                          <a:schemeClr val="tx1"/>
                        </a:solidFill>
                        <a:latin typeface="Calibri" panose="020F0502020204030204" pitchFamily="34" charset="0"/>
                      </a:endParaRPr>
                    </a:p>
                  </a:txBody>
                  <a:tcPr marL="68580" marR="68580" marT="34290" marB="34290"/>
                </a:tc>
                <a:tc>
                  <a:txBody>
                    <a:bodyPr/>
                    <a:lstStyle/>
                    <a:p>
                      <a:pPr algn="r"/>
                      <a:r>
                        <a:rPr lang="en-US" sz="1100" b="1" dirty="0" smtClean="0"/>
                        <a:t>R427 289 000</a:t>
                      </a:r>
                      <a:endParaRPr lang="en-US" sz="1100" b="1" dirty="0">
                        <a:solidFill>
                          <a:schemeClr val="tx1"/>
                        </a:solidFill>
                        <a:latin typeface="Calibri" panose="020F0502020204030204" pitchFamily="34" charset="0"/>
                      </a:endParaRPr>
                    </a:p>
                  </a:txBody>
                  <a:tcPr marL="68580" marR="68580" marT="34290" marB="34290" anchor="ctr"/>
                </a:tc>
                <a:tc>
                  <a:txBody>
                    <a:bodyPr/>
                    <a:lstStyle/>
                    <a:p>
                      <a:pPr algn="r"/>
                      <a:endParaRPr lang="en-ZA" sz="1100" b="1" dirty="0">
                        <a:solidFill>
                          <a:schemeClr val="tx1"/>
                        </a:solidFill>
                        <a:latin typeface="Calibri" panose="020F0502020204030204" pitchFamily="34" charset="0"/>
                      </a:endParaRPr>
                    </a:p>
                  </a:txBody>
                  <a:tcPr marL="68580" marR="68580" marT="34290" marB="34290" anchor="ctr"/>
                </a:tc>
                <a:tc>
                  <a:txBody>
                    <a:bodyPr/>
                    <a:lstStyle/>
                    <a:p>
                      <a:pPr algn="r"/>
                      <a:r>
                        <a:rPr lang="en-US" sz="1100" b="1" dirty="0" smtClean="0"/>
                        <a:t>R451 753</a:t>
                      </a:r>
                      <a:r>
                        <a:rPr lang="en-US" sz="1100" b="1" baseline="0" dirty="0" smtClean="0"/>
                        <a:t> 500</a:t>
                      </a:r>
                      <a:endParaRPr lang="en-US" sz="1100" b="1" dirty="0">
                        <a:solidFill>
                          <a:schemeClr val="tx1"/>
                        </a:solidFill>
                        <a:latin typeface="Calibri" panose="020F0502020204030204" pitchFamily="34" charset="0"/>
                      </a:endParaRPr>
                    </a:p>
                  </a:txBody>
                  <a:tcPr marL="68580" marR="68580" marT="34290" marB="34290" anchor="ctr"/>
                </a:tc>
                <a:tc>
                  <a:txBody>
                    <a:bodyPr/>
                    <a:lstStyle/>
                    <a:p>
                      <a:pPr algn="r"/>
                      <a:endParaRPr lang="en-US" sz="1100" b="1" dirty="0">
                        <a:solidFill>
                          <a:schemeClr val="tx1"/>
                        </a:solidFill>
                        <a:latin typeface="Calibri" panose="020F0502020204030204" pitchFamily="34" charset="0"/>
                      </a:endParaRPr>
                    </a:p>
                  </a:txBody>
                  <a:tcPr marL="68580" marR="68580" marT="34290" marB="34290" anchor="ctr"/>
                </a:tc>
                <a:tc>
                  <a:txBody>
                    <a:bodyPr/>
                    <a:lstStyle/>
                    <a:p>
                      <a:pPr algn="r"/>
                      <a:r>
                        <a:rPr lang="en-US" sz="1100" b="1" dirty="0" smtClean="0"/>
                        <a:t>R476 700 000</a:t>
                      </a:r>
                      <a:endParaRPr lang="en-US" sz="1100" b="1" dirty="0">
                        <a:solidFill>
                          <a:schemeClr val="tx1"/>
                        </a:solidFill>
                        <a:latin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solidFill>
                          <a:schemeClr val="tx1"/>
                        </a:solidFill>
                        <a:latin typeface="Calibri" panose="020F0502020204030204" pitchFamily="34" charset="0"/>
                      </a:endParaRPr>
                    </a:p>
                  </a:txBody>
                  <a:tcPr marL="68580" marR="68580" marT="34290" marB="3429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115010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 one performance</a:t>
            </a:r>
            <a:endParaRPr lang="en-US" dirty="0"/>
          </a:p>
        </p:txBody>
      </p:sp>
      <p:sp>
        <p:nvSpPr>
          <p:cNvPr id="3" name="Slide Number Placeholder 2"/>
          <p:cNvSpPr>
            <a:spLocks noGrp="1"/>
          </p:cNvSpPr>
          <p:nvPr>
            <p:ph type="sldNum" sz="quarter" idx="10"/>
          </p:nvPr>
        </p:nvSpPr>
        <p:spPr/>
        <p:txBody>
          <a:bodyPr/>
          <a:lstStyle/>
          <a:p>
            <a:fld id="{7F6D1DE0-B443-48F6-9E73-478825739009}" type="slidenum">
              <a:rPr lang="en-GB" smtClean="0"/>
              <a:pPr/>
              <a:t>31</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700316616"/>
              </p:ext>
            </p:extLst>
          </p:nvPr>
        </p:nvGraphicFramePr>
        <p:xfrm>
          <a:off x="256854" y="1140429"/>
          <a:ext cx="8112445" cy="4747451"/>
        </p:xfrm>
        <a:graphic>
          <a:graphicData uri="http://schemas.openxmlformats.org/drawingml/2006/table">
            <a:tbl>
              <a:tblPr firstRow="1" bandRow="1">
                <a:tableStyleId>{85BE263C-DBD7-4A20-BB59-AAB30ACAA65A}</a:tableStyleId>
              </a:tblPr>
              <a:tblGrid>
                <a:gridCol w="2393879">
                  <a:extLst>
                    <a:ext uri="{9D8B030D-6E8A-4147-A177-3AD203B41FA5}">
                      <a16:colId xmlns:a16="http://schemas.microsoft.com/office/drawing/2014/main" xmlns="" val="20000"/>
                    </a:ext>
                  </a:extLst>
                </a:gridCol>
                <a:gridCol w="2095928">
                  <a:extLst>
                    <a:ext uri="{9D8B030D-6E8A-4147-A177-3AD203B41FA5}">
                      <a16:colId xmlns:a16="http://schemas.microsoft.com/office/drawing/2014/main" xmlns="" val="20005"/>
                    </a:ext>
                  </a:extLst>
                </a:gridCol>
                <a:gridCol w="1643865">
                  <a:extLst>
                    <a:ext uri="{9D8B030D-6E8A-4147-A177-3AD203B41FA5}">
                      <a16:colId xmlns:a16="http://schemas.microsoft.com/office/drawing/2014/main" xmlns="" val="2999747672"/>
                    </a:ext>
                  </a:extLst>
                </a:gridCol>
                <a:gridCol w="1978773">
                  <a:extLst>
                    <a:ext uri="{9D8B030D-6E8A-4147-A177-3AD203B41FA5}">
                      <a16:colId xmlns:a16="http://schemas.microsoft.com/office/drawing/2014/main" xmlns="" val="2903537000"/>
                    </a:ext>
                  </a:extLst>
                </a:gridCol>
              </a:tblGrid>
              <a:tr h="563811">
                <a:tc>
                  <a:txBody>
                    <a:bodyPr/>
                    <a:lstStyle/>
                    <a:p>
                      <a:pPr marL="0" algn="ctr" defTabSz="457200" rtl="0" eaLnBrk="1" latinLnBrk="0" hangingPunct="1"/>
                      <a:r>
                        <a:rPr lang="en-US" sz="1400" kern="1200" dirty="0" smtClean="0">
                          <a:latin typeface="+mn-lt"/>
                        </a:rPr>
                        <a:t>Key Programmatic Area</a:t>
                      </a:r>
                      <a:endParaRPr lang="en-US" sz="1400" b="1" kern="1200" dirty="0">
                        <a:solidFill>
                          <a:schemeClr val="tx1"/>
                        </a:solidFill>
                        <a:latin typeface="+mn-lt"/>
                        <a:ea typeface="+mn-ea"/>
                        <a:cs typeface="+mn-cs"/>
                      </a:endParaRPr>
                    </a:p>
                  </a:txBody>
                  <a:tcPr marL="68580" marR="68580" marT="34290" marB="34290"/>
                </a:tc>
                <a:tc>
                  <a:txBody>
                    <a:bodyPr/>
                    <a:lstStyle/>
                    <a:p>
                      <a:pPr marL="0" algn="ctr" defTabSz="457200" rtl="0" eaLnBrk="1" latinLnBrk="0" hangingPunct="1"/>
                      <a:r>
                        <a:rPr lang="en-US" sz="1400" kern="1200" dirty="0" smtClean="0">
                          <a:latin typeface="+mn-lt"/>
                        </a:rPr>
                        <a:t>Q1 budget</a:t>
                      </a:r>
                      <a:endParaRPr lang="en-US" sz="1400" b="1" kern="1200" dirty="0">
                        <a:solidFill>
                          <a:schemeClr val="tx1"/>
                        </a:solidFill>
                        <a:latin typeface="+mn-lt"/>
                        <a:ea typeface="+mn-ea"/>
                        <a:cs typeface="+mn-cs"/>
                      </a:endParaRPr>
                    </a:p>
                  </a:txBody>
                  <a:tcPr marL="68580" marR="68580" marT="34290" marB="34290"/>
                </a:tc>
                <a:tc>
                  <a:txBody>
                    <a:bodyPr/>
                    <a:lstStyle/>
                    <a:p>
                      <a:pPr marL="0" algn="ctr" defTabSz="457200" rtl="0" eaLnBrk="1" latinLnBrk="0" hangingPunct="1"/>
                      <a:r>
                        <a:rPr lang="en-US" sz="1400" b="1" kern="1200" dirty="0" smtClean="0">
                          <a:solidFill>
                            <a:schemeClr val="lt1"/>
                          </a:solidFill>
                          <a:latin typeface="+mn-lt"/>
                          <a:ea typeface="+mn-ea"/>
                          <a:cs typeface="+mn-cs"/>
                        </a:rPr>
                        <a:t>Q1 performance</a:t>
                      </a:r>
                      <a:endParaRPr lang="en-US" sz="1400" b="1" kern="1200" dirty="0">
                        <a:solidFill>
                          <a:schemeClr val="lt1"/>
                        </a:solidFill>
                        <a:latin typeface="+mn-lt"/>
                        <a:ea typeface="+mn-ea"/>
                        <a:cs typeface="+mn-cs"/>
                      </a:endParaRPr>
                    </a:p>
                  </a:txBody>
                  <a:tcPr marL="68580" marR="68580" marT="34290" marB="34290"/>
                </a:tc>
                <a:tc>
                  <a:txBody>
                    <a:bodyPr/>
                    <a:lstStyle/>
                    <a:p>
                      <a:pPr marL="0" algn="ctr" defTabSz="457200" rtl="0" eaLnBrk="1" latinLnBrk="0" hangingPunct="1"/>
                      <a:r>
                        <a:rPr lang="en-US" sz="1400" b="1" kern="1200" dirty="0" smtClean="0">
                          <a:solidFill>
                            <a:schemeClr val="lt1"/>
                          </a:solidFill>
                          <a:latin typeface="+mn-lt"/>
                          <a:ea typeface="+mn-ea"/>
                          <a:cs typeface="+mn-cs"/>
                        </a:rPr>
                        <a:t>Percentage</a:t>
                      </a:r>
                      <a:endParaRPr lang="en-US" sz="1400" b="1" kern="1200" dirty="0">
                        <a:solidFill>
                          <a:schemeClr val="lt1"/>
                        </a:solidFill>
                        <a:latin typeface="+mn-lt"/>
                        <a:ea typeface="+mn-ea"/>
                        <a:cs typeface="+mn-cs"/>
                      </a:endParaRPr>
                    </a:p>
                  </a:txBody>
                  <a:tcPr marL="68580" marR="68580" marT="34290" marB="34290"/>
                </a:tc>
                <a:extLst>
                  <a:ext uri="{0D108BD9-81ED-4DB2-BD59-A6C34878D82A}">
                    <a16:rowId xmlns:a16="http://schemas.microsoft.com/office/drawing/2014/main" xmlns="" val="10000"/>
                  </a:ext>
                </a:extLst>
              </a:tr>
              <a:tr h="433072">
                <a:tc>
                  <a:txBody>
                    <a:bodyPr/>
                    <a:lstStyle/>
                    <a:p>
                      <a:pPr algn="l"/>
                      <a:r>
                        <a:rPr lang="en-US" sz="1400" b="0" dirty="0" smtClean="0">
                          <a:latin typeface="+mn-lt"/>
                        </a:rPr>
                        <a:t>Economic Participation</a:t>
                      </a:r>
                      <a:endParaRPr lang="en-US" sz="1400" b="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R12 056 152</a:t>
                      </a:r>
                      <a:endParaRPr lang="en-US" sz="140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R5</a:t>
                      </a:r>
                      <a:r>
                        <a:rPr lang="en-US" sz="1400" baseline="0" dirty="0" smtClean="0">
                          <a:solidFill>
                            <a:schemeClr val="tx1"/>
                          </a:solidFill>
                          <a:latin typeface="+mn-lt"/>
                        </a:rPr>
                        <a:t> 885 672</a:t>
                      </a:r>
                      <a:endParaRPr lang="en-US" sz="1400" dirty="0">
                        <a:solidFill>
                          <a:schemeClr val="tx1"/>
                        </a:solidFill>
                        <a:latin typeface="+mn-lt"/>
                      </a:endParaRPr>
                    </a:p>
                  </a:txBody>
                  <a:tcPr marL="68580" marR="68580" marT="34290" marB="34290" anchor="ctr"/>
                </a:tc>
                <a:tc>
                  <a:txBody>
                    <a:bodyPr/>
                    <a:lstStyle/>
                    <a:p>
                      <a:pPr marL="0" algn="ctr" defTabSz="457200" rtl="0" eaLnBrk="1" fontAlgn="b" latinLnBrk="0" hangingPunct="1"/>
                      <a:r>
                        <a:rPr lang="en-US" sz="1400" b="0" kern="1200" dirty="0">
                          <a:solidFill>
                            <a:schemeClr val="tx1"/>
                          </a:solidFill>
                          <a:latin typeface="+mn-lt"/>
                          <a:ea typeface="+mn-ea"/>
                          <a:cs typeface="+mn-cs"/>
                        </a:rPr>
                        <a:t>34%</a:t>
                      </a:r>
                    </a:p>
                  </a:txBody>
                  <a:tcPr marL="6350" marR="6350" marT="6350" marB="0" anchor="ctr"/>
                </a:tc>
                <a:extLst>
                  <a:ext uri="{0D108BD9-81ED-4DB2-BD59-A6C34878D82A}">
                    <a16:rowId xmlns:a16="http://schemas.microsoft.com/office/drawing/2014/main" xmlns="" val="10001"/>
                  </a:ext>
                </a:extLst>
              </a:tr>
              <a:tr h="612838">
                <a:tc>
                  <a:txBody>
                    <a:bodyPr/>
                    <a:lstStyle/>
                    <a:p>
                      <a:r>
                        <a:rPr lang="en-US" sz="1400" b="0" dirty="0" smtClean="0">
                          <a:latin typeface="+mn-lt"/>
                        </a:rPr>
                        <a:t>Education and skills development</a:t>
                      </a:r>
                      <a:endParaRPr lang="en-US" sz="1400" b="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R10 958 765</a:t>
                      </a:r>
                    </a:p>
                  </a:txBody>
                  <a:tcPr marL="68580" marR="68580" marT="34290" marB="34290" anchor="ctr"/>
                </a:tc>
                <a:tc>
                  <a:txBody>
                    <a:bodyPr/>
                    <a:lstStyle/>
                    <a:p>
                      <a:pPr algn="r"/>
                      <a:r>
                        <a:rPr lang="en-US" sz="1400" dirty="0" smtClean="0">
                          <a:solidFill>
                            <a:schemeClr val="tx1"/>
                          </a:solidFill>
                          <a:latin typeface="+mn-lt"/>
                        </a:rPr>
                        <a:t>R8 076</a:t>
                      </a:r>
                      <a:r>
                        <a:rPr lang="en-US" sz="1400" baseline="0" dirty="0" smtClean="0">
                          <a:solidFill>
                            <a:schemeClr val="tx1"/>
                          </a:solidFill>
                          <a:latin typeface="+mn-lt"/>
                        </a:rPr>
                        <a:t> 953</a:t>
                      </a:r>
                      <a:endParaRPr lang="en-US" sz="1400" dirty="0" smtClean="0">
                        <a:solidFill>
                          <a:schemeClr val="tx1"/>
                        </a:solidFill>
                        <a:latin typeface="+mn-lt"/>
                      </a:endParaRPr>
                    </a:p>
                  </a:txBody>
                  <a:tcPr marL="68580" marR="68580" marT="34290" marB="34290" anchor="ctr"/>
                </a:tc>
                <a:tc>
                  <a:txBody>
                    <a:bodyPr/>
                    <a:lstStyle/>
                    <a:p>
                      <a:pPr marL="0" algn="ctr" defTabSz="457200" rtl="0" eaLnBrk="1" fontAlgn="b" latinLnBrk="0" hangingPunct="1"/>
                      <a:r>
                        <a:rPr lang="en-US" sz="1400" b="0" kern="1200" dirty="0">
                          <a:solidFill>
                            <a:schemeClr val="tx1"/>
                          </a:solidFill>
                          <a:latin typeface="+mn-lt"/>
                          <a:ea typeface="+mn-ea"/>
                          <a:cs typeface="+mn-cs"/>
                        </a:rPr>
                        <a:t>37%</a:t>
                      </a:r>
                    </a:p>
                  </a:txBody>
                  <a:tcPr marL="6350" marR="6350" marT="6350" marB="0" anchor="ctr"/>
                </a:tc>
                <a:extLst>
                  <a:ext uri="{0D108BD9-81ED-4DB2-BD59-A6C34878D82A}">
                    <a16:rowId xmlns:a16="http://schemas.microsoft.com/office/drawing/2014/main" xmlns="" val="10002"/>
                  </a:ext>
                </a:extLst>
              </a:tr>
              <a:tr h="433072">
                <a:tc>
                  <a:txBody>
                    <a:bodyPr/>
                    <a:lstStyle/>
                    <a:p>
                      <a:r>
                        <a:rPr lang="en-US" sz="1400" b="0" dirty="0" smtClean="0">
                          <a:latin typeface="+mn-lt"/>
                        </a:rPr>
                        <a:t>National Youth Service</a:t>
                      </a:r>
                      <a:endParaRPr lang="en-US" sz="1400" b="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R8 820 260</a:t>
                      </a:r>
                      <a:endParaRPr lang="en-US" sz="140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R6</a:t>
                      </a:r>
                      <a:r>
                        <a:rPr lang="en-US" sz="1400" baseline="0" dirty="0" smtClean="0">
                          <a:solidFill>
                            <a:schemeClr val="tx1"/>
                          </a:solidFill>
                          <a:latin typeface="+mn-lt"/>
                        </a:rPr>
                        <a:t> 627 966</a:t>
                      </a:r>
                      <a:endParaRPr lang="en-US" sz="1400" dirty="0">
                        <a:solidFill>
                          <a:schemeClr val="tx1"/>
                        </a:solidFill>
                        <a:latin typeface="+mn-lt"/>
                      </a:endParaRPr>
                    </a:p>
                  </a:txBody>
                  <a:tcPr marL="68580" marR="68580" marT="34290" marB="34290" anchor="ctr"/>
                </a:tc>
                <a:tc>
                  <a:txBody>
                    <a:bodyPr/>
                    <a:lstStyle/>
                    <a:p>
                      <a:pPr marL="0" algn="ctr" defTabSz="457200" rtl="0" eaLnBrk="1" fontAlgn="b" latinLnBrk="0" hangingPunct="1"/>
                      <a:r>
                        <a:rPr lang="en-US" sz="1400" b="0" kern="1200" dirty="0">
                          <a:solidFill>
                            <a:schemeClr val="tx1"/>
                          </a:solidFill>
                          <a:latin typeface="+mn-lt"/>
                          <a:ea typeface="+mn-ea"/>
                          <a:cs typeface="+mn-cs"/>
                        </a:rPr>
                        <a:t>75%</a:t>
                      </a:r>
                    </a:p>
                  </a:txBody>
                  <a:tcPr marL="6350" marR="6350" marT="6350" marB="0" anchor="ctr"/>
                </a:tc>
                <a:extLst>
                  <a:ext uri="{0D108BD9-81ED-4DB2-BD59-A6C34878D82A}">
                    <a16:rowId xmlns:a16="http://schemas.microsoft.com/office/drawing/2014/main" xmlns="" val="10003"/>
                  </a:ext>
                </a:extLst>
              </a:tr>
              <a:tr h="612838">
                <a:tc>
                  <a:txBody>
                    <a:bodyPr/>
                    <a:lstStyle/>
                    <a:p>
                      <a:r>
                        <a:rPr lang="en-US" sz="1400" b="0" dirty="0" smtClean="0">
                          <a:latin typeface="+mn-lt"/>
                        </a:rPr>
                        <a:t>Service Delivery Channel</a:t>
                      </a:r>
                      <a:endParaRPr lang="en-US" sz="1400" b="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R8 320 190</a:t>
                      </a:r>
                      <a:endParaRPr lang="en-US" sz="140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R5</a:t>
                      </a:r>
                      <a:r>
                        <a:rPr lang="en-US" sz="1400" baseline="0" dirty="0" smtClean="0">
                          <a:solidFill>
                            <a:schemeClr val="tx1"/>
                          </a:solidFill>
                          <a:latin typeface="+mn-lt"/>
                        </a:rPr>
                        <a:t> 525 000</a:t>
                      </a:r>
                      <a:endParaRPr lang="en-US" sz="1400" dirty="0">
                        <a:solidFill>
                          <a:schemeClr val="tx1"/>
                        </a:solidFill>
                        <a:latin typeface="+mn-lt"/>
                      </a:endParaRPr>
                    </a:p>
                  </a:txBody>
                  <a:tcPr marL="68580" marR="68580" marT="34290" marB="34290" anchor="ctr"/>
                </a:tc>
                <a:tc>
                  <a:txBody>
                    <a:bodyPr/>
                    <a:lstStyle/>
                    <a:p>
                      <a:pPr marL="0" algn="ctr" defTabSz="457200" rtl="0" eaLnBrk="1" fontAlgn="b" latinLnBrk="0" hangingPunct="1"/>
                      <a:r>
                        <a:rPr lang="en-US" sz="1400" b="0" kern="1200" dirty="0">
                          <a:solidFill>
                            <a:schemeClr val="tx1"/>
                          </a:solidFill>
                          <a:latin typeface="+mn-lt"/>
                          <a:ea typeface="+mn-ea"/>
                          <a:cs typeface="+mn-cs"/>
                        </a:rPr>
                        <a:t>60%</a:t>
                      </a:r>
                    </a:p>
                  </a:txBody>
                  <a:tcPr marL="6350" marR="6350" marT="6350" marB="0" anchor="ctr"/>
                </a:tc>
                <a:extLst>
                  <a:ext uri="{0D108BD9-81ED-4DB2-BD59-A6C34878D82A}">
                    <a16:rowId xmlns:a16="http://schemas.microsoft.com/office/drawing/2014/main" xmlns="" val="10004"/>
                  </a:ext>
                </a:extLst>
              </a:tr>
              <a:tr h="433072">
                <a:tc>
                  <a:txBody>
                    <a:bodyPr/>
                    <a:lstStyle/>
                    <a:p>
                      <a:r>
                        <a:rPr lang="en-US" sz="1400" b="0" dirty="0" smtClean="0">
                          <a:latin typeface="+mn-lt"/>
                        </a:rPr>
                        <a:t>Research and Policy</a:t>
                      </a:r>
                      <a:endParaRPr lang="en-US" sz="1400" b="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R1 056 985</a:t>
                      </a:r>
                      <a:endParaRPr lang="en-US" sz="140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R330</a:t>
                      </a:r>
                      <a:r>
                        <a:rPr lang="en-US" sz="1400" baseline="0" dirty="0" smtClean="0">
                          <a:solidFill>
                            <a:schemeClr val="tx1"/>
                          </a:solidFill>
                          <a:latin typeface="+mn-lt"/>
                        </a:rPr>
                        <a:t> 402</a:t>
                      </a:r>
                      <a:endParaRPr lang="en-US" sz="1400" dirty="0">
                        <a:solidFill>
                          <a:schemeClr val="tx1"/>
                        </a:solidFill>
                        <a:latin typeface="+mn-lt"/>
                      </a:endParaRPr>
                    </a:p>
                  </a:txBody>
                  <a:tcPr marL="68580" marR="68580" marT="34290" marB="34290" anchor="ctr"/>
                </a:tc>
                <a:tc>
                  <a:txBody>
                    <a:bodyPr/>
                    <a:lstStyle/>
                    <a:p>
                      <a:pPr marL="0" algn="ctr" defTabSz="457200" rtl="0" eaLnBrk="1" fontAlgn="b" latinLnBrk="0" hangingPunct="1"/>
                      <a:r>
                        <a:rPr lang="en-US" sz="1400" b="0" kern="1200" dirty="0">
                          <a:solidFill>
                            <a:schemeClr val="tx1"/>
                          </a:solidFill>
                          <a:latin typeface="+mn-lt"/>
                          <a:ea typeface="+mn-ea"/>
                          <a:cs typeface="+mn-cs"/>
                        </a:rPr>
                        <a:t>31%</a:t>
                      </a:r>
                    </a:p>
                  </a:txBody>
                  <a:tcPr marL="6350" marR="6350" marT="6350" marB="0" anchor="ctr"/>
                </a:tc>
                <a:extLst>
                  <a:ext uri="{0D108BD9-81ED-4DB2-BD59-A6C34878D82A}">
                    <a16:rowId xmlns:a16="http://schemas.microsoft.com/office/drawing/2014/main" xmlns="" val="10005"/>
                  </a:ext>
                </a:extLst>
              </a:tr>
              <a:tr h="612838">
                <a:tc>
                  <a:txBody>
                    <a:bodyPr/>
                    <a:lstStyle/>
                    <a:p>
                      <a:r>
                        <a:rPr lang="en-US" sz="1400" b="0" dirty="0" smtClean="0">
                          <a:latin typeface="+mn-lt"/>
                        </a:rPr>
                        <a:t>Administration</a:t>
                      </a:r>
                      <a:endParaRPr lang="en-US" sz="1400" b="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R18 750 651</a:t>
                      </a:r>
                      <a:endParaRPr lang="en-US" sz="140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R15 701 490</a:t>
                      </a:r>
                      <a:endParaRPr lang="en-US" sz="1400" dirty="0">
                        <a:solidFill>
                          <a:schemeClr val="tx1"/>
                        </a:solidFill>
                        <a:latin typeface="+mn-lt"/>
                      </a:endParaRPr>
                    </a:p>
                  </a:txBody>
                  <a:tcPr marL="68580" marR="68580" marT="34290" marB="34290" anchor="ctr"/>
                </a:tc>
                <a:tc>
                  <a:txBody>
                    <a:bodyPr/>
                    <a:lstStyle/>
                    <a:p>
                      <a:pPr marL="0" algn="ctr" defTabSz="457200" rtl="0" eaLnBrk="1" fontAlgn="b" latinLnBrk="0" hangingPunct="1"/>
                      <a:r>
                        <a:rPr lang="en-US" sz="1400" b="0" kern="1200" dirty="0">
                          <a:solidFill>
                            <a:schemeClr val="tx1"/>
                          </a:solidFill>
                          <a:latin typeface="+mn-lt"/>
                          <a:ea typeface="+mn-ea"/>
                          <a:cs typeface="+mn-cs"/>
                        </a:rPr>
                        <a:t>70%</a:t>
                      </a:r>
                    </a:p>
                  </a:txBody>
                  <a:tcPr marL="6350" marR="6350" marT="6350" marB="0" anchor="ctr"/>
                </a:tc>
                <a:extLst>
                  <a:ext uri="{0D108BD9-81ED-4DB2-BD59-A6C34878D82A}">
                    <a16:rowId xmlns:a16="http://schemas.microsoft.com/office/drawing/2014/main" xmlns="" val="10006"/>
                  </a:ext>
                </a:extLst>
              </a:tr>
              <a:tr h="612838">
                <a:tc>
                  <a:txBody>
                    <a:bodyPr/>
                    <a:lstStyle/>
                    <a:p>
                      <a:r>
                        <a:rPr lang="en-US" sz="1400" b="0" dirty="0" smtClean="0">
                          <a:latin typeface="+mn-lt"/>
                        </a:rPr>
                        <a:t>Employee</a:t>
                      </a:r>
                      <a:r>
                        <a:rPr lang="en-US" sz="1400" b="0" baseline="0" dirty="0" smtClean="0">
                          <a:latin typeface="+mn-lt"/>
                        </a:rPr>
                        <a:t> costs</a:t>
                      </a:r>
                      <a:endParaRPr lang="en-US" sz="1400" b="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R40 799 437</a:t>
                      </a:r>
                      <a:endParaRPr lang="en-US" sz="1400" dirty="0">
                        <a:solidFill>
                          <a:schemeClr val="tx1"/>
                        </a:solidFill>
                        <a:latin typeface="+mn-lt"/>
                      </a:endParaRPr>
                    </a:p>
                  </a:txBody>
                  <a:tcPr marL="68580" marR="68580" marT="34290" marB="34290" anchor="ctr"/>
                </a:tc>
                <a:tc>
                  <a:txBody>
                    <a:bodyPr/>
                    <a:lstStyle/>
                    <a:p>
                      <a:pPr algn="r"/>
                      <a:r>
                        <a:rPr lang="en-US" sz="1400" dirty="0" smtClean="0">
                          <a:solidFill>
                            <a:schemeClr val="tx1"/>
                          </a:solidFill>
                          <a:latin typeface="+mn-lt"/>
                        </a:rPr>
                        <a:t>R40 944 010</a:t>
                      </a:r>
                      <a:endParaRPr lang="en-US" sz="1400" dirty="0">
                        <a:solidFill>
                          <a:schemeClr val="tx1"/>
                        </a:solidFill>
                        <a:latin typeface="+mn-lt"/>
                      </a:endParaRPr>
                    </a:p>
                  </a:txBody>
                  <a:tcPr marL="68580" marR="68580" marT="34290" marB="34290" anchor="ctr"/>
                </a:tc>
                <a:tc>
                  <a:txBody>
                    <a:bodyPr/>
                    <a:lstStyle/>
                    <a:p>
                      <a:pPr marL="0" algn="ctr" defTabSz="457200" rtl="0" eaLnBrk="1" fontAlgn="b" latinLnBrk="0" hangingPunct="1"/>
                      <a:r>
                        <a:rPr lang="en-US" sz="1400" b="0" kern="1200" dirty="0">
                          <a:solidFill>
                            <a:schemeClr val="tx1"/>
                          </a:solidFill>
                          <a:latin typeface="+mn-lt"/>
                          <a:ea typeface="+mn-ea"/>
                          <a:cs typeface="+mn-cs"/>
                        </a:rPr>
                        <a:t>100%</a:t>
                      </a:r>
                    </a:p>
                  </a:txBody>
                  <a:tcPr marL="6350" marR="6350" marT="6350" marB="0" anchor="ctr"/>
                </a:tc>
                <a:extLst>
                  <a:ext uri="{0D108BD9-81ED-4DB2-BD59-A6C34878D82A}">
                    <a16:rowId xmlns:a16="http://schemas.microsoft.com/office/drawing/2014/main" xmlns="" val="10007"/>
                  </a:ext>
                </a:extLst>
              </a:tr>
              <a:tr h="433072">
                <a:tc>
                  <a:txBody>
                    <a:bodyPr/>
                    <a:lstStyle/>
                    <a:p>
                      <a:pPr algn="l"/>
                      <a:r>
                        <a:rPr lang="en-US" sz="1400" b="0" dirty="0" smtClean="0">
                          <a:latin typeface="+mn-lt"/>
                        </a:rPr>
                        <a:t>Total</a:t>
                      </a:r>
                      <a:endParaRPr lang="en-US" sz="1400" b="0" dirty="0">
                        <a:solidFill>
                          <a:schemeClr val="tx1"/>
                        </a:solidFill>
                        <a:latin typeface="+mn-lt"/>
                      </a:endParaRPr>
                    </a:p>
                  </a:txBody>
                  <a:tcPr marL="68580" marR="68580" marT="34290" marB="34290"/>
                </a:tc>
                <a:tc>
                  <a:txBody>
                    <a:bodyPr/>
                    <a:lstStyle/>
                    <a:p>
                      <a:pPr algn="r"/>
                      <a:r>
                        <a:rPr lang="en-US" sz="1400" b="1" dirty="0" smtClean="0">
                          <a:solidFill>
                            <a:schemeClr val="tx1"/>
                          </a:solidFill>
                          <a:latin typeface="+mn-lt"/>
                        </a:rPr>
                        <a:t>R101 270 440</a:t>
                      </a:r>
                      <a:endParaRPr lang="en-US" sz="1400" b="1" dirty="0">
                        <a:solidFill>
                          <a:schemeClr val="tx1"/>
                        </a:solidFill>
                        <a:latin typeface="+mn-lt"/>
                      </a:endParaRPr>
                    </a:p>
                  </a:txBody>
                  <a:tcPr marL="68580" marR="68580" marT="34290" marB="34290" anchor="ctr"/>
                </a:tc>
                <a:tc>
                  <a:txBody>
                    <a:bodyPr/>
                    <a:lstStyle/>
                    <a:p>
                      <a:pPr algn="r"/>
                      <a:r>
                        <a:rPr lang="en-US" sz="1400" b="1" dirty="0" smtClean="0">
                          <a:solidFill>
                            <a:schemeClr val="tx1"/>
                          </a:solidFill>
                          <a:latin typeface="+mn-lt"/>
                        </a:rPr>
                        <a:t>R74 391 493</a:t>
                      </a:r>
                      <a:endParaRPr lang="en-US" sz="1400" b="1" dirty="0">
                        <a:solidFill>
                          <a:schemeClr val="tx1"/>
                        </a:solidFill>
                        <a:latin typeface="+mn-lt"/>
                      </a:endParaRPr>
                    </a:p>
                  </a:txBody>
                  <a:tcPr marL="68580" marR="68580" marT="34290" marB="34290" anchor="ctr"/>
                </a:tc>
                <a:tc>
                  <a:txBody>
                    <a:bodyPr/>
                    <a:lstStyle/>
                    <a:p>
                      <a:pPr marL="0" algn="ctr" defTabSz="457200" rtl="0" eaLnBrk="1" fontAlgn="b" latinLnBrk="0" hangingPunct="1"/>
                      <a:r>
                        <a:rPr lang="en-US" sz="1400" b="1" kern="1200" dirty="0">
                          <a:solidFill>
                            <a:schemeClr val="tx1"/>
                          </a:solidFill>
                          <a:latin typeface="+mn-lt"/>
                          <a:ea typeface="+mn-ea"/>
                          <a:cs typeface="+mn-cs"/>
                        </a:rPr>
                        <a:t>73%</a:t>
                      </a:r>
                    </a:p>
                  </a:txBody>
                  <a:tcPr marL="6350" marR="6350" marT="635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673328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 one financial summary</a:t>
            </a:r>
            <a:endParaRPr lang="en-US" dirty="0"/>
          </a:p>
        </p:txBody>
      </p:sp>
      <p:sp>
        <p:nvSpPr>
          <p:cNvPr id="3" name="Content Placeholder 2"/>
          <p:cNvSpPr>
            <a:spLocks noGrp="1"/>
          </p:cNvSpPr>
          <p:nvPr>
            <p:ph idx="1"/>
          </p:nvPr>
        </p:nvSpPr>
        <p:spPr>
          <a:xfrm>
            <a:off x="952501" y="1774827"/>
            <a:ext cx="7789863" cy="2215991"/>
          </a:xfrm>
        </p:spPr>
        <p:txBody>
          <a:bodyPr/>
          <a:lstStyle/>
          <a:p>
            <a:pPr>
              <a:buFont typeface="Arial" panose="020B0604020202020204" pitchFamily="34" charset="0"/>
              <a:buChar char="•"/>
            </a:pPr>
            <a:r>
              <a:rPr lang="en-US" dirty="0" smtClean="0"/>
              <a:t>Financial performance has lagged behind during the first quarter of the financial year, which traditionally focuses on the audit process of the Agency and the June month </a:t>
            </a:r>
            <a:r>
              <a:rPr lang="en-US" dirty="0" err="1" smtClean="0"/>
              <a:t>programme</a:t>
            </a:r>
            <a:r>
              <a:rPr lang="en-US" dirty="0" smtClean="0"/>
              <a:t>. Overall 73% of the allocated fund have been spent at the end of Quarter 1.</a:t>
            </a:r>
          </a:p>
          <a:p>
            <a:pPr>
              <a:buFont typeface="Arial" panose="020B0604020202020204" pitchFamily="34" charset="0"/>
              <a:buChar char="•"/>
            </a:pPr>
            <a:endParaRPr lang="en-US" dirty="0"/>
          </a:p>
          <a:p>
            <a:pPr>
              <a:buFont typeface="Arial" panose="020B0604020202020204" pitchFamily="34" charset="0"/>
              <a:buChar char="•"/>
            </a:pPr>
            <a:r>
              <a:rPr lang="en-US" dirty="0" smtClean="0"/>
              <a:t>Quarter 2 spending has picked up significantly and service providers have been appointed for the Jobs </a:t>
            </a:r>
            <a:r>
              <a:rPr lang="en-US" dirty="0" err="1" smtClean="0"/>
              <a:t>programme</a:t>
            </a:r>
            <a:r>
              <a:rPr lang="en-US" dirty="0" smtClean="0"/>
              <a:t> of the Agency which should see quarter 2 expenditure in line with expectations.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32</a:t>
            </a:fld>
            <a:endParaRPr lang="en-GB" dirty="0"/>
          </a:p>
        </p:txBody>
      </p:sp>
    </p:spTree>
    <p:extLst>
      <p:ext uri="{BB962C8B-B14F-4D97-AF65-F5344CB8AC3E}">
        <p14:creationId xmlns:p14="http://schemas.microsoft.com/office/powerpoint/2010/main" xmlns="" val="39285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846659"/>
          </a:xfrm>
        </p:spPr>
        <p:txBody>
          <a:bodyPr/>
          <a:lstStyle/>
          <a:p>
            <a:r>
              <a:rPr lang="en-US" dirty="0" smtClean="0"/>
              <a:t>Amendments to the annual performance plan</a:t>
            </a:r>
            <a:br>
              <a:rPr lang="en-US" dirty="0" smtClean="0"/>
            </a:br>
            <a:r>
              <a:rPr lang="en-US" dirty="0" smtClean="0"/>
              <a:t>2017 / 2018</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33</a:t>
            </a:fld>
            <a:endParaRPr lang="en-GB" dirty="0"/>
          </a:p>
        </p:txBody>
      </p:sp>
    </p:spTree>
    <p:extLst>
      <p:ext uri="{BB962C8B-B14F-4D97-AF65-F5344CB8AC3E}">
        <p14:creationId xmlns:p14="http://schemas.microsoft.com/office/powerpoint/2010/main" xmlns="" val="3243290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881264691"/>
              </p:ext>
            </p:extLst>
          </p:nvPr>
        </p:nvGraphicFramePr>
        <p:xfrm>
          <a:off x="207818" y="1446112"/>
          <a:ext cx="8375073" cy="5138344"/>
        </p:xfrm>
        <a:graphic>
          <a:graphicData uri="http://schemas.openxmlformats.org/drawingml/2006/table">
            <a:tbl>
              <a:tblPr firstRow="1" bandRow="1">
                <a:tableStyleId>{5C22544A-7EE6-4342-B048-85BDC9FD1C3A}</a:tableStyleId>
              </a:tblPr>
              <a:tblGrid>
                <a:gridCol w="8375073">
                  <a:extLst>
                    <a:ext uri="{9D8B030D-6E8A-4147-A177-3AD203B41FA5}">
                      <a16:colId xmlns:a16="http://schemas.microsoft.com/office/drawing/2014/main" xmlns="" val="20000"/>
                    </a:ext>
                  </a:extLst>
                </a:gridCol>
              </a:tblGrid>
              <a:tr h="235189">
                <a:tc>
                  <a:txBody>
                    <a:bodyPr/>
                    <a:lstStyle/>
                    <a:p>
                      <a:pPr algn="ctr">
                        <a:lnSpc>
                          <a:spcPct val="107000"/>
                        </a:lnSpc>
                        <a:spcAft>
                          <a:spcPts val="0"/>
                        </a:spcAft>
                      </a:pPr>
                      <a:endParaRPr lang="en-Z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tc>
                <a:extLst>
                  <a:ext uri="{0D108BD9-81ED-4DB2-BD59-A6C34878D82A}">
                    <a16:rowId xmlns:a16="http://schemas.microsoft.com/office/drawing/2014/main" xmlns="" val="10000"/>
                  </a:ext>
                </a:extLst>
              </a:tr>
              <a:tr h="1237091">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ZA" sz="1400" dirty="0" smtClean="0">
                          <a:effectLst/>
                          <a:latin typeface="+mn-lt"/>
                          <a:ea typeface="Calibri" panose="020F0502020204030204" pitchFamily="34" charset="0"/>
                          <a:cs typeface="Times New Roman" panose="02020603050405020304" pitchFamily="18" charset="0"/>
                        </a:rPr>
                        <a:t>1. </a:t>
                      </a:r>
                      <a:r>
                        <a:rPr kumimoji="0" lang="en-ZA" sz="1400" b="1" i="0" u="none" strike="noStrike" kern="1200" cap="none" spc="0" normalizeH="0" baseline="0" noProof="0" dirty="0" smtClean="0">
                          <a:ln>
                            <a:noFill/>
                          </a:ln>
                          <a:solidFill>
                            <a:srgbClr val="000000"/>
                          </a:solidFill>
                          <a:effectLst/>
                          <a:uLnTx/>
                          <a:uFillTx/>
                          <a:latin typeface="+mn-lt"/>
                          <a:ea typeface="+mn-ea"/>
                          <a:cs typeface="Arial"/>
                        </a:rPr>
                        <a:t>Establishment of the NYDA Youth Fund </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Arial"/>
                        </a:rPr>
                        <a:t>Conceptualisation</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Arial"/>
                        </a:rPr>
                        <a:t>Design</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Arial"/>
                        </a:rPr>
                        <a:t>Fundraising </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Arial"/>
                        </a:rPr>
                        <a:t>consultation</a:t>
                      </a:r>
                      <a:endParaRPr kumimoji="0" lang="en-ZA" sz="1400" b="0" i="0" u="none" strike="noStrike" kern="1200" cap="none" spc="0" normalizeH="0" baseline="0" noProof="0" dirty="0">
                        <a:ln>
                          <a:noFill/>
                        </a:ln>
                        <a:solidFill>
                          <a:srgbClr val="000000"/>
                        </a:solidFill>
                        <a:effectLst/>
                        <a:uLnTx/>
                        <a:uFillTx/>
                        <a:latin typeface="+mn-lt"/>
                        <a:ea typeface="+mn-ea"/>
                        <a:cs typeface="Arial"/>
                      </a:endParaRPr>
                    </a:p>
                  </a:txBody>
                  <a:tcPr marL="51433" marR="51433" marT="0" marB="0"/>
                </a:tc>
                <a:extLst>
                  <a:ext uri="{0D108BD9-81ED-4DB2-BD59-A6C34878D82A}">
                    <a16:rowId xmlns:a16="http://schemas.microsoft.com/office/drawing/2014/main" xmlns="" val="10001"/>
                  </a:ext>
                </a:extLst>
              </a:tr>
              <a:tr h="989672">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ZA" sz="1400" dirty="0" smtClean="0">
                          <a:effectLst/>
                          <a:latin typeface="+mn-lt"/>
                          <a:ea typeface="Calibri" panose="020F0502020204030204" pitchFamily="34" charset="0"/>
                          <a:cs typeface="Times New Roman" panose="02020603050405020304" pitchFamily="18" charset="0"/>
                        </a:rPr>
                        <a:t>2. </a:t>
                      </a:r>
                      <a:r>
                        <a:rPr kumimoji="0" lang="en-ZA" sz="1400" b="1" i="0" u="none" strike="noStrike" kern="1200" cap="none" spc="0" normalizeH="0" baseline="0" noProof="0" dirty="0" smtClean="0">
                          <a:ln>
                            <a:noFill/>
                          </a:ln>
                          <a:solidFill>
                            <a:srgbClr val="000000"/>
                          </a:solidFill>
                          <a:effectLst/>
                          <a:uLnTx/>
                          <a:uFillTx/>
                          <a:latin typeface="+mn-lt"/>
                          <a:ea typeface="+mn-ea"/>
                          <a:cs typeface="Arial"/>
                        </a:rPr>
                        <a:t>Establishment of the NYDA Skills Fund</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Arial"/>
                        </a:rPr>
                        <a:t>Conceptualisation</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Arial"/>
                        </a:rPr>
                        <a:t>Design</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srgbClr val="000000"/>
                          </a:solidFill>
                          <a:effectLst/>
                          <a:uLnTx/>
                          <a:uFillTx/>
                          <a:latin typeface="+mn-lt"/>
                          <a:ea typeface="+mn-ea"/>
                          <a:cs typeface="Arial"/>
                        </a:rPr>
                        <a:t>Fundraising</a:t>
                      </a:r>
                    </a:p>
                  </a:txBody>
                  <a:tcPr marL="51433" marR="51433" marT="0" marB="0"/>
                </a:tc>
                <a:extLst>
                  <a:ext uri="{0D108BD9-81ED-4DB2-BD59-A6C34878D82A}">
                    <a16:rowId xmlns:a16="http://schemas.microsoft.com/office/drawing/2014/main" xmlns="" val="10002"/>
                  </a:ext>
                </a:extLst>
              </a:tr>
              <a:tr h="247418">
                <a:tc>
                  <a:txBody>
                    <a:body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kern="1200" dirty="0" smtClean="0">
                          <a:solidFill>
                            <a:schemeClr val="dk1"/>
                          </a:solidFill>
                          <a:effectLst/>
                          <a:latin typeface="+mn-lt"/>
                          <a:ea typeface="Calibri" panose="020F0502020204030204" pitchFamily="34" charset="0"/>
                          <a:cs typeface="Times New Roman" panose="02020603050405020304" pitchFamily="18" charset="0"/>
                        </a:rPr>
                        <a:t>3. </a:t>
                      </a:r>
                      <a:r>
                        <a:rPr lang="en-ZA" sz="1400" b="1" kern="1200" dirty="0" smtClean="0">
                          <a:solidFill>
                            <a:schemeClr val="dk1"/>
                          </a:solidFill>
                          <a:effectLst/>
                          <a:latin typeface="+mn-lt"/>
                          <a:ea typeface="Calibri" panose="020F0502020204030204" pitchFamily="34" charset="0"/>
                          <a:cs typeface="Times New Roman" panose="02020603050405020304" pitchFamily="18" charset="0"/>
                        </a:rPr>
                        <a:t>Number of young people participating in NYS Category 1 programme (500)</a:t>
                      </a:r>
                      <a:endParaRPr lang="en-ZA" sz="1400" b="1"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247418">
                <a:tc>
                  <a:txBody>
                    <a:body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kern="1200" dirty="0" smtClean="0">
                          <a:solidFill>
                            <a:schemeClr val="dk1"/>
                          </a:solidFill>
                          <a:effectLst/>
                          <a:latin typeface="+mn-lt"/>
                          <a:ea typeface="Calibri" panose="020F0502020204030204" pitchFamily="34" charset="0"/>
                          <a:cs typeface="Times New Roman" panose="02020603050405020304" pitchFamily="18" charset="0"/>
                        </a:rPr>
                        <a:t>4. </a:t>
                      </a:r>
                      <a:r>
                        <a:rPr lang="en-US" sz="1400" b="1" kern="1200" dirty="0" smtClean="0">
                          <a:solidFill>
                            <a:schemeClr val="dk1"/>
                          </a:solidFill>
                          <a:effectLst/>
                          <a:latin typeface="+mn-lt"/>
                          <a:ea typeface="Calibri" panose="020F0502020204030204" pitchFamily="34" charset="0"/>
                          <a:cs typeface="Times New Roman" panose="02020603050405020304" pitchFamily="18" charset="0"/>
                        </a:rPr>
                        <a:t>Number of young people participating in NYS Category 2 &amp; 3 programme (10,000)</a:t>
                      </a:r>
                      <a:endParaRPr lang="en-ZA" sz="1400" b="1"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r h="1237091">
                <a:tc>
                  <a:txBody>
                    <a:body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000000"/>
                          </a:solidFill>
                          <a:effectLst/>
                          <a:uLnTx/>
                          <a:uFillTx/>
                          <a:latin typeface="+mn-lt"/>
                          <a:ea typeface="MS Mincho" panose="02020609040205080304" pitchFamily="49" charset="-128"/>
                          <a:cs typeface="Calibri" panose="020F0502020204030204" pitchFamily="34" charset="0"/>
                        </a:rPr>
                        <a:t>5. </a:t>
                      </a:r>
                      <a:r>
                        <a:rPr lang="en-US" sz="1400" b="1" kern="1200" noProof="0" dirty="0" smtClean="0">
                          <a:solidFill>
                            <a:schemeClr val="dk1"/>
                          </a:solidFill>
                          <a:effectLst/>
                          <a:latin typeface="+mn-lt"/>
                          <a:ea typeface="Calibri" panose="020F0502020204030204" pitchFamily="34" charset="0"/>
                          <a:cs typeface="Times New Roman" panose="02020603050405020304" pitchFamily="18" charset="0"/>
                        </a:rPr>
                        <a:t>Increased service delivery channels for young people: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kern="1200" noProof="0" dirty="0" smtClean="0">
                          <a:solidFill>
                            <a:schemeClr val="dk1"/>
                          </a:solidFill>
                          <a:effectLst/>
                          <a:latin typeface="+mn-lt"/>
                          <a:ea typeface="Calibri" panose="020F0502020204030204" pitchFamily="34" charset="0"/>
                          <a:cs typeface="Times New Roman" panose="02020603050405020304" pitchFamily="18" charset="0"/>
                        </a:rPr>
                        <a:t>New branches (2)</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kern="1200" noProof="0" dirty="0" smtClean="0">
                          <a:solidFill>
                            <a:schemeClr val="dk1"/>
                          </a:solidFill>
                          <a:effectLst/>
                          <a:latin typeface="+mn-lt"/>
                          <a:ea typeface="Calibri" panose="020F0502020204030204" pitchFamily="34" charset="0"/>
                          <a:cs typeface="Times New Roman" panose="02020603050405020304" pitchFamily="18" charset="0"/>
                        </a:rPr>
                        <a:t>New satellite offices (20)</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kern="1200" noProof="0" dirty="0" smtClean="0">
                          <a:solidFill>
                            <a:schemeClr val="dk1"/>
                          </a:solidFill>
                          <a:effectLst/>
                          <a:latin typeface="+mn-lt"/>
                          <a:ea typeface="Calibri" panose="020F0502020204030204" pitchFamily="34" charset="0"/>
                          <a:cs typeface="Times New Roman" panose="02020603050405020304" pitchFamily="18" charset="0"/>
                        </a:rPr>
                        <a:t>New Outreach vehicles (2)</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kern="1200" noProof="0" dirty="0" smtClean="0">
                          <a:solidFill>
                            <a:schemeClr val="dk1"/>
                          </a:solidFill>
                          <a:effectLst/>
                          <a:latin typeface="+mn-lt"/>
                          <a:ea typeface="Calibri" panose="020F0502020204030204" pitchFamily="34" charset="0"/>
                          <a:cs typeface="Times New Roman" panose="02020603050405020304" pitchFamily="18" charset="0"/>
                        </a:rPr>
                        <a:t>New Information kiosk (4)</a:t>
                      </a:r>
                    </a:p>
                  </a:txBody>
                  <a:tcPr marL="51433" marR="51433" marT="0" marB="0"/>
                </a:tc>
                <a:extLst>
                  <a:ext uri="{0D108BD9-81ED-4DB2-BD59-A6C34878D82A}">
                    <a16:rowId xmlns:a16="http://schemas.microsoft.com/office/drawing/2014/main" xmlns="" val="10005"/>
                  </a:ext>
                </a:extLst>
              </a:tr>
            </a:tbl>
          </a:graphicData>
        </a:graphic>
      </p:graphicFrame>
      <p:sp>
        <p:nvSpPr>
          <p:cNvPr id="92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557213" indent="-214313">
              <a:defRPr sz="1200">
                <a:solidFill>
                  <a:schemeClr val="tx1"/>
                </a:solidFill>
                <a:latin typeface="Arial" panose="020B0604020202020204" pitchFamily="34" charset="0"/>
                <a:ea typeface="ＭＳ Ｐゴシック" panose="020B0600070205080204" pitchFamily="34" charset="-128"/>
              </a:defRPr>
            </a:lvl2pPr>
            <a:lvl3pPr marL="857250" indent="-171450">
              <a:defRPr sz="1200">
                <a:solidFill>
                  <a:schemeClr val="tx1"/>
                </a:solidFill>
                <a:latin typeface="Arial" panose="020B0604020202020204" pitchFamily="34" charset="0"/>
                <a:ea typeface="ＭＳ Ｐゴシック" panose="020B0600070205080204" pitchFamily="34" charset="-128"/>
              </a:defRPr>
            </a:lvl3pPr>
            <a:lvl4pPr marL="1200150" indent="-171450">
              <a:defRPr sz="1200">
                <a:solidFill>
                  <a:schemeClr val="tx1"/>
                </a:solidFill>
                <a:latin typeface="Arial" panose="020B0604020202020204" pitchFamily="34" charset="0"/>
                <a:ea typeface="ＭＳ Ｐゴシック" panose="020B0600070205080204" pitchFamily="34" charset="-128"/>
              </a:defRPr>
            </a:lvl4pPr>
            <a:lvl5pPr marL="1543050" indent="-171450">
              <a:defRPr sz="12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defTabSz="685800" fontAlgn="auto">
              <a:spcBef>
                <a:spcPts val="0"/>
              </a:spcBef>
              <a:spcAft>
                <a:spcPts val="0"/>
              </a:spcAft>
            </a:pPr>
            <a:fld id="{2F295565-2CF1-4C47-BCE5-C8D6D86B2CE5}" type="slidenum">
              <a:rPr lang="en-GB" altLang="en-US" sz="900">
                <a:solidFill>
                  <a:srgbClr val="D42E12"/>
                </a:solidFill>
              </a:rPr>
              <a:pPr defTabSz="685800" fontAlgn="auto">
                <a:spcBef>
                  <a:spcPts val="0"/>
                </a:spcBef>
                <a:spcAft>
                  <a:spcPts val="0"/>
                </a:spcAft>
              </a:pPr>
              <a:t>34</a:t>
            </a:fld>
            <a:endParaRPr lang="en-GB" altLang="en-US" sz="900" dirty="0">
              <a:solidFill>
                <a:srgbClr val="D42E12"/>
              </a:solidFill>
            </a:endParaRPr>
          </a:p>
        </p:txBody>
      </p:sp>
      <p:sp>
        <p:nvSpPr>
          <p:cNvPr id="7" name="Title 1"/>
          <p:cNvSpPr>
            <a:spLocks noGrp="1"/>
          </p:cNvSpPr>
          <p:nvPr>
            <p:ph type="title"/>
          </p:nvPr>
        </p:nvSpPr>
        <p:spPr>
          <a:xfrm>
            <a:off x="977901" y="663775"/>
            <a:ext cx="6194425" cy="307777"/>
          </a:xfrm>
        </p:spPr>
        <p:txBody>
          <a:bodyPr/>
          <a:lstStyle/>
          <a:p>
            <a:r>
              <a:rPr lang="en-US" sz="2000" dirty="0" smtClean="0"/>
              <a:t>Board of Directors strategic focus</a:t>
            </a:r>
            <a:endParaRPr lang="en-US" sz="2000" dirty="0"/>
          </a:p>
        </p:txBody>
      </p:sp>
    </p:spTree>
    <p:extLst>
      <p:ext uri="{BB962C8B-B14F-4D97-AF65-F5344CB8AC3E}">
        <p14:creationId xmlns:p14="http://schemas.microsoft.com/office/powerpoint/2010/main" xmlns="" val="1799828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fontAlgn="auto">
              <a:spcBef>
                <a:spcPts val="0"/>
              </a:spcBef>
              <a:spcAft>
                <a:spcPts val="0"/>
              </a:spcAft>
              <a:defRPr/>
            </a:pPr>
            <a:fld id="{B3D94021-87FD-4474-9131-75532B914426}" type="slidenum">
              <a:rPr lang="en-GB">
                <a:solidFill>
                  <a:srgbClr val="D42E12"/>
                </a:solidFill>
                <a:latin typeface="Tahoma"/>
                <a:ea typeface="+mn-ea"/>
              </a:rPr>
              <a:pPr defTabSz="685800" fontAlgn="auto">
                <a:spcBef>
                  <a:spcPts val="0"/>
                </a:spcBef>
                <a:spcAft>
                  <a:spcPts val="0"/>
                </a:spcAft>
                <a:defRPr/>
              </a:pPr>
              <a:t>35</a:t>
            </a:fld>
            <a:endParaRPr lang="en-GB" dirty="0">
              <a:solidFill>
                <a:srgbClr val="D42E12"/>
              </a:solidFill>
              <a:latin typeface="Tahoma"/>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xmlns="" val="2635331308"/>
              </p:ext>
            </p:extLst>
          </p:nvPr>
        </p:nvGraphicFramePr>
        <p:xfrm>
          <a:off x="327519" y="1130216"/>
          <a:ext cx="8643187" cy="3343276"/>
        </p:xfrm>
        <a:graphic>
          <a:graphicData uri="http://schemas.openxmlformats.org/drawingml/2006/table">
            <a:tbl>
              <a:tblPr firstRow="1" bandRow="1">
                <a:tableStyleId>{5C22544A-7EE6-4342-B048-85BDC9FD1C3A}</a:tableStyleId>
              </a:tblPr>
              <a:tblGrid>
                <a:gridCol w="2687483">
                  <a:extLst>
                    <a:ext uri="{9D8B030D-6E8A-4147-A177-3AD203B41FA5}">
                      <a16:colId xmlns:a16="http://schemas.microsoft.com/office/drawing/2014/main" xmlns="" val="20000"/>
                    </a:ext>
                  </a:extLst>
                </a:gridCol>
                <a:gridCol w="1923488">
                  <a:extLst>
                    <a:ext uri="{9D8B030D-6E8A-4147-A177-3AD203B41FA5}">
                      <a16:colId xmlns:a16="http://schemas.microsoft.com/office/drawing/2014/main" xmlns="" val="20001"/>
                    </a:ext>
                  </a:extLst>
                </a:gridCol>
                <a:gridCol w="1902812">
                  <a:extLst>
                    <a:ext uri="{9D8B030D-6E8A-4147-A177-3AD203B41FA5}">
                      <a16:colId xmlns:a16="http://schemas.microsoft.com/office/drawing/2014/main" xmlns="" val="20002"/>
                    </a:ext>
                  </a:extLst>
                </a:gridCol>
                <a:gridCol w="940007">
                  <a:extLst>
                    <a:ext uri="{9D8B030D-6E8A-4147-A177-3AD203B41FA5}">
                      <a16:colId xmlns:a16="http://schemas.microsoft.com/office/drawing/2014/main" xmlns="" val="20003"/>
                    </a:ext>
                  </a:extLst>
                </a:gridCol>
                <a:gridCol w="1189397">
                  <a:extLst>
                    <a:ext uri="{9D8B030D-6E8A-4147-A177-3AD203B41FA5}">
                      <a16:colId xmlns:a16="http://schemas.microsoft.com/office/drawing/2014/main" xmlns="" val="20004"/>
                    </a:ext>
                  </a:extLst>
                </a:gridCol>
              </a:tblGrid>
              <a:tr h="600075">
                <a:tc>
                  <a:txBody>
                    <a:bodyPr/>
                    <a:lstStyle/>
                    <a:p>
                      <a:pPr marL="0" algn="l" defTabSz="685800" rtl="0" eaLnBrk="1" latinLnBrk="0" hangingPunct="1"/>
                      <a:r>
                        <a:rPr lang="en-ZA" sz="1200" b="1" kern="1200" dirty="0" smtClean="0">
                          <a:solidFill>
                            <a:schemeClr val="lt1"/>
                          </a:solidFill>
                          <a:latin typeface="+mn-lt"/>
                          <a:ea typeface="+mn-ea"/>
                          <a:cs typeface="+mn-cs"/>
                        </a:rPr>
                        <a:t>Strategic Objective</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l" defTabSz="685800" rtl="0" eaLnBrk="1" latinLnBrk="0" hangingPunct="1"/>
                      <a:r>
                        <a:rPr lang="en-ZA" sz="1200" b="1" kern="1200" dirty="0" smtClean="0">
                          <a:solidFill>
                            <a:schemeClr val="lt1"/>
                          </a:solidFill>
                          <a:latin typeface="+mn-lt"/>
                          <a:ea typeface="+mn-ea"/>
                          <a:cs typeface="+mn-cs"/>
                        </a:rPr>
                        <a:t>2017/18</a:t>
                      </a:r>
                      <a:r>
                        <a:rPr lang="en-ZA" sz="1200" b="1" kern="1200" baseline="0" dirty="0" smtClean="0">
                          <a:solidFill>
                            <a:schemeClr val="lt1"/>
                          </a:solidFill>
                          <a:latin typeface="+mn-lt"/>
                          <a:ea typeface="+mn-ea"/>
                          <a:cs typeface="+mn-cs"/>
                        </a:rPr>
                        <a:t> </a:t>
                      </a:r>
                      <a:r>
                        <a:rPr lang="en-ZA" sz="1200" b="1" kern="1200" dirty="0" smtClean="0">
                          <a:solidFill>
                            <a:schemeClr val="lt1"/>
                          </a:solidFill>
                          <a:latin typeface="+mn-lt"/>
                          <a:ea typeface="+mn-ea"/>
                          <a:cs typeface="+mn-cs"/>
                        </a:rPr>
                        <a:t>KPI’s</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l" defTabSz="685800" rtl="0" eaLnBrk="1" latinLnBrk="0" hangingPunct="1"/>
                      <a:r>
                        <a:rPr lang="en-ZA" sz="1200" b="1" kern="1200" dirty="0" smtClean="0">
                          <a:solidFill>
                            <a:schemeClr val="lt1"/>
                          </a:solidFill>
                          <a:latin typeface="+mn-lt"/>
                          <a:ea typeface="+mn-ea"/>
                          <a:cs typeface="+mn-cs"/>
                        </a:rPr>
                        <a:t>2017/18 Annual target</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l" defTabSz="685800" rtl="0" eaLnBrk="1" latinLnBrk="0" hangingPunct="1"/>
                      <a:r>
                        <a:rPr lang="en-ZA" sz="1200" b="1" kern="1200" dirty="0" smtClean="0">
                          <a:solidFill>
                            <a:schemeClr val="lt1"/>
                          </a:solidFill>
                          <a:latin typeface="+mn-lt"/>
                          <a:ea typeface="+mn-ea"/>
                          <a:cs typeface="+mn-cs"/>
                        </a:rPr>
                        <a:t>2018/19</a:t>
                      </a:r>
                      <a:r>
                        <a:rPr lang="en-ZA" sz="1200" b="1" kern="1200" baseline="0" dirty="0" smtClean="0">
                          <a:solidFill>
                            <a:schemeClr val="lt1"/>
                          </a:solidFill>
                          <a:latin typeface="+mn-lt"/>
                          <a:ea typeface="+mn-ea"/>
                          <a:cs typeface="+mn-cs"/>
                        </a:rPr>
                        <a:t> Annual Target</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l" defTabSz="685800" rtl="0" eaLnBrk="1" latinLnBrk="0" hangingPunct="1"/>
                      <a:r>
                        <a:rPr lang="en-ZA" sz="1200" b="1" kern="1200" dirty="0" smtClean="0">
                          <a:solidFill>
                            <a:schemeClr val="lt1"/>
                          </a:solidFill>
                          <a:latin typeface="+mn-lt"/>
                          <a:ea typeface="+mn-ea"/>
                          <a:cs typeface="+mn-cs"/>
                        </a:rPr>
                        <a:t>2019/20</a:t>
                      </a:r>
                      <a:r>
                        <a:rPr lang="en-ZA" sz="1200" b="1" kern="1200" baseline="0" dirty="0" smtClean="0">
                          <a:solidFill>
                            <a:schemeClr val="lt1"/>
                          </a:solidFill>
                          <a:latin typeface="+mn-lt"/>
                          <a:ea typeface="+mn-ea"/>
                          <a:cs typeface="+mn-cs"/>
                        </a:rPr>
                        <a:t> Annual Target</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6858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FFFFFF"/>
                          </a:solidFill>
                          <a:effectLst/>
                          <a:uLnTx/>
                          <a:uFillTx/>
                          <a:latin typeface="+mn-lt"/>
                        </a:rPr>
                        <a:t>To provide Socio-economic empowerment interventions and support for   young people in South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dirty="0" smtClean="0">
                        <a:solidFill>
                          <a:schemeClr val="tx1"/>
                        </a:solidFill>
                        <a:latin typeface="+mn-lt"/>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l" defTabSz="457200" rtl="0" eaLnBrk="1" latinLnBrk="0" hangingPunct="1">
                        <a:spcAft>
                          <a:spcPts val="0"/>
                        </a:spcAft>
                      </a:pPr>
                      <a:r>
                        <a:rPr lang="en-ZA" sz="1200" b="0" strike="noStrike" kern="1200" baseline="0" dirty="0" smtClean="0">
                          <a:solidFill>
                            <a:schemeClr val="tx1"/>
                          </a:solidFill>
                          <a:latin typeface="+mn-lt"/>
                          <a:ea typeface="+mn-ea"/>
                          <a:cs typeface="+mn-cs"/>
                        </a:rPr>
                        <a:t>Establishment of the NYDA Youth Fund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685800" rtl="0" eaLnBrk="1" latinLnBrk="0" hangingPunct="1">
                        <a:spcAft>
                          <a:spcPts val="0"/>
                        </a:spcAft>
                      </a:pPr>
                      <a:r>
                        <a:rPr lang="en-ZA" sz="1200" b="1" kern="1200" baseline="0" dirty="0" smtClean="0">
                          <a:solidFill>
                            <a:schemeClr val="tx1"/>
                          </a:solidFill>
                          <a:latin typeface="+mn-lt"/>
                          <a:ea typeface="+mn-ea"/>
                          <a:cs typeface="Arial"/>
                        </a:rPr>
                        <a:t>Establishment of the NYDA Youth Fund </a:t>
                      </a:r>
                    </a:p>
                    <a:p>
                      <a:pPr marL="285750" indent="-285750" algn="l" defTabSz="685800" rtl="0" eaLnBrk="1" latinLnBrk="0" hangingPunct="1">
                        <a:spcAft>
                          <a:spcPts val="0"/>
                        </a:spcAft>
                        <a:buFont typeface="Arial" panose="020B0604020202020204" pitchFamily="34" charset="0"/>
                        <a:buChar char="•"/>
                      </a:pPr>
                      <a:r>
                        <a:rPr lang="en-ZA" sz="1200" b="1" kern="1200" baseline="0" dirty="0" smtClean="0">
                          <a:solidFill>
                            <a:schemeClr val="tx1"/>
                          </a:solidFill>
                          <a:latin typeface="+mn-lt"/>
                          <a:ea typeface="+mn-ea"/>
                          <a:cs typeface="Arial"/>
                        </a:rPr>
                        <a:t>Conceptualisation</a:t>
                      </a:r>
                    </a:p>
                    <a:p>
                      <a:pPr marL="285750" indent="-285750" algn="l" defTabSz="685800" rtl="0" eaLnBrk="1" latinLnBrk="0" hangingPunct="1">
                        <a:spcAft>
                          <a:spcPts val="0"/>
                        </a:spcAft>
                        <a:buFont typeface="Arial" panose="020B0604020202020204" pitchFamily="34" charset="0"/>
                        <a:buChar char="•"/>
                      </a:pPr>
                      <a:r>
                        <a:rPr lang="en-ZA" sz="1200" b="1" kern="1200" baseline="0" dirty="0" smtClean="0">
                          <a:solidFill>
                            <a:schemeClr val="tx1"/>
                          </a:solidFill>
                          <a:latin typeface="+mn-lt"/>
                          <a:ea typeface="+mn-ea"/>
                          <a:cs typeface="Arial"/>
                        </a:rPr>
                        <a:t>Design</a:t>
                      </a:r>
                    </a:p>
                    <a:p>
                      <a:pPr marL="285750" indent="-285750" algn="l" defTabSz="685800" rtl="0" eaLnBrk="1" latinLnBrk="0" hangingPunct="1">
                        <a:spcAft>
                          <a:spcPts val="0"/>
                        </a:spcAft>
                        <a:buFont typeface="Arial" panose="020B0604020202020204" pitchFamily="34" charset="0"/>
                        <a:buChar char="•"/>
                      </a:pPr>
                      <a:r>
                        <a:rPr lang="en-ZA" sz="1200" b="1" kern="1200" baseline="0" dirty="0" smtClean="0">
                          <a:solidFill>
                            <a:schemeClr val="tx1"/>
                          </a:solidFill>
                          <a:latin typeface="+mn-lt"/>
                          <a:ea typeface="+mn-ea"/>
                          <a:cs typeface="Arial"/>
                        </a:rPr>
                        <a:t>consultation</a:t>
                      </a:r>
                      <a:endParaRPr lang="en-ZA" sz="1200" b="1" kern="1200" baseline="0" dirty="0">
                        <a:solidFill>
                          <a:schemeClr val="tx1"/>
                        </a:solidFill>
                        <a:latin typeface="+mn-lt"/>
                        <a:ea typeface="+mn-ea"/>
                        <a:cs typeface="Arial"/>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solidFill>
                            <a:srgbClr val="FF0000"/>
                          </a:solidFill>
                          <a:effectLst/>
                          <a:latin typeface="+mn-lt"/>
                          <a:ea typeface="MS Mincho" panose="02020609040205080304" pitchFamily="49" charset="-128"/>
                          <a:cs typeface="Calibri" panose="020F0502020204030204" pitchFamily="34" charset="0"/>
                        </a:rPr>
                        <a:t>Value of Funds raised for the NYDA Youth Fund </a:t>
                      </a:r>
                      <a:r>
                        <a:rPr lang="en-US" sz="1200" b="1" dirty="0" smtClean="0">
                          <a:solidFill>
                            <a:srgbClr val="FF0000"/>
                          </a:solidFill>
                          <a:effectLst/>
                          <a:latin typeface="+mn-lt"/>
                          <a:ea typeface="MS Mincho" panose="02020609040205080304" pitchFamily="49" charset="-128"/>
                          <a:cs typeface="Calibri" panose="020F0502020204030204" pitchFamily="34" charset="0"/>
                        </a:rPr>
                        <a:t> R500 million</a:t>
                      </a:r>
                      <a:endParaRPr lang="en-ZA" sz="1200" b="1" dirty="0">
                        <a:solidFill>
                          <a:srgbClr val="FF0000"/>
                        </a:solidFill>
                        <a:effectLst/>
                        <a:latin typeface="+mn-lt"/>
                        <a:ea typeface="MS Mincho" panose="02020609040205080304" pitchFamily="49"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solidFill>
                            <a:srgbClr val="FF0000"/>
                          </a:solidFill>
                          <a:effectLst/>
                          <a:latin typeface="+mn-lt"/>
                          <a:ea typeface="MS Mincho" panose="02020609040205080304" pitchFamily="49" charset="-128"/>
                          <a:cs typeface="Calibri" panose="020F0502020204030204" pitchFamily="34" charset="0"/>
                        </a:rPr>
                        <a:t>Value of Funds raised for the NYDA Youth Fund (R1 billion)</a:t>
                      </a:r>
                      <a:endParaRPr lang="en-ZA" sz="1200" b="1" dirty="0">
                        <a:solidFill>
                          <a:srgbClr val="FF0000"/>
                        </a:solidFill>
                        <a:effectLst/>
                        <a:latin typeface="+mn-lt"/>
                        <a:ea typeface="MS Mincho" panose="02020609040205080304" pitchFamily="49"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486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latin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l" defTabSz="457200" rtl="0" eaLnBrk="1" latinLnBrk="0" hangingPunct="1">
                        <a:spcAft>
                          <a:spcPts val="0"/>
                        </a:spcAft>
                      </a:pPr>
                      <a:r>
                        <a:rPr lang="en-ZA" sz="1200" b="0" strike="noStrike" kern="1200" baseline="0" dirty="0" smtClean="0">
                          <a:solidFill>
                            <a:schemeClr val="tx1"/>
                          </a:solidFill>
                          <a:latin typeface="+mn-lt"/>
                          <a:ea typeface="+mn-ea"/>
                          <a:cs typeface="+mn-cs"/>
                        </a:rPr>
                        <a:t>Establishment of the NYDA Skills Fund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l" defTabSz="685800" rtl="0" eaLnBrk="1" latinLnBrk="0" hangingPunct="1">
                        <a:spcAft>
                          <a:spcPts val="0"/>
                        </a:spcAft>
                      </a:pPr>
                      <a:r>
                        <a:rPr lang="en-ZA" sz="1200" b="1" kern="1200" baseline="0" dirty="0" smtClean="0">
                          <a:solidFill>
                            <a:schemeClr val="tx1"/>
                          </a:solidFill>
                          <a:latin typeface="+mn-lt"/>
                          <a:ea typeface="+mn-ea"/>
                          <a:cs typeface="Arial"/>
                        </a:rPr>
                        <a:t>Establishment of the NYDA Skills Fund</a:t>
                      </a:r>
                    </a:p>
                    <a:p>
                      <a:pPr marL="285750" indent="-285750" algn="l" defTabSz="685800" rtl="0" eaLnBrk="1" latinLnBrk="0" hangingPunct="1">
                        <a:spcAft>
                          <a:spcPts val="0"/>
                        </a:spcAft>
                        <a:buFont typeface="Arial" panose="020B0604020202020204" pitchFamily="34" charset="0"/>
                        <a:buChar char="•"/>
                      </a:pPr>
                      <a:r>
                        <a:rPr lang="en-ZA" sz="1200" b="1" kern="1200" baseline="0" dirty="0" smtClean="0">
                          <a:solidFill>
                            <a:schemeClr val="tx1"/>
                          </a:solidFill>
                          <a:latin typeface="+mn-lt"/>
                          <a:ea typeface="+mn-ea"/>
                          <a:cs typeface="Arial"/>
                        </a:rPr>
                        <a:t>Conceptualisation</a:t>
                      </a:r>
                    </a:p>
                    <a:p>
                      <a:pPr marL="285750" indent="-285750" algn="l" defTabSz="685800" rtl="0" eaLnBrk="1" latinLnBrk="0" hangingPunct="1">
                        <a:spcAft>
                          <a:spcPts val="0"/>
                        </a:spcAft>
                        <a:buFont typeface="Arial" panose="020B0604020202020204" pitchFamily="34" charset="0"/>
                        <a:buChar char="•"/>
                      </a:pPr>
                      <a:r>
                        <a:rPr lang="en-ZA" sz="1200" b="1" kern="1200" baseline="0" dirty="0" smtClean="0">
                          <a:solidFill>
                            <a:schemeClr val="tx1"/>
                          </a:solidFill>
                          <a:latin typeface="+mn-lt"/>
                          <a:ea typeface="+mn-ea"/>
                          <a:cs typeface="Arial"/>
                        </a:rPr>
                        <a:t>Design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solidFill>
                            <a:srgbClr val="FF0000"/>
                          </a:solidFill>
                          <a:effectLst/>
                          <a:latin typeface="+mn-lt"/>
                          <a:ea typeface="MS Mincho" panose="02020609040205080304" pitchFamily="49" charset="-128"/>
                          <a:cs typeface="Calibri" panose="020F0502020204030204" pitchFamily="34" charset="0"/>
                        </a:rPr>
                        <a:t>Value of Funds raised for the NYDA Skills </a:t>
                      </a:r>
                      <a:r>
                        <a:rPr lang="en-US" sz="1200" b="1" dirty="0" smtClean="0">
                          <a:solidFill>
                            <a:srgbClr val="FF0000"/>
                          </a:solidFill>
                          <a:effectLst/>
                          <a:latin typeface="+mn-lt"/>
                          <a:ea typeface="MS Mincho" panose="02020609040205080304" pitchFamily="49" charset="-128"/>
                          <a:cs typeface="Calibri" panose="020F0502020204030204" pitchFamily="34" charset="0"/>
                        </a:rPr>
                        <a:t>Fund R500 million</a:t>
                      </a:r>
                      <a:endParaRPr lang="en-ZA" sz="1200" b="1" dirty="0">
                        <a:solidFill>
                          <a:srgbClr val="FF0000"/>
                        </a:solidFill>
                        <a:effectLst/>
                        <a:latin typeface="+mn-lt"/>
                        <a:ea typeface="MS Mincho" panose="02020609040205080304" pitchFamily="49"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1" dirty="0">
                          <a:solidFill>
                            <a:srgbClr val="FF0000"/>
                          </a:solidFill>
                          <a:effectLst/>
                          <a:latin typeface="+mn-lt"/>
                          <a:ea typeface="MS Mincho" panose="02020609040205080304" pitchFamily="49" charset="-128"/>
                          <a:cs typeface="Calibri" panose="020F0502020204030204" pitchFamily="34" charset="0"/>
                        </a:rPr>
                        <a:t>Value of Funds raised for the NYDA Skills Fund (R1 billion)</a:t>
                      </a:r>
                      <a:endParaRPr lang="en-ZA" sz="1200" b="1" dirty="0">
                        <a:solidFill>
                          <a:srgbClr val="FF0000"/>
                        </a:solidFill>
                        <a:effectLst/>
                        <a:latin typeface="+mn-lt"/>
                        <a:ea typeface="MS Mincho" panose="02020609040205080304" pitchFamily="49"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642361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fontAlgn="auto">
              <a:spcBef>
                <a:spcPts val="0"/>
              </a:spcBef>
              <a:spcAft>
                <a:spcPts val="0"/>
              </a:spcAft>
              <a:defRPr/>
            </a:pPr>
            <a:fld id="{B3D94021-87FD-4474-9131-75532B914426}" type="slidenum">
              <a:rPr lang="en-GB">
                <a:solidFill>
                  <a:srgbClr val="D42E12"/>
                </a:solidFill>
                <a:latin typeface="Tahoma"/>
                <a:ea typeface="+mn-ea"/>
              </a:rPr>
              <a:pPr defTabSz="685800" fontAlgn="auto">
                <a:spcBef>
                  <a:spcPts val="0"/>
                </a:spcBef>
                <a:spcAft>
                  <a:spcPts val="0"/>
                </a:spcAft>
                <a:defRPr/>
              </a:pPr>
              <a:t>36</a:t>
            </a:fld>
            <a:endParaRPr lang="en-GB" dirty="0">
              <a:solidFill>
                <a:srgbClr val="D42E12"/>
              </a:solidFill>
              <a:latin typeface="Tahoma"/>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xmlns="" val="923335833"/>
              </p:ext>
            </p:extLst>
          </p:nvPr>
        </p:nvGraphicFramePr>
        <p:xfrm>
          <a:off x="327519" y="1130216"/>
          <a:ext cx="8239577" cy="5461636"/>
        </p:xfrm>
        <a:graphic>
          <a:graphicData uri="http://schemas.openxmlformats.org/drawingml/2006/table">
            <a:tbl>
              <a:tblPr firstRow="1" bandRow="1">
                <a:tableStyleId>{5C22544A-7EE6-4342-B048-85BDC9FD1C3A}</a:tableStyleId>
              </a:tblPr>
              <a:tblGrid>
                <a:gridCol w="2561985">
                  <a:extLst>
                    <a:ext uri="{9D8B030D-6E8A-4147-A177-3AD203B41FA5}">
                      <a16:colId xmlns:a16="http://schemas.microsoft.com/office/drawing/2014/main" xmlns="" val="20000"/>
                    </a:ext>
                  </a:extLst>
                </a:gridCol>
                <a:gridCol w="1833667">
                  <a:extLst>
                    <a:ext uri="{9D8B030D-6E8A-4147-A177-3AD203B41FA5}">
                      <a16:colId xmlns:a16="http://schemas.microsoft.com/office/drawing/2014/main" xmlns="" val="20001"/>
                    </a:ext>
                  </a:extLst>
                </a:gridCol>
                <a:gridCol w="1813957">
                  <a:extLst>
                    <a:ext uri="{9D8B030D-6E8A-4147-A177-3AD203B41FA5}">
                      <a16:colId xmlns:a16="http://schemas.microsoft.com/office/drawing/2014/main" xmlns="" val="20002"/>
                    </a:ext>
                  </a:extLst>
                </a:gridCol>
                <a:gridCol w="896112">
                  <a:extLst>
                    <a:ext uri="{9D8B030D-6E8A-4147-A177-3AD203B41FA5}">
                      <a16:colId xmlns:a16="http://schemas.microsoft.com/office/drawing/2014/main" xmlns="" val="20003"/>
                    </a:ext>
                  </a:extLst>
                </a:gridCol>
                <a:gridCol w="1133856">
                  <a:extLst>
                    <a:ext uri="{9D8B030D-6E8A-4147-A177-3AD203B41FA5}">
                      <a16:colId xmlns:a16="http://schemas.microsoft.com/office/drawing/2014/main" xmlns="" val="20004"/>
                    </a:ext>
                  </a:extLst>
                </a:gridCol>
              </a:tblGrid>
              <a:tr h="600075">
                <a:tc>
                  <a:txBody>
                    <a:bodyPr/>
                    <a:lstStyle/>
                    <a:p>
                      <a:pPr marL="0" algn="l" defTabSz="685800" rtl="0" eaLnBrk="1" latinLnBrk="0" hangingPunct="1"/>
                      <a:r>
                        <a:rPr lang="en-ZA" sz="1200" b="1" kern="1200" dirty="0" smtClean="0">
                          <a:solidFill>
                            <a:schemeClr val="lt1"/>
                          </a:solidFill>
                          <a:latin typeface="+mn-lt"/>
                          <a:ea typeface="+mn-ea"/>
                          <a:cs typeface="+mn-cs"/>
                        </a:rPr>
                        <a:t>Strategic Objective</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l" defTabSz="685800" rtl="0" eaLnBrk="1" latinLnBrk="0" hangingPunct="1"/>
                      <a:r>
                        <a:rPr lang="en-ZA" sz="1200" b="1" kern="1200" dirty="0" smtClean="0">
                          <a:solidFill>
                            <a:schemeClr val="lt1"/>
                          </a:solidFill>
                          <a:latin typeface="+mn-lt"/>
                          <a:ea typeface="+mn-ea"/>
                          <a:cs typeface="+mn-cs"/>
                        </a:rPr>
                        <a:t>2017/18</a:t>
                      </a:r>
                      <a:r>
                        <a:rPr lang="en-ZA" sz="1200" b="1" kern="1200" baseline="0" dirty="0" smtClean="0">
                          <a:solidFill>
                            <a:schemeClr val="lt1"/>
                          </a:solidFill>
                          <a:latin typeface="+mn-lt"/>
                          <a:ea typeface="+mn-ea"/>
                          <a:cs typeface="+mn-cs"/>
                        </a:rPr>
                        <a:t> </a:t>
                      </a:r>
                      <a:r>
                        <a:rPr lang="en-ZA" sz="1200" b="1" kern="1200" dirty="0" smtClean="0">
                          <a:solidFill>
                            <a:schemeClr val="lt1"/>
                          </a:solidFill>
                          <a:latin typeface="+mn-lt"/>
                          <a:ea typeface="+mn-ea"/>
                          <a:cs typeface="+mn-cs"/>
                        </a:rPr>
                        <a:t>KPI’s</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l" defTabSz="685800" rtl="0" eaLnBrk="1" latinLnBrk="0" hangingPunct="1"/>
                      <a:r>
                        <a:rPr lang="en-ZA" sz="1200" b="1" kern="1200" dirty="0" smtClean="0">
                          <a:solidFill>
                            <a:schemeClr val="lt1"/>
                          </a:solidFill>
                          <a:latin typeface="+mn-lt"/>
                          <a:ea typeface="+mn-ea"/>
                          <a:cs typeface="+mn-cs"/>
                        </a:rPr>
                        <a:t>2017/18 Annual target</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l" defTabSz="685800" rtl="0" eaLnBrk="1" latinLnBrk="0" hangingPunct="1"/>
                      <a:r>
                        <a:rPr lang="en-ZA" sz="1200" b="1" kern="1200" dirty="0" smtClean="0">
                          <a:solidFill>
                            <a:schemeClr val="lt1"/>
                          </a:solidFill>
                          <a:latin typeface="+mn-lt"/>
                          <a:ea typeface="+mn-ea"/>
                          <a:cs typeface="+mn-cs"/>
                        </a:rPr>
                        <a:t>2018/19</a:t>
                      </a:r>
                      <a:r>
                        <a:rPr lang="en-ZA" sz="1200" b="1" kern="1200" baseline="0" dirty="0" smtClean="0">
                          <a:solidFill>
                            <a:schemeClr val="lt1"/>
                          </a:solidFill>
                          <a:latin typeface="+mn-lt"/>
                          <a:ea typeface="+mn-ea"/>
                          <a:cs typeface="+mn-cs"/>
                        </a:rPr>
                        <a:t> Annual Target</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l" defTabSz="685800" rtl="0" eaLnBrk="1" latinLnBrk="0" hangingPunct="1"/>
                      <a:r>
                        <a:rPr lang="en-ZA" sz="1200" b="1" kern="1200" dirty="0" smtClean="0">
                          <a:solidFill>
                            <a:schemeClr val="lt1"/>
                          </a:solidFill>
                          <a:latin typeface="+mn-lt"/>
                          <a:ea typeface="+mn-ea"/>
                          <a:cs typeface="+mn-cs"/>
                        </a:rPr>
                        <a:t>2019/20</a:t>
                      </a:r>
                      <a:r>
                        <a:rPr lang="en-ZA" sz="1200" b="1" kern="1200" baseline="0" dirty="0" smtClean="0">
                          <a:solidFill>
                            <a:schemeClr val="lt1"/>
                          </a:solidFill>
                          <a:latin typeface="+mn-lt"/>
                          <a:ea typeface="+mn-ea"/>
                          <a:cs typeface="+mn-cs"/>
                        </a:rPr>
                        <a:t> Annual Target</a:t>
                      </a:r>
                      <a:endParaRPr lang="en-ZA" sz="1200" b="1" kern="1200" dirty="0">
                        <a:solidFill>
                          <a:schemeClr val="lt1"/>
                        </a:solidFill>
                        <a:latin typeface="+mn-lt"/>
                        <a:ea typeface="+mn-ea"/>
                        <a:cs typeface="+mn-cs"/>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3360420">
                <a:tc>
                  <a:txBody>
                    <a:bodyPr/>
                    <a:lstStyle/>
                    <a:p>
                      <a:r>
                        <a:rPr kumimoji="0" lang="en-US" sz="1100" b="1" i="0" u="none" strike="noStrike" kern="1200" cap="none" spc="0" normalizeH="0" baseline="0" dirty="0" smtClean="0">
                          <a:ln>
                            <a:noFill/>
                          </a:ln>
                          <a:solidFill>
                            <a:srgbClr val="FFFFFF"/>
                          </a:solidFill>
                          <a:effectLst/>
                          <a:uLnTx/>
                          <a:uFillTx/>
                          <a:latin typeface="+mn-lt"/>
                          <a:ea typeface="+mn-ea"/>
                          <a:cs typeface="+mn-cs"/>
                        </a:rPr>
                        <a:t>To provide increased universal access to</a:t>
                      </a:r>
                      <a:endParaRPr kumimoji="0" lang="en-ZA" sz="1100" b="1" i="0" u="none" strike="noStrike" kern="1200" cap="none" spc="0" normalizeH="0" baseline="0" dirty="0" smtClean="0">
                        <a:ln>
                          <a:noFill/>
                        </a:ln>
                        <a:solidFill>
                          <a:srgbClr val="FFFFFF"/>
                        </a:solidFill>
                        <a:effectLst/>
                        <a:uLnTx/>
                        <a:uFillTx/>
                        <a:latin typeface="+mn-lt"/>
                        <a:ea typeface="+mn-ea"/>
                        <a:cs typeface="+mn-cs"/>
                      </a:endParaRPr>
                    </a:p>
                    <a:p>
                      <a:r>
                        <a:rPr kumimoji="0" lang="en-US" sz="1100" b="1" i="0" u="none" strike="noStrike" kern="1200" cap="none" spc="0" normalizeH="0" baseline="0" dirty="0" smtClean="0">
                          <a:ln>
                            <a:noFill/>
                          </a:ln>
                          <a:solidFill>
                            <a:srgbClr val="FFFFFF"/>
                          </a:solidFill>
                          <a:effectLst/>
                          <a:uLnTx/>
                          <a:uFillTx/>
                          <a:latin typeface="+mn-lt"/>
                          <a:ea typeface="+mn-ea"/>
                          <a:cs typeface="+mn-cs"/>
                        </a:rPr>
                        <a:t>young people</a:t>
                      </a:r>
                      <a:endParaRPr kumimoji="0" lang="en-ZA" sz="1100" b="1" i="0" u="none" strike="noStrike" kern="1200" cap="none" spc="0" normalizeH="0" baseline="0" dirty="0" smtClean="0">
                        <a:ln>
                          <a:noFill/>
                        </a:ln>
                        <a:solidFill>
                          <a:srgbClr val="FFFFFF"/>
                        </a:solidFill>
                        <a:effectLst/>
                        <a:uLnTx/>
                        <a:uFillTx/>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strike="noStrike" kern="1200" baseline="0" dirty="0" smtClean="0">
                          <a:solidFill>
                            <a:schemeClr val="tx1"/>
                          </a:solidFill>
                          <a:latin typeface="+mn-lt"/>
                          <a:ea typeface="+mn-ea"/>
                          <a:cs typeface="+mn-cs"/>
                        </a:rPr>
                        <a:t>Number of service delivery channels operationalised for young people to access NYDA information</a:t>
                      </a:r>
                      <a:endParaRPr lang="en-ZA" sz="1100" b="0" strike="noStrike" kern="1200" baseline="0" dirty="0" smtClean="0">
                        <a:solidFill>
                          <a:schemeClr val="tx1"/>
                        </a:solidFill>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4572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Number of service delivery channels operationalised for young people to access NYDA information</a:t>
                      </a:r>
                      <a:endParaRPr lang="en-ZA" sz="1100" b="1" strike="noStrike" kern="1200" baseline="0" dirty="0">
                        <a:solidFill>
                          <a:sysClr val="windowText" lastClr="000000"/>
                        </a:solidFill>
                        <a:latin typeface="+mn-lt"/>
                        <a:ea typeface="+mn-ea"/>
                        <a:cs typeface="+mn-cs"/>
                      </a:endParaRPr>
                    </a:p>
                    <a:p>
                      <a:pPr marL="0" marR="4572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 </a:t>
                      </a:r>
                      <a:endParaRPr lang="en-ZA" sz="1100" b="1" strike="noStrike" kern="1200" baseline="0" dirty="0">
                        <a:solidFill>
                          <a:sysClr val="windowText" lastClr="000000"/>
                        </a:solidFill>
                        <a:latin typeface="+mn-lt"/>
                        <a:ea typeface="+mn-ea"/>
                        <a:cs typeface="+mn-cs"/>
                      </a:endParaRPr>
                    </a:p>
                    <a:p>
                      <a:pPr marL="0" marR="4572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branches = 2</a:t>
                      </a:r>
                      <a:endParaRPr lang="en-ZA" sz="1100" b="1" strike="noStrike" kern="1200" baseline="0" dirty="0">
                        <a:solidFill>
                          <a:sysClr val="windowText" lastClr="000000"/>
                        </a:solidFill>
                        <a:latin typeface="+mn-lt"/>
                        <a:ea typeface="+mn-ea"/>
                        <a:cs typeface="+mn-cs"/>
                      </a:endParaRPr>
                    </a:p>
                    <a:p>
                      <a:pPr marL="0" marR="4572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satellite offices= 15</a:t>
                      </a:r>
                      <a:endParaRPr lang="en-ZA" sz="1100" b="1" strike="noStrike" kern="1200" baseline="0" dirty="0">
                        <a:solidFill>
                          <a:sysClr val="windowText" lastClr="000000"/>
                        </a:solidFill>
                        <a:latin typeface="+mn-lt"/>
                        <a:ea typeface="+mn-ea"/>
                        <a:cs typeface="+mn-cs"/>
                      </a:endParaRPr>
                    </a:p>
                    <a:p>
                      <a:pPr marL="0" marR="4572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Outreach vehicles= 2</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Information kiosk= 4</a:t>
                      </a:r>
                      <a:endParaRPr lang="en-ZA" sz="1100" b="1" strike="noStrike" kern="1200" baseline="0" dirty="0">
                        <a:solidFill>
                          <a:sysClr val="windowText" lastClr="000000"/>
                        </a:solidFill>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Number of service delivery channels operationalised for young people to access NYDA information</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 </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 </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branches = 2</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satellite offices= 20</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Outreach vehicles= 4</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Information kiosk= 10</a:t>
                      </a:r>
                      <a:endParaRPr lang="en-ZA" sz="1100" b="1" strike="noStrike" kern="1200" baseline="0" dirty="0">
                        <a:solidFill>
                          <a:sysClr val="windowText" lastClr="000000"/>
                        </a:solidFill>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Number of service delivery channels operationalised for young people to access NYDA information</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 </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 </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branches = 2</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satellite offices= 25 </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Outreach vehicles=4</a:t>
                      </a:r>
                      <a:endParaRPr lang="en-ZA" sz="1100" b="1" strike="noStrike" kern="1200" baseline="0" dirty="0">
                        <a:solidFill>
                          <a:sysClr val="windowText" lastClr="000000"/>
                        </a:solidFill>
                        <a:latin typeface="+mn-lt"/>
                        <a:ea typeface="+mn-ea"/>
                        <a:cs typeface="+mn-cs"/>
                      </a:endParaRPr>
                    </a:p>
                    <a:p>
                      <a:pPr marL="0" algn="l" defTabSz="457200" rtl="0" eaLnBrk="1" latinLnBrk="0" hangingPunct="1">
                        <a:spcAft>
                          <a:spcPts val="0"/>
                        </a:spcAft>
                      </a:pPr>
                      <a:r>
                        <a:rPr lang="en-US" sz="1100" b="1" strike="noStrike" kern="1200" baseline="0" dirty="0">
                          <a:solidFill>
                            <a:sysClr val="windowText" lastClr="000000"/>
                          </a:solidFill>
                          <a:latin typeface="+mn-lt"/>
                          <a:ea typeface="+mn-ea"/>
                          <a:cs typeface="+mn-cs"/>
                        </a:rPr>
                        <a:t>New Information kiosk= 10</a:t>
                      </a:r>
                      <a:endParaRPr lang="en-ZA" sz="1100" b="1" strike="noStrike" kern="1200" baseline="0" dirty="0">
                        <a:solidFill>
                          <a:sysClr val="windowText" lastClr="000000"/>
                        </a:solidFill>
                        <a:latin typeface="+mn-lt"/>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071739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685800" fontAlgn="auto">
              <a:spcBef>
                <a:spcPts val="0"/>
              </a:spcBef>
              <a:spcAft>
                <a:spcPts val="0"/>
              </a:spcAft>
              <a:defRPr/>
            </a:pPr>
            <a:fld id="{B3D94021-87FD-4474-9131-75532B914426}" type="slidenum">
              <a:rPr lang="en-GB">
                <a:solidFill>
                  <a:srgbClr val="D42E12"/>
                </a:solidFill>
                <a:latin typeface="Tahoma"/>
                <a:ea typeface="+mn-ea"/>
              </a:rPr>
              <a:pPr defTabSz="685800" fontAlgn="auto">
                <a:spcBef>
                  <a:spcPts val="0"/>
                </a:spcBef>
                <a:spcAft>
                  <a:spcPts val="0"/>
                </a:spcAft>
                <a:defRPr/>
              </a:pPr>
              <a:t>37</a:t>
            </a:fld>
            <a:endParaRPr lang="en-GB" dirty="0">
              <a:solidFill>
                <a:srgbClr val="D42E12"/>
              </a:solidFill>
              <a:latin typeface="Tahoma"/>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xmlns="" val="1678046532"/>
              </p:ext>
            </p:extLst>
          </p:nvPr>
        </p:nvGraphicFramePr>
        <p:xfrm>
          <a:off x="103123" y="947349"/>
          <a:ext cx="8702549" cy="2094065"/>
        </p:xfrm>
        <a:graphic>
          <a:graphicData uri="http://schemas.openxmlformats.org/drawingml/2006/table">
            <a:tbl>
              <a:tblPr firstRow="1" bandRow="1">
                <a:tableStyleId>{5C22544A-7EE6-4342-B048-85BDC9FD1C3A}</a:tableStyleId>
              </a:tblPr>
              <a:tblGrid>
                <a:gridCol w="1579373">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039112">
                  <a:extLst>
                    <a:ext uri="{9D8B030D-6E8A-4147-A177-3AD203B41FA5}">
                      <a16:colId xmlns:a16="http://schemas.microsoft.com/office/drawing/2014/main" xmlns="" val="20002"/>
                    </a:ext>
                  </a:extLst>
                </a:gridCol>
                <a:gridCol w="1609344">
                  <a:extLst>
                    <a:ext uri="{9D8B030D-6E8A-4147-A177-3AD203B41FA5}">
                      <a16:colId xmlns:a16="http://schemas.microsoft.com/office/drawing/2014/main" xmlns="" val="20003"/>
                    </a:ext>
                  </a:extLst>
                </a:gridCol>
                <a:gridCol w="1188720">
                  <a:extLst>
                    <a:ext uri="{9D8B030D-6E8A-4147-A177-3AD203B41FA5}">
                      <a16:colId xmlns:a16="http://schemas.microsoft.com/office/drawing/2014/main" xmlns="" val="20004"/>
                    </a:ext>
                  </a:extLst>
                </a:gridCol>
              </a:tblGrid>
              <a:tr h="387185">
                <a:tc>
                  <a:txBody>
                    <a:bodyPr/>
                    <a:lstStyle/>
                    <a:p>
                      <a:pPr algn="ctr"/>
                      <a:r>
                        <a:rPr lang="en-ZA" sz="900" dirty="0" smtClean="0">
                          <a:solidFill>
                            <a:schemeClr val="bg1"/>
                          </a:solidFill>
                          <a:latin typeface="Calibri" pitchFamily="34" charset="0"/>
                          <a:cs typeface="Calibri" pitchFamily="34" charset="0"/>
                        </a:rPr>
                        <a:t>Strategic Objective</a:t>
                      </a:r>
                      <a:endParaRPr lang="en-ZA" sz="900" dirty="0">
                        <a:solidFill>
                          <a:schemeClr val="bg1"/>
                        </a:solidFill>
                        <a:latin typeface="Calibri" pitchFamily="34" charset="0"/>
                        <a:cs typeface="Calibri" pitchFamily="34" charset="0"/>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sz="900" dirty="0" smtClean="0">
                          <a:solidFill>
                            <a:schemeClr val="bg1"/>
                          </a:solidFill>
                          <a:latin typeface="Calibri" pitchFamily="34" charset="0"/>
                          <a:cs typeface="Calibri" pitchFamily="34" charset="0"/>
                        </a:rPr>
                        <a:t>2017/18 KPI’s </a:t>
                      </a:r>
                      <a:endParaRPr lang="en-ZA" sz="900" dirty="0">
                        <a:solidFill>
                          <a:schemeClr val="bg1"/>
                        </a:solidFill>
                        <a:latin typeface="Calibri" pitchFamily="34" charset="0"/>
                        <a:cs typeface="Calibri" pitchFamily="34" charset="0"/>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sz="900" dirty="0" smtClean="0">
                          <a:solidFill>
                            <a:schemeClr val="bg1"/>
                          </a:solidFill>
                          <a:latin typeface="Calibri" pitchFamily="34" charset="0"/>
                          <a:cs typeface="Calibri" pitchFamily="34" charset="0"/>
                        </a:rPr>
                        <a:t>2017/18</a:t>
                      </a:r>
                      <a:r>
                        <a:rPr lang="en-ZA" sz="900" baseline="0" dirty="0" smtClean="0">
                          <a:solidFill>
                            <a:schemeClr val="bg1"/>
                          </a:solidFill>
                          <a:latin typeface="Calibri" pitchFamily="34" charset="0"/>
                          <a:cs typeface="Calibri" pitchFamily="34" charset="0"/>
                        </a:rPr>
                        <a:t> </a:t>
                      </a:r>
                      <a:r>
                        <a:rPr lang="en-ZA" sz="900" dirty="0" smtClean="0">
                          <a:solidFill>
                            <a:schemeClr val="bg1"/>
                          </a:solidFill>
                          <a:latin typeface="Calibri" pitchFamily="34" charset="0"/>
                          <a:cs typeface="Calibri" pitchFamily="34" charset="0"/>
                        </a:rPr>
                        <a:t>Annual target</a:t>
                      </a:r>
                      <a:endParaRPr lang="en-ZA" sz="900" dirty="0">
                        <a:solidFill>
                          <a:schemeClr val="bg1"/>
                        </a:solidFill>
                        <a:latin typeface="Calibri" pitchFamily="34" charset="0"/>
                        <a:cs typeface="Calibri" pitchFamily="34" charset="0"/>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sz="900" dirty="0" smtClean="0">
                          <a:solidFill>
                            <a:schemeClr val="bg1"/>
                          </a:solidFill>
                          <a:latin typeface="Calibri" pitchFamily="34" charset="0"/>
                          <a:cs typeface="Calibri" pitchFamily="34" charset="0"/>
                        </a:rPr>
                        <a:t>2018.19 Annual target</a:t>
                      </a:r>
                      <a:endParaRPr lang="en-ZA" sz="900" dirty="0">
                        <a:solidFill>
                          <a:schemeClr val="bg1"/>
                        </a:solidFill>
                        <a:latin typeface="Calibri" pitchFamily="34" charset="0"/>
                        <a:cs typeface="Calibri" pitchFamily="34" charset="0"/>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sz="900" dirty="0" smtClean="0">
                          <a:solidFill>
                            <a:schemeClr val="bg1"/>
                          </a:solidFill>
                          <a:latin typeface="Calibri" pitchFamily="34" charset="0"/>
                          <a:cs typeface="Calibri" pitchFamily="34" charset="0"/>
                        </a:rPr>
                        <a:t>2019/20</a:t>
                      </a:r>
                      <a:r>
                        <a:rPr lang="en-ZA" sz="900" baseline="0" dirty="0" smtClean="0">
                          <a:solidFill>
                            <a:schemeClr val="bg1"/>
                          </a:solidFill>
                          <a:latin typeface="Calibri" pitchFamily="34" charset="0"/>
                          <a:cs typeface="Calibri" pitchFamily="34" charset="0"/>
                        </a:rPr>
                        <a:t> Annual Target</a:t>
                      </a:r>
                      <a:endParaRPr lang="en-ZA" sz="900" dirty="0">
                        <a:solidFill>
                          <a:schemeClr val="bg1"/>
                        </a:solidFill>
                        <a:latin typeface="Calibri" pitchFamily="34" charset="0"/>
                        <a:cs typeface="Calibri" pitchFamily="34" charset="0"/>
                      </a:endParaRPr>
                    </a:p>
                  </a:txBody>
                  <a:tcPr marL="51435" marR="51435" marT="25718" marB="25718" anchor="ctr">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485908">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smtClean="0">
                          <a:ln>
                            <a:noFill/>
                          </a:ln>
                          <a:solidFill>
                            <a:srgbClr val="FFFFFF"/>
                          </a:solidFill>
                          <a:effectLst/>
                          <a:uLnTx/>
                          <a:uFillTx/>
                          <a:latin typeface="+mn-lt"/>
                          <a:ea typeface="+mn-ea"/>
                          <a:cs typeface="+mn-cs"/>
                        </a:rPr>
                        <a:t>To increase participation of youth in National Youth Service Programme</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spcAft>
                          <a:spcPts val="0"/>
                        </a:spcAft>
                      </a:pPr>
                      <a:r>
                        <a:rPr lang="en-ZA" sz="1400" b="0" kern="1200" baseline="0" dirty="0" smtClean="0">
                          <a:solidFill>
                            <a:sysClr val="windowText" lastClr="000000"/>
                          </a:solidFill>
                          <a:latin typeface="+mn-lt"/>
                          <a:ea typeface="+mn-ea"/>
                          <a:cs typeface="Calibri" pitchFamily="34" charset="0"/>
                        </a:rPr>
                        <a:t>Number of young people enrolled and participating in NYS Category 1 programme</a:t>
                      </a:r>
                      <a:endParaRPr lang="en-ZA" sz="1400" b="0" kern="1200" baseline="0" dirty="0">
                        <a:solidFill>
                          <a:sysClr val="windowText" lastClr="000000"/>
                        </a:solidFill>
                        <a:latin typeface="+mn-lt"/>
                        <a:ea typeface="+mn-ea"/>
                        <a:cs typeface="Calibri"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pPr>
                      <a:r>
                        <a:rPr lang="en-ZA" sz="1400" b="1" kern="1200" baseline="0" dirty="0" smtClean="0">
                          <a:solidFill>
                            <a:schemeClr val="tx1"/>
                          </a:solidFill>
                          <a:latin typeface="+mn-lt"/>
                          <a:ea typeface="+mn-ea"/>
                          <a:cs typeface="Arial"/>
                        </a:rPr>
                        <a:t>500</a:t>
                      </a:r>
                      <a:endParaRPr lang="en-ZA" sz="1400" b="1" kern="1200" baseline="0" dirty="0">
                        <a:solidFill>
                          <a:schemeClr val="tx1"/>
                        </a:solidFill>
                        <a:latin typeface="+mn-lt"/>
                        <a:ea typeface="+mn-ea"/>
                        <a:cs typeface="Arial"/>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200" rtl="0" eaLnBrk="1" latinLnBrk="0" hangingPunct="1">
                        <a:spcAft>
                          <a:spcPts val="0"/>
                        </a:spcAft>
                      </a:pPr>
                      <a:r>
                        <a:rPr lang="en-US" sz="1400" b="1" kern="1200" baseline="0" dirty="0">
                          <a:solidFill>
                            <a:srgbClr val="FF0000"/>
                          </a:solidFill>
                          <a:latin typeface="+mn-lt"/>
                          <a:ea typeface="+mn-ea"/>
                          <a:cs typeface="Arial"/>
                        </a:rPr>
                        <a:t>5,000</a:t>
                      </a:r>
                      <a:endParaRPr lang="en-ZA" sz="1400" b="1" kern="1200" baseline="0" dirty="0">
                        <a:solidFill>
                          <a:srgbClr val="FF0000"/>
                        </a:solidFill>
                        <a:latin typeface="+mn-lt"/>
                        <a:ea typeface="+mn-ea"/>
                        <a:cs typeface="Arial"/>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200" rtl="0" eaLnBrk="1" latinLnBrk="0" hangingPunct="1">
                        <a:spcAft>
                          <a:spcPts val="0"/>
                        </a:spcAft>
                      </a:pPr>
                      <a:r>
                        <a:rPr lang="en-US" sz="1400" b="1" kern="1200" baseline="0" dirty="0">
                          <a:solidFill>
                            <a:srgbClr val="FF0000"/>
                          </a:solidFill>
                          <a:latin typeface="+mn-lt"/>
                          <a:ea typeface="+mn-ea"/>
                          <a:cs typeface="Arial"/>
                        </a:rPr>
                        <a:t>20,000</a:t>
                      </a:r>
                      <a:endParaRPr lang="en-ZA" sz="1400" b="1" kern="1200" baseline="0" dirty="0">
                        <a:solidFill>
                          <a:srgbClr val="FF0000"/>
                        </a:solidFill>
                        <a:latin typeface="+mn-lt"/>
                        <a:ea typeface="+mn-ea"/>
                        <a:cs typeface="Arial"/>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859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kern="1200" baseline="0" dirty="0" smtClean="0">
                        <a:solidFill>
                          <a:schemeClr val="bg1"/>
                        </a:solidFill>
                        <a:latin typeface="Calibri" panose="020F0502020204030204" pitchFamily="34" charset="0"/>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spcAft>
                          <a:spcPts val="0"/>
                        </a:spcAft>
                      </a:pPr>
                      <a:r>
                        <a:rPr lang="en-US" sz="1400" b="0" kern="1200" baseline="0" dirty="0" smtClean="0">
                          <a:solidFill>
                            <a:sysClr val="windowText" lastClr="000000"/>
                          </a:solidFill>
                          <a:latin typeface="+mn-lt"/>
                          <a:ea typeface="+mn-ea"/>
                          <a:cs typeface="Calibri" pitchFamily="34" charset="0"/>
                        </a:rPr>
                        <a:t>Number of young people enrolled and  participating in NYS Category 2 &amp; 3 programme</a:t>
                      </a:r>
                      <a:endParaRPr lang="en-ZA" sz="1400" b="0" kern="1200" baseline="0" dirty="0">
                        <a:solidFill>
                          <a:sysClr val="windowText" lastClr="000000"/>
                        </a:solidFill>
                        <a:latin typeface="+mn-lt"/>
                        <a:ea typeface="+mn-ea"/>
                        <a:cs typeface="Calibri"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pPr>
                      <a:r>
                        <a:rPr lang="en-ZA" sz="1400" b="1" kern="1200" baseline="0" dirty="0" smtClean="0">
                          <a:solidFill>
                            <a:schemeClr val="tx1"/>
                          </a:solidFill>
                          <a:latin typeface="+mn-lt"/>
                          <a:ea typeface="+mn-ea"/>
                          <a:cs typeface="Arial"/>
                        </a:rPr>
                        <a:t>10,000</a:t>
                      </a:r>
                      <a:endParaRPr lang="en-ZA" sz="1400" b="1" kern="1200" baseline="0" dirty="0">
                        <a:solidFill>
                          <a:schemeClr val="tx1"/>
                        </a:solidFill>
                        <a:latin typeface="+mn-lt"/>
                        <a:ea typeface="+mn-ea"/>
                        <a:cs typeface="Arial"/>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200" rtl="0" eaLnBrk="1" latinLnBrk="0" hangingPunct="1">
                        <a:spcAft>
                          <a:spcPts val="0"/>
                        </a:spcAft>
                      </a:pPr>
                      <a:r>
                        <a:rPr lang="en-US" sz="1400" b="1" kern="1200" baseline="0" dirty="0">
                          <a:solidFill>
                            <a:srgbClr val="FF0000"/>
                          </a:solidFill>
                          <a:latin typeface="+mn-lt"/>
                          <a:ea typeface="+mn-ea"/>
                          <a:cs typeface="Arial"/>
                        </a:rPr>
                        <a:t>190,000</a:t>
                      </a:r>
                      <a:endParaRPr lang="en-ZA" sz="1400" b="1" kern="1200" baseline="0" dirty="0">
                        <a:solidFill>
                          <a:srgbClr val="FF0000"/>
                        </a:solidFill>
                        <a:latin typeface="+mn-lt"/>
                        <a:ea typeface="+mn-ea"/>
                        <a:cs typeface="Arial"/>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200" rtl="0" eaLnBrk="1" latinLnBrk="0" hangingPunct="1">
                        <a:spcAft>
                          <a:spcPts val="0"/>
                        </a:spcAft>
                      </a:pPr>
                      <a:r>
                        <a:rPr lang="en-US" sz="1400" b="1" kern="1200" baseline="0" dirty="0">
                          <a:solidFill>
                            <a:srgbClr val="FF0000"/>
                          </a:solidFill>
                          <a:latin typeface="+mn-lt"/>
                          <a:ea typeface="+mn-ea"/>
                          <a:cs typeface="Arial"/>
                        </a:rPr>
                        <a:t>350,000</a:t>
                      </a:r>
                      <a:endParaRPr lang="en-ZA" sz="1400" b="1" kern="1200" baseline="0" dirty="0">
                        <a:solidFill>
                          <a:srgbClr val="FF0000"/>
                        </a:solidFill>
                        <a:latin typeface="+mn-lt"/>
                        <a:ea typeface="+mn-ea"/>
                        <a:cs typeface="Arial"/>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67560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E74EB992-C5F4-4C48-9B4B-70D14F16309E}" type="slidenum">
              <a:rPr lang="en-GB" smtClean="0"/>
              <a:pPr/>
              <a:t>38</a:t>
            </a:fld>
            <a:endParaRPr lang="en-GB" dirty="0"/>
          </a:p>
        </p:txBody>
      </p:sp>
    </p:spTree>
    <p:extLst>
      <p:ext uri="{BB962C8B-B14F-4D97-AF65-F5344CB8AC3E}">
        <p14:creationId xmlns:p14="http://schemas.microsoft.com/office/powerpoint/2010/main" xmlns="" val="317387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Analysis</a:t>
            </a:r>
            <a:endParaRPr lang="en-US" dirty="0"/>
          </a:p>
        </p:txBody>
      </p:sp>
      <p:sp>
        <p:nvSpPr>
          <p:cNvPr id="3" name="Content Placeholder 2"/>
          <p:cNvSpPr>
            <a:spLocks noGrp="1"/>
          </p:cNvSpPr>
          <p:nvPr>
            <p:ph idx="1"/>
          </p:nvPr>
        </p:nvSpPr>
        <p:spPr>
          <a:xfrm>
            <a:off x="971064" y="1237958"/>
            <a:ext cx="7872147" cy="5431295"/>
          </a:xfrm>
        </p:spPr>
        <p:txBody>
          <a:bodyPr/>
          <a:lstStyle/>
          <a:p>
            <a:pPr>
              <a:buFont typeface="Arial" panose="020B0604020202020204" pitchFamily="34" charset="0"/>
              <a:buChar char="•"/>
            </a:pPr>
            <a:r>
              <a:rPr lang="en-US" sz="1400" dirty="0" smtClean="0">
                <a:cs typeface="Arial" panose="020B0604020202020204" pitchFamily="34" charset="0"/>
              </a:rPr>
              <a:t>NYDA Board of Directors appointed on 5</a:t>
            </a:r>
            <a:r>
              <a:rPr lang="en-US" sz="1400" baseline="30000" dirty="0" smtClean="0">
                <a:cs typeface="Arial" panose="020B0604020202020204" pitchFamily="34" charset="0"/>
              </a:rPr>
              <a:t>th</a:t>
            </a:r>
            <a:r>
              <a:rPr lang="en-US" sz="1400" dirty="0" smtClean="0">
                <a:cs typeface="Arial" panose="020B0604020202020204" pitchFamily="34" charset="0"/>
              </a:rPr>
              <a:t> May 2017 by Hon. President J Zuma and a formal handover has been performed by the Transitional Accounting Authority.</a:t>
            </a:r>
          </a:p>
          <a:p>
            <a:pPr>
              <a:buFont typeface="Arial" panose="020B0604020202020204" pitchFamily="34" charset="0"/>
              <a:buChar char="•"/>
            </a:pPr>
            <a:endParaRPr lang="en-US" sz="1400" dirty="0">
              <a:cs typeface="Arial" panose="020B0604020202020204" pitchFamily="34" charset="0"/>
            </a:endParaRPr>
          </a:p>
          <a:p>
            <a:pPr>
              <a:buFont typeface="Arial" panose="020B0604020202020204" pitchFamily="34" charset="0"/>
              <a:buChar char="•"/>
            </a:pPr>
            <a:r>
              <a:rPr lang="en-US" sz="1400" dirty="0" smtClean="0">
                <a:cs typeface="Arial" panose="020B0604020202020204" pitchFamily="34" charset="0"/>
              </a:rPr>
              <a:t>The Board of Directors has undergone an induction programme as well as a strategy session to craft the strategy for their term of office.</a:t>
            </a:r>
            <a:r>
              <a:rPr lang="en-ZA" sz="1400" dirty="0">
                <a:ea typeface="Cambria" panose="02040503050406030204" pitchFamily="18" charset="0"/>
                <a:cs typeface="Arial" panose="020B0604020202020204" pitchFamily="34" charset="0"/>
              </a:rPr>
              <a:t> </a:t>
            </a:r>
            <a:endParaRPr lang="en-ZA" sz="1400" dirty="0" smtClean="0">
              <a:ea typeface="Cambria" panose="02040503050406030204" pitchFamily="18" charset="0"/>
              <a:cs typeface="Arial" panose="020B0604020202020204" pitchFamily="34" charset="0"/>
            </a:endParaRPr>
          </a:p>
          <a:p>
            <a:pPr>
              <a:buFont typeface="Arial" panose="020B0604020202020204" pitchFamily="34" charset="0"/>
              <a:buChar char="•"/>
            </a:pPr>
            <a:endParaRPr lang="en-ZA" sz="1400" dirty="0">
              <a:ea typeface="Cambria" panose="02040503050406030204" pitchFamily="18" charset="0"/>
              <a:cs typeface="Arial" panose="020B0604020202020204" pitchFamily="34" charset="0"/>
            </a:endParaRPr>
          </a:p>
          <a:p>
            <a:pPr>
              <a:buFont typeface="Arial" panose="020B0604020202020204" pitchFamily="34" charset="0"/>
              <a:buChar char="•"/>
            </a:pPr>
            <a:r>
              <a:rPr lang="en-ZA" sz="1400" dirty="0" smtClean="0">
                <a:ea typeface="Cambria" panose="02040503050406030204" pitchFamily="18" charset="0"/>
                <a:cs typeface="Arial" panose="020B0604020202020204" pitchFamily="34" charset="0"/>
              </a:rPr>
              <a:t>This </a:t>
            </a:r>
            <a:r>
              <a:rPr lang="en-ZA" sz="1400" dirty="0">
                <a:ea typeface="Cambria" panose="02040503050406030204" pitchFamily="18" charset="0"/>
                <a:cs typeface="Arial" panose="020B0604020202020204" pitchFamily="34" charset="0"/>
              </a:rPr>
              <a:t>inclusive </a:t>
            </a:r>
            <a:r>
              <a:rPr lang="en-ZA" sz="1400" dirty="0" smtClean="0">
                <a:ea typeface="Cambria" panose="02040503050406030204" pitchFamily="18" charset="0"/>
                <a:cs typeface="Arial" panose="020B0604020202020204" pitchFamily="34" charset="0"/>
              </a:rPr>
              <a:t>exercise </a:t>
            </a:r>
            <a:r>
              <a:rPr lang="en-ZA" sz="1400" dirty="0">
                <a:ea typeface="Cambria" panose="02040503050406030204" pitchFamily="18" charset="0"/>
                <a:cs typeface="Arial" panose="020B0604020202020204" pitchFamily="34" charset="0"/>
              </a:rPr>
              <a:t>together with the Board, was intended to facilitate an inside-out and outside-in analysis of the nexus of forces confronting the youth and the </a:t>
            </a:r>
            <a:r>
              <a:rPr lang="en-ZA" sz="1400" dirty="0" smtClean="0">
                <a:ea typeface="Cambria" panose="02040503050406030204" pitchFamily="18" charset="0"/>
                <a:cs typeface="Arial" panose="020B0604020202020204" pitchFamily="34" charset="0"/>
              </a:rPr>
              <a:t>NYDA</a:t>
            </a:r>
            <a:r>
              <a:rPr lang="en-ZA" sz="1400" dirty="0">
                <a:ea typeface="Cambria" panose="02040503050406030204" pitchFamily="18" charset="0"/>
                <a:cs typeface="Arial" panose="020B0604020202020204" pitchFamily="34" charset="0"/>
              </a:rPr>
              <a:t> </a:t>
            </a:r>
            <a:r>
              <a:rPr lang="en-US" sz="1400" dirty="0" smtClean="0">
                <a:ea typeface="Cambria" panose="02040503050406030204" pitchFamily="18" charset="0"/>
                <a:cs typeface="Arial" panose="020B0604020202020204" pitchFamily="34" charset="0"/>
              </a:rPr>
              <a:t>Annual Performance Plan has been amended and changes included in the presentation today. </a:t>
            </a:r>
            <a:endParaRPr lang="en-US" sz="1400" dirty="0" smtClean="0">
              <a:cs typeface="Arial" panose="020B0604020202020204" pitchFamily="34" charset="0"/>
            </a:endParaRPr>
          </a:p>
          <a:p>
            <a:pPr marL="0" indent="0"/>
            <a:endParaRPr lang="en-US" sz="1400" dirty="0" smtClean="0">
              <a:cs typeface="Arial" panose="020B0604020202020204" pitchFamily="34" charset="0"/>
            </a:endParaRPr>
          </a:p>
          <a:p>
            <a:pPr lvl="0">
              <a:buFont typeface="Arial" panose="020B0604020202020204" pitchFamily="34" charset="0"/>
              <a:buChar char="•"/>
            </a:pPr>
            <a:r>
              <a:rPr lang="en-US" sz="1400" dirty="0" smtClean="0">
                <a:solidFill>
                  <a:srgbClr val="000000"/>
                </a:solidFill>
                <a:cs typeface="Arial" panose="020B0604020202020204" pitchFamily="34" charset="0"/>
              </a:rPr>
              <a:t>The </a:t>
            </a:r>
            <a:r>
              <a:rPr lang="en-US" sz="1400" dirty="0">
                <a:solidFill>
                  <a:srgbClr val="000000"/>
                </a:solidFill>
                <a:cs typeface="Arial" panose="020B0604020202020204" pitchFamily="34" charset="0"/>
              </a:rPr>
              <a:t>Agency successfully hosted the Youth Month programme culminating in the recognition event of June 16 1976 hosted in Ventersdorp in the North West province. </a:t>
            </a:r>
            <a:endParaRPr lang="en-US" sz="1400" dirty="0" smtClean="0">
              <a:solidFill>
                <a:srgbClr val="000000"/>
              </a:solidFill>
              <a:cs typeface="Arial" panose="020B0604020202020204" pitchFamily="34" charset="0"/>
            </a:endParaRPr>
          </a:p>
          <a:p>
            <a:pPr marL="0" lvl="0" indent="0"/>
            <a:endParaRPr lang="en-US" sz="1400" dirty="0">
              <a:cs typeface="Arial" panose="020B0604020202020204" pitchFamily="34" charset="0"/>
            </a:endParaRPr>
          </a:p>
          <a:p>
            <a:pPr>
              <a:buFont typeface="Arial" panose="020B0604020202020204" pitchFamily="34" charset="0"/>
              <a:buChar char="•"/>
            </a:pPr>
            <a:r>
              <a:rPr lang="en-US" sz="1400" dirty="0" smtClean="0">
                <a:cs typeface="Arial" panose="020B0604020202020204" pitchFamily="34" charset="0"/>
              </a:rPr>
              <a:t>The Auditor General of South Africa issued the final NYDA audit report for the Agency on 31 July 2017 which would reflect on two major items:</a:t>
            </a:r>
          </a:p>
          <a:p>
            <a:pPr marL="0" indent="0"/>
            <a:endParaRPr lang="en-US" sz="1400" dirty="0" smtClean="0">
              <a:cs typeface="Arial" panose="020B0604020202020204" pitchFamily="34" charset="0"/>
            </a:endParaRPr>
          </a:p>
          <a:p>
            <a:pPr marL="525463" lvl="4" indent="-285750">
              <a:buFont typeface="Wingdings" panose="05000000000000000000" pitchFamily="2" charset="2"/>
              <a:buChar char="Ø"/>
            </a:pPr>
            <a:r>
              <a:rPr lang="en-US" sz="1400" i="1" dirty="0" smtClean="0">
                <a:cs typeface="Arial" panose="020B0604020202020204" pitchFamily="34" charset="0"/>
              </a:rPr>
              <a:t>The Agency has sustained its clean audit opinion for the third successive financial year.</a:t>
            </a:r>
          </a:p>
          <a:p>
            <a:pPr marL="525463" lvl="4" indent="-285750">
              <a:buFont typeface="Wingdings" panose="05000000000000000000" pitchFamily="2" charset="2"/>
              <a:buChar char="Ø"/>
            </a:pPr>
            <a:r>
              <a:rPr lang="en-US" sz="1400" i="1" dirty="0" smtClean="0">
                <a:cs typeface="Arial" panose="020B0604020202020204" pitchFamily="34" charset="0"/>
              </a:rPr>
              <a:t>The Agency has for the first time achieved 100% of all Key Performance Indicators for the financial year.</a:t>
            </a:r>
            <a:endParaRPr lang="en-US" sz="1400" i="1" dirty="0">
              <a:cs typeface="Arial" panose="020B0604020202020204" pitchFamily="34" charset="0"/>
            </a:endParaRPr>
          </a:p>
          <a:p>
            <a:pPr marL="525463" lvl="4" indent="-285750">
              <a:buFont typeface="Wingdings" panose="05000000000000000000" pitchFamily="2" charset="2"/>
              <a:buChar char="Ø"/>
            </a:pPr>
            <a:endParaRPr lang="en-US" sz="1400" i="1" dirty="0">
              <a:cs typeface="Arial" panose="020B0604020202020204" pitchFamily="34" charset="0"/>
            </a:endParaRPr>
          </a:p>
          <a:p>
            <a:pPr lvl="0" algn="just">
              <a:lnSpc>
                <a:spcPct val="107000"/>
              </a:lnSpc>
              <a:spcAft>
                <a:spcPts val="0"/>
              </a:spcAft>
              <a:buFont typeface="Arial" panose="020B0604020202020204" pitchFamily="34" charset="0"/>
              <a:buChar char="•"/>
            </a:pPr>
            <a:r>
              <a:rPr lang="en-ZA" sz="1400" dirty="0">
                <a:solidFill>
                  <a:srgbClr val="000000"/>
                </a:solidFill>
                <a:ea typeface="Cambria" panose="02040503050406030204" pitchFamily="18" charset="0"/>
                <a:cs typeface="Arial" panose="020B0604020202020204" pitchFamily="34" charset="0"/>
              </a:rPr>
              <a:t>On the whole, the strategic focus of the new Board and the management team to take the organisation to new heights and ‘break new ground’ is positive and will require greater institutional focus, discipline and passion for the cause of young people in South Africa</a:t>
            </a:r>
            <a:r>
              <a:rPr lang="en-ZA" sz="1400" dirty="0">
                <a:solidFill>
                  <a:srgbClr val="000000"/>
                </a:solidFill>
                <a:latin typeface="Arial" panose="020B0604020202020204" pitchFamily="34" charset="0"/>
                <a:ea typeface="Cambria" panose="02040503050406030204" pitchFamily="18" charset="0"/>
                <a:cs typeface="Arial" panose="020B0604020202020204" pitchFamily="34" charset="0"/>
              </a:rPr>
              <a:t>. </a:t>
            </a:r>
          </a:p>
          <a:p>
            <a:pPr marL="525463" lvl="4" indent="-285750">
              <a:buFont typeface="Wingdings" panose="05000000000000000000" pitchFamily="2" charset="2"/>
              <a:buChar char="Ø"/>
            </a:pPr>
            <a:endParaRPr lang="en-US" sz="1400" i="1" dirty="0">
              <a:latin typeface="Calibri" panose="020F0502020204030204" pitchFamily="34" charset="0"/>
              <a:cs typeface="Arial" panose="020B0604020202020204" pitchFamily="34" charset="0"/>
            </a:endParaRPr>
          </a:p>
          <a:p>
            <a:pPr marL="239713" lvl="4" indent="0">
              <a:buNone/>
            </a:pPr>
            <a:endParaRPr lang="en-US" sz="1400" i="1" dirty="0" smtClean="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428206" y="6146033"/>
            <a:ext cx="1905000" cy="184666"/>
          </a:xfrm>
        </p:spPr>
        <p:txBody>
          <a:bodyPr/>
          <a:lstStyle/>
          <a:p>
            <a:fld id="{0F816FE8-A868-4E71-8BE1-E255B120B605}" type="slidenum">
              <a:rPr lang="en-GB" smtClean="0"/>
              <a:pPr/>
              <a:t>3</a:t>
            </a:fld>
            <a:endParaRPr lang="en-GB" dirty="0"/>
          </a:p>
        </p:txBody>
      </p:sp>
    </p:spTree>
    <p:extLst>
      <p:ext uri="{BB962C8B-B14F-4D97-AF65-F5344CB8AC3E}">
        <p14:creationId xmlns:p14="http://schemas.microsoft.com/office/powerpoint/2010/main" xmlns="" val="2619401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6" y="2032412"/>
            <a:ext cx="8554064" cy="1846659"/>
          </a:xfrm>
        </p:spPr>
        <p:txBody>
          <a:bodyPr/>
          <a:lstStyle/>
          <a:p>
            <a:r>
              <a:rPr lang="en-US" dirty="0" smtClean="0"/>
              <a:t>Detailed ANNUAL (2016/2017) performance report</a:t>
            </a:r>
            <a:endParaRPr lang="en-US" dirty="0"/>
          </a:p>
        </p:txBody>
      </p:sp>
      <p:sp>
        <p:nvSpPr>
          <p:cNvPr id="4" name="Slide Number Placeholder 3"/>
          <p:cNvSpPr>
            <a:spLocks noGrp="1"/>
          </p:cNvSpPr>
          <p:nvPr>
            <p:ph type="sldNum" sz="quarter" idx="10"/>
          </p:nvPr>
        </p:nvSpPr>
        <p:spPr/>
        <p:txBody>
          <a:bodyPr/>
          <a:lstStyle/>
          <a:p>
            <a:fld id="{E74EB992-C5F4-4C48-9B4B-70D14F16309E}" type="slidenum">
              <a:rPr lang="en-GB" smtClean="0"/>
              <a:pPr/>
              <a:t>4</a:t>
            </a:fld>
            <a:endParaRPr lang="en-GB" dirty="0"/>
          </a:p>
        </p:txBody>
      </p:sp>
    </p:spTree>
    <p:extLst>
      <p:ext uri="{BB962C8B-B14F-4D97-AF65-F5344CB8AC3E}">
        <p14:creationId xmlns:p14="http://schemas.microsoft.com/office/powerpoint/2010/main" xmlns="" val="391180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6464300" y="6376988"/>
            <a:ext cx="1905000" cy="2154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CD8F0725-0307-411E-9717-9D51D1C2CD87}" type="slidenum">
              <a:rPr lang="en-GB" sz="1400" b="1">
                <a:solidFill>
                  <a:srgbClr val="FF0000"/>
                </a:solidFill>
                <a:latin typeface="Calibri" panose="020F0502020204030204" pitchFamily="34" charset="0"/>
                <a:cs typeface="Tahoma" panose="020B0604030504040204" pitchFamily="34" charset="0"/>
              </a:rPr>
              <a:pPr eaLnBrk="1" hangingPunct="1"/>
              <a:t>5</a:t>
            </a:fld>
            <a:endParaRPr lang="en-GB" sz="1400" b="1" dirty="0">
              <a:solidFill>
                <a:srgbClr val="FF0000"/>
              </a:solidFill>
              <a:latin typeface="Calibri" panose="020F050202020403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30493008"/>
              </p:ext>
            </p:extLst>
          </p:nvPr>
        </p:nvGraphicFramePr>
        <p:xfrm>
          <a:off x="204717" y="178470"/>
          <a:ext cx="8830101" cy="6385398"/>
        </p:xfrm>
        <a:graphic>
          <a:graphicData uri="http://schemas.openxmlformats.org/drawingml/2006/table">
            <a:tbl>
              <a:tblPr firstRow="1" firstCol="1" lastRow="1" lastCol="1" bandRow="1" bandCol="1">
                <a:tableStyleId>{21E4AEA4-8DFA-4A89-87EB-49C32662AFE0}</a:tableStyleId>
              </a:tblPr>
              <a:tblGrid>
                <a:gridCol w="1224317">
                  <a:extLst>
                    <a:ext uri="{9D8B030D-6E8A-4147-A177-3AD203B41FA5}">
                      <a16:colId xmlns:a16="http://schemas.microsoft.com/office/drawing/2014/main" xmlns="" val="20000"/>
                    </a:ext>
                  </a:extLst>
                </a:gridCol>
                <a:gridCol w="1690878">
                  <a:extLst>
                    <a:ext uri="{9D8B030D-6E8A-4147-A177-3AD203B41FA5}">
                      <a16:colId xmlns:a16="http://schemas.microsoft.com/office/drawing/2014/main" xmlns="" val="20001"/>
                    </a:ext>
                  </a:extLst>
                </a:gridCol>
                <a:gridCol w="1267275">
                  <a:extLst>
                    <a:ext uri="{9D8B030D-6E8A-4147-A177-3AD203B41FA5}">
                      <a16:colId xmlns:a16="http://schemas.microsoft.com/office/drawing/2014/main" xmlns="" val="20002"/>
                    </a:ext>
                  </a:extLst>
                </a:gridCol>
                <a:gridCol w="1258377">
                  <a:extLst>
                    <a:ext uri="{9D8B030D-6E8A-4147-A177-3AD203B41FA5}">
                      <a16:colId xmlns:a16="http://schemas.microsoft.com/office/drawing/2014/main" xmlns="" val="20003"/>
                    </a:ext>
                  </a:extLst>
                </a:gridCol>
                <a:gridCol w="1273181">
                  <a:extLst>
                    <a:ext uri="{9D8B030D-6E8A-4147-A177-3AD203B41FA5}">
                      <a16:colId xmlns:a16="http://schemas.microsoft.com/office/drawing/2014/main" xmlns="" val="20004"/>
                    </a:ext>
                  </a:extLst>
                </a:gridCol>
                <a:gridCol w="2116073">
                  <a:extLst>
                    <a:ext uri="{9D8B030D-6E8A-4147-A177-3AD203B41FA5}">
                      <a16:colId xmlns:a16="http://schemas.microsoft.com/office/drawing/2014/main" xmlns="" val="20005"/>
                    </a:ext>
                  </a:extLst>
                </a:gridCol>
              </a:tblGrid>
              <a:tr h="257181">
                <a:tc gridSpan="6">
                  <a:txBody>
                    <a:bodyPr/>
                    <a:lstStyle/>
                    <a:p>
                      <a:pPr marR="46990" algn="ctr">
                        <a:lnSpc>
                          <a:spcPct val="115000"/>
                        </a:lnSpc>
                        <a:spcAft>
                          <a:spcPts val="0"/>
                        </a:spcAft>
                      </a:pPr>
                      <a:r>
                        <a:rPr lang="en-ZA" sz="1100" dirty="0">
                          <a:solidFill>
                            <a:schemeClr val="tx1"/>
                          </a:solidFill>
                          <a:effectLst/>
                          <a:latin typeface="Calibri" panose="020F0502020204030204" pitchFamily="34" charset="0"/>
                        </a:rPr>
                        <a:t> </a:t>
                      </a:r>
                      <a:r>
                        <a:rPr lang="en-ZA" sz="2400" dirty="0" smtClean="0">
                          <a:solidFill>
                            <a:schemeClr val="tx1"/>
                          </a:solidFill>
                          <a:effectLst/>
                          <a:latin typeface="Calibri" panose="020F0502020204030204" pitchFamily="34" charset="0"/>
                        </a:rPr>
                        <a:t>PROGRAMME </a:t>
                      </a:r>
                      <a:r>
                        <a:rPr lang="en-ZA" sz="2400" dirty="0">
                          <a:solidFill>
                            <a:schemeClr val="tx1"/>
                          </a:solidFill>
                          <a:effectLst/>
                          <a:latin typeface="Calibri" panose="020F0502020204030204" pitchFamily="34" charset="0"/>
                        </a:rPr>
                        <a:t>AREA 1: ECONOMIC PARTICIPATION</a:t>
                      </a:r>
                      <a:endParaRPr lang="en-Z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pPr marR="46990" algn="ctr">
                        <a:lnSpc>
                          <a:spcPct val="115000"/>
                        </a:lnSpc>
                        <a:spcAft>
                          <a:spcPts val="0"/>
                        </a:spcAft>
                      </a:pP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44680">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rowSpan="2">
                  <a:txBody>
                    <a:bodyPr/>
                    <a:lstStyle/>
                    <a:p>
                      <a:pPr marL="36000" marR="46990" algn="ctr">
                        <a:lnSpc>
                          <a:spcPct val="115000"/>
                        </a:lnSpc>
                        <a:spcAft>
                          <a:spcPts val="0"/>
                        </a:spcAft>
                      </a:pPr>
                      <a:r>
                        <a:rPr lang="en-ZA" sz="1200" b="1" dirty="0" smtClean="0">
                          <a:solidFill>
                            <a:schemeClr val="bg1"/>
                          </a:solidFill>
                          <a:effectLst/>
                          <a:latin typeface="Calibri" panose="020F0502020204030204" pitchFamily="34" charset="0"/>
                        </a:rPr>
                        <a:t>2016/2017 </a:t>
                      </a: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gridSpan="2">
                  <a:txBody>
                    <a:bodyPr/>
                    <a:lstStyle/>
                    <a:p>
                      <a:pPr marR="46990" algn="ctr">
                        <a:lnSpc>
                          <a:spcPct val="115000"/>
                        </a:lnSpc>
                        <a:spcAft>
                          <a:spcPts val="0"/>
                        </a:spcAft>
                      </a:pPr>
                      <a:r>
                        <a:rPr lang="en-ZA" sz="1100" b="1" dirty="0" smtClean="0">
                          <a:solidFill>
                            <a:schemeClr val="bg1"/>
                          </a:solidFill>
                          <a:effectLst/>
                          <a:latin typeface="Calibri" panose="020F0502020204030204" pitchFamily="34" charset="0"/>
                          <a:ea typeface="+mn-ea"/>
                          <a:cs typeface="+mn-cs"/>
                        </a:rPr>
                        <a:t>YEAR</a:t>
                      </a:r>
                      <a:r>
                        <a:rPr lang="en-ZA" sz="1100" b="1" baseline="0" dirty="0" smtClean="0">
                          <a:solidFill>
                            <a:schemeClr val="bg1"/>
                          </a:solidFill>
                          <a:effectLst/>
                          <a:latin typeface="Calibri" panose="020F0502020204030204" pitchFamily="34" charset="0"/>
                          <a:ea typeface="+mn-ea"/>
                          <a:cs typeface="+mn-cs"/>
                        </a:rPr>
                        <a:t> TO DATE PERFORMANCE</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hMerge="1">
                  <a:txBody>
                    <a:bodyPr/>
                    <a:lstStyle/>
                    <a:p>
                      <a:endParaRPr lang="en-ZA"/>
                    </a:p>
                  </a:txBody>
                  <a:tcPr/>
                </a:tc>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27284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Actual</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vMerge="1">
                  <a:txBody>
                    <a:bodyPr/>
                    <a:lstStyle/>
                    <a:p>
                      <a:endParaRPr lang="en-ZA"/>
                    </a:p>
                  </a:txBody>
                  <a:tcPr/>
                </a:tc>
                <a:extLst>
                  <a:ext uri="{0D108BD9-81ED-4DB2-BD59-A6C34878D82A}">
                    <a16:rowId xmlns:a16="http://schemas.microsoft.com/office/drawing/2014/main" xmlns="" val="10002"/>
                  </a:ext>
                </a:extLst>
              </a:tr>
              <a:tr h="821831">
                <a:tc rowSpan="4">
                  <a:txBody>
                    <a:bodyPr/>
                    <a:lstStyle/>
                    <a:p>
                      <a:pPr marL="36000">
                        <a:lnSpc>
                          <a:spcPct val="115000"/>
                        </a:lnSpc>
                        <a:spcAft>
                          <a:spcPts val="1000"/>
                        </a:spcAft>
                      </a:pPr>
                      <a:r>
                        <a:rPr lang="en-ZA" sz="1200" dirty="0">
                          <a:solidFill>
                            <a:schemeClr val="tx1"/>
                          </a:solidFill>
                          <a:effectLst/>
                          <a:latin typeface="Calibri" panose="020F0502020204030204" pitchFamily="34" charset="0"/>
                        </a:rPr>
                        <a:t>To enhance the participation of young people in the economy</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dirty="0">
                          <a:solidFill>
                            <a:schemeClr val="tx1"/>
                          </a:solidFill>
                          <a:effectLst/>
                          <a:latin typeface="Calibri" panose="020F0502020204030204" pitchFamily="34" charset="0"/>
                        </a:rPr>
                        <a:t>Number of new youth owned enterprises </a:t>
                      </a:r>
                      <a:r>
                        <a:rPr lang="en-ZA" sz="1200" dirty="0" smtClean="0">
                          <a:solidFill>
                            <a:schemeClr val="tx1"/>
                          </a:solidFill>
                          <a:effectLst/>
                          <a:latin typeface="Calibri" panose="020F0502020204030204" pitchFamily="34" charset="0"/>
                        </a:rPr>
                        <a:t>and youth receiving NYDA </a:t>
                      </a:r>
                      <a:r>
                        <a:rPr lang="en-ZA" sz="1200" dirty="0">
                          <a:solidFill>
                            <a:schemeClr val="tx1"/>
                          </a:solidFill>
                          <a:effectLst/>
                          <a:latin typeface="Calibri" panose="020F0502020204030204" pitchFamily="34" charset="0"/>
                        </a:rPr>
                        <a:t>grant funding</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dirty="0" smtClean="0">
                          <a:solidFill>
                            <a:schemeClr val="tx1"/>
                          </a:solidFill>
                          <a:effectLst/>
                          <a:latin typeface="Calibri" panose="020F0502020204030204" pitchFamily="34" charset="0"/>
                        </a:rPr>
                        <a:t>629 </a:t>
                      </a:r>
                      <a:r>
                        <a:rPr lang="en-ZA" sz="1200" dirty="0">
                          <a:solidFill>
                            <a:schemeClr val="tx1"/>
                          </a:solidFill>
                          <a:effectLst/>
                          <a:latin typeface="Calibri" panose="020F0502020204030204" pitchFamily="34" charset="0"/>
                        </a:rPr>
                        <a:t>new youth owned enterprises </a:t>
                      </a:r>
                      <a:r>
                        <a:rPr lang="en-ZA" sz="1200" dirty="0" smtClean="0">
                          <a:solidFill>
                            <a:schemeClr val="tx1"/>
                          </a:solidFill>
                          <a:effectLst/>
                          <a:latin typeface="Calibri" panose="020F0502020204030204" pitchFamily="34" charset="0"/>
                        </a:rPr>
                        <a:t>and youth receiving </a:t>
                      </a:r>
                      <a:r>
                        <a:rPr lang="en-ZA" sz="1200" dirty="0">
                          <a:solidFill>
                            <a:schemeClr val="tx1"/>
                          </a:solidFill>
                          <a:effectLst/>
                          <a:latin typeface="Calibri" panose="020F0502020204030204" pitchFamily="34" charset="0"/>
                        </a:rPr>
                        <a:t>NYDA grant funding</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269</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698</a:t>
                      </a:r>
                      <a:endParaRPr lang="en-ZA"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kern="1200" dirty="0" smtClean="0">
                          <a:solidFill>
                            <a:schemeClr val="dk1"/>
                          </a:solidFill>
                          <a:effectLst/>
                          <a:latin typeface="+mn-lt"/>
                          <a:ea typeface="+mn-ea"/>
                          <a:cs typeface="+mn-cs"/>
                        </a:rPr>
                        <a:t> </a:t>
                      </a:r>
                      <a:endParaRPr lang="en-ZA" sz="1200" kern="1200" dirty="0" smtClean="0">
                        <a:solidFill>
                          <a:schemeClr val="dk1"/>
                        </a:solidFill>
                        <a:effectLst/>
                        <a:latin typeface="+mn-lt"/>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mn-lt"/>
                          <a:ea typeface="+mn-ea"/>
                          <a:cs typeface="+mn-cs"/>
                        </a:rPr>
                        <a:t>Annual target met and exceeded due to improved assessment methodologies and accurate awarding of grants</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r h="1375109">
                <a:tc vMerge="1">
                  <a:txBody>
                    <a:bodyPr/>
                    <a:lstStyle/>
                    <a:p>
                      <a:endParaRPr lang="en-ZA"/>
                    </a:p>
                  </a:txBody>
                  <a:tcPr/>
                </a:tc>
                <a:tc>
                  <a:txBody>
                    <a:bodyPr/>
                    <a:lstStyle/>
                    <a:p>
                      <a:pPr marL="36000">
                        <a:lnSpc>
                          <a:spcPct val="115000"/>
                        </a:lnSpc>
                        <a:spcAft>
                          <a:spcPts val="0"/>
                        </a:spcAft>
                      </a:pPr>
                      <a:r>
                        <a:rPr lang="en-ZA" sz="1200" dirty="0" smtClean="0">
                          <a:solidFill>
                            <a:schemeClr val="tx1"/>
                          </a:solidFill>
                          <a:effectLst/>
                          <a:latin typeface="Calibri" panose="020F0502020204030204" pitchFamily="34" charset="0"/>
                        </a:rPr>
                        <a:t>Number of young aspiring and established entrepreneurs supported through</a:t>
                      </a:r>
                      <a:r>
                        <a:rPr lang="en-ZA" sz="1200" baseline="0" dirty="0" smtClean="0">
                          <a:solidFill>
                            <a:schemeClr val="tx1"/>
                          </a:solidFill>
                          <a:effectLst/>
                          <a:latin typeface="Calibri" panose="020F0502020204030204" pitchFamily="34" charset="0"/>
                        </a:rPr>
                        <a:t> NYDA Business Development Support Services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kern="1200" dirty="0" smtClean="0">
                          <a:solidFill>
                            <a:schemeClr val="tx1"/>
                          </a:solidFill>
                          <a:effectLst/>
                          <a:latin typeface="Calibri" panose="020F0502020204030204" pitchFamily="34" charset="0"/>
                          <a:ea typeface="+mn-ea"/>
                          <a:cs typeface="+mn-cs"/>
                        </a:rPr>
                        <a:t>62</a:t>
                      </a:r>
                      <a:r>
                        <a:rPr lang="en-ZA" sz="1200" kern="1200" baseline="0" dirty="0" smtClean="0">
                          <a:solidFill>
                            <a:schemeClr val="tx1"/>
                          </a:solidFill>
                          <a:effectLst/>
                          <a:latin typeface="Calibri" panose="020F0502020204030204" pitchFamily="34" charset="0"/>
                          <a:ea typeface="+mn-ea"/>
                          <a:cs typeface="+mn-cs"/>
                        </a:rPr>
                        <a:t> 916 </a:t>
                      </a:r>
                      <a:r>
                        <a:rPr lang="en-ZA" sz="1200" kern="1200" dirty="0" smtClean="0">
                          <a:solidFill>
                            <a:schemeClr val="tx1"/>
                          </a:solidFill>
                          <a:effectLst/>
                          <a:latin typeface="Calibri" panose="020F0502020204030204" pitchFamily="34" charset="0"/>
                          <a:ea typeface="+mn-ea"/>
                          <a:cs typeface="+mn-cs"/>
                        </a:rPr>
                        <a:t> young aspiring and established entrepreneurs </a:t>
                      </a:r>
                      <a:endParaRPr lang="en-ZA" sz="120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kern="1200" dirty="0" smtClean="0">
                          <a:solidFill>
                            <a:schemeClr val="tx1"/>
                          </a:solidFill>
                          <a:effectLst/>
                          <a:latin typeface="Calibri" panose="020F0502020204030204" pitchFamily="34" charset="0"/>
                          <a:ea typeface="+mn-ea"/>
                          <a:cs typeface="+mn-cs"/>
                        </a:rPr>
                        <a:t>62 916</a:t>
                      </a:r>
                      <a:endParaRPr lang="en-ZA" sz="120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Calibri" panose="020F0502020204030204" pitchFamily="34" charset="0"/>
                          <a:ea typeface="+mn-ea"/>
                          <a:cs typeface="+mn-cs"/>
                        </a:rPr>
                        <a:t> </a:t>
                      </a:r>
                      <a:r>
                        <a:rPr lang="en-GB" sz="1200" kern="1200" dirty="0" smtClean="0">
                          <a:solidFill>
                            <a:schemeClr val="tx1"/>
                          </a:solidFill>
                          <a:effectLst/>
                          <a:latin typeface="Calibri" panose="020F0502020204030204" pitchFamily="34" charset="0"/>
                          <a:ea typeface="+mn-ea"/>
                          <a:cs typeface="+mn-cs"/>
                        </a:rPr>
                        <a:t>63 407</a:t>
                      </a:r>
                      <a:endParaRPr lang="en-ZA" sz="1200" kern="1200" dirty="0" smtClean="0">
                        <a:solidFill>
                          <a:schemeClr val="tx1"/>
                        </a:solidFill>
                        <a:effectLst/>
                        <a:latin typeface="Calibri" panose="020F0502020204030204" pitchFamily="34" charset="0"/>
                        <a:ea typeface="+mn-ea"/>
                        <a:cs typeface="+mn-cs"/>
                      </a:endParaRPr>
                    </a:p>
                    <a:p>
                      <a:pPr marL="36000" algn="l" defTabSz="457200" rtl="0" eaLnBrk="1" latinLnBrk="0" hangingPunct="1">
                        <a:lnSpc>
                          <a:spcPct val="115000"/>
                        </a:lnSpc>
                        <a:spcAft>
                          <a:spcPts val="0"/>
                        </a:spcAft>
                      </a:pPr>
                      <a:endParaRPr lang="en-ZA" sz="120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mn-lt"/>
                          <a:ea typeface="+mn-ea"/>
                          <a:cs typeface="+mn-cs"/>
                        </a:rPr>
                        <a:t>Annual target met and exceeded due to increased reach through </a:t>
                      </a:r>
                      <a:r>
                        <a:rPr lang="en-GB" sz="1200" b="0" kern="1200" dirty="0" err="1" smtClean="0">
                          <a:solidFill>
                            <a:schemeClr val="tx1"/>
                          </a:solidFill>
                          <a:effectLst/>
                          <a:latin typeface="+mn-lt"/>
                          <a:ea typeface="+mn-ea"/>
                          <a:cs typeface="+mn-cs"/>
                        </a:rPr>
                        <a:t>Primestar’s</a:t>
                      </a:r>
                      <a:r>
                        <a:rPr lang="en-GB" sz="1200" b="0" kern="1200" dirty="0" smtClean="0">
                          <a:solidFill>
                            <a:schemeClr val="tx1"/>
                          </a:solidFill>
                          <a:effectLst/>
                          <a:latin typeface="+mn-lt"/>
                          <a:ea typeface="+mn-ea"/>
                          <a:cs typeface="+mn-cs"/>
                        </a:rPr>
                        <a:t> programme </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4"/>
                  </a:ext>
                </a:extLst>
              </a:tr>
              <a:tr h="1476299">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kern="1200" dirty="0">
                          <a:solidFill>
                            <a:schemeClr val="tx1"/>
                          </a:solidFill>
                          <a:effectLst/>
                          <a:latin typeface="Calibri" panose="020F0502020204030204" pitchFamily="34" charset="0"/>
                          <a:ea typeface="+mn-ea"/>
                          <a:cs typeface="+mn-cs"/>
                        </a:rPr>
                        <a:t>Number of communities </a:t>
                      </a:r>
                      <a:r>
                        <a:rPr lang="en-ZA" sz="1200" kern="1200" dirty="0" smtClean="0">
                          <a:solidFill>
                            <a:schemeClr val="tx1"/>
                          </a:solidFill>
                          <a:effectLst/>
                          <a:latin typeface="Calibri" panose="020F0502020204030204" pitchFamily="34" charset="0"/>
                          <a:ea typeface="+mn-ea"/>
                          <a:cs typeface="+mn-cs"/>
                        </a:rPr>
                        <a:t>development projects supported</a:t>
                      </a:r>
                      <a:r>
                        <a:rPr lang="en-ZA" sz="1200" kern="1200" baseline="0" dirty="0" smtClean="0">
                          <a:solidFill>
                            <a:schemeClr val="tx1"/>
                          </a:solidFill>
                          <a:effectLst/>
                          <a:latin typeface="Calibri" panose="020F0502020204030204" pitchFamily="34" charset="0"/>
                          <a:ea typeface="+mn-ea"/>
                          <a:cs typeface="+mn-cs"/>
                        </a:rPr>
                        <a:t> through the NYDA Grant funding programme</a:t>
                      </a:r>
                      <a:endParaRPr lang="en-ZA" sz="120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kern="1200" dirty="0" smtClean="0">
                          <a:solidFill>
                            <a:schemeClr val="tx1"/>
                          </a:solidFill>
                          <a:effectLst/>
                          <a:latin typeface="Calibri" panose="020F0502020204030204" pitchFamily="34" charset="0"/>
                          <a:ea typeface="+mn-ea"/>
                          <a:cs typeface="+mn-cs"/>
                        </a:rPr>
                        <a:t> 9 communities</a:t>
                      </a:r>
                      <a:endParaRPr lang="en-ZA" sz="120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kern="1200" baseline="0" dirty="0" smtClean="0">
                          <a:solidFill>
                            <a:schemeClr val="tx1"/>
                          </a:solidFill>
                          <a:effectLst/>
                          <a:latin typeface="Calibri" panose="020F0502020204030204" pitchFamily="34" charset="0"/>
                          <a:ea typeface="+mn-ea"/>
                          <a:cs typeface="+mn-cs"/>
                        </a:rPr>
                        <a:t>9 </a:t>
                      </a:r>
                      <a:r>
                        <a:rPr lang="en-ZA" sz="1200" kern="1200" dirty="0" smtClean="0">
                          <a:solidFill>
                            <a:schemeClr val="tx1"/>
                          </a:solidFill>
                          <a:effectLst/>
                          <a:latin typeface="Calibri" panose="020F0502020204030204" pitchFamily="34" charset="0"/>
                          <a:ea typeface="+mn-ea"/>
                          <a:cs typeface="+mn-cs"/>
                        </a:rPr>
                        <a:t>communities</a:t>
                      </a:r>
                      <a:endParaRPr lang="en-ZA" sz="120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gn="l" defTabSz="457200" rtl="0" eaLnBrk="1" latinLnBrk="0" hangingPunct="1">
                        <a:lnSpc>
                          <a:spcPct val="115000"/>
                        </a:lnSpc>
                        <a:spcAft>
                          <a:spcPts val="0"/>
                        </a:spcAft>
                      </a:pPr>
                      <a:r>
                        <a:rPr lang="en-ZA" sz="1200" kern="1200" dirty="0" smtClean="0">
                          <a:solidFill>
                            <a:schemeClr val="tx1"/>
                          </a:solidFill>
                          <a:effectLst/>
                          <a:latin typeface="Calibri" panose="020F0502020204030204" pitchFamily="34" charset="0"/>
                          <a:ea typeface="+mn-ea"/>
                          <a:cs typeface="+mn-cs"/>
                        </a:rPr>
                        <a:t>10 </a:t>
                      </a:r>
                      <a:r>
                        <a:rPr lang="en-ZA" sz="1200" kern="1200" dirty="0">
                          <a:solidFill>
                            <a:schemeClr val="tx1"/>
                          </a:solidFill>
                          <a:effectLst/>
                          <a:latin typeface="Calibri" panose="020F0502020204030204" pitchFamily="34" charset="0"/>
                          <a:ea typeface="+mn-ea"/>
                          <a:cs typeface="+mn-cs"/>
                        </a:rPr>
                        <a:t>communities</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Calibri" panose="020F0502020204030204" pitchFamily="34" charset="0"/>
                          <a:ea typeface="+mn-ea"/>
                          <a:cs typeface="+mn-cs"/>
                        </a:rPr>
                        <a:t> </a:t>
                      </a:r>
                      <a:r>
                        <a:rPr lang="en-ZA" sz="1200" b="0" kern="1200" dirty="0" smtClean="0">
                          <a:solidFill>
                            <a:schemeClr val="tx1"/>
                          </a:solidFill>
                          <a:effectLst/>
                          <a:latin typeface="+mn-lt"/>
                          <a:ea typeface="+mn-ea"/>
                          <a:cs typeface="+mn-cs"/>
                        </a:rPr>
                        <a:t>Annual target met and exceeded due to Partnerships that improved focus on community development</a:t>
                      </a:r>
                      <a:endParaRPr lang="en-ZA" sz="1200" b="0" kern="1200" dirty="0">
                        <a:solidFill>
                          <a:schemeClr val="tx1"/>
                        </a:solidFill>
                        <a:effectLst/>
                        <a:latin typeface="Calibri" panose="020F0502020204030204" pitchFamily="34" charset="0"/>
                        <a:ea typeface="+mn-ea"/>
                        <a:cs typeface="+mn-cs"/>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5"/>
                  </a:ext>
                </a:extLst>
              </a:tr>
              <a:tr h="1596173">
                <a:tc vMerge="1">
                  <a:txBody>
                    <a:bodyPr/>
                    <a:lstStyle/>
                    <a:p>
                      <a:endParaRPr lang="en-ZA" dirty="0"/>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rPr>
                        <a:t>Jobs created </a:t>
                      </a:r>
                      <a:r>
                        <a:rPr lang="en-ZA" sz="1200" b="0" dirty="0" smtClean="0">
                          <a:solidFill>
                            <a:schemeClr val="tx1"/>
                          </a:solidFill>
                          <a:effectLst/>
                          <a:latin typeface="Calibri" panose="020F0502020204030204" pitchFamily="34" charset="0"/>
                        </a:rPr>
                        <a:t>and sustained through grant funding, cooperatives and business development services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3</a:t>
                      </a:r>
                      <a:r>
                        <a:rPr lang="en-ZA" sz="1200" b="0" baseline="0" dirty="0" smtClean="0">
                          <a:solidFill>
                            <a:schemeClr val="tx1"/>
                          </a:solidFill>
                          <a:effectLst/>
                          <a:latin typeface="Calibri" panose="020F0502020204030204" pitchFamily="34" charset="0"/>
                        </a:rPr>
                        <a:t> 176</a:t>
                      </a:r>
                      <a:r>
                        <a:rPr lang="en-ZA" sz="1200" b="0" dirty="0" smtClean="0">
                          <a:solidFill>
                            <a:schemeClr val="tx1"/>
                          </a:solidFill>
                          <a:effectLst/>
                          <a:latin typeface="Calibri" panose="020F0502020204030204" pitchFamily="34" charset="0"/>
                        </a:rPr>
                        <a:t> </a:t>
                      </a:r>
                      <a:r>
                        <a:rPr lang="en-ZA" sz="1200" b="0" dirty="0">
                          <a:solidFill>
                            <a:schemeClr val="tx1"/>
                          </a:solidFill>
                          <a:effectLst/>
                          <a:latin typeface="Calibri" panose="020F0502020204030204" pitchFamily="34" charset="0"/>
                        </a:rPr>
                        <a:t>jobs </a:t>
                      </a:r>
                      <a:r>
                        <a:rPr lang="en-ZA" sz="1200" b="0" dirty="0" smtClean="0">
                          <a:solidFill>
                            <a:schemeClr val="tx1"/>
                          </a:solidFill>
                          <a:effectLst/>
                          <a:latin typeface="Calibri" panose="020F0502020204030204" pitchFamily="34" charset="0"/>
                        </a:rPr>
                        <a:t>created and sustained</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3176</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3718</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36000">
                        <a:lnSpc>
                          <a:spcPct val="115000"/>
                        </a:lnSpc>
                        <a:spcAft>
                          <a:spcPts val="0"/>
                        </a:spcAft>
                      </a:pPr>
                      <a:r>
                        <a:rPr lang="en-GB" sz="1200" b="0" kern="1200" dirty="0" smtClean="0">
                          <a:solidFill>
                            <a:schemeClr val="tx1"/>
                          </a:solidFill>
                          <a:effectLst/>
                          <a:latin typeface="+mn-lt"/>
                          <a:ea typeface="+mn-ea"/>
                          <a:cs typeface="+mn-cs"/>
                        </a:rPr>
                        <a:t>Annual target met and exceeded due to high demand on voucher and grant programme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54503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E191DB04-E2D3-4D5A-8713-5747841201D4}" type="slidenum">
              <a:rPr lang="en-GB" sz="1200">
                <a:solidFill>
                  <a:schemeClr val="folHlink"/>
                </a:solidFill>
              </a:rPr>
              <a:pPr eaLnBrk="1" hangingPunct="1"/>
              <a:t>6</a:t>
            </a:fld>
            <a:endParaRPr lang="en-GB" sz="1200" dirty="0">
              <a:solidFill>
                <a:schemeClr val="folHlin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974751488"/>
              </p:ext>
            </p:extLst>
          </p:nvPr>
        </p:nvGraphicFramePr>
        <p:xfrm>
          <a:off x="0" y="104930"/>
          <a:ext cx="9144000" cy="6721214"/>
        </p:xfrm>
        <a:graphic>
          <a:graphicData uri="http://schemas.openxmlformats.org/drawingml/2006/table">
            <a:tbl>
              <a:tblPr firstRow="1" firstCol="1" lastRow="1" lastCol="1" bandRow="1" bandCol="1">
                <a:tableStyleId>{5C22544A-7EE6-4342-B048-85BDC9FD1C3A}</a:tableStyleId>
              </a:tblPr>
              <a:tblGrid>
                <a:gridCol w="1166356">
                  <a:extLst>
                    <a:ext uri="{9D8B030D-6E8A-4147-A177-3AD203B41FA5}">
                      <a16:colId xmlns:a16="http://schemas.microsoft.com/office/drawing/2014/main" xmlns="" val="20000"/>
                    </a:ext>
                  </a:extLst>
                </a:gridCol>
                <a:gridCol w="1411149">
                  <a:extLst>
                    <a:ext uri="{9D8B030D-6E8A-4147-A177-3AD203B41FA5}">
                      <a16:colId xmlns:a16="http://schemas.microsoft.com/office/drawing/2014/main" xmlns="" val="20001"/>
                    </a:ext>
                  </a:extLst>
                </a:gridCol>
                <a:gridCol w="1411149">
                  <a:extLst>
                    <a:ext uri="{9D8B030D-6E8A-4147-A177-3AD203B41FA5}">
                      <a16:colId xmlns:a16="http://schemas.microsoft.com/office/drawing/2014/main" xmlns="" val="20002"/>
                    </a:ext>
                  </a:extLst>
                </a:gridCol>
                <a:gridCol w="1345252">
                  <a:extLst>
                    <a:ext uri="{9D8B030D-6E8A-4147-A177-3AD203B41FA5}">
                      <a16:colId xmlns:a16="http://schemas.microsoft.com/office/drawing/2014/main" xmlns="" val="20003"/>
                    </a:ext>
                  </a:extLst>
                </a:gridCol>
                <a:gridCol w="1508797">
                  <a:extLst>
                    <a:ext uri="{9D8B030D-6E8A-4147-A177-3AD203B41FA5}">
                      <a16:colId xmlns:a16="http://schemas.microsoft.com/office/drawing/2014/main" xmlns="" val="20004"/>
                    </a:ext>
                  </a:extLst>
                </a:gridCol>
                <a:gridCol w="2301297">
                  <a:extLst>
                    <a:ext uri="{9D8B030D-6E8A-4147-A177-3AD203B41FA5}">
                      <a16:colId xmlns:a16="http://schemas.microsoft.com/office/drawing/2014/main" xmlns="" val="20005"/>
                    </a:ext>
                  </a:extLst>
                </a:gridCol>
              </a:tblGrid>
              <a:tr h="325063">
                <a:tc gridSpan="6">
                  <a:txBody>
                    <a:bodyPr/>
                    <a:lstStyle/>
                    <a:p>
                      <a:pPr marL="36000" marR="46990" algn="ctr">
                        <a:lnSpc>
                          <a:spcPct val="115000"/>
                        </a:lnSpc>
                        <a:spcAft>
                          <a:spcPts val="0"/>
                        </a:spcAft>
                      </a:pPr>
                      <a:r>
                        <a:rPr lang="en-ZA" sz="2400" b="1" dirty="0">
                          <a:solidFill>
                            <a:schemeClr val="tx1"/>
                          </a:solidFill>
                          <a:effectLst/>
                          <a:latin typeface="Calibri" panose="020F0502020204030204" pitchFamily="34" charset="0"/>
                        </a:rPr>
                        <a:t> </a:t>
                      </a:r>
                      <a:r>
                        <a:rPr lang="en-ZA" sz="2400" b="1" dirty="0" smtClean="0">
                          <a:solidFill>
                            <a:schemeClr val="tx1"/>
                          </a:solidFill>
                          <a:effectLst/>
                          <a:latin typeface="Calibri" panose="020F0502020204030204" pitchFamily="34" charset="0"/>
                        </a:rPr>
                        <a:t>PROGRAMME </a:t>
                      </a:r>
                      <a:r>
                        <a:rPr lang="en-ZA" sz="2400" b="1" dirty="0">
                          <a:solidFill>
                            <a:schemeClr val="tx1"/>
                          </a:solidFill>
                          <a:effectLst/>
                          <a:latin typeface="Calibri" panose="020F0502020204030204" pitchFamily="34" charset="0"/>
                        </a:rPr>
                        <a:t>AREA 2: EDUCATION AND SKILLS DEVELOPMENT</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02621">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rowSpan="2">
                  <a:txBody>
                    <a:bodyPr/>
                    <a:lstStyle/>
                    <a:p>
                      <a:pPr marL="36000" marR="46990" algn="ctr">
                        <a:lnSpc>
                          <a:spcPct val="115000"/>
                        </a:lnSpc>
                        <a:spcAft>
                          <a:spcPts val="0"/>
                        </a:spcAft>
                      </a:pPr>
                      <a:r>
                        <a:rPr lang="en-ZA" sz="1200" b="1" dirty="0" smtClean="0">
                          <a:solidFill>
                            <a:schemeClr val="bg1"/>
                          </a:solidFill>
                          <a:effectLst/>
                          <a:latin typeface="Calibri" panose="020F0502020204030204" pitchFamily="34" charset="0"/>
                        </a:rPr>
                        <a:t>2016/2017 </a:t>
                      </a: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gridSpan="2">
                  <a:txBody>
                    <a:bodyPr/>
                    <a:lstStyle/>
                    <a:p>
                      <a:pPr marL="36000" marR="46990" algn="ctr">
                        <a:lnSpc>
                          <a:spcPct val="115000"/>
                        </a:lnSpc>
                        <a:spcAft>
                          <a:spcPts val="0"/>
                        </a:spcAft>
                      </a:pPr>
                      <a:r>
                        <a:rPr lang="en-ZA" sz="1100" b="1" dirty="0" smtClean="0">
                          <a:solidFill>
                            <a:schemeClr val="bg1"/>
                          </a:solidFill>
                          <a:effectLst/>
                          <a:latin typeface="Calibri" panose="020F0502020204030204" pitchFamily="34" charset="0"/>
                          <a:ea typeface="+mn-ea"/>
                          <a:cs typeface="+mn-cs"/>
                        </a:rPr>
                        <a:t>YEAR</a:t>
                      </a:r>
                      <a:r>
                        <a:rPr lang="en-ZA" sz="1100" b="1" baseline="0" dirty="0" smtClean="0">
                          <a:solidFill>
                            <a:schemeClr val="bg1"/>
                          </a:solidFill>
                          <a:effectLst/>
                          <a:latin typeface="Calibri" panose="020F0502020204030204" pitchFamily="34" charset="0"/>
                          <a:ea typeface="+mn-ea"/>
                          <a:cs typeface="+mn-cs"/>
                        </a:rPr>
                        <a:t> TO DATE PERFORMANCE</a:t>
                      </a:r>
                      <a:endParaRPr lang="en-ZA"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hMerge="1">
                  <a:txBody>
                    <a:bodyPr/>
                    <a:lstStyle/>
                    <a:p>
                      <a:endParaRPr lang="en-ZA"/>
                    </a:p>
                  </a:txBody>
                  <a:tcPr/>
                </a:tc>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xmlns="" val="10001"/>
                  </a:ext>
                </a:extLst>
              </a:tr>
              <a:tr h="2468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Actual</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vMerge="1">
                  <a:txBody>
                    <a:bodyPr/>
                    <a:lstStyle/>
                    <a:p>
                      <a:endParaRPr lang="en-ZA"/>
                    </a:p>
                  </a:txBody>
                  <a:tcPr/>
                </a:tc>
                <a:extLst>
                  <a:ext uri="{0D108BD9-81ED-4DB2-BD59-A6C34878D82A}">
                    <a16:rowId xmlns:a16="http://schemas.microsoft.com/office/drawing/2014/main" xmlns="" val="10002"/>
                  </a:ext>
                </a:extLst>
              </a:tr>
              <a:tr h="866836">
                <a:tc rowSpan="3">
                  <a:txBody>
                    <a:bodyPr/>
                    <a:lstStyle/>
                    <a:p>
                      <a:pPr marL="36000">
                        <a:lnSpc>
                          <a:spcPct val="115000"/>
                        </a:lnSpc>
                        <a:spcAft>
                          <a:spcPts val="1000"/>
                        </a:spcAft>
                      </a:pPr>
                      <a:r>
                        <a:rPr lang="en-ZA" sz="1200" b="0" dirty="0">
                          <a:solidFill>
                            <a:schemeClr val="tx1"/>
                          </a:solidFill>
                          <a:effectLst/>
                          <a:latin typeface="Calibri" panose="020F0502020204030204" pitchFamily="34" charset="0"/>
                        </a:rPr>
                        <a:t>To facilitate and implement education opportunities in order to improve the quality education attainment for the youth</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kern="1200" dirty="0" smtClean="0">
                          <a:solidFill>
                            <a:schemeClr val="dk1"/>
                          </a:solidFill>
                          <a:effectLst/>
                          <a:latin typeface="Calibri" panose="020F0502020204030204" pitchFamily="34" charset="0"/>
                          <a:ea typeface="+mn-ea"/>
                          <a:cs typeface="Arial" panose="020B0604020202020204" pitchFamily="34" charset="0"/>
                        </a:rPr>
                        <a:t>Matric re-write hand over report to the Department of Basic Education</a:t>
                      </a:r>
                      <a:endParaRPr lang="en-ZA"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kern="1200" dirty="0" smtClean="0">
                          <a:solidFill>
                            <a:schemeClr val="dk1"/>
                          </a:solidFill>
                          <a:effectLst/>
                          <a:latin typeface="Calibri" panose="020F0502020204030204" pitchFamily="34" charset="0"/>
                          <a:ea typeface="+mn-ea"/>
                          <a:cs typeface="Arial" panose="020B0604020202020204" pitchFamily="34" charset="0"/>
                        </a:rPr>
                        <a:t>Matric re- write hand over report to the Department of Basic Education</a:t>
                      </a:r>
                      <a:endParaRPr lang="en-ZA"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kern="1200" dirty="0" smtClean="0">
                          <a:solidFill>
                            <a:schemeClr val="dk1"/>
                          </a:solidFill>
                          <a:effectLst/>
                          <a:latin typeface="Calibri" panose="020F0502020204030204" pitchFamily="34" charset="0"/>
                          <a:ea typeface="+mn-ea"/>
                          <a:cs typeface="Arial" panose="020B0604020202020204" pitchFamily="34" charset="0"/>
                        </a:rPr>
                        <a:t>Matric re-write hand over report</a:t>
                      </a:r>
                      <a:endParaRPr lang="en-ZA"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kern="1200" dirty="0" smtClean="0">
                          <a:solidFill>
                            <a:schemeClr val="dk1"/>
                          </a:solidFill>
                          <a:effectLst/>
                          <a:latin typeface="Calibri" panose="020F0502020204030204" pitchFamily="34" charset="0"/>
                          <a:ea typeface="+mn-ea"/>
                          <a:cs typeface="Arial" panose="020B0604020202020204" pitchFamily="34" charset="0"/>
                        </a:rPr>
                        <a:t>Matric re-write hand over report submitted</a:t>
                      </a:r>
                      <a:endParaRPr lang="en-ZA" sz="1200" b="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Arial" panose="020B0604020202020204" pitchFamily="34" charset="0"/>
                        </a:rPr>
                        <a:t>Annual target met</a:t>
                      </a:r>
                      <a:endParaRPr lang="en-ZA"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3"/>
                  </a:ext>
                </a:extLst>
              </a:tr>
              <a:tr h="1516962">
                <a:tc vMerge="1">
                  <a:txBody>
                    <a:bodyPr/>
                    <a:lstStyle/>
                    <a:p>
                      <a:endParaRPr lang="en-ZA"/>
                    </a:p>
                  </a:txBody>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rPr>
                        <a:t>Number of youth supported through the scholarship programme (Solomon Mahlangu Scholarship Programme)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440 </a:t>
                      </a:r>
                      <a:r>
                        <a:rPr lang="en-ZA" sz="1200" b="0" dirty="0">
                          <a:solidFill>
                            <a:schemeClr val="tx1"/>
                          </a:solidFill>
                          <a:effectLst/>
                          <a:latin typeface="Calibri" panose="020F0502020204030204" pitchFamily="34" charset="0"/>
                        </a:rPr>
                        <a:t>youth supported through the scholarship programme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440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444</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Arial" panose="020B0604020202020204" pitchFamily="34" charset="0"/>
                        </a:rPr>
                        <a:t>Annual target met and exceeded due additional funds from National Skills Fund and the Road Management Traffic Corporation</a:t>
                      </a:r>
                      <a:endParaRPr lang="en-ZA"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4"/>
                  </a:ext>
                </a:extLst>
              </a:tr>
              <a:tr h="1300253">
                <a:tc vMerge="1">
                  <a:txBody>
                    <a:bodyPr/>
                    <a:lstStyle/>
                    <a:p>
                      <a:endParaRPr lang="en-ZA"/>
                    </a:p>
                  </a:txBody>
                  <a:tcPr/>
                </a:tc>
                <a:tc>
                  <a:txBody>
                    <a:bodyPr/>
                    <a:lstStyle/>
                    <a:p>
                      <a:pPr marL="36000">
                        <a:lnSpc>
                          <a:spcPct val="115000"/>
                        </a:lnSpc>
                        <a:spcAft>
                          <a:spcPts val="0"/>
                        </a:spcAft>
                      </a:pPr>
                      <a:r>
                        <a:rPr lang="en-ZA" sz="1200" b="0" dirty="0">
                          <a:solidFill>
                            <a:schemeClr val="tx1"/>
                          </a:solidFill>
                          <a:effectLst/>
                          <a:latin typeface="Calibri" panose="020F0502020204030204" pitchFamily="34" charset="0"/>
                        </a:rPr>
                        <a:t>Number of young people supported through individual and group career guidance interventions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889</a:t>
                      </a:r>
                      <a:r>
                        <a:rPr lang="en-ZA" sz="1200" b="0" baseline="0" dirty="0" smtClean="0">
                          <a:solidFill>
                            <a:schemeClr val="tx1"/>
                          </a:solidFill>
                          <a:effectLst/>
                          <a:latin typeface="Calibri" panose="020F0502020204030204" pitchFamily="34" charset="0"/>
                        </a:rPr>
                        <a:t> 350</a:t>
                      </a:r>
                      <a:r>
                        <a:rPr lang="en-ZA" sz="1200" b="0" dirty="0" smtClean="0">
                          <a:solidFill>
                            <a:schemeClr val="tx1"/>
                          </a:solidFill>
                          <a:effectLst/>
                          <a:latin typeface="Calibri" panose="020F0502020204030204" pitchFamily="34" charset="0"/>
                        </a:rPr>
                        <a:t> </a:t>
                      </a:r>
                      <a:r>
                        <a:rPr lang="en-ZA" sz="1200" b="0" dirty="0">
                          <a:solidFill>
                            <a:schemeClr val="tx1"/>
                          </a:solidFill>
                          <a:effectLst/>
                          <a:latin typeface="Calibri" panose="020F0502020204030204" pitchFamily="34" charset="0"/>
                        </a:rPr>
                        <a:t>young people supported with individual and group career guidance activities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baseline="0" dirty="0" smtClean="0">
                          <a:solidFill>
                            <a:schemeClr val="tx1"/>
                          </a:solidFill>
                          <a:effectLst/>
                          <a:latin typeface="Calibri" panose="020F0502020204030204" pitchFamily="34" charset="0"/>
                        </a:rPr>
                        <a:t>889 350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981 088</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Arial" panose="020B0604020202020204" pitchFamily="34" charset="0"/>
                        </a:rPr>
                        <a:t>Annual target met and exceeded due to involvement of the Deputy Minister in championing career guidance programme </a:t>
                      </a:r>
                      <a:endParaRPr lang="en-ZA" sz="1200" b="0" kern="1200" dirty="0" smtClean="0">
                        <a:solidFill>
                          <a:schemeClr val="tx1"/>
                        </a:solidFill>
                        <a:effectLst/>
                        <a:latin typeface="Calibri" panose="020F0502020204030204" pitchFamily="34" charset="0"/>
                        <a:ea typeface="+mn-ea"/>
                        <a:cs typeface="Arial" panose="020B0604020202020204" pitchFamily="34" charset="0"/>
                      </a:endParaRP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5"/>
                  </a:ext>
                </a:extLst>
              </a:tr>
              <a:tr h="1083545">
                <a:tc rowSpan="2">
                  <a:txBody>
                    <a:bodyPr/>
                    <a:lstStyle/>
                    <a:p>
                      <a:pPr marL="36000">
                        <a:lnSpc>
                          <a:spcPct val="115000"/>
                        </a:lnSpc>
                        <a:spcAft>
                          <a:spcPts val="0"/>
                        </a:spcAft>
                      </a:pPr>
                      <a:r>
                        <a:rPr lang="en-ZA" sz="1200" b="0" dirty="0">
                          <a:solidFill>
                            <a:schemeClr val="tx1"/>
                          </a:solidFill>
                          <a:effectLst/>
                          <a:latin typeface="Calibri" panose="020F0502020204030204" pitchFamily="34" charset="0"/>
                        </a:rPr>
                        <a:t>To facilitate and implement skills programmes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Number of youth participating in technical skills programmes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dirty="0" smtClean="0">
                          <a:solidFill>
                            <a:schemeClr val="tx1"/>
                          </a:solidFill>
                          <a:effectLst/>
                          <a:latin typeface="Calibri" panose="020F0502020204030204" pitchFamily="34" charset="0"/>
                        </a:rPr>
                        <a:t>500 young people participating in technical skills programmes</a:t>
                      </a:r>
                      <a:endPar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745</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GB" sz="1200" b="0" kern="1200" dirty="0" smtClean="0">
                          <a:solidFill>
                            <a:schemeClr val="tx1"/>
                          </a:solidFill>
                          <a:effectLst/>
                          <a:latin typeface="Calibri" panose="020F0502020204030204" pitchFamily="34" charset="0"/>
                          <a:ea typeface="+mn-ea"/>
                          <a:cs typeface="Arial" panose="020B0604020202020204" pitchFamily="34" charset="0"/>
                        </a:rPr>
                        <a:t>Annual target met and exceeded due to partnership with Google and provision of digital skills programme</a:t>
                      </a:r>
                      <a:endParaRPr lang="en-ZA"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6"/>
                  </a:ext>
                </a:extLst>
              </a:tr>
              <a:tr h="1083545">
                <a:tc vMerge="1">
                  <a:txBody>
                    <a:bodyPr/>
                    <a:lstStyle/>
                    <a:p>
                      <a:endParaRPr lang="en-ZA"/>
                    </a:p>
                  </a:txBody>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of young people supported through NYDA Jobs programme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61 205 young people supported through NYDA Jobs programme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61 205</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a:t>
                      </a:r>
                      <a:r>
                        <a:rPr lang="en-ZA"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306</a:t>
                      </a:r>
                      <a:endPar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gn="l" defTabSz="457200" rtl="0" eaLnBrk="1" latinLnBrk="0" hangingPunct="1">
                        <a:lnSpc>
                          <a:spcPct val="115000"/>
                        </a:lnSpc>
                        <a:spcAft>
                          <a:spcPts val="0"/>
                        </a:spcAft>
                      </a:pPr>
                      <a:r>
                        <a:rPr lang="en-GB" sz="1200" b="0" kern="1200" dirty="0" smtClean="0">
                          <a:solidFill>
                            <a:schemeClr val="tx1"/>
                          </a:solidFill>
                          <a:effectLst/>
                          <a:latin typeface="Calibri" panose="020F0502020204030204" pitchFamily="34" charset="0"/>
                          <a:ea typeface="+mn-ea"/>
                          <a:cs typeface="Arial" panose="020B0604020202020204" pitchFamily="34" charset="0"/>
                        </a:rPr>
                        <a:t>Annual target met and exceeded due to Partnership with </a:t>
                      </a:r>
                      <a:r>
                        <a:rPr lang="en-GB" sz="1200" b="0" kern="1200" dirty="0" err="1" smtClean="0">
                          <a:solidFill>
                            <a:schemeClr val="tx1"/>
                          </a:solidFill>
                          <a:effectLst/>
                          <a:latin typeface="Calibri" panose="020F0502020204030204" pitchFamily="34" charset="0"/>
                          <a:ea typeface="+mn-ea"/>
                          <a:cs typeface="Arial" panose="020B0604020202020204" pitchFamily="34" charset="0"/>
                        </a:rPr>
                        <a:t>Catalyx</a:t>
                      </a:r>
                      <a:r>
                        <a:rPr lang="en-GB" sz="1200" b="0" kern="1200" dirty="0" smtClean="0">
                          <a:solidFill>
                            <a:schemeClr val="tx1"/>
                          </a:solidFill>
                          <a:effectLst/>
                          <a:latin typeface="Calibri" panose="020F0502020204030204" pitchFamily="34" charset="0"/>
                          <a:ea typeface="+mn-ea"/>
                          <a:cs typeface="Arial" panose="020B0604020202020204" pitchFamily="34" charset="0"/>
                        </a:rPr>
                        <a:t> and Jump Start programmes that increased training and placement of young people in the workplace </a:t>
                      </a:r>
                      <a:endParaRPr lang="en-ZA" sz="1200" b="0" kern="12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accent5">
                        <a:lumMod val="40000"/>
                        <a:lumOff val="6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07893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E191DB04-E2D3-4D5A-8713-5747841201D4}" type="slidenum">
              <a:rPr lang="en-GB" sz="1200">
                <a:solidFill>
                  <a:schemeClr val="folHlink"/>
                </a:solidFill>
              </a:rPr>
              <a:pPr eaLnBrk="1" hangingPunct="1"/>
              <a:t>7</a:t>
            </a:fld>
            <a:endParaRPr lang="en-GB" sz="1200" dirty="0">
              <a:solidFill>
                <a:schemeClr val="folHlin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532266982"/>
              </p:ext>
            </p:extLst>
          </p:nvPr>
        </p:nvGraphicFramePr>
        <p:xfrm>
          <a:off x="136479" y="122830"/>
          <a:ext cx="8802808" cy="3556187"/>
        </p:xfrm>
        <a:graphic>
          <a:graphicData uri="http://schemas.openxmlformats.org/drawingml/2006/table">
            <a:tbl>
              <a:tblPr firstRow="1" firstCol="1" lastRow="1" lastCol="1" bandRow="1" bandCol="1">
                <a:tableStyleId>{5C22544A-7EE6-4342-B048-85BDC9FD1C3A}</a:tableStyleId>
              </a:tblPr>
              <a:tblGrid>
                <a:gridCol w="1132763">
                  <a:extLst>
                    <a:ext uri="{9D8B030D-6E8A-4147-A177-3AD203B41FA5}">
                      <a16:colId xmlns:a16="http://schemas.microsoft.com/office/drawing/2014/main" xmlns="" val="20000"/>
                    </a:ext>
                  </a:extLst>
                </a:gridCol>
                <a:gridCol w="1503938">
                  <a:extLst>
                    <a:ext uri="{9D8B030D-6E8A-4147-A177-3AD203B41FA5}">
                      <a16:colId xmlns:a16="http://schemas.microsoft.com/office/drawing/2014/main" xmlns="" val="20001"/>
                    </a:ext>
                  </a:extLst>
                </a:gridCol>
                <a:gridCol w="1334796">
                  <a:extLst>
                    <a:ext uri="{9D8B030D-6E8A-4147-A177-3AD203B41FA5}">
                      <a16:colId xmlns:a16="http://schemas.microsoft.com/office/drawing/2014/main" xmlns="" val="20002"/>
                    </a:ext>
                  </a:extLst>
                </a:gridCol>
                <a:gridCol w="1446663">
                  <a:extLst>
                    <a:ext uri="{9D8B030D-6E8A-4147-A177-3AD203B41FA5}">
                      <a16:colId xmlns:a16="http://schemas.microsoft.com/office/drawing/2014/main" xmlns="" val="20003"/>
                    </a:ext>
                  </a:extLst>
                </a:gridCol>
                <a:gridCol w="1446662">
                  <a:extLst>
                    <a:ext uri="{9D8B030D-6E8A-4147-A177-3AD203B41FA5}">
                      <a16:colId xmlns:a16="http://schemas.microsoft.com/office/drawing/2014/main" xmlns="" val="20004"/>
                    </a:ext>
                  </a:extLst>
                </a:gridCol>
                <a:gridCol w="1937986">
                  <a:extLst>
                    <a:ext uri="{9D8B030D-6E8A-4147-A177-3AD203B41FA5}">
                      <a16:colId xmlns:a16="http://schemas.microsoft.com/office/drawing/2014/main" xmlns="" val="20005"/>
                    </a:ext>
                  </a:extLst>
                </a:gridCol>
              </a:tblGrid>
              <a:tr h="267488">
                <a:tc gridSpan="6">
                  <a:txBody>
                    <a:bodyPr/>
                    <a:lstStyle/>
                    <a:p>
                      <a:pPr marL="36000" marR="46990" algn="ctr">
                        <a:lnSpc>
                          <a:spcPct val="115000"/>
                        </a:lnSpc>
                        <a:spcAft>
                          <a:spcPts val="0"/>
                        </a:spcAft>
                      </a:pPr>
                      <a:r>
                        <a:rPr lang="en-ZA" sz="1100" b="1" dirty="0">
                          <a:solidFill>
                            <a:schemeClr val="tx1"/>
                          </a:solidFill>
                          <a:effectLst/>
                          <a:latin typeface="Calibri" panose="020F0502020204030204" pitchFamily="34" charset="0"/>
                        </a:rPr>
                        <a:t> </a:t>
                      </a:r>
                      <a:r>
                        <a:rPr lang="en-ZA" sz="2400" b="1" dirty="0" smtClean="0">
                          <a:solidFill>
                            <a:schemeClr val="tx1"/>
                          </a:solidFill>
                          <a:effectLst/>
                          <a:latin typeface="Calibri" panose="020F0502020204030204" pitchFamily="34" charset="0"/>
                        </a:rPr>
                        <a:t>PROGRAMME </a:t>
                      </a:r>
                      <a:r>
                        <a:rPr lang="en-ZA" sz="2400" b="1" dirty="0">
                          <a:solidFill>
                            <a:schemeClr val="tx1"/>
                          </a:solidFill>
                          <a:effectLst/>
                          <a:latin typeface="Calibri" panose="020F0502020204030204" pitchFamily="34" charset="0"/>
                        </a:rPr>
                        <a:t>AREA </a:t>
                      </a:r>
                      <a:r>
                        <a:rPr lang="en-ZA" sz="2400" b="1" dirty="0" smtClean="0">
                          <a:solidFill>
                            <a:schemeClr val="tx1"/>
                          </a:solidFill>
                          <a:effectLst/>
                          <a:latin typeface="Calibri" panose="020F0502020204030204" pitchFamily="34" charset="0"/>
                        </a:rPr>
                        <a:t>3: HEALTH AND WELLBEING</a:t>
                      </a:r>
                      <a:endParaRPr lang="en-ZA"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4774">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STRATEGIC OBJECTIVE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KEY PERFORMANCE INDICATOR</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rowSpan="2">
                  <a:txBody>
                    <a:bodyPr/>
                    <a:lstStyle/>
                    <a:p>
                      <a:pPr marL="36000" marR="46990" algn="ctr">
                        <a:lnSpc>
                          <a:spcPct val="115000"/>
                        </a:lnSpc>
                        <a:spcAft>
                          <a:spcPts val="0"/>
                        </a:spcAft>
                      </a:pPr>
                      <a:r>
                        <a:rPr lang="en-ZA" sz="1200" b="1" dirty="0" smtClean="0">
                          <a:solidFill>
                            <a:schemeClr val="bg1"/>
                          </a:solidFill>
                          <a:effectLst/>
                          <a:latin typeface="Calibri" panose="020F0502020204030204" pitchFamily="34" charset="0"/>
                        </a:rPr>
                        <a:t>2016/2017 </a:t>
                      </a: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gridSpan="2">
                  <a:txBody>
                    <a:bodyPr/>
                    <a:lstStyle/>
                    <a:p>
                      <a:pPr marL="36000" marR="46990" algn="ctr">
                        <a:lnSpc>
                          <a:spcPct val="115000"/>
                        </a:lnSpc>
                        <a:spcAft>
                          <a:spcPts val="0"/>
                        </a:spcAft>
                      </a:pPr>
                      <a:r>
                        <a:rPr lang="en-ZA" sz="1200" b="1" dirty="0" smtClean="0">
                          <a:solidFill>
                            <a:schemeClr val="bg1"/>
                          </a:solidFill>
                          <a:effectLst/>
                          <a:latin typeface="Calibri" panose="020F0502020204030204" pitchFamily="34" charset="0"/>
                          <a:ea typeface="+mn-ea"/>
                          <a:cs typeface="+mn-cs"/>
                        </a:rPr>
                        <a:t>YEAR</a:t>
                      </a:r>
                      <a:r>
                        <a:rPr lang="en-ZA" sz="1200" b="1" baseline="0" dirty="0" smtClean="0">
                          <a:solidFill>
                            <a:schemeClr val="bg1"/>
                          </a:solidFill>
                          <a:effectLst/>
                          <a:latin typeface="Calibri" panose="020F0502020204030204" pitchFamily="34" charset="0"/>
                          <a:ea typeface="+mn-ea"/>
                          <a:cs typeface="+mn-cs"/>
                        </a:rPr>
                        <a:t> TO DATE PERFORMANCE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hMerge="1">
                  <a:txBody>
                    <a:bodyPr/>
                    <a:lstStyle/>
                    <a:p>
                      <a:endParaRPr lang="en-ZA"/>
                    </a:p>
                  </a:txBody>
                  <a:tcPr/>
                </a:tc>
                <a:tc rowSpan="2">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REASON FOR VARIANCE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xmlns="" val="10001"/>
                  </a:ext>
                </a:extLst>
              </a:tr>
              <a:tr h="49959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Target</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200" b="1" dirty="0">
                          <a:solidFill>
                            <a:schemeClr val="bg1"/>
                          </a:solidFill>
                          <a:effectLst/>
                          <a:latin typeface="Calibri" panose="020F0502020204030204" pitchFamily="34" charset="0"/>
                        </a:rPr>
                        <a:t>Actual</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vMerge="1">
                  <a:txBody>
                    <a:bodyPr/>
                    <a:lstStyle/>
                    <a:p>
                      <a:endParaRPr lang="en-ZA"/>
                    </a:p>
                  </a:txBody>
                  <a:tcPr/>
                </a:tc>
                <a:extLst>
                  <a:ext uri="{0D108BD9-81ED-4DB2-BD59-A6C34878D82A}">
                    <a16:rowId xmlns:a16="http://schemas.microsoft.com/office/drawing/2014/main" xmlns="" val="10002"/>
                  </a:ext>
                </a:extLst>
              </a:tr>
              <a:tr h="2371191">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To facilitate access to health and wellbeing programmes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Number of young people accessing programmes and interventions designed to improve health and wellbeing</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rPr>
                        <a:t>210</a:t>
                      </a:r>
                      <a:r>
                        <a:rPr lang="en-ZA" sz="1200" b="0" baseline="0" dirty="0" smtClean="0">
                          <a:solidFill>
                            <a:schemeClr val="tx1"/>
                          </a:solidFill>
                          <a:effectLst/>
                          <a:latin typeface="Calibri" panose="020F0502020204030204" pitchFamily="34" charset="0"/>
                        </a:rPr>
                        <a:t> 000 </a:t>
                      </a:r>
                      <a:r>
                        <a:rPr lang="en-ZA" sz="1200" b="0" dirty="0" smtClean="0">
                          <a:solidFill>
                            <a:schemeClr val="tx1"/>
                          </a:solidFill>
                          <a:effectLst/>
                          <a:latin typeface="Calibri" panose="020F0502020204030204" pitchFamily="34" charset="0"/>
                        </a:rPr>
                        <a:t>young people</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a:lnSpc>
                          <a:spcPct val="115000"/>
                        </a:lnSpc>
                        <a:spcAft>
                          <a:spcPts val="0"/>
                        </a:spcAft>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210 000</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ZA" sz="12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348 623</a:t>
                      </a: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mn-ea"/>
                          <a:cs typeface="Arial" panose="020B0604020202020204" pitchFamily="34" charset="0"/>
                        </a:rPr>
                        <a:t>Annual target met and exceeded due to resources leveraged from Start Here and  Back to School campaigns</a:t>
                      </a:r>
                      <a:endParaRPr lang="en-ZA" sz="1200" b="0" kern="1200" dirty="0" smtClean="0">
                        <a:solidFill>
                          <a:schemeClr val="tx1"/>
                        </a:solidFill>
                        <a:effectLst/>
                        <a:latin typeface="Calibri" panose="020F0502020204030204" pitchFamily="34" charset="0"/>
                        <a:ea typeface="+mn-ea"/>
                        <a:cs typeface="Arial" panose="020B0604020202020204" pitchFamily="34" charset="0"/>
                      </a:endParaRPr>
                    </a:p>
                    <a:p>
                      <a:pPr marL="36000">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609474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FD5BAAD5-5687-4904-9405-0F9831CA4C6D}" type="slidenum">
              <a:rPr lang="en-GB" sz="1200" b="1">
                <a:solidFill>
                  <a:srgbClr val="FF0000"/>
                </a:solidFill>
                <a:latin typeface="Calibri" panose="020F0502020204030204" pitchFamily="34" charset="0"/>
              </a:rPr>
              <a:pPr eaLnBrk="1" hangingPunct="1"/>
              <a:t>8</a:t>
            </a:fld>
            <a:endParaRPr lang="en-GB" sz="1200" b="1" dirty="0">
              <a:solidFill>
                <a:srgbClr val="FF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705140786"/>
              </p:ext>
            </p:extLst>
          </p:nvPr>
        </p:nvGraphicFramePr>
        <p:xfrm>
          <a:off x="0" y="0"/>
          <a:ext cx="9034819" cy="5640244"/>
        </p:xfrm>
        <a:graphic>
          <a:graphicData uri="http://schemas.openxmlformats.org/drawingml/2006/table">
            <a:tbl>
              <a:tblPr firstRow="1" firstCol="1" lastRow="1" lastCol="1" bandRow="1" bandCol="1"/>
              <a:tblGrid>
                <a:gridCol w="1596103">
                  <a:extLst>
                    <a:ext uri="{9D8B030D-6E8A-4147-A177-3AD203B41FA5}">
                      <a16:colId xmlns:a16="http://schemas.microsoft.com/office/drawing/2014/main" xmlns="" val="20000"/>
                    </a:ext>
                  </a:extLst>
                </a:gridCol>
                <a:gridCol w="1434298">
                  <a:extLst>
                    <a:ext uri="{9D8B030D-6E8A-4147-A177-3AD203B41FA5}">
                      <a16:colId xmlns:a16="http://schemas.microsoft.com/office/drawing/2014/main" xmlns="" val="20001"/>
                    </a:ext>
                  </a:extLst>
                </a:gridCol>
                <a:gridCol w="1338802">
                  <a:extLst>
                    <a:ext uri="{9D8B030D-6E8A-4147-A177-3AD203B41FA5}">
                      <a16:colId xmlns:a16="http://schemas.microsoft.com/office/drawing/2014/main" xmlns="" val="20002"/>
                    </a:ext>
                  </a:extLst>
                </a:gridCol>
                <a:gridCol w="1099612">
                  <a:extLst>
                    <a:ext uri="{9D8B030D-6E8A-4147-A177-3AD203B41FA5}">
                      <a16:colId xmlns:a16="http://schemas.microsoft.com/office/drawing/2014/main" xmlns="" val="20003"/>
                    </a:ext>
                  </a:extLst>
                </a:gridCol>
                <a:gridCol w="1068463">
                  <a:extLst>
                    <a:ext uri="{9D8B030D-6E8A-4147-A177-3AD203B41FA5}">
                      <a16:colId xmlns:a16="http://schemas.microsoft.com/office/drawing/2014/main" xmlns="" val="20004"/>
                    </a:ext>
                  </a:extLst>
                </a:gridCol>
                <a:gridCol w="2497541">
                  <a:extLst>
                    <a:ext uri="{9D8B030D-6E8A-4147-A177-3AD203B41FA5}">
                      <a16:colId xmlns:a16="http://schemas.microsoft.com/office/drawing/2014/main" xmlns="" val="20005"/>
                    </a:ext>
                  </a:extLst>
                </a:gridCol>
              </a:tblGrid>
              <a:tr h="602123">
                <a:tc gridSpan="6">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gn="ctr">
                        <a:lnSpc>
                          <a:spcPct val="115000"/>
                        </a:lnSpc>
                        <a:spcAft>
                          <a:spcPts val="1000"/>
                        </a:spcAft>
                      </a:pPr>
                      <a:r>
                        <a:rPr lang="en-ZA" sz="2400" b="1" dirty="0">
                          <a:solidFill>
                            <a:schemeClr val="bg1"/>
                          </a:solidFill>
                          <a:effectLst/>
                          <a:latin typeface="Calibri" panose="020F0502020204030204" pitchFamily="34" charset="0"/>
                        </a:rPr>
                        <a:t>PROGRAMME AREA </a:t>
                      </a:r>
                      <a:r>
                        <a:rPr lang="en-ZA" sz="2400" b="1" dirty="0" smtClean="0">
                          <a:solidFill>
                            <a:schemeClr val="bg1"/>
                          </a:solidFill>
                          <a:effectLst/>
                          <a:latin typeface="Calibri" panose="020F0502020204030204" pitchFamily="34" charset="0"/>
                        </a:rPr>
                        <a:t>4: KNOWLEDGE MANAGEMENT</a:t>
                      </a:r>
                      <a:endParaRPr lang="en-ZA"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t="100000" r="100000"/>
                      </a:path>
                      <a:tileRect l="-100000" b="-100000"/>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92382">
                <a:tc rowSpan="2">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STRATEGIC OBJECTIVE</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rowSpan="2">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KEY PERFORMANCE INDICATOR</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rowSpan="2">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smtClean="0">
                          <a:solidFill>
                            <a:schemeClr val="tx1"/>
                          </a:solidFill>
                          <a:effectLst/>
                          <a:latin typeface="Calibri" panose="020F0502020204030204" pitchFamily="34" charset="0"/>
                          <a:cs typeface="Arial" panose="020B0604020202020204" pitchFamily="34" charset="0"/>
                        </a:rPr>
                        <a:t>2016/2017 </a:t>
                      </a:r>
                      <a:r>
                        <a:rPr lang="en-ZA" sz="1200" b="1" dirty="0">
                          <a:solidFill>
                            <a:schemeClr val="tx1"/>
                          </a:solidFill>
                          <a:effectLst/>
                          <a:latin typeface="Calibri" panose="020F0502020204030204" pitchFamily="34" charset="0"/>
                          <a:cs typeface="Arial" panose="020B0604020202020204" pitchFamily="34" charset="0"/>
                        </a:rPr>
                        <a:t>TARGET</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gridSpan="2">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smtClean="0">
                          <a:solidFill>
                            <a:schemeClr val="tx1"/>
                          </a:solidFill>
                          <a:effectLst/>
                          <a:latin typeface="Calibri" panose="020F0502020204030204" pitchFamily="34" charset="0"/>
                          <a:cs typeface="Arial" panose="020B0604020202020204" pitchFamily="34" charset="0"/>
                        </a:rPr>
                        <a:t>YEAR</a:t>
                      </a:r>
                      <a:r>
                        <a:rPr lang="en-ZA" sz="1200" b="1" baseline="0" dirty="0" smtClean="0">
                          <a:solidFill>
                            <a:schemeClr val="tx1"/>
                          </a:solidFill>
                          <a:effectLst/>
                          <a:latin typeface="Calibri" panose="020F0502020204030204" pitchFamily="34" charset="0"/>
                          <a:cs typeface="Arial" panose="020B0604020202020204" pitchFamily="34" charset="0"/>
                        </a:rPr>
                        <a:t> TO DATE PERFORMANCE</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hMerge="1">
                  <a:txBody>
                    <a:bodyPr/>
                    <a:lstStyle/>
                    <a:p>
                      <a:endParaRPr lang="en-ZA"/>
                    </a:p>
                  </a:txBody>
                  <a:tcPr/>
                </a:tc>
                <a:tc rowSpan="2">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REASON FOR VARIANCE</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extLst>
                  <a:ext uri="{0D108BD9-81ED-4DB2-BD59-A6C34878D82A}">
                    <a16:rowId xmlns:a16="http://schemas.microsoft.com/office/drawing/2014/main" xmlns="" val="10001"/>
                  </a:ext>
                </a:extLst>
              </a:tr>
              <a:tr h="36552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Target</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R="46990" algn="ctr">
                        <a:lnSpc>
                          <a:spcPct val="115000"/>
                        </a:lnSpc>
                        <a:spcAft>
                          <a:spcPts val="0"/>
                        </a:spcAft>
                      </a:pPr>
                      <a:r>
                        <a:rPr lang="en-ZA" sz="1200" b="1" dirty="0">
                          <a:solidFill>
                            <a:schemeClr val="tx1"/>
                          </a:solidFill>
                          <a:effectLst/>
                          <a:latin typeface="Calibri" panose="020F0502020204030204" pitchFamily="34" charset="0"/>
                          <a:cs typeface="Arial" panose="020B0604020202020204" pitchFamily="34" charset="0"/>
                        </a:rPr>
                        <a:t>Actual</a:t>
                      </a:r>
                      <a:endParaRPr lang="en-ZA"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tint val="66000"/>
                            <a:satMod val="160000"/>
                          </a:srgbClr>
                        </a:gs>
                        <a:gs pos="50000">
                          <a:srgbClr val="D42E12">
                            <a:lumMod val="60000"/>
                            <a:lumOff val="40000"/>
                            <a:tint val="44500"/>
                            <a:satMod val="160000"/>
                          </a:srgbClr>
                        </a:gs>
                        <a:gs pos="100000">
                          <a:srgbClr val="D42E12">
                            <a:lumMod val="60000"/>
                            <a:lumOff val="40000"/>
                            <a:tint val="23500"/>
                            <a:satMod val="160000"/>
                          </a:srgbClr>
                        </a:gs>
                      </a:gsLst>
                      <a:lin ang="5400000" scaled="1"/>
                      <a:tileRect/>
                    </a:gradFill>
                  </a:tcPr>
                </a:tc>
                <a:tc vMerge="1">
                  <a:txBody>
                    <a:bodyPr/>
                    <a:lstStyle/>
                    <a:p>
                      <a:endParaRPr lang="en-ZA"/>
                    </a:p>
                  </a:txBody>
                  <a:tcPr/>
                </a:tc>
                <a:extLst>
                  <a:ext uri="{0D108BD9-81ED-4DB2-BD59-A6C34878D82A}">
                    <a16:rowId xmlns:a16="http://schemas.microsoft.com/office/drawing/2014/main" xmlns="" val="10002"/>
                  </a:ext>
                </a:extLst>
              </a:tr>
              <a:tr h="2370481">
                <a:tc rowSpan="2">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R="46990">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To</a:t>
                      </a:r>
                      <a:r>
                        <a:rPr lang="en-ZA" sz="1200" b="0" baseline="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 create and produce information and knowledge management for better youth development planning and decision making</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46990" algn="l" defTabSz="914400" rtl="0" eaLnBrk="1" latinLnBrk="0" hangingPunct="1">
                        <a:lnSpc>
                          <a:spcPct val="115000"/>
                        </a:lnSpc>
                        <a:spcAft>
                          <a:spcPts val="0"/>
                        </a:spcAft>
                      </a:pPr>
                      <a:r>
                        <a:rPr lang="en-GB" sz="1200" b="0" kern="12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Number of youth development programme evaluations produced by the NYDA</a:t>
                      </a:r>
                      <a:endParaRPr lang="en-ZA" sz="1200" b="0"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13 evaluations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13</a:t>
                      </a:r>
                      <a:r>
                        <a:rPr lang="en-ZA" sz="1200" b="0" baseline="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evaluations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13 evaluations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gn="just">
                        <a:lnSpc>
                          <a:spcPct val="100000"/>
                        </a:lnSpc>
                        <a:spcAft>
                          <a:spcPts val="1000"/>
                        </a:spcAft>
                      </a:pPr>
                      <a:r>
                        <a:rPr lang="en-ZA" sz="12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Annual target met</a:t>
                      </a:r>
                      <a:endParaRPr lang="en-ZA" sz="1200"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3500000" scaled="1"/>
                      <a:tileRect/>
                    </a:gradFill>
                  </a:tcPr>
                </a:tc>
                <a:extLst>
                  <a:ext uri="{0D108BD9-81ED-4DB2-BD59-A6C34878D82A}">
                    <a16:rowId xmlns:a16="http://schemas.microsoft.com/office/drawing/2014/main" xmlns="" val="10003"/>
                  </a:ext>
                </a:extLst>
              </a:tr>
              <a:tr h="2009732">
                <a:tc vMerge="1">
                  <a:txBody>
                    <a:bodyPr/>
                    <a:lstStyle/>
                    <a:p>
                      <a:pPr marR="46990">
                        <a:lnSpc>
                          <a:spcPct val="115000"/>
                        </a:lnSpc>
                        <a:spcAft>
                          <a:spcPts val="0"/>
                        </a:spcAft>
                      </a:pPr>
                      <a:endParaRPr lang="en-ZA"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marL="0" marR="46990" algn="l" defTabSz="914400" rtl="0" eaLnBrk="1" latinLnBrk="0" hangingPunct="1">
                        <a:lnSpc>
                          <a:spcPct val="115000"/>
                        </a:lnSpc>
                        <a:spcAft>
                          <a:spcPts val="0"/>
                        </a:spcAft>
                      </a:pPr>
                      <a:r>
                        <a:rPr lang="en-GB" sz="1200" b="0" kern="12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Develop research articles related to youth development matters for public and private sector consumption</a:t>
                      </a:r>
                    </a:p>
                    <a:p>
                      <a:pPr marL="0" marR="46990" algn="l" defTabSz="914400" rtl="0" eaLnBrk="1" latinLnBrk="0" hangingPunct="1">
                        <a:lnSpc>
                          <a:spcPct val="115000"/>
                        </a:lnSpc>
                        <a:spcAft>
                          <a:spcPts val="0"/>
                        </a:spcAft>
                      </a:pPr>
                      <a:endParaRPr lang="en-ZA" sz="1200" b="0"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16 research articles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16 research articles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nSpc>
                          <a:spcPct val="115000"/>
                        </a:lnSpc>
                        <a:spcAft>
                          <a:spcPts val="0"/>
                        </a:spcAft>
                      </a:pPr>
                      <a:r>
                        <a:rPr lang="en-ZA" sz="1200" b="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17 research articles</a:t>
                      </a:r>
                      <a:endParaRPr lang="en-ZA" sz="12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D42E12">
                            <a:lumMod val="60000"/>
                            <a:lumOff val="40000"/>
                            <a:shade val="30000"/>
                            <a:satMod val="115000"/>
                          </a:srgbClr>
                        </a:gs>
                        <a:gs pos="50000">
                          <a:srgbClr val="D42E12">
                            <a:lumMod val="60000"/>
                            <a:lumOff val="40000"/>
                            <a:shade val="67500"/>
                            <a:satMod val="115000"/>
                          </a:srgbClr>
                        </a:gs>
                        <a:gs pos="100000">
                          <a:srgbClr val="D42E12">
                            <a:lumMod val="60000"/>
                            <a:lumOff val="40000"/>
                            <a:shade val="100000"/>
                            <a:satMod val="115000"/>
                          </a:srgbClr>
                        </a:gs>
                      </a:gsLst>
                      <a:path path="circle">
                        <a:fillToRect l="100000" t="100000"/>
                      </a:path>
                      <a:tileRect r="-100000" b="-100000"/>
                    </a:gradFill>
                  </a:tcPr>
                </a:tc>
                <a:tc>
                  <a:txBody>
                    <a:bodyPr/>
                    <a:lstStyle/>
                    <a:p>
                      <a:pPr algn="l">
                        <a:lnSpc>
                          <a:spcPct val="100000"/>
                        </a:lnSpc>
                        <a:spcAft>
                          <a:spcPts val="0"/>
                        </a:spcAft>
                      </a:pPr>
                      <a:r>
                        <a:rPr lang="en-GB" sz="1200" kern="1200" dirty="0" smtClean="0">
                          <a:solidFill>
                            <a:schemeClr val="bg1"/>
                          </a:solidFill>
                          <a:effectLst/>
                          <a:latin typeface="Calibri" panose="020F0502020204030204" pitchFamily="34" charset="0"/>
                          <a:ea typeface="+mn-ea"/>
                          <a:cs typeface="Arial" panose="020B0604020202020204" pitchFamily="34" charset="0"/>
                        </a:rPr>
                        <a:t>Annual target met and exceeded due to high demand of  research requirements on products and services by  internal Divisions</a:t>
                      </a:r>
                      <a:endParaRPr lang="en-ZA"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3500000" scaled="1"/>
                      <a:tileRect/>
                    </a:gra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3647295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20&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42"/>
</p:tagLst>
</file>

<file path=ppt/tags/tag10.xml><?xml version="1.0" encoding="utf-8"?>
<p:tagLst xmlns:a="http://schemas.openxmlformats.org/drawingml/2006/main" xmlns:r="http://schemas.openxmlformats.org/officeDocument/2006/relationships" xmlns:p="http://schemas.openxmlformats.org/presentationml/2006/main">
  <p:tag name="NAME" val="MoonShape"/>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Shape"/>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Shape"/>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9.xml><?xml version="1.0" encoding="utf-8"?>
<p:tagLst xmlns:a="http://schemas.openxmlformats.org/drawingml/2006/main" xmlns:r="http://schemas.openxmlformats.org/officeDocument/2006/relationships" xmlns:p="http://schemas.openxmlformats.org/presentationml/2006/main">
  <p:tag name="NAME" val="MoonShap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41.xml><?xml version="1.0" encoding="utf-8"?>
<p:tagLst xmlns:a="http://schemas.openxmlformats.org/drawingml/2006/main" xmlns:r="http://schemas.openxmlformats.org/officeDocument/2006/relationships" xmlns:p="http://schemas.openxmlformats.org/presentationml/2006/main">
  <p:tag name="NAME" val="MoonShape"/>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Shape"/>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6.xml><?xml version="1.0" encoding="utf-8"?>
<p:tagLst xmlns:a="http://schemas.openxmlformats.org/drawingml/2006/main" xmlns:r="http://schemas.openxmlformats.org/officeDocument/2006/relationships" xmlns:p="http://schemas.openxmlformats.org/presentationml/2006/main">
  <p:tag name="NAME" val="MoonShape"/>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68.xml><?xml version="1.0" encoding="utf-8"?>
<p:tagLst xmlns:a="http://schemas.openxmlformats.org/drawingml/2006/main" xmlns:r="http://schemas.openxmlformats.org/officeDocument/2006/relationships" xmlns:p="http://schemas.openxmlformats.org/presentationml/2006/main">
  <p:tag name="NAME" val="MoonShape"/>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Transnet template</Template>
  <TotalTime>14872</TotalTime>
  <Words>3940</Words>
  <Application>Microsoft Office PowerPoint</Application>
  <PresentationFormat>On-screen Show (4:3)</PresentationFormat>
  <Paragraphs>725</Paragraphs>
  <Slides>39</Slides>
  <Notes>4</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39</vt:i4>
      </vt:variant>
    </vt:vector>
  </HeadingPairs>
  <TitlesOfParts>
    <vt:vector size="42" baseType="lpstr">
      <vt:lpstr>Transnet template</vt:lpstr>
      <vt:lpstr>1_Transnet template</vt:lpstr>
      <vt:lpstr>8_Transnet template</vt:lpstr>
      <vt:lpstr>Slide 0</vt:lpstr>
      <vt:lpstr>Agenda</vt:lpstr>
      <vt:lpstr>Situational analysis</vt:lpstr>
      <vt:lpstr>Situational Analysis</vt:lpstr>
      <vt:lpstr>Detailed ANNUAL (2016/2017) performance report</vt:lpstr>
      <vt:lpstr>Slide 5</vt:lpstr>
      <vt:lpstr>Slide 6</vt:lpstr>
      <vt:lpstr>Slide 7</vt:lpstr>
      <vt:lpstr>Slide 8</vt:lpstr>
      <vt:lpstr>Slide 9</vt:lpstr>
      <vt:lpstr>Slide 10</vt:lpstr>
      <vt:lpstr>Slide 11</vt:lpstr>
      <vt:lpstr>Slide 12</vt:lpstr>
      <vt:lpstr>Slide 13</vt:lpstr>
      <vt:lpstr>Slide 14</vt:lpstr>
      <vt:lpstr>Detailed QUARTER 1 (2017/2018) performance report</vt:lpstr>
      <vt:lpstr>Slide 16</vt:lpstr>
      <vt:lpstr>Slide 17</vt:lpstr>
      <vt:lpstr>Slide 18</vt:lpstr>
      <vt:lpstr>Slide 19</vt:lpstr>
      <vt:lpstr>Slide 20</vt:lpstr>
      <vt:lpstr>Slide 21</vt:lpstr>
      <vt:lpstr>Slide 22</vt:lpstr>
      <vt:lpstr>Slide 23</vt:lpstr>
      <vt:lpstr>Financial performance quarter 4 2016 / 2017</vt:lpstr>
      <vt:lpstr>Current performance against budget</vt:lpstr>
      <vt:lpstr>Q4 Financial Performance graphical representation</vt:lpstr>
      <vt:lpstr>Projects against operational costs</vt:lpstr>
      <vt:lpstr>Financial Performance Summary: Q4</vt:lpstr>
      <vt:lpstr>Financial performance Quarter 1 2017 / 2018</vt:lpstr>
      <vt:lpstr>Budget allocation</vt:lpstr>
      <vt:lpstr>Quarter one performance</vt:lpstr>
      <vt:lpstr>Quarter one financial summary</vt:lpstr>
      <vt:lpstr>Amendments to the annual performance plan 2017 / 2018</vt:lpstr>
      <vt:lpstr>Board of Directors strategic focus</vt:lpstr>
      <vt:lpstr>Slide 35</vt:lpstr>
      <vt:lpstr>Slide 36</vt:lpstr>
      <vt:lpstr>Slide 37</vt:lpstr>
      <vt:lpstr>questions</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TAHOMA, BOLD 20 PT</dc:title>
  <dc:creator>Corporate</dc:creator>
  <cp:keywords>Message Universal Template A4</cp:keywords>
  <dc:description>Version 1.1</dc:description>
  <cp:lastModifiedBy>PUMZA</cp:lastModifiedBy>
  <cp:revision>992</cp:revision>
  <cp:lastPrinted>2013-08-05T09:55:34Z</cp:lastPrinted>
  <dcterms:created xsi:type="dcterms:W3CDTF">2008-04-07T08:15:43Z</dcterms:created>
  <dcterms:modified xsi:type="dcterms:W3CDTF">2017-09-15T09:00:46Z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
  </property>
  <property fmtid="{D5CDD505-2E9C-101B-9397-08002B2CF9AE}" pid="6" name="Delivery Date">
    <vt:lpwstr/>
  </property>
  <property fmtid="{D5CDD505-2E9C-101B-9397-08002B2CF9AE}" pid="7" name="Title">
    <vt:lpwstr>HEADING. TAHOMA, BOLD 20 PT</vt:lpwstr>
  </property>
  <property fmtid="{D5CDD505-2E9C-101B-9397-08002B2CF9AE}" pid="8" name="Final">
    <vt:bool>false</vt:bool>
  </property>
  <property fmtid="{D5CDD505-2E9C-101B-9397-08002B2CF9AE}" pid="9" name="DocID">
    <vt:lpwstr/>
  </property>
  <property fmtid="{D5CDD505-2E9C-101B-9397-08002B2CF9AE}" pid="10" name="DocIDinTitle">
    <vt:bool>true</vt:bool>
  </property>
  <property fmtid="{D5CDD505-2E9C-101B-9397-08002B2CF9AE}" pid="11" name="DocIDinSlide">
    <vt:bool>false</vt:bool>
  </property>
  <property fmtid="{D5CDD505-2E9C-101B-9397-08002B2CF9AE}" pid="12" name="DocIDPosition">
    <vt:i4>0</vt:i4>
  </property>
</Properties>
</file>