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32" r:id="rId2"/>
    <p:sldId id="757" r:id="rId3"/>
    <p:sldId id="761" r:id="rId4"/>
    <p:sldId id="799" r:id="rId5"/>
    <p:sldId id="800" r:id="rId6"/>
    <p:sldId id="763" r:id="rId7"/>
    <p:sldId id="758" r:id="rId8"/>
    <p:sldId id="767" r:id="rId9"/>
    <p:sldId id="768" r:id="rId10"/>
    <p:sldId id="771" r:id="rId11"/>
    <p:sldId id="772" r:id="rId12"/>
    <p:sldId id="784" r:id="rId13"/>
    <p:sldId id="808" r:id="rId14"/>
    <p:sldId id="776" r:id="rId15"/>
    <p:sldId id="785" r:id="rId16"/>
    <p:sldId id="786" r:id="rId17"/>
    <p:sldId id="789" r:id="rId18"/>
    <p:sldId id="793" r:id="rId19"/>
    <p:sldId id="783" r:id="rId20"/>
    <p:sldId id="795" r:id="rId21"/>
    <p:sldId id="778" r:id="rId22"/>
    <p:sldId id="794" r:id="rId23"/>
    <p:sldId id="798" r:id="rId24"/>
    <p:sldId id="796" r:id="rId25"/>
    <p:sldId id="797" r:id="rId26"/>
    <p:sldId id="801" r:id="rId27"/>
    <p:sldId id="803" r:id="rId28"/>
    <p:sldId id="804" r:id="rId29"/>
    <p:sldId id="805" r:id="rId30"/>
    <p:sldId id="806" r:id="rId31"/>
    <p:sldId id="807" r:id="rId32"/>
    <p:sldId id="809" r:id="rId33"/>
    <p:sldId id="810" r:id="rId34"/>
    <p:sldId id="811" r:id="rId35"/>
    <p:sldId id="812" r:id="rId36"/>
    <p:sldId id="813" r:id="rId37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D50"/>
    <a:srgbClr val="E6E6E6"/>
    <a:srgbClr val="AFAFAF"/>
    <a:srgbClr val="7E9ED2"/>
    <a:srgbClr val="98C000"/>
    <a:srgbClr val="666699"/>
    <a:srgbClr val="99CCFF"/>
    <a:srgbClr val="F6B579"/>
    <a:srgbClr val="FFFF66"/>
    <a:srgbClr val="B4D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50" autoAdjust="0"/>
    <p:restoredTop sz="91331" autoAdjust="0"/>
  </p:normalViewPr>
  <p:slideViewPr>
    <p:cSldViewPr>
      <p:cViewPr>
        <p:scale>
          <a:sx n="90" d="100"/>
          <a:sy n="90" d="100"/>
        </p:scale>
        <p:origin x="-1614" y="-1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-384" y="-90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031DDC4-C538-4332-93DA-AB355E76AE14}" type="datetimeFigureOut">
              <a:rPr lang="en-GB"/>
              <a:pPr>
                <a:defRPr/>
              </a:pPr>
              <a:t>13/09/2017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2926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32926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F5F568-388B-4365-A333-AD6C087FC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18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480C80-BF13-471D-9B53-AC1ECFEF4583}" type="datetimeFigureOut">
              <a:rPr lang="en-GB"/>
              <a:pPr>
                <a:defRPr/>
              </a:pPr>
              <a:t>13/09/2017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3"/>
            <a:ext cx="5435600" cy="44688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2926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1" y="9432926"/>
            <a:ext cx="2944813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C7ECE0-1AD5-4462-865A-E337A7AE35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62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93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7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3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071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11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08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07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439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68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80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2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14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237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30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86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14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1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72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698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27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84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67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19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5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5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Thank you Jen and Job for the introduction.</a:t>
            </a:r>
          </a:p>
          <a:p>
            <a:r>
              <a:rPr lang="en-CA" dirty="0"/>
              <a:t>Present research</a:t>
            </a:r>
          </a:p>
          <a:p>
            <a:r>
              <a:rPr lang="en-CA" dirty="0"/>
              <a:t>Twitter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35E0F2-DC4F-4FCE-A796-F00F7C7C902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7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96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368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4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72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7ECE0-1AD5-4462-865A-E337A7AE359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8066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dirty="0" smtClean="0"/>
              <a:t>Heading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1104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7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98626" y="6489832"/>
            <a:ext cx="720080" cy="288032"/>
          </a:xfrm>
          <a:prstGeom prst="roundRect">
            <a:avLst/>
          </a:prstGeom>
          <a:solidFill>
            <a:srgbClr val="012D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71E34E88-088D-4E0D-A4FC-BC739732B6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84784"/>
            <a:ext cx="8229600" cy="403244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</a:defRPr>
            </a:lvl4pPr>
          </a:lstStyle>
          <a:p>
            <a:r>
              <a:rPr lang="en-ZA" dirty="0" smtClean="0"/>
              <a:t>First level</a:t>
            </a:r>
          </a:p>
          <a:p>
            <a:pPr lvl="1"/>
            <a:r>
              <a:rPr lang="en-ZA" dirty="0" smtClean="0"/>
              <a:t>Second level</a:t>
            </a:r>
          </a:p>
          <a:p>
            <a:pPr lvl="2"/>
            <a:r>
              <a:rPr lang="en-ZA" dirty="0" smtClean="0"/>
              <a:t>Third level</a:t>
            </a:r>
          </a:p>
          <a:p>
            <a:pPr lvl="3"/>
            <a:r>
              <a:rPr lang="en-ZA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308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900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900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98626" y="6489832"/>
            <a:ext cx="720080" cy="288032"/>
          </a:xfrm>
          <a:prstGeom prst="roundRect">
            <a:avLst/>
          </a:prstGeom>
          <a:solidFill>
            <a:srgbClr val="012D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71E34E88-088D-4E0D-A4FC-BC739732B6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7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1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>
          <a:xfrm>
            <a:off x="98626" y="6489832"/>
            <a:ext cx="720080" cy="288032"/>
          </a:xfrm>
          <a:prstGeom prst="roundRect">
            <a:avLst/>
          </a:prstGeom>
          <a:solidFill>
            <a:srgbClr val="012D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71E34E88-088D-4E0D-A4FC-BC739732B6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30622"/>
            <a:ext cx="8229600" cy="850106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98626" y="6489832"/>
            <a:ext cx="720080" cy="288032"/>
          </a:xfrm>
          <a:prstGeom prst="roundRect">
            <a:avLst/>
          </a:prstGeom>
          <a:solidFill>
            <a:srgbClr val="012D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71E34E88-088D-4E0D-A4FC-BC739732B6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8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27" y="6475524"/>
            <a:ext cx="554182" cy="382476"/>
          </a:xfrm>
        </p:spPr>
        <p:txBody>
          <a:bodyPr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fld id="{3F74355C-91E0-44C2-AF96-4AE93D15A95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95536" y="6345328"/>
            <a:ext cx="8342584" cy="36000"/>
          </a:xfrm>
          <a:prstGeom prst="rect">
            <a:avLst/>
          </a:prstGeom>
          <a:gradFill>
            <a:gsLst>
              <a:gs pos="90000">
                <a:srgbClr val="83B4B6"/>
              </a:gs>
              <a:gs pos="80000">
                <a:schemeClr val="accent3">
                  <a:lumMod val="50000"/>
                </a:scheme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 userDrawn="1"/>
        </p:nvSpPr>
        <p:spPr>
          <a:xfrm>
            <a:off x="395536" y="268941"/>
            <a:ext cx="8342584" cy="540000"/>
          </a:xfrm>
          <a:prstGeom prst="rect">
            <a:avLst/>
          </a:prstGeom>
          <a:gradFill>
            <a:gsLst>
              <a:gs pos="83000">
                <a:schemeClr val="accent3">
                  <a:lumMod val="50000"/>
                </a:schemeClr>
              </a:gs>
              <a:gs pos="100000">
                <a:srgbClr val="B9D3D9"/>
              </a:gs>
              <a:gs pos="91500">
                <a:srgbClr val="72A7B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609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1D8DEA-4758-44F9-8C31-666D502E143B}" type="datetimeFigureOut">
              <a:rPr lang="en-GB"/>
              <a:pPr>
                <a:defRPr/>
              </a:pPr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58FE84-D7D0-4F2B-AD8D-EAD437CCDF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4" r:id="rId2"/>
    <p:sldLayoutId id="2147483677" r:id="rId3"/>
    <p:sldLayoutId id="2147483681" r:id="rId4"/>
    <p:sldLayoutId id="2147483679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pn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5496" y="332656"/>
            <a:ext cx="4374232" cy="584776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n-GB"/>
            </a:defPPr>
            <a:lvl1pPr marL="180975">
              <a:defRPr sz="2400" b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459432"/>
            <a:ext cx="9144000" cy="1470025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>Trends in air pollution in South Africa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68488"/>
            <a:ext cx="9145016" cy="1104528"/>
          </a:xfrm>
        </p:spPr>
        <p:txBody>
          <a:bodyPr/>
          <a:lstStyle/>
          <a:p>
            <a:r>
              <a:rPr lang="en-AU" sz="2000" b="1" dirty="0" smtClean="0"/>
              <a:t>Prof Rebecca </a:t>
            </a:r>
            <a:r>
              <a:rPr lang="en-AU" sz="2000" b="1" dirty="0"/>
              <a:t>M. </a:t>
            </a:r>
            <a:r>
              <a:rPr lang="en-AU" sz="2000" b="1" dirty="0" smtClean="0"/>
              <a:t>Garland</a:t>
            </a:r>
            <a:endParaRPr lang="en-GB" sz="2000" b="1" dirty="0"/>
          </a:p>
          <a:p>
            <a:endParaRPr lang="en-GB" sz="2000" b="1" dirty="0"/>
          </a:p>
          <a:p>
            <a:r>
              <a:rPr lang="en-ZA" sz="1400" b="1" dirty="0" smtClean="0"/>
              <a:t>Natural </a:t>
            </a:r>
            <a:r>
              <a:rPr lang="en-ZA" sz="1400" b="1" dirty="0"/>
              <a:t>Resources and the Environment Unit, Council for Scientific and Industrial Research, Pretoria, South Africa</a:t>
            </a:r>
            <a:endParaRPr lang="en-GB" sz="1400" b="1" dirty="0"/>
          </a:p>
          <a:p>
            <a:endParaRPr lang="en-ZA" sz="1400" b="1" baseline="30000" dirty="0"/>
          </a:p>
          <a:p>
            <a:r>
              <a:rPr lang="en-ZA" sz="1400" b="1" dirty="0" smtClean="0"/>
              <a:t>Extraordinary Associate Professor, Climatology </a:t>
            </a:r>
            <a:r>
              <a:rPr lang="en-ZA" sz="1400" b="1" dirty="0"/>
              <a:t>Research Group, North West University, Potchefstroom, South </a:t>
            </a:r>
            <a:r>
              <a:rPr lang="en-ZA" sz="1400" b="1" dirty="0" smtClean="0"/>
              <a:t>Africa</a:t>
            </a:r>
          </a:p>
          <a:p>
            <a:endParaRPr lang="en-ZA" sz="1400" dirty="0"/>
          </a:p>
          <a:p>
            <a:endParaRPr lang="en-ZA" sz="1800" b="1" dirty="0"/>
          </a:p>
          <a:p>
            <a:r>
              <a:rPr lang="en-ZA" sz="1800" b="1" dirty="0" smtClean="0"/>
              <a:t>Ensuring Full Compliance with the National Environmental Management: Air Quality Act</a:t>
            </a:r>
          </a:p>
          <a:p>
            <a:r>
              <a:rPr lang="en-ZA" sz="1800" b="1" dirty="0" smtClean="0"/>
              <a:t>13 September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Exceedances and data completeness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124744"/>
            <a:ext cx="3826768" cy="5328592"/>
          </a:xfrm>
        </p:spPr>
        <p:txBody>
          <a:bodyPr>
            <a:normAutofit lnSpcReduction="10000"/>
          </a:bodyPr>
          <a:lstStyle/>
          <a:p>
            <a:r>
              <a:rPr lang="en-ZA" dirty="0" smtClean="0"/>
              <a:t>One gap in monitoring data is that there are varying levels of </a:t>
            </a:r>
            <a:r>
              <a:rPr lang="en-ZA" b="1" dirty="0" smtClean="0"/>
              <a:t>data completeness </a:t>
            </a:r>
            <a:r>
              <a:rPr lang="en-ZA" dirty="0" smtClean="0">
                <a:sym typeface="Wingdings" panose="05000000000000000000" pitchFamily="2" charset="2"/>
              </a:rPr>
              <a:t> important when comparing exceedances and averages</a:t>
            </a:r>
          </a:p>
          <a:p>
            <a:r>
              <a:rPr lang="en-ZA" b="1" dirty="0" smtClean="0">
                <a:sym typeface="Wingdings" panose="05000000000000000000" pitchFamily="2" charset="2"/>
              </a:rPr>
              <a:t>Is 2011 (top) better than 2014 (bottom)?</a:t>
            </a:r>
            <a:endParaRPr lang="en-ZA" b="1" dirty="0" smtClean="0"/>
          </a:p>
          <a:p>
            <a:r>
              <a:rPr lang="en-ZA" dirty="0" smtClean="0"/>
              <a:t>This </a:t>
            </a:r>
            <a:r>
              <a:rPr lang="en-ZA" dirty="0" smtClean="0"/>
              <a:t>can make </a:t>
            </a:r>
            <a:r>
              <a:rPr lang="en-ZA" b="1" dirty="0" smtClean="0"/>
              <a:t>trend analysis difficult</a:t>
            </a:r>
          </a:p>
          <a:p>
            <a:r>
              <a:rPr lang="en-ZA" dirty="0" smtClean="0"/>
              <a:t>Sustained support for compliance monitoring key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427984" cy="2501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83" y="4077072"/>
            <a:ext cx="4572000" cy="25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Example of ozone data available and exceedances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2" y="1124743"/>
            <a:ext cx="9124057" cy="1982319"/>
          </a:xfrm>
        </p:spPr>
        <p:txBody>
          <a:bodyPr>
            <a:normAutofit fontScale="92500" lnSpcReduction="20000"/>
          </a:bodyPr>
          <a:lstStyle/>
          <a:p>
            <a:r>
              <a:rPr lang="en-ZA" b="1" dirty="0" smtClean="0"/>
              <a:t>Example</a:t>
            </a:r>
            <a:r>
              <a:rPr lang="en-ZA" dirty="0" smtClean="0"/>
              <a:t>: City of Johannesburg analysis: 2004 </a:t>
            </a:r>
            <a:r>
              <a:rPr lang="en-ZA" dirty="0" err="1" smtClean="0"/>
              <a:t>Buccleuch</a:t>
            </a:r>
            <a:r>
              <a:rPr lang="en-ZA" dirty="0" smtClean="0"/>
              <a:t> few </a:t>
            </a:r>
            <a:r>
              <a:rPr lang="en-ZA" dirty="0" smtClean="0"/>
              <a:t>exceedances</a:t>
            </a:r>
            <a:r>
              <a:rPr lang="en-ZA" dirty="0" smtClean="0"/>
              <a:t>, but low fraction of available data</a:t>
            </a:r>
          </a:p>
          <a:p>
            <a:r>
              <a:rPr lang="en-ZA" dirty="0" smtClean="0"/>
              <a:t>This analysis has also showed that ozone production in these sites are VOC limited </a:t>
            </a:r>
            <a:r>
              <a:rPr lang="en-ZA" dirty="0" smtClean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ZA" dirty="0">
                <a:sym typeface="Wingdings" panose="05000000000000000000" pitchFamily="2" charset="2"/>
              </a:rPr>
              <a:t>M</a:t>
            </a:r>
            <a:r>
              <a:rPr lang="en-ZA" dirty="0" smtClean="0">
                <a:sym typeface="Wingdings" panose="05000000000000000000" pitchFamily="2" charset="2"/>
              </a:rPr>
              <a:t>ust reduce NO</a:t>
            </a:r>
            <a:r>
              <a:rPr lang="en-ZA" baseline="-25000" dirty="0" smtClean="0">
                <a:sym typeface="Wingdings" panose="05000000000000000000" pitchFamily="2" charset="2"/>
              </a:rPr>
              <a:t>X</a:t>
            </a:r>
            <a:r>
              <a:rPr lang="en-ZA" dirty="0" smtClean="0">
                <a:sym typeface="Wingdings" panose="05000000000000000000" pitchFamily="2" charset="2"/>
              </a:rPr>
              <a:t> and VOCs together to decrease ozone (both precursors)</a:t>
            </a:r>
          </a:p>
          <a:p>
            <a:pPr lvl="1"/>
            <a:r>
              <a:rPr lang="en-ZA" dirty="0" smtClean="0"/>
              <a:t>If only decrease NO</a:t>
            </a:r>
            <a:r>
              <a:rPr lang="en-ZA" baseline="-25000" dirty="0" smtClean="0"/>
              <a:t>X </a:t>
            </a:r>
            <a:r>
              <a:rPr lang="en-ZA" dirty="0" smtClean="0"/>
              <a:t>emissions, will increase ozone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07063"/>
            <a:ext cx="6902596" cy="3778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316270" y="4946975"/>
            <a:ext cx="3434499" cy="298303"/>
          </a:xfrm>
          <a:prstGeom prst="rect">
            <a:avLst/>
          </a:prstGeom>
          <a:solidFill>
            <a:schemeClr val="bg1"/>
          </a:solidFill>
        </p:spPr>
        <p:txBody>
          <a:bodyPr wrap="none" lIns="82058" tIns="41029" rIns="82058" bIns="41029" rtlCol="0">
            <a:spAutoFit/>
          </a:bodyPr>
          <a:lstStyle/>
          <a:p>
            <a:r>
              <a:rPr lang="en-ZA" sz="1400" i="1" dirty="0" err="1" smtClean="0"/>
              <a:t>Borduas</a:t>
            </a:r>
            <a:r>
              <a:rPr lang="en-ZA" sz="1400" i="1" dirty="0" smtClean="0"/>
              <a:t> , Garland, et al., drat in preparation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8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Trends: Long-term Deposition Measurements (IGAC DEBITS in Africa)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196752"/>
            <a:ext cx="5256583" cy="5661248"/>
          </a:xfrm>
          <a:solidFill>
            <a:schemeClr val="bg1"/>
          </a:solidFill>
        </p:spPr>
        <p:txBody>
          <a:bodyPr/>
          <a:lstStyle/>
          <a:p>
            <a:r>
              <a:rPr lang="en-ZA" dirty="0" smtClean="0"/>
              <a:t>IDAF long-term measurements of deposition (multi-decadal) </a:t>
            </a:r>
          </a:p>
          <a:p>
            <a:r>
              <a:rPr lang="en-ZA" dirty="0" smtClean="0"/>
              <a:t>Analysis of 4 sites (</a:t>
            </a:r>
            <a:r>
              <a:rPr lang="en-ZA" b="1" dirty="0" smtClean="0">
                <a:sym typeface="Wingdings" panose="05000000000000000000" pitchFamily="2" charset="2"/>
              </a:rPr>
              <a:t>1986-1999 </a:t>
            </a:r>
            <a:r>
              <a:rPr lang="en-ZA" b="1" dirty="0">
                <a:sym typeface="Wingdings" panose="05000000000000000000" pitchFamily="2" charset="2"/>
              </a:rPr>
              <a:t>compared to 2009-2014</a:t>
            </a:r>
            <a:r>
              <a:rPr lang="en-ZA" dirty="0" smtClean="0">
                <a:sym typeface="Wingdings" panose="05000000000000000000" pitchFamily="2" charset="2"/>
              </a:rPr>
              <a:t>)</a:t>
            </a:r>
            <a:endParaRPr lang="en-ZA" dirty="0" smtClean="0"/>
          </a:p>
          <a:p>
            <a:r>
              <a:rPr lang="en-ZA" b="1" dirty="0" smtClean="0"/>
              <a:t>Wet deposition </a:t>
            </a:r>
            <a:r>
              <a:rPr lang="en-ZA" dirty="0" smtClean="0"/>
              <a:t>(rain water), event based sampling</a:t>
            </a:r>
          </a:p>
          <a:p>
            <a:r>
              <a:rPr lang="en-ZA" b="1" dirty="0">
                <a:solidFill>
                  <a:srgbClr val="0070C0"/>
                </a:solidFill>
                <a:sym typeface="Wingdings" panose="05000000000000000000" pitchFamily="2" charset="2"/>
              </a:rPr>
              <a:t>I</a:t>
            </a:r>
            <a:r>
              <a:rPr lang="en-ZA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ncreasing wet deposition flux of species associated with anthropogenic activities </a:t>
            </a:r>
            <a:r>
              <a:rPr lang="en-ZA" dirty="0" smtClean="0">
                <a:sym typeface="Wingdings" panose="05000000000000000000" pitchFamily="2" charset="2"/>
              </a:rPr>
              <a:t>(sulphates, nitrates, ammonium ions) </a:t>
            </a:r>
          </a:p>
          <a:p>
            <a:r>
              <a:rPr lang="en-ZA" dirty="0" smtClean="0">
                <a:sym typeface="Wingdings" panose="05000000000000000000" pitchFamily="2" charset="2"/>
              </a:rPr>
              <a:t>Measured an </a:t>
            </a:r>
            <a:r>
              <a:rPr lang="en-ZA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increase in acidity</a:t>
            </a:r>
            <a:r>
              <a:rPr lang="en-ZA" dirty="0" smtClean="0">
                <a:sym typeface="Wingdings" panose="05000000000000000000" pitchFamily="2" charset="2"/>
              </a:rPr>
              <a:t> of rain events</a:t>
            </a:r>
          </a:p>
          <a:p>
            <a:r>
              <a:rPr lang="en-ZA" dirty="0" smtClean="0">
                <a:sym typeface="Wingdings" panose="05000000000000000000" pitchFamily="2" charset="2"/>
              </a:rPr>
              <a:t>Regional and industrial sites</a:t>
            </a:r>
            <a:endParaRPr lang="en-ZA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36096" y="4193793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 smtClean="0"/>
              <a:t>IDAF sites run and maintained by the Atmospheric </a:t>
            </a:r>
            <a:r>
              <a:rPr lang="en-ZA" sz="2000" dirty="0"/>
              <a:t>Chemistry Research Group, </a:t>
            </a:r>
            <a:r>
              <a:rPr lang="en-ZA" sz="2000" dirty="0" smtClean="0"/>
              <a:t>NWU; funding from Sasol</a:t>
            </a:r>
            <a:r>
              <a:rPr lang="en-ZA" sz="2000" dirty="0"/>
              <a:t>, Eskom and </a:t>
            </a:r>
            <a:r>
              <a:rPr lang="en-ZA" sz="2000" dirty="0" smtClean="0"/>
              <a:t>NRF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/>
          <a:stretch/>
        </p:blipFill>
        <p:spPr bwMode="auto">
          <a:xfrm>
            <a:off x="5148064" y="1394460"/>
            <a:ext cx="3660272" cy="26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985825" y="2340917"/>
            <a:ext cx="1906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i="1" dirty="0" err="1" smtClean="0"/>
              <a:t>Conradie</a:t>
            </a:r>
            <a:r>
              <a:rPr lang="en-ZA" sz="1600" i="1" dirty="0" smtClean="0"/>
              <a:t> et al., 2016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8797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Trends: Ozone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3960440" cy="5112568"/>
          </a:xfrm>
        </p:spPr>
        <p:txBody>
          <a:bodyPr>
            <a:normAutofit fontScale="92500" lnSpcReduction="10000"/>
          </a:bodyPr>
          <a:lstStyle/>
          <a:p>
            <a:r>
              <a:rPr lang="en-ZA" dirty="0" smtClean="0"/>
              <a:t>Analysis to understand if </a:t>
            </a:r>
            <a:r>
              <a:rPr lang="en-ZA" dirty="0">
                <a:sym typeface="Wingdings" panose="05000000000000000000" pitchFamily="2" charset="2"/>
              </a:rPr>
              <a:t>El </a:t>
            </a:r>
            <a:r>
              <a:rPr lang="en-ZA" dirty="0" smtClean="0">
                <a:sym typeface="Wingdings" panose="05000000000000000000" pitchFamily="2" charset="2"/>
              </a:rPr>
              <a:t>Niño-Southern Oscillation (</a:t>
            </a:r>
            <a:r>
              <a:rPr lang="en-ZA" dirty="0" smtClean="0"/>
              <a:t>ENSO) impacted ozone concentrations in the Highveld </a:t>
            </a:r>
            <a:r>
              <a:rPr lang="en-ZA" dirty="0" smtClean="0">
                <a:sym typeface="Wingdings" panose="05000000000000000000" pitchFamily="2" charset="2"/>
              </a:rPr>
              <a:t> El Niño typically drier and warmer</a:t>
            </a:r>
            <a:endParaRPr lang="en-ZA" dirty="0" smtClean="0"/>
          </a:p>
          <a:p>
            <a:r>
              <a:rPr lang="en-ZA" b="1" dirty="0" smtClean="0"/>
              <a:t>4 of 5 stations showed sensitivity to ENSO in Dec-May, </a:t>
            </a:r>
            <a:r>
              <a:rPr lang="en-ZA" dirty="0" smtClean="0"/>
              <a:t>with </a:t>
            </a:r>
            <a:r>
              <a:rPr lang="en-ZA" dirty="0">
                <a:sym typeface="Wingdings" panose="05000000000000000000" pitchFamily="2" charset="2"/>
              </a:rPr>
              <a:t>El Niño </a:t>
            </a:r>
            <a:r>
              <a:rPr lang="en-ZA" dirty="0" smtClean="0"/>
              <a:t>amplifying ozone formation</a:t>
            </a:r>
          </a:p>
          <a:p>
            <a:r>
              <a:rPr lang="en-ZA" b="1" dirty="0" smtClean="0"/>
              <a:t>No trend in annual ozone</a:t>
            </a:r>
          </a:p>
          <a:p>
            <a:r>
              <a:rPr lang="en-ZA" dirty="0" smtClean="0"/>
              <a:t>Palmer station exhibited slight negative trend (-0.92 ppb/</a:t>
            </a:r>
            <a:r>
              <a:rPr lang="en-ZA" dirty="0" err="1" smtClean="0"/>
              <a:t>yr</a:t>
            </a:r>
            <a:r>
              <a:rPr lang="en-ZA" dirty="0" smtClean="0"/>
              <a:t>) in spring (1990-2007)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43977"/>
            <a:ext cx="4460986" cy="33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87" y="116632"/>
            <a:ext cx="433758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6597352"/>
            <a:ext cx="4293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i="1" dirty="0" err="1" smtClean="0"/>
              <a:t>Balashov</a:t>
            </a:r>
            <a:r>
              <a:rPr lang="en-ZA" sz="1600" i="1" dirty="0" smtClean="0"/>
              <a:t>, </a:t>
            </a:r>
            <a:r>
              <a:rPr lang="en-ZA" sz="1600" i="1" dirty="0" err="1" smtClean="0"/>
              <a:t>Thikpson</a:t>
            </a:r>
            <a:r>
              <a:rPr lang="en-ZA" sz="1600" i="1" dirty="0" smtClean="0"/>
              <a:t>, </a:t>
            </a:r>
            <a:r>
              <a:rPr lang="en-ZA" sz="1600" i="1" dirty="0" err="1" smtClean="0"/>
              <a:t>Piketh</a:t>
            </a:r>
            <a:r>
              <a:rPr lang="en-ZA" sz="1600" i="1" dirty="0" smtClean="0"/>
              <a:t> and </a:t>
            </a:r>
            <a:r>
              <a:rPr lang="en-ZA" sz="1600" i="1" dirty="0" err="1" smtClean="0"/>
              <a:t>Langerman</a:t>
            </a:r>
            <a:r>
              <a:rPr lang="en-ZA" sz="1600" i="1" dirty="0" smtClean="0"/>
              <a:t>., 2014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3658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Trends: Preliminary analysis of PM</a:t>
            </a:r>
            <a:r>
              <a:rPr lang="en-ZA" baseline="-25000" dirty="0" smtClean="0"/>
              <a:t>2.5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627"/>
            <a:ext cx="9144000" cy="1124253"/>
          </a:xfrm>
        </p:spPr>
        <p:txBody>
          <a:bodyPr>
            <a:normAutofit fontScale="77500" lnSpcReduction="20000"/>
          </a:bodyPr>
          <a:lstStyle/>
          <a:p>
            <a:pPr marL="177800" indent="-177800"/>
            <a:r>
              <a:rPr lang="en-ZA" dirty="0" smtClean="0"/>
              <a:t>Compliance monitoring data </a:t>
            </a:r>
            <a:r>
              <a:rPr lang="en-ZA" dirty="0" smtClean="0">
                <a:sym typeface="Wingdings" panose="05000000000000000000" pitchFamily="2" charset="2"/>
              </a:rPr>
              <a:t> </a:t>
            </a:r>
            <a:r>
              <a:rPr lang="en-ZA" dirty="0" smtClean="0"/>
              <a:t>Trends can be difficult due to varying amount of data completeness. </a:t>
            </a:r>
            <a:r>
              <a:rPr lang="en-ZA" dirty="0">
                <a:solidFill>
                  <a:srgbClr val="002060"/>
                </a:solidFill>
              </a:rPr>
              <a:t>Trends need longer time series with complete data or no systematic biases</a:t>
            </a:r>
          </a:p>
          <a:p>
            <a:pPr marL="177800" indent="-177800"/>
            <a:r>
              <a:rPr lang="en-ZA" dirty="0" smtClean="0"/>
              <a:t>Older networks do have substantial record of data.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r="2458"/>
          <a:stretch/>
        </p:blipFill>
        <p:spPr>
          <a:xfrm>
            <a:off x="1979712" y="2533331"/>
            <a:ext cx="7164288" cy="4359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1652" y="5662989"/>
            <a:ext cx="197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Mean Monthly PM</a:t>
            </a:r>
            <a:r>
              <a:rPr lang="en-ZA" b="1" baseline="-25000" dirty="0" smtClean="0"/>
              <a:t>2.5</a:t>
            </a:r>
            <a:r>
              <a:rPr lang="en-ZA" b="1" dirty="0" smtClean="0"/>
              <a:t> Trend</a:t>
            </a:r>
            <a:endParaRPr lang="en-GB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716016" y="2996952"/>
            <a:ext cx="4173388" cy="3312368"/>
            <a:chOff x="4716016" y="2996952"/>
            <a:chExt cx="4173388" cy="331236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716016" y="5589240"/>
              <a:ext cx="2088232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716016" y="5589240"/>
              <a:ext cx="1944216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740932" y="4713229"/>
              <a:ext cx="2088232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740932" y="4713229"/>
              <a:ext cx="1944216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01172" y="2996952"/>
              <a:ext cx="2088232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801172" y="2996952"/>
              <a:ext cx="1944216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0" y="2322746"/>
            <a:ext cx="233975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ZA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Statistically significant trends seen at all but three sites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ZA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trends range -0.6 to        -4.54 µg/m</a:t>
            </a:r>
            <a:r>
              <a:rPr lang="en-ZA" sz="19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ZA" sz="19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ZA" sz="1900" baseline="30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continue to assess data and trends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61542" y="6516052"/>
            <a:ext cx="139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i="1" dirty="0" smtClean="0"/>
              <a:t>Dr Gregor Feig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6478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International databases: SO</a:t>
            </a:r>
            <a:r>
              <a:rPr lang="en-ZA" baseline="-25000" dirty="0" smtClean="0"/>
              <a:t>2</a:t>
            </a:r>
            <a:r>
              <a:rPr lang="en-ZA" dirty="0" smtClean="0"/>
              <a:t> emissions from international sources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124744"/>
            <a:ext cx="4788024" cy="573325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ZA" dirty="0" smtClean="0"/>
              <a:t>International products available for air quality</a:t>
            </a:r>
          </a:p>
          <a:p>
            <a:pPr lvl="1"/>
            <a:r>
              <a:rPr lang="en-ZA" dirty="0" smtClean="0"/>
              <a:t>Emissions and global model outputs</a:t>
            </a:r>
          </a:p>
          <a:p>
            <a:r>
              <a:rPr lang="en-ZA" dirty="0" smtClean="0"/>
              <a:t>CSIR assessed quality of input data in the Environmental Performance Indicator (EPI) for a 3R project for </a:t>
            </a:r>
            <a:r>
              <a:rPr lang="en-ZA" dirty="0"/>
              <a:t>Chief Policy Advisor: Strategic Environmental Intelligence: Mr Peter </a:t>
            </a:r>
            <a:r>
              <a:rPr lang="en-ZA" dirty="0" err="1"/>
              <a:t>Lukey</a:t>
            </a:r>
            <a:r>
              <a:rPr lang="en-ZA" dirty="0"/>
              <a:t> </a:t>
            </a:r>
            <a:endParaRPr lang="en-ZA" dirty="0" smtClean="0"/>
          </a:p>
          <a:p>
            <a:r>
              <a:rPr lang="en-ZA" dirty="0" smtClean="0"/>
              <a:t>Comprehensive </a:t>
            </a:r>
            <a:r>
              <a:rPr lang="en-ZA" dirty="0"/>
              <a:t>national SO</a:t>
            </a:r>
            <a:r>
              <a:rPr lang="en-ZA" baseline="-25000" dirty="0"/>
              <a:t>2</a:t>
            </a:r>
            <a:r>
              <a:rPr lang="en-ZA" dirty="0"/>
              <a:t> inventory </a:t>
            </a:r>
            <a:r>
              <a:rPr lang="en-ZA" u="sng" dirty="0"/>
              <a:t>not </a:t>
            </a:r>
            <a:r>
              <a:rPr lang="en-ZA" dirty="0"/>
              <a:t>available for assessment </a:t>
            </a:r>
            <a:r>
              <a:rPr lang="en-ZA" dirty="0" smtClean="0"/>
              <a:t>to compare to EPI </a:t>
            </a:r>
            <a:r>
              <a:rPr lang="en-ZA" dirty="0" smtClean="0">
                <a:sym typeface="Wingdings" panose="05000000000000000000" pitchFamily="2" charset="2"/>
              </a:rPr>
              <a:t> however with NAEIS, this will be possible soon for industrial sources</a:t>
            </a:r>
          </a:p>
          <a:p>
            <a:pPr lvl="1"/>
            <a:r>
              <a:rPr lang="en-ZA" dirty="0" smtClean="0">
                <a:sym typeface="Wingdings" panose="05000000000000000000" pitchFamily="2" charset="2"/>
              </a:rPr>
              <a:t>Non-industrial emission inventory necessary as well (e.g. vehicles, domestic burning, ships for SO2)</a:t>
            </a:r>
          </a:p>
          <a:p>
            <a:r>
              <a:rPr lang="en-GB" dirty="0" smtClean="0"/>
              <a:t>Ideally </a:t>
            </a:r>
            <a:r>
              <a:rPr lang="en-GB" dirty="0"/>
              <a:t>a locally derived estimate, which includes </a:t>
            </a:r>
            <a:r>
              <a:rPr lang="en-GB" b="1" dirty="0"/>
              <a:t>local fuel specifications and activity data, must be available</a:t>
            </a:r>
            <a:r>
              <a:rPr lang="en-GB" dirty="0"/>
              <a:t> such that researchers can include these data into their studies and indices</a:t>
            </a:r>
            <a:r>
              <a:rPr lang="en-GB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4185802" cy="2132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7376" y="3281493"/>
            <a:ext cx="194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Data from Smith </a:t>
            </a:r>
            <a:r>
              <a:rPr lang="en-GB" sz="1200" i="1" dirty="0"/>
              <a:t>et al., 2011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41728" r="1597" b="10652"/>
          <a:stretch/>
        </p:blipFill>
        <p:spPr bwMode="auto">
          <a:xfrm>
            <a:off x="4786393" y="4548388"/>
            <a:ext cx="4273632" cy="233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89483" y="4715852"/>
            <a:ext cx="1266693" cy="1602760"/>
            <a:chOff x="5019261" y="4427820"/>
            <a:chExt cx="1266693" cy="1602760"/>
          </a:xfrm>
        </p:grpSpPr>
        <p:sp>
          <p:nvSpPr>
            <p:cNvPr id="3" name="TextBox 2"/>
            <p:cNvSpPr txBox="1"/>
            <p:nvPr/>
          </p:nvSpPr>
          <p:spPr>
            <a:xfrm>
              <a:off x="5133826" y="4427820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 smtClean="0"/>
                <a:t>57 ppb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9261" y="5661248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="1" dirty="0" smtClean="0"/>
                <a:t>19 ppb (aa)</a:t>
              </a:r>
              <a:endParaRPr lang="en-GB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89483" y="4146897"/>
            <a:ext cx="419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Winter concentrations (April – Sept) of </a:t>
            </a:r>
            <a:r>
              <a:rPr lang="en-ZA" dirty="0" smtClean="0"/>
              <a:t>SO</a:t>
            </a:r>
            <a:r>
              <a:rPr lang="en-ZA" baseline="-25000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2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EPI </a:t>
            </a:r>
            <a:r>
              <a:rPr lang="en-ZA" dirty="0" smtClean="0"/>
              <a:t>SO</a:t>
            </a:r>
            <a:r>
              <a:rPr lang="en-ZA" baseline="-25000" dirty="0" smtClean="0"/>
              <a:t>2</a:t>
            </a:r>
            <a:r>
              <a:rPr lang="en-ZA" dirty="0" smtClean="0"/>
              <a:t> emission estimates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3"/>
            <a:ext cx="9145016" cy="2232249"/>
          </a:xfrm>
        </p:spPr>
        <p:txBody>
          <a:bodyPr>
            <a:normAutofit fontScale="77500" lnSpcReduction="20000"/>
          </a:bodyPr>
          <a:lstStyle/>
          <a:p>
            <a:r>
              <a:rPr lang="en-ZA" dirty="0"/>
              <a:t>SO</a:t>
            </a:r>
            <a:r>
              <a:rPr lang="en-ZA" baseline="-25000" dirty="0"/>
              <a:t>2</a:t>
            </a:r>
            <a:r>
              <a:rPr lang="en-ZA" dirty="0"/>
              <a:t> </a:t>
            </a:r>
            <a:r>
              <a:rPr lang="en-ZA" dirty="0" smtClean="0"/>
              <a:t>emissions– </a:t>
            </a:r>
            <a:r>
              <a:rPr lang="en-ZA" b="1" dirty="0" smtClean="0"/>
              <a:t>increasing trend</a:t>
            </a:r>
          </a:p>
          <a:p>
            <a:r>
              <a:rPr lang="en-ZA" dirty="0"/>
              <a:t>SO</a:t>
            </a:r>
            <a:r>
              <a:rPr lang="en-ZA" baseline="-25000" dirty="0"/>
              <a:t>2 </a:t>
            </a:r>
            <a:r>
              <a:rPr lang="en-ZA" dirty="0" smtClean="0"/>
              <a:t>/GDP</a:t>
            </a:r>
            <a:r>
              <a:rPr lang="en-ZA" b="1" dirty="0" smtClean="0"/>
              <a:t> decreases </a:t>
            </a:r>
            <a:r>
              <a:rPr lang="en-ZA" dirty="0" smtClean="0"/>
              <a:t>after 1998– </a:t>
            </a:r>
            <a:r>
              <a:rPr lang="en-ZA" dirty="0"/>
              <a:t>SO</a:t>
            </a:r>
            <a:r>
              <a:rPr lang="en-ZA" baseline="-25000" dirty="0"/>
              <a:t>2</a:t>
            </a:r>
            <a:r>
              <a:rPr lang="en-ZA" dirty="0" smtClean="0"/>
              <a:t> emissions decoupled from GDP growth</a:t>
            </a:r>
          </a:p>
          <a:p>
            <a:r>
              <a:rPr lang="en-ZA" dirty="0"/>
              <a:t>SO</a:t>
            </a:r>
            <a:r>
              <a:rPr lang="en-ZA" baseline="-25000" dirty="0"/>
              <a:t>2 </a:t>
            </a:r>
            <a:r>
              <a:rPr lang="en-ZA" dirty="0" smtClean="0"/>
              <a:t>/CAP – </a:t>
            </a:r>
            <a:r>
              <a:rPr lang="en-ZA" b="1" dirty="0" smtClean="0"/>
              <a:t>slower decrease</a:t>
            </a:r>
            <a:r>
              <a:rPr lang="en-ZA" dirty="0" smtClean="0"/>
              <a:t>, but current plateau</a:t>
            </a:r>
          </a:p>
          <a:p>
            <a:r>
              <a:rPr lang="en-ZA" dirty="0" smtClean="0"/>
              <a:t>But </a:t>
            </a:r>
            <a:r>
              <a:rPr lang="en-ZA" b="1" dirty="0" smtClean="0"/>
              <a:t>how robust are these trends</a:t>
            </a:r>
            <a:r>
              <a:rPr lang="en-ZA" dirty="0" smtClean="0"/>
              <a:t>? What is missing from international </a:t>
            </a:r>
            <a:r>
              <a:rPr lang="en-ZA" dirty="0"/>
              <a:t>SO</a:t>
            </a:r>
            <a:r>
              <a:rPr lang="en-ZA" baseline="-25000" dirty="0"/>
              <a:t>2</a:t>
            </a:r>
            <a:r>
              <a:rPr lang="en-ZA" dirty="0"/>
              <a:t> </a:t>
            </a:r>
            <a:r>
              <a:rPr lang="en-ZA" dirty="0" smtClean="0"/>
              <a:t>emission databases? Local data needed </a:t>
            </a:r>
            <a:r>
              <a:rPr lang="en-ZA" dirty="0" smtClean="0">
                <a:sym typeface="Wingdings" panose="05000000000000000000" pitchFamily="2" charset="2"/>
              </a:rPr>
              <a:t> </a:t>
            </a:r>
            <a:r>
              <a:rPr lang="en-ZA" dirty="0" smtClean="0"/>
              <a:t>feed into international assessments</a:t>
            </a:r>
          </a:p>
          <a:p>
            <a:r>
              <a:rPr lang="en-ZA" dirty="0" smtClean="0"/>
              <a:t>In understanding the impacts of management </a:t>
            </a:r>
            <a:r>
              <a:rPr lang="en-ZA" dirty="0" smtClean="0">
                <a:sym typeface="Wingdings" panose="05000000000000000000" pitchFamily="2" charset="2"/>
              </a:rPr>
              <a:t> also need to consider the </a:t>
            </a:r>
            <a:r>
              <a:rPr lang="en-ZA" b="1" dirty="0" smtClean="0">
                <a:sym typeface="Wingdings" panose="05000000000000000000" pitchFamily="2" charset="2"/>
              </a:rPr>
              <a:t>counterfactual scenario </a:t>
            </a:r>
            <a:r>
              <a:rPr lang="en-ZA" dirty="0" smtClean="0">
                <a:sym typeface="Wingdings" panose="05000000000000000000" pitchFamily="2" charset="2"/>
              </a:rPr>
              <a:t>(what would things have been like without AQ management)?</a:t>
            </a:r>
            <a:r>
              <a:rPr lang="en-ZA" b="1" dirty="0" smtClean="0">
                <a:sym typeface="Wingdings" panose="05000000000000000000" pitchFamily="2" charset="2"/>
              </a:rPr>
              <a:t> Modelling is a key aspect</a:t>
            </a:r>
            <a:endParaRPr lang="en-ZA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7399891" cy="3657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4168" y="6600786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i="1" dirty="0" smtClean="0"/>
              <a:t>Garland et al., NACA Conference 2016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7686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EPI PM</a:t>
            </a:r>
            <a:r>
              <a:rPr lang="en-ZA" baseline="-25000" dirty="0" smtClean="0"/>
              <a:t>2.5</a:t>
            </a:r>
            <a:r>
              <a:rPr lang="en-ZA" dirty="0" smtClean="0"/>
              <a:t> comparison – average of priority areas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711" y="1268760"/>
            <a:ext cx="9107289" cy="2592288"/>
          </a:xfrm>
        </p:spPr>
        <p:txBody>
          <a:bodyPr>
            <a:normAutofit fontScale="77500" lnSpcReduction="20000"/>
          </a:bodyPr>
          <a:lstStyle/>
          <a:p>
            <a:r>
              <a:rPr lang="en-ZA" dirty="0" smtClean="0"/>
              <a:t>EPI </a:t>
            </a: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</a:rPr>
              <a:t>underestimates</a:t>
            </a:r>
            <a:r>
              <a:rPr lang="en-ZA" dirty="0" smtClean="0"/>
              <a:t> PM</a:t>
            </a:r>
            <a:r>
              <a:rPr lang="en-ZA" baseline="-25000" dirty="0" smtClean="0"/>
              <a:t>2.5</a:t>
            </a:r>
            <a:r>
              <a:rPr lang="en-ZA" dirty="0" smtClean="0"/>
              <a:t> ground-level values (same pattern across sites)</a:t>
            </a:r>
          </a:p>
          <a:p>
            <a:pPr lvl="1"/>
            <a:r>
              <a:rPr lang="en-ZA" sz="2300" dirty="0" smtClean="0"/>
              <a:t>Bars extend to 25</a:t>
            </a:r>
            <a:r>
              <a:rPr lang="en-ZA" sz="2300" baseline="30000" dirty="0" smtClean="0"/>
              <a:t>th</a:t>
            </a:r>
            <a:r>
              <a:rPr lang="en-ZA" sz="2300" dirty="0" smtClean="0"/>
              <a:t> and 75</a:t>
            </a:r>
            <a:r>
              <a:rPr lang="en-ZA" sz="2300" baseline="30000" dirty="0" smtClean="0"/>
              <a:t>th</a:t>
            </a:r>
            <a:r>
              <a:rPr lang="en-ZA" sz="2300" dirty="0" smtClean="0"/>
              <a:t> percentile of stations</a:t>
            </a:r>
          </a:p>
          <a:p>
            <a:r>
              <a:rPr lang="en-ZA" dirty="0" smtClean="0">
                <a:solidFill>
                  <a:srgbClr val="002060"/>
                </a:solidFill>
              </a:rPr>
              <a:t>Slight negative trend in averages (significance not tested)</a:t>
            </a:r>
          </a:p>
          <a:p>
            <a:r>
              <a:rPr lang="en-ZA" dirty="0" smtClean="0"/>
              <a:t>Similar approach for PM</a:t>
            </a:r>
            <a:r>
              <a:rPr lang="en-ZA" baseline="-25000" dirty="0" smtClean="0"/>
              <a:t>2.5</a:t>
            </a:r>
            <a:r>
              <a:rPr lang="en-ZA" dirty="0" smtClean="0"/>
              <a:t> in basis of Global Burden of Disease</a:t>
            </a:r>
            <a:r>
              <a:rPr lang="en-ZA" dirty="0"/>
              <a:t> </a:t>
            </a:r>
            <a:r>
              <a:rPr lang="en-ZA" dirty="0" smtClean="0">
                <a:solidFill>
                  <a:srgbClr val="002060"/>
                </a:solidFill>
              </a:rPr>
              <a:t>(</a:t>
            </a:r>
            <a:r>
              <a:rPr lang="en-ZA" dirty="0" err="1" smtClean="0">
                <a:solidFill>
                  <a:srgbClr val="002060"/>
                </a:solidFill>
              </a:rPr>
              <a:t>Brauer</a:t>
            </a:r>
            <a:r>
              <a:rPr lang="en-ZA" dirty="0" smtClean="0">
                <a:solidFill>
                  <a:srgbClr val="002060"/>
                </a:solidFill>
              </a:rPr>
              <a:t> et al., 2015))</a:t>
            </a:r>
            <a:r>
              <a:rPr lang="en-ZA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underestimating impacts</a:t>
            </a:r>
          </a:p>
          <a:p>
            <a:r>
              <a:rPr lang="en-ZA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International datasets need to be tested for their applicability and utility  -  what can/should we use them for? </a:t>
            </a:r>
            <a:r>
              <a:rPr lang="en-ZA" dirty="0" smtClean="0">
                <a:solidFill>
                  <a:srgbClr val="002060"/>
                </a:solidFill>
                <a:sym typeface="Wingdings" panose="05000000000000000000" pitchFamily="2" charset="2"/>
              </a:rPr>
              <a:t>They do get used by many stakeholders.</a:t>
            </a:r>
            <a:endParaRPr lang="en-ZA" b="1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lvl="1"/>
            <a:r>
              <a:rPr lang="en-ZA" sz="2300" b="1" dirty="0" smtClean="0">
                <a:sym typeface="Wingdings" panose="05000000000000000000" pitchFamily="2" charset="2"/>
              </a:rPr>
              <a:t>Local emissions to feed into these studies</a:t>
            </a:r>
          </a:p>
          <a:p>
            <a:pPr lvl="1"/>
            <a:r>
              <a:rPr lang="en-ZA" sz="2300" b="1" dirty="0" smtClean="0">
                <a:sym typeface="Wingdings" panose="05000000000000000000" pitchFamily="2" charset="2"/>
              </a:rPr>
              <a:t>Local ambient measurements to validate </a:t>
            </a:r>
            <a:endParaRPr lang="en-ZA" sz="23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1403"/>
            <a:ext cx="4286548" cy="310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6299"/>
            <a:ext cx="4152057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0153" y="3331512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i="1" dirty="0" smtClean="0"/>
              <a:t>Garland et al., Clean Air Journal 2017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7191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Trends in research to support improving air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72608"/>
          </a:xfrm>
        </p:spPr>
        <p:txBody>
          <a:bodyPr>
            <a:normAutofit fontScale="92500" lnSpcReduction="10000"/>
          </a:bodyPr>
          <a:lstStyle/>
          <a:p>
            <a:r>
              <a:rPr lang="en-ZA" dirty="0" smtClean="0"/>
              <a:t>Continued compliance </a:t>
            </a:r>
            <a:r>
              <a:rPr lang="en-ZA" b="1" dirty="0" smtClean="0"/>
              <a:t>monitoring</a:t>
            </a:r>
            <a:r>
              <a:rPr lang="en-ZA" dirty="0" smtClean="0"/>
              <a:t> as well as targeted campaigns</a:t>
            </a:r>
          </a:p>
          <a:p>
            <a:r>
              <a:rPr lang="en-ZA" dirty="0" smtClean="0"/>
              <a:t>Improvement, alignment and availability of </a:t>
            </a:r>
            <a:r>
              <a:rPr lang="en-ZA" b="1" dirty="0" smtClean="0"/>
              <a:t>emission inventories (all sources)</a:t>
            </a:r>
          </a:p>
          <a:p>
            <a:r>
              <a:rPr lang="en-ZA" dirty="0" smtClean="0"/>
              <a:t>Assess use of </a:t>
            </a:r>
            <a:r>
              <a:rPr lang="en-ZA" b="1" dirty="0" smtClean="0"/>
              <a:t>international databases </a:t>
            </a:r>
            <a:r>
              <a:rPr lang="en-ZA" dirty="0" smtClean="0">
                <a:sym typeface="Wingdings" panose="05000000000000000000" pitchFamily="2" charset="2"/>
              </a:rPr>
              <a:t> what can we use, what can we improve? </a:t>
            </a:r>
            <a:endParaRPr lang="en-ZA" dirty="0" smtClean="0"/>
          </a:p>
          <a:p>
            <a:r>
              <a:rPr lang="en-ZA" dirty="0" smtClean="0"/>
              <a:t>Health: </a:t>
            </a:r>
            <a:r>
              <a:rPr lang="en-ZA" b="1" dirty="0" smtClean="0"/>
              <a:t>exposure assessments </a:t>
            </a:r>
            <a:r>
              <a:rPr lang="en-ZA" dirty="0" smtClean="0"/>
              <a:t>(indoor and outdoor)</a:t>
            </a:r>
          </a:p>
          <a:p>
            <a:r>
              <a:rPr lang="en-ZA" b="1" dirty="0" smtClean="0">
                <a:solidFill>
                  <a:srgbClr val="002060"/>
                </a:solidFill>
              </a:rPr>
              <a:t>Air quality models </a:t>
            </a:r>
            <a:r>
              <a:rPr lang="en-ZA" dirty="0" smtClean="0">
                <a:solidFill>
                  <a:srgbClr val="002060"/>
                </a:solidFill>
              </a:rPr>
              <a:t>(Chemical Transport Models, </a:t>
            </a:r>
            <a:r>
              <a:rPr lang="en-ZA" dirty="0" err="1" smtClean="0">
                <a:solidFill>
                  <a:srgbClr val="002060"/>
                </a:solidFill>
              </a:rPr>
              <a:t>e.g</a:t>
            </a:r>
            <a:r>
              <a:rPr lang="en-ZA" dirty="0" smtClean="0">
                <a:solidFill>
                  <a:srgbClr val="002060"/>
                </a:solidFill>
              </a:rPr>
              <a:t> </a:t>
            </a:r>
            <a:r>
              <a:rPr lang="en-ZA" dirty="0" err="1" smtClean="0">
                <a:solidFill>
                  <a:srgbClr val="002060"/>
                </a:solidFill>
              </a:rPr>
              <a:t>CAMx</a:t>
            </a:r>
            <a:r>
              <a:rPr lang="en-ZA" dirty="0" smtClean="0">
                <a:solidFill>
                  <a:srgbClr val="002060"/>
                </a:solidFill>
              </a:rPr>
              <a:t>) that simulate “one atmosphere” </a:t>
            </a:r>
            <a:r>
              <a:rPr lang="en-ZA" dirty="0" smtClean="0"/>
              <a:t>and account for </a:t>
            </a:r>
            <a:r>
              <a:rPr lang="en-GB" dirty="0" smtClean="0"/>
              <a:t>transformation </a:t>
            </a:r>
            <a:r>
              <a:rPr lang="en-GB" dirty="0"/>
              <a:t>of pollutants or the interaction of pollutants from different sources</a:t>
            </a:r>
            <a:r>
              <a:rPr lang="en-ZA" dirty="0" smtClean="0"/>
              <a:t> </a:t>
            </a:r>
            <a:r>
              <a:rPr lang="en-ZA" dirty="0" smtClean="0">
                <a:sym typeface="Wingdings" panose="05000000000000000000" pitchFamily="2" charset="2"/>
              </a:rPr>
              <a:t> </a:t>
            </a:r>
            <a:r>
              <a:rPr lang="en-ZA" b="1" dirty="0" smtClean="0">
                <a:sym typeface="Wingdings" panose="05000000000000000000" pitchFamily="2" charset="2"/>
              </a:rPr>
              <a:t>simulate secondary pollutants</a:t>
            </a:r>
            <a:endParaRPr lang="en-ZA" b="1" dirty="0" smtClean="0"/>
          </a:p>
          <a:p>
            <a:r>
              <a:rPr lang="en-ZA" dirty="0" smtClean="0"/>
              <a:t>Holistic assessment of air quality and assessing multiple scenarios for multiple benefits and impacts </a:t>
            </a:r>
            <a:r>
              <a:rPr lang="en-ZA" dirty="0" smtClean="0">
                <a:sym typeface="Wingdings" panose="05000000000000000000" pitchFamily="2" charset="2"/>
              </a:rPr>
              <a:t> we would like to develop </a:t>
            </a:r>
            <a:r>
              <a:rPr lang="en-ZA" b="1" dirty="0" smtClean="0">
                <a:sym typeface="Wingdings" panose="05000000000000000000" pitchFamily="2" charset="2"/>
              </a:rPr>
              <a:t>South African-tailored Integrated Assessment Models </a:t>
            </a:r>
          </a:p>
          <a:p>
            <a:r>
              <a:rPr lang="en-ZA" b="1" dirty="0" smtClean="0">
                <a:sym typeface="Wingdings" panose="05000000000000000000" pitchFamily="2" charset="2"/>
              </a:rPr>
              <a:t>Climate change and air quality </a:t>
            </a:r>
            <a:r>
              <a:rPr lang="en-ZA" dirty="0" smtClean="0">
                <a:sym typeface="Wingdings" panose="05000000000000000000" pitchFamily="2" charset="2"/>
              </a:rPr>
              <a:t>linkages</a:t>
            </a:r>
          </a:p>
          <a:p>
            <a:pPr lvl="1"/>
            <a:r>
              <a:rPr lang="en-ZA" dirty="0" smtClean="0">
                <a:sym typeface="Wingdings" panose="05000000000000000000" pitchFamily="2" charset="2"/>
              </a:rPr>
              <a:t>Mitigation: Co-benefits to improve GHG and AQ</a:t>
            </a:r>
          </a:p>
          <a:p>
            <a:pPr lvl="1"/>
            <a:r>
              <a:rPr lang="en-ZA" dirty="0" smtClean="0">
                <a:sym typeface="Wingdings" panose="05000000000000000000" pitchFamily="2" charset="2"/>
              </a:rPr>
              <a:t>Adaptation: How will climate change impact air pollution?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9200258" cy="850106"/>
          </a:xfrm>
        </p:spPr>
        <p:txBody>
          <a:bodyPr/>
          <a:lstStyle/>
          <a:p>
            <a:r>
              <a:rPr lang="en-ZA" dirty="0" smtClean="0"/>
              <a:t>Management trends: mobile and diffuse 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169471"/>
            <a:ext cx="8866857" cy="2907601"/>
          </a:xfrm>
        </p:spPr>
        <p:txBody>
          <a:bodyPr>
            <a:normAutofit fontScale="85000" lnSpcReduction="10000"/>
          </a:bodyPr>
          <a:lstStyle/>
          <a:p>
            <a:r>
              <a:rPr lang="en-ZA" dirty="0"/>
              <a:t>Low-level sources can have large </a:t>
            </a:r>
            <a:r>
              <a:rPr lang="en-ZA" dirty="0" smtClean="0"/>
              <a:t>impacts as</a:t>
            </a:r>
            <a:r>
              <a:rPr lang="en-ZA" dirty="0" smtClean="0">
                <a:sym typeface="Wingdings" panose="05000000000000000000" pitchFamily="2" charset="2"/>
              </a:rPr>
              <a:t> in breathing zone of people</a:t>
            </a:r>
            <a:endParaRPr lang="en-ZA" dirty="0"/>
          </a:p>
          <a:p>
            <a:pPr lvl="1"/>
            <a:r>
              <a:rPr lang="en-ZA" dirty="0" smtClean="0"/>
              <a:t>Traffic emissions and domestic burning emissions</a:t>
            </a:r>
          </a:p>
          <a:p>
            <a:r>
              <a:rPr lang="en-ZA" dirty="0" smtClean="0"/>
              <a:t>At sites across 4 monitoring networks (</a:t>
            </a:r>
            <a:r>
              <a:rPr lang="en-ZA" dirty="0" err="1" smtClean="0"/>
              <a:t>CoJ</a:t>
            </a:r>
            <a:r>
              <a:rPr lang="en-ZA" dirty="0" smtClean="0"/>
              <a:t>, </a:t>
            </a:r>
            <a:r>
              <a:rPr lang="en-ZA" dirty="0" err="1" smtClean="0"/>
              <a:t>CoT</a:t>
            </a:r>
            <a:r>
              <a:rPr lang="en-ZA" dirty="0" smtClean="0"/>
              <a:t>, VTAPA, Gauteng HPA sites), PM levels in township monitoring sites &gt; than other types </a:t>
            </a:r>
            <a:r>
              <a:rPr lang="en-ZA" dirty="0"/>
              <a:t>of </a:t>
            </a:r>
            <a:r>
              <a:rPr lang="en-ZA" dirty="0" smtClean="0"/>
              <a:t>sites</a:t>
            </a:r>
          </a:p>
          <a:p>
            <a:r>
              <a:rPr lang="en-ZA" dirty="0" smtClean="0"/>
              <a:t>Vehicle population is increasing; Health impacts from traffic emissions</a:t>
            </a:r>
            <a:endParaRPr lang="en-ZA" dirty="0"/>
          </a:p>
          <a:p>
            <a:pPr lvl="1"/>
            <a:r>
              <a:rPr lang="en-ZA" dirty="0"/>
              <a:t>Diesel exhaust </a:t>
            </a:r>
            <a:r>
              <a:rPr lang="en-ZA" dirty="0">
                <a:sym typeface="Wingdings" panose="05000000000000000000" pitchFamily="2" charset="2"/>
              </a:rPr>
              <a:t> carcinogenic to humans (WHO, IARC)</a:t>
            </a:r>
          </a:p>
          <a:p>
            <a:pPr lvl="1"/>
            <a:r>
              <a:rPr lang="en-ZA" dirty="0"/>
              <a:t>Prevalence of asthma has been associated with </a:t>
            </a:r>
            <a:r>
              <a:rPr lang="en-ZA" dirty="0" smtClean="0"/>
              <a:t>exposure to heavy </a:t>
            </a:r>
            <a:r>
              <a:rPr lang="en-ZA" dirty="0"/>
              <a:t>truck </a:t>
            </a:r>
            <a:r>
              <a:rPr lang="en-ZA" dirty="0" smtClean="0"/>
              <a:t>traffic while  </a:t>
            </a:r>
            <a:r>
              <a:rPr lang="en-ZA" dirty="0"/>
              <a:t>living close to road (Gowers et al., 2012) </a:t>
            </a:r>
          </a:p>
          <a:p>
            <a:endParaRPr lang="en-ZA" dirty="0" smtClean="0"/>
          </a:p>
          <a:p>
            <a:pPr marL="0" indent="0">
              <a:buNone/>
            </a:pPr>
            <a:endParaRPr lang="en-ZA" dirty="0" smtClean="0"/>
          </a:p>
          <a:p>
            <a:pPr lvl="1"/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r="7822" b="2762"/>
          <a:stretch/>
        </p:blipFill>
        <p:spPr bwMode="auto">
          <a:xfrm>
            <a:off x="2123728" y="4356213"/>
            <a:ext cx="2160240" cy="2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13" y="3641551"/>
            <a:ext cx="1905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" y="4383467"/>
            <a:ext cx="2123727" cy="241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" y="3641551"/>
            <a:ext cx="2276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1198461" y="5317824"/>
            <a:ext cx="259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smtClean="0"/>
              <a:t>Hersey, Garland, et al., ACP, 2015</a:t>
            </a:r>
            <a:endParaRPr lang="en-GB" sz="1400" i="1" dirty="0"/>
          </a:p>
        </p:txBody>
      </p:sp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40" y="3959543"/>
            <a:ext cx="4628396" cy="2868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46761" y="6309320"/>
            <a:ext cx="2327275" cy="23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en-GB" sz="800" i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Sources: CSIR (2003), </a:t>
            </a:r>
            <a:r>
              <a:rPr lang="en-GB" sz="800" i="1" kern="1200" dirty="0" err="1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eNaTIS</a:t>
            </a:r>
            <a:r>
              <a:rPr lang="en-GB" sz="800" i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 (2014), </a:t>
            </a:r>
            <a:r>
              <a:rPr lang="en-GB" sz="800" i="1" kern="1200" dirty="0" err="1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StatsSA</a:t>
            </a:r>
            <a:r>
              <a:rPr lang="en-GB" sz="800" i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 (2013)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66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Unpacking the topic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268760"/>
            <a:ext cx="9180512" cy="547260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ZA" dirty="0" smtClean="0"/>
              <a:t>Context: Complexities of management and air pollution</a:t>
            </a:r>
          </a:p>
          <a:p>
            <a:r>
              <a:rPr lang="en-ZA" dirty="0" smtClean="0"/>
              <a:t>Historical context</a:t>
            </a:r>
          </a:p>
          <a:p>
            <a:r>
              <a:rPr lang="en-ZA" dirty="0" smtClean="0"/>
              <a:t>Snapshot: Where are we now?</a:t>
            </a:r>
          </a:p>
          <a:p>
            <a:r>
              <a:rPr lang="en-ZA" dirty="0" smtClean="0"/>
              <a:t>What do we know about ambient pollution trends?</a:t>
            </a:r>
          </a:p>
          <a:p>
            <a:pPr lvl="1"/>
            <a:r>
              <a:rPr lang="en-ZA" dirty="0" smtClean="0"/>
              <a:t>Highlight some pieces of the puzzle</a:t>
            </a:r>
          </a:p>
          <a:p>
            <a:pPr lvl="2"/>
            <a:r>
              <a:rPr lang="en-ZA" sz="1900" dirty="0" smtClean="0"/>
              <a:t>Local information</a:t>
            </a:r>
          </a:p>
          <a:p>
            <a:pPr lvl="2"/>
            <a:r>
              <a:rPr lang="en-ZA" sz="1900" dirty="0" smtClean="0"/>
              <a:t>An a</a:t>
            </a:r>
            <a:r>
              <a:rPr lang="en-ZA" sz="1900" dirty="0" smtClean="0"/>
              <a:t>ssessment </a:t>
            </a:r>
            <a:r>
              <a:rPr lang="en-ZA" sz="1900" dirty="0" smtClean="0"/>
              <a:t>of international data</a:t>
            </a:r>
          </a:p>
          <a:p>
            <a:r>
              <a:rPr lang="en-ZA" dirty="0" smtClean="0"/>
              <a:t>Emerging management concerns</a:t>
            </a:r>
          </a:p>
          <a:p>
            <a:r>
              <a:rPr lang="en-ZA" dirty="0" smtClean="0"/>
              <a:t>Research trends to meet air pollution and air quality management concerns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 smtClean="0"/>
              <a:t>Throughout I have highlighted data to illustrate points. M</a:t>
            </a:r>
            <a:r>
              <a:rPr lang="en-ZA" dirty="0" smtClean="0">
                <a:sym typeface="Wingdings" panose="05000000000000000000" pitchFamily="2" charset="2"/>
              </a:rPr>
              <a:t>any times this is just an example or an area we have worked in  not to say problem is limited to only these sites, these points many times will hold true at other sites</a:t>
            </a:r>
          </a:p>
          <a:p>
            <a:pPr lvl="1"/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val="23089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1" y="130622"/>
            <a:ext cx="8670979" cy="850106"/>
          </a:xfrm>
        </p:spPr>
        <p:txBody>
          <a:bodyPr/>
          <a:lstStyle/>
          <a:p>
            <a:r>
              <a:rPr lang="en-ZA" dirty="0" smtClean="0"/>
              <a:t>Management trends: Importance of understanding ozone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1755601"/>
          </a:xfrm>
        </p:spPr>
        <p:txBody>
          <a:bodyPr/>
          <a:lstStyle/>
          <a:p>
            <a:r>
              <a:rPr lang="en-ZA" dirty="0" smtClean="0"/>
              <a:t>Large number of exceedances </a:t>
            </a:r>
            <a:r>
              <a:rPr lang="en-ZA" dirty="0" smtClean="0">
                <a:sym typeface="Wingdings" panose="05000000000000000000" pitchFamily="2" charset="2"/>
              </a:rPr>
              <a:t> Highlighting HPA sites (SAAQIS)</a:t>
            </a:r>
            <a:endParaRPr lang="en-ZA" dirty="0" smtClean="0"/>
          </a:p>
          <a:p>
            <a:r>
              <a:rPr lang="en-ZA" dirty="0" smtClean="0"/>
              <a:t>If simulated ozone concentrations are too low, why? This is </a:t>
            </a:r>
            <a:r>
              <a:rPr lang="en-ZA" dirty="0" smtClean="0"/>
              <a:t>why </a:t>
            </a:r>
            <a:r>
              <a:rPr lang="en-ZA" dirty="0" smtClean="0"/>
              <a:t>detailed measurements are necessary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008" y="3068960"/>
            <a:ext cx="2267744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b="1" dirty="0" smtClean="0"/>
              <a:t>Research needs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ZA" dirty="0" smtClean="0"/>
              <a:t>Emissions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ZA" dirty="0" smtClean="0"/>
              <a:t>Precursor monitoring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ZA" dirty="0" smtClean="0"/>
              <a:t>Modelling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ZA" dirty="0" smtClean="0"/>
              <a:t>Climate, agriculture and health impacts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ZA" dirty="0" smtClean="0"/>
              <a:t>Integrated assessment – multiple benefits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74" y="3284984"/>
            <a:ext cx="692392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9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12619" r="28841" b="33778"/>
          <a:stretch/>
        </p:blipFill>
        <p:spPr bwMode="auto">
          <a:xfrm>
            <a:off x="971600" y="3717032"/>
            <a:ext cx="3816424" cy="309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Ozone is notoriously difficult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5112568" cy="4032449"/>
          </a:xfrm>
        </p:spPr>
        <p:txBody>
          <a:bodyPr/>
          <a:lstStyle/>
          <a:p>
            <a:r>
              <a:rPr lang="en-ZA" sz="1800" dirty="0" smtClean="0"/>
              <a:t>Graphs of national trends from US </a:t>
            </a:r>
            <a:r>
              <a:rPr lang="en-ZA" sz="1800" dirty="0"/>
              <a:t>EPA (Purple is 90% to 10</a:t>
            </a:r>
            <a:r>
              <a:rPr lang="en-ZA" sz="1800" dirty="0" smtClean="0"/>
              <a:t>%</a:t>
            </a:r>
            <a:r>
              <a:rPr lang="en-GB" sz="1800" dirty="0" smtClean="0"/>
              <a:t> stations)</a:t>
            </a:r>
          </a:p>
          <a:p>
            <a:r>
              <a:rPr lang="en-ZA" sz="1800" dirty="0" smtClean="0"/>
              <a:t>Highlights the long struggle with ozone</a:t>
            </a:r>
          </a:p>
          <a:p>
            <a:r>
              <a:rPr lang="en-ZA" sz="1800" b="1" dirty="0" smtClean="0"/>
              <a:t>Sustained, targeted and effective management</a:t>
            </a:r>
          </a:p>
          <a:p>
            <a:r>
              <a:rPr lang="en-ZA" sz="1800" dirty="0" smtClean="0"/>
              <a:t>But for this, </a:t>
            </a:r>
            <a:r>
              <a:rPr lang="en-ZA" sz="1800" b="1" dirty="0" smtClean="0"/>
              <a:t>need evidence base</a:t>
            </a:r>
          </a:p>
          <a:p>
            <a:pPr lvl="1"/>
            <a:r>
              <a:rPr lang="en-ZA" sz="1600" b="1" dirty="0" smtClean="0">
                <a:solidFill>
                  <a:srgbClr val="0070C0"/>
                </a:solidFill>
              </a:rPr>
              <a:t>Modelling </a:t>
            </a:r>
          </a:p>
          <a:p>
            <a:pPr lvl="1"/>
            <a:r>
              <a:rPr lang="en-ZA" sz="1600" b="1" dirty="0" smtClean="0">
                <a:solidFill>
                  <a:srgbClr val="0070C0"/>
                </a:solidFill>
              </a:rPr>
              <a:t>Monitoring</a:t>
            </a:r>
          </a:p>
          <a:p>
            <a:pPr lvl="1"/>
            <a:r>
              <a:rPr lang="en-ZA" sz="1600" b="1" dirty="0" smtClean="0">
                <a:solidFill>
                  <a:srgbClr val="0070C0"/>
                </a:solidFill>
              </a:rPr>
              <a:t>Impacts (health, ecosystems and agriculture)</a:t>
            </a:r>
          </a:p>
          <a:p>
            <a:endParaRPr lang="en-ZA" sz="16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27272" r="29469" b="20379"/>
          <a:stretch/>
        </p:blipFill>
        <p:spPr bwMode="auto">
          <a:xfrm>
            <a:off x="5148064" y="3831544"/>
            <a:ext cx="3799790" cy="303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28292" r="30997" b="22493"/>
          <a:stretch/>
        </p:blipFill>
        <p:spPr bwMode="auto">
          <a:xfrm>
            <a:off x="5287479" y="1009265"/>
            <a:ext cx="3623762" cy="285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7690391" y="5403432"/>
            <a:ext cx="2528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https://www.epa.gov/air-trends</a:t>
            </a:r>
          </a:p>
        </p:txBody>
      </p:sp>
    </p:spTree>
    <p:extLst>
      <p:ext uri="{BB962C8B-B14F-4D97-AF65-F5344CB8AC3E}">
        <p14:creationId xmlns:p14="http://schemas.microsoft.com/office/powerpoint/2010/main" val="22601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Positive trends in management and air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795320" cy="3024336"/>
          </a:xfrm>
        </p:spPr>
        <p:txBody>
          <a:bodyPr>
            <a:normAutofit lnSpcReduction="10000"/>
          </a:bodyPr>
          <a:lstStyle/>
          <a:p>
            <a:r>
              <a:rPr lang="en-ZA" sz="2200" dirty="0" smtClean="0"/>
              <a:t>Scientists have tendency to point out gaps and issues</a:t>
            </a:r>
          </a:p>
          <a:p>
            <a:pPr lvl="0"/>
            <a:r>
              <a:rPr lang="en-ZA" sz="2200" b="1" dirty="0">
                <a:solidFill>
                  <a:srgbClr val="002060"/>
                </a:solidFill>
              </a:rPr>
              <a:t>South Africa have the tools to improve air pollution </a:t>
            </a:r>
            <a:endParaRPr lang="en-ZA" sz="2200" dirty="0" smtClean="0"/>
          </a:p>
          <a:p>
            <a:r>
              <a:rPr lang="en-ZA" sz="2200" dirty="0" smtClean="0"/>
              <a:t>Improving </a:t>
            </a:r>
            <a:r>
              <a:rPr lang="en-ZA" sz="2200" dirty="0" smtClean="0"/>
              <a:t>air quality is difficult. It is an on-going process that needs continuous effort</a:t>
            </a:r>
          </a:p>
          <a:p>
            <a:pPr lvl="1"/>
            <a:r>
              <a:rPr lang="en-ZA" dirty="0" smtClean="0"/>
              <a:t>Technical </a:t>
            </a:r>
            <a:r>
              <a:rPr lang="en-ZA" dirty="0" smtClean="0"/>
              <a:t>knowledge</a:t>
            </a:r>
          </a:p>
          <a:p>
            <a:pPr lvl="1"/>
            <a:r>
              <a:rPr lang="en-ZA" dirty="0" smtClean="0"/>
              <a:t>Sustained support</a:t>
            </a:r>
          </a:p>
          <a:p>
            <a:pPr lvl="1"/>
            <a:r>
              <a:rPr lang="en-ZA" dirty="0" smtClean="0"/>
              <a:t>“invisible”</a:t>
            </a:r>
          </a:p>
          <a:p>
            <a:pPr lvl="1"/>
            <a:r>
              <a:rPr lang="en-ZA" dirty="0" smtClean="0"/>
              <a:t>Involvement of many stakeholders</a:t>
            </a:r>
            <a:endParaRPr lang="en-ZA" dirty="0"/>
          </a:p>
          <a:p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7687"/>
          <a:stretch/>
        </p:blipFill>
        <p:spPr bwMode="auto">
          <a:xfrm>
            <a:off x="5043381" y="2276872"/>
            <a:ext cx="405289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861048"/>
            <a:ext cx="5508104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Z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benefits to improving AQ across </a:t>
            </a: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</a:t>
            </a:r>
            <a:r>
              <a:rPr lang="en-Z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(health, </a:t>
            </a: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agriculture, </a:t>
            </a:r>
            <a:r>
              <a:rPr lang="en-Z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ecosystems, climate, water, </a:t>
            </a: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infrastructure)</a:t>
            </a:r>
            <a:endParaRPr lang="en-Z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situation: Diversity </a:t>
            </a:r>
            <a:r>
              <a:rPr lang="en-Z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sources and understanding the </a:t>
            </a: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counterfactual </a:t>
            </a:r>
            <a:r>
              <a:rPr lang="en-Z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</a:t>
            </a:r>
            <a:r>
              <a:rPr lang="en-Z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(M&amp;E includes monitoring and modelling</a:t>
            </a: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Z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can assist to provide </a:t>
            </a:r>
            <a:r>
              <a:rPr lang="en-Z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base for effective </a:t>
            </a:r>
            <a:r>
              <a:rPr lang="en-Z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</a:t>
            </a:r>
            <a:endParaRPr lang="en-Z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575141" y="277230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 smtClean="0"/>
              <a:t>Taken from Garland, </a:t>
            </a:r>
            <a:r>
              <a:rPr lang="en-ZA" sz="1200" i="1" dirty="0" err="1" smtClean="0"/>
              <a:t>Libenberg-Enslin</a:t>
            </a:r>
            <a:r>
              <a:rPr lang="en-ZA" sz="1200" i="1" dirty="0" smtClean="0"/>
              <a:t> et al., 2017; based on </a:t>
            </a:r>
            <a:r>
              <a:rPr lang="en-ZA" sz="1200" i="1" dirty="0" err="1" smtClean="0"/>
              <a:t>Schwela</a:t>
            </a:r>
            <a:r>
              <a:rPr lang="en-ZA" sz="1200" i="1" dirty="0" smtClean="0"/>
              <a:t>, 2012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0831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7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5491" y="0"/>
            <a:ext cx="3751005" cy="3789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690091"/>
          </a:xfrm>
        </p:spPr>
        <p:txBody>
          <a:bodyPr/>
          <a:lstStyle/>
          <a:p>
            <a:r>
              <a:rPr lang="en-ZA" dirty="0" smtClean="0"/>
              <a:t>EPI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598810"/>
            <a:ext cx="5004048" cy="4926533"/>
          </a:xfrm>
        </p:spPr>
        <p:txBody>
          <a:bodyPr>
            <a:normAutofit fontScale="92500" lnSpcReduction="10000"/>
          </a:bodyPr>
          <a:lstStyle/>
          <a:p>
            <a:r>
              <a:rPr lang="en-ZA" dirty="0" smtClean="0"/>
              <a:t>National values for PM25 reported</a:t>
            </a:r>
          </a:p>
          <a:p>
            <a:r>
              <a:rPr lang="en-ZA" dirty="0" smtClean="0"/>
              <a:t>Ground-level PM</a:t>
            </a:r>
            <a:r>
              <a:rPr lang="en-ZA" baseline="-25000" dirty="0" smtClean="0"/>
              <a:t>2.5</a:t>
            </a:r>
            <a:r>
              <a:rPr lang="en-ZA" dirty="0" smtClean="0"/>
              <a:t> data available gridded as three-year running median (10 km resolution)</a:t>
            </a:r>
          </a:p>
          <a:p>
            <a:r>
              <a:rPr lang="en-ZA" dirty="0"/>
              <a:t>Ground-level PM</a:t>
            </a:r>
            <a:r>
              <a:rPr lang="en-ZA" baseline="-25000" dirty="0"/>
              <a:t>2.5</a:t>
            </a:r>
            <a:r>
              <a:rPr lang="en-ZA" dirty="0" smtClean="0"/>
              <a:t> data calculated from </a:t>
            </a:r>
            <a:r>
              <a:rPr lang="en-ZA" b="1" dirty="0" smtClean="0"/>
              <a:t>combination of satellites and models </a:t>
            </a:r>
            <a:r>
              <a:rPr lang="en-ZA" dirty="0" smtClean="0"/>
              <a:t>(e.g. vertical profiles)</a:t>
            </a:r>
            <a:r>
              <a:rPr lang="en-ZA" b="1" dirty="0" smtClean="0"/>
              <a:t> – </a:t>
            </a:r>
            <a:r>
              <a:rPr lang="en-ZA" dirty="0" smtClean="0"/>
              <a:t>satellite overpass time</a:t>
            </a:r>
            <a:r>
              <a:rPr lang="en-AU" b="1" dirty="0" smtClean="0"/>
              <a:t> </a:t>
            </a:r>
          </a:p>
          <a:p>
            <a:r>
              <a:rPr lang="en-AU" dirty="0" smtClean="0"/>
              <a:t>Monthly values then </a:t>
            </a:r>
            <a:r>
              <a:rPr lang="en-AU" dirty="0" err="1" smtClean="0"/>
              <a:t>calc</a:t>
            </a:r>
            <a:r>
              <a:rPr lang="en-AU" dirty="0" smtClean="0"/>
              <a:t> </a:t>
            </a:r>
            <a:r>
              <a:rPr lang="en-AU" dirty="0" smtClean="0">
                <a:solidFill>
                  <a:srgbClr val="002060"/>
                </a:solidFill>
              </a:rPr>
              <a:t>three year </a:t>
            </a:r>
            <a:r>
              <a:rPr lang="en-AU" dirty="0">
                <a:solidFill>
                  <a:srgbClr val="002060"/>
                </a:solidFill>
              </a:rPr>
              <a:t>moving median values. </a:t>
            </a:r>
            <a:r>
              <a:rPr lang="en-AU" dirty="0"/>
              <a:t>The median values were used to reduce the noise in the data from the satellite retrievals (van </a:t>
            </a:r>
            <a:r>
              <a:rPr lang="en-AU" dirty="0" err="1"/>
              <a:t>Donkelaar</a:t>
            </a:r>
            <a:r>
              <a:rPr lang="en-AU" dirty="0"/>
              <a:t> et al., 2015</a:t>
            </a:r>
            <a:r>
              <a:rPr lang="en-AU" dirty="0" smtClean="0"/>
              <a:t>)</a:t>
            </a:r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PM25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3158480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5491" y="0"/>
            <a:ext cx="385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2013 three year running median of surface PM</a:t>
            </a:r>
            <a:r>
              <a:rPr lang="en-AU" baseline="-25000" dirty="0"/>
              <a:t>2.5 </a:t>
            </a:r>
            <a:r>
              <a:rPr lang="en-AU" dirty="0"/>
              <a:t>mass concentrations </a:t>
            </a:r>
            <a:r>
              <a:rPr lang="en-AU" dirty="0" smtClean="0"/>
              <a:t> used </a:t>
            </a:r>
            <a:r>
              <a:rPr lang="en-AU" dirty="0"/>
              <a:t>as input into the </a:t>
            </a:r>
            <a:r>
              <a:rPr lang="en-AU" dirty="0" smtClean="0"/>
              <a:t>EPI</a:t>
            </a:r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5"/>
          <a:stretch/>
        </p:blipFill>
        <p:spPr bwMode="auto">
          <a:xfrm>
            <a:off x="6186098" y="3840428"/>
            <a:ext cx="2634374" cy="30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750277" y="5435300"/>
            <a:ext cx="259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smtClean="0"/>
              <a:t>Hersey, Garland, et al., ACP, 2015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5412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201904" y="5517232"/>
            <a:ext cx="161856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756" y="908720"/>
            <a:ext cx="4040188" cy="690091"/>
          </a:xfrm>
        </p:spPr>
        <p:txBody>
          <a:bodyPr/>
          <a:lstStyle/>
          <a:p>
            <a:r>
              <a:rPr lang="en-ZA" dirty="0" smtClean="0"/>
              <a:t>Local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844824"/>
            <a:ext cx="4932040" cy="4824536"/>
          </a:xfrm>
        </p:spPr>
        <p:txBody>
          <a:bodyPr>
            <a:normAutofit fontScale="85000" lnSpcReduction="10000"/>
          </a:bodyPr>
          <a:lstStyle/>
          <a:p>
            <a:r>
              <a:rPr lang="en-ZA" dirty="0" smtClean="0"/>
              <a:t>Used PM</a:t>
            </a:r>
            <a:r>
              <a:rPr lang="en-ZA" baseline="-25000" dirty="0" smtClean="0"/>
              <a:t>2.5</a:t>
            </a:r>
            <a:r>
              <a:rPr lang="en-ZA" dirty="0" smtClean="0"/>
              <a:t> ambient data available on SAAQIS for networks with long and continuous dataset – HPA and VTAPA</a:t>
            </a:r>
          </a:p>
          <a:p>
            <a:r>
              <a:rPr lang="en-ZA" dirty="0"/>
              <a:t>1 Jan 2008 – 1 October 2015. These data were quality checked (QC) by CSIR, and then averaged to monthly values, and processed to a corresponding three year moving median as reported in EPI data</a:t>
            </a:r>
            <a:r>
              <a:rPr lang="en-ZA" dirty="0" smtClean="0"/>
              <a:t>.</a:t>
            </a:r>
          </a:p>
          <a:p>
            <a:r>
              <a:rPr lang="en-ZA" dirty="0" smtClean="0"/>
              <a:t>Did not use data completeness thresholds – concerns with losing too much data</a:t>
            </a:r>
          </a:p>
          <a:p>
            <a:r>
              <a:rPr lang="en-ZA" dirty="0" smtClean="0"/>
              <a:t>Used all hours of day (not just overpass) – better estimate of ambient exposure</a:t>
            </a:r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Local PM</a:t>
            </a:r>
            <a:r>
              <a:rPr lang="en-ZA" baseline="-25000" dirty="0" smtClean="0"/>
              <a:t>2.5</a:t>
            </a:r>
            <a:r>
              <a:rPr lang="en-ZA" dirty="0" smtClean="0"/>
              <a:t> data</a:t>
            </a:r>
            <a:endParaRPr lang="en-GB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/>
          <a:stretch/>
        </p:blipFill>
        <p:spPr bwMode="auto">
          <a:xfrm>
            <a:off x="5004048" y="980728"/>
            <a:ext cx="3963662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02198" y="3989452"/>
            <a:ext cx="3878314" cy="303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is state of air quality? What are gaps?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" y="1088019"/>
            <a:ext cx="5000195" cy="5769981"/>
          </a:xfrm>
        </p:spPr>
        <p:txBody>
          <a:bodyPr>
            <a:normAutofit/>
          </a:bodyPr>
          <a:lstStyle/>
          <a:p>
            <a:r>
              <a:rPr lang="en-ZA" dirty="0" smtClean="0"/>
              <a:t>Studies in many areas in South Africa find high levels of pollution </a:t>
            </a:r>
            <a:r>
              <a:rPr lang="en-ZA" dirty="0" smtClean="0">
                <a:sym typeface="Wingdings" panose="05000000000000000000" pitchFamily="2" charset="2"/>
              </a:rPr>
              <a:t> secondary pollutants (i.e. those formed in the atmosphere in particular are issues of concern  PM and ozone)</a:t>
            </a:r>
          </a:p>
          <a:p>
            <a:r>
              <a:rPr lang="en-ZA" dirty="0" smtClean="0">
                <a:solidFill>
                  <a:srgbClr val="FF0000"/>
                </a:solidFill>
                <a:sym typeface="Wingdings" panose="05000000000000000000" pitchFamily="2" charset="2"/>
              </a:rPr>
              <a:t>Compliance monitoring data  trends</a:t>
            </a:r>
          </a:p>
          <a:p>
            <a:r>
              <a:rPr lang="en-ZA" dirty="0" smtClean="0">
                <a:sym typeface="Wingdings" panose="05000000000000000000" pitchFamily="2" charset="2"/>
              </a:rPr>
              <a:t>Research is needed as air quality and air quality management are extremely complex </a:t>
            </a:r>
          </a:p>
          <a:p>
            <a:r>
              <a:rPr lang="en-ZA" dirty="0" smtClean="0">
                <a:solidFill>
                  <a:srgbClr val="FF0000"/>
                </a:solidFill>
                <a:sym typeface="Wingdings" panose="05000000000000000000" pitchFamily="2" charset="2"/>
              </a:rPr>
              <a:t>Local – international researchers link to improve understanding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32040" y="1412776"/>
            <a:ext cx="4182782" cy="2564792"/>
            <a:chOff x="29894" y="2547780"/>
            <a:chExt cx="7657706" cy="4636387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28745" y="2547780"/>
              <a:ext cx="0" cy="419806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1201701" y="6692408"/>
              <a:ext cx="6485899" cy="92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9894" y="4454809"/>
              <a:ext cx="756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P(O</a:t>
              </a:r>
              <a:r>
                <a:rPr lang="en-CA" baseline="-25000" dirty="0"/>
                <a:t>3</a:t>
              </a:r>
              <a:r>
                <a:rPr lang="en-CA" dirty="0"/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46592" y="6814835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NO</a:t>
              </a:r>
              <a:r>
                <a:rPr lang="en-CA" baseline="-25000" dirty="0"/>
                <a:t>x</a:t>
              </a:r>
              <a:r>
                <a:rPr lang="en-CA" dirty="0"/>
                <a:t> concentrations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098474" y="3931803"/>
              <a:ext cx="3909059" cy="2545197"/>
            </a:xfrm>
            <a:custGeom>
              <a:avLst/>
              <a:gdLst>
                <a:gd name="connsiteX0" fmla="*/ 0 w 3553690"/>
                <a:gd name="connsiteY0" fmla="*/ 2313815 h 2313815"/>
                <a:gd name="connsiteX1" fmla="*/ 1773381 w 3553690"/>
                <a:gd name="connsiteY1" fmla="*/ 106 h 2313815"/>
                <a:gd name="connsiteX2" fmla="*/ 3553690 w 3553690"/>
                <a:gd name="connsiteY2" fmla="*/ 2237615 h 23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3690" h="2313815">
                  <a:moveTo>
                    <a:pt x="0" y="2313815"/>
                  </a:moveTo>
                  <a:cubicBezTo>
                    <a:pt x="590549" y="1163310"/>
                    <a:pt x="1181099" y="12806"/>
                    <a:pt x="1773381" y="106"/>
                  </a:cubicBezTo>
                  <a:cubicBezTo>
                    <a:pt x="2365663" y="-12594"/>
                    <a:pt x="2959676" y="1112510"/>
                    <a:pt x="3553690" y="22376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66952" y="3531692"/>
              <a:ext cx="2581761" cy="183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b="1" dirty="0">
                  <a:solidFill>
                    <a:srgbClr val="FF0000"/>
                  </a:solidFill>
                </a:rPr>
                <a:t>VOC-limited regime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1" y="2669898"/>
              <a:ext cx="2687246" cy="127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dirty="0">
                  <a:solidFill>
                    <a:srgbClr val="FF0000"/>
                  </a:solidFill>
                </a:rPr>
                <a:t>NO</a:t>
              </a:r>
              <a:r>
                <a:rPr lang="en-ZA" sz="2000" baseline="-25000" dirty="0">
                  <a:solidFill>
                    <a:srgbClr val="FF0000"/>
                  </a:solidFill>
                </a:rPr>
                <a:t>x</a:t>
              </a:r>
              <a:r>
                <a:rPr lang="en-ZA" sz="2000" dirty="0">
                  <a:solidFill>
                    <a:srgbClr val="FF0000"/>
                  </a:solidFill>
                </a:rPr>
                <a:t>-limited regime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7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21" y="3910784"/>
            <a:ext cx="3843335" cy="27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47431"/>
            <a:ext cx="4356847" cy="28096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2133600" cy="304800"/>
          </a:xfrm>
          <a:prstGeom prst="rect">
            <a:avLst/>
          </a:prstGeom>
        </p:spPr>
        <p:txBody>
          <a:bodyPr/>
          <a:lstStyle/>
          <a:p>
            <a:fld id="{0BDC0E7D-25F4-4808-AC52-71740CA60E0B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332"/>
            <a:ext cx="4678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Multi year (2008-2015) AOT40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081618"/>
            <a:ext cx="4464424" cy="2704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2D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Across all sites except </a:t>
            </a:r>
            <a:r>
              <a:rPr lang="en-US" sz="1800" dirty="0" err="1" smtClean="0"/>
              <a:t>Secunda</a:t>
            </a:r>
            <a:r>
              <a:rPr lang="en-US" sz="1800" dirty="0" smtClean="0"/>
              <a:t> site (township in industrial area), the AOT40 is larger for wheat than soybean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ym typeface="Wingdings" panose="05000000000000000000" pitchFamily="2" charset="2"/>
              </a:rPr>
              <a:t>ozone peaks in spring before rains</a:t>
            </a:r>
            <a:endParaRPr lang="en-US" sz="1800" b="1" dirty="0" smtClean="0"/>
          </a:p>
          <a:p>
            <a:r>
              <a:rPr lang="en-US" sz="1800" dirty="0" smtClean="0"/>
              <a:t>For </a:t>
            </a:r>
            <a:r>
              <a:rPr lang="en-US" sz="1800" dirty="0"/>
              <a:t>m</a:t>
            </a:r>
            <a:r>
              <a:rPr lang="en-US" sz="1800" dirty="0" smtClean="0"/>
              <a:t>aize and sorghum, on average the AOT40 is below the threshold </a:t>
            </a:r>
            <a:r>
              <a:rPr lang="en-US" sz="1800" dirty="0" smtClean="0">
                <a:sym typeface="Wingdings" panose="05000000000000000000" pitchFamily="2" charset="2"/>
              </a:rPr>
              <a:t> but large inter-annual variability across years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38409"/>
            <a:ext cx="4282327" cy="302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56868"/>
              </p:ext>
            </p:extLst>
          </p:nvPr>
        </p:nvGraphicFramePr>
        <p:xfrm>
          <a:off x="4257216" y="836876"/>
          <a:ext cx="4597110" cy="2957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404"/>
                <a:gridCol w="2043953"/>
                <a:gridCol w="1586753"/>
              </a:tblGrid>
              <a:tr h="611548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</a:p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(y=relative</a:t>
                      </a:r>
                      <a:r>
                        <a:rPr lang="en-Z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yield</a:t>
                      </a:r>
                    </a:p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= AOT40 in ppm.hr)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0335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Wheat (C3)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y=-0.0161x+0.99</a:t>
                      </a:r>
                      <a:r>
                        <a:rPr lang="en-Z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Fuhrer et al. (1986a)</a:t>
                      </a:r>
                    </a:p>
                    <a:p>
                      <a:pPr algn="ctr"/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Temple (1990b)</a:t>
                      </a:r>
                      <a:endParaRPr lang="en-GB" sz="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1396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Maize (C4)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y=</a:t>
                      </a:r>
                      <a:r>
                        <a:rPr lang="en-Z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-0.0036x+1.02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Rudorff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(1996),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Mulchi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(1995), Kress and Miller (1985)</a:t>
                      </a:r>
                      <a:endParaRPr lang="en-GB" sz="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67508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Sorghum (C4)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y=</a:t>
                      </a:r>
                      <a:r>
                        <a:rPr lang="en-Z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-0.0036x+1.02</a:t>
                      </a:r>
                      <a:r>
                        <a:rPr lang="en-GB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(same as maize was used)</a:t>
                      </a:r>
                      <a:endParaRPr lang="en-GB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Rudorff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(1996),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Mulchi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(1995), Kress and Miller (1985)</a:t>
                      </a:r>
                      <a:endParaRPr lang="en-GB" sz="800" i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45847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Soybean (C3)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y=-0.0116x+1.02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Heagle</a:t>
                      </a:r>
                      <a:r>
                        <a:rPr lang="en-ZA" sz="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(1988b),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Heggestad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(1985, 1988),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Mulchi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(1995)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Heggestad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Lesser (1990),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Heagle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(1987a, 1998), </a:t>
                      </a:r>
                      <a:r>
                        <a:rPr lang="en-ZA" sz="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Fiscus</a:t>
                      </a:r>
                      <a:r>
                        <a:rPr lang="en-ZA" sz="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(1997)</a:t>
                      </a:r>
                      <a:endParaRPr lang="en-GB" sz="800" i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5903" y="3741507"/>
            <a:ext cx="20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i="1" dirty="0" err="1" smtClean="0"/>
              <a:t>Piqueras</a:t>
            </a:r>
            <a:r>
              <a:rPr lang="en-ZA" sz="1600" i="1" dirty="0" smtClean="0"/>
              <a:t> et al., in prep</a:t>
            </a:r>
            <a:endParaRPr lang="en-GB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48" y="3757102"/>
            <a:ext cx="4797786" cy="310089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Previously developed </a:t>
            </a:r>
            <a:r>
              <a:rPr lang="en-US" sz="1800" b="1" dirty="0" smtClean="0"/>
              <a:t>response functions</a:t>
            </a:r>
            <a:r>
              <a:rPr lang="en-US" sz="1800" dirty="0" smtClean="0"/>
              <a:t> were utilized to calculate the </a:t>
            </a:r>
            <a:r>
              <a:rPr lang="en-US" sz="1800" b="1" dirty="0" smtClean="0"/>
              <a:t>yield losses </a:t>
            </a:r>
            <a:r>
              <a:rPr lang="en-US" sz="1800" dirty="0" smtClean="0"/>
              <a:t>for each crop</a:t>
            </a:r>
          </a:p>
          <a:p>
            <a:r>
              <a:rPr lang="en-US" sz="1800" dirty="0" smtClean="0"/>
              <a:t>Not based on South African cultivars: Similarly robust relationships not yet available</a:t>
            </a:r>
            <a:endParaRPr lang="en-US" sz="1000" dirty="0" smtClean="0"/>
          </a:p>
          <a:p>
            <a:r>
              <a:rPr lang="en-US" sz="1800" dirty="0" smtClean="0"/>
              <a:t>No AOT40 equation has been developed for</a:t>
            </a:r>
            <a:r>
              <a:rPr lang="en-US" sz="1800" b="1" dirty="0" smtClean="0"/>
              <a:t> sorghum</a:t>
            </a:r>
            <a:r>
              <a:rPr lang="en-US" sz="1800" dirty="0" smtClean="0"/>
              <a:t>. The same equation as maize was used because both are C4 plants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388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106" y="3962400"/>
            <a:ext cx="3663315" cy="27457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939358" y="3886200"/>
            <a:ext cx="3663315" cy="28219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9106" y="1143000"/>
            <a:ext cx="3657600" cy="28194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3923063" y="1169865"/>
            <a:ext cx="3663315" cy="2823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41" y="1143000"/>
            <a:ext cx="8768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23063" y="1170172"/>
            <a:ext cx="810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Maize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441" y="3989083"/>
            <a:ext cx="1037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Sorghum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9357" y="3993548"/>
            <a:ext cx="1036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Soybean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65181" y="3103601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31496" y="312649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55905" y="6433593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178096" y="0"/>
            <a:ext cx="8229600" cy="850106"/>
          </a:xfrm>
        </p:spPr>
        <p:txBody>
          <a:bodyPr/>
          <a:lstStyle/>
          <a:p>
            <a:r>
              <a:rPr lang="en-ZA" dirty="0" smtClean="0"/>
              <a:t>Estimated average annual percent </a:t>
            </a:r>
            <a:r>
              <a:rPr lang="en-ZA" dirty="0"/>
              <a:t>y</a:t>
            </a:r>
            <a:r>
              <a:rPr lang="en-ZA" dirty="0" smtClean="0"/>
              <a:t>ield losses per crop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2133600" cy="304800"/>
          </a:xfrm>
          <a:prstGeom prst="rect">
            <a:avLst/>
          </a:prstGeom>
        </p:spPr>
        <p:txBody>
          <a:bodyPr/>
          <a:lstStyle/>
          <a:p>
            <a:fld id="{0BDC0E7D-25F4-4808-AC52-71740CA60E0B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673783" y="1539504"/>
            <a:ext cx="1380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Yield losses calculated from AOT40 </a:t>
            </a:r>
            <a:r>
              <a:rPr lang="en-ZA" dirty="0" smtClean="0">
                <a:sym typeface="Wingdings" panose="05000000000000000000" pitchFamily="2" charset="2"/>
              </a:rPr>
              <a:t> </a:t>
            </a:r>
            <a:r>
              <a:rPr lang="en-ZA" dirty="0" smtClean="0"/>
              <a:t>Decrease in losses  through seasons</a:t>
            </a:r>
          </a:p>
          <a:p>
            <a:endParaRPr lang="en-ZA" dirty="0" smtClean="0"/>
          </a:p>
          <a:p>
            <a:r>
              <a:rPr lang="en-ZA" dirty="0" smtClean="0"/>
              <a:t>No spatial trend seen</a:t>
            </a:r>
          </a:p>
          <a:p>
            <a:endParaRPr lang="en-ZA" dirty="0"/>
          </a:p>
          <a:p>
            <a:endParaRPr lang="en-ZA" dirty="0" smtClean="0"/>
          </a:p>
          <a:p>
            <a:endParaRPr lang="en-ZA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2771" y="1130808"/>
            <a:ext cx="2911767" cy="2667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4538" y="1312744"/>
            <a:ext cx="6119462" cy="4525963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most affected crop is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wheat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(multi-year average yield loss (AYL) of 14.21% and multi-year average total annual loss (TAL) of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$2.39 million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region)</a:t>
            </a:r>
            <a:b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2nd: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(AYL of 11.42% and TAL of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$49.9 million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region)</a:t>
            </a:r>
          </a:p>
          <a:p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3rd: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Sorghum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(AYL of 0.55% and TAL of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$0.08 million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the region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4th: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Soybean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(AYL of 0.12%  and TAL of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$0.32 million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 the region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2689" y="5808533"/>
            <a:ext cx="431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$ 52.69 million total loss</a:t>
            </a:r>
          </a:p>
          <a:p>
            <a:pPr algn="ctr"/>
            <a:r>
              <a:rPr lang="en-ZA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national GDP = 0.02%</a:t>
            </a:r>
          </a:p>
          <a:p>
            <a:pPr algn="ctr"/>
            <a:r>
              <a:rPr lang="en-ZA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GDP in Mpumalanga = 0.37%</a:t>
            </a:r>
            <a:endParaRPr lang="en-GB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2133600" cy="304800"/>
          </a:xfrm>
          <a:prstGeom prst="rect">
            <a:avLst/>
          </a:prstGeom>
        </p:spPr>
        <p:txBody>
          <a:bodyPr/>
          <a:lstStyle/>
          <a:p>
            <a:fld id="{0BDC0E7D-25F4-4808-AC52-71740CA60E0B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34133" y="229489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Estimated revenue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loss due to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ozone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D:\NACA 2017\Pedro\Graph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32" y="3298897"/>
            <a:ext cx="5745474" cy="31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2772" y="4022175"/>
            <a:ext cx="30437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“Maize </a:t>
            </a:r>
            <a:r>
              <a:rPr lang="en-ZA" dirty="0"/>
              <a:t>is the most important grain crop in South Africa, being both the major feed grain and the staple food of the majority </a:t>
            </a:r>
          </a:p>
          <a:p>
            <a:r>
              <a:rPr lang="en-ZA" dirty="0"/>
              <a:t>of the South African </a:t>
            </a:r>
            <a:r>
              <a:rPr lang="en-ZA" dirty="0" smtClean="0"/>
              <a:t>population.” (DAFF, 2016)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58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About our 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252520" cy="4968552"/>
          </a:xfrm>
        </p:spPr>
        <p:txBody>
          <a:bodyPr>
            <a:normAutofit fontScale="92500" lnSpcReduction="10000"/>
          </a:bodyPr>
          <a:lstStyle/>
          <a:p>
            <a:r>
              <a:rPr lang="en-ZA" b="1" dirty="0" smtClean="0"/>
              <a:t>Climate Studies, Modelling and Environmental Health Research Group </a:t>
            </a:r>
            <a:r>
              <a:rPr lang="en-ZA" dirty="0" smtClean="0"/>
              <a:t>sits within the Global Change Competency Area in the </a:t>
            </a:r>
            <a:r>
              <a:rPr lang="en-ZA" b="1" dirty="0" smtClean="0"/>
              <a:t>Natural Resources and the Environment Unit </a:t>
            </a:r>
            <a:r>
              <a:rPr lang="en-ZA" dirty="0" smtClean="0"/>
              <a:t>at CSIR</a:t>
            </a:r>
          </a:p>
          <a:p>
            <a:r>
              <a:rPr lang="en-ZA" dirty="0" smtClean="0"/>
              <a:t>Focus of sub-group on </a:t>
            </a:r>
            <a:r>
              <a:rPr lang="en-ZA" b="1" dirty="0" smtClean="0"/>
              <a:t>Air Quality and Environmental Health</a:t>
            </a:r>
          </a:p>
          <a:p>
            <a:pPr lvl="1"/>
            <a:r>
              <a:rPr lang="en-ZA" sz="2200" dirty="0"/>
              <a:t>Air quality modelling</a:t>
            </a:r>
          </a:p>
          <a:p>
            <a:pPr lvl="1"/>
            <a:r>
              <a:rPr lang="en-ZA" sz="2200" dirty="0"/>
              <a:t>Health risk and impacts from air quality and climate change</a:t>
            </a:r>
          </a:p>
          <a:p>
            <a:pPr lvl="1"/>
            <a:r>
              <a:rPr lang="en-ZA" sz="2200" dirty="0"/>
              <a:t>Air quality-climate change linkages</a:t>
            </a:r>
          </a:p>
          <a:p>
            <a:r>
              <a:rPr lang="en-ZA" dirty="0" smtClean="0"/>
              <a:t>Use </a:t>
            </a:r>
            <a:r>
              <a:rPr lang="en-ZA" dirty="0"/>
              <a:t>models and existing data to improve understanding of atmospheric science in region </a:t>
            </a:r>
            <a:r>
              <a:rPr lang="en-ZA" dirty="0" smtClean="0"/>
              <a:t>– we do some primary data collection, but generally in collaboration with others</a:t>
            </a:r>
          </a:p>
          <a:p>
            <a:r>
              <a:rPr lang="en-ZA" b="1" u="sng" dirty="0" smtClean="0"/>
              <a:t>Goal</a:t>
            </a:r>
            <a:r>
              <a:rPr lang="en-ZA" b="1" dirty="0" smtClean="0"/>
              <a:t>: </a:t>
            </a:r>
            <a:r>
              <a:rPr lang="en-ZA" dirty="0" smtClean="0"/>
              <a:t>provide evidence base to</a:t>
            </a:r>
            <a:r>
              <a:rPr lang="en-ZA" b="1" dirty="0" smtClean="0"/>
              <a:t> </a:t>
            </a:r>
            <a:r>
              <a:rPr lang="en-ZA" dirty="0"/>
              <a:t>support </a:t>
            </a:r>
            <a:r>
              <a:rPr lang="en-ZA" dirty="0" smtClean="0"/>
              <a:t>decision </a:t>
            </a:r>
            <a:r>
              <a:rPr lang="en-ZA" dirty="0"/>
              <a:t>makers in air quality and climate change  </a:t>
            </a:r>
            <a:endParaRPr lang="en-ZA" dirty="0" smtClean="0"/>
          </a:p>
          <a:p>
            <a:r>
              <a:rPr lang="en-ZA" dirty="0" smtClean="0"/>
              <a:t>Presentation will highlight research from CSIR and research community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49138"/>
          <a:stretch/>
        </p:blipFill>
        <p:spPr bwMode="auto">
          <a:xfrm>
            <a:off x="4495800" y="3581400"/>
            <a:ext cx="23622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252"/>
          <a:stretch/>
        </p:blipFill>
        <p:spPr bwMode="auto">
          <a:xfrm>
            <a:off x="228600" y="839300"/>
            <a:ext cx="4191000" cy="2637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216877" y="3497507"/>
            <a:ext cx="4191000" cy="2971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648200" y="762000"/>
            <a:ext cx="4303248" cy="26768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2133600" cy="304800"/>
          </a:xfrm>
          <a:prstGeom prst="rect">
            <a:avLst/>
          </a:prstGeom>
        </p:spPr>
        <p:txBody>
          <a:bodyPr/>
          <a:lstStyle/>
          <a:p>
            <a:fld id="{0BDC0E7D-25F4-4808-AC52-71740CA60E0B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995082" y="6475061"/>
            <a:ext cx="53072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</a:rPr>
              <a:t>CLRTAP: Convention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on Long-Range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</a:rPr>
              <a:t>Transboundary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 Air </a:t>
            </a:r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</a:rPr>
              <a:t>Pollution</a:t>
            </a:r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4487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</a:t>
            </a:r>
            <a:r>
              <a:rPr lang="en-US" sz="4000" b="1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 </a:t>
            </a: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results</a:t>
            </a:r>
          </a:p>
          <a:p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360894"/>
            <a:ext cx="42268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Spatial and inter-annual variability of SO</a:t>
            </a:r>
            <a:r>
              <a:rPr lang="en-ZA" sz="2000" baseline="-25000" dirty="0" smtClean="0"/>
              <a:t>2</a:t>
            </a:r>
            <a:r>
              <a:rPr lang="en-ZA" sz="2000" dirty="0" smtClean="0"/>
              <a:t> concentrations</a:t>
            </a:r>
          </a:p>
          <a:p>
            <a:r>
              <a:rPr lang="en-ZA" sz="2000" dirty="0" smtClean="0"/>
              <a:t>GSA average &gt; Threshold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993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896815"/>
            <a:ext cx="3256280" cy="28511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89230" y="3855577"/>
            <a:ext cx="3182620" cy="27495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78310" y="1068288"/>
            <a:ext cx="5548064" cy="578971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of the region’s magisterial districts also surpass the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SO</a:t>
            </a:r>
            <a:r>
              <a:rPr lang="de-DE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standards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for agriculture during the growing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b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ield losses will be exacerbated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due to SO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emissions 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Quantification of these losses requires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further research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function development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Literature has shown that ozone‘s damage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SO</a:t>
            </a:r>
            <a:r>
              <a:rPr lang="de-DE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damage is cumulative and the intake mechanisms (adsorption through the plant‘s stomata) are similar. </a:t>
            </a:r>
            <a:endParaRPr lang="de-DE" sz="1600" dirty="0"/>
          </a:p>
          <a:p>
            <a:pPr marL="457200" lvl="1" indent="0">
              <a:buNone/>
            </a:pP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 the potential to damage plants and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acidify soil via acid rain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This will most likely affect crops with a growing season in the rainy season</a:t>
            </a:r>
          </a:p>
          <a:p>
            <a:r>
              <a:rPr lang="en-ZA" sz="2100" dirty="0"/>
              <a:t>Monitoring in agricultural areas should be present</a:t>
            </a:r>
          </a:p>
          <a:p>
            <a:r>
              <a:rPr lang="en-ZA" sz="2100" dirty="0"/>
              <a:t>Currently, we are modelling HPA with </a:t>
            </a:r>
            <a:r>
              <a:rPr lang="en-ZA" sz="2100" dirty="0" err="1"/>
              <a:t>CAMx</a:t>
            </a:r>
            <a:r>
              <a:rPr lang="en-ZA" sz="2100" dirty="0"/>
              <a:t> </a:t>
            </a:r>
            <a:r>
              <a:rPr lang="en-ZA" sz="2100" dirty="0">
                <a:sym typeface="Wingdings" panose="05000000000000000000" pitchFamily="2" charset="2"/>
              </a:rPr>
              <a:t> hope to use it for impact </a:t>
            </a:r>
            <a:r>
              <a:rPr lang="en-ZA" sz="2100" dirty="0" smtClean="0">
                <a:sym typeface="Wingdings" panose="05000000000000000000" pitchFamily="2" charset="2"/>
              </a:rPr>
              <a:t>assessments</a:t>
            </a:r>
            <a:endParaRPr lang="de-DE" sz="2100" dirty="0" smtClean="0"/>
          </a:p>
          <a:p>
            <a:pPr lvl="1"/>
            <a:endParaRPr lang="de-DE" sz="1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914400"/>
            <a:ext cx="60960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Year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3886200"/>
            <a:ext cx="144780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Half year </a:t>
            </a:r>
            <a:endParaRPr lang="en-US" sz="1200" b="1" dirty="0"/>
          </a:p>
          <a:p>
            <a:pPr algn="ctr"/>
            <a:r>
              <a:rPr lang="en-US" sz="1200" b="1" dirty="0" smtClean="0"/>
              <a:t>(growing season)</a:t>
            </a:r>
            <a:endParaRPr lang="en-US" sz="12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2133600" cy="304800"/>
          </a:xfrm>
          <a:prstGeom prst="rect">
            <a:avLst/>
          </a:prstGeom>
        </p:spPr>
        <p:txBody>
          <a:bodyPr/>
          <a:lstStyle/>
          <a:p>
            <a:fld id="{0BDC0E7D-25F4-4808-AC52-71740CA60E0B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14724" y="80682"/>
            <a:ext cx="46324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</a:t>
            </a:r>
            <a:r>
              <a:rPr lang="en-US" sz="3200" b="1" baseline="-2500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spatial representation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9654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t="15094"/>
          <a:stretch/>
        </p:blipFill>
        <p:spPr bwMode="auto">
          <a:xfrm>
            <a:off x="-30869" y="1006022"/>
            <a:ext cx="8923349" cy="52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4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CD1A-EAA6-4B6D-993F-0AD700F6ADBF}" type="slidenum">
              <a:rPr lang="en-CA" smtClean="0"/>
              <a:pPr/>
              <a:t>33</a:t>
            </a:fld>
            <a:endParaRPr lang="en-CA" dirty="0"/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536041"/>
              </p:ext>
            </p:extLst>
          </p:nvPr>
        </p:nvGraphicFramePr>
        <p:xfrm>
          <a:off x="874705" y="1748118"/>
          <a:ext cx="3954318" cy="1869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S ChemDraw Drawing" r:id="rId4" imgW="2561760" imgH="1247696" progId="ChemDraw.Document.6.0">
                  <p:embed/>
                </p:oleObj>
              </mc:Choice>
              <mc:Fallback>
                <p:oleObj name="CS ChemDraw Drawing" r:id="rId4" imgW="2561760" imgH="124769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05" y="1748118"/>
                        <a:ext cx="3954318" cy="1869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rved Down Arrow 1"/>
          <p:cNvSpPr/>
          <p:nvPr/>
        </p:nvSpPr>
        <p:spPr>
          <a:xfrm>
            <a:off x="1781023" y="2157132"/>
            <a:ext cx="2493818" cy="6051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rot="10800000">
            <a:off x="1711750" y="3724555"/>
            <a:ext cx="2493818" cy="6051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0800000" flipV="1">
            <a:off x="1711749" y="4329674"/>
            <a:ext cx="2493818" cy="6051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0659" y="5203224"/>
            <a:ext cx="1229664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RO−O•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4660" y="5203225"/>
            <a:ext cx="796854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RO•</a:t>
            </a:r>
          </a:p>
        </p:txBody>
      </p:sp>
      <p:sp>
        <p:nvSpPr>
          <p:cNvPr id="12" name="Curved Down Arrow 11"/>
          <p:cNvSpPr/>
          <p:nvPr/>
        </p:nvSpPr>
        <p:spPr>
          <a:xfrm rot="17231689" flipV="1">
            <a:off x="3161236" y="1720272"/>
            <a:ext cx="739586" cy="402563"/>
          </a:xfrm>
          <a:prstGeom prst="curvedDownArrow">
            <a:avLst>
              <a:gd name="adj1" fmla="val 25000"/>
              <a:gd name="adj2" fmla="val 50000"/>
              <a:gd name="adj3" fmla="val 47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1689" y="1252545"/>
            <a:ext cx="598529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O•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4967568" y="2627780"/>
            <a:ext cx="1108364" cy="1399335"/>
          </a:xfrm>
          <a:prstGeom prst="rightBrace">
            <a:avLst>
              <a:gd name="adj1" fmla="val 325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6214478" y="3102122"/>
            <a:ext cx="758253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NO</a:t>
            </a:r>
            <a:r>
              <a:rPr lang="en-CA" sz="2900" baseline="-25000" dirty="0"/>
              <a:t>x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5244659" y="5203224"/>
            <a:ext cx="762000" cy="315673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6163443" y="5203223"/>
            <a:ext cx="367697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98296" y="4676804"/>
            <a:ext cx="1379192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•OH, O</a:t>
            </a:r>
            <a:r>
              <a:rPr lang="en-CA" sz="2900" baseline="-25000" dirty="0"/>
              <a:t>2</a:t>
            </a:r>
          </a:p>
        </p:txBody>
      </p:sp>
      <p:sp>
        <p:nvSpPr>
          <p:cNvPr id="18" name="Sun 17"/>
          <p:cNvSpPr/>
          <p:nvPr/>
        </p:nvSpPr>
        <p:spPr>
          <a:xfrm>
            <a:off x="2671930" y="2262369"/>
            <a:ext cx="648072" cy="631291"/>
          </a:xfrm>
          <a:prstGeom prst="su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 sz="130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30069" y="130269"/>
            <a:ext cx="8229023" cy="8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>
                <a:solidFill>
                  <a:schemeClr val="bg1"/>
                </a:solidFill>
              </a:rPr>
              <a:t>Nitrogen oxides + VOCs + </a:t>
            </a:r>
            <a:r>
              <a:rPr lang="en-CA" kern="0" dirty="0" err="1">
                <a:solidFill>
                  <a:schemeClr val="bg1"/>
                </a:solidFill>
              </a:rPr>
              <a:t>h</a:t>
            </a:r>
            <a:r>
              <a:rPr lang="en-CA" kern="0" dirty="0" err="1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CA" kern="0" dirty="0">
                <a:solidFill>
                  <a:schemeClr val="bg1"/>
                </a:solidFill>
              </a:rPr>
              <a:t> = ozone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62" y="3502987"/>
            <a:ext cx="1111794" cy="60511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064894" y="5164948"/>
            <a:ext cx="729733" cy="846140"/>
            <a:chOff x="6128295" y="5084246"/>
            <a:chExt cx="884924" cy="1300717"/>
          </a:xfrm>
        </p:grpSpPr>
        <p:sp>
          <p:nvSpPr>
            <p:cNvPr id="22" name="Rectangle 21"/>
            <p:cNvSpPr/>
            <p:nvPr/>
          </p:nvSpPr>
          <p:spPr>
            <a:xfrm>
              <a:off x="6477000" y="6096000"/>
              <a:ext cx="128480" cy="288963"/>
            </a:xfrm>
            <a:prstGeom prst="rect">
              <a:avLst/>
            </a:prstGeom>
            <a:solidFill>
              <a:srgbClr val="673E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6128295" y="5517351"/>
              <a:ext cx="884924" cy="612851"/>
            </a:xfrm>
            <a:prstGeom prst="triangl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6205854" y="5298069"/>
              <a:ext cx="702643" cy="525708"/>
            </a:xfrm>
            <a:prstGeom prst="triangl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301251" y="5084246"/>
              <a:ext cx="480549" cy="457457"/>
            </a:xfrm>
            <a:prstGeom prst="triangl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668378"/>
              </p:ext>
            </p:extLst>
          </p:nvPr>
        </p:nvGraphicFramePr>
        <p:xfrm>
          <a:off x="7888250" y="4934792"/>
          <a:ext cx="848954" cy="1126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S ChemDraw Drawing" r:id="rId7" imgW="1396047" imgH="1906416" progId="ChemDraw.Document.6.0">
                  <p:embed/>
                </p:oleObj>
              </mc:Choice>
              <mc:Fallback>
                <p:oleObj name="CS ChemDraw Drawing" r:id="rId7" imgW="1396047" imgH="190641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8250" y="4934792"/>
                        <a:ext cx="848954" cy="11267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2" descr="http://www.cliparthut.com/clip-arts/14/car-clip-art-1431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8" y="4167290"/>
            <a:ext cx="1386015" cy="6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 flipH="1">
            <a:off x="1925901" y="1311970"/>
            <a:ext cx="762000" cy="315673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29" name="TextBox 28"/>
          <p:cNvSpPr txBox="1"/>
          <p:nvPr/>
        </p:nvSpPr>
        <p:spPr>
          <a:xfrm>
            <a:off x="2068800" y="806195"/>
            <a:ext cx="537615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O</a:t>
            </a:r>
            <a:r>
              <a:rPr lang="en-CA" sz="2900" baseline="-250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37256" y="1188171"/>
            <a:ext cx="537615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900" dirty="0"/>
              <a:t>O</a:t>
            </a:r>
            <a:r>
              <a:rPr lang="en-CA" sz="290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4976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0069" y="130269"/>
            <a:ext cx="8229023" cy="850246"/>
          </a:xfrm>
          <a:prstGeom prst="rect">
            <a:avLst/>
          </a:prstGeom>
        </p:spPr>
        <p:txBody>
          <a:bodyPr lIns="82058" tIns="41029" rIns="82058" bIns="41029"/>
          <a:lstStyle/>
          <a:p>
            <a:r>
              <a:rPr lang="en-CA" dirty="0">
                <a:solidFill>
                  <a:schemeClr val="bg1"/>
                </a:solidFill>
              </a:rPr>
              <a:t>Ozone production in </a:t>
            </a:r>
            <a:r>
              <a:rPr lang="en-CA" dirty="0" err="1">
                <a:solidFill>
                  <a:schemeClr val="bg1"/>
                </a:solidFill>
              </a:rPr>
              <a:t>Joburg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2" y="1199322"/>
            <a:ext cx="2772352" cy="17313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1117041" y="2248041"/>
            <a:ext cx="0" cy="37041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092456" y="5905066"/>
            <a:ext cx="5896272" cy="81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4066" y="3930714"/>
            <a:ext cx="656238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dirty="0"/>
              <a:t>P(O</a:t>
            </a:r>
            <a:r>
              <a:rPr lang="en-CA" baseline="-25000" dirty="0"/>
              <a:t>3</a:t>
            </a:r>
            <a:r>
              <a:rPr lang="en-CA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3265" y="6013090"/>
            <a:ext cx="1982498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dirty="0"/>
              <a:t>NO</a:t>
            </a:r>
            <a:r>
              <a:rPr lang="en-CA" baseline="-25000" dirty="0"/>
              <a:t>x</a:t>
            </a:r>
            <a:r>
              <a:rPr lang="en-CA" dirty="0"/>
              <a:t> concentrations</a:t>
            </a:r>
          </a:p>
        </p:txBody>
      </p:sp>
      <p:sp>
        <p:nvSpPr>
          <p:cNvPr id="11" name="Freeform 10"/>
          <p:cNvSpPr/>
          <p:nvPr/>
        </p:nvSpPr>
        <p:spPr>
          <a:xfrm>
            <a:off x="1907704" y="3469238"/>
            <a:ext cx="3553690" cy="2245762"/>
          </a:xfrm>
          <a:custGeom>
            <a:avLst/>
            <a:gdLst>
              <a:gd name="connsiteX0" fmla="*/ 0 w 3553690"/>
              <a:gd name="connsiteY0" fmla="*/ 2313815 h 2313815"/>
              <a:gd name="connsiteX1" fmla="*/ 1773381 w 3553690"/>
              <a:gd name="connsiteY1" fmla="*/ 106 h 2313815"/>
              <a:gd name="connsiteX2" fmla="*/ 3553690 w 3553690"/>
              <a:gd name="connsiteY2" fmla="*/ 2237615 h 231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3690" h="2313815">
                <a:moveTo>
                  <a:pt x="0" y="2313815"/>
                </a:moveTo>
                <a:cubicBezTo>
                  <a:pt x="590549" y="1163310"/>
                  <a:pt x="1181099" y="12806"/>
                  <a:pt x="1773381" y="106"/>
                </a:cubicBezTo>
                <a:cubicBezTo>
                  <a:pt x="2365663" y="-12594"/>
                  <a:pt x="2959676" y="1112510"/>
                  <a:pt x="3553690" y="223761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606958" y="1069235"/>
            <a:ext cx="3170516" cy="821523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CA" sz="2400" dirty="0"/>
              <a:t>Regulatory implications:</a:t>
            </a:r>
          </a:p>
          <a:p>
            <a:pPr marL="338490" indent="-338490">
              <a:buFont typeface="Wingdings" panose="05000000000000000000" pitchFamily="2" charset="2"/>
              <a:buChar char="Ø"/>
            </a:pPr>
            <a:r>
              <a:rPr lang="en-CA" sz="2400" dirty="0"/>
              <a:t>role of VOCs?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4355C-91E0-44C2-AF96-4AE93D15A955}" type="slidenum">
              <a:rPr lang="en-CA" smtClean="0"/>
              <a:pPr/>
              <a:t>34</a:t>
            </a:fld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888182" y="4787839"/>
            <a:ext cx="2479386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CA" dirty="0"/>
              <a:t>NO + O</a:t>
            </a:r>
            <a:r>
              <a:rPr lang="en-CA" baseline="-25000" dirty="0"/>
              <a:t>3</a:t>
            </a:r>
            <a:r>
              <a:rPr lang="en-CA" dirty="0"/>
              <a:t> → NO</a:t>
            </a:r>
            <a:r>
              <a:rPr lang="en-CA" baseline="-25000" dirty="0"/>
              <a:t>2</a:t>
            </a:r>
            <a:r>
              <a:rPr lang="en-CA" dirty="0"/>
              <a:t> + O</a:t>
            </a:r>
            <a:r>
              <a:rPr lang="en-CA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6182" y="1867644"/>
            <a:ext cx="3532909" cy="1652520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CA" dirty="0"/>
              <a:t>NO</a:t>
            </a:r>
            <a:r>
              <a:rPr lang="en-CA" baseline="-25000" dirty="0"/>
              <a:t>2</a:t>
            </a:r>
            <a:r>
              <a:rPr lang="en-CA" dirty="0"/>
              <a:t> + </a:t>
            </a:r>
            <a:r>
              <a:rPr lang="en-CA" dirty="0" err="1"/>
              <a:t>h</a:t>
            </a:r>
            <a:r>
              <a:rPr lang="en-CA" dirty="0" err="1">
                <a:latin typeface="Symbol" panose="05050102010706020507" pitchFamily="18" charset="2"/>
              </a:rPr>
              <a:t>n</a:t>
            </a:r>
            <a:r>
              <a:rPr lang="en-CA" dirty="0"/>
              <a:t> → NO + O</a:t>
            </a:r>
          </a:p>
          <a:p>
            <a:r>
              <a:rPr lang="en-CA" dirty="0"/>
              <a:t>O + O</a:t>
            </a:r>
            <a:r>
              <a:rPr lang="en-CA" baseline="-25000" dirty="0"/>
              <a:t>2</a:t>
            </a:r>
            <a:r>
              <a:rPr lang="en-CA" dirty="0"/>
              <a:t> → O</a:t>
            </a:r>
            <a:r>
              <a:rPr lang="en-CA" baseline="-25000" dirty="0"/>
              <a:t>3</a:t>
            </a:r>
          </a:p>
          <a:p>
            <a:r>
              <a:rPr lang="en-CA" dirty="0"/>
              <a:t>NO + O</a:t>
            </a:r>
            <a:r>
              <a:rPr lang="en-CA" baseline="-25000" dirty="0"/>
              <a:t>3</a:t>
            </a:r>
            <a:r>
              <a:rPr lang="en-CA" dirty="0"/>
              <a:t> → NO</a:t>
            </a:r>
            <a:r>
              <a:rPr lang="en-CA" baseline="-25000" dirty="0"/>
              <a:t>2</a:t>
            </a:r>
            <a:r>
              <a:rPr lang="en-CA" dirty="0"/>
              <a:t> + O</a:t>
            </a:r>
            <a:r>
              <a:rPr lang="en-CA" baseline="-25000" dirty="0"/>
              <a:t>2</a:t>
            </a:r>
          </a:p>
          <a:p>
            <a:endParaRPr lang="en-CA" baseline="-25000" dirty="0"/>
          </a:p>
          <a:p>
            <a:r>
              <a:rPr lang="en-CA" b="1" dirty="0"/>
              <a:t>NO + ROO → NO</a:t>
            </a:r>
            <a:r>
              <a:rPr lang="en-CA" b="1" baseline="-25000" dirty="0"/>
              <a:t>2</a:t>
            </a:r>
            <a:r>
              <a:rPr lang="en-CA" b="1" dirty="0"/>
              <a:t> + RO</a:t>
            </a:r>
          </a:p>
          <a:p>
            <a:r>
              <a:rPr lang="en-CA" b="1" dirty="0"/>
              <a:t>VOC + OH + O</a:t>
            </a:r>
            <a:r>
              <a:rPr lang="en-CA" b="1" baseline="-25000" dirty="0"/>
              <a:t>2</a:t>
            </a:r>
            <a:r>
              <a:rPr lang="en-CA" b="1" dirty="0"/>
              <a:t> → H</a:t>
            </a:r>
            <a:r>
              <a:rPr lang="en-CA" b="1" baseline="-25000" dirty="0"/>
              <a:t>2</a:t>
            </a:r>
            <a:r>
              <a:rPr lang="en-CA" b="1" dirty="0"/>
              <a:t>O + ROO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4909" y="4301484"/>
            <a:ext cx="2002247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VOC-limited regime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54" y="4301484"/>
            <a:ext cx="1965442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NO</a:t>
            </a:r>
            <a:r>
              <a:rPr lang="en-ZA" baseline="-25000" dirty="0">
                <a:solidFill>
                  <a:srgbClr val="FF0000"/>
                </a:solidFill>
              </a:rPr>
              <a:t>x</a:t>
            </a:r>
            <a:r>
              <a:rPr lang="en-ZA" dirty="0">
                <a:solidFill>
                  <a:srgbClr val="FF0000"/>
                </a:solidFill>
              </a:rPr>
              <a:t>-limited regime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58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5636" y="6118411"/>
            <a:ext cx="8400278" cy="42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4355C-91E0-44C2-AF96-4AE93D15A955}" type="slidenum">
              <a:rPr lang="en-CA" smtClean="0"/>
              <a:pPr/>
              <a:t>35</a:t>
            </a:fld>
            <a:endParaRPr lang="en-CA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84909" y="130269"/>
            <a:ext cx="8229023" cy="8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>
                <a:solidFill>
                  <a:schemeClr val="bg1"/>
                </a:solidFill>
              </a:rPr>
              <a:t>Air quality in </a:t>
            </a:r>
            <a:r>
              <a:rPr lang="en-CA" kern="0" dirty="0" err="1">
                <a:solidFill>
                  <a:schemeClr val="bg1"/>
                </a:solidFill>
              </a:rPr>
              <a:t>Joburg</a:t>
            </a:r>
            <a:r>
              <a:rPr lang="en-CA" kern="0" dirty="0">
                <a:solidFill>
                  <a:schemeClr val="bg1"/>
                </a:solidFill>
              </a:rPr>
              <a:t> – in the literature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551" y="1075765"/>
            <a:ext cx="3156239" cy="2729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98684"/>
            <a:ext cx="3893025" cy="2152493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46364" y="1120816"/>
            <a:ext cx="5252905" cy="4190773"/>
          </a:xfrm>
          <a:prstGeom prst="rect">
            <a:avLst/>
          </a:prstGeom>
        </p:spPr>
        <p:txBody>
          <a:bodyPr lIns="82058" tIns="41029" rIns="82058" bIns="41029"/>
          <a:lstStyle>
            <a:lvl1pPr marL="382588" indent="-382588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175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  <a:cs typeface="+mn-cs"/>
              </a:defRPr>
            </a:lvl2pPr>
            <a:lvl3pPr marL="1273175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cs typeface="+mn-cs"/>
              </a:defRPr>
            </a:lvl3pPr>
            <a:lvl4pPr marL="1782763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92350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49550" indent="-254000" algn="l" defTabSz="1019175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06750" indent="-254000" algn="l" defTabSz="1019175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663950" indent="-254000" algn="l" defTabSz="1019175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121150" indent="-254000" algn="l" defTabSz="1019175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u="sng" kern="0" dirty="0"/>
              <a:t>South African O</a:t>
            </a:r>
            <a:r>
              <a:rPr lang="en-CA" sz="1800" u="sng" kern="0" baseline="-25000" dirty="0"/>
              <a:t>3</a:t>
            </a:r>
            <a:r>
              <a:rPr lang="en-CA" sz="1800" u="sng" kern="0" dirty="0"/>
              <a:t>/NO</a:t>
            </a:r>
            <a:r>
              <a:rPr lang="en-CA" sz="1800" u="sng" kern="0" baseline="-25000" dirty="0"/>
              <a:t>x</a:t>
            </a:r>
            <a:r>
              <a:rPr lang="en-CA" sz="1800" u="sng" kern="0" dirty="0"/>
              <a:t> literature</a:t>
            </a:r>
            <a:r>
              <a:rPr lang="en-CA" sz="1800" kern="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800" kern="0" dirty="0" err="1"/>
              <a:t>Josipovic</a:t>
            </a:r>
            <a:r>
              <a:rPr lang="en-CA" sz="1800" kern="0" dirty="0"/>
              <a:t> et al., </a:t>
            </a:r>
            <a:r>
              <a:rPr lang="en-CA" sz="1800" i="1" kern="0" dirty="0"/>
              <a:t>Environ. </a:t>
            </a:r>
            <a:r>
              <a:rPr lang="en-CA" sz="1800" i="1" kern="0" dirty="0" err="1"/>
              <a:t>Monit</a:t>
            </a:r>
            <a:r>
              <a:rPr lang="en-CA" sz="1800" i="1" kern="0" dirty="0"/>
              <a:t>. Assess.</a:t>
            </a:r>
            <a:r>
              <a:rPr lang="en-CA" sz="1800" kern="0" dirty="0"/>
              <a:t>, </a:t>
            </a:r>
            <a:r>
              <a:rPr lang="en-CA" sz="1800" b="1" kern="0" dirty="0"/>
              <a:t>2010</a:t>
            </a:r>
            <a:r>
              <a:rPr lang="en-CA" sz="1800" kern="0" dirty="0"/>
              <a:t> found no NO</a:t>
            </a:r>
            <a:r>
              <a:rPr lang="en-CA" sz="1800" kern="0" baseline="-25000" dirty="0"/>
              <a:t>x</a:t>
            </a:r>
            <a:r>
              <a:rPr lang="en-CA" sz="1800" kern="0" dirty="0"/>
              <a:t> and few O</a:t>
            </a:r>
            <a:r>
              <a:rPr lang="en-CA" sz="1800" kern="0" baseline="-25000" dirty="0"/>
              <a:t>3</a:t>
            </a:r>
            <a:r>
              <a:rPr lang="en-CA" sz="1800" kern="0" dirty="0"/>
              <a:t> exceedances in Highveld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800" kern="0" dirty="0" err="1"/>
              <a:t>Lourens</a:t>
            </a:r>
            <a:r>
              <a:rPr lang="en-CA" sz="1800" kern="0" dirty="0"/>
              <a:t> et al., </a:t>
            </a:r>
            <a:r>
              <a:rPr lang="en-CA" sz="1800" i="1" kern="0" dirty="0"/>
              <a:t>SAJS</a:t>
            </a:r>
            <a:r>
              <a:rPr lang="en-CA" sz="1800" kern="0" dirty="0"/>
              <a:t>, </a:t>
            </a:r>
            <a:r>
              <a:rPr lang="en-CA" sz="1800" b="1" kern="0" dirty="0"/>
              <a:t>2011</a:t>
            </a:r>
            <a:r>
              <a:rPr lang="en-CA" sz="1800" kern="0" dirty="0"/>
              <a:t> saw few exceedances of O</a:t>
            </a:r>
            <a:r>
              <a:rPr lang="en-CA" sz="1800" kern="0" baseline="-25000" dirty="0"/>
              <a:t>3</a:t>
            </a:r>
            <a:r>
              <a:rPr lang="en-CA" sz="1800" kern="0" dirty="0"/>
              <a:t>, NO</a:t>
            </a:r>
            <a:r>
              <a:rPr lang="en-CA" sz="1800" kern="0" baseline="-25000" dirty="0"/>
              <a:t>x</a:t>
            </a:r>
            <a:r>
              <a:rPr lang="en-CA" sz="1800" kern="0" dirty="0"/>
              <a:t>, BTEX + O</a:t>
            </a:r>
            <a:r>
              <a:rPr lang="en-CA" sz="1800" kern="0" baseline="-25000" dirty="0"/>
              <a:t>3</a:t>
            </a:r>
            <a:r>
              <a:rPr lang="en-CA" sz="1800" kern="0" dirty="0"/>
              <a:t> peak in spring (anti-correlated with NO</a:t>
            </a:r>
            <a:r>
              <a:rPr lang="en-CA" sz="1800" kern="0" baseline="-25000" dirty="0"/>
              <a:t>x</a:t>
            </a:r>
            <a:r>
              <a:rPr lang="en-CA" sz="1800" kern="0" dirty="0"/>
              <a:t>)</a:t>
            </a:r>
            <a:endParaRPr lang="en-CA" sz="22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1800" kern="0" dirty="0"/>
              <a:t>Naidoo &amp; </a:t>
            </a:r>
            <a:r>
              <a:rPr lang="en-CA" sz="1800" kern="0" dirty="0" err="1"/>
              <a:t>Engelbrecht</a:t>
            </a:r>
            <a:r>
              <a:rPr lang="en-CA" sz="1800" kern="0" dirty="0"/>
              <a:t>, (CSIR) </a:t>
            </a:r>
            <a:r>
              <a:rPr lang="en-CA" sz="1800" b="1" kern="0" dirty="0"/>
              <a:t>2013</a:t>
            </a:r>
            <a:r>
              <a:rPr lang="en-CA" sz="1800" kern="0" dirty="0"/>
              <a:t> analyzed the impact of climate on ozone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800" dirty="0" err="1"/>
              <a:t>Jaars</a:t>
            </a:r>
            <a:r>
              <a:rPr lang="en-CA" sz="1800" dirty="0"/>
              <a:t> et al., </a:t>
            </a:r>
            <a:r>
              <a:rPr lang="en-CA" sz="1800" i="1" dirty="0"/>
              <a:t>Atmos. Chem. Phys</a:t>
            </a:r>
            <a:r>
              <a:rPr lang="en-CA" sz="1800" dirty="0"/>
              <a:t>., </a:t>
            </a:r>
            <a:r>
              <a:rPr lang="en-CA" sz="1800" b="1" dirty="0"/>
              <a:t>2014</a:t>
            </a:r>
            <a:r>
              <a:rPr lang="en-CA" sz="1800" dirty="0"/>
              <a:t> measured hydrocarbons (xylene) at </a:t>
            </a:r>
            <a:r>
              <a:rPr lang="en-CA" sz="1800" dirty="0" err="1"/>
              <a:t>Welgegund</a:t>
            </a:r>
            <a:endParaRPr lang="en-CA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1800" dirty="0" err="1"/>
              <a:t>Padayachi</a:t>
            </a:r>
            <a:r>
              <a:rPr lang="en-CA" sz="1800" kern="0" dirty="0"/>
              <a:t> et al., (CSIR) </a:t>
            </a:r>
            <a:r>
              <a:rPr lang="en-CA" sz="1800" b="1" kern="0" dirty="0"/>
              <a:t>2014</a:t>
            </a:r>
            <a:r>
              <a:rPr lang="en-CA" sz="1800" kern="0" dirty="0"/>
              <a:t> looked at O</a:t>
            </a:r>
            <a:r>
              <a:rPr lang="en-CA" sz="1800" kern="0" baseline="-25000" dirty="0"/>
              <a:t>3</a:t>
            </a:r>
            <a:r>
              <a:rPr lang="en-CA" sz="1800" kern="0" dirty="0"/>
              <a:t> in </a:t>
            </a:r>
            <a:r>
              <a:rPr lang="en-CA" sz="1800" kern="0" dirty="0" err="1"/>
              <a:t>Joburg</a:t>
            </a:r>
            <a:r>
              <a:rPr lang="en-CA" sz="1800" kern="0" dirty="0"/>
              <a:t> in 2005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800" dirty="0" err="1"/>
              <a:t>Balashov</a:t>
            </a:r>
            <a:r>
              <a:rPr lang="en-CA" sz="1800" dirty="0"/>
              <a:t> et al., </a:t>
            </a:r>
            <a:r>
              <a:rPr lang="en-CA" sz="1800" i="1" dirty="0"/>
              <a:t>J. </a:t>
            </a:r>
            <a:r>
              <a:rPr lang="en-CA" sz="1800" i="1" dirty="0" err="1"/>
              <a:t>Geophy</a:t>
            </a:r>
            <a:r>
              <a:rPr lang="en-CA" sz="1800" i="1" dirty="0"/>
              <a:t>. Res</a:t>
            </a:r>
            <a:r>
              <a:rPr lang="en-CA" sz="1800" dirty="0"/>
              <a:t>., </a:t>
            </a:r>
            <a:r>
              <a:rPr lang="en-CA" sz="1800" b="1" dirty="0"/>
              <a:t>2014</a:t>
            </a:r>
            <a:r>
              <a:rPr lang="en-CA" sz="1800" dirty="0"/>
              <a:t> see ENSO sensitivity for NO</a:t>
            </a:r>
            <a:r>
              <a:rPr lang="en-CA" sz="1800" baseline="-25000" dirty="0"/>
              <a:t>x</a:t>
            </a:r>
            <a:r>
              <a:rPr lang="en-CA" sz="1800" dirty="0"/>
              <a:t> and O</a:t>
            </a:r>
            <a:r>
              <a:rPr lang="en-CA" sz="1800" baseline="-25000" dirty="0"/>
              <a:t>3</a:t>
            </a:r>
            <a:endParaRPr lang="en-CA" sz="1800" kern="0" baseline="-25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1800" kern="0" dirty="0" err="1"/>
              <a:t>Lourens</a:t>
            </a:r>
            <a:r>
              <a:rPr lang="en-CA" sz="1800" kern="0" dirty="0"/>
              <a:t> et al., </a:t>
            </a:r>
            <a:r>
              <a:rPr lang="en-CA" sz="1800" i="1" kern="0" dirty="0"/>
              <a:t>SAJS</a:t>
            </a:r>
            <a:r>
              <a:rPr lang="en-CA" sz="1800" kern="0" dirty="0"/>
              <a:t>, </a:t>
            </a:r>
            <a:r>
              <a:rPr lang="en-CA" sz="1800" b="1" kern="0" dirty="0"/>
              <a:t>2015</a:t>
            </a:r>
            <a:r>
              <a:rPr lang="en-CA" sz="1800" kern="0" dirty="0"/>
              <a:t>’s photochemical box model determined that </a:t>
            </a:r>
            <a:r>
              <a:rPr lang="en-CA" sz="1800" kern="0" dirty="0" err="1"/>
              <a:t>Joburg</a:t>
            </a:r>
            <a:r>
              <a:rPr lang="en-CA" sz="1800" kern="0" dirty="0"/>
              <a:t> is VOC-limited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1800" kern="0" dirty="0"/>
          </a:p>
        </p:txBody>
      </p:sp>
    </p:spTree>
    <p:extLst>
      <p:ext uri="{BB962C8B-B14F-4D97-AF65-F5344CB8AC3E}">
        <p14:creationId xmlns:p14="http://schemas.microsoft.com/office/powerpoint/2010/main" val="24166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5" y="1075765"/>
            <a:ext cx="6652990" cy="51679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4355C-91E0-44C2-AF96-4AE93D15A955}" type="slidenum">
              <a:rPr lang="en-CA" smtClean="0"/>
              <a:pPr/>
              <a:t>36</a:t>
            </a:fld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30069" y="130269"/>
            <a:ext cx="8229023" cy="8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defTabSz="1019175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defTabSz="1019175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>
                <a:solidFill>
                  <a:schemeClr val="bg1"/>
                </a:solidFill>
              </a:rPr>
              <a:t>Ozone production at Newtown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3" y="144318"/>
            <a:ext cx="1766455" cy="131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>
            <a:off x="3405908" y="4706471"/>
            <a:ext cx="1108364" cy="3361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478" y="1748118"/>
            <a:ext cx="1186295" cy="40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8579296" cy="850106"/>
          </a:xfrm>
        </p:spPr>
        <p:txBody>
          <a:bodyPr/>
          <a:lstStyle/>
          <a:p>
            <a:r>
              <a:rPr lang="en-ZA" dirty="0" smtClean="0"/>
              <a:t>Complexities: Range of 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68760"/>
            <a:ext cx="9001000" cy="3869820"/>
          </a:xfrm>
        </p:spPr>
        <p:txBody>
          <a:bodyPr>
            <a:normAutofit/>
          </a:bodyPr>
          <a:lstStyle/>
          <a:p>
            <a:r>
              <a:rPr lang="en-ZA" sz="2000" dirty="0"/>
              <a:t>Understanding air quality </a:t>
            </a:r>
            <a:r>
              <a:rPr lang="en-ZA" sz="2000" dirty="0" smtClean="0"/>
              <a:t>and atmospheric science, and managing </a:t>
            </a:r>
            <a:r>
              <a:rPr lang="en-ZA" sz="2000" dirty="0"/>
              <a:t>air quality </a:t>
            </a:r>
            <a:r>
              <a:rPr lang="en-ZA" sz="2000" dirty="0" smtClean="0"/>
              <a:t>are all complex</a:t>
            </a:r>
          </a:p>
          <a:p>
            <a:pPr lvl="1"/>
            <a:r>
              <a:rPr lang="en-ZA" sz="1800" dirty="0" smtClean="0"/>
              <a:t>Variety of sources </a:t>
            </a:r>
            <a:r>
              <a:rPr lang="en-ZA" sz="1800" dirty="0" smtClean="0">
                <a:sym typeface="Wingdings" panose="05000000000000000000" pitchFamily="2" charset="2"/>
              </a:rPr>
              <a:t> example: </a:t>
            </a:r>
            <a:r>
              <a:rPr lang="en-ZA" sz="1800" dirty="0" smtClean="0"/>
              <a:t>Each pollutant in dominated by a different source </a:t>
            </a:r>
            <a:r>
              <a:rPr lang="en-ZA" sz="1800" dirty="0" smtClean="0">
                <a:sym typeface="Wingdings" panose="05000000000000000000" pitchFamily="2" charset="2"/>
              </a:rPr>
              <a:t> AQ </a:t>
            </a:r>
            <a:r>
              <a:rPr lang="en-ZA" sz="1800" b="1" dirty="0" smtClean="0">
                <a:sym typeface="Wingdings" panose="05000000000000000000" pitchFamily="2" charset="2"/>
              </a:rPr>
              <a:t>management needs a multi-sectoral approach</a:t>
            </a:r>
            <a:endParaRPr lang="en-ZA" sz="1800" b="1" dirty="0" smtClean="0"/>
          </a:p>
          <a:p>
            <a:r>
              <a:rPr lang="en-ZA" sz="2000" b="1" dirty="0" smtClean="0">
                <a:solidFill>
                  <a:srgbClr val="0070C0"/>
                </a:solidFill>
              </a:rPr>
              <a:t>Only those things that you estimate will be on the pie chart </a:t>
            </a:r>
            <a:endParaRPr lang="en-ZA" sz="2000" dirty="0">
              <a:sym typeface="Wingdings" panose="05000000000000000000" pitchFamily="2" charset="2"/>
            </a:endParaRPr>
          </a:p>
          <a:p>
            <a:r>
              <a:rPr lang="en-ZA" sz="2000" b="1" dirty="0" smtClean="0">
                <a:sym typeface="Wingdings" panose="05000000000000000000" pitchFamily="2" charset="2"/>
              </a:rPr>
              <a:t>If not able to estimate some sources, those you can estimate look more important </a:t>
            </a:r>
            <a:r>
              <a:rPr lang="en-ZA" sz="2000" dirty="0" smtClean="0">
                <a:sym typeface="Wingdings" panose="05000000000000000000" pitchFamily="2" charset="2"/>
              </a:rPr>
              <a:t> estimates </a:t>
            </a:r>
            <a:r>
              <a:rPr lang="en-ZA" sz="2000" dirty="0">
                <a:sym typeface="Wingdings" panose="05000000000000000000" pitchFamily="2" charset="2"/>
              </a:rPr>
              <a:t>are only as good as data </a:t>
            </a:r>
            <a:r>
              <a:rPr lang="en-ZA" sz="2000" dirty="0" smtClean="0">
                <a:sym typeface="Wingdings" panose="05000000000000000000" pitchFamily="2" charset="2"/>
              </a:rPr>
              <a:t>available</a:t>
            </a:r>
          </a:p>
          <a:p>
            <a:r>
              <a:rPr lang="en-ZA" sz="2000" dirty="0">
                <a:sym typeface="Wingdings" panose="05000000000000000000" pitchFamily="2" charset="2"/>
              </a:rPr>
              <a:t>Y</a:t>
            </a:r>
            <a:r>
              <a:rPr lang="en-ZA" sz="2000" dirty="0" smtClean="0">
                <a:sym typeface="Wingdings" panose="05000000000000000000" pitchFamily="2" charset="2"/>
              </a:rPr>
              <a:t>ou can’t manage what you don’t count; </a:t>
            </a:r>
          </a:p>
          <a:p>
            <a:pPr lvl="1"/>
            <a:r>
              <a:rPr lang="en-ZA" sz="1800" dirty="0" smtClean="0">
                <a:sym typeface="Wingdings" panose="05000000000000000000" pitchFamily="2" charset="2"/>
              </a:rPr>
              <a:t>Dust, Waste burning, Etc.</a:t>
            </a:r>
          </a:p>
          <a:p>
            <a:r>
              <a:rPr lang="en-ZA" sz="2000" dirty="0" smtClean="0">
                <a:sym typeface="Wingdings" panose="05000000000000000000" pitchFamily="2" charset="2"/>
              </a:rPr>
              <a:t>Emission inventories useful for identifying key sectors  but do not equate to what people breathe</a:t>
            </a:r>
          </a:p>
          <a:p>
            <a:pPr lvl="1"/>
            <a:endParaRPr lang="en-GB" sz="1800" dirty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8859" r="6827" b="14642"/>
          <a:stretch/>
        </p:blipFill>
        <p:spPr bwMode="auto">
          <a:xfrm>
            <a:off x="3275856" y="5093657"/>
            <a:ext cx="3040563" cy="17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5530" r="8714" b="19834"/>
          <a:stretch/>
        </p:blipFill>
        <p:spPr bwMode="auto">
          <a:xfrm>
            <a:off x="6220196" y="5093658"/>
            <a:ext cx="2923804" cy="164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t="9084" r="8137" b="17761"/>
          <a:stretch/>
        </p:blipFill>
        <p:spPr bwMode="auto">
          <a:xfrm>
            <a:off x="379078" y="5114410"/>
            <a:ext cx="2975249" cy="174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5937" y="6597352"/>
            <a:ext cx="1724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smtClean="0"/>
              <a:t>Gauteng AQMP 2009</a:t>
            </a:r>
            <a:endParaRPr lang="en-GB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644404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PM</a:t>
            </a:r>
            <a:r>
              <a:rPr lang="en-ZA" baseline="-25000" dirty="0" smtClean="0"/>
              <a:t>10</a:t>
            </a:r>
            <a:endParaRPr lang="en-GB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86056" y="6444044"/>
            <a:ext cx="55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NO</a:t>
            </a:r>
            <a:r>
              <a:rPr lang="en-ZA" baseline="-25000" dirty="0"/>
              <a:t>X</a:t>
            </a:r>
            <a:endParaRPr lang="en-GB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298921" y="647824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SO</a:t>
            </a:r>
            <a:r>
              <a:rPr lang="en-ZA" baseline="-25000" dirty="0" smtClean="0"/>
              <a:t>2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560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Ambient air pollution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714374" cy="4340384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5594187" y="3198903"/>
            <a:ext cx="426591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i="1" dirty="0"/>
              <a:t>http://www.environment.scotland.gov.uk/get-informed/air/air-quality/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15816" y="4725144"/>
            <a:ext cx="108012" cy="252028"/>
            <a:chOff x="3100247" y="4971285"/>
            <a:chExt cx="247617" cy="576064"/>
          </a:xfrm>
        </p:grpSpPr>
        <p:sp>
          <p:nvSpPr>
            <p:cNvPr id="15" name="Oval 14"/>
            <p:cNvSpPr/>
            <p:nvPr/>
          </p:nvSpPr>
          <p:spPr>
            <a:xfrm>
              <a:off x="3131840" y="4971285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>
              <a:off x="3239852" y="5187309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100247" y="5403333"/>
              <a:ext cx="139605" cy="1440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39852" y="5403333"/>
              <a:ext cx="108012" cy="1440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49842" y="5295321"/>
              <a:ext cx="1980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5496" y="5336048"/>
            <a:ext cx="910850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Multiple sources of pollutions – low level and aloft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/>
              <a:t>Multiple impacts </a:t>
            </a:r>
            <a:r>
              <a:rPr lang="en-ZA" dirty="0" smtClean="0"/>
              <a:t>of pollutions – health, ecosystem (deposition), agriculture (ozone and SO</a:t>
            </a:r>
            <a:r>
              <a:rPr lang="en-ZA" baseline="-25000" dirty="0" smtClean="0"/>
              <a:t>2</a:t>
            </a:r>
            <a:r>
              <a:rPr lang="en-ZA" dirty="0" smtClean="0"/>
              <a:t>), water, materials, visibility, climate.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rgbClr val="002060"/>
                </a:solidFill>
              </a:rPr>
              <a:t>Indoor air pollution not shown here </a:t>
            </a:r>
            <a:r>
              <a:rPr lang="en-ZA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potential for large health impact with domestic fuel use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do we know? </a:t>
            </a:r>
            <a:br>
              <a:rPr lang="en-ZA" dirty="0" smtClean="0"/>
            </a:br>
            <a:r>
              <a:rPr lang="en-ZA" dirty="0" smtClean="0"/>
              <a:t>Historical 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4211960" cy="566124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en-ZA" b="1" dirty="0" smtClean="0"/>
              <a:t>SO</a:t>
            </a:r>
            <a:r>
              <a:rPr lang="en-ZA" b="1" baseline="-25000" dirty="0" smtClean="0"/>
              <a:t>2</a:t>
            </a:r>
            <a:r>
              <a:rPr lang="en-ZA" b="1" dirty="0" smtClean="0"/>
              <a:t> and smoke (</a:t>
            </a:r>
            <a:r>
              <a:rPr lang="en-ZA" b="1" dirty="0" smtClean="0">
                <a:solidFill>
                  <a:srgbClr val="002060"/>
                </a:solidFill>
              </a:rPr>
              <a:t>PM</a:t>
            </a:r>
            <a:r>
              <a:rPr lang="en-ZA" b="1" baseline="-25000" dirty="0" smtClean="0">
                <a:solidFill>
                  <a:srgbClr val="002060"/>
                </a:solidFill>
              </a:rPr>
              <a:t>10</a:t>
            </a:r>
            <a:r>
              <a:rPr lang="en-ZA" b="1" dirty="0" smtClean="0"/>
              <a:t>) </a:t>
            </a:r>
            <a:r>
              <a:rPr lang="en-ZA" dirty="0" smtClean="0"/>
              <a:t>concentrations measured by CSIR from 1950s (first in Tshwane)</a:t>
            </a:r>
          </a:p>
          <a:p>
            <a:r>
              <a:rPr lang="en-ZA" dirty="0" smtClean="0">
                <a:solidFill>
                  <a:srgbClr val="002060"/>
                </a:solidFill>
              </a:rPr>
              <a:t>PM</a:t>
            </a:r>
            <a:r>
              <a:rPr lang="en-ZA" baseline="-25000" dirty="0" smtClean="0">
                <a:solidFill>
                  <a:srgbClr val="002060"/>
                </a:solidFill>
              </a:rPr>
              <a:t>10</a:t>
            </a:r>
            <a:r>
              <a:rPr lang="en-ZA" dirty="0" smtClean="0">
                <a:solidFill>
                  <a:srgbClr val="002060"/>
                </a:solidFill>
              </a:rPr>
              <a:t> and SO</a:t>
            </a:r>
            <a:r>
              <a:rPr lang="en-ZA" baseline="-25000" dirty="0" smtClean="0">
                <a:solidFill>
                  <a:srgbClr val="002060"/>
                </a:solidFill>
              </a:rPr>
              <a:t>2 </a:t>
            </a:r>
            <a:r>
              <a:rPr lang="en-ZA" dirty="0" smtClean="0">
                <a:solidFill>
                  <a:srgbClr val="002060"/>
                </a:solidFill>
              </a:rPr>
              <a:t>concentrations were seen to </a:t>
            </a:r>
            <a:r>
              <a:rPr lang="en-ZA" b="1" dirty="0" smtClean="0">
                <a:solidFill>
                  <a:srgbClr val="002060"/>
                </a:solidFill>
              </a:rPr>
              <a:t>decrease</a:t>
            </a:r>
            <a:r>
              <a:rPr lang="en-ZA" dirty="0" smtClean="0">
                <a:solidFill>
                  <a:srgbClr val="002060"/>
                </a:solidFill>
              </a:rPr>
              <a:t> in this time period (graph up to 1980)</a:t>
            </a:r>
            <a:endParaRPr lang="en-ZA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r>
              <a:rPr lang="en-ZA" b="1" dirty="0" smtClean="0">
                <a:solidFill>
                  <a:srgbClr val="002060"/>
                </a:solidFill>
              </a:rPr>
              <a:t>PM</a:t>
            </a:r>
            <a:r>
              <a:rPr lang="en-ZA" b="1" baseline="-25000" dirty="0" smtClean="0">
                <a:solidFill>
                  <a:srgbClr val="002060"/>
                </a:solidFill>
              </a:rPr>
              <a:t>10</a:t>
            </a:r>
            <a:r>
              <a:rPr lang="en-ZA" b="1" dirty="0" smtClean="0">
                <a:solidFill>
                  <a:srgbClr val="002060"/>
                </a:solidFill>
              </a:rPr>
              <a:t> concentrations in figure are high </a:t>
            </a:r>
            <a:r>
              <a:rPr lang="en-ZA" u="sng" dirty="0" smtClean="0">
                <a:solidFill>
                  <a:srgbClr val="002060"/>
                </a:solidFill>
              </a:rPr>
              <a:t>(winter averages</a:t>
            </a:r>
            <a:r>
              <a:rPr lang="en-ZA" dirty="0" smtClean="0">
                <a:solidFill>
                  <a:srgbClr val="002060"/>
                </a:solidFill>
              </a:rPr>
              <a:t>: April – Sept </a:t>
            </a:r>
            <a:r>
              <a:rPr lang="en-ZA" dirty="0" smtClean="0">
                <a:solidFill>
                  <a:srgbClr val="002060"/>
                </a:solidFill>
              </a:rPr>
              <a:t>average; current annual </a:t>
            </a:r>
            <a:r>
              <a:rPr lang="en-ZA" dirty="0" err="1" smtClean="0">
                <a:solidFill>
                  <a:srgbClr val="002060"/>
                </a:solidFill>
              </a:rPr>
              <a:t>std</a:t>
            </a:r>
            <a:r>
              <a:rPr lang="en-ZA" dirty="0" smtClean="0">
                <a:solidFill>
                  <a:srgbClr val="002060"/>
                </a:solidFill>
              </a:rPr>
              <a:t> 40 </a:t>
            </a:r>
            <a:r>
              <a:rPr lang="en-ZA" dirty="0" smtClean="0">
                <a:solidFill>
                  <a:srgbClr val="002060"/>
                </a:solidFill>
              </a:rPr>
              <a:t>µg/m</a:t>
            </a:r>
            <a:r>
              <a:rPr lang="en-ZA" baseline="30000" dirty="0" smtClean="0">
                <a:solidFill>
                  <a:srgbClr val="002060"/>
                </a:solidFill>
              </a:rPr>
              <a:t>3</a:t>
            </a:r>
            <a:r>
              <a:rPr lang="en-ZA" dirty="0" smtClean="0">
                <a:solidFill>
                  <a:srgbClr val="002060"/>
                </a:solidFill>
              </a:rPr>
              <a:t>)</a:t>
            </a:r>
            <a:endParaRPr lang="en-ZA" dirty="0" smtClean="0">
              <a:solidFill>
                <a:srgbClr val="002060"/>
              </a:solidFill>
            </a:endParaRPr>
          </a:p>
          <a:p>
            <a:r>
              <a:rPr lang="en-ZA" dirty="0" smtClean="0"/>
              <a:t>Our group currently in process to try to digitize these records to improve the historical analysis</a:t>
            </a:r>
          </a:p>
          <a:p>
            <a:r>
              <a:rPr lang="en-ZA" dirty="0" smtClean="0"/>
              <a:t>Compliance monitoring is now source of routine air quality data </a:t>
            </a:r>
            <a:r>
              <a:rPr lang="en-ZA" dirty="0" smtClean="0">
                <a:sym typeface="Wingdings" panose="05000000000000000000" pitchFamily="2" charset="2"/>
              </a:rPr>
              <a:t> routine regulatory ambient monitoring now with government and SAWS</a:t>
            </a:r>
            <a:endParaRPr lang="en-ZA" dirty="0" smtClean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782444" cy="446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522684"/>
            <a:ext cx="2895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i="1" dirty="0" err="1" smtClean="0"/>
              <a:t>Kemeny</a:t>
            </a:r>
            <a:r>
              <a:rPr lang="en-ZA" sz="1600" i="1" dirty="0" smtClean="0"/>
              <a:t> , Clean Air Journal, 1980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2182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0106"/>
          </a:xfrm>
        </p:spPr>
        <p:txBody>
          <a:bodyPr/>
          <a:lstStyle/>
          <a:p>
            <a:r>
              <a:rPr lang="en-ZA" dirty="0" smtClean="0"/>
              <a:t>DEA reports on State of Air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16887" r="2791"/>
          <a:stretch/>
        </p:blipFill>
        <p:spPr bwMode="auto">
          <a:xfrm>
            <a:off x="3491880" y="676922"/>
            <a:ext cx="4926227" cy="311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0"/>
          <a:stretch/>
        </p:blipFill>
        <p:spPr bwMode="auto">
          <a:xfrm>
            <a:off x="3311635" y="3756409"/>
            <a:ext cx="5893262" cy="310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2" y="1196752"/>
            <a:ext cx="34573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National Air Quality Officer, Dr </a:t>
            </a:r>
            <a:r>
              <a:rPr lang="en-ZA" dirty="0" err="1"/>
              <a:t>Thuli</a:t>
            </a:r>
            <a:r>
              <a:rPr lang="en-ZA" dirty="0"/>
              <a:t> </a:t>
            </a:r>
            <a:r>
              <a:rPr lang="en-ZA" dirty="0" err="1" smtClean="0"/>
              <a:t>Khumalo</a:t>
            </a:r>
            <a:r>
              <a:rPr lang="en-ZA" dirty="0" smtClean="0"/>
              <a:t>, presents on the State of Air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Graphs here and next page </a:t>
            </a:r>
            <a:r>
              <a:rPr lang="en-ZA" dirty="0" smtClean="0">
                <a:sym typeface="Wingdings" panose="05000000000000000000" pitchFamily="2" charset="2"/>
              </a:rPr>
              <a:t> NACA Conference 2016 presentation (saaqis.org.za)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ym typeface="Wingdings" panose="05000000000000000000" pitchFamily="2" charset="2"/>
              </a:rPr>
              <a:t>Highlighting a few slide from HPA and VTAPA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>
                <a:sym typeface="Wingdings" panose="05000000000000000000" pitchFamily="2" charset="2"/>
              </a:rPr>
              <a:t>These are not unusual or unique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>
                <a:sym typeface="Wingdings" panose="05000000000000000000" pitchFamily="2" charset="2"/>
              </a:rPr>
              <a:t>Many places we have looked have </a:t>
            </a:r>
            <a:r>
              <a:rPr lang="en-ZA" b="1" dirty="0" smtClean="0">
                <a:sym typeface="Wingdings" panose="05000000000000000000" pitchFamily="2" charset="2"/>
              </a:rPr>
              <a:t>PM and ozone</a:t>
            </a:r>
            <a:r>
              <a:rPr lang="en-ZA" dirty="0" smtClean="0">
                <a:sym typeface="Wingdings" panose="05000000000000000000" pitchFamily="2" charset="2"/>
              </a:rPr>
              <a:t> exceedances in particular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 smtClean="0">
                <a:sym typeface="Wingdings" panose="05000000000000000000" pitchFamily="2" charset="2"/>
              </a:rPr>
              <a:t>NO</a:t>
            </a:r>
            <a:r>
              <a:rPr lang="en-ZA" baseline="-25000" dirty="0" smtClean="0">
                <a:sym typeface="Wingdings" panose="05000000000000000000" pitchFamily="2" charset="2"/>
              </a:rPr>
              <a:t>X</a:t>
            </a:r>
            <a:r>
              <a:rPr lang="en-ZA" dirty="0" smtClean="0">
                <a:sym typeface="Wingdings" panose="05000000000000000000" pitchFamily="2" charset="2"/>
              </a:rPr>
              <a:t> and SO</a:t>
            </a:r>
            <a:r>
              <a:rPr lang="en-ZA" baseline="-25000" dirty="0" smtClean="0">
                <a:sym typeface="Wingdings" panose="05000000000000000000" pitchFamily="2" charset="2"/>
              </a:rPr>
              <a:t>2</a:t>
            </a:r>
            <a:r>
              <a:rPr lang="en-ZA" dirty="0" smtClean="0">
                <a:sym typeface="Wingdings" panose="05000000000000000000" pitchFamily="2" charset="2"/>
              </a:rPr>
              <a:t> do have some exceedances, depending on what sources are near by</a:t>
            </a:r>
            <a:endParaRPr lang="en-ZA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635896" y="795694"/>
            <a:ext cx="56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HPA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3933056"/>
            <a:ext cx="56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HPA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932687" y="2783756"/>
            <a:ext cx="1319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err="1" smtClean="0"/>
              <a:t>Khumalo</a:t>
            </a:r>
            <a:r>
              <a:rPr lang="en-ZA" sz="1400" i="1" dirty="0" smtClean="0"/>
              <a:t>,  2016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9534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State of Air 2016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6901" r="6914" b="7006"/>
          <a:stretch/>
        </p:blipFill>
        <p:spPr bwMode="auto">
          <a:xfrm>
            <a:off x="4776281" y="622937"/>
            <a:ext cx="4367719" cy="264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3891" b="4171"/>
          <a:stretch/>
        </p:blipFill>
        <p:spPr bwMode="auto">
          <a:xfrm>
            <a:off x="4075889" y="3429000"/>
            <a:ext cx="4961108" cy="28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652046"/>
            <a:ext cx="77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VTAPA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8377232" y="5207635"/>
            <a:ext cx="1319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err="1" smtClean="0"/>
              <a:t>Khumalo</a:t>
            </a:r>
            <a:r>
              <a:rPr lang="en-ZA" sz="1400" i="1" dirty="0" smtClean="0"/>
              <a:t>,  2016</a:t>
            </a:r>
            <a:endParaRPr lang="en-GB" sz="1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4104456" cy="5544616"/>
          </a:xfrm>
        </p:spPr>
        <p:txBody>
          <a:bodyPr>
            <a:normAutofit/>
          </a:bodyPr>
          <a:lstStyle/>
          <a:p>
            <a:r>
              <a:rPr lang="en-ZA" dirty="0" smtClean="0"/>
              <a:t>VTAPA example </a:t>
            </a:r>
            <a:r>
              <a:rPr lang="en-ZA" dirty="0" smtClean="0">
                <a:sym typeface="Wingdings" panose="05000000000000000000" pitchFamily="2" charset="2"/>
              </a:rPr>
              <a:t> numerous exceedances of </a:t>
            </a:r>
            <a:r>
              <a:rPr lang="en-ZA" dirty="0" smtClean="0">
                <a:sym typeface="Wingdings" panose="05000000000000000000" pitchFamily="2" charset="2"/>
              </a:rPr>
              <a:t>PM</a:t>
            </a:r>
          </a:p>
          <a:p>
            <a:r>
              <a:rPr lang="en-ZA" dirty="0"/>
              <a:t>Varying levels of data completeness across </a:t>
            </a:r>
            <a:r>
              <a:rPr lang="en-ZA" dirty="0" smtClean="0"/>
              <a:t>years</a:t>
            </a:r>
            <a:endParaRPr lang="en-ZA" dirty="0" smtClean="0">
              <a:sym typeface="Wingdings" panose="05000000000000000000" pitchFamily="2" charset="2"/>
            </a:endParaRPr>
          </a:p>
          <a:p>
            <a:r>
              <a:rPr lang="en-ZA" dirty="0" smtClean="0"/>
              <a:t>National </a:t>
            </a:r>
            <a:r>
              <a:rPr lang="en-ZA" dirty="0"/>
              <a:t>view of State of Air Quality </a:t>
            </a:r>
            <a:r>
              <a:rPr lang="en-ZA" dirty="0">
                <a:sym typeface="Wingdings" panose="05000000000000000000" pitchFamily="2" charset="2"/>
              </a:rPr>
              <a:t> </a:t>
            </a:r>
            <a:r>
              <a:rPr lang="en-ZA" b="1" dirty="0"/>
              <a:t>Monitoring sites get placed for a reason</a:t>
            </a:r>
            <a:r>
              <a:rPr lang="en-ZA" dirty="0"/>
              <a:t>, and generally are in the polluted </a:t>
            </a:r>
            <a:r>
              <a:rPr lang="en-ZA" dirty="0" smtClean="0"/>
              <a:t>areas</a:t>
            </a:r>
          </a:p>
          <a:p>
            <a:pPr marL="0" indent="0">
              <a:buNone/>
            </a:pPr>
            <a:endParaRPr lang="en-ZA" dirty="0" smtClean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0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Background station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2952327"/>
          </a:xfrm>
        </p:spPr>
        <p:txBody>
          <a:bodyPr>
            <a:normAutofit fontScale="92500" lnSpcReduction="10000"/>
          </a:bodyPr>
          <a:lstStyle/>
          <a:p>
            <a:r>
              <a:rPr lang="en-ZA" b="1" dirty="0" smtClean="0"/>
              <a:t>Background and regional </a:t>
            </a:r>
            <a:r>
              <a:rPr lang="en-ZA" dirty="0" smtClean="0"/>
              <a:t>stations important for understanding air quality status away from strong local sources</a:t>
            </a:r>
          </a:p>
          <a:p>
            <a:r>
              <a:rPr lang="en-ZA" dirty="0" smtClean="0"/>
              <a:t>PM in particular. South Africa has a </a:t>
            </a:r>
            <a:r>
              <a:rPr lang="en-ZA" b="1" dirty="0" smtClean="0"/>
              <a:t>dry climate </a:t>
            </a:r>
            <a:r>
              <a:rPr lang="en-ZA" dirty="0" smtClean="0"/>
              <a:t>(most of country is semi-arid to arid), plus there is strong </a:t>
            </a:r>
            <a:r>
              <a:rPr lang="en-ZA" b="1" dirty="0" smtClean="0"/>
              <a:t>biomass burning</a:t>
            </a:r>
            <a:r>
              <a:rPr lang="en-ZA" dirty="0" smtClean="0"/>
              <a:t> </a:t>
            </a:r>
            <a:r>
              <a:rPr lang="en-ZA" dirty="0" smtClean="0">
                <a:sym typeface="Wingdings" panose="05000000000000000000" pitchFamily="2" charset="2"/>
              </a:rPr>
              <a:t> area of research at CSIR to estimate and model “background” concentrations from </a:t>
            </a:r>
            <a:r>
              <a:rPr lang="en-ZA" b="1" dirty="0" smtClean="0">
                <a:sym typeface="Wingdings" panose="05000000000000000000" pitchFamily="2" charset="2"/>
              </a:rPr>
              <a:t>natural sources</a:t>
            </a:r>
            <a:endParaRPr lang="en-ZA" b="1" dirty="0" smtClean="0"/>
          </a:p>
          <a:p>
            <a:r>
              <a:rPr lang="en-ZA" b="1" dirty="0" smtClean="0"/>
              <a:t>SAWS Karoo </a:t>
            </a:r>
            <a:r>
              <a:rPr lang="en-ZA" dirty="0" smtClean="0"/>
              <a:t>site </a:t>
            </a:r>
            <a:r>
              <a:rPr lang="en-ZA" dirty="0"/>
              <a:t>unique (</a:t>
            </a:r>
            <a:r>
              <a:rPr lang="en-ZA" dirty="0" err="1"/>
              <a:t>Hantam</a:t>
            </a:r>
            <a:r>
              <a:rPr lang="en-ZA" dirty="0"/>
              <a:t> National Botanical Garden, </a:t>
            </a:r>
            <a:r>
              <a:rPr lang="en-ZA" dirty="0" err="1"/>
              <a:t>Nieuwoudtville</a:t>
            </a:r>
            <a:r>
              <a:rPr lang="en-ZA" dirty="0"/>
              <a:t>, Northern </a:t>
            </a:r>
            <a:r>
              <a:rPr lang="en-ZA" dirty="0" smtClean="0"/>
              <a:t>Cape). Background site, also only site close to </a:t>
            </a:r>
            <a:r>
              <a:rPr lang="en-ZA" b="1" dirty="0" smtClean="0"/>
              <a:t>shale gas study area in SEA</a:t>
            </a:r>
            <a:r>
              <a:rPr lang="en-ZA" dirty="0" smtClean="0"/>
              <a:t> </a:t>
            </a:r>
            <a:r>
              <a:rPr lang="en-ZA" dirty="0" smtClean="0">
                <a:sym typeface="Wingdings" panose="05000000000000000000" pitchFamily="2" charset="2"/>
              </a:rPr>
              <a:t> PM in exceedance!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83512"/>
            <a:ext cx="4572000" cy="2329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4572000" cy="23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 Overview 2012_16Feb12_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 Overview 2012_16Feb12_ V1</Template>
  <TotalTime>15978</TotalTime>
  <Words>2847</Words>
  <Application>Microsoft Office PowerPoint</Application>
  <PresentationFormat>On-screen Show (4:3)</PresentationFormat>
  <Paragraphs>355</Paragraphs>
  <Slides>36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CSIR Overview 2012_16Feb12_ V1</vt:lpstr>
      <vt:lpstr>CS ChemDraw Drawing</vt:lpstr>
      <vt:lpstr> Trends in air pollution in South Africa</vt:lpstr>
      <vt:lpstr>Unpacking the topic</vt:lpstr>
      <vt:lpstr>About our group</vt:lpstr>
      <vt:lpstr>Complexities: Range of source</vt:lpstr>
      <vt:lpstr>Ambient air pollution</vt:lpstr>
      <vt:lpstr>What do we know?  Historical measurements</vt:lpstr>
      <vt:lpstr>DEA reports on State of Air </vt:lpstr>
      <vt:lpstr>State of Air 2016</vt:lpstr>
      <vt:lpstr>Background station</vt:lpstr>
      <vt:lpstr>Exceedances and data completeness</vt:lpstr>
      <vt:lpstr>Example of ozone data available and exceedances</vt:lpstr>
      <vt:lpstr>Trends: Long-term Deposition Measurements (IGAC DEBITS in Africa) </vt:lpstr>
      <vt:lpstr>Trends: Ozone</vt:lpstr>
      <vt:lpstr>Trends: Preliminary analysis of PM2.5</vt:lpstr>
      <vt:lpstr>International databases: SO2 emissions from international sources</vt:lpstr>
      <vt:lpstr>EPI SO2 emission estimates</vt:lpstr>
      <vt:lpstr>EPI PM2.5 comparison – average of priority areas</vt:lpstr>
      <vt:lpstr>Trends in research to support improving air quality</vt:lpstr>
      <vt:lpstr>Management trends: mobile and diffuse sources</vt:lpstr>
      <vt:lpstr>Management trends: Importance of understanding ozone</vt:lpstr>
      <vt:lpstr>Ozone is notoriously difficult</vt:lpstr>
      <vt:lpstr>Positive trends in management and air quality</vt:lpstr>
      <vt:lpstr>PowerPoint Presentation</vt:lpstr>
      <vt:lpstr>PM25</vt:lpstr>
      <vt:lpstr>Local PM2.5 data</vt:lpstr>
      <vt:lpstr>What is state of air quality? What are gaps?</vt:lpstr>
      <vt:lpstr>PowerPoint Presentation</vt:lpstr>
      <vt:lpstr>Estimated average annual percent yield losses per crop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Ozone production in Joburg</vt:lpstr>
      <vt:lpstr>PowerPoint Presentation</vt:lpstr>
      <vt:lpstr>PowerPoint Presentation</vt:lpstr>
    </vt:vector>
  </TitlesOfParts>
  <Company>CSIR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@</dc:creator>
  <cp:lastModifiedBy>Rebecca</cp:lastModifiedBy>
  <cp:revision>1213</cp:revision>
  <cp:lastPrinted>2017-09-12T11:17:57Z</cp:lastPrinted>
  <dcterms:created xsi:type="dcterms:W3CDTF">2012-02-16T10:58:43Z</dcterms:created>
  <dcterms:modified xsi:type="dcterms:W3CDTF">2017-09-13T05:22:24Z</dcterms:modified>
</cp:coreProperties>
</file>