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style12.xml" ContentType="application/vnd.ms-office.chart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style7.xml" ContentType="application/vnd.ms-office.chartstyle+xml"/>
  <Override PartName="/ppt/charts/colors10.xml" ContentType="application/vnd.ms-office.chartcolorstyle+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5"/>
  </p:notesMasterIdLst>
  <p:handoutMasterIdLst>
    <p:handoutMasterId r:id="rId86"/>
  </p:handoutMasterIdLst>
  <p:sldIdLst>
    <p:sldId id="256" r:id="rId2"/>
    <p:sldId id="536" r:id="rId3"/>
    <p:sldId id="360" r:id="rId4"/>
    <p:sldId id="344" r:id="rId5"/>
    <p:sldId id="489" r:id="rId6"/>
    <p:sldId id="488" r:id="rId7"/>
    <p:sldId id="376" r:id="rId8"/>
    <p:sldId id="409" r:id="rId9"/>
    <p:sldId id="411" r:id="rId10"/>
    <p:sldId id="479" r:id="rId11"/>
    <p:sldId id="414" r:id="rId12"/>
    <p:sldId id="490" r:id="rId13"/>
    <p:sldId id="334" r:id="rId14"/>
    <p:sldId id="403" r:id="rId15"/>
    <p:sldId id="406" r:id="rId16"/>
    <p:sldId id="453" r:id="rId17"/>
    <p:sldId id="351" r:id="rId18"/>
    <p:sldId id="335" r:id="rId19"/>
    <p:sldId id="416" r:id="rId20"/>
    <p:sldId id="439" r:id="rId21"/>
    <p:sldId id="397" r:id="rId22"/>
    <p:sldId id="415" r:id="rId23"/>
    <p:sldId id="457" r:id="rId24"/>
    <p:sldId id="460" r:id="rId25"/>
    <p:sldId id="336" r:id="rId26"/>
    <p:sldId id="392" r:id="rId27"/>
    <p:sldId id="394" r:id="rId28"/>
    <p:sldId id="337" r:id="rId29"/>
    <p:sldId id="386" r:id="rId30"/>
    <p:sldId id="388" r:id="rId31"/>
    <p:sldId id="447" r:id="rId32"/>
    <p:sldId id="338" r:id="rId33"/>
    <p:sldId id="378" r:id="rId34"/>
    <p:sldId id="379" r:id="rId35"/>
    <p:sldId id="481" r:id="rId36"/>
    <p:sldId id="482" r:id="rId37"/>
    <p:sldId id="483" r:id="rId38"/>
    <p:sldId id="485" r:id="rId39"/>
    <p:sldId id="486" r:id="rId40"/>
    <p:sldId id="487" r:id="rId41"/>
    <p:sldId id="491" r:id="rId42"/>
    <p:sldId id="492" r:id="rId43"/>
    <p:sldId id="493" r:id="rId44"/>
    <p:sldId id="494" r:id="rId45"/>
    <p:sldId id="497" r:id="rId46"/>
    <p:sldId id="498" r:id="rId47"/>
    <p:sldId id="500" r:id="rId48"/>
    <p:sldId id="501" r:id="rId49"/>
    <p:sldId id="502" r:id="rId50"/>
    <p:sldId id="503" r:id="rId51"/>
    <p:sldId id="504" r:id="rId52"/>
    <p:sldId id="505" r:id="rId53"/>
    <p:sldId id="506" r:id="rId54"/>
    <p:sldId id="507" r:id="rId55"/>
    <p:sldId id="508" r:id="rId56"/>
    <p:sldId id="509" r:id="rId57"/>
    <p:sldId id="510" r:id="rId58"/>
    <p:sldId id="511" r:id="rId59"/>
    <p:sldId id="512" r:id="rId60"/>
    <p:sldId id="513" r:id="rId61"/>
    <p:sldId id="537" r:id="rId62"/>
    <p:sldId id="515" r:id="rId63"/>
    <p:sldId id="516" r:id="rId64"/>
    <p:sldId id="517" r:id="rId65"/>
    <p:sldId id="518" r:id="rId66"/>
    <p:sldId id="519" r:id="rId67"/>
    <p:sldId id="520" r:id="rId68"/>
    <p:sldId id="521" r:id="rId69"/>
    <p:sldId id="522" r:id="rId70"/>
    <p:sldId id="523" r:id="rId71"/>
    <p:sldId id="524" r:id="rId72"/>
    <p:sldId id="525" r:id="rId73"/>
    <p:sldId id="526" r:id="rId74"/>
    <p:sldId id="527" r:id="rId75"/>
    <p:sldId id="528" r:id="rId76"/>
    <p:sldId id="529" r:id="rId77"/>
    <p:sldId id="530" r:id="rId78"/>
    <p:sldId id="531" r:id="rId79"/>
    <p:sldId id="535" r:id="rId80"/>
    <p:sldId id="546" r:id="rId81"/>
    <p:sldId id="547" r:id="rId82"/>
    <p:sldId id="548" r:id="rId83"/>
    <p:sldId id="419" r:id="rId8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S" initials="L" lastIdx="1" clrIdx="0"/>
  <p:cmAuthor id="1" name="ernstm" initial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7818"/>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89349" autoAdjust="0"/>
  </p:normalViewPr>
  <p:slideViewPr>
    <p:cSldViewPr>
      <p:cViewPr varScale="1">
        <p:scale>
          <a:sx n="104" d="100"/>
          <a:sy n="104" d="100"/>
        </p:scale>
        <p:origin x="-186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4th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45B-41E6-B0D8-F871224A798F}"/>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45B-41E6-B0D8-F871224A798F}"/>
              </c:ext>
            </c:extLst>
          </c:dPt>
          <c:dLbls>
            <c:dLbl>
              <c:idx val="0"/>
              <c:layout>
                <c:manualLayout>
                  <c:x val="-0.19075748437763776"/>
                  <c:y val="-0.29284916338582695"/>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85F4D111-0927-4170-8C12-6F8B302C9D15}" type="VALUE">
                      <a:rPr lang="en-US" smtClean="0"/>
                      <a:pPr>
                        <a:defRPr sz="1600" b="1" i="0" u="none" strike="noStrike" kern="1200" baseline="0">
                          <a:solidFill>
                            <a:schemeClr val="bg1"/>
                          </a:solidFill>
                          <a:latin typeface="+mn-lt"/>
                          <a:ea typeface="+mn-ea"/>
                          <a:cs typeface="+mn-cs"/>
                        </a:defRPr>
                      </a:pPr>
                      <a:t>[VALUE]</a:t>
                    </a:fld>
                    <a:endParaRPr lang="en-US" dirty="0" smtClean="0"/>
                  </a:p>
                  <a:p>
                    <a:pPr>
                      <a:defRPr sz="1600" b="1" i="0" u="none" strike="noStrike" kern="1200" baseline="0">
                        <a:solidFill>
                          <a:schemeClr val="bg1"/>
                        </a:solidFill>
                        <a:latin typeface="+mn-lt"/>
                        <a:ea typeface="+mn-ea"/>
                        <a:cs typeface="+mn-cs"/>
                      </a:defRPr>
                    </a:pPr>
                    <a:r>
                      <a:rPr lang="en-US" baseline="0" dirty="0" smtClean="0"/>
                      <a:t> (</a:t>
                    </a:r>
                    <a:fld id="{D7D44607-4A59-4275-86FB-A118673E38EF}" type="PERCENTAGE">
                      <a:rPr lang="en-US" baseline="0" smtClean="0"/>
                      <a:pPr>
                        <a:defRPr sz="1600" b="1" i="0" u="none" strike="noStrike" kern="1200" baseline="0">
                          <a:solidFill>
                            <a:schemeClr val="bg1"/>
                          </a:solidFill>
                          <a:latin typeface="+mn-lt"/>
                          <a:ea typeface="+mn-ea"/>
                          <a:cs typeface="+mn-cs"/>
                        </a:defRPr>
                      </a:pPr>
                      <a:t>[PERCENTAGE]</a:t>
                    </a:fld>
                    <a:r>
                      <a:rPr lang="en-US" baseline="0" dirty="0" smtClean="0"/>
                      <a:t>)</a:t>
                    </a:r>
                  </a:p>
                </c:rich>
              </c:tx>
              <c:spPr>
                <a:noFill/>
                <a:ln>
                  <a:noFill/>
                </a:ln>
                <a:effectLst/>
              </c:spPr>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245B-41E6-B0D8-F871224A798F}"/>
                </c:ext>
              </c:extLst>
            </c:dLbl>
            <c:dLbl>
              <c:idx val="1"/>
              <c:layout>
                <c:manualLayout>
                  <c:x val="9.374075679902813E-2"/>
                  <c:y val="0.12271850393700789"/>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501FFA0D-5B51-4A0B-844F-9C8D542D513C}" type="VALUE">
                      <a:rPr lang="en-US" smtClean="0"/>
                      <a:pPr>
                        <a:defRPr sz="1600" b="1" i="0" u="none" strike="noStrike" kern="1200" baseline="0">
                          <a:solidFill>
                            <a:schemeClr val="bg1"/>
                          </a:solidFill>
                          <a:latin typeface="+mn-lt"/>
                          <a:ea typeface="+mn-ea"/>
                          <a:cs typeface="+mn-cs"/>
                        </a:defRPr>
                      </a:pPr>
                      <a:t>[VALUE]</a:t>
                    </a:fld>
                    <a:r>
                      <a:rPr lang="en-US" baseline="0" dirty="0" smtClean="0"/>
                      <a:t> </a:t>
                    </a:r>
                  </a:p>
                  <a:p>
                    <a:pPr>
                      <a:defRPr sz="1600" b="1" i="0" u="none" strike="noStrike" kern="1200" baseline="0">
                        <a:solidFill>
                          <a:schemeClr val="bg1"/>
                        </a:solidFill>
                        <a:latin typeface="+mn-lt"/>
                        <a:ea typeface="+mn-ea"/>
                        <a:cs typeface="+mn-cs"/>
                      </a:defRPr>
                    </a:pPr>
                    <a:r>
                      <a:rPr lang="en-US" baseline="0" dirty="0" smtClean="0"/>
                      <a:t>(</a:t>
                    </a:r>
                    <a:fld id="{0C1EA7BA-0084-495F-8D02-44A86F3D344D}" type="PERCENTAGE">
                      <a:rPr lang="en-US" baseline="0" smtClean="0"/>
                      <a:pPr>
                        <a:defRPr sz="1600" b="1" i="0" u="none" strike="noStrike" kern="1200" baseline="0">
                          <a:solidFill>
                            <a:schemeClr val="bg1"/>
                          </a:solidFill>
                          <a:latin typeface="+mn-lt"/>
                          <a:ea typeface="+mn-ea"/>
                          <a:cs typeface="+mn-cs"/>
                        </a:defRPr>
                      </a:pPr>
                      <a:t>[PERCENTAGE]</a:t>
                    </a:fld>
                    <a:r>
                      <a:rPr lang="en-US" baseline="0" dirty="0" smtClean="0"/>
                      <a:t>)</a:t>
                    </a:r>
                  </a:p>
                </c:rich>
              </c:tx>
              <c:spPr>
                <a:noFill/>
                <a:ln>
                  <a:noFill/>
                </a:ln>
                <a:effectLst/>
              </c:spPr>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245B-41E6-B0D8-F871224A79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Val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41</c:v>
                </c:pt>
                <c:pt idx="1">
                  <c:v>4</c:v>
                </c:pt>
              </c:numCache>
            </c:numRef>
          </c:val>
          <c:extLst xmlns:c16r2="http://schemas.microsoft.com/office/drawing/2015/06/chart">
            <c:ext xmlns:c16="http://schemas.microsoft.com/office/drawing/2014/chart" uri="{C3380CC4-5D6E-409C-BE32-E72D297353CC}">
              <c16:uniqueId val="{00000004-245B-41E6-B0D8-F871224A798F}"/>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w Cen MT" panose="020B0602020104020603" pitchFamily="34" charset="0"/>
                <a:ea typeface="+mn-ea"/>
                <a:cs typeface="+mn-cs"/>
              </a:defRPr>
            </a:pPr>
            <a:r>
              <a:rPr lang="en-US" sz="1600" b="1" dirty="0" smtClean="0">
                <a:latin typeface="Tw Cen MT" panose="020B0602020104020603" pitchFamily="34" charset="0"/>
              </a:rPr>
              <a:t>2</a:t>
            </a:r>
            <a:r>
              <a:rPr lang="en-US" sz="1600" b="1" baseline="30000" dirty="0" smtClean="0">
                <a:latin typeface="Tw Cen MT" panose="020B0602020104020603" pitchFamily="34" charset="0"/>
              </a:rPr>
              <a:t>nd</a:t>
            </a:r>
            <a:r>
              <a:rPr lang="en-US" sz="1600" b="1" dirty="0" smtClean="0">
                <a:latin typeface="Tw Cen MT" panose="020B0602020104020603" pitchFamily="34" charset="0"/>
              </a:rPr>
              <a:t> </a:t>
            </a:r>
            <a:r>
              <a:rPr lang="en-US" sz="1600" b="1" dirty="0">
                <a:latin typeface="Tw Cen MT" panose="020B0602020104020603" pitchFamily="34" charset="0"/>
              </a:rPr>
              <a:t>Quarter</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Column1</c:v>
                </c:pt>
              </c:strCache>
            </c:strRef>
          </c:tx>
          <c:spPr>
            <a:solidFill>
              <a:srgbClr val="00B050"/>
            </a:solidFill>
          </c:spPr>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738-4D44-AFE6-F05EF13C0DF4}"/>
              </c:ext>
            </c:extLst>
          </c:dPt>
          <c:dPt>
            <c:idx val="1"/>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738-4D44-AFE6-F05EF13C0DF4}"/>
              </c:ext>
            </c:extLst>
          </c:dPt>
          <c:dLbls>
            <c:dLbl>
              <c:idx val="0"/>
              <c:layout>
                <c:manualLayout>
                  <c:x val="-0.24046161417322837"/>
                  <c:y val="-0.26909621062992128"/>
                </c:manualLayout>
              </c:layout>
              <c:tx>
                <c:rich>
                  <a:bodyPr/>
                  <a:lstStyle/>
                  <a:p>
                    <a:fld id="{5FABCC7C-E612-4D49-93A6-7F80D82BE137}" type="VALUE">
                      <a:rPr lang="en-US" smtClean="0"/>
                      <a:pPr/>
                      <a:t>[VALUE]</a:t>
                    </a:fld>
                    <a:r>
                      <a:rPr lang="en-US" dirty="0" smtClean="0"/>
                      <a:t> </a:t>
                    </a:r>
                  </a:p>
                  <a:p>
                    <a:r>
                      <a:rPr lang="en-US" dirty="0" smtClean="0"/>
                      <a:t>(88%)</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738-4D44-AFE6-F05EF13C0DF4}"/>
                </c:ext>
              </c:extLst>
            </c:dLbl>
            <c:dLbl>
              <c:idx val="1"/>
              <c:layout>
                <c:manualLayout>
                  <c:x val="0.12813008530183728"/>
                  <c:y val="0.1261798720472441"/>
                </c:manualLayout>
              </c:layout>
              <c:tx>
                <c:rich>
                  <a:bodyPr/>
                  <a:lstStyle/>
                  <a:p>
                    <a:fld id="{B256AC23-683B-41E2-B2BF-10F1D9C10C15}" type="VALUE">
                      <a:rPr lang="en-US" smtClean="0"/>
                      <a:pPr/>
                      <a:t>[VALUE]</a:t>
                    </a:fld>
                    <a:r>
                      <a:rPr lang="en-US" dirty="0" smtClean="0"/>
                      <a:t> </a:t>
                    </a:r>
                  </a:p>
                  <a:p>
                    <a:r>
                      <a:rPr lang="en-US" dirty="0" smtClean="0"/>
                      <a:t>(12%)</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738-4D44-AFE6-F05EF13C0DF4}"/>
                </c:ext>
              </c:extLst>
            </c:dLbl>
            <c:delete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endParaRPr lang="en-US"/>
              </a:p>
            </c:txPr>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7</c:v>
                </c:pt>
                <c:pt idx="1">
                  <c:v>1</c:v>
                </c:pt>
              </c:numCache>
            </c:numRef>
          </c:val>
          <c:extLst xmlns:c16r2="http://schemas.microsoft.com/office/drawing/2015/06/chart">
            <c:ext xmlns:c16="http://schemas.microsoft.com/office/drawing/2014/chart" uri="{C3380CC4-5D6E-409C-BE32-E72D297353CC}">
              <c16:uniqueId val="{00000004-B738-4D44-AFE6-F05EF13C0DF4}"/>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DPSA</c:v>
                </c:pt>
              </c:strCache>
            </c:strRef>
          </c:tx>
          <c:dPt>
            <c:idx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78BC-4DB8-BAAC-270CC112615D}"/>
              </c:ext>
            </c:extLst>
          </c:dPt>
          <c:dPt>
            <c:idx val="1"/>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78BC-4DB8-BAAC-270CC112615D}"/>
              </c:ext>
            </c:extLst>
          </c:dPt>
          <c:dLbls>
            <c:dLbl>
              <c:idx val="0"/>
              <c:layout>
                <c:manualLayout>
                  <c:x val="-0.23713271390209176"/>
                  <c:y val="-0.21313523068303727"/>
                </c:manualLayout>
              </c:layout>
              <c:tx>
                <c:rich>
                  <a:bodyPr/>
                  <a:lstStyle/>
                  <a:p>
                    <a:pPr>
                      <a:defRPr lang="en-US" sz="1600" b="1">
                        <a:solidFill>
                          <a:schemeClr val="bg1"/>
                        </a:solidFill>
                        <a:latin typeface="Tw Cen MT" pitchFamily="34" charset="0"/>
                      </a:defRPr>
                    </a:pPr>
                    <a:r>
                      <a:rPr lang="en-US" sz="1600">
                        <a:solidFill>
                          <a:schemeClr val="bg1"/>
                        </a:solidFill>
                      </a:rPr>
                      <a:t>4 </a:t>
                    </a:r>
                  </a:p>
                  <a:p>
                    <a:pPr>
                      <a:defRPr lang="en-US" sz="1600" b="1">
                        <a:solidFill>
                          <a:schemeClr val="bg1"/>
                        </a:solidFill>
                        <a:latin typeface="Tw Cen MT" pitchFamily="34" charset="0"/>
                      </a:defRPr>
                    </a:pPr>
                    <a:r>
                      <a:rPr lang="en-US" sz="1600">
                        <a:solidFill>
                          <a:schemeClr val="bg1"/>
                        </a:solidFill>
                      </a:rPr>
                      <a:t>(80%)</a:t>
                    </a:r>
                  </a:p>
                </c:rich>
              </c:tx>
              <c:spP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BC-4DB8-BAAC-270CC112615D}"/>
                </c:ext>
              </c:extLst>
            </c:dLbl>
            <c:dLbl>
              <c:idx val="1"/>
              <c:tx>
                <c:rich>
                  <a:bodyPr/>
                  <a:lstStyle/>
                  <a:p>
                    <a:fld id="{78E626F4-2BF1-4435-9D77-DF9F65F8A65B}" type="VALUE">
                      <a:rPr lang="en-US"/>
                      <a:pPr/>
                      <a:t>[VALUE]</a:t>
                    </a:fld>
                    <a:endParaRPr lang="en-US"/>
                  </a:p>
                  <a:p>
                    <a:r>
                      <a:rPr lang="en-US"/>
                      <a:t>(20%)</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8BC-4DB8-BAAC-270CC112615D}"/>
                </c:ext>
              </c:extLst>
            </c:dLbl>
            <c:spPr>
              <a:noFill/>
              <a:ln>
                <a:noFill/>
              </a:ln>
              <a:effectLst/>
            </c:spPr>
            <c:txPr>
              <a:bodyPr/>
              <a:lstStyle/>
              <a:p>
                <a:pPr>
                  <a:defRPr lang="en-US" sz="1600" b="1">
                    <a:solidFill>
                      <a:schemeClr val="bg1"/>
                    </a:solidFill>
                    <a:latin typeface="Tw Cen MT" pitchFamily="34" charset="0"/>
                  </a:defRPr>
                </a:pPr>
                <a:endParaRPr lang="en-US"/>
              </a:p>
            </c:txPr>
            <c:showPercent val="1"/>
            <c:showLeaderLines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4</c:v>
                </c:pt>
                <c:pt idx="1">
                  <c:v>1</c:v>
                </c:pt>
              </c:numCache>
            </c:numRef>
          </c:val>
          <c:extLst xmlns:c16r2="http://schemas.microsoft.com/office/drawing/2015/06/chart">
            <c:ext xmlns:c16="http://schemas.microsoft.com/office/drawing/2014/chart" uri="{C3380CC4-5D6E-409C-BE32-E72D297353CC}">
              <c16:uniqueId val="{00000004-78BC-4DB8-BAAC-270CC112615D}"/>
            </c:ext>
          </c:extLst>
        </c:ser>
        <c:dLbls/>
      </c:pie3DChart>
      <c:spPr>
        <a:noFill/>
        <a:ln>
          <a:noFill/>
        </a:ln>
        <a:effectLst/>
      </c:spPr>
    </c:plotArea>
    <c:legend>
      <c:legendPos val="b"/>
      <c:layout>
        <c:manualLayout>
          <c:xMode val="edge"/>
          <c:yMode val="edge"/>
          <c:x val="0.35547789185311446"/>
          <c:y val="0.86279581847636055"/>
          <c:w val="0.37623898411981777"/>
          <c:h val="9.3078423112169059E-2"/>
        </c:manualLayout>
      </c:layout>
      <c:txPr>
        <a:bodyPr/>
        <a:lstStyle/>
        <a:p>
          <a:pPr>
            <a:defRPr lang="en-US" sz="1600" b="1">
              <a:solidFill>
                <a:schemeClr val="tx1">
                  <a:lumMod val="65000"/>
                  <a:lumOff val="35000"/>
                </a:schemeClr>
              </a:solidFill>
              <a:latin typeface="Tw Cen MT" panose="020B0602020104020603" pitchFamily="34" charset="0"/>
            </a:defRPr>
          </a:pPr>
          <a:endParaRPr lang="en-US"/>
        </a:p>
      </c:txPr>
    </c:legend>
    <c:plotVisOnly val="1"/>
    <c:dispBlanksAs val="zero"/>
  </c:chart>
  <c:spPr>
    <a:solidFill>
      <a:schemeClr val="bg1"/>
    </a:solidFill>
    <a:ln w="9525" cap="flat" cmpd="sng" algn="ctr">
      <a:solidFill>
        <a:schemeClr val="bg1"/>
      </a:solidFill>
      <a:round/>
    </a:ln>
    <a:effectLst/>
  </c:spPr>
  <c:txPr>
    <a:bodyPr/>
    <a:lstStyle/>
    <a:p>
      <a:pPr>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Column1</c:v>
                </c:pt>
              </c:strCache>
            </c:strRef>
          </c:tx>
          <c:spPr>
            <a:solidFill>
              <a:srgbClr val="00B050"/>
            </a:solidFill>
          </c:spPr>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6F4-467D-B102-18BBB95A6498}"/>
              </c:ext>
            </c:extLst>
          </c:dPt>
          <c:dPt>
            <c:idx val="1"/>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6F4-467D-B102-18BBB95A6498}"/>
              </c:ext>
            </c:extLst>
          </c:dPt>
          <c:dLbls>
            <c:dLbl>
              <c:idx val="0"/>
              <c:layout>
                <c:manualLayout>
                  <c:x val="-0.38004494750656181"/>
                  <c:y val="-0.12847121062992131"/>
                </c:manualLayout>
              </c:layout>
              <c:tx>
                <c:rich>
                  <a:bodyPr/>
                  <a:lstStyle/>
                  <a:p>
                    <a:fld id="{5FABCC7C-E612-4D49-93A6-7F80D82BE137}" type="VALUE">
                      <a:rPr lang="en-US" smtClean="0"/>
                      <a:pPr/>
                      <a:t>[VALUE]</a:t>
                    </a:fld>
                    <a:r>
                      <a:rPr lang="en-US" dirty="0" smtClean="0"/>
                      <a:t> </a:t>
                    </a:r>
                  </a:p>
                  <a:p>
                    <a:r>
                      <a:rPr lang="en-US" dirty="0" smtClean="0"/>
                      <a:t>(67%)</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6F4-467D-B102-18BBB95A6498}"/>
                </c:ext>
              </c:extLst>
            </c:dLbl>
            <c:dLbl>
              <c:idx val="1"/>
              <c:layout>
                <c:manualLayout>
                  <c:x val="0.20313008530183729"/>
                  <c:y val="7.6179872047244024E-2"/>
                </c:manualLayout>
              </c:layout>
              <c:tx>
                <c:rich>
                  <a:bodyPr/>
                  <a:lstStyle/>
                  <a:p>
                    <a:fld id="{B256AC23-683B-41E2-B2BF-10F1D9C10C15}" type="VALUE">
                      <a:rPr lang="en-US" smtClean="0"/>
                      <a:pPr/>
                      <a:t>[VALUE]</a:t>
                    </a:fld>
                    <a:r>
                      <a:rPr lang="en-US" dirty="0" smtClean="0"/>
                      <a:t> </a:t>
                    </a:r>
                  </a:p>
                  <a:p>
                    <a:r>
                      <a:rPr lang="en-US" dirty="0" smtClean="0"/>
                      <a:t>(33%)</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6F4-467D-B102-18BBB95A6498}"/>
                </c:ext>
              </c:extLst>
            </c:dLbl>
            <c:delete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endParaRPr lang="en-US"/>
              </a:p>
            </c:txPr>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4</c:v>
                </c:pt>
                <c:pt idx="1">
                  <c:v>2</c:v>
                </c:pt>
              </c:numCache>
            </c:numRef>
          </c:val>
          <c:extLst xmlns:c16r2="http://schemas.microsoft.com/office/drawing/2015/06/chart">
            <c:ext xmlns:c16="http://schemas.microsoft.com/office/drawing/2014/chart" uri="{C3380CC4-5D6E-409C-BE32-E72D297353CC}">
              <c16:uniqueId val="{00000004-C6F4-467D-B102-18BBB95A6498}"/>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6"/>
  <c:chart>
    <c:autoTitleDeleted val="1"/>
    <c:plotArea>
      <c:layout>
        <c:manualLayout>
          <c:layoutTarget val="inner"/>
          <c:xMode val="edge"/>
          <c:yMode val="edge"/>
          <c:x val="2.6636516309763564E-2"/>
          <c:y val="0.12803471749383866"/>
          <c:w val="0.96274343776460702"/>
          <c:h val="0.86235725417982478"/>
        </c:manualLayout>
      </c:layout>
      <c:barChart>
        <c:barDir val="col"/>
        <c:grouping val="clustered"/>
        <c:ser>
          <c:idx val="0"/>
          <c:order val="0"/>
          <c:tx>
            <c:strRef>
              <c:f>Sheet1!$B$1</c:f>
              <c:strCache>
                <c:ptCount val="1"/>
                <c:pt idx="0">
                  <c:v>Achieved</c:v>
                </c:pt>
              </c:strCache>
            </c:strRef>
          </c:tx>
          <c:spPr>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dPt>
            <c:idx val="0"/>
            <c:extLst xmlns:c16r2="http://schemas.microsoft.com/office/drawing/2015/06/chart">
              <c:ext xmlns:c16="http://schemas.microsoft.com/office/drawing/2014/chart" uri="{C3380CC4-5D6E-409C-BE32-E72D297353CC}">
                <c16:uniqueId val="{00000000-62E6-4658-B92E-E2D3B40A7CC1}"/>
              </c:ext>
            </c:extLst>
          </c:dPt>
          <c:dPt>
            <c:idx val="1"/>
            <c:spPr>
              <a:solidFill>
                <a:schemeClr val="accent5">
                  <a:lumMod val="75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extLst xmlns:c16r2="http://schemas.microsoft.com/office/drawing/2015/06/chart">
              <c:ext xmlns:c16="http://schemas.microsoft.com/office/drawing/2014/chart" uri="{C3380CC4-5D6E-409C-BE32-E72D297353CC}">
                <c16:uniqueId val="{00000002-62E6-4658-B92E-E2D3B40A7CC1}"/>
              </c:ext>
            </c:extLst>
          </c:dPt>
          <c:dPt>
            <c:idx val="2"/>
            <c:spPr>
              <a:solidFill>
                <a:schemeClr val="accent6">
                  <a:lumMod val="60000"/>
                  <a:lumOff val="4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extLst xmlns:c16r2="http://schemas.microsoft.com/office/drawing/2015/06/chart">
              <c:ext xmlns:c16="http://schemas.microsoft.com/office/drawing/2014/chart" uri="{C3380CC4-5D6E-409C-BE32-E72D297353CC}">
                <c16:uniqueId val="{00000004-62E6-4658-B92E-E2D3B40A7CC1}"/>
              </c:ext>
            </c:extLst>
          </c:dPt>
          <c:dPt>
            <c:idx val="3"/>
            <c:spPr>
              <a:solidFill>
                <a:schemeClr val="accent5">
                  <a:lumMod val="60000"/>
                  <a:lumOff val="4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rgbClr r="0" g="0" b="0"/>
                </a:contourClr>
              </a:sp3d>
            </c:spPr>
            <c:extLst xmlns:c16r2="http://schemas.microsoft.com/office/drawing/2015/06/chart">
              <c:ext xmlns:c16="http://schemas.microsoft.com/office/drawing/2014/chart" uri="{C3380CC4-5D6E-409C-BE32-E72D297353CC}">
                <c16:uniqueId val="{00000006-62E6-4658-B92E-E2D3B40A7CC1}"/>
              </c:ext>
            </c:extLst>
          </c:dPt>
          <c:dLbls>
            <c:dLbl>
              <c:idx val="0"/>
              <c:layout>
                <c:manualLayout>
                  <c:x val="0.23129784116753083"/>
                  <c:y val="8.3047320139032169E-2"/>
                </c:manualLayout>
              </c:layout>
              <c:tx>
                <c:rich>
                  <a:bodyPr/>
                  <a:lstStyle/>
                  <a:p>
                    <a:r>
                      <a:rPr lang="en-US" sz="1800" b="1" dirty="0" smtClean="0"/>
                      <a:t>88% </a:t>
                    </a:r>
                    <a:endParaRPr lang="en-US" sz="1800" b="1"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2E6-4658-B92E-E2D3B40A7CC1}"/>
                </c:ext>
              </c:extLst>
            </c:dLbl>
            <c:dLbl>
              <c:idx val="1"/>
              <c:layout>
                <c:manualLayout>
                  <c:x val="0.23676090395322746"/>
                  <c:y val="0.24908736812010501"/>
                </c:manualLayout>
              </c:layout>
              <c:tx>
                <c:rich>
                  <a:bodyPr/>
                  <a:lstStyle/>
                  <a:p>
                    <a:r>
                      <a:rPr lang="en-US" sz="1800" b="1" dirty="0" smtClean="0">
                        <a:solidFill>
                          <a:schemeClr val="bg1"/>
                        </a:solidFill>
                      </a:rPr>
                      <a:t>95% </a:t>
                    </a:r>
                    <a:endParaRPr lang="en-US" sz="1800" b="1" dirty="0">
                      <a:solidFill>
                        <a:schemeClr val="bg1"/>
                      </a:solidFill>
                    </a:endParaRP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2E6-4658-B92E-E2D3B40A7CC1}"/>
                </c:ext>
              </c:extLst>
            </c:dLbl>
            <c:dLbl>
              <c:idx val="2"/>
              <c:layout>
                <c:manualLayout>
                  <c:x val="-0.12362404741744287"/>
                  <c:y val="-0.130369457898224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2E6-4658-B92E-E2D3B40A7C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w Cen MT" panose="020B0602020104020603"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1st Quarter</c:v>
                </c:pt>
                <c:pt idx="1">
                  <c:v>2nd Quarter</c:v>
                </c:pt>
                <c:pt idx="2">
                  <c:v>3rd Quarter</c:v>
                </c:pt>
                <c:pt idx="3">
                  <c:v>4th quarter </c:v>
                </c:pt>
              </c:strCache>
            </c:strRef>
          </c:cat>
          <c:val>
            <c:numRef>
              <c:f>Sheet1!$B$2:$B$5</c:f>
              <c:numCache>
                <c:formatCode>General</c:formatCode>
                <c:ptCount val="4"/>
                <c:pt idx="0">
                  <c:v>68</c:v>
                </c:pt>
                <c:pt idx="1">
                  <c:v>88</c:v>
                </c:pt>
                <c:pt idx="2">
                  <c:v>95</c:v>
                </c:pt>
                <c:pt idx="3">
                  <c:v>91</c:v>
                </c:pt>
              </c:numCache>
            </c:numRef>
          </c:val>
          <c:extLst xmlns:c16r2="http://schemas.microsoft.com/office/drawing/2015/06/chart">
            <c:ext xmlns:c16="http://schemas.microsoft.com/office/drawing/2014/chart" uri="{C3380CC4-5D6E-409C-BE32-E72D297353CC}">
              <c16:uniqueId val="{00000007-62E6-4658-B92E-E2D3B40A7CC1}"/>
            </c:ext>
          </c:extLst>
        </c:ser>
        <c:dLbls/>
        <c:gapWidth val="100"/>
        <c:overlap val="-24"/>
        <c:axId val="81885824"/>
        <c:axId val="81895808"/>
      </c:barChart>
      <c:catAx>
        <c:axId val="81885824"/>
        <c:scaling>
          <c:orientation val="minMax"/>
        </c:scaling>
        <c:axPos val="b"/>
        <c:numFmt formatCode="General" sourceLinked="0"/>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81895808"/>
        <c:crosses val="autoZero"/>
        <c:auto val="1"/>
        <c:lblAlgn val="ctr"/>
        <c:lblOffset val="100"/>
      </c:catAx>
      <c:valAx>
        <c:axId val="818958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81885824"/>
        <c:crosses val="autoZero"/>
        <c:crossBetween val="between"/>
      </c:valAx>
      <c:spPr>
        <a:noFill/>
        <a:ln>
          <a:noFill/>
        </a:ln>
        <a:effectLst>
          <a:glow rad="12700">
            <a:schemeClr val="accent1">
              <a:alpha val="40000"/>
            </a:schemeClr>
          </a:glow>
        </a:effectLst>
      </c:spPr>
    </c:plotArea>
    <c:plotVisOnly val="1"/>
    <c:dispBlanksAs val="zero"/>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747-4F35-A348-AAAC66E5AB25}"/>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747-4F35-A348-AAAC66E5AB25}"/>
              </c:ext>
            </c:extLst>
          </c:dPt>
          <c:dLbls>
            <c:dLbl>
              <c:idx val="0"/>
              <c:layout>
                <c:manualLayout>
                  <c:x val="-1.0462859327687068E-2"/>
                  <c:y val="-0.319200443106965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sz="1600" dirty="0" smtClean="0">
                        <a:solidFill>
                          <a:schemeClr val="bg1"/>
                        </a:solidFill>
                      </a:rPr>
                      <a:t>9 </a:t>
                    </a:r>
                  </a:p>
                  <a:p>
                    <a:pPr>
                      <a:defRPr sz="1600" b="1" i="0" u="none" strike="noStrike" kern="1200" baseline="0">
                        <a:solidFill>
                          <a:schemeClr val="bg1"/>
                        </a:solidFill>
                        <a:latin typeface="Tw Cen MT" panose="020B0602020104020603" pitchFamily="34" charset="0"/>
                        <a:ea typeface="+mn-ea"/>
                        <a:cs typeface="+mn-cs"/>
                      </a:defRPr>
                    </a:pPr>
                    <a:r>
                      <a:rPr lang="en-US" sz="1600" dirty="0" smtClean="0">
                        <a:solidFill>
                          <a:schemeClr val="bg1"/>
                        </a:solidFill>
                      </a:rPr>
                      <a:t>(100%)</a:t>
                    </a:r>
                    <a:endParaRPr lang="en-US" sz="1600" dirty="0">
                      <a:solidFill>
                        <a:schemeClr val="bg1"/>
                      </a:solidFill>
                    </a:endParaRPr>
                  </a:p>
                </c:rich>
              </c:tx>
              <c:spPr>
                <a:noFill/>
                <a:ln>
                  <a:noFill/>
                </a:ln>
                <a:effectLst/>
              </c:spPr>
              <c:showVal val="1"/>
              <c:showPercent val="1"/>
              <c:extLst xmlns:c16r2="http://schemas.microsoft.com/office/drawing/2015/06/chart">
                <c:ext xmlns:c15="http://schemas.microsoft.com/office/drawing/2012/chart" uri="{CE6537A1-D6FC-4f65-9D91-7224C49458BB}">
                  <c15:layout>
                    <c:manualLayout>
                      <c:w val="0.20560805534991472"/>
                      <c:h val="0.11824999999999999"/>
                    </c:manualLayout>
                  </c15:layout>
                </c:ext>
                <c:ext xmlns:c16="http://schemas.microsoft.com/office/drawing/2014/chart" uri="{C3380CC4-5D6E-409C-BE32-E72D297353CC}">
                  <c16:uniqueId val="{00000001-F747-4F35-A348-AAAC66E5AB2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747-4F35-A348-AAAC66E5AB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showPercent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extLst xmlns:c16r2="http://schemas.microsoft.com/office/drawing/2015/06/chart">
            <c:ext xmlns:c16="http://schemas.microsoft.com/office/drawing/2014/chart" uri="{C3380CC4-5D6E-409C-BE32-E72D297353CC}">
              <c16:uniqueId val="{00000004-F747-4F35-A348-AAAC66E5AB25}"/>
            </c:ext>
          </c:extLst>
        </c:ser>
        <c:dLbls/>
      </c:pie3DChart>
      <c:spPr>
        <a:noFill/>
        <a:ln>
          <a:noFill/>
        </a:ln>
        <a:effectLst/>
      </c:spPr>
    </c:plotArea>
    <c:legend>
      <c:legendPos val="b"/>
      <c:legendEntry>
        <c:idx val="1"/>
        <c:delete val="1"/>
      </c:legendEntry>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4FB-4F32-ACCD-461A5277D943}"/>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4FB-4F32-ACCD-461A5277D943}"/>
              </c:ext>
            </c:extLst>
          </c:dPt>
          <c:dLbls>
            <c:dLbl>
              <c:idx val="0"/>
              <c:layout>
                <c:manualLayout>
                  <c:x val="-0.31428830371642802"/>
                  <c:y val="-0.2417340059055118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6 </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(86%)</a:t>
                    </a: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0.20560805534991472"/>
                      <c:h val="0.11824999999999999"/>
                    </c:manualLayout>
                  </c15:layout>
                </c:ext>
                <c:ext xmlns:c16="http://schemas.microsoft.com/office/drawing/2014/chart" uri="{C3380CC4-5D6E-409C-BE32-E72D297353CC}">
                  <c16:uniqueId val="{00000001-64FB-4F32-ACCD-461A5277D943}"/>
                </c:ext>
              </c:extLst>
            </c:dLbl>
            <c:dLbl>
              <c:idx val="1"/>
              <c:layout>
                <c:manualLayout>
                  <c:x val="0.12864134320069734"/>
                  <c:y val="0.10678863188976377"/>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1</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 (14%)</a:t>
                    </a: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FB-4F32-ACCD-461A5277D9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6</c:v>
                </c:pt>
                <c:pt idx="1">
                  <c:v>2</c:v>
                </c:pt>
              </c:numCache>
            </c:numRef>
          </c:val>
          <c:extLst xmlns:c16r2="http://schemas.microsoft.com/office/drawing/2015/06/chart">
            <c:ext xmlns:c16="http://schemas.microsoft.com/office/drawing/2014/chart" uri="{C3380CC4-5D6E-409C-BE32-E72D297353CC}">
              <c16:uniqueId val="{00000004-64FB-4F32-ACCD-461A5277D943}"/>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B3A-43B0-BB98-0E87A60421DD}"/>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B3A-43B0-BB98-0E87A60421DD}"/>
              </c:ext>
            </c:extLst>
          </c:dPt>
          <c:dLbls>
            <c:dLbl>
              <c:idx val="0"/>
              <c:layout>
                <c:manualLayout>
                  <c:x val="-0.25767776710604767"/>
                  <c:y val="-0.2198590059055118"/>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6 </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(67%)</a:t>
                    </a: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0.20560805534991472"/>
                      <c:h val="0.11824999999999999"/>
                    </c:manualLayout>
                  </c15:layout>
                </c:ext>
                <c:ext xmlns:c16="http://schemas.microsoft.com/office/drawing/2014/chart" uri="{C3380CC4-5D6E-409C-BE32-E72D297353CC}">
                  <c16:uniqueId val="{00000001-7B3A-43B0-BB98-0E87A60421DD}"/>
                </c:ext>
              </c:extLst>
            </c:dLbl>
            <c:dLbl>
              <c:idx val="1"/>
              <c:layout>
                <c:manualLayout>
                  <c:x val="0.14795770682917139"/>
                  <c:y val="8.4913631889763766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3</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 (33%)</a:t>
                    </a: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3A-43B0-BB98-0E87A60421D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6</c:v>
                </c:pt>
                <c:pt idx="1">
                  <c:v>2</c:v>
                </c:pt>
              </c:numCache>
            </c:numRef>
          </c:val>
          <c:extLst xmlns:c16r2="http://schemas.microsoft.com/office/drawing/2015/06/chart">
            <c:ext xmlns:c16="http://schemas.microsoft.com/office/drawing/2014/chart" uri="{C3380CC4-5D6E-409C-BE32-E72D297353CC}">
              <c16:uniqueId val="{00000004-7B3A-43B0-BB98-0E87A60421DD}"/>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162-4C26-8C16-50E342746E6F}"/>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162-4C26-8C16-50E342746E6F}"/>
              </c:ext>
            </c:extLst>
          </c:dPt>
          <c:dLbls>
            <c:dLbl>
              <c:idx val="0"/>
              <c:layout>
                <c:manualLayout>
                  <c:x val="-1.3567179404308616E-2"/>
                  <c:y val="-0.2698590059055118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4 </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(100%)</a:t>
                    </a: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0.20560805534991472"/>
                      <c:h val="0.11824999999999999"/>
                    </c:manualLayout>
                  </c15:layout>
                </c:ext>
                <c:ext xmlns:c16="http://schemas.microsoft.com/office/drawing/2014/chart" uri="{C3380CC4-5D6E-409C-BE32-E72D297353CC}">
                  <c16:uniqueId val="{00000001-C162-4C26-8C16-50E342746E6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162-4C26-8C16-50E342746E6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extLst xmlns:c16r2="http://schemas.microsoft.com/office/drawing/2015/06/chart">
            <c:ext xmlns:c16="http://schemas.microsoft.com/office/drawing/2014/chart" uri="{C3380CC4-5D6E-409C-BE32-E72D297353CC}">
              <c16:uniqueId val="{00000004-C162-4C26-8C16-50E342746E6F}"/>
            </c:ext>
          </c:extLst>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960-4578-B7D6-CC23FAD72B9E}"/>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960-4578-B7D6-CC23FAD72B9E}"/>
              </c:ext>
            </c:extLst>
          </c:dPt>
          <c:dLbls>
            <c:dLbl>
              <c:idx val="0"/>
              <c:layout>
                <c:manualLayout>
                  <c:x val="8.8797227462795465E-3"/>
                  <c:y val="-0.28216593703121495"/>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5 </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(100%)</a:t>
                    </a: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0.20560805534991472"/>
                      <c:h val="0.11824999999999999"/>
                    </c:manualLayout>
                  </c15:layout>
                </c:ext>
                <c:ext xmlns:c16="http://schemas.microsoft.com/office/drawing/2014/chart" uri="{C3380CC4-5D6E-409C-BE32-E72D297353CC}">
                  <c16:uniqueId val="{00000001-E960-4578-B7D6-CC23FAD72B9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960-4578-B7D6-CC23FAD72B9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extLst xmlns:c16r2="http://schemas.microsoft.com/office/drawing/2015/06/chart">
            <c:ext xmlns:c16="http://schemas.microsoft.com/office/drawing/2014/chart" uri="{C3380CC4-5D6E-409C-BE32-E72D297353CC}">
              <c16:uniqueId val="{00000004-E960-4578-B7D6-CC23FAD72B9E}"/>
            </c:ext>
          </c:extLst>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2nd Quarter</c:v>
                </c:pt>
              </c:strCache>
            </c:strRef>
          </c:tx>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A47-4E8B-A643-58816AAB1641}"/>
              </c:ext>
            </c:extLst>
          </c:dPt>
          <c:dPt>
            <c:idx val="1"/>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A47-4E8B-A643-58816AAB1641}"/>
              </c:ext>
            </c:extLst>
          </c:dPt>
          <c:dLbls>
            <c:dLbl>
              <c:idx val="0"/>
              <c:layout>
                <c:manualLayout>
                  <c:x val="1.4606015998222375E-2"/>
                  <c:y val="-0.3261090059055118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11</a:t>
                    </a:r>
                  </a:p>
                  <a:p>
                    <a:pPr>
                      <a:defRPr sz="1600" b="1" i="0" u="none" strike="noStrike" kern="1200" baseline="0">
                        <a:solidFill>
                          <a:schemeClr val="bg1"/>
                        </a:solidFill>
                        <a:latin typeface="Tw Cen MT" panose="020B0602020104020603" pitchFamily="34" charset="0"/>
                        <a:ea typeface="+mn-ea"/>
                        <a:cs typeface="+mn-cs"/>
                      </a:defRPr>
                    </a:pPr>
                    <a:r>
                      <a:rPr lang="en-US" dirty="0" smtClean="0">
                        <a:solidFill>
                          <a:schemeClr val="bg1"/>
                        </a:solidFill>
                      </a:rPr>
                      <a:t> (100%)</a:t>
                    </a: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0.20560805534991472"/>
                      <c:h val="0.11824999999999999"/>
                    </c:manualLayout>
                  </c15:layout>
                </c:ext>
                <c:ext xmlns:c16="http://schemas.microsoft.com/office/drawing/2014/chart" uri="{C3380CC4-5D6E-409C-BE32-E72D297353CC}">
                  <c16:uniqueId val="{00000001-1A47-4E8B-A643-58816AAB164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47-4E8B-A643-58816AAB164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8</c:v>
                </c:pt>
                <c:pt idx="1">
                  <c:v>0</c:v>
                </c:pt>
              </c:numCache>
            </c:numRef>
          </c:val>
          <c:extLst xmlns:c16r2="http://schemas.microsoft.com/office/drawing/2015/06/chart">
            <c:ext xmlns:c16="http://schemas.microsoft.com/office/drawing/2014/chart" uri="{C3380CC4-5D6E-409C-BE32-E72D297353CC}">
              <c16:uniqueId val="{00000004-1A47-4E8B-A643-58816AAB1641}"/>
            </c:ext>
          </c:extLst>
        </c:ser>
        <c:dLbls/>
      </c:pie3DChart>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0833333333333345E-2"/>
          <c:y val="0.1099128937007874"/>
          <c:w val="0.82916666666666661"/>
          <c:h val="0.7262810039370079"/>
        </c:manualLayout>
      </c:layout>
      <c:pie3DChart>
        <c:varyColors val="1"/>
        <c:ser>
          <c:idx val="0"/>
          <c:order val="0"/>
          <c:tx>
            <c:strRef>
              <c:f>Sheet1!$B$1</c:f>
              <c:strCache>
                <c:ptCount val="1"/>
                <c:pt idx="0">
                  <c:v>Column1</c:v>
                </c:pt>
              </c:strCache>
            </c:strRef>
          </c:tx>
          <c:spPr>
            <a:solidFill>
              <a:srgbClr val="00B050"/>
            </a:solidFill>
          </c:spPr>
          <c:dPt>
            <c:idx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09D-4350-844F-A7C21DCBFFCB}"/>
              </c:ext>
            </c:extLst>
          </c:dPt>
          <c:dPt>
            <c:idx val="1"/>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09D-4350-844F-A7C21DCBFFCB}"/>
              </c:ext>
            </c:extLst>
          </c:dPt>
          <c:dLbls>
            <c:dLbl>
              <c:idx val="0"/>
              <c:layout>
                <c:manualLayout>
                  <c:x val="-0.21129494750656175"/>
                  <c:y val="-0.28784621062992127"/>
                </c:manualLayout>
              </c:layout>
              <c:tx>
                <c:rich>
                  <a:bodyPr/>
                  <a:lstStyle/>
                  <a:p>
                    <a:r>
                      <a:rPr lang="en-US" dirty="0" smtClean="0"/>
                      <a:t>30 </a:t>
                    </a:r>
                  </a:p>
                  <a:p>
                    <a:r>
                      <a:rPr lang="en-US" dirty="0" smtClean="0"/>
                      <a:t>(88%)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9D-4350-844F-A7C21DCBFFCB}"/>
                </c:ext>
              </c:extLst>
            </c:dLbl>
            <c:dLbl>
              <c:idx val="1"/>
              <c:layout>
                <c:manualLayout>
                  <c:x val="9.063008530183729E-2"/>
                  <c:y val="0.12305487204724412"/>
                </c:manualLayout>
              </c:layout>
              <c:tx>
                <c:rich>
                  <a:bodyPr/>
                  <a:lstStyle/>
                  <a:p>
                    <a:r>
                      <a:rPr lang="en-US" dirty="0" smtClean="0"/>
                      <a:t>4</a:t>
                    </a:r>
                  </a:p>
                  <a:p>
                    <a:r>
                      <a:rPr lang="en-US" dirty="0" smtClean="0"/>
                      <a:t>(12%)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9D-4350-844F-A7C21DCBFFCB}"/>
                </c:ext>
              </c:extLst>
            </c:dLbl>
            <c:delete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w Cen MT" panose="020B0602020104020603" pitchFamily="34" charset="0"/>
                    <a:ea typeface="+mn-ea"/>
                    <a:cs typeface="+mn-cs"/>
                  </a:defRPr>
                </a:pPr>
                <a:endParaRPr lang="en-US"/>
              </a:p>
            </c:txPr>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31</c:v>
                </c:pt>
                <c:pt idx="1">
                  <c:v>3</c:v>
                </c:pt>
              </c:numCache>
            </c:numRef>
          </c:val>
          <c:extLst xmlns:c16r2="http://schemas.microsoft.com/office/drawing/2015/06/chart">
            <c:ext xmlns:c16="http://schemas.microsoft.com/office/drawing/2014/chart" uri="{C3380CC4-5D6E-409C-BE32-E72D297353CC}">
              <c16:uniqueId val="{00000004-709D-4350-844F-A7C21DCBFFCB}"/>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200D8-377D-488B-8C2B-6EC88CDB44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ZA"/>
        </a:p>
      </dgm:t>
    </dgm:pt>
    <dgm:pt modelId="{D1669902-5CE4-4248-93F0-D741DD000368}">
      <dgm:prSet phldrT="[Text]" custT="1"/>
      <dgm:spPr>
        <a:solidFill>
          <a:schemeClr val="accent5">
            <a:lumMod val="60000"/>
            <a:lumOff val="40000"/>
          </a:schemeClr>
        </a:solidFill>
      </dgm:spPr>
      <dgm:t>
        <a:bodyPr/>
        <a:lstStyle/>
        <a:p>
          <a:r>
            <a:rPr lang="en-ZA" sz="3200" b="1" dirty="0" smtClean="0">
              <a:solidFill>
                <a:schemeClr val="tx1">
                  <a:lumMod val="65000"/>
                  <a:lumOff val="35000"/>
                </a:schemeClr>
              </a:solidFill>
              <a:latin typeface="Arial" pitchFamily="34" charset="0"/>
              <a:cs typeface="Arial" pitchFamily="34" charset="0"/>
            </a:rPr>
            <a:t>FINANCIAL EXPENDITURE</a:t>
          </a:r>
        </a:p>
        <a:p>
          <a:endParaRPr lang="en-ZA" sz="2400" b="1" i="1" dirty="0" smtClean="0">
            <a:solidFill>
              <a:schemeClr val="bg1"/>
            </a:solidFill>
            <a:latin typeface="Arial" pitchFamily="34" charset="0"/>
            <a:cs typeface="Arial" pitchFamily="34" charset="0"/>
          </a:endParaRPr>
        </a:p>
        <a:p>
          <a:r>
            <a:rPr lang="en-ZA" sz="2400" b="1" i="1" dirty="0" smtClean="0">
              <a:solidFill>
                <a:schemeClr val="bg1"/>
              </a:solidFill>
              <a:latin typeface="Arial" pitchFamily="34" charset="0"/>
              <a:cs typeface="Arial" pitchFamily="34" charset="0"/>
            </a:rPr>
            <a:t>As at 31 March 2017</a:t>
          </a:r>
          <a:endParaRPr lang="en-ZA" sz="2400" b="0" i="1" u="none" dirty="0" smtClean="0">
            <a:solidFill>
              <a:schemeClr val="bg1"/>
            </a:solidFill>
            <a:latin typeface="+mj-lt"/>
          </a:endParaRPr>
        </a:p>
      </dgm:t>
    </dgm:pt>
    <dgm:pt modelId="{B40EE356-8672-4BE1-8205-6A7790C79896}" type="parTrans" cxnId="{455FA5AF-AC3C-4DA8-8BFE-EEBF0390147B}">
      <dgm:prSet/>
      <dgm:spPr/>
      <dgm:t>
        <a:bodyPr/>
        <a:lstStyle/>
        <a:p>
          <a:endParaRPr lang="en-ZA"/>
        </a:p>
      </dgm:t>
    </dgm:pt>
    <dgm:pt modelId="{45EA1320-8DFF-47F8-9ABC-6611DD0B6533}" type="sibTrans" cxnId="{455FA5AF-AC3C-4DA8-8BFE-EEBF0390147B}">
      <dgm:prSet/>
      <dgm:spPr/>
      <dgm:t>
        <a:bodyPr/>
        <a:lstStyle/>
        <a:p>
          <a:endParaRPr lang="en-ZA"/>
        </a:p>
      </dgm:t>
    </dgm:pt>
    <dgm:pt modelId="{01E48F95-C2D3-47A4-812C-535E4FFBE52F}" type="pres">
      <dgm:prSet presAssocID="{8CE200D8-377D-488B-8C2B-6EC88CDB44CB}" presName="diagram" presStyleCnt="0">
        <dgm:presLayoutVars>
          <dgm:dir/>
          <dgm:resizeHandles val="exact"/>
        </dgm:presLayoutVars>
      </dgm:prSet>
      <dgm:spPr/>
      <dgm:t>
        <a:bodyPr/>
        <a:lstStyle/>
        <a:p>
          <a:endParaRPr lang="en-ZA"/>
        </a:p>
      </dgm:t>
    </dgm:pt>
    <dgm:pt modelId="{F07B7949-4B92-4D12-AC3F-B188898512D0}" type="pres">
      <dgm:prSet presAssocID="{D1669902-5CE4-4248-93F0-D741DD000368}" presName="node" presStyleLbl="node1" presStyleIdx="0" presStyleCnt="1" custLinFactNeighborX="-2943" custLinFactNeighborY="-8531">
        <dgm:presLayoutVars>
          <dgm:bulletEnabled val="1"/>
        </dgm:presLayoutVars>
      </dgm:prSet>
      <dgm:spPr/>
      <dgm:t>
        <a:bodyPr/>
        <a:lstStyle/>
        <a:p>
          <a:endParaRPr lang="en-ZA"/>
        </a:p>
      </dgm:t>
    </dgm:pt>
  </dgm:ptLst>
  <dgm:cxnLst>
    <dgm:cxn modelId="{9E9296F5-D3C3-4CF3-B1D2-74AB6FFF5A69}" type="presOf" srcId="{D1669902-5CE4-4248-93F0-D741DD000368}" destId="{F07B7949-4B92-4D12-AC3F-B188898512D0}" srcOrd="0" destOrd="0" presId="urn:microsoft.com/office/officeart/2005/8/layout/default#1"/>
    <dgm:cxn modelId="{455FA5AF-AC3C-4DA8-8BFE-EEBF0390147B}" srcId="{8CE200D8-377D-488B-8C2B-6EC88CDB44CB}" destId="{D1669902-5CE4-4248-93F0-D741DD000368}" srcOrd="0" destOrd="0" parTransId="{B40EE356-8672-4BE1-8205-6A7790C79896}" sibTransId="{45EA1320-8DFF-47F8-9ABC-6611DD0B6533}"/>
    <dgm:cxn modelId="{9C9EAE5F-2163-4C27-9AF0-4B0407184DB5}" type="presOf" srcId="{8CE200D8-377D-488B-8C2B-6EC88CDB44CB}" destId="{01E48F95-C2D3-47A4-812C-535E4FFBE52F}" srcOrd="0" destOrd="0" presId="urn:microsoft.com/office/officeart/2005/8/layout/default#1"/>
    <dgm:cxn modelId="{9159AAF1-5BCC-48A4-A9FC-7FA7A3660369}" type="presParOf" srcId="{01E48F95-C2D3-47A4-812C-535E4FFBE52F}" destId="{F07B7949-4B92-4D12-AC3F-B188898512D0}"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200D8-377D-488B-8C2B-6EC88CDB44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ZA"/>
        </a:p>
      </dgm:t>
    </dgm:pt>
    <dgm:pt modelId="{D1669902-5CE4-4248-93F0-D741DD000368}">
      <dgm:prSet phldrT="[Text]" custT="1"/>
      <dgm:spPr>
        <a:solidFill>
          <a:schemeClr val="accent5">
            <a:lumMod val="60000"/>
            <a:lumOff val="40000"/>
          </a:schemeClr>
        </a:solidFill>
      </dgm:spPr>
      <dgm:t>
        <a:bodyPr/>
        <a:lstStyle/>
        <a:p>
          <a:r>
            <a:rPr lang="en-ZA" sz="3200" b="1" dirty="0" smtClean="0">
              <a:solidFill>
                <a:schemeClr val="tx1">
                  <a:lumMod val="65000"/>
                  <a:lumOff val="35000"/>
                </a:schemeClr>
              </a:solidFill>
              <a:latin typeface="Arial" pitchFamily="34" charset="0"/>
              <a:cs typeface="Arial" pitchFamily="34" charset="0"/>
            </a:rPr>
            <a:t>1</a:t>
          </a:r>
          <a:r>
            <a:rPr lang="en-ZA" sz="3200" b="1" baseline="30000" dirty="0" smtClean="0">
              <a:solidFill>
                <a:schemeClr val="tx1">
                  <a:lumMod val="65000"/>
                  <a:lumOff val="35000"/>
                </a:schemeClr>
              </a:solidFill>
              <a:latin typeface="Arial" pitchFamily="34" charset="0"/>
              <a:cs typeface="Arial" pitchFamily="34" charset="0"/>
            </a:rPr>
            <a:t>ST</a:t>
          </a:r>
          <a:r>
            <a:rPr lang="en-ZA" sz="3200" b="1" dirty="0" smtClean="0">
              <a:solidFill>
                <a:schemeClr val="tx1">
                  <a:lumMod val="65000"/>
                  <a:lumOff val="35000"/>
                </a:schemeClr>
              </a:solidFill>
              <a:latin typeface="Arial" pitchFamily="34" charset="0"/>
              <a:cs typeface="Arial" pitchFamily="34" charset="0"/>
            </a:rPr>
            <a:t> QUARTER</a:t>
          </a:r>
        </a:p>
        <a:p>
          <a:r>
            <a:rPr lang="en-ZA" sz="3200" b="1" dirty="0" smtClean="0">
              <a:solidFill>
                <a:schemeClr val="tx1">
                  <a:lumMod val="65000"/>
                  <a:lumOff val="35000"/>
                </a:schemeClr>
              </a:solidFill>
              <a:latin typeface="Arial" pitchFamily="34" charset="0"/>
              <a:cs typeface="Arial" pitchFamily="34" charset="0"/>
            </a:rPr>
            <a:t>FINANCIAL EXPENDITURE</a:t>
          </a:r>
        </a:p>
        <a:p>
          <a:endParaRPr lang="en-ZA" sz="2400" b="1" i="1" dirty="0" smtClean="0">
            <a:solidFill>
              <a:schemeClr val="bg1"/>
            </a:solidFill>
            <a:latin typeface="Arial" pitchFamily="34" charset="0"/>
            <a:cs typeface="Arial" pitchFamily="34" charset="0"/>
          </a:endParaRPr>
        </a:p>
      </dgm:t>
    </dgm:pt>
    <dgm:pt modelId="{B40EE356-8672-4BE1-8205-6A7790C79896}" type="parTrans" cxnId="{455FA5AF-AC3C-4DA8-8BFE-EEBF0390147B}">
      <dgm:prSet/>
      <dgm:spPr/>
      <dgm:t>
        <a:bodyPr/>
        <a:lstStyle/>
        <a:p>
          <a:endParaRPr lang="en-ZA"/>
        </a:p>
      </dgm:t>
    </dgm:pt>
    <dgm:pt modelId="{45EA1320-8DFF-47F8-9ABC-6611DD0B6533}" type="sibTrans" cxnId="{455FA5AF-AC3C-4DA8-8BFE-EEBF0390147B}">
      <dgm:prSet/>
      <dgm:spPr/>
      <dgm:t>
        <a:bodyPr/>
        <a:lstStyle/>
        <a:p>
          <a:endParaRPr lang="en-ZA"/>
        </a:p>
      </dgm:t>
    </dgm:pt>
    <dgm:pt modelId="{01E48F95-C2D3-47A4-812C-535E4FFBE52F}" type="pres">
      <dgm:prSet presAssocID="{8CE200D8-377D-488B-8C2B-6EC88CDB44CB}" presName="diagram" presStyleCnt="0">
        <dgm:presLayoutVars>
          <dgm:dir/>
          <dgm:resizeHandles val="exact"/>
        </dgm:presLayoutVars>
      </dgm:prSet>
      <dgm:spPr/>
      <dgm:t>
        <a:bodyPr/>
        <a:lstStyle/>
        <a:p>
          <a:endParaRPr lang="en-ZA"/>
        </a:p>
      </dgm:t>
    </dgm:pt>
    <dgm:pt modelId="{F07B7949-4B92-4D12-AC3F-B188898512D0}" type="pres">
      <dgm:prSet presAssocID="{D1669902-5CE4-4248-93F0-D741DD000368}" presName="node" presStyleLbl="node1" presStyleIdx="0" presStyleCnt="1" custLinFactNeighborX="-2943" custLinFactNeighborY="-8531">
        <dgm:presLayoutVars>
          <dgm:bulletEnabled val="1"/>
        </dgm:presLayoutVars>
      </dgm:prSet>
      <dgm:spPr/>
      <dgm:t>
        <a:bodyPr/>
        <a:lstStyle/>
        <a:p>
          <a:endParaRPr lang="en-ZA"/>
        </a:p>
      </dgm:t>
    </dgm:pt>
  </dgm:ptLst>
  <dgm:cxnLst>
    <dgm:cxn modelId="{1B5FFC32-C8E8-4098-B1B1-D1CFD0F7C264}" type="presOf" srcId="{D1669902-5CE4-4248-93F0-D741DD000368}" destId="{F07B7949-4B92-4D12-AC3F-B188898512D0}" srcOrd="0" destOrd="0" presId="urn:microsoft.com/office/officeart/2005/8/layout/default#1"/>
    <dgm:cxn modelId="{455FA5AF-AC3C-4DA8-8BFE-EEBF0390147B}" srcId="{8CE200D8-377D-488B-8C2B-6EC88CDB44CB}" destId="{D1669902-5CE4-4248-93F0-D741DD000368}" srcOrd="0" destOrd="0" parTransId="{B40EE356-8672-4BE1-8205-6A7790C79896}" sibTransId="{45EA1320-8DFF-47F8-9ABC-6611DD0B6533}"/>
    <dgm:cxn modelId="{F545065F-D1F2-4F86-BDD4-02C4E5EC1EC6}" type="presOf" srcId="{8CE200D8-377D-488B-8C2B-6EC88CDB44CB}" destId="{01E48F95-C2D3-47A4-812C-535E4FFBE52F}" srcOrd="0" destOrd="0" presId="urn:microsoft.com/office/officeart/2005/8/layout/default#1"/>
    <dgm:cxn modelId="{BE728177-2F7A-47C1-A35F-8FCBDDDAF0E2}" type="presParOf" srcId="{01E48F95-C2D3-47A4-812C-535E4FFBE52F}" destId="{F07B7949-4B92-4D12-AC3F-B188898512D0}"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0.11923</cdr:x>
      <cdr:y>0.35281</cdr:y>
    </cdr:from>
    <cdr:to>
      <cdr:x>0.2497</cdr:x>
      <cdr:y>0.46449</cdr:y>
    </cdr:to>
    <cdr:sp macro="" textlink="">
      <cdr:nvSpPr>
        <cdr:cNvPr id="6" name="TextBox 5"/>
        <cdr:cNvSpPr txBox="1"/>
      </cdr:nvSpPr>
      <cdr:spPr>
        <a:xfrm xmlns:a="http://schemas.openxmlformats.org/drawingml/2006/main">
          <a:off x="864096" y="1422676"/>
          <a:ext cx="945537" cy="4503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800" b="1" dirty="0">
              <a:solidFill>
                <a:schemeClr val="bg1"/>
              </a:solidFill>
              <a:latin typeface="Tw Cen MT" panose="020B0602020104020603" pitchFamily="34" charset="0"/>
            </a:rPr>
            <a:t>6</a:t>
          </a:r>
          <a:r>
            <a:rPr lang="en-ZA" sz="1800" b="1" dirty="0" smtClean="0">
              <a:solidFill>
                <a:schemeClr val="bg1"/>
              </a:solidFill>
              <a:latin typeface="Tw Cen MT" panose="020B0602020104020603" pitchFamily="34" charset="0"/>
            </a:rPr>
            <a:t>8%</a:t>
          </a:r>
        </a:p>
      </cdr:txBody>
    </cdr:sp>
  </cdr:relSizeAnchor>
  <cdr:relSizeAnchor xmlns:cdr="http://schemas.openxmlformats.org/drawingml/2006/chartDrawing">
    <cdr:from>
      <cdr:x>0.41793</cdr:x>
      <cdr:y>0.68356</cdr:y>
    </cdr:from>
    <cdr:to>
      <cdr:x>0.54839</cdr:x>
      <cdr:y>0.78618</cdr:y>
    </cdr:to>
    <cdr:sp macro="" textlink="">
      <cdr:nvSpPr>
        <cdr:cNvPr id="7" name="TextBox 6"/>
        <cdr:cNvSpPr txBox="1"/>
      </cdr:nvSpPr>
      <cdr:spPr>
        <a:xfrm xmlns:a="http://schemas.openxmlformats.org/drawingml/2006/main">
          <a:off x="2998686" y="2644346"/>
          <a:ext cx="936104" cy="396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ZA" sz="1600" b="1" dirty="0">
            <a:solidFill>
              <a:schemeClr val="bg1"/>
            </a:solidFill>
            <a:latin typeface="Tw Cen MT" panose="020B0602020104020603" pitchFamily="34" charset="0"/>
          </a:endParaRPr>
        </a:p>
      </cdr:txBody>
    </cdr:sp>
  </cdr:relSizeAnchor>
  <cdr:relSizeAnchor xmlns:cdr="http://schemas.openxmlformats.org/drawingml/2006/chartDrawing">
    <cdr:from>
      <cdr:x>0.82567</cdr:x>
      <cdr:y>0.32984</cdr:y>
    </cdr:from>
    <cdr:to>
      <cdr:x>0.95614</cdr:x>
      <cdr:y>0.42842</cdr:y>
    </cdr:to>
    <cdr:sp macro="" textlink="">
      <cdr:nvSpPr>
        <cdr:cNvPr id="8" name="TextBox 7"/>
        <cdr:cNvSpPr txBox="1"/>
      </cdr:nvSpPr>
      <cdr:spPr>
        <a:xfrm xmlns:a="http://schemas.openxmlformats.org/drawingml/2006/main">
          <a:off x="5983761" y="1330066"/>
          <a:ext cx="945537" cy="397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600" b="1" dirty="0" smtClean="0">
              <a:solidFill>
                <a:schemeClr val="bg1"/>
              </a:solidFill>
              <a:latin typeface="Tw Cen MT" panose="020B0602020104020603" pitchFamily="34" charset="0"/>
            </a:rPr>
            <a:t>91%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2850" tIns="46425" rIns="92850" bIns="46425" rtlCol="0"/>
          <a:lstStyle>
            <a:lvl1pPr algn="l">
              <a:defRPr sz="1200"/>
            </a:lvl1pPr>
          </a:lstStyle>
          <a:p>
            <a:endParaRPr lang="en-US" dirty="0"/>
          </a:p>
        </p:txBody>
      </p:sp>
      <p:sp>
        <p:nvSpPr>
          <p:cNvPr id="3" name="Date Placeholder 2"/>
          <p:cNvSpPr>
            <a:spLocks noGrp="1"/>
          </p:cNvSpPr>
          <p:nvPr>
            <p:ph type="dt" sz="quarter" idx="1"/>
          </p:nvPr>
        </p:nvSpPr>
        <p:spPr>
          <a:xfrm>
            <a:off x="3850445" y="1"/>
            <a:ext cx="2945659" cy="496332"/>
          </a:xfrm>
          <a:prstGeom prst="rect">
            <a:avLst/>
          </a:prstGeom>
        </p:spPr>
        <p:txBody>
          <a:bodyPr vert="horz" lIns="92850" tIns="46425" rIns="92850" bIns="46425" rtlCol="0"/>
          <a:lstStyle>
            <a:lvl1pPr algn="r">
              <a:defRPr sz="1200"/>
            </a:lvl1pPr>
          </a:lstStyle>
          <a:p>
            <a:fld id="{8EF847B8-793E-4483-A36C-F7566CE0A73E}" type="datetimeFigureOut">
              <a:rPr lang="en-US" smtClean="0"/>
              <a:pPr/>
              <a:t>9/15/2017</a:t>
            </a:fld>
            <a:endParaRPr lang="en-US" dirty="0"/>
          </a:p>
        </p:txBody>
      </p:sp>
      <p:sp>
        <p:nvSpPr>
          <p:cNvPr id="4" name="Footer Placeholder 3"/>
          <p:cNvSpPr>
            <a:spLocks noGrp="1"/>
          </p:cNvSpPr>
          <p:nvPr>
            <p:ph type="ftr" sz="quarter" idx="2"/>
          </p:nvPr>
        </p:nvSpPr>
        <p:spPr>
          <a:xfrm>
            <a:off x="2" y="9428585"/>
            <a:ext cx="2945659" cy="496332"/>
          </a:xfrm>
          <a:prstGeom prst="rect">
            <a:avLst/>
          </a:prstGeom>
        </p:spPr>
        <p:txBody>
          <a:bodyPr vert="horz" lIns="92850" tIns="46425" rIns="92850" bIns="46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2850" tIns="46425" rIns="92850" bIns="46425" rtlCol="0" anchor="b"/>
          <a:lstStyle>
            <a:lvl1pPr algn="r">
              <a:defRPr sz="1200"/>
            </a:lvl1pPr>
          </a:lstStyle>
          <a:p>
            <a:fld id="{5C723C96-0ACA-42C2-8015-3BD23AF7CDD5}" type="slidenum">
              <a:rPr lang="en-US" smtClean="0"/>
              <a:pPr/>
              <a:t>‹#›</a:t>
            </a:fld>
            <a:endParaRPr lang="en-US" dirty="0"/>
          </a:p>
        </p:txBody>
      </p:sp>
    </p:spTree>
    <p:extLst>
      <p:ext uri="{BB962C8B-B14F-4D97-AF65-F5344CB8AC3E}">
        <p14:creationId xmlns:p14="http://schemas.microsoft.com/office/powerpoint/2010/main" xmlns="" val="207344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2"/>
          </a:xfrm>
          <a:prstGeom prst="rect">
            <a:avLst/>
          </a:prstGeom>
        </p:spPr>
        <p:txBody>
          <a:bodyPr vert="horz" lIns="91119" tIns="45559" rIns="91119" bIns="45559" rtlCol="0"/>
          <a:lstStyle>
            <a:lvl1pPr algn="l">
              <a:defRPr sz="1200"/>
            </a:lvl1pPr>
          </a:lstStyle>
          <a:p>
            <a:endParaRPr lang="en-US" dirty="0"/>
          </a:p>
        </p:txBody>
      </p:sp>
      <p:sp>
        <p:nvSpPr>
          <p:cNvPr id="3" name="Date Placeholder 2"/>
          <p:cNvSpPr>
            <a:spLocks noGrp="1"/>
          </p:cNvSpPr>
          <p:nvPr>
            <p:ph type="dt" idx="1"/>
          </p:nvPr>
        </p:nvSpPr>
        <p:spPr>
          <a:xfrm>
            <a:off x="3849863" y="0"/>
            <a:ext cx="2946275" cy="496672"/>
          </a:xfrm>
          <a:prstGeom prst="rect">
            <a:avLst/>
          </a:prstGeom>
        </p:spPr>
        <p:txBody>
          <a:bodyPr vert="horz" lIns="91119" tIns="45559" rIns="91119" bIns="45559" rtlCol="0"/>
          <a:lstStyle>
            <a:lvl1pPr algn="r">
              <a:defRPr sz="1200"/>
            </a:lvl1pPr>
          </a:lstStyle>
          <a:p>
            <a:fld id="{700D8D6C-EA48-4B73-A34E-AF1B0E5428FA}"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119" tIns="45559" rIns="91119" bIns="45559" rtlCol="0" anchor="ctr"/>
          <a:lstStyle/>
          <a:p>
            <a:endParaRPr lang="en-US" dirty="0"/>
          </a:p>
        </p:txBody>
      </p:sp>
      <p:sp>
        <p:nvSpPr>
          <p:cNvPr id="5" name="Notes Placeholder 4"/>
          <p:cNvSpPr>
            <a:spLocks noGrp="1"/>
          </p:cNvSpPr>
          <p:nvPr>
            <p:ph type="body" sz="quarter" idx="3"/>
          </p:nvPr>
        </p:nvSpPr>
        <p:spPr>
          <a:xfrm>
            <a:off x="680385" y="4715833"/>
            <a:ext cx="5436909" cy="4466649"/>
          </a:xfrm>
          <a:prstGeom prst="rect">
            <a:avLst/>
          </a:prstGeom>
        </p:spPr>
        <p:txBody>
          <a:bodyPr vert="horz" lIns="91119" tIns="45559" rIns="91119" bIns="455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272"/>
            <a:ext cx="2946275" cy="496672"/>
          </a:xfrm>
          <a:prstGeom prst="rect">
            <a:avLst/>
          </a:prstGeom>
        </p:spPr>
        <p:txBody>
          <a:bodyPr vert="horz" lIns="91119" tIns="45559" rIns="91119" bIns="455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3" y="9428272"/>
            <a:ext cx="2946275" cy="496672"/>
          </a:xfrm>
          <a:prstGeom prst="rect">
            <a:avLst/>
          </a:prstGeom>
        </p:spPr>
        <p:txBody>
          <a:bodyPr vert="horz" lIns="91119" tIns="45559" rIns="91119" bIns="45559" rtlCol="0" anchor="b"/>
          <a:lstStyle>
            <a:lvl1pPr algn="r">
              <a:defRPr sz="1200"/>
            </a:lvl1pPr>
          </a:lstStyle>
          <a:p>
            <a:fld id="{347367E8-37C2-42C5-8B72-F81E09F1718C}" type="slidenum">
              <a:rPr lang="en-US" smtClean="0"/>
              <a:pPr/>
              <a:t>‹#›</a:t>
            </a:fld>
            <a:endParaRPr lang="en-US" dirty="0"/>
          </a:p>
        </p:txBody>
      </p:sp>
    </p:spTree>
    <p:extLst>
      <p:ext uri="{BB962C8B-B14F-4D97-AF65-F5344CB8AC3E}">
        <p14:creationId xmlns:p14="http://schemas.microsoft.com/office/powerpoint/2010/main" xmlns="" val="424851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pPr/>
              <a:t>1</a:t>
            </a:fld>
            <a:endParaRPr lang="en-US" dirty="0"/>
          </a:p>
        </p:txBody>
      </p:sp>
    </p:spTree>
    <p:extLst>
      <p:ext uri="{BB962C8B-B14F-4D97-AF65-F5344CB8AC3E}">
        <p14:creationId xmlns:p14="http://schemas.microsoft.com/office/powerpoint/2010/main" xmlns="" val="110155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pPr/>
              <a:t>5</a:t>
            </a:fld>
            <a:endParaRPr lang="en-US" dirty="0"/>
          </a:p>
        </p:txBody>
      </p:sp>
    </p:spTree>
    <p:extLst>
      <p:ext uri="{BB962C8B-B14F-4D97-AF65-F5344CB8AC3E}">
        <p14:creationId xmlns:p14="http://schemas.microsoft.com/office/powerpoint/2010/main" xmlns="" val="203431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pPr/>
              <a:t>24</a:t>
            </a:fld>
            <a:endParaRPr lang="en-US" dirty="0"/>
          </a:p>
        </p:txBody>
      </p:sp>
    </p:spTree>
    <p:extLst>
      <p:ext uri="{BB962C8B-B14F-4D97-AF65-F5344CB8AC3E}">
        <p14:creationId xmlns:p14="http://schemas.microsoft.com/office/powerpoint/2010/main" xmlns="" val="214718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1D52C8D-1C69-4E92-BEA4-5FF4271562FF}"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1"/>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2"/>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52C8D-1C69-4E92-BEA4-5FF4271562FF}"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Date Placeholder 1"/>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D52C8D-1C69-4E92-BEA4-5FF4271562FF}"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2"/>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D52C8D-1C69-4E92-BEA4-5FF4271562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DCD300-3C31-4683-9433-2FD741C616AF}" type="datetimeFigureOut">
              <a:rPr lang="en-US" smtClean="0"/>
              <a:pPr/>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D52C8D-1C69-4E92-BEA4-5FF4271562FF}"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5"/>
          </a:fgClr>
          <a:bgClr>
            <a:schemeClr val="bg1"/>
          </a:bgClr>
        </a:pattFill>
        <a:effectLst/>
      </p:bgPr>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Oval 7"/>
          <p:cNvSpPr/>
          <p:nvPr/>
        </p:nvSpPr>
        <p:spPr>
          <a:xfrm>
            <a:off x="168817"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CDCD300-3C31-4683-9433-2FD741C616AF}" type="datetimeFigureOut">
              <a:rPr lang="en-US" smtClean="0"/>
              <a:pPr/>
              <a:t>9/15/2017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1D52C8D-1C69-4E92-BEA4-5FF4271562FF}"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362200"/>
            <a:ext cx="8100392" cy="1447800"/>
          </a:xfrm>
        </p:spPr>
        <p:txBody>
          <a:bodyPr>
            <a:normAutofit fontScale="90000"/>
          </a:bodyPr>
          <a:lstStyle/>
          <a:p>
            <a:pPr algn="ct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sz="3600" b="1" dirty="0">
                <a:solidFill>
                  <a:schemeClr val="accent4"/>
                </a:solidFill>
              </a:rPr>
              <a:t/>
            </a:r>
            <a:br>
              <a:rPr lang="en-US" sz="3600" b="1" dirty="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4400" b="1" dirty="0">
                <a:solidFill>
                  <a:schemeClr val="accent4"/>
                </a:solidFill>
              </a:rPr>
              <a:t/>
            </a:r>
            <a:br>
              <a:rPr lang="en-US" sz="4400" b="1" dirty="0">
                <a:solidFill>
                  <a:schemeClr val="accent4"/>
                </a:solidFill>
              </a:rPr>
            </a:br>
            <a:r>
              <a:rPr lang="en-US" sz="4400" b="1" dirty="0">
                <a:solidFill>
                  <a:schemeClr val="accent4"/>
                </a:solidFill>
              </a:rPr>
              <a:t/>
            </a:r>
            <a:br>
              <a:rPr lang="en-US" sz="4400" b="1" dirty="0">
                <a:solidFill>
                  <a:schemeClr val="accent4"/>
                </a:solidFill>
              </a:rPr>
            </a:br>
            <a:r>
              <a:rPr lang="en-US" sz="2000" b="1" dirty="0" smtClean="0">
                <a:solidFill>
                  <a:schemeClr val="accent5"/>
                </a:solidFill>
              </a:rPr>
              <a:t/>
            </a:r>
            <a:br>
              <a:rPr lang="en-US" sz="2000" b="1" dirty="0" smtClean="0">
                <a:solidFill>
                  <a:schemeClr val="accent5"/>
                </a:solidFill>
              </a:rPr>
            </a:br>
            <a:endParaRPr lang="en-US" sz="2000" b="1" dirty="0">
              <a:solidFill>
                <a:schemeClr val="accent5"/>
              </a:solidFill>
            </a:endParaRPr>
          </a:p>
        </p:txBody>
      </p:sp>
      <p:sp>
        <p:nvSpPr>
          <p:cNvPr id="3" name="Subtitle 2"/>
          <p:cNvSpPr>
            <a:spLocks noGrp="1"/>
          </p:cNvSpPr>
          <p:nvPr>
            <p:ph type="subTitle" idx="1"/>
          </p:nvPr>
        </p:nvSpPr>
        <p:spPr>
          <a:xfrm>
            <a:off x="1" y="4941169"/>
            <a:ext cx="9144001" cy="1916831"/>
          </a:xfr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85000" lnSpcReduction="20000"/>
          </a:bodyPr>
          <a:lstStyle/>
          <a:p>
            <a:pPr algn="ctr"/>
            <a:endParaRPr lang="en-US" sz="1800" b="1" dirty="0" smtClean="0">
              <a:solidFill>
                <a:schemeClr val="tx1"/>
              </a:solidFill>
            </a:endParaRPr>
          </a:p>
          <a:p>
            <a:pPr algn="ctr"/>
            <a:r>
              <a:rPr lang="en-US" sz="2800" b="1" dirty="0" smtClean="0">
                <a:solidFill>
                  <a:schemeClr val="accent5"/>
                </a:solidFill>
              </a:rPr>
              <a:t>4</a:t>
            </a:r>
            <a:r>
              <a:rPr lang="en-US" sz="2800" b="1" baseline="30000" dirty="0" smtClean="0">
                <a:solidFill>
                  <a:schemeClr val="accent5"/>
                </a:solidFill>
              </a:rPr>
              <a:t>TH</a:t>
            </a:r>
            <a:r>
              <a:rPr lang="en-US" sz="2800" b="1" dirty="0" smtClean="0">
                <a:solidFill>
                  <a:schemeClr val="accent5"/>
                </a:solidFill>
              </a:rPr>
              <a:t> QUARTER 2016/17 &amp; 1</a:t>
            </a:r>
            <a:r>
              <a:rPr lang="en-US" sz="2800" b="1" baseline="30000" dirty="0" smtClean="0">
                <a:solidFill>
                  <a:schemeClr val="accent5"/>
                </a:solidFill>
              </a:rPr>
              <a:t>ST</a:t>
            </a:r>
            <a:r>
              <a:rPr lang="en-US" sz="2800" b="1" dirty="0" smtClean="0">
                <a:solidFill>
                  <a:schemeClr val="accent5"/>
                </a:solidFill>
              </a:rPr>
              <a:t> QUARTER 2017/18</a:t>
            </a:r>
          </a:p>
          <a:p>
            <a:pPr algn="ctr"/>
            <a:r>
              <a:rPr lang="en-US" sz="2800" b="1" dirty="0" smtClean="0">
                <a:solidFill>
                  <a:schemeClr val="accent5"/>
                </a:solidFill>
              </a:rPr>
              <a:t>PERFORMANCE REPORT</a:t>
            </a:r>
            <a:r>
              <a:rPr lang="en-US" sz="2800" b="1" dirty="0">
                <a:solidFill>
                  <a:schemeClr val="accent5"/>
                </a:solidFill>
              </a:rPr>
              <a:t/>
            </a:r>
            <a:br>
              <a:rPr lang="en-US" sz="2800" b="1" dirty="0">
                <a:solidFill>
                  <a:schemeClr val="accent5"/>
                </a:solidFill>
              </a:rPr>
            </a:br>
            <a:endParaRPr lang="en-US" sz="1800" b="1" i="1" dirty="0" smtClean="0">
              <a:solidFill>
                <a:schemeClr val="accent4">
                  <a:lumMod val="75000"/>
                </a:schemeClr>
              </a:solidFill>
            </a:endParaRPr>
          </a:p>
          <a:p>
            <a:pPr algn="ctr"/>
            <a:r>
              <a:rPr lang="en-US" sz="1900" b="1" i="1" dirty="0" smtClean="0">
                <a:solidFill>
                  <a:schemeClr val="accent4">
                    <a:lumMod val="75000"/>
                  </a:schemeClr>
                </a:solidFill>
              </a:rPr>
              <a:t>Presentation to the Portfolio Committee on Public Service and Administration as well as Planning, Monitoring and Evaluation </a:t>
            </a:r>
          </a:p>
          <a:p>
            <a:pPr algn="ctr"/>
            <a:r>
              <a:rPr lang="en-US" sz="1900" b="1" i="1" dirty="0" smtClean="0">
                <a:solidFill>
                  <a:schemeClr val="bg1">
                    <a:lumMod val="50000"/>
                  </a:schemeClr>
                </a:solidFill>
              </a:rPr>
              <a:t>15 August 2017 </a:t>
            </a:r>
          </a:p>
          <a:p>
            <a:pPr algn="ctr"/>
            <a:endParaRPr lang="en-US" sz="1900" b="1" i="1" dirty="0">
              <a:solidFill>
                <a:schemeClr val="tx1"/>
              </a:solidFill>
            </a:endParaRPr>
          </a:p>
          <a:p>
            <a:endParaRPr lang="en-US" sz="7000" b="1" i="1" dirty="0">
              <a:solidFill>
                <a:srgbClr val="00B050"/>
              </a:solidFill>
            </a:endParaRPr>
          </a:p>
          <a:p>
            <a:endParaRPr lang="en-US" sz="7000" b="1" i="1" dirty="0">
              <a:solidFill>
                <a:srgbClr val="00B05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
            <a:ext cx="4788021" cy="49411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1"/>
            <a:ext cx="4355976" cy="49411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927031055"/>
              </p:ext>
            </p:extLst>
          </p:nvPr>
        </p:nvGraphicFramePr>
        <p:xfrm>
          <a:off x="1115616" y="1282314"/>
          <a:ext cx="7776865" cy="2261616"/>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xmlns="" val="20000"/>
                    </a:ext>
                  </a:extLst>
                </a:gridCol>
                <a:gridCol w="5112569">
                  <a:extLst>
                    <a:ext uri="{9D8B030D-6E8A-4147-A177-3AD203B41FA5}">
                      <a16:colId xmlns:a16="http://schemas.microsoft.com/office/drawing/2014/main" xmlns="" val="20001"/>
                    </a:ext>
                  </a:extLst>
                </a:gridCol>
              </a:tblGrid>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quarterly reports on the implementation of the Communication plan to the Executive Committee</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EXCO)</a:t>
                      </a:r>
                    </a:p>
                  </a:txBody>
                  <a:tcPr>
                    <a:solidFill>
                      <a:schemeClr val="accent2">
                        <a:lumMod val="40000"/>
                        <a:lumOff val="60000"/>
                      </a:schemeClr>
                    </a:solidFill>
                  </a:tcPr>
                </a:tc>
                <a:extLst>
                  <a:ext uri="{0D108BD9-81ED-4DB2-BD59-A6C34878D82A}">
                    <a16:rowId xmlns:a16="http://schemas.microsoft.com/office/drawing/2014/main" xmlns="" val="10000"/>
                  </a:ext>
                </a:extLst>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51449">
                <a:tc>
                  <a:txBody>
                    <a:bodyPr/>
                    <a:lstStyle/>
                    <a:p>
                      <a:pPr>
                        <a:lnSpc>
                          <a:spcPct val="115000"/>
                        </a:lnSpc>
                        <a:spcAft>
                          <a:spcPts val="0"/>
                        </a:spcAft>
                      </a:pPr>
                      <a:r>
                        <a:rPr lang="en-ZA" sz="1600" b="0" dirty="0" smtClean="0">
                          <a:effectLst/>
                          <a:latin typeface="Tw Cen MT" pitchFamily="34" charset="0"/>
                          <a:ea typeface="Calibri"/>
                          <a:cs typeface="Arial" pitchFamily="34" charset="0"/>
                        </a:rPr>
                        <a:t>4</a:t>
                      </a:r>
                      <a:r>
                        <a:rPr lang="en-ZA" sz="1600" b="0" baseline="30000" dirty="0" smtClean="0">
                          <a:effectLst/>
                          <a:latin typeface="Tw Cen MT" pitchFamily="34" charset="0"/>
                          <a:ea typeface="Calibri"/>
                          <a:cs typeface="Arial" pitchFamily="34" charset="0"/>
                        </a:rPr>
                        <a:t>th</a:t>
                      </a:r>
                      <a:r>
                        <a:rPr lang="en-ZA" sz="1600" b="0" dirty="0" smtClean="0">
                          <a:effectLst/>
                          <a:latin typeface="Tw Cen MT" pitchFamily="34" charset="0"/>
                          <a:ea typeface="Calibri"/>
                          <a:cs typeface="Arial" pitchFamily="34" charset="0"/>
                        </a:rPr>
                        <a:t> quarter report on the implementation of Communication Campaigns compiled and submitted to the Executive 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4</a:t>
                      </a:r>
                      <a:r>
                        <a:rPr lang="en-ZA" sz="1600" b="0" baseline="30000" dirty="0" smtClean="0">
                          <a:solidFill>
                            <a:schemeClr val="tx1"/>
                          </a:solidFill>
                          <a:effectLst/>
                          <a:latin typeface="Tw Cen MT" pitchFamily="34" charset="0"/>
                          <a:ea typeface="Calibri"/>
                          <a:cs typeface="Arial" pitchFamily="34" charset="0"/>
                        </a:rPr>
                        <a:t>th</a:t>
                      </a:r>
                      <a:r>
                        <a:rPr lang="en-ZA" sz="1600" b="0" dirty="0" smtClean="0">
                          <a:solidFill>
                            <a:schemeClr val="tx1"/>
                          </a:solidFill>
                          <a:effectLst/>
                          <a:latin typeface="Tw Cen MT" pitchFamily="34" charset="0"/>
                          <a:ea typeface="Calibri"/>
                          <a:cs typeface="Arial" pitchFamily="34" charset="0"/>
                        </a:rPr>
                        <a:t> quarter report on the implementation of Communication Campaigns was compiled and submitted to the Executive Committee in March 2017</a:t>
                      </a:r>
                    </a:p>
                    <a:p>
                      <a:pPr marL="0" indent="0">
                        <a:buFont typeface="Arial" panose="020B0604020202020204" pitchFamily="34" charset="0"/>
                        <a:buNone/>
                      </a:pP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10</a:t>
            </a:fld>
            <a:endParaRPr lang="en-US" sz="1400" b="0" dirty="0"/>
          </a:p>
        </p:txBody>
      </p:sp>
      <p:sp>
        <p:nvSpPr>
          <p:cNvPr id="8" name="Title 1"/>
          <p:cNvSpPr>
            <a:spLocks noGrp="1"/>
          </p:cNvSpPr>
          <p:nvPr>
            <p:ph type="title"/>
          </p:nvPr>
        </p:nvSpPr>
        <p:spPr>
          <a:xfrm>
            <a:off x="1259632" y="0"/>
            <a:ext cx="741682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(4)</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4</a:t>
            </a:r>
            <a:r>
              <a:rPr lang="en-ZA" sz="2700" b="1" baseline="30000" dirty="0" smtClean="0">
                <a:solidFill>
                  <a:schemeClr val="accent4">
                    <a:lumMod val="75000"/>
                  </a:schemeClr>
                </a:solidFill>
              </a:rPr>
              <a:t>TH</a:t>
            </a:r>
            <a:r>
              <a:rPr lang="en-ZA" sz="2700" b="1" dirty="0" smtClean="0">
                <a:solidFill>
                  <a:schemeClr val="accent4">
                    <a:lumMod val="75000"/>
                  </a:schemeClr>
                </a:solidFill>
              </a:rPr>
              <a:t> QUARTER TARGETS </a:t>
            </a:r>
            <a:r>
              <a:rPr lang="en-ZA" sz="2700" b="1" dirty="0">
                <a:solidFill>
                  <a:schemeClr val="accent4">
                    <a:lumMod val="75000"/>
                  </a:schemeClr>
                </a:solidFill>
              </a:rPr>
              <a:t>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r>
              <a:rPr lang="en-ZA" sz="2700" dirty="0" smtClean="0">
                <a:solidFill>
                  <a:srgbClr val="C00000"/>
                </a:solidFill>
              </a:rPr>
              <a:t> </a:t>
            </a:r>
            <a:endParaRPr lang="en-ZA" sz="27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3321549160"/>
              </p:ext>
            </p:extLst>
          </p:nvPr>
        </p:nvGraphicFramePr>
        <p:xfrm>
          <a:off x="1097614" y="3543930"/>
          <a:ext cx="7794866" cy="2566416"/>
        </p:xfrm>
        <a:graphic>
          <a:graphicData uri="http://schemas.openxmlformats.org/drawingml/2006/table">
            <a:tbl>
              <a:tblPr firstRow="1" bandRow="1">
                <a:tableStyleId>{5940675A-B579-460E-94D1-54222C63F5DA}</a:tableStyleId>
              </a:tblPr>
              <a:tblGrid>
                <a:gridCol w="2687799">
                  <a:extLst>
                    <a:ext uri="{9D8B030D-6E8A-4147-A177-3AD203B41FA5}">
                      <a16:colId xmlns:a16="http://schemas.microsoft.com/office/drawing/2014/main" xmlns="" val="20000"/>
                    </a:ext>
                  </a:extLst>
                </a:gridCol>
                <a:gridCol w="5107067">
                  <a:extLst>
                    <a:ext uri="{9D8B030D-6E8A-4147-A177-3AD203B41FA5}">
                      <a16:colId xmlns:a16="http://schemas.microsoft.com/office/drawing/2014/main" xmlns="" val="20001"/>
                    </a:ext>
                  </a:extLst>
                </a:gridCol>
              </a:tblGrid>
              <a:tr h="707659">
                <a:tc>
                  <a:txBody>
                    <a:bodyPr/>
                    <a:lstStyle/>
                    <a:p>
                      <a:r>
                        <a:rPr lang="en-ZA" sz="1600" dirty="0" smtClean="0">
                          <a:latin typeface="Tw Cen MT" panose="020B0602020104020603" pitchFamily="34" charset="0"/>
                        </a:rPr>
                        <a:t>Annual Target</a:t>
                      </a:r>
                      <a:endParaRPr lang="en-ZA" sz="1600" dirty="0">
                        <a:latin typeface="Tw Cen MT" panose="020B0602020104020603" pitchFamily="34" charset="0"/>
                      </a:endParaRPr>
                    </a:p>
                  </a:txBody>
                  <a:tcPr>
                    <a:solidFill>
                      <a:schemeClr val="accent2">
                        <a:lumMod val="40000"/>
                        <a:lumOff val="60000"/>
                      </a:schemeClr>
                    </a:solidFill>
                  </a:tcPr>
                </a:tc>
                <a:tc>
                  <a:txBody>
                    <a:bodyPr/>
                    <a:lstStyle/>
                    <a:p>
                      <a:r>
                        <a:rPr lang="en-ZA" sz="1600" dirty="0" smtClean="0">
                          <a:latin typeface="Tw Cen MT" panose="020B0602020104020603" pitchFamily="34" charset="0"/>
                        </a:rPr>
                        <a:t>Monitor and quarterly report on the implementation of the Information and Communication Technology (ICT) support systems and processes and governance arrangements to the Executive Committee</a:t>
                      </a:r>
                      <a:endParaRPr lang="en-ZA" sz="1600" dirty="0">
                        <a:latin typeface="Tw Cen MT" panose="020B0602020104020603"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51449">
                <a:tc>
                  <a:txBody>
                    <a:bodyPr/>
                    <a:lstStyle/>
                    <a:p>
                      <a:r>
                        <a:rPr lang="en-ZA" sz="1600" dirty="0" smtClean="0">
                          <a:latin typeface="Tw Cen MT" panose="020B0602020104020603" pitchFamily="34" charset="0"/>
                        </a:rPr>
                        <a:t>4</a:t>
                      </a:r>
                      <a:r>
                        <a:rPr lang="en-ZA" sz="1600" baseline="30000" dirty="0" smtClean="0">
                          <a:latin typeface="Tw Cen MT" panose="020B0602020104020603" pitchFamily="34" charset="0"/>
                        </a:rPr>
                        <a:t>th</a:t>
                      </a:r>
                      <a:r>
                        <a:rPr lang="en-ZA" sz="1600" dirty="0" smtClean="0">
                          <a:latin typeface="Tw Cen MT" panose="020B0602020104020603" pitchFamily="34" charset="0"/>
                        </a:rPr>
                        <a:t> quarter report on the status  ICT support systems and processes and governance arrangements submitted to the Executive Committee</a:t>
                      </a:r>
                      <a:endParaRPr lang="en-ZA" sz="1600" dirty="0">
                        <a:latin typeface="Tw Cen MT" panose="020B0602020104020603" pitchFamily="34" charset="0"/>
                      </a:endParaRPr>
                    </a:p>
                  </a:txBody>
                  <a:tcPr marL="68580" marR="68580" marT="0" marB="0">
                    <a:solidFill>
                      <a:schemeClr val="bg1"/>
                    </a:solidFill>
                  </a:tcPr>
                </a:tc>
                <a:tc>
                  <a:txBody>
                    <a:bodyPr/>
                    <a:lstStyle/>
                    <a:p>
                      <a:r>
                        <a:rPr lang="en-ZA" sz="1600" dirty="0" smtClean="0">
                          <a:latin typeface="Tw Cen MT" panose="020B0602020104020603" pitchFamily="34" charset="0"/>
                        </a:rPr>
                        <a:t>The 4</a:t>
                      </a:r>
                      <a:r>
                        <a:rPr lang="en-ZA" sz="1600" baseline="30000" dirty="0" smtClean="0">
                          <a:latin typeface="Tw Cen MT" panose="020B0602020104020603" pitchFamily="34" charset="0"/>
                        </a:rPr>
                        <a:t>th</a:t>
                      </a:r>
                      <a:r>
                        <a:rPr lang="en-ZA" sz="1600" dirty="0" smtClean="0">
                          <a:latin typeface="Tw Cen MT" panose="020B0602020104020603" pitchFamily="34" charset="0"/>
                        </a:rPr>
                        <a:t> quarter report on the status of ICT support systems and processes and governance arrangements was submitted to the Executive Committee in March 2017</a:t>
                      </a:r>
                      <a:endParaRPr lang="en-ZA" sz="1600" dirty="0">
                        <a:latin typeface="Tw Cen MT" panose="020B0602020104020603"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3843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021913236"/>
              </p:ext>
            </p:extLst>
          </p:nvPr>
        </p:nvGraphicFramePr>
        <p:xfrm>
          <a:off x="1043608" y="1057137"/>
          <a:ext cx="7776864" cy="2566416"/>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xmlns="" val="20000"/>
                    </a:ext>
                  </a:extLst>
                </a:gridCol>
                <a:gridCol w="5256584">
                  <a:extLst>
                    <a:ext uri="{9D8B030D-6E8A-4147-A177-3AD203B41FA5}">
                      <a16:colId xmlns:a16="http://schemas.microsoft.com/office/drawing/2014/main" xmlns="" val="20001"/>
                    </a:ext>
                  </a:extLst>
                </a:gridCol>
              </a:tblGrid>
              <a:tr h="614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600" kern="1200" dirty="0" smtClean="0">
                          <a:solidFill>
                            <a:schemeClr val="tx1"/>
                          </a:solidFill>
                          <a:effectLst/>
                          <a:latin typeface="Tw Cen MT" panose="020B0602020104020603" pitchFamily="34" charset="0"/>
                          <a:ea typeface="+mn-ea"/>
                          <a:cs typeface="+mn-cs"/>
                        </a:rPr>
                        <a:t>Submit quarterly progress reports on the implementation of the department’s Bi-lateral agreements and Multi-lateral arrangements to the Minister </a:t>
                      </a:r>
                    </a:p>
                  </a:txBody>
                  <a:tcPr>
                    <a:solidFill>
                      <a:schemeClr val="accent2">
                        <a:lumMod val="40000"/>
                        <a:lumOff val="60000"/>
                      </a:schemeClr>
                    </a:solidFill>
                  </a:tcPr>
                </a:tc>
                <a:extLst>
                  <a:ext uri="{0D108BD9-81ED-4DB2-BD59-A6C34878D82A}">
                    <a16:rowId xmlns:a16="http://schemas.microsoft.com/office/drawing/2014/main" xmlns="" val="10000"/>
                  </a:ext>
                </a:extLst>
              </a:tr>
              <a:tr h="18384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(7)</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635568">
                <a:tc>
                  <a:txBody>
                    <a:bodyPr/>
                    <a:lstStyle/>
                    <a:p>
                      <a:r>
                        <a:rPr lang="en-ZA" sz="1600" b="0" dirty="0" smtClean="0">
                          <a:effectLst/>
                          <a:latin typeface="Tw Cen MT" pitchFamily="34" charset="0"/>
                          <a:ea typeface="Calibri"/>
                          <a:cs typeface="Arial" pitchFamily="34" charset="0"/>
                        </a:rPr>
                        <a:t>4</a:t>
                      </a:r>
                      <a:r>
                        <a:rPr lang="en-ZA" sz="1600" b="0" baseline="30000" dirty="0" smtClean="0">
                          <a:effectLst/>
                          <a:latin typeface="Tw Cen MT" pitchFamily="34" charset="0"/>
                          <a:ea typeface="Calibri"/>
                          <a:cs typeface="Arial" pitchFamily="34" charset="0"/>
                        </a:rPr>
                        <a:t>th</a:t>
                      </a:r>
                      <a:r>
                        <a:rPr lang="en-ZA" sz="1600" b="0" dirty="0" smtClean="0">
                          <a:effectLst/>
                          <a:latin typeface="Tw Cen MT" pitchFamily="34" charset="0"/>
                          <a:ea typeface="Calibri"/>
                          <a:cs typeface="Arial" pitchFamily="34" charset="0"/>
                        </a:rPr>
                        <a:t> quarter progress report on the implementation of the department’s Bi-lateral agreements</a:t>
                      </a:r>
                      <a:r>
                        <a:rPr lang="en-ZA" sz="1600" b="0" baseline="0" dirty="0" smtClean="0">
                          <a:effectLst/>
                          <a:latin typeface="Tw Cen MT" pitchFamily="34" charset="0"/>
                          <a:ea typeface="Calibri"/>
                          <a:cs typeface="Arial" pitchFamily="34" charset="0"/>
                        </a:rPr>
                        <a:t> and Multi-lateral agreements submitted to the Minister</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algn="l">
                        <a:lnSpc>
                          <a:spcPct val="107000"/>
                        </a:lnSpc>
                        <a:spcAft>
                          <a:spcPts val="800"/>
                        </a:spcAft>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The 4</a:t>
                      </a:r>
                      <a:r>
                        <a:rPr lang="en-ZA" sz="1600" baseline="30000" dirty="0" smtClean="0">
                          <a:effectLst/>
                          <a:latin typeface="Tw Cen MT" panose="020B0602020104020603" pitchFamily="34" charset="0"/>
                          <a:ea typeface="Calibri" panose="020F0502020204030204" pitchFamily="34" charset="0"/>
                          <a:cs typeface="Times New Roman" panose="02020603050405020304" pitchFamily="18" charset="0"/>
                        </a:rPr>
                        <a:t>th</a:t>
                      </a: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 quarter progress report on the implementation of the department’s</a:t>
                      </a:r>
                      <a:r>
                        <a:rPr lang="en-ZA" sz="16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Bi-lateral agreements and Multi-lateral arrangements was submitted to the Minister in March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11</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(5)</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4</a:t>
            </a:r>
            <a:r>
              <a:rPr lang="en-ZA" sz="2700" b="1" baseline="30000" dirty="0" smtClean="0">
                <a:solidFill>
                  <a:schemeClr val="accent4">
                    <a:lumMod val="75000"/>
                  </a:schemeClr>
                </a:solidFill>
              </a:rPr>
              <a:t>TH</a:t>
            </a:r>
            <a:r>
              <a:rPr lang="en-ZA" sz="2700" b="1" dirty="0" smtClean="0">
                <a:solidFill>
                  <a:schemeClr val="accent4">
                    <a:lumMod val="75000"/>
                  </a:schemeClr>
                </a:solidFill>
              </a:rPr>
              <a:t> QUARTER </a:t>
            </a:r>
            <a:r>
              <a:rPr lang="en-ZA" sz="2700" b="1" dirty="0">
                <a:solidFill>
                  <a:schemeClr val="accent4">
                    <a:lumMod val="75000"/>
                  </a:schemeClr>
                </a:solidFill>
              </a:rPr>
              <a:t>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rgbClr val="C00000"/>
                </a:solidFill>
              </a:rPr>
              <a:t> </a:t>
            </a:r>
            <a:endParaRPr lang="en-ZA" sz="27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232236661"/>
              </p:ext>
            </p:extLst>
          </p:nvPr>
        </p:nvGraphicFramePr>
        <p:xfrm>
          <a:off x="1043608" y="3623553"/>
          <a:ext cx="7776864" cy="2889880"/>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xmlns="" val="20000"/>
                    </a:ext>
                  </a:extLst>
                </a:gridCol>
                <a:gridCol w="5256584">
                  <a:extLst>
                    <a:ext uri="{9D8B030D-6E8A-4147-A177-3AD203B41FA5}">
                      <a16:colId xmlns:a16="http://schemas.microsoft.com/office/drawing/2014/main" xmlns="" val="20001"/>
                    </a:ext>
                  </a:extLst>
                </a:gridCol>
              </a:tblGrid>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600" kern="1200" dirty="0" smtClean="0">
                          <a:solidFill>
                            <a:schemeClr val="tx1"/>
                          </a:solidFill>
                          <a:effectLst/>
                          <a:latin typeface="Tw Cen MT" panose="020B0602020104020603" pitchFamily="34" charset="0"/>
                          <a:ea typeface="+mn-ea"/>
                          <a:cs typeface="+mn-cs"/>
                        </a:rPr>
                        <a:t>Finalise the consultation on the first phase Public Administration Management Regulations and submit revised first phase regulations to the Minister for approval and submit the draft second phase Public Administration Management Regulations to Minister to approve for public comment </a:t>
                      </a:r>
                    </a:p>
                  </a:txBody>
                  <a:tcPr>
                    <a:solidFill>
                      <a:schemeClr val="accent2">
                        <a:lumMod val="40000"/>
                        <a:lumOff val="60000"/>
                      </a:schemeClr>
                    </a:solidFill>
                  </a:tcPr>
                </a:tc>
                <a:extLst>
                  <a:ext uri="{0D108BD9-81ED-4DB2-BD59-A6C34878D82A}">
                    <a16:rowId xmlns:a16="http://schemas.microsoft.com/office/drawing/2014/main" xmlns="" val="10000"/>
                  </a:ext>
                </a:extLst>
              </a:tr>
              <a:tr h="3600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(8)</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51449">
                <a:tc>
                  <a:txBody>
                    <a:bodyPr/>
                    <a:lstStyle/>
                    <a:p>
                      <a:r>
                        <a:rPr lang="en-ZA" sz="1600" b="0" dirty="0" smtClean="0">
                          <a:effectLst/>
                          <a:latin typeface="Tw Cen MT" pitchFamily="34" charset="0"/>
                          <a:ea typeface="Calibri"/>
                          <a:cs typeface="Arial" pitchFamily="34" charset="0"/>
                        </a:rPr>
                        <a:t>Final first draft of regulations submitted to the Minister for the  Public Service and Administration to approve implementation</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final first draft of regulations was submitted to the Minister for the Public Service and Administration to approve for implementation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755579256"/>
              </p:ext>
            </p:extLst>
          </p:nvPr>
        </p:nvGraphicFramePr>
        <p:xfrm>
          <a:off x="1043608" y="1057137"/>
          <a:ext cx="7776864" cy="2602132"/>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xmlns="" val="20000"/>
                    </a:ext>
                  </a:extLst>
                </a:gridCol>
                <a:gridCol w="5256584">
                  <a:extLst>
                    <a:ext uri="{9D8B030D-6E8A-4147-A177-3AD203B41FA5}">
                      <a16:colId xmlns:a16="http://schemas.microsoft.com/office/drawing/2014/main" xmlns="" val="20001"/>
                    </a:ext>
                  </a:extLst>
                </a:gridCol>
              </a:tblGrid>
              <a:tr h="614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600" kern="1200" dirty="0" smtClean="0">
                          <a:solidFill>
                            <a:schemeClr val="tx1"/>
                          </a:solidFill>
                          <a:effectLst/>
                          <a:latin typeface="Tw Cen MT" panose="020B0602020104020603" pitchFamily="34" charset="0"/>
                          <a:ea typeface="+mn-ea"/>
                          <a:cs typeface="+mn-cs"/>
                        </a:rPr>
                        <a:t>Initiate consultation processes for the second phase Public Administration Management Regulations</a:t>
                      </a:r>
                    </a:p>
                  </a:txBody>
                  <a:tcPr>
                    <a:solidFill>
                      <a:schemeClr val="accent2">
                        <a:lumMod val="40000"/>
                        <a:lumOff val="60000"/>
                      </a:schemeClr>
                    </a:solidFill>
                  </a:tcPr>
                </a:tc>
                <a:extLst>
                  <a:ext uri="{0D108BD9-81ED-4DB2-BD59-A6C34878D82A}">
                    <a16:rowId xmlns:a16="http://schemas.microsoft.com/office/drawing/2014/main" xmlns="" val="10000"/>
                  </a:ext>
                </a:extLst>
              </a:tr>
              <a:tr h="18384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(9)</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635568">
                <a:tc>
                  <a:txBody>
                    <a:bodyPr/>
                    <a:lstStyle/>
                    <a:p>
                      <a:r>
                        <a:rPr kumimoji="0" lang="en-ZA" sz="1600" kern="1200" dirty="0" smtClean="0">
                          <a:solidFill>
                            <a:schemeClr val="tx1"/>
                          </a:solidFill>
                          <a:effectLst/>
                          <a:latin typeface="Tw Cen MT" panose="020B0602020104020603" pitchFamily="34" charset="0"/>
                          <a:ea typeface="+mn-ea"/>
                          <a:cs typeface="+mn-cs"/>
                        </a:rPr>
                        <a:t>Draft of second phase of the Public Administration Management Regulations submitted to the Minister for the Public Service and Administration to approve for public comment</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algn="l">
                        <a:lnSpc>
                          <a:spcPct val="107000"/>
                        </a:lnSpc>
                        <a:spcAft>
                          <a:spcPts val="800"/>
                        </a:spcAft>
                      </a:pPr>
                      <a:r>
                        <a:rPr kumimoji="0" lang="en-ZA" sz="1600" kern="1200" dirty="0" smtClean="0">
                          <a:solidFill>
                            <a:schemeClr val="tx1"/>
                          </a:solidFill>
                          <a:effectLst/>
                          <a:latin typeface="Tw Cen MT" panose="020B0602020104020603" pitchFamily="34" charset="0"/>
                          <a:ea typeface="+mn-ea"/>
                          <a:cs typeface="+mn-cs"/>
                        </a:rPr>
                        <a:t>The draft of the second phase of the Public Administration Management Regulations was submitted to the Minister for the Public Service and Administration to approve for public comment in March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12</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(6)</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4</a:t>
            </a:r>
            <a:r>
              <a:rPr lang="en-ZA" sz="2700" b="1" baseline="30000" dirty="0" smtClean="0">
                <a:solidFill>
                  <a:schemeClr val="accent4">
                    <a:lumMod val="75000"/>
                  </a:schemeClr>
                </a:solidFill>
              </a:rPr>
              <a:t>TH</a:t>
            </a:r>
            <a:r>
              <a:rPr lang="en-ZA" sz="2700" b="1" dirty="0" smtClean="0">
                <a:solidFill>
                  <a:schemeClr val="accent4">
                    <a:lumMod val="75000"/>
                  </a:schemeClr>
                </a:solidFill>
              </a:rPr>
              <a:t> QUARTER </a:t>
            </a:r>
            <a:r>
              <a:rPr lang="en-ZA" sz="2700" b="1" dirty="0">
                <a:solidFill>
                  <a:schemeClr val="accent4">
                    <a:lumMod val="75000"/>
                  </a:schemeClr>
                </a:solidFill>
              </a:rPr>
              <a:t>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rgbClr val="C00000"/>
                </a:solidFill>
              </a:rPr>
              <a:t> </a:t>
            </a:r>
            <a:endParaRPr lang="en-ZA" sz="2700" b="1" dirty="0"/>
          </a:p>
        </p:txBody>
      </p:sp>
    </p:spTree>
    <p:extLst>
      <p:ext uri="{BB962C8B-B14F-4D97-AF65-F5344CB8AC3E}">
        <p14:creationId xmlns:p14="http://schemas.microsoft.com/office/powerpoint/2010/main" xmlns="" val="1214827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249" y="116632"/>
            <a:ext cx="8100392" cy="1026840"/>
          </a:xfrm>
        </p:spPr>
        <p:txBody>
          <a:bodyPr>
            <a:noAutofit/>
          </a:bodyPr>
          <a:lstStyle/>
          <a:p>
            <a:pPr algn="ctr"/>
            <a:r>
              <a:rPr lang="en-ZA" sz="2400" b="1" dirty="0" smtClean="0">
                <a:solidFill>
                  <a:schemeClr val="accent5">
                    <a:lumMod val="60000"/>
                    <a:lumOff val="40000"/>
                  </a:schemeClr>
                </a:solidFill>
              </a:rPr>
              <a:t>PROGRAMME 2: POLICY, RESEARCH &amp; ANALYSIS (PR&amp;A) (1)</a:t>
            </a:r>
            <a:r>
              <a:rPr lang="en-ZA" sz="2400" dirty="0" smtClean="0">
                <a:solidFill>
                  <a:schemeClr val="accent5">
                    <a:lumMod val="60000"/>
                    <a:lumOff val="40000"/>
                  </a:schemeClr>
                </a:solidFill>
              </a:rPr>
              <a:t/>
            </a:r>
            <a:br>
              <a:rPr lang="en-ZA" sz="2400" dirty="0" smtClean="0">
                <a:solidFill>
                  <a:schemeClr val="accent5">
                    <a:lumMod val="60000"/>
                    <a:lumOff val="40000"/>
                  </a:schemeClr>
                </a:solidFill>
              </a:rPr>
            </a:br>
            <a:r>
              <a:rPr lang="en-ZA" sz="2400" b="1" dirty="0" smtClean="0">
                <a:solidFill>
                  <a:schemeClr val="accent5"/>
                </a:solidFill>
              </a:rPr>
              <a:t>OVERALL 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13</a:t>
            </a:fld>
            <a:endParaRPr lang="en-US" sz="1400" b="0" dirty="0"/>
          </a:p>
        </p:txBody>
      </p:sp>
      <p:graphicFrame>
        <p:nvGraphicFramePr>
          <p:cNvPr id="10" name="Chart 9"/>
          <p:cNvGraphicFramePr/>
          <p:nvPr>
            <p:extLst>
              <p:ext uri="{D42A27DB-BD31-4B8C-83A1-F6EECF244321}">
                <p14:modId xmlns:p14="http://schemas.microsoft.com/office/powerpoint/2010/main" xmlns="" val="1860516694"/>
              </p:ext>
            </p:extLst>
          </p:nvPr>
        </p:nvGraphicFramePr>
        <p:xfrm>
          <a:off x="1835696" y="1556792"/>
          <a:ext cx="6768752" cy="4824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136274036"/>
              </p:ext>
            </p:extLst>
          </p:nvPr>
        </p:nvGraphicFramePr>
        <p:xfrm>
          <a:off x="1043608" y="870650"/>
          <a:ext cx="7632848" cy="2541668"/>
        </p:xfrm>
        <a:graphic>
          <a:graphicData uri="http://schemas.openxmlformats.org/drawingml/2006/table">
            <a:tbl>
              <a:tblPr firstRow="1" bandRow="1">
                <a:tableStyleId>{5940675A-B579-460E-94D1-54222C63F5DA}</a:tableStyleId>
              </a:tblPr>
              <a:tblGrid>
                <a:gridCol w="2581046">
                  <a:extLst>
                    <a:ext uri="{9D8B030D-6E8A-4147-A177-3AD203B41FA5}">
                      <a16:colId xmlns:a16="http://schemas.microsoft.com/office/drawing/2014/main" xmlns="" val="20000"/>
                    </a:ext>
                  </a:extLst>
                </a:gridCol>
                <a:gridCol w="5051802">
                  <a:extLst>
                    <a:ext uri="{9D8B030D-6E8A-4147-A177-3AD203B41FA5}">
                      <a16:colId xmlns:a16="http://schemas.microsoft.com/office/drawing/2014/main" xmlns="" val="20001"/>
                    </a:ext>
                  </a:extLst>
                </a:gridCol>
              </a:tblGrid>
              <a:tr h="626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Conduct research to support and inform the design of the draft regulations for identified sections of the Public Administration Management Act (2014) </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1007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45626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Research to support the development of the next set of regulations (proclamation 2) for local government and the public service continued</a:t>
                      </a: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Comparative Analysis of the Public Administration Management Act and Legal instruments for the Public Service and Municipalities continued. Research report was compiled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3"/>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(2)</a:t>
            </a:r>
          </a:p>
          <a:p>
            <a:pPr algn="ct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 </a:t>
            </a:r>
            <a:endParaRPr lang="en-ZA" sz="2400" b="1" dirty="0"/>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14</a:t>
            </a:fld>
            <a:endParaRPr lang="en-US" sz="1400" b="0" dirty="0"/>
          </a:p>
        </p:txBody>
      </p:sp>
      <p:graphicFrame>
        <p:nvGraphicFramePr>
          <p:cNvPr id="6" name="Content Placeholder 10"/>
          <p:cNvGraphicFramePr>
            <a:graphicFrameLocks/>
          </p:cNvGraphicFramePr>
          <p:nvPr>
            <p:extLst>
              <p:ext uri="{D42A27DB-BD31-4B8C-83A1-F6EECF244321}">
                <p14:modId xmlns:p14="http://schemas.microsoft.com/office/powerpoint/2010/main" xmlns="" val="1297660422"/>
              </p:ext>
            </p:extLst>
          </p:nvPr>
        </p:nvGraphicFramePr>
        <p:xfrm>
          <a:off x="1043607" y="3424518"/>
          <a:ext cx="7632849" cy="3030348"/>
        </p:xfrm>
        <a:graphic>
          <a:graphicData uri="http://schemas.openxmlformats.org/drawingml/2006/table">
            <a:tbl>
              <a:tblPr firstRow="1" bandRow="1">
                <a:tableStyleId>{5940675A-B579-460E-94D1-54222C63F5DA}</a:tableStyleId>
              </a:tblPr>
              <a:tblGrid>
                <a:gridCol w="2581046">
                  <a:extLst>
                    <a:ext uri="{9D8B030D-6E8A-4147-A177-3AD203B41FA5}">
                      <a16:colId xmlns:a16="http://schemas.microsoft.com/office/drawing/2014/main" xmlns="" val="20000"/>
                    </a:ext>
                  </a:extLst>
                </a:gridCol>
                <a:gridCol w="5051803">
                  <a:extLst>
                    <a:ext uri="{9D8B030D-6E8A-4147-A177-3AD203B41FA5}">
                      <a16:colId xmlns:a16="http://schemas.microsoft.com/office/drawing/2014/main" xmlns="" val="20001"/>
                    </a:ext>
                  </a:extLst>
                </a:gridCol>
              </a:tblGrid>
              <a:tr h="7088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Compile report on the appropriate institutional model for the co-ordination of the Thusong Service Centres and submit to the Minister for approval to submit to Cabinet</a:t>
                      </a:r>
                    </a:p>
                  </a:txBody>
                  <a:tcPr>
                    <a:solidFill>
                      <a:schemeClr val="accent2">
                        <a:lumMod val="40000"/>
                        <a:lumOff val="60000"/>
                      </a:schemeClr>
                    </a:solidFill>
                  </a:tcPr>
                </a:tc>
                <a:extLst>
                  <a:ext uri="{0D108BD9-81ED-4DB2-BD59-A6C34878D82A}">
                    <a16:rowId xmlns:a16="http://schemas.microsoft.com/office/drawing/2014/main" xmlns="" val="10000"/>
                  </a:ext>
                </a:extLst>
              </a:tr>
              <a:tr h="19549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(2)</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783746">
                <a:tc>
                  <a:txBody>
                    <a:bodyPr/>
                    <a:lstStyle/>
                    <a:p>
                      <a:pPr>
                        <a:lnSpc>
                          <a:spcPct val="115000"/>
                        </a:lnSpc>
                        <a:spcAft>
                          <a:spcPts val="0"/>
                        </a:spcAft>
                      </a:pPr>
                      <a:r>
                        <a:rPr lang="en-ZA" sz="1600" b="0" dirty="0" smtClean="0">
                          <a:effectLst/>
                          <a:latin typeface="Tw Cen MT" pitchFamily="34" charset="0"/>
                          <a:ea typeface="Calibri"/>
                          <a:cs typeface="Arial" pitchFamily="34" charset="0"/>
                        </a:rPr>
                        <a:t>Research report with recommendations on the appropriate institutional model for the co-ordination of the Thusong Service Centres submitted to the Minister for approval to table to Cabinet</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A</a:t>
                      </a:r>
                      <a:r>
                        <a:rPr lang="en-ZA" sz="1600" b="0" baseline="0" dirty="0" smtClean="0">
                          <a:solidFill>
                            <a:schemeClr val="tx1"/>
                          </a:solidFill>
                          <a:effectLst/>
                          <a:latin typeface="Tw Cen MT" pitchFamily="34" charset="0"/>
                          <a:ea typeface="Calibri"/>
                          <a:cs typeface="Arial" pitchFamily="34" charset="0"/>
                        </a:rPr>
                        <a:t> </a:t>
                      </a:r>
                      <a:r>
                        <a:rPr lang="en-ZA" sz="1600" b="0" dirty="0" smtClean="0">
                          <a:solidFill>
                            <a:schemeClr val="tx1"/>
                          </a:solidFill>
                          <a:effectLst/>
                          <a:latin typeface="Tw Cen MT" pitchFamily="34" charset="0"/>
                          <a:ea typeface="Calibri"/>
                          <a:cs typeface="Arial" pitchFamily="34" charset="0"/>
                        </a:rPr>
                        <a:t>research report was produced and submitted to the Minister for the Public Service and Administration for approval to table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484124243"/>
              </p:ext>
            </p:extLst>
          </p:nvPr>
        </p:nvGraphicFramePr>
        <p:xfrm>
          <a:off x="1007096" y="970535"/>
          <a:ext cx="7741368" cy="3553968"/>
        </p:xfrm>
        <a:graphic>
          <a:graphicData uri="http://schemas.openxmlformats.org/drawingml/2006/table">
            <a:tbl>
              <a:tblPr firstRow="1" bandRow="1">
                <a:tableStyleId>{5940675A-B579-460E-94D1-54222C63F5DA}</a:tableStyleId>
              </a:tblPr>
              <a:tblGrid>
                <a:gridCol w="2412776">
                  <a:extLst>
                    <a:ext uri="{9D8B030D-6E8A-4147-A177-3AD203B41FA5}">
                      <a16:colId xmlns:a16="http://schemas.microsoft.com/office/drawing/2014/main" xmlns="" val="20000"/>
                    </a:ext>
                  </a:extLst>
                </a:gridCol>
                <a:gridCol w="5328592">
                  <a:extLst>
                    <a:ext uri="{9D8B030D-6E8A-4147-A177-3AD203B41FA5}">
                      <a16:colId xmlns:a16="http://schemas.microsoft.com/office/drawing/2014/main" xmlns="" val="20001"/>
                    </a:ext>
                  </a:extLst>
                </a:gridCol>
              </a:tblGrid>
              <a:tr h="598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1"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Assess the current status quo in relation to how departments (one national department and two provinces) are implementing existing Public Administration Norms and Standards in the areas of Performance Management, Human Resource Planning and Human Resource Development and compile a report </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7274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837075">
                <a:tc>
                  <a:txBody>
                    <a:bodyPr/>
                    <a:lstStyle/>
                    <a:p>
                      <a:pPr>
                        <a:lnSpc>
                          <a:spcPct val="115000"/>
                        </a:lnSpc>
                        <a:spcAft>
                          <a:spcPts val="0"/>
                        </a:spcAft>
                      </a:pPr>
                      <a:r>
                        <a:rPr lang="en-ZA" sz="1600" b="0" dirty="0" smtClean="0">
                          <a:effectLst/>
                          <a:latin typeface="Tw Cen MT" pitchFamily="34" charset="0"/>
                          <a:ea typeface="Calibri"/>
                          <a:cs typeface="Arial" pitchFamily="34" charset="0"/>
                        </a:rPr>
                        <a:t>Assessment of the current status quo in relation to how departments are implementing existing Public Administration Norms and Standards finalised and report submitted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assessment report of the current status quo in relation to how departments are implementing existing Public Administration Norms and Standards in the area of the Performance Management and Development System (PMDS), Human Resources Development and Human Resources Planning has been completed and submitted to the Deputy Director-General: Policy, Research and Analysis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15</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(3)</a:t>
            </a:r>
          </a:p>
          <a:p>
            <a:pPr algn="ct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 </a:t>
            </a:r>
            <a:endParaRPr lang="en-ZA" sz="2400" b="1" dirty="0"/>
          </a:p>
        </p:txBody>
      </p:sp>
      <p:graphicFrame>
        <p:nvGraphicFramePr>
          <p:cNvPr id="6" name="Content Placeholder 10"/>
          <p:cNvGraphicFramePr>
            <a:graphicFrameLocks/>
          </p:cNvGraphicFramePr>
          <p:nvPr>
            <p:extLst>
              <p:ext uri="{D42A27DB-BD31-4B8C-83A1-F6EECF244321}">
                <p14:modId xmlns:p14="http://schemas.microsoft.com/office/powerpoint/2010/main" xmlns="" val="1827288325"/>
              </p:ext>
            </p:extLst>
          </p:nvPr>
        </p:nvGraphicFramePr>
        <p:xfrm>
          <a:off x="1043608" y="4524503"/>
          <a:ext cx="7704856" cy="2170350"/>
        </p:xfrm>
        <a:graphic>
          <a:graphicData uri="http://schemas.openxmlformats.org/drawingml/2006/table">
            <a:tbl>
              <a:tblPr firstRow="1" bandRow="1">
                <a:tableStyleId>{5940675A-B579-460E-94D1-54222C63F5DA}</a:tableStyleId>
              </a:tblPr>
              <a:tblGrid>
                <a:gridCol w="2376264">
                  <a:extLst>
                    <a:ext uri="{9D8B030D-6E8A-4147-A177-3AD203B41FA5}">
                      <a16:colId xmlns:a16="http://schemas.microsoft.com/office/drawing/2014/main" xmlns="" val="20000"/>
                    </a:ext>
                  </a:extLst>
                </a:gridCol>
                <a:gridCol w="5328592">
                  <a:extLst>
                    <a:ext uri="{9D8B030D-6E8A-4147-A177-3AD203B41FA5}">
                      <a16:colId xmlns:a16="http://schemas.microsoft.com/office/drawing/2014/main" xmlns="" val="20001"/>
                    </a:ext>
                  </a:extLst>
                </a:gridCol>
              </a:tblGrid>
              <a:tr h="606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Apply the Draft Public Service Productivity measurement tool in a further 2</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selected service departments, refine the tools and submit final for approval </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2294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Quarter Target </a:t>
                      </a:r>
                      <a:r>
                        <a:rPr lang="en-ZA" sz="1600" b="1" dirty="0" smtClean="0">
                          <a:solidFill>
                            <a:schemeClr val="tx1"/>
                          </a:solidFill>
                          <a:latin typeface="Tw Cen MT" pitchFamily="34" charset="0"/>
                          <a:ea typeface="Times New Roman"/>
                          <a:cs typeface="Arial" pitchFamily="34" charset="0"/>
                        </a:rPr>
                        <a: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066974">
                <a:tc>
                  <a:txBody>
                    <a:bodyPr/>
                    <a:lstStyle/>
                    <a:p>
                      <a:pPr>
                        <a:lnSpc>
                          <a:spcPct val="115000"/>
                        </a:lnSpc>
                        <a:spcAft>
                          <a:spcPts val="0"/>
                        </a:spcAft>
                      </a:pPr>
                      <a:r>
                        <a:rPr lang="en-ZA" sz="1600" b="0" dirty="0" smtClean="0">
                          <a:effectLst/>
                          <a:latin typeface="Tw Cen MT" pitchFamily="34" charset="0"/>
                          <a:ea typeface="Calibri"/>
                          <a:cs typeface="Arial" pitchFamily="34" charset="0"/>
                        </a:rPr>
                        <a:t>Final Public Service Measurement Tool submitted for approval</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Productivity Measurement Tool was submitted to the Director-General for approval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637683149"/>
              </p:ext>
            </p:extLst>
          </p:nvPr>
        </p:nvGraphicFramePr>
        <p:xfrm>
          <a:off x="1056702" y="1052736"/>
          <a:ext cx="7835778" cy="1981200"/>
        </p:xfrm>
        <a:graphic>
          <a:graphicData uri="http://schemas.openxmlformats.org/drawingml/2006/table">
            <a:tbl>
              <a:tblPr firstRow="1" bandRow="1">
                <a:tableStyleId>{5940675A-B579-460E-94D1-54222C63F5DA}</a:tableStyleId>
              </a:tblPr>
              <a:tblGrid>
                <a:gridCol w="2363170">
                  <a:extLst>
                    <a:ext uri="{9D8B030D-6E8A-4147-A177-3AD203B41FA5}">
                      <a16:colId xmlns:a16="http://schemas.microsoft.com/office/drawing/2014/main" xmlns="" val="20000"/>
                    </a:ext>
                  </a:extLst>
                </a:gridCol>
                <a:gridCol w="5472608">
                  <a:extLst>
                    <a:ext uri="{9D8B030D-6E8A-4147-A177-3AD203B41FA5}">
                      <a16:colId xmlns:a16="http://schemas.microsoft.com/office/drawing/2014/main" xmlns="" val="20001"/>
                    </a:ext>
                  </a:extLst>
                </a:gridCol>
              </a:tblGrid>
              <a:tr h="550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Refine the current Public Administration Organisational</a:t>
                      </a:r>
                      <a:r>
                        <a:rPr kumimoji="0" lang="en-ZA" sz="1600" kern="1200" baseline="0" dirty="0" smtClean="0">
                          <a:solidFill>
                            <a:schemeClr val="tx1"/>
                          </a:solidFill>
                          <a:effectLst/>
                          <a:latin typeface="Tw Cen MT" panose="020B0602020104020603" pitchFamily="34" charset="0"/>
                          <a:ea typeface="+mn-ea"/>
                          <a:cs typeface="+mn-cs"/>
                        </a:rPr>
                        <a:t> Functionality Assessment (</a:t>
                      </a:r>
                      <a:r>
                        <a:rPr kumimoji="0" lang="en-ZA" sz="1600" kern="1200" dirty="0" smtClean="0">
                          <a:solidFill>
                            <a:schemeClr val="tx1"/>
                          </a:solidFill>
                          <a:effectLst/>
                          <a:latin typeface="Tw Cen MT" panose="020B0602020104020603" pitchFamily="34" charset="0"/>
                          <a:ea typeface="+mn-ea"/>
                          <a:cs typeface="+mn-cs"/>
                        </a:rPr>
                        <a:t>OFA) tool and submit for approval </a:t>
                      </a:r>
                      <a:endParaRPr lang="en-ZA" sz="1600" b="0" i="0" dirty="0" smtClean="0">
                        <a:latin typeface="Tw Cen MT" pitchFamily="34" charset="0"/>
                        <a:ea typeface="Calibri"/>
                        <a:cs typeface="Times New Roman"/>
                      </a:endParaRPr>
                    </a:p>
                  </a:txBody>
                  <a:tcPr>
                    <a:solidFill>
                      <a:schemeClr val="accent2">
                        <a:lumMod val="40000"/>
                        <a:lumOff val="60000"/>
                      </a:schemeClr>
                    </a:solidFill>
                  </a:tcPr>
                </a:tc>
                <a:extLst>
                  <a:ext uri="{0D108BD9-81ED-4DB2-BD59-A6C34878D82A}">
                    <a16:rowId xmlns:a16="http://schemas.microsoft.com/office/drawing/2014/main" xmlns="" val="10000"/>
                  </a:ext>
                </a:extLst>
              </a:tr>
              <a:tr h="21760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Quarter Target </a:t>
                      </a:r>
                      <a:r>
                        <a:rPr lang="en-ZA" sz="1600" b="1" dirty="0" smtClean="0">
                          <a:solidFill>
                            <a:schemeClr val="tx1"/>
                          </a:solidFill>
                          <a:latin typeface="Tw Cen MT" pitchFamily="34" charset="0"/>
                          <a:ea typeface="Times New Roman"/>
                          <a:cs typeface="Arial" pitchFamily="34" charset="0"/>
                        </a:rPr>
                        <a:t>(5)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21760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0" i="0" dirty="0" smtClean="0">
                          <a:solidFill>
                            <a:schemeClr val="tx1"/>
                          </a:solidFill>
                          <a:latin typeface="Tw Cen MT" pitchFamily="34" charset="0"/>
                          <a:ea typeface="Calibri"/>
                          <a:cs typeface="Times New Roman"/>
                        </a:rPr>
                        <a:t>Final version of the re- designed Public Administration OFA tool submitted for approval</a:t>
                      </a:r>
                    </a:p>
                  </a:txBody>
                  <a:tcPr marL="68580" marR="68580" marT="0" marB="0">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The final version of the re-designed Public Administration OFA tool was submitted to the Director-General for approval in March 2017</a:t>
                      </a: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16</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(4)</a:t>
            </a:r>
          </a:p>
          <a:p>
            <a:pPr algn="ct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 </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xmlns="" val="3885307286"/>
              </p:ext>
            </p:extLst>
          </p:nvPr>
        </p:nvGraphicFramePr>
        <p:xfrm>
          <a:off x="1056702" y="3033936"/>
          <a:ext cx="7814102" cy="3323448"/>
        </p:xfrm>
        <a:graphic>
          <a:graphicData uri="http://schemas.openxmlformats.org/drawingml/2006/table">
            <a:tbl>
              <a:tblPr firstRow="1" bandRow="1">
                <a:tableStyleId>{5940675A-B579-460E-94D1-54222C63F5DA}</a:tableStyleId>
              </a:tblPr>
              <a:tblGrid>
                <a:gridCol w="2363170">
                  <a:extLst>
                    <a:ext uri="{9D8B030D-6E8A-4147-A177-3AD203B41FA5}">
                      <a16:colId xmlns:a16="http://schemas.microsoft.com/office/drawing/2014/main" xmlns="" val="20000"/>
                    </a:ext>
                  </a:extLst>
                </a:gridCol>
                <a:gridCol w="5450932">
                  <a:extLst>
                    <a:ext uri="{9D8B030D-6E8A-4147-A177-3AD203B41FA5}">
                      <a16:colId xmlns:a16="http://schemas.microsoft.com/office/drawing/2014/main" xmlns="" val="20001"/>
                    </a:ext>
                  </a:extLst>
                </a:gridCol>
              </a:tblGrid>
              <a:tr h="108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and report on the progress made by the Public Service with regards to the provision of reasonable accommodation and assistive devices and on meeting of the Public Service Equity Targets (2% disability and 50% women in SMS)</a:t>
                      </a:r>
                    </a:p>
                  </a:txBody>
                  <a:tcPr>
                    <a:solidFill>
                      <a:schemeClr val="accent2">
                        <a:lumMod val="40000"/>
                        <a:lumOff val="60000"/>
                      </a:schemeClr>
                    </a:solidFill>
                  </a:tcPr>
                </a:tc>
                <a:extLst>
                  <a:ext uri="{0D108BD9-81ED-4DB2-BD59-A6C34878D82A}">
                    <a16:rowId xmlns:a16="http://schemas.microsoft.com/office/drawing/2014/main" xmlns="" val="10000"/>
                  </a:ext>
                </a:extLst>
              </a:tr>
              <a:tr h="15999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Quarter Target </a:t>
                      </a:r>
                      <a:r>
                        <a:rPr lang="en-ZA" sz="1600" b="1" dirty="0" smtClean="0">
                          <a:solidFill>
                            <a:schemeClr val="tx1"/>
                          </a:solidFill>
                          <a:latin typeface="Tw Cen MT" pitchFamily="34" charset="0"/>
                          <a:ea typeface="Times New Roman"/>
                          <a:cs typeface="Arial" pitchFamily="34" charset="0"/>
                        </a:rPr>
                        <a: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04551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0" i="0" dirty="0" smtClean="0">
                          <a:latin typeface="Tw Cen MT" pitchFamily="34" charset="0"/>
                          <a:ea typeface="Calibri"/>
                          <a:cs typeface="Times New Roman"/>
                        </a:rPr>
                        <a:t>Final report on the provision of reasonable accommodation and assistive devices by national and provincial departments submitted to the Minister</a:t>
                      </a: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Final report on the provision of reasonable accommodation and assistive devices by national and provincial departments was submitted to the Minister in January 2017. The Minister approved the submission in February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496264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864905691"/>
              </p:ext>
            </p:extLst>
          </p:nvPr>
        </p:nvGraphicFramePr>
        <p:xfrm>
          <a:off x="1043608" y="830997"/>
          <a:ext cx="7848873" cy="5565648"/>
        </p:xfrm>
        <a:graphic>
          <a:graphicData uri="http://schemas.openxmlformats.org/drawingml/2006/table">
            <a:tbl>
              <a:tblPr firstRow="1" bandRow="1">
                <a:tableStyleId>{5940675A-B579-460E-94D1-54222C63F5DA}</a:tableStyleId>
              </a:tblPr>
              <a:tblGrid>
                <a:gridCol w="2160237">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376268">
                  <a:extLst>
                    <a:ext uri="{9D8B030D-6E8A-4147-A177-3AD203B41FA5}">
                      <a16:colId xmlns:a16="http://schemas.microsoft.com/office/drawing/2014/main" xmlns="" val="20003"/>
                    </a:ext>
                  </a:extLst>
                </a:gridCol>
              </a:tblGrid>
              <a:tr h="777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Produce research report on an alternative service delivery model for the Thusong Service Centres cluster departments of Home Affairs, Labour, South Afric</a:t>
                      </a:r>
                      <a:r>
                        <a:rPr kumimoji="0" lang="en-ZA" sz="1600" kern="1200" baseline="0" dirty="0" smtClean="0">
                          <a:solidFill>
                            <a:schemeClr val="tx1"/>
                          </a:solidFill>
                          <a:effectLst/>
                          <a:latin typeface="Tw Cen MT" panose="020B0602020104020603" pitchFamily="34" charset="0"/>
                          <a:ea typeface="+mn-ea"/>
                          <a:cs typeface="+mn-cs"/>
                        </a:rPr>
                        <a:t>an Social Security Agency (</a:t>
                      </a:r>
                      <a:r>
                        <a:rPr kumimoji="0" lang="en-ZA" sz="1600" kern="1200" dirty="0" smtClean="0">
                          <a:solidFill>
                            <a:schemeClr val="tx1"/>
                          </a:solidFill>
                          <a:effectLst/>
                          <a:latin typeface="Tw Cen MT" panose="020B0602020104020603" pitchFamily="34" charset="0"/>
                          <a:ea typeface="+mn-ea"/>
                          <a:cs typeface="+mn-cs"/>
                        </a:rPr>
                        <a:t>SASSA) and the South African</a:t>
                      </a:r>
                      <a:r>
                        <a:rPr kumimoji="0" lang="en-ZA" sz="1600" kern="1200" baseline="0" dirty="0" smtClean="0">
                          <a:solidFill>
                            <a:schemeClr val="tx1"/>
                          </a:solidFill>
                          <a:effectLst/>
                          <a:latin typeface="Tw Cen MT" panose="020B0602020104020603" pitchFamily="34" charset="0"/>
                          <a:ea typeface="+mn-ea"/>
                          <a:cs typeface="+mn-cs"/>
                        </a:rPr>
                        <a:t> Police Service (</a:t>
                      </a:r>
                      <a:r>
                        <a:rPr kumimoji="0" lang="en-ZA" sz="1600" kern="1200" dirty="0" smtClean="0">
                          <a:solidFill>
                            <a:schemeClr val="tx1"/>
                          </a:solidFill>
                          <a:effectLst/>
                          <a:latin typeface="Tw Cen MT" panose="020B0602020104020603" pitchFamily="34" charset="0"/>
                          <a:ea typeface="+mn-ea"/>
                          <a:cs typeface="+mn-cs"/>
                        </a:rPr>
                        <a:t>SAPS)</a:t>
                      </a: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7776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i="0" baseline="0" dirty="0" smtClean="0">
                          <a:solidFill>
                            <a:schemeClr val="tx1"/>
                          </a:solidFill>
                          <a:latin typeface="Tw Cen MT" pitchFamily="34" charset="0"/>
                          <a:ea typeface="Times New Roman"/>
                          <a:cs typeface="Times New Roman"/>
                        </a:rPr>
                        <a:t> Quarter Target  </a:t>
                      </a:r>
                      <a:r>
                        <a:rPr lang="en-ZA" sz="1600" b="1" i="0" dirty="0" smtClean="0">
                          <a:solidFill>
                            <a:schemeClr val="tx1"/>
                          </a:solidFill>
                          <a:latin typeface="Tw Cen MT" pitchFamily="34" charset="0"/>
                          <a:ea typeface="Times New Roman"/>
                          <a:cs typeface="Times New Roman"/>
                        </a:rPr>
                        <a:t>(1)</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4</a:t>
                      </a:r>
                      <a:r>
                        <a:rPr lang="en-ZA" sz="1600" b="1" i="0" baseline="30000" dirty="0" smtClean="0">
                          <a:solidFill>
                            <a:schemeClr val="tx1"/>
                          </a:solidFill>
                          <a:latin typeface="Tw Cen MT" pitchFamily="34" charset="0"/>
                          <a:ea typeface="Calibri"/>
                          <a:cs typeface="Times New Roman"/>
                        </a:rPr>
                        <a:t>th</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27947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Proposed alternative service delivery model for Thusong Service Centres presented at the Governance and Administration Cluster and final proposed model submitted for approval</a:t>
                      </a:r>
                    </a:p>
                    <a:p>
                      <a:pPr marL="0" marR="0" indent="0" algn="l" defTabSz="914400" rtl="0" eaLnBrk="1" fontAlgn="auto" latinLnBrk="0" hangingPunct="1">
                        <a:lnSpc>
                          <a:spcPct val="115000"/>
                        </a:lnSpc>
                        <a:spcBef>
                          <a:spcPts val="0"/>
                        </a:spcBef>
                        <a:spcAft>
                          <a:spcPts val="0"/>
                        </a:spcAft>
                        <a:buClrTx/>
                        <a:buSzTx/>
                        <a:buFontTx/>
                        <a:buNone/>
                        <a:tabLst/>
                        <a:defRPr/>
                      </a:pPr>
                      <a:endParaRPr lang="en-ZA" sz="1600" b="0" dirty="0" smtClean="0">
                        <a:effectLst/>
                        <a:latin typeface="Tw Cen MT" pitchFamily="34" charset="0"/>
                        <a:ea typeface="Calibri"/>
                        <a:cs typeface="Arial" pitchFamily="34" charset="0"/>
                      </a:endParaRPr>
                    </a:p>
                    <a:p>
                      <a:pPr>
                        <a:lnSpc>
                          <a:spcPct val="115000"/>
                        </a:lnSpc>
                        <a:spcAft>
                          <a:spcPts val="0"/>
                        </a:spcAft>
                      </a:pPr>
                      <a:endParaRPr lang="en-ZA" sz="1600" b="1" i="0" dirty="0">
                        <a:solidFill>
                          <a:srgbClr val="C00000"/>
                        </a:solidFill>
                        <a:latin typeface="Tw Cen MT" pitchFamily="34" charset="0"/>
                        <a:ea typeface="Calibri"/>
                        <a:cs typeface="Times New Roman"/>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bg1"/>
                          </a:solidFill>
                          <a:effectLst/>
                          <a:latin typeface="Tw Cen MT" panose="020B0602020104020603" pitchFamily="34" charset="0"/>
                          <a:ea typeface="+mn-ea"/>
                          <a:cs typeface="+mn-cs"/>
                        </a:rPr>
                        <a:t>The report on the proposed alternative service delivery model for Thusong Service Centres was submitted to the Director-General for approval for consultation through the Governance and Administration Cluster</a:t>
                      </a:r>
                    </a:p>
                  </a:txBody>
                  <a:tcPr marL="68580" marR="68580" marT="0" marB="0">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The scope and extent of the work delayed the completion of the research on the alternative service delivery model for Thusong Service Centres</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Upon approval, the report on the proposed alternative service delivery model for Thusong Service Centres will be presented to the Governance and Administration Cluster</a:t>
                      </a: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(5)</a:t>
            </a:r>
          </a:p>
          <a:p>
            <a:pPr algn="ctr"/>
            <a:r>
              <a:rPr lang="en-ZA" sz="2400" b="1" dirty="0" smtClean="0">
                <a:solidFill>
                  <a:schemeClr val="accent4">
                    <a:lumMod val="75000"/>
                  </a:schemeClr>
                </a:solidFill>
              </a:rPr>
              <a:t> 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NOT ACHIEVED </a:t>
            </a:r>
            <a:endParaRPr lang="en-ZA" sz="2400" b="1" dirty="0"/>
          </a:p>
        </p:txBody>
      </p:sp>
      <p:sp>
        <p:nvSpPr>
          <p:cNvPr id="6" name="Rectangle 5"/>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17</a:t>
            </a:r>
            <a:endParaRPr lang="en-US" sz="1400" b="0" dirty="0"/>
          </a:p>
        </p:txBody>
      </p:sp>
    </p:spTree>
    <p:extLst>
      <p:ext uri="{BB962C8B-B14F-4D97-AF65-F5344CB8AC3E}">
        <p14:creationId xmlns:p14="http://schemas.microsoft.com/office/powerpoint/2010/main" xmlns="" val="66191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410" y="116632"/>
            <a:ext cx="8152815" cy="904528"/>
          </a:xfrm>
        </p:spPr>
        <p:txBody>
          <a:bodyPr>
            <a:normAutofit fontScale="90000"/>
          </a:bodyPr>
          <a:lstStyle/>
          <a:p>
            <a:pPr algn="ctr"/>
            <a:r>
              <a:rPr lang="en-ZA" sz="2400" b="1" dirty="0">
                <a:solidFill>
                  <a:schemeClr val="accent5">
                    <a:lumMod val="60000"/>
                    <a:lumOff val="40000"/>
                  </a:schemeClr>
                </a:solidFill>
              </a:rPr>
              <a:t>PROGRAMME 3: LABOUR RELATIONS &amp; HUMAN RESOURCE MANAGEMENT (LR&amp;HRM) (1)</a:t>
            </a:r>
            <a:br>
              <a:rPr lang="en-ZA" sz="2400" b="1" dirty="0">
                <a:solidFill>
                  <a:schemeClr val="accent5">
                    <a:lumMod val="60000"/>
                    <a:lumOff val="40000"/>
                  </a:schemeClr>
                </a:solidFill>
              </a:rPr>
            </a:br>
            <a:r>
              <a:rPr lang="en-ZA" sz="2400" b="1" dirty="0">
                <a:solidFill>
                  <a:schemeClr val="accent5"/>
                </a:solidFill>
              </a:rPr>
              <a:t>OVERALL PERFORMANCE</a:t>
            </a: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18</a:t>
            </a:fld>
            <a:endParaRPr lang="en-US" sz="1400" b="0" dirty="0"/>
          </a:p>
        </p:txBody>
      </p:sp>
      <p:graphicFrame>
        <p:nvGraphicFramePr>
          <p:cNvPr id="8" name="Chart 7"/>
          <p:cNvGraphicFramePr/>
          <p:nvPr>
            <p:extLst>
              <p:ext uri="{D42A27DB-BD31-4B8C-83A1-F6EECF244321}">
                <p14:modId xmlns:p14="http://schemas.microsoft.com/office/powerpoint/2010/main" xmlns="" val="321293710"/>
              </p:ext>
            </p:extLst>
          </p:nvPr>
        </p:nvGraphicFramePr>
        <p:xfrm>
          <a:off x="1763688" y="1628800"/>
          <a:ext cx="6768752"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(2)</a:t>
            </a:r>
            <a:r>
              <a:rPr lang="en-ZA" sz="2400" b="1" dirty="0"/>
              <a:t/>
            </a:r>
            <a:br>
              <a:rPr lang="en-ZA" sz="2400" b="1" dirty="0"/>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706121640"/>
              </p:ext>
            </p:extLst>
          </p:nvPr>
        </p:nvGraphicFramePr>
        <p:xfrm>
          <a:off x="1043608" y="1063771"/>
          <a:ext cx="7866888" cy="1834896"/>
        </p:xfrm>
        <a:graphic>
          <a:graphicData uri="http://schemas.openxmlformats.org/drawingml/2006/table">
            <a:tbl>
              <a:tblPr firstRow="1" bandRow="1">
                <a:tableStyleId>{5940675A-B579-460E-94D1-54222C63F5DA}</a:tableStyleId>
              </a:tblPr>
              <a:tblGrid>
                <a:gridCol w="2952328">
                  <a:extLst>
                    <a:ext uri="{9D8B030D-6E8A-4147-A177-3AD203B41FA5}">
                      <a16:colId xmlns:a16="http://schemas.microsoft.com/office/drawing/2014/main" xmlns="" val="20000"/>
                    </a:ext>
                  </a:extLst>
                </a:gridCol>
                <a:gridCol w="4914560">
                  <a:extLst>
                    <a:ext uri="{9D8B030D-6E8A-4147-A177-3AD203B41FA5}">
                      <a16:colId xmlns:a16="http://schemas.microsoft.com/office/drawing/2014/main" xmlns="" val="20001"/>
                    </a:ext>
                  </a:extLst>
                </a:gridCol>
              </a:tblGrid>
              <a:tr h="565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1"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and report on the average percentage of funded vacant posts on PERSAL against the targeted 10% or less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421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899892">
                <a:tc>
                  <a:txBody>
                    <a:bodyPr/>
                    <a:lstStyle/>
                    <a:p>
                      <a:r>
                        <a:rPr kumimoji="0" lang="en-ZA" sz="1600" kern="1200" dirty="0" smtClean="0">
                          <a:solidFill>
                            <a:schemeClr val="tx1"/>
                          </a:solidFill>
                          <a:effectLst/>
                          <a:latin typeface="Tw Cen MT" panose="020B0602020104020603" pitchFamily="34" charset="0"/>
                          <a:ea typeface="+mn-ea"/>
                          <a:cs typeface="+mn-cs"/>
                        </a:rPr>
                        <a:t>Monitoring report compiled on the average percentage of funded vacant posts on PERSAL against the targeted 10% or less</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r>
                        <a:rPr lang="en-ZA" sz="1600" b="0" dirty="0" smtClean="0">
                          <a:solidFill>
                            <a:schemeClr val="tx1"/>
                          </a:solidFill>
                          <a:effectLst/>
                          <a:latin typeface="Tw Cen MT" pitchFamily="34" charset="0"/>
                          <a:ea typeface="Calibri"/>
                          <a:cs typeface="Arial" pitchFamily="34" charset="0"/>
                        </a:rPr>
                        <a:t>Monitoring report on the average percentage of funded vacant posts on PERSAL against the targeted 10% or less was compiled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19</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678954595"/>
              </p:ext>
            </p:extLst>
          </p:nvPr>
        </p:nvGraphicFramePr>
        <p:xfrm>
          <a:off x="1043608" y="2923505"/>
          <a:ext cx="7866888" cy="2225040"/>
        </p:xfrm>
        <a:graphic>
          <a:graphicData uri="http://schemas.openxmlformats.org/drawingml/2006/table">
            <a:tbl>
              <a:tblPr firstRow="1" bandRow="1">
                <a:tableStyleId>{5940675A-B579-460E-94D1-54222C63F5DA}</a:tableStyleId>
              </a:tblPr>
              <a:tblGrid>
                <a:gridCol w="2952328">
                  <a:extLst>
                    <a:ext uri="{9D8B030D-6E8A-4147-A177-3AD203B41FA5}">
                      <a16:colId xmlns:a16="http://schemas.microsoft.com/office/drawing/2014/main" xmlns="" val="20000"/>
                    </a:ext>
                  </a:extLst>
                </a:gridCol>
                <a:gridCol w="4914560">
                  <a:extLst>
                    <a:ext uri="{9D8B030D-6E8A-4147-A177-3AD203B41FA5}">
                      <a16:colId xmlns:a16="http://schemas.microsoft.com/office/drawing/2014/main" xmlns="" val="20001"/>
                    </a:ext>
                  </a:extLst>
                </a:gridCol>
              </a:tblGrid>
              <a:tr h="808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Conduct workshops to support departments in appointing 20 000 youths into learnership, internship and artisan programmes within the Public Service</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4302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(2)</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06927">
                <a:tc>
                  <a:txBody>
                    <a:bodyPr/>
                    <a:lstStyle/>
                    <a:p>
                      <a:pPr>
                        <a:lnSpc>
                          <a:spcPct val="115000"/>
                        </a:lnSpc>
                        <a:spcAft>
                          <a:spcPts val="0"/>
                        </a:spcAft>
                      </a:pPr>
                      <a:r>
                        <a:rPr lang="en-ZA" sz="1600" b="0" dirty="0" smtClean="0">
                          <a:effectLst/>
                          <a:latin typeface="Tw Cen MT" pitchFamily="34" charset="0"/>
                          <a:ea typeface="Calibri"/>
                          <a:cs typeface="Arial" pitchFamily="34" charset="0"/>
                        </a:rPr>
                        <a:t>Workshop conducted to provide support to departments in appointing youths into learnership, internship and artisan programmes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Human Resources Development Forum workshops were held in the Free State and Western Cape provinces in February and March 2017, respectively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362200"/>
            <a:ext cx="8100392" cy="1447800"/>
          </a:xfrm>
        </p:spPr>
        <p:txBody>
          <a:bodyPr>
            <a:normAutofit fontScale="90000"/>
          </a:bodyPr>
          <a:lstStyle/>
          <a:p>
            <a:pPr algn="ct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sz="3600" b="1" dirty="0">
                <a:solidFill>
                  <a:schemeClr val="accent4"/>
                </a:solidFill>
              </a:rPr>
              <a:t/>
            </a:r>
            <a:br>
              <a:rPr lang="en-US" sz="3600" b="1" dirty="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4400" b="1" dirty="0">
                <a:solidFill>
                  <a:schemeClr val="accent4"/>
                </a:solidFill>
              </a:rPr>
              <a:t/>
            </a:r>
            <a:br>
              <a:rPr lang="en-US" sz="4400" b="1" dirty="0">
                <a:solidFill>
                  <a:schemeClr val="accent4"/>
                </a:solidFill>
              </a:rPr>
            </a:br>
            <a:r>
              <a:rPr lang="en-US" sz="4400" b="1" dirty="0">
                <a:solidFill>
                  <a:schemeClr val="accent4"/>
                </a:solidFill>
              </a:rPr>
              <a:t/>
            </a:r>
            <a:br>
              <a:rPr lang="en-US" sz="4400" b="1" dirty="0">
                <a:solidFill>
                  <a:schemeClr val="accent4"/>
                </a:solidFill>
              </a:rPr>
            </a:br>
            <a:r>
              <a:rPr lang="en-US" sz="2000" b="1" dirty="0" smtClean="0">
                <a:solidFill>
                  <a:schemeClr val="accent5"/>
                </a:solidFill>
              </a:rPr>
              <a:t/>
            </a:r>
            <a:br>
              <a:rPr lang="en-US" sz="2000" b="1" dirty="0" smtClean="0">
                <a:solidFill>
                  <a:schemeClr val="accent5"/>
                </a:solidFill>
              </a:rPr>
            </a:br>
            <a:endParaRPr lang="en-US" sz="2000" b="1" dirty="0">
              <a:solidFill>
                <a:schemeClr val="accent5"/>
              </a:solidFill>
            </a:endParaRPr>
          </a:p>
        </p:txBody>
      </p:sp>
      <p:sp>
        <p:nvSpPr>
          <p:cNvPr id="3" name="Subtitle 2"/>
          <p:cNvSpPr>
            <a:spLocks noGrp="1"/>
          </p:cNvSpPr>
          <p:nvPr>
            <p:ph type="subTitle" idx="1"/>
          </p:nvPr>
        </p:nvSpPr>
        <p:spPr>
          <a:xfrm>
            <a:off x="-1" y="5404611"/>
            <a:ext cx="9144001" cy="1484784"/>
          </a:xfr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endParaRPr lang="en-US" sz="1800" b="1" dirty="0" smtClean="0">
              <a:solidFill>
                <a:schemeClr val="tx1"/>
              </a:solidFill>
            </a:endParaRPr>
          </a:p>
          <a:p>
            <a:pPr algn="ctr"/>
            <a:r>
              <a:rPr lang="en-US" sz="2800" b="1" dirty="0" smtClean="0">
                <a:solidFill>
                  <a:schemeClr val="accent5"/>
                </a:solidFill>
              </a:rPr>
              <a:t>4</a:t>
            </a:r>
            <a:r>
              <a:rPr lang="en-US" sz="2800" b="1" baseline="30000" dirty="0" smtClean="0">
                <a:solidFill>
                  <a:schemeClr val="accent5"/>
                </a:solidFill>
              </a:rPr>
              <a:t>TH</a:t>
            </a:r>
            <a:r>
              <a:rPr lang="en-US" sz="2800" b="1" dirty="0" smtClean="0">
                <a:solidFill>
                  <a:schemeClr val="accent5"/>
                </a:solidFill>
              </a:rPr>
              <a:t> QUARTER PERFORMANCE REPORT</a:t>
            </a:r>
            <a:r>
              <a:rPr lang="en-US" sz="2800" b="1" dirty="0">
                <a:solidFill>
                  <a:schemeClr val="accent5"/>
                </a:solidFill>
              </a:rPr>
              <a:t/>
            </a:r>
            <a:br>
              <a:rPr lang="en-US" sz="2800" b="1" dirty="0">
                <a:solidFill>
                  <a:schemeClr val="accent5"/>
                </a:solidFill>
              </a:rPr>
            </a:br>
            <a:r>
              <a:rPr lang="en-US" sz="2800" b="1" i="1" dirty="0" smtClean="0">
                <a:solidFill>
                  <a:schemeClr val="tx1">
                    <a:lumMod val="75000"/>
                    <a:lumOff val="25000"/>
                  </a:schemeClr>
                </a:solidFill>
              </a:rPr>
              <a:t>(January – March 2017)</a:t>
            </a:r>
          </a:p>
          <a:p>
            <a:pPr algn="ctr"/>
            <a:endParaRPr lang="en-US" sz="2800" b="1" i="1" dirty="0" smtClean="0">
              <a:solidFill>
                <a:schemeClr val="accent4">
                  <a:lumMod val="75000"/>
                </a:schemeClr>
              </a:solidFill>
            </a:endParaRPr>
          </a:p>
          <a:p>
            <a:pPr algn="ctr"/>
            <a:endParaRPr lang="en-US" sz="1900" b="1" i="1" dirty="0">
              <a:solidFill>
                <a:schemeClr val="tx1"/>
              </a:solidFill>
            </a:endParaRPr>
          </a:p>
          <a:p>
            <a:endParaRPr lang="en-US" sz="7000" b="1" i="1" dirty="0">
              <a:solidFill>
                <a:srgbClr val="00B050"/>
              </a:solidFill>
            </a:endParaRPr>
          </a:p>
          <a:p>
            <a:endParaRPr lang="en-US" sz="7000" b="1" i="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9144000" cy="5404610"/>
          </a:xfrm>
          <a:prstGeom prst="rect">
            <a:avLst/>
          </a:prstGeom>
        </p:spPr>
      </p:pic>
    </p:spTree>
    <p:extLst>
      <p:ext uri="{BB962C8B-B14F-4D97-AF65-F5344CB8AC3E}">
        <p14:creationId xmlns:p14="http://schemas.microsoft.com/office/powerpoint/2010/main" xmlns="" val="282749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20</a:t>
            </a:fld>
            <a:endParaRPr lang="en-US" sz="1400" b="0" dirty="0"/>
          </a:p>
        </p:txBody>
      </p:sp>
      <p:sp>
        <p:nvSpPr>
          <p:cNvPr id="7"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(3)</a:t>
            </a:r>
            <a:r>
              <a:rPr lang="en-ZA" sz="2400" b="1" dirty="0"/>
              <a:t/>
            </a:r>
            <a:br>
              <a:rPr lang="en-ZA" sz="2400" b="1" dirty="0"/>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8" name="Content Placeholder 10"/>
          <p:cNvGraphicFramePr>
            <a:graphicFrameLocks noGrp="1"/>
          </p:cNvGraphicFramePr>
          <p:nvPr>
            <p:ph idx="1"/>
            <p:extLst>
              <p:ext uri="{D42A27DB-BD31-4B8C-83A1-F6EECF244321}">
                <p14:modId xmlns:p14="http://schemas.microsoft.com/office/powerpoint/2010/main" xmlns="" val="1189484736"/>
              </p:ext>
            </p:extLst>
          </p:nvPr>
        </p:nvGraphicFramePr>
        <p:xfrm>
          <a:off x="1045298" y="1154349"/>
          <a:ext cx="7775174" cy="2647197"/>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xmlns="" val="20000"/>
                    </a:ext>
                  </a:extLst>
                </a:gridCol>
                <a:gridCol w="4966862">
                  <a:extLst>
                    <a:ext uri="{9D8B030D-6E8A-4147-A177-3AD203B41FA5}">
                      <a16:colId xmlns:a16="http://schemas.microsoft.com/office/drawing/2014/main" xmlns="" val="20001"/>
                    </a:ext>
                  </a:extLst>
                </a:gridCol>
              </a:tblGrid>
              <a:tr h="684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Compile Bi-annual (2) reports on the number of youths appointed against the targeted 20 000 annual target</a:t>
                      </a:r>
                    </a:p>
                  </a:txBody>
                  <a:tcPr>
                    <a:solidFill>
                      <a:schemeClr val="accent2">
                        <a:lumMod val="40000"/>
                        <a:lumOff val="60000"/>
                      </a:schemeClr>
                    </a:solidFill>
                  </a:tcPr>
                </a:tc>
                <a:extLst>
                  <a:ext uri="{0D108BD9-81ED-4DB2-BD59-A6C34878D82A}">
                    <a16:rowId xmlns:a16="http://schemas.microsoft.com/office/drawing/2014/main" xmlns="" val="10000"/>
                  </a:ext>
                </a:extLst>
              </a:tr>
              <a:tr h="23494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60104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Report on the number of youths appointed into learnership, internship and artisan programmes against the targeted 20 000 annual target compiled</a:t>
                      </a: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A report on the number of youths appointed into learnership, internship and artisan programmes against the targeted 20 000 annual target was compiled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graphicFrame>
        <p:nvGraphicFramePr>
          <p:cNvPr id="9" name="Content Placeholder 10"/>
          <p:cNvGraphicFramePr>
            <a:graphicFrameLocks/>
          </p:cNvGraphicFramePr>
          <p:nvPr>
            <p:extLst>
              <p:ext uri="{D42A27DB-BD31-4B8C-83A1-F6EECF244321}">
                <p14:modId xmlns:p14="http://schemas.microsoft.com/office/powerpoint/2010/main" xmlns="" val="1308224675"/>
              </p:ext>
            </p:extLst>
          </p:nvPr>
        </p:nvGraphicFramePr>
        <p:xfrm>
          <a:off x="1039235" y="3783576"/>
          <a:ext cx="7781237" cy="2749296"/>
        </p:xfrm>
        <a:graphic>
          <a:graphicData uri="http://schemas.openxmlformats.org/drawingml/2006/table">
            <a:tbl>
              <a:tblPr firstRow="1" bandRow="1">
                <a:tableStyleId>{5940675A-B579-460E-94D1-54222C63F5DA}</a:tableStyleId>
              </a:tblPr>
              <a:tblGrid>
                <a:gridCol w="2806622">
                  <a:extLst>
                    <a:ext uri="{9D8B030D-6E8A-4147-A177-3AD203B41FA5}">
                      <a16:colId xmlns:a16="http://schemas.microsoft.com/office/drawing/2014/main" xmlns="" val="20000"/>
                    </a:ext>
                  </a:extLst>
                </a:gridCol>
                <a:gridCol w="4974615">
                  <a:extLst>
                    <a:ext uri="{9D8B030D-6E8A-4147-A177-3AD203B41FA5}">
                      <a16:colId xmlns:a16="http://schemas.microsoft.com/office/drawing/2014/main" xmlns="" val="20001"/>
                    </a:ext>
                  </a:extLst>
                </a:gridCol>
              </a:tblGrid>
              <a:tr h="152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Monitor the average number of days taken to resolve disciplinary cases by all national and provincial departments and submit quarterly reports to the Minister for the Public Service and Administration (MPSA)</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55525">
                <a:tc>
                  <a:txBody>
                    <a:bodyPr/>
                    <a:lstStyle/>
                    <a:p>
                      <a:pPr>
                        <a:lnSpc>
                          <a:spcPct val="115000"/>
                        </a:lnSpc>
                        <a:spcAft>
                          <a:spcPts val="0"/>
                        </a:spcAft>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effectLst/>
                          <a:latin typeface="Tw Cen MT" pitchFamily="34" charset="0"/>
                          <a:ea typeface="Calibri"/>
                          <a:cs typeface="Arial" pitchFamily="34" charset="0"/>
                        </a:rPr>
                        <a:t> Quarter Target </a:t>
                      </a:r>
                      <a:r>
                        <a:rPr lang="en-ZA" sz="1600" b="1" dirty="0" smtClean="0">
                          <a:solidFill>
                            <a:schemeClr val="tx1"/>
                          </a:solidFill>
                          <a:latin typeface="Tw Cen MT" pitchFamily="34" charset="0"/>
                          <a:ea typeface="Times New Roman"/>
                          <a:cs typeface="Arial" pitchFamily="34" charset="0"/>
                        </a:rPr>
                        <a:t>(4)</a:t>
                      </a:r>
                      <a:endParaRPr lang="en-ZA" sz="1600" b="1" dirty="0">
                        <a:effectLst/>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54873">
                <a:tc>
                  <a:txBody>
                    <a:bodyPr/>
                    <a:lstStyle/>
                    <a:p>
                      <a:pPr>
                        <a:lnSpc>
                          <a:spcPct val="115000"/>
                        </a:lnSpc>
                        <a:spcAft>
                          <a:spcPts val="0"/>
                        </a:spcAft>
                      </a:pPr>
                      <a:r>
                        <a:rPr lang="en-ZA" sz="1600" b="0" dirty="0" smtClean="0">
                          <a:effectLst/>
                          <a:latin typeface="Tw Cen MT" pitchFamily="34" charset="0"/>
                          <a:ea typeface="Calibri"/>
                          <a:cs typeface="Arial" pitchFamily="34" charset="0"/>
                        </a:rPr>
                        <a:t>3</a:t>
                      </a:r>
                      <a:r>
                        <a:rPr lang="en-ZA" sz="1600" b="0" baseline="30000" dirty="0" smtClean="0">
                          <a:effectLst/>
                          <a:latin typeface="Tw Cen MT" pitchFamily="34" charset="0"/>
                          <a:ea typeface="Calibri"/>
                          <a:cs typeface="Arial" pitchFamily="34" charset="0"/>
                        </a:rPr>
                        <a:t>rd</a:t>
                      </a:r>
                      <a:r>
                        <a:rPr lang="en-ZA" sz="1600" b="0" dirty="0" smtClean="0">
                          <a:effectLst/>
                          <a:latin typeface="Tw Cen MT" pitchFamily="34" charset="0"/>
                          <a:ea typeface="Calibri"/>
                          <a:cs typeface="Arial" pitchFamily="34" charset="0"/>
                        </a:rPr>
                        <a:t> quarter report on the management of disciplinary cases within the Public Service compiled for submission to the MPSA</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lang="en-ZA" sz="1600" b="0" dirty="0" smtClean="0">
                          <a:solidFill>
                            <a:schemeClr val="tx1"/>
                          </a:solidFill>
                          <a:effectLst/>
                          <a:latin typeface="Tw Cen MT" pitchFamily="34" charset="0"/>
                          <a:ea typeface="Calibri"/>
                          <a:cs typeface="Arial" pitchFamily="34" charset="0"/>
                        </a:rPr>
                        <a:t>The 3</a:t>
                      </a:r>
                      <a:r>
                        <a:rPr lang="en-ZA" sz="1600" b="0" baseline="30000" dirty="0" smtClean="0">
                          <a:solidFill>
                            <a:schemeClr val="tx1"/>
                          </a:solidFill>
                          <a:effectLst/>
                          <a:latin typeface="Tw Cen MT" pitchFamily="34" charset="0"/>
                          <a:ea typeface="Calibri"/>
                          <a:cs typeface="Arial" pitchFamily="34" charset="0"/>
                        </a:rPr>
                        <a:t>rd</a:t>
                      </a:r>
                      <a:r>
                        <a:rPr lang="en-ZA" sz="1600" b="0" dirty="0" smtClean="0">
                          <a:solidFill>
                            <a:schemeClr val="tx1"/>
                          </a:solidFill>
                          <a:effectLst/>
                          <a:latin typeface="Tw Cen MT" pitchFamily="34" charset="0"/>
                          <a:ea typeface="Calibri"/>
                          <a:cs typeface="Arial" pitchFamily="34" charset="0"/>
                        </a:rPr>
                        <a:t> quarter report on the management of disciplinary cases within the Public Service was compiled for submission to the Minister for the Public Service and Administration</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78673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21</a:t>
            </a:fld>
            <a:endParaRPr lang="en-US" sz="1400" b="0" dirty="0"/>
          </a:p>
        </p:txBody>
      </p:sp>
      <p:sp>
        <p:nvSpPr>
          <p:cNvPr id="6"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(4)</a:t>
            </a:r>
            <a:r>
              <a:rPr lang="en-ZA" sz="2400" b="1" dirty="0"/>
              <a:t/>
            </a:r>
            <a:br>
              <a:rPr lang="en-ZA" sz="2400" b="1" dirty="0"/>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614707821"/>
              </p:ext>
            </p:extLst>
          </p:nvPr>
        </p:nvGraphicFramePr>
        <p:xfrm>
          <a:off x="1043608" y="1049820"/>
          <a:ext cx="7848872" cy="2225040"/>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xmlns="" val="20000"/>
                    </a:ext>
                  </a:extLst>
                </a:gridCol>
                <a:gridCol w="5616624">
                  <a:extLst>
                    <a:ext uri="{9D8B030D-6E8A-4147-A177-3AD203B41FA5}">
                      <a16:colId xmlns:a16="http://schemas.microsoft.com/office/drawing/2014/main" xmlns="" val="20001"/>
                    </a:ext>
                  </a:extLst>
                </a:gridCol>
              </a:tblGrid>
              <a:tr h="626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Monitor the implementation of the Public Service Co-ordinating Bargaining Council (PSCBC) resolutions by departments and submit quarterly reports to the Minister</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55525">
                <a:tc>
                  <a:txBody>
                    <a:bodyPr/>
                    <a:lstStyle/>
                    <a:p>
                      <a:pPr>
                        <a:lnSpc>
                          <a:spcPct val="115000"/>
                        </a:lnSpc>
                        <a:spcAft>
                          <a:spcPts val="0"/>
                        </a:spcAft>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effectLst/>
                          <a:latin typeface="Tw Cen MT" pitchFamily="34" charset="0"/>
                          <a:ea typeface="Calibri"/>
                          <a:cs typeface="Arial" pitchFamily="34" charset="0"/>
                        </a:rPr>
                        <a:t> Quarter Target </a:t>
                      </a:r>
                      <a:r>
                        <a:rPr lang="en-ZA" sz="1600" b="1" dirty="0" smtClean="0">
                          <a:solidFill>
                            <a:schemeClr val="tx1"/>
                          </a:solidFill>
                          <a:latin typeface="Tw Cen MT" pitchFamily="34" charset="0"/>
                          <a:ea typeface="Times New Roman"/>
                          <a:cs typeface="Arial" pitchFamily="34" charset="0"/>
                        </a:rPr>
                        <a:t>(5)</a:t>
                      </a:r>
                      <a:endParaRPr lang="en-ZA" sz="1600" b="1" dirty="0">
                        <a:effectLst/>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54873">
                <a:tc>
                  <a:txBody>
                    <a:bodyPr/>
                    <a:lstStyle/>
                    <a:p>
                      <a:pPr>
                        <a:lnSpc>
                          <a:spcPct val="115000"/>
                        </a:lnSpc>
                        <a:spcAft>
                          <a:spcPts val="0"/>
                        </a:spcAft>
                      </a:pPr>
                      <a:r>
                        <a:rPr lang="en-ZA" sz="1600" b="0" dirty="0" smtClean="0">
                          <a:effectLst/>
                          <a:latin typeface="Tw Cen MT" pitchFamily="34" charset="0"/>
                          <a:ea typeface="Calibri"/>
                          <a:cs typeface="Arial" pitchFamily="34" charset="0"/>
                        </a:rPr>
                        <a:t>4</a:t>
                      </a:r>
                      <a:r>
                        <a:rPr lang="en-ZA" sz="1600" b="0" baseline="30000" dirty="0" smtClean="0">
                          <a:effectLst/>
                          <a:latin typeface="Tw Cen MT" pitchFamily="34" charset="0"/>
                          <a:ea typeface="Calibri"/>
                          <a:cs typeface="Arial" pitchFamily="34" charset="0"/>
                        </a:rPr>
                        <a:t>th</a:t>
                      </a:r>
                      <a:r>
                        <a:rPr lang="en-ZA" sz="1600" b="0" dirty="0" smtClean="0">
                          <a:effectLst/>
                          <a:latin typeface="Tw Cen MT" pitchFamily="34" charset="0"/>
                          <a:ea typeface="Calibri"/>
                          <a:cs typeface="Arial" pitchFamily="34" charset="0"/>
                        </a:rPr>
                        <a:t> quarter report on the implementation of the PSCBC Resolutions submitted to the Minister</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lang="en-ZA" sz="1600" b="0" dirty="0" smtClean="0">
                          <a:solidFill>
                            <a:schemeClr val="tx1"/>
                          </a:solidFill>
                          <a:effectLst/>
                          <a:latin typeface="Tw Cen MT" pitchFamily="34" charset="0"/>
                          <a:ea typeface="Calibri"/>
                          <a:cs typeface="Arial" pitchFamily="34" charset="0"/>
                        </a:rPr>
                        <a:t>The 4</a:t>
                      </a:r>
                      <a:r>
                        <a:rPr lang="en-ZA" sz="1600" b="0" baseline="30000" dirty="0" smtClean="0">
                          <a:solidFill>
                            <a:schemeClr val="tx1"/>
                          </a:solidFill>
                          <a:effectLst/>
                          <a:latin typeface="Tw Cen MT" pitchFamily="34" charset="0"/>
                          <a:ea typeface="Calibri"/>
                          <a:cs typeface="Arial" pitchFamily="34" charset="0"/>
                        </a:rPr>
                        <a:t>th</a:t>
                      </a:r>
                      <a:r>
                        <a:rPr lang="en-ZA" sz="1600" b="0" dirty="0" smtClean="0">
                          <a:solidFill>
                            <a:schemeClr val="tx1"/>
                          </a:solidFill>
                          <a:effectLst/>
                          <a:latin typeface="Tw Cen MT" pitchFamily="34" charset="0"/>
                          <a:ea typeface="Calibri"/>
                          <a:cs typeface="Arial" pitchFamily="34" charset="0"/>
                        </a:rPr>
                        <a:t> quarter report on the implementation of the PSCBC Resolutions was submitted to the Minister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graphicFrame>
        <p:nvGraphicFramePr>
          <p:cNvPr id="8" name="Content Placeholder 10"/>
          <p:cNvGraphicFramePr>
            <a:graphicFrameLocks noGrp="1"/>
          </p:cNvGraphicFramePr>
          <p:nvPr>
            <p:ph idx="1"/>
            <p:extLst>
              <p:ext uri="{D42A27DB-BD31-4B8C-83A1-F6EECF244321}">
                <p14:modId xmlns:p14="http://schemas.microsoft.com/office/powerpoint/2010/main" xmlns="" val="2845272749"/>
              </p:ext>
            </p:extLst>
          </p:nvPr>
        </p:nvGraphicFramePr>
        <p:xfrm>
          <a:off x="1051038" y="3272649"/>
          <a:ext cx="7841442" cy="2050152"/>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xmlns="" val="20000"/>
                    </a:ext>
                  </a:extLst>
                </a:gridCol>
                <a:gridCol w="5609194">
                  <a:extLst>
                    <a:ext uri="{9D8B030D-6E8A-4147-A177-3AD203B41FA5}">
                      <a16:colId xmlns:a16="http://schemas.microsoft.com/office/drawing/2014/main" xmlns="" val="20001"/>
                    </a:ext>
                  </a:extLst>
                </a:gridCol>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Submit 4 quarterly reports on the implementation of the Government Employee Housing Scheme (GEHS) to the Minister</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18537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(6)</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005451">
                <a:tc>
                  <a:txBody>
                    <a:bodyPr/>
                    <a:lstStyle/>
                    <a:p>
                      <a:pPr>
                        <a:lnSpc>
                          <a:spcPct val="115000"/>
                        </a:lnSpc>
                        <a:spcAft>
                          <a:spcPts val="0"/>
                        </a:spcAft>
                      </a:pPr>
                      <a:r>
                        <a:rPr lang="en-ZA" sz="1600" b="0" dirty="0" smtClean="0">
                          <a:effectLst/>
                          <a:latin typeface="Tw Cen MT" pitchFamily="34" charset="0"/>
                          <a:ea typeface="Calibri"/>
                          <a:cs typeface="Arial" pitchFamily="34" charset="0"/>
                        </a:rPr>
                        <a:t>4</a:t>
                      </a:r>
                      <a:r>
                        <a:rPr lang="en-ZA" sz="1600" b="0" baseline="30000" dirty="0" smtClean="0">
                          <a:effectLst/>
                          <a:latin typeface="Tw Cen MT" pitchFamily="34" charset="0"/>
                          <a:ea typeface="Calibri"/>
                          <a:cs typeface="Arial" pitchFamily="34" charset="0"/>
                        </a:rPr>
                        <a:t>th</a:t>
                      </a:r>
                      <a:r>
                        <a:rPr lang="en-ZA" sz="1600" b="0" dirty="0" smtClean="0">
                          <a:effectLst/>
                          <a:latin typeface="Tw Cen MT" pitchFamily="34" charset="0"/>
                          <a:ea typeface="Calibri"/>
                          <a:cs typeface="Arial" pitchFamily="34" charset="0"/>
                        </a:rPr>
                        <a:t> quarter report on the implementation of the GEHS submitted to the Minister</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latin typeface="Tw Cen MT" pitchFamily="34" charset="0"/>
                          <a:ea typeface="+mn-ea"/>
                          <a:cs typeface="+mn-cs"/>
                        </a:rPr>
                        <a:t>The 4</a:t>
                      </a:r>
                      <a:r>
                        <a:rPr kumimoji="0" lang="en-ZA" sz="1600" kern="1200" baseline="30000" dirty="0" smtClean="0">
                          <a:solidFill>
                            <a:schemeClr val="tx1"/>
                          </a:solidFill>
                          <a:latin typeface="Tw Cen MT" pitchFamily="34" charset="0"/>
                          <a:ea typeface="+mn-ea"/>
                          <a:cs typeface="+mn-cs"/>
                        </a:rPr>
                        <a:t>th</a:t>
                      </a:r>
                      <a:r>
                        <a:rPr kumimoji="0" lang="en-ZA" sz="1600" kern="1200" dirty="0" smtClean="0">
                          <a:solidFill>
                            <a:schemeClr val="tx1"/>
                          </a:solidFill>
                          <a:latin typeface="Tw Cen MT" pitchFamily="34" charset="0"/>
                          <a:ea typeface="+mn-ea"/>
                          <a:cs typeface="+mn-cs"/>
                        </a:rPr>
                        <a:t> quarter report on the implementation of the GEHS was submitted to the Minister in March 2017</a:t>
                      </a: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769290081"/>
              </p:ext>
            </p:extLst>
          </p:nvPr>
        </p:nvGraphicFramePr>
        <p:xfrm>
          <a:off x="978549" y="1047286"/>
          <a:ext cx="7712863" cy="5809488"/>
        </p:xfrm>
        <a:graphic>
          <a:graphicData uri="http://schemas.openxmlformats.org/drawingml/2006/table">
            <a:tbl>
              <a:tblPr firstRow="1" bandRow="1">
                <a:tableStyleId>{5940675A-B579-460E-94D1-54222C63F5DA}</a:tableStyleId>
              </a:tblPr>
              <a:tblGrid>
                <a:gridCol w="2037126">
                  <a:extLst>
                    <a:ext uri="{9D8B030D-6E8A-4147-A177-3AD203B41FA5}">
                      <a16:colId xmlns:a16="http://schemas.microsoft.com/office/drawing/2014/main" xmlns="" val="20000"/>
                    </a:ext>
                  </a:extLst>
                </a:gridCol>
                <a:gridCol w="1697605">
                  <a:extLst>
                    <a:ext uri="{9D8B030D-6E8A-4147-A177-3AD203B41FA5}">
                      <a16:colId xmlns:a16="http://schemas.microsoft.com/office/drawing/2014/main" xmlns="" val="20001"/>
                    </a:ext>
                  </a:extLst>
                </a:gridCol>
                <a:gridCol w="1867366">
                  <a:extLst>
                    <a:ext uri="{9D8B030D-6E8A-4147-A177-3AD203B41FA5}">
                      <a16:colId xmlns:a16="http://schemas.microsoft.com/office/drawing/2014/main" xmlns="" val="20002"/>
                    </a:ext>
                  </a:extLst>
                </a:gridCol>
                <a:gridCol w="2110766">
                  <a:extLst>
                    <a:ext uri="{9D8B030D-6E8A-4147-A177-3AD203B41FA5}">
                      <a16:colId xmlns:a16="http://schemas.microsoft.com/office/drawing/2014/main" xmlns="" val="20003"/>
                    </a:ext>
                  </a:extLst>
                </a:gridCol>
              </a:tblGrid>
              <a:tr h="544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Revise the current Senior Management Service Performance Management and Development System (PMDS) and submit for approval. Subject to approval; issue the approved revised PMDS for implementation</a:t>
                      </a: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i="0" baseline="0" dirty="0" smtClean="0">
                          <a:solidFill>
                            <a:schemeClr val="tx1"/>
                          </a:solidFill>
                          <a:latin typeface="Tw Cen MT" pitchFamily="34" charset="0"/>
                          <a:ea typeface="Times New Roman"/>
                          <a:cs typeface="Times New Roman"/>
                        </a:rPr>
                        <a:t> Quarter Target </a:t>
                      </a:r>
                      <a:r>
                        <a:rPr lang="en-ZA" sz="1600" b="1" i="0" dirty="0" smtClean="0">
                          <a:solidFill>
                            <a:schemeClr val="tx1"/>
                          </a:solidFill>
                          <a:latin typeface="Tw Cen MT" pitchFamily="34" charset="0"/>
                          <a:ea typeface="Times New Roman"/>
                          <a:cs typeface="Times New Roman"/>
                        </a:rPr>
                        <a:t>(1)</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4</a:t>
                      </a:r>
                      <a:r>
                        <a:rPr lang="en-ZA" sz="1600" b="1" i="0" baseline="30000" dirty="0" smtClean="0">
                          <a:solidFill>
                            <a:schemeClr val="tx1"/>
                          </a:solidFill>
                          <a:latin typeface="Tw Cen MT" pitchFamily="34" charset="0"/>
                          <a:ea typeface="Calibri"/>
                          <a:cs typeface="Times New Roman"/>
                        </a:rPr>
                        <a:t>th</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1"/>
                  </a:ext>
                </a:extLst>
              </a:tr>
              <a:tr h="2470763">
                <a:tc>
                  <a:txBody>
                    <a:bodyPr/>
                    <a:lstStyle/>
                    <a:p>
                      <a:r>
                        <a:rPr kumimoji="0" lang="en-ZA" sz="1600" kern="1200" dirty="0" smtClean="0">
                          <a:solidFill>
                            <a:schemeClr val="tx1"/>
                          </a:solidFill>
                          <a:latin typeface="Tw Cen MT" pitchFamily="34" charset="0"/>
                          <a:ea typeface="+mn-ea"/>
                          <a:cs typeface="+mn-cs"/>
                        </a:rPr>
                        <a:t>Subject to approval; issue the revised  Senior Management Service Performance and Development System for implementation by departments</a:t>
                      </a:r>
                    </a:p>
                  </a:txBody>
                  <a:tcPr marL="68580" marR="68580" marT="0" marB="0">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bg1"/>
                          </a:solidFill>
                          <a:effectLst/>
                          <a:latin typeface="Tw Cen MT" panose="020B0602020104020603" pitchFamily="34" charset="0"/>
                          <a:ea typeface="+mn-ea"/>
                          <a:cs typeface="+mn-cs"/>
                        </a:rPr>
                        <a:t>The draft revised SMS PMDS was consulted with the Presidency and Cabinet. It was also discussed in the G&amp;A Working Session in March 2017</a:t>
                      </a:r>
                      <a:endParaRPr lang="en-ZA" sz="1600" b="0" dirty="0">
                        <a:solidFill>
                          <a:schemeClr val="bg1"/>
                        </a:solidFill>
                        <a:effectLst/>
                        <a:latin typeface="Tw Cen MT" pitchFamily="34" charset="0"/>
                        <a:ea typeface="Calibri"/>
                        <a:cs typeface="Times New Roman"/>
                      </a:endParaRPr>
                    </a:p>
                  </a:txBody>
                  <a:tcPr marL="68580" marR="68580" marT="0" marB="0">
                    <a:solidFill>
                      <a:srgbClr val="C00000"/>
                    </a:solidFill>
                  </a:tcPr>
                </a:tc>
                <a:tc>
                  <a:txBody>
                    <a:bodyPr/>
                    <a:lstStyle/>
                    <a:p>
                      <a:pPr algn="l"/>
                      <a:r>
                        <a:rPr lang="en-ZA" sz="1600" kern="1200" dirty="0" smtClean="0">
                          <a:solidFill>
                            <a:srgbClr val="000000"/>
                          </a:solidFill>
                          <a:effectLst/>
                          <a:latin typeface="Tw Cen MT" panose="020B0602020104020603" pitchFamily="34" charset="0"/>
                          <a:ea typeface="Times New Roman" panose="02020603050405020304" pitchFamily="18" charset="0"/>
                        </a:rPr>
                        <a:t>The draft revised SMS PMDS is developed on the same architecture as that of the PMDS for HODs and is therefore dependent upon Cabinet’s approval of the PMDS for HODs. Once the PMDS for HODs has been approved, the Minister will issue the revised SMS PMDS</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c>
                  <a:txBody>
                    <a:bodyPr/>
                    <a:lstStyle/>
                    <a:p>
                      <a:pPr marL="0" indent="0" algn="l">
                        <a:lnSpc>
                          <a:spcPct val="106000"/>
                        </a:lnSpc>
                        <a:spcAft>
                          <a:spcPts val="0"/>
                        </a:spcAft>
                        <a:buFont typeface="Arial" panose="020B0604020202020204" pitchFamily="34" charset="0"/>
                        <a:buNone/>
                      </a:pPr>
                      <a:r>
                        <a:rPr lang="en-ZA" sz="1600" kern="1200" dirty="0" smtClean="0">
                          <a:solidFill>
                            <a:srgbClr val="000000"/>
                          </a:solidFill>
                          <a:effectLst/>
                          <a:latin typeface="Tw Cen MT" panose="020B0602020104020603" pitchFamily="34" charset="0"/>
                          <a:ea typeface="Calibri" panose="020F0502020204030204" pitchFamily="34" charset="0"/>
                        </a:rPr>
                        <a:t>Once inputs and concurrence has been received, the SMS PMDS will be tabled before Cabinet.</a:t>
                      </a:r>
                      <a:r>
                        <a:rPr lang="en-ZA" sz="1600" kern="1200" baseline="0" dirty="0" smtClean="0">
                          <a:solidFill>
                            <a:srgbClr val="000000"/>
                          </a:solidFill>
                          <a:effectLst/>
                          <a:latin typeface="Tw Cen MT" panose="020B0602020104020603" pitchFamily="34" charset="0"/>
                          <a:ea typeface="Calibri" panose="020F0502020204030204" pitchFamily="34" charset="0"/>
                        </a:rPr>
                        <a:t> </a:t>
                      </a:r>
                      <a:r>
                        <a:rPr lang="en-ZA" sz="1600" kern="1200" dirty="0" smtClean="0">
                          <a:solidFill>
                            <a:srgbClr val="000000"/>
                          </a:solidFill>
                          <a:effectLst/>
                          <a:latin typeface="Tw Cen MT" panose="020B0602020104020603" pitchFamily="34" charset="0"/>
                          <a:ea typeface="Calibri" panose="020F0502020204030204" pitchFamily="34" charset="0"/>
                        </a:rPr>
                        <a:t>Subject to Cabinet’s approval of the PMDS for HODs, the Minister will issue the revised SMS PMDS</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(5)</a:t>
            </a:r>
            <a:r>
              <a:rPr lang="en-ZA" sz="2400" b="1" dirty="0"/>
              <a:t/>
            </a:r>
            <a:br>
              <a:rPr lang="en-ZA" sz="2400" b="1" dirty="0"/>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22</a:t>
            </a:r>
            <a:endParaRPr lang="en-US" sz="1400" b="0" dirty="0"/>
          </a:p>
        </p:txBody>
      </p:sp>
    </p:spTree>
    <p:extLst>
      <p:ext uri="{BB962C8B-B14F-4D97-AF65-F5344CB8AC3E}">
        <p14:creationId xmlns:p14="http://schemas.microsoft.com/office/powerpoint/2010/main" xmlns="" val="661917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768220647"/>
              </p:ext>
            </p:extLst>
          </p:nvPr>
        </p:nvGraphicFramePr>
        <p:xfrm>
          <a:off x="1071538" y="1285860"/>
          <a:ext cx="7892950" cy="4134971"/>
        </p:xfrm>
        <a:graphic>
          <a:graphicData uri="http://schemas.openxmlformats.org/drawingml/2006/table">
            <a:tbl>
              <a:tblPr firstRow="1" bandRow="1">
                <a:tableStyleId>{5940675A-B579-460E-94D1-54222C63F5DA}</a:tableStyleId>
              </a:tblPr>
              <a:tblGrid>
                <a:gridCol w="2084691">
                  <a:extLst>
                    <a:ext uri="{9D8B030D-6E8A-4147-A177-3AD203B41FA5}">
                      <a16:colId xmlns:a16="http://schemas.microsoft.com/office/drawing/2014/main" xmlns="" val="20000"/>
                    </a:ext>
                  </a:extLst>
                </a:gridCol>
                <a:gridCol w="2063843">
                  <a:extLst>
                    <a:ext uri="{9D8B030D-6E8A-4147-A177-3AD203B41FA5}">
                      <a16:colId xmlns:a16="http://schemas.microsoft.com/office/drawing/2014/main" xmlns="" val="20001"/>
                    </a:ext>
                  </a:extLst>
                </a:gridCol>
                <a:gridCol w="1584366">
                  <a:extLst>
                    <a:ext uri="{9D8B030D-6E8A-4147-A177-3AD203B41FA5}">
                      <a16:colId xmlns:a16="http://schemas.microsoft.com/office/drawing/2014/main" xmlns="" val="20002"/>
                    </a:ext>
                  </a:extLst>
                </a:gridCol>
                <a:gridCol w="2160050">
                  <a:extLst>
                    <a:ext uri="{9D8B030D-6E8A-4147-A177-3AD203B41FA5}">
                      <a16:colId xmlns:a16="http://schemas.microsoft.com/office/drawing/2014/main" xmlns="" val="20003"/>
                    </a:ext>
                  </a:extLst>
                </a:gridCol>
              </a:tblGrid>
              <a:tr h="544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Submit the proposed Model for Public Service Graduate Recruitment Scheme model for approval to pilot in the selected 5 departments from 2017</a:t>
                      </a: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i="0" baseline="0" dirty="0" smtClean="0">
                          <a:solidFill>
                            <a:schemeClr val="tx1"/>
                          </a:solidFill>
                          <a:latin typeface="Tw Cen MT" pitchFamily="34" charset="0"/>
                          <a:ea typeface="Times New Roman"/>
                          <a:cs typeface="Times New Roman"/>
                        </a:rPr>
                        <a:t> Quarter Target </a:t>
                      </a:r>
                      <a:r>
                        <a:rPr lang="en-ZA" sz="1600" b="1" i="0" dirty="0" smtClean="0">
                          <a:solidFill>
                            <a:schemeClr val="tx1"/>
                          </a:solidFill>
                          <a:latin typeface="Tw Cen MT" pitchFamily="34" charset="0"/>
                          <a:ea typeface="Times New Roman"/>
                          <a:cs typeface="Times New Roman"/>
                        </a:rPr>
                        <a:t>(2)</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4</a:t>
                      </a:r>
                      <a:r>
                        <a:rPr lang="en-ZA" sz="1600" b="1" i="0" baseline="30000" dirty="0" smtClean="0">
                          <a:solidFill>
                            <a:schemeClr val="tx1"/>
                          </a:solidFill>
                          <a:latin typeface="Tw Cen MT" pitchFamily="34" charset="0"/>
                          <a:ea typeface="Calibri"/>
                          <a:cs typeface="Times New Roman"/>
                        </a:rPr>
                        <a:t>th</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1"/>
                  </a:ext>
                </a:extLst>
              </a:tr>
              <a:tr h="2470763">
                <a:tc>
                  <a:txBody>
                    <a:bodyPr/>
                    <a:lstStyle/>
                    <a:p>
                      <a:r>
                        <a:rPr kumimoji="0" lang="en-ZA" sz="1600" kern="1200" dirty="0" smtClean="0">
                          <a:solidFill>
                            <a:schemeClr val="tx1"/>
                          </a:solidFill>
                          <a:latin typeface="Tw Cen MT" pitchFamily="34" charset="0"/>
                          <a:ea typeface="+mn-ea"/>
                          <a:cs typeface="+mn-cs"/>
                        </a:rPr>
                        <a:t>Model for Public Service Graduate Recruitment Scheme submitted for approval</a:t>
                      </a:r>
                    </a:p>
                  </a:txBody>
                  <a:tcPr marL="68580" marR="68580" marT="0" marB="0">
                    <a:solidFill>
                      <a:schemeClr val="bg1"/>
                    </a:solidFill>
                  </a:tcPr>
                </a:tc>
                <a:tc>
                  <a:txBody>
                    <a:bodyPr/>
                    <a:lstStyle/>
                    <a:p>
                      <a:pPr marL="0" lvl="0" indent="0" algn="l">
                        <a:lnSpc>
                          <a:spcPct val="115000"/>
                        </a:lnSpc>
                        <a:spcAft>
                          <a:spcPts val="0"/>
                        </a:spcAft>
                        <a:buFont typeface="Wingdings" panose="05000000000000000000" pitchFamily="2" charset="2"/>
                        <a:buNone/>
                      </a:pPr>
                      <a:r>
                        <a:rPr lang="en-ZA" sz="16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The scheme was tabled at the</a:t>
                      </a:r>
                      <a:r>
                        <a:rPr lang="en-ZA" sz="1600"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 G&amp;A Working Session in March 2017</a:t>
                      </a:r>
                      <a:endParaRPr lang="en-ZA" sz="16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rgbClr val="C00000"/>
                    </a:solidFill>
                  </a:tcPr>
                </a:tc>
                <a:tc>
                  <a:txBody>
                    <a:bodyPr/>
                    <a:lstStyle/>
                    <a:p>
                      <a:pPr algn="l">
                        <a:lnSpc>
                          <a:spcPct val="106000"/>
                        </a:lnSpc>
                        <a:spcAft>
                          <a:spcPts val="0"/>
                        </a:spcAft>
                      </a:pPr>
                      <a:r>
                        <a:rPr lang="en-ZA" sz="1600" dirty="0" smtClean="0">
                          <a:effectLst/>
                          <a:latin typeface="Tw Cen MT" panose="020B0602020104020603" pitchFamily="34" charset="0"/>
                          <a:ea typeface="Times New Roman" panose="02020603050405020304" pitchFamily="18" charset="0"/>
                        </a:rPr>
                        <a:t>Further research had to be conducted and inputs obtained in order to improve the proposed Model</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tc>
                  <a:txBody>
                    <a:bodyPr/>
                    <a:lstStyle/>
                    <a:p>
                      <a:pPr algn="l">
                        <a:lnSpc>
                          <a:spcPct val="106000"/>
                        </a:lnSpc>
                        <a:spcAft>
                          <a:spcPts val="0"/>
                        </a:spcAft>
                      </a:pPr>
                      <a:r>
                        <a:rPr lang="en-ZA" sz="1600" dirty="0" smtClean="0">
                          <a:effectLst/>
                          <a:latin typeface="Tw Cen MT" panose="020B0602020104020603" pitchFamily="34" charset="0"/>
                          <a:ea typeface="Times New Roman" panose="02020603050405020304" pitchFamily="18" charset="0"/>
                        </a:rPr>
                        <a:t>The scheme will be discussed at the G&amp;A</a:t>
                      </a:r>
                      <a:r>
                        <a:rPr lang="en-ZA" sz="1600" baseline="0" dirty="0" smtClean="0">
                          <a:effectLst/>
                          <a:latin typeface="Tw Cen MT" panose="020B0602020104020603" pitchFamily="34" charset="0"/>
                          <a:ea typeface="Times New Roman" panose="02020603050405020304" pitchFamily="18" charset="0"/>
                        </a:rPr>
                        <a:t> Cluster</a:t>
                      </a:r>
                      <a:r>
                        <a:rPr lang="en-ZA" sz="1600" dirty="0" smtClean="0">
                          <a:effectLst/>
                          <a:latin typeface="Tw Cen MT" panose="020B0602020104020603" pitchFamily="34" charset="0"/>
                          <a:ea typeface="Times New Roman" panose="02020603050405020304" pitchFamily="18" charset="0"/>
                        </a:rPr>
                        <a:t> taking place in April 2017</a:t>
                      </a:r>
                      <a:endParaRPr lang="en-ZA" sz="1600" dirty="0">
                        <a:effectLst/>
                        <a:latin typeface="Tw Cen MT" panose="020B0602020104020603" pitchFamily="34" charset="0"/>
                        <a:ea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a:t>
            </a:r>
            <a:r>
              <a:rPr lang="en-ZA" sz="2400" b="1" dirty="0">
                <a:solidFill>
                  <a:schemeClr val="accent5">
                    <a:lumMod val="60000"/>
                    <a:lumOff val="40000"/>
                  </a:schemeClr>
                </a:solidFill>
              </a:rPr>
              <a:t>6</a:t>
            </a:r>
            <a:r>
              <a:rPr lang="en-ZA" sz="2400" b="1" dirty="0" smtClean="0">
                <a:solidFill>
                  <a:schemeClr val="accent5">
                    <a:lumMod val="60000"/>
                    <a:lumOff val="40000"/>
                  </a:schemeClr>
                </a:solidFill>
              </a:rPr>
              <a:t>)</a:t>
            </a:r>
            <a:r>
              <a:rPr lang="en-ZA" sz="2400" b="1" dirty="0"/>
              <a:t/>
            </a:r>
            <a:br>
              <a:rPr lang="en-ZA" sz="2400" b="1" dirty="0"/>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20272" y="6381328"/>
            <a:ext cx="2123728" cy="476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23</a:t>
            </a:r>
            <a:endParaRPr lang="en-US" sz="1400" b="0" dirty="0"/>
          </a:p>
        </p:txBody>
      </p:sp>
    </p:spTree>
    <p:extLst>
      <p:ext uri="{BB962C8B-B14F-4D97-AF65-F5344CB8AC3E}">
        <p14:creationId xmlns:p14="http://schemas.microsoft.com/office/powerpoint/2010/main" xmlns="" val="1808317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749627369"/>
              </p:ext>
            </p:extLst>
          </p:nvPr>
        </p:nvGraphicFramePr>
        <p:xfrm>
          <a:off x="1115616" y="1052736"/>
          <a:ext cx="7704856" cy="5121843"/>
        </p:xfrm>
        <a:graphic>
          <a:graphicData uri="http://schemas.openxmlformats.org/drawingml/2006/table">
            <a:tbl>
              <a:tblPr firstRow="1" bandRow="1">
                <a:tableStyleId>{5940675A-B579-460E-94D1-54222C63F5DA}</a:tableStyleId>
              </a:tblPr>
              <a:tblGrid>
                <a:gridCol w="1640849">
                  <a:extLst>
                    <a:ext uri="{9D8B030D-6E8A-4147-A177-3AD203B41FA5}">
                      <a16:colId xmlns:a16="http://schemas.microsoft.com/office/drawing/2014/main" xmlns="" val="20000"/>
                    </a:ext>
                  </a:extLst>
                </a:gridCol>
                <a:gridCol w="1783531">
                  <a:extLst>
                    <a:ext uri="{9D8B030D-6E8A-4147-A177-3AD203B41FA5}">
                      <a16:colId xmlns:a16="http://schemas.microsoft.com/office/drawing/2014/main" xmlns="" val="20001"/>
                    </a:ext>
                  </a:extLst>
                </a:gridCol>
                <a:gridCol w="1569508">
                  <a:extLst>
                    <a:ext uri="{9D8B030D-6E8A-4147-A177-3AD203B41FA5}">
                      <a16:colId xmlns:a16="http://schemas.microsoft.com/office/drawing/2014/main" xmlns="" val="20002"/>
                    </a:ext>
                  </a:extLst>
                </a:gridCol>
                <a:gridCol w="2710968">
                  <a:extLst>
                    <a:ext uri="{9D8B030D-6E8A-4147-A177-3AD203B41FA5}">
                      <a16:colId xmlns:a16="http://schemas.microsoft.com/office/drawing/2014/main" xmlns="" val="20003"/>
                    </a:ext>
                  </a:extLst>
                </a:gridCol>
              </a:tblGrid>
              <a:tr h="730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Compile an annual compliance report in line with Section 16 (a) of the Public Service Act and submit to the Minister</a:t>
                      </a: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97731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i="0" baseline="0" dirty="0" smtClean="0">
                          <a:solidFill>
                            <a:schemeClr val="tx1"/>
                          </a:solidFill>
                          <a:latin typeface="Tw Cen MT" pitchFamily="34" charset="0"/>
                          <a:ea typeface="Times New Roman"/>
                          <a:cs typeface="Times New Roman"/>
                        </a:rPr>
                        <a:t> Quarter Target </a:t>
                      </a:r>
                      <a:r>
                        <a:rPr lang="en-ZA" sz="1600" b="1" i="0" dirty="0" smtClean="0">
                          <a:solidFill>
                            <a:schemeClr val="tx1"/>
                          </a:solidFill>
                          <a:latin typeface="Tw Cen MT" pitchFamily="34" charset="0"/>
                          <a:ea typeface="Times New Roman"/>
                          <a:cs typeface="Times New Roman"/>
                        </a:rPr>
                        <a:t>(3)</a:t>
                      </a:r>
                      <a:endParaRPr lang="en-ZA" sz="1600" b="1" i="0" dirty="0" smtClean="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4</a:t>
                      </a:r>
                      <a:r>
                        <a:rPr lang="en-ZA" sz="1600" b="1" i="0" baseline="30000" dirty="0" smtClean="0">
                          <a:solidFill>
                            <a:schemeClr val="tx1"/>
                          </a:solidFill>
                          <a:latin typeface="Tw Cen MT" pitchFamily="34" charset="0"/>
                          <a:ea typeface="Calibri"/>
                          <a:cs typeface="Times New Roman"/>
                        </a:rPr>
                        <a:t>th</a:t>
                      </a:r>
                      <a:r>
                        <a:rPr lang="en-ZA" sz="1600" b="1" i="0" dirty="0" smtClean="0">
                          <a:solidFill>
                            <a:schemeClr val="tx1"/>
                          </a:solidFill>
                          <a:latin typeface="Tw Cen MT" pitchFamily="34" charset="0"/>
                          <a:ea typeface="Calibri"/>
                          <a:cs typeface="Times New Roman"/>
                        </a:rPr>
                        <a:t> 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1"/>
                  </a:ext>
                </a:extLst>
              </a:tr>
              <a:tr h="3166294">
                <a:tc>
                  <a:txBody>
                    <a:bodyPr/>
                    <a:lstStyle/>
                    <a:p>
                      <a:pPr>
                        <a:lnSpc>
                          <a:spcPct val="115000"/>
                        </a:lnSpc>
                        <a:spcAft>
                          <a:spcPts val="0"/>
                        </a:spcAft>
                      </a:pPr>
                      <a:r>
                        <a:rPr lang="en-ZA" sz="1600" b="0" dirty="0" smtClean="0">
                          <a:effectLst/>
                          <a:latin typeface="Tw Cen MT" pitchFamily="34" charset="0"/>
                          <a:ea typeface="Calibri"/>
                          <a:cs typeface="Arial" pitchFamily="34" charset="0"/>
                        </a:rPr>
                        <a:t>Compliance report in line with Section 16 (a) of the Public Service Act compiled and submitted to the Minister for the Public Service and Administration</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lvl="0"/>
                      <a:r>
                        <a:rPr kumimoji="0" lang="en-ZA" sz="1600" b="0" i="0" kern="1200" dirty="0" smtClean="0">
                          <a:solidFill>
                            <a:schemeClr val="bg1"/>
                          </a:solidFill>
                          <a:latin typeface="Tw Cen MT" pitchFamily="34" charset="0"/>
                          <a:ea typeface="+mn-ea"/>
                          <a:cs typeface="+mn-cs"/>
                        </a:rPr>
                        <a:t>The compilation of the compliance report in line with Section 16 (a) of the Public Service Act is in progress</a:t>
                      </a:r>
                    </a:p>
                  </a:txBody>
                  <a:tcPr marL="68580" marR="68580" marT="0" marB="0">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0" i="0" kern="1200" dirty="0" smtClean="0">
                          <a:solidFill>
                            <a:schemeClr val="dk1"/>
                          </a:solidFill>
                          <a:latin typeface="Tw Cen MT" pitchFamily="34" charset="0"/>
                          <a:ea typeface="+mn-ea"/>
                          <a:cs typeface="+mn-cs"/>
                        </a:rPr>
                        <a:t>The report could not be finalised and submitted to the Minister for the Public Service and Administration by March 2017 as the disciplinary data from departments was only available at the end of March 2017</a:t>
                      </a:r>
                    </a:p>
                  </a:txBody>
                  <a:tcPr marL="68580" marR="68580" marT="0" marB="0">
                    <a:solidFill>
                      <a:schemeClr val="bg1"/>
                    </a:solidFill>
                  </a:tcPr>
                </a:tc>
                <a:tc>
                  <a:txBody>
                    <a:bodyPr/>
                    <a:lstStyle/>
                    <a:p>
                      <a:r>
                        <a:rPr kumimoji="0" lang="en-ZA" sz="1600" b="0" i="0" kern="1200" dirty="0" smtClean="0">
                          <a:solidFill>
                            <a:schemeClr val="tx1"/>
                          </a:solidFill>
                          <a:latin typeface="Tw Cen MT" pitchFamily="34" charset="0"/>
                          <a:ea typeface="+mn-ea"/>
                          <a:cs typeface="+mn-cs"/>
                        </a:rPr>
                        <a:t>The report will be submitted to the Minister for the Public Service and Administration by the end of September</a:t>
                      </a:r>
                      <a:r>
                        <a:rPr kumimoji="0" lang="en-ZA" sz="1600" b="0" i="0" kern="1200" baseline="0" dirty="0" smtClean="0">
                          <a:solidFill>
                            <a:schemeClr val="tx1"/>
                          </a:solidFill>
                          <a:latin typeface="Tw Cen MT" pitchFamily="34" charset="0"/>
                          <a:ea typeface="+mn-ea"/>
                          <a:cs typeface="+mn-cs"/>
                        </a:rPr>
                        <a:t> </a:t>
                      </a:r>
                      <a:r>
                        <a:rPr kumimoji="0" lang="en-ZA" sz="1600" b="0" i="0" kern="1200" dirty="0" smtClean="0">
                          <a:solidFill>
                            <a:schemeClr val="tx1"/>
                          </a:solidFill>
                          <a:latin typeface="Tw Cen MT" pitchFamily="34" charset="0"/>
                          <a:ea typeface="+mn-ea"/>
                          <a:cs typeface="+mn-cs"/>
                        </a:rPr>
                        <a:t>2017</a:t>
                      </a: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a:t>
            </a:r>
            <a:r>
              <a:rPr lang="en-ZA" sz="2400" b="1" dirty="0">
                <a:solidFill>
                  <a:schemeClr val="accent5">
                    <a:lumMod val="60000"/>
                    <a:lumOff val="40000"/>
                  </a:schemeClr>
                </a:solidFill>
              </a:rPr>
              <a:t>7</a:t>
            </a:r>
            <a:r>
              <a:rPr lang="en-ZA" sz="2400" b="1" dirty="0" smtClean="0">
                <a:solidFill>
                  <a:schemeClr val="accent5">
                    <a:lumMod val="60000"/>
                    <a:lumOff val="40000"/>
                  </a:schemeClr>
                </a:solidFill>
              </a:rPr>
              <a:t>)</a:t>
            </a:r>
            <a:r>
              <a:rPr lang="en-ZA" sz="2400" b="1" dirty="0"/>
              <a:t/>
            </a:r>
            <a:br>
              <a:rPr lang="en-ZA" sz="2400" b="1" dirty="0"/>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24</a:t>
            </a:r>
            <a:endParaRPr lang="en-US" sz="1400" b="0" dirty="0"/>
          </a:p>
        </p:txBody>
      </p:sp>
    </p:spTree>
    <p:extLst>
      <p:ext uri="{BB962C8B-B14F-4D97-AF65-F5344CB8AC3E}">
        <p14:creationId xmlns:p14="http://schemas.microsoft.com/office/powerpoint/2010/main" xmlns="" val="1485097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25</a:t>
            </a:fld>
            <a:endParaRPr lang="en-US" sz="1400" b="0" dirty="0"/>
          </a:p>
        </p:txBody>
      </p:sp>
      <p:graphicFrame>
        <p:nvGraphicFramePr>
          <p:cNvPr id="9" name="Chart 8"/>
          <p:cNvGraphicFramePr/>
          <p:nvPr>
            <p:extLst>
              <p:ext uri="{D42A27DB-BD31-4B8C-83A1-F6EECF244321}">
                <p14:modId xmlns:p14="http://schemas.microsoft.com/office/powerpoint/2010/main" xmlns="" val="3085576219"/>
              </p:ext>
            </p:extLst>
          </p:nvPr>
        </p:nvGraphicFramePr>
        <p:xfrm>
          <a:off x="2051720" y="1268760"/>
          <a:ext cx="6336704" cy="511299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971600" y="14514"/>
            <a:ext cx="8172400" cy="1025352"/>
          </a:xfrm>
        </p:spPr>
        <p:txBody>
          <a:bodyPr>
            <a:noAutofit/>
          </a:bodyPr>
          <a:lstStyle/>
          <a:p>
            <a:pPr algn="ctr"/>
            <a:r>
              <a:rPr lang="en-ZA" sz="2400" b="1" dirty="0" smtClean="0">
                <a:solidFill>
                  <a:schemeClr val="accent5">
                    <a:lumMod val="60000"/>
                    <a:lumOff val="40000"/>
                  </a:schemeClr>
                </a:solidFill>
                <a:effectLst>
                  <a:outerShdw blurRad="38100" dist="38100" dir="2700000" algn="tl">
                    <a:srgbClr val="000000">
                      <a:alpha val="43137"/>
                    </a:srgbClr>
                  </a:outerShdw>
                </a:effectLst>
              </a:rPr>
              <a:t>PROGRAMME 4: GOVERNMENT’S CHIEF INFORMATION OFFICER (GCIO) (1)</a:t>
            </a:r>
            <a:br>
              <a:rPr lang="en-ZA" sz="2400" b="1" dirty="0" smtClean="0">
                <a:solidFill>
                  <a:schemeClr val="accent5">
                    <a:lumMod val="60000"/>
                    <a:lumOff val="40000"/>
                  </a:schemeClr>
                </a:solidFill>
                <a:effectLst>
                  <a:outerShdw blurRad="38100" dist="38100" dir="2700000" algn="tl">
                    <a:srgbClr val="000000">
                      <a:alpha val="43137"/>
                    </a:srgbClr>
                  </a:outerShdw>
                </a:effectLst>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3423"/>
            <a:ext cx="8172400" cy="908794"/>
          </a:xfrm>
        </p:spPr>
        <p:txBody>
          <a:bodyPr>
            <a:normAutofit/>
          </a:bodyPr>
          <a:lstStyle/>
          <a:p>
            <a:pPr algn="ctr"/>
            <a:r>
              <a:rPr lang="en-ZA" sz="2400" b="1" dirty="0" smtClean="0">
                <a:solidFill>
                  <a:schemeClr val="accent5">
                    <a:lumMod val="60000"/>
                    <a:lumOff val="40000"/>
                  </a:schemeClr>
                </a:solidFill>
              </a:rPr>
              <a:t>PROGRAMME 4: GCIO (2)</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971093800"/>
              </p:ext>
            </p:extLst>
          </p:nvPr>
        </p:nvGraphicFramePr>
        <p:xfrm>
          <a:off x="1115616" y="1315107"/>
          <a:ext cx="7848872" cy="2535335"/>
        </p:xfrm>
        <a:graphic>
          <a:graphicData uri="http://schemas.openxmlformats.org/drawingml/2006/table">
            <a:tbl>
              <a:tblPr firstRow="1" bandRow="1">
                <a:tableStyleId>{5940675A-B579-460E-94D1-54222C63F5DA}</a:tableStyleId>
              </a:tblPr>
              <a:tblGrid>
                <a:gridCol w="2434975">
                  <a:extLst>
                    <a:ext uri="{9D8B030D-6E8A-4147-A177-3AD203B41FA5}">
                      <a16:colId xmlns:a16="http://schemas.microsoft.com/office/drawing/2014/main" xmlns="" val="20000"/>
                    </a:ext>
                  </a:extLst>
                </a:gridCol>
                <a:gridCol w="5413897">
                  <a:extLst>
                    <a:ext uri="{9D8B030D-6E8A-4147-A177-3AD203B41FA5}">
                      <a16:colId xmlns:a16="http://schemas.microsoft.com/office/drawing/2014/main" xmlns="" val="20001"/>
                    </a:ext>
                  </a:extLst>
                </a:gridCol>
              </a:tblGrid>
              <a:tr h="852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Develop e-Enablement value propositions for the remaining 2 prioritised services of the Department of Health and SAPS for endorsement by these department</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i="0" dirty="0" smtClean="0">
                          <a:solidFill>
                            <a:schemeClr val="tx1"/>
                          </a:solidFill>
                          <a:latin typeface="Tw Cen MT" pitchFamily="34" charset="0"/>
                          <a:ea typeface="Times New Roman"/>
                          <a:cs typeface="Arial" pitchFamily="34" charset="0"/>
                        </a:rPr>
                        <a:t> Quarter Target (1)</a:t>
                      </a:r>
                      <a:endParaRPr lang="en-ZA" sz="1600" b="1" i="0"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Arial" pitchFamily="34" charset="0"/>
                        </a:rPr>
                        <a:t>Reported</a:t>
                      </a:r>
                      <a:r>
                        <a:rPr lang="en-ZA" sz="1600" b="1" i="0" baseline="0" dirty="0" smtClean="0">
                          <a:solidFill>
                            <a:schemeClr val="tx1"/>
                          </a:solidFill>
                          <a:latin typeface="Tw Cen MT" pitchFamily="34" charset="0"/>
                          <a:ea typeface="Calibri"/>
                          <a:cs typeface="Arial" pitchFamily="34" charset="0"/>
                        </a:rPr>
                        <a:t> Progress</a:t>
                      </a:r>
                      <a:endParaRPr lang="en-ZA" sz="1600" b="1" i="0"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88971">
                <a:tc>
                  <a:txBody>
                    <a:bodyPr/>
                    <a:lstStyle/>
                    <a:p>
                      <a:pPr>
                        <a:lnSpc>
                          <a:spcPct val="115000"/>
                        </a:lnSpc>
                        <a:spcAft>
                          <a:spcPts val="0"/>
                        </a:spcAft>
                      </a:pPr>
                      <a:r>
                        <a:rPr lang="en-ZA" sz="1600" b="0" dirty="0" smtClean="0">
                          <a:effectLst/>
                          <a:latin typeface="Tw Cen MT" pitchFamily="34" charset="0"/>
                          <a:ea typeface="Calibri"/>
                          <a:cs typeface="Arial" pitchFamily="34" charset="0"/>
                        </a:rPr>
                        <a:t>One (1) e-Enablement value proposition for a prioritised service developed and presented for endorsement by the relevant department</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An e-Enablement value proposition was developed and presented to SAPS in January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26</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40652894"/>
              </p:ext>
            </p:extLst>
          </p:nvPr>
        </p:nvGraphicFramePr>
        <p:xfrm>
          <a:off x="1115616" y="3814502"/>
          <a:ext cx="7848872" cy="2335314"/>
        </p:xfrm>
        <a:graphic>
          <a:graphicData uri="http://schemas.openxmlformats.org/drawingml/2006/table">
            <a:tbl>
              <a:tblPr firstRow="1" bandRow="1">
                <a:tableStyleId>{5940675A-B579-460E-94D1-54222C63F5DA}</a:tableStyleId>
              </a:tblPr>
              <a:tblGrid>
                <a:gridCol w="2434975">
                  <a:extLst>
                    <a:ext uri="{9D8B030D-6E8A-4147-A177-3AD203B41FA5}">
                      <a16:colId xmlns:a16="http://schemas.microsoft.com/office/drawing/2014/main" xmlns="" val="20000"/>
                    </a:ext>
                  </a:extLst>
                </a:gridCol>
                <a:gridCol w="5413897">
                  <a:extLst>
                    <a:ext uri="{9D8B030D-6E8A-4147-A177-3AD203B41FA5}">
                      <a16:colId xmlns:a16="http://schemas.microsoft.com/office/drawing/2014/main" xmlns="" val="20001"/>
                    </a:ext>
                  </a:extLst>
                </a:gridCol>
              </a:tblGrid>
              <a:tr h="865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Monitor and report on the improvements made by national and provincial departments in managing technology obsolescence through the implementation of the developed mechanisms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i="0" dirty="0" smtClean="0">
                          <a:solidFill>
                            <a:schemeClr val="tx1"/>
                          </a:solidFill>
                          <a:latin typeface="Tw Cen MT" pitchFamily="34" charset="0"/>
                          <a:ea typeface="Times New Roman"/>
                          <a:cs typeface="Arial" pitchFamily="34" charset="0"/>
                        </a:rPr>
                        <a:t> Quarter Target (2)</a:t>
                      </a:r>
                      <a:endParaRPr lang="en-ZA" sz="1600" b="1" i="0"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Arial" pitchFamily="34" charset="0"/>
                        </a:rPr>
                        <a:t>Reported</a:t>
                      </a:r>
                      <a:r>
                        <a:rPr lang="en-ZA" sz="1600" b="1" i="0" baseline="0" dirty="0" smtClean="0">
                          <a:solidFill>
                            <a:schemeClr val="tx1"/>
                          </a:solidFill>
                          <a:latin typeface="Tw Cen MT" pitchFamily="34" charset="0"/>
                          <a:ea typeface="Calibri"/>
                          <a:cs typeface="Arial" pitchFamily="34" charset="0"/>
                        </a:rPr>
                        <a:t> Progress</a:t>
                      </a:r>
                      <a:endParaRPr lang="en-ZA" sz="1600" b="1" i="0"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88971">
                <a:tc>
                  <a:txBody>
                    <a:bodyPr/>
                    <a:lstStyle/>
                    <a:p>
                      <a:pPr>
                        <a:lnSpc>
                          <a:spcPct val="115000"/>
                        </a:lnSpc>
                        <a:spcAft>
                          <a:spcPts val="0"/>
                        </a:spcAft>
                      </a:pPr>
                      <a:r>
                        <a:rPr lang="en-ZA" sz="1600" b="0" dirty="0" smtClean="0">
                          <a:effectLst/>
                          <a:latin typeface="Tw Cen MT" pitchFamily="34" charset="0"/>
                          <a:ea typeface="Calibri"/>
                          <a:cs typeface="Arial" pitchFamily="34" charset="0"/>
                        </a:rPr>
                        <a:t>Report on the improvements made by departments in managing technology obsolescence compiled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Multi-IMU Operation System Final (MIOS) V6  Report on the improvements made by departments in managing technology obsolescence was compiled in February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518395573"/>
              </p:ext>
            </p:extLst>
          </p:nvPr>
        </p:nvGraphicFramePr>
        <p:xfrm>
          <a:off x="1115616" y="1386816"/>
          <a:ext cx="7920880" cy="2275412"/>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xmlns="" val="20000"/>
                    </a:ext>
                  </a:extLst>
                </a:gridCol>
                <a:gridCol w="5472608">
                  <a:extLst>
                    <a:ext uri="{9D8B030D-6E8A-4147-A177-3AD203B41FA5}">
                      <a16:colId xmlns:a16="http://schemas.microsoft.com/office/drawing/2014/main" xmlns="" val="20001"/>
                    </a:ext>
                  </a:extLst>
                </a:gridCol>
              </a:tblGrid>
              <a:tr h="633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Tw Cen MT" panose="020B0602020104020603" pitchFamily="34" charset="0"/>
                          <a:ea typeface="+mn-ea"/>
                          <a:cs typeface="+mn-cs"/>
                        </a:rPr>
                        <a:t>Issue ICT Cost Management Guidelines </a:t>
                      </a:r>
                      <a:r>
                        <a:rPr kumimoji="0" lang="en-ZA" sz="1600" kern="1200" dirty="0" smtClean="0">
                          <a:solidFill>
                            <a:schemeClr val="tx1"/>
                          </a:solidFill>
                          <a:effectLst/>
                          <a:latin typeface="Tw Cen MT" panose="020B0602020104020603" pitchFamily="34" charset="0"/>
                          <a:ea typeface="+mn-ea"/>
                          <a:cs typeface="+mn-cs"/>
                        </a:rPr>
                        <a:t>to national and provincial departments </a:t>
                      </a:r>
                      <a:r>
                        <a:rPr kumimoji="0" lang="en-US" sz="1600" kern="1200" dirty="0" smtClean="0">
                          <a:solidFill>
                            <a:schemeClr val="tx1"/>
                          </a:solidFill>
                          <a:effectLst/>
                          <a:latin typeface="Tw Cen MT" panose="020B0602020104020603" pitchFamily="34" charset="0"/>
                          <a:ea typeface="+mn-ea"/>
                          <a:cs typeface="+mn-cs"/>
                        </a:rPr>
                        <a:t>and conduct workshops to support departments with the implementation of the guidelines </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3078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2385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latin typeface="Tw Cen MT" pitchFamily="34" charset="0"/>
                          <a:ea typeface="+mn-ea"/>
                          <a:cs typeface="+mn-cs"/>
                        </a:rPr>
                        <a:t>Workshops conducted with departments to support the implementation of the ICT cost management Guidelines</a:t>
                      </a: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A workshop was held for all  national and provincial departments in March 2017 and consultative workshops were conducted in 7 provinces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27</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(3)</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3972443885"/>
              </p:ext>
            </p:extLst>
          </p:nvPr>
        </p:nvGraphicFramePr>
        <p:xfrm>
          <a:off x="1115616" y="3645025"/>
          <a:ext cx="7920880" cy="2330721"/>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xmlns="" val="20000"/>
                    </a:ext>
                  </a:extLst>
                </a:gridCol>
                <a:gridCol w="5472608">
                  <a:extLst>
                    <a:ext uri="{9D8B030D-6E8A-4147-A177-3AD203B41FA5}">
                      <a16:colId xmlns:a16="http://schemas.microsoft.com/office/drawing/2014/main" xmlns="" val="20001"/>
                    </a:ext>
                  </a:extLst>
                </a:gridCol>
              </a:tblGrid>
              <a:tr h="761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effectLst/>
                          <a:latin typeface="Tw Cen MT" panose="020B0602020104020603" pitchFamily="34" charset="0"/>
                          <a:ea typeface="+mn-ea"/>
                          <a:cs typeface="+mn-cs"/>
                        </a:rPr>
                        <a:t>Issue the ICT security guidelines and provide support to all national and provincial departments on the implementation of the Guidelines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4298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227345">
                <a:tc>
                  <a:txBody>
                    <a:bodyPr/>
                    <a:lstStyle/>
                    <a:p>
                      <a:pPr>
                        <a:lnSpc>
                          <a:spcPct val="115000"/>
                        </a:lnSpc>
                        <a:spcAft>
                          <a:spcPts val="0"/>
                        </a:spcAft>
                      </a:pPr>
                      <a:r>
                        <a:rPr lang="en-ZA" sz="1600" b="0" dirty="0" smtClean="0">
                          <a:effectLst/>
                          <a:latin typeface="Tw Cen MT" pitchFamily="34" charset="0"/>
                          <a:ea typeface="Calibri"/>
                          <a:cs typeface="Arial" pitchFamily="34" charset="0"/>
                        </a:rPr>
                        <a:t>Workshops convened  to support departments with the implementation of the Guidelines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A</a:t>
                      </a:r>
                      <a:r>
                        <a:rPr lang="en-ZA" sz="1600" baseline="0" dirty="0" smtClean="0">
                          <a:effectLst/>
                          <a:latin typeface="Tw Cen MT" panose="020B0602020104020603" pitchFamily="34" charset="0"/>
                          <a:ea typeface="Calibri" panose="020F0502020204030204" pitchFamily="34" charset="0"/>
                          <a:cs typeface="Times New Roman" panose="02020603050405020304" pitchFamily="18" charset="0"/>
                        </a:rPr>
                        <a:t> w</a:t>
                      </a: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orkshop was conducted on the ICT Continuity Guidelines, ICT Security Continuity Practical Implementation, Disaster Recovery Plan update and ICT Incident Management in March 2017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1097360"/>
          </a:xfrm>
        </p:spPr>
        <p:txBody>
          <a:bodyPr>
            <a:noAutofit/>
          </a:bodyPr>
          <a:lstStyle/>
          <a:p>
            <a:pPr algn="ctr"/>
            <a:r>
              <a:rPr lang="en-ZA" sz="2400" b="1" dirty="0" smtClean="0">
                <a:solidFill>
                  <a:schemeClr val="accent5">
                    <a:lumMod val="60000"/>
                    <a:lumOff val="40000"/>
                  </a:schemeClr>
                </a:solidFill>
              </a:rPr>
              <a:t>PROGRAMME 5: SERVICE DELIVERY </a:t>
            </a:r>
            <a:br>
              <a:rPr lang="en-ZA" sz="2400" b="1" dirty="0" smtClean="0">
                <a:solidFill>
                  <a:schemeClr val="accent5">
                    <a:lumMod val="60000"/>
                    <a:lumOff val="40000"/>
                  </a:schemeClr>
                </a:solidFill>
              </a:rPr>
            </a:br>
            <a:r>
              <a:rPr lang="en-ZA" sz="2400" b="1" dirty="0" smtClean="0">
                <a:solidFill>
                  <a:schemeClr val="accent5">
                    <a:lumMod val="60000"/>
                    <a:lumOff val="40000"/>
                  </a:schemeClr>
                </a:solidFill>
              </a:rPr>
              <a:t>SUPPORT (SDS) (1)</a:t>
            </a:r>
            <a:br>
              <a:rPr lang="en-ZA" sz="2400" b="1" dirty="0" smtClean="0">
                <a:solidFill>
                  <a:schemeClr val="accent5">
                    <a:lumMod val="60000"/>
                    <a:lumOff val="40000"/>
                  </a:schemeClr>
                </a:solidFill>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28</a:t>
            </a:fld>
            <a:endParaRPr lang="en-US" sz="1400" b="0" dirty="0"/>
          </a:p>
        </p:txBody>
      </p:sp>
      <p:graphicFrame>
        <p:nvGraphicFramePr>
          <p:cNvPr id="9" name="Chart 8"/>
          <p:cNvGraphicFramePr/>
          <p:nvPr>
            <p:extLst>
              <p:ext uri="{D42A27DB-BD31-4B8C-83A1-F6EECF244321}">
                <p14:modId xmlns:p14="http://schemas.microsoft.com/office/powerpoint/2010/main" xmlns="" val="614179918"/>
              </p:ext>
            </p:extLst>
          </p:nvPr>
        </p:nvGraphicFramePr>
        <p:xfrm>
          <a:off x="2413788" y="1291072"/>
          <a:ext cx="5657778" cy="4896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8172400" cy="792162"/>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(2)</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TARGETS </a:t>
            </a:r>
            <a:r>
              <a:rPr lang="en-ZA" sz="2400" b="1" dirty="0">
                <a:solidFill>
                  <a:schemeClr val="accent4">
                    <a:lumMod val="75000"/>
                  </a:schemeClr>
                </a:solidFill>
              </a:rPr>
              <a:t>ACHIEVED </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775458744"/>
              </p:ext>
            </p:extLst>
          </p:nvPr>
        </p:nvGraphicFramePr>
        <p:xfrm>
          <a:off x="1115616" y="1070303"/>
          <a:ext cx="7632848" cy="203843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tblGrid>
              <a:tr h="427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Establish baseline data for the improvement of service delivery turnaround times in the 3 departments</a:t>
                      </a:r>
                    </a:p>
                  </a:txBody>
                  <a:tcPr>
                    <a:solidFill>
                      <a:schemeClr val="accent2">
                        <a:lumMod val="40000"/>
                        <a:lumOff val="60000"/>
                      </a:schemeClr>
                    </a:solidFill>
                  </a:tcPr>
                </a:tc>
                <a:extLst>
                  <a:ext uri="{0D108BD9-81ED-4DB2-BD59-A6C34878D82A}">
                    <a16:rowId xmlns:a16="http://schemas.microsoft.com/office/drawing/2014/main" xmlns="" val="10000"/>
                  </a:ext>
                </a:extLst>
              </a:tr>
              <a:tr h="26943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78894">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Report on the improvements in the turnaround times of the 3 departments produced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The report on the improvements in the turnaround times of business processes in the departments of Mineral Resources, Trade and Industry and Health was produced and approved in March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29</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2847020459"/>
              </p:ext>
            </p:extLst>
          </p:nvPr>
        </p:nvGraphicFramePr>
        <p:xfrm>
          <a:off x="1115616" y="3068960"/>
          <a:ext cx="7632848" cy="3324964"/>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tblGrid>
              <a:tr h="364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Support the 6 prioritised service departments to improve the quality and implementation of the Service Delivery Improvement Plans (SDIPs) </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07444">
                <a:tc>
                  <a:txBody>
                    <a:bodyPr/>
                    <a:lstStyle/>
                    <a:p>
                      <a:pPr>
                        <a:lnSpc>
                          <a:spcPct val="115000"/>
                        </a:lnSpc>
                        <a:spcAft>
                          <a:spcPts val="0"/>
                        </a:spcAft>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effectLst/>
                          <a:latin typeface="Tw Cen MT" pitchFamily="34" charset="0"/>
                          <a:ea typeface="Calibri"/>
                          <a:cs typeface="Arial" pitchFamily="34" charset="0"/>
                        </a:rPr>
                        <a:t> Quarter Target </a:t>
                      </a:r>
                      <a:r>
                        <a:rPr lang="en-ZA" sz="1600" b="1" dirty="0" smtClean="0">
                          <a:solidFill>
                            <a:schemeClr val="tx1"/>
                          </a:solidFill>
                          <a:latin typeface="Tw Cen MT" pitchFamily="34" charset="0"/>
                          <a:ea typeface="Times New Roman"/>
                          <a:cs typeface="Arial" pitchFamily="34" charset="0"/>
                        </a:rPr>
                        <a:t>(2)</a:t>
                      </a:r>
                      <a:endParaRPr lang="en-ZA" sz="1600" b="1" dirty="0">
                        <a:effectLst/>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478929">
                <a:tc>
                  <a:txBody>
                    <a:bodyPr/>
                    <a:lstStyle/>
                    <a:p>
                      <a:pPr>
                        <a:lnSpc>
                          <a:spcPct val="115000"/>
                        </a:lnSpc>
                        <a:spcAft>
                          <a:spcPts val="0"/>
                        </a:spcAft>
                      </a:pPr>
                      <a:r>
                        <a:rPr lang="en-ZA" sz="1600" b="0" dirty="0" smtClean="0">
                          <a:effectLst/>
                          <a:latin typeface="Tw Cen MT" pitchFamily="34" charset="0"/>
                          <a:ea typeface="Calibri"/>
                          <a:cs typeface="Arial" pitchFamily="34" charset="0"/>
                        </a:rPr>
                        <a:t>Support provided to a further 2 of the 6 service departments to improve Service Delivery Improvement Plans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lang="en-ZA" sz="1600" b="0" dirty="0" smtClean="0">
                          <a:solidFill>
                            <a:schemeClr val="tx1"/>
                          </a:solidFill>
                          <a:effectLst/>
                          <a:latin typeface="Tw Cen MT" pitchFamily="34" charset="0"/>
                          <a:ea typeface="Calibri"/>
                          <a:cs typeface="Arial" pitchFamily="34" charset="0"/>
                        </a:rPr>
                        <a:t>One-on-one support and capacity assessment workshops were provided to the following 6 priority departments: </a:t>
                      </a:r>
                    </a:p>
                    <a:p>
                      <a:endParaRPr lang="en-ZA" sz="1600" b="0" dirty="0" smtClean="0">
                        <a:solidFill>
                          <a:schemeClr val="tx1"/>
                        </a:solidFill>
                        <a:effectLst/>
                        <a:latin typeface="Tw Cen MT" pitchFamily="34" charset="0"/>
                        <a:ea typeface="Calibri"/>
                        <a:cs typeface="Arial" pitchFamily="34" charset="0"/>
                      </a:endParaRPr>
                    </a:p>
                    <a:p>
                      <a:pPr marL="285750" indent="-285750">
                        <a:buFont typeface="Arial" panose="020B0604020202020204" pitchFamily="34" charset="0"/>
                        <a:buChar char="•"/>
                      </a:pPr>
                      <a:r>
                        <a:rPr lang="en-ZA" sz="1600" b="0" dirty="0" smtClean="0">
                          <a:solidFill>
                            <a:schemeClr val="tx1"/>
                          </a:solidFill>
                          <a:effectLst/>
                          <a:latin typeface="Tw Cen MT" pitchFamily="34" charset="0"/>
                          <a:ea typeface="Calibri"/>
                          <a:cs typeface="Arial" pitchFamily="34" charset="0"/>
                        </a:rPr>
                        <a:t>National Department of Basic Education</a:t>
                      </a:r>
                    </a:p>
                    <a:p>
                      <a:pPr marL="285750" indent="-285750">
                        <a:buFont typeface="Arial" panose="020B0604020202020204" pitchFamily="34" charset="0"/>
                        <a:buChar char="•"/>
                      </a:pPr>
                      <a:r>
                        <a:rPr lang="en-ZA" sz="1600" b="0" dirty="0" smtClean="0">
                          <a:solidFill>
                            <a:schemeClr val="tx1"/>
                          </a:solidFill>
                          <a:effectLst/>
                          <a:latin typeface="Tw Cen MT" pitchFamily="34" charset="0"/>
                          <a:ea typeface="Calibri"/>
                          <a:cs typeface="Arial" pitchFamily="34" charset="0"/>
                        </a:rPr>
                        <a:t>Eastern Cape Provincial Treasury</a:t>
                      </a:r>
                    </a:p>
                    <a:p>
                      <a:pPr marL="285750" indent="-285750">
                        <a:buFont typeface="Arial" panose="020B0604020202020204" pitchFamily="34" charset="0"/>
                        <a:buChar char="•"/>
                      </a:pPr>
                      <a:r>
                        <a:rPr lang="en-ZA" sz="1600" b="0" dirty="0" smtClean="0">
                          <a:solidFill>
                            <a:schemeClr val="tx1"/>
                          </a:solidFill>
                          <a:effectLst/>
                          <a:latin typeface="Tw Cen MT" pitchFamily="34" charset="0"/>
                          <a:ea typeface="Calibri"/>
                          <a:cs typeface="Arial" pitchFamily="34" charset="0"/>
                        </a:rPr>
                        <a:t>Free State Social Development</a:t>
                      </a:r>
                    </a:p>
                    <a:p>
                      <a:pPr marL="285750" indent="-285750">
                        <a:buFont typeface="Arial" panose="020B0604020202020204" pitchFamily="34" charset="0"/>
                        <a:buChar char="•"/>
                      </a:pPr>
                      <a:r>
                        <a:rPr lang="en-ZA" sz="1600" b="0" dirty="0" smtClean="0">
                          <a:solidFill>
                            <a:schemeClr val="tx1"/>
                          </a:solidFill>
                          <a:effectLst/>
                          <a:latin typeface="Tw Cen MT" pitchFamily="34" charset="0"/>
                          <a:ea typeface="Calibri"/>
                          <a:cs typeface="Arial" pitchFamily="34" charset="0"/>
                        </a:rPr>
                        <a:t>National Department of Water and Sanitation</a:t>
                      </a:r>
                    </a:p>
                    <a:p>
                      <a:pPr marL="285750" indent="-285750">
                        <a:buFont typeface="Arial" panose="020B0604020202020204" pitchFamily="34" charset="0"/>
                        <a:buChar char="•"/>
                      </a:pPr>
                      <a:r>
                        <a:rPr lang="en-ZA" sz="1600" b="0" dirty="0" smtClean="0">
                          <a:solidFill>
                            <a:schemeClr val="tx1"/>
                          </a:solidFill>
                          <a:effectLst/>
                          <a:latin typeface="Tw Cen MT" pitchFamily="34" charset="0"/>
                          <a:ea typeface="Calibri"/>
                          <a:cs typeface="Arial" pitchFamily="34" charset="0"/>
                        </a:rPr>
                        <a:t>Gauteng Treasury</a:t>
                      </a:r>
                    </a:p>
                    <a:p>
                      <a:pPr marL="285750" indent="-285750">
                        <a:buFont typeface="Arial" panose="020B0604020202020204" pitchFamily="34" charset="0"/>
                        <a:buChar char="•"/>
                      </a:pPr>
                      <a:r>
                        <a:rPr lang="en-ZA" sz="1600" b="0" dirty="0" smtClean="0">
                          <a:solidFill>
                            <a:schemeClr val="tx1"/>
                          </a:solidFill>
                          <a:effectLst/>
                          <a:latin typeface="Tw Cen MT" pitchFamily="34" charset="0"/>
                          <a:ea typeface="Calibri"/>
                          <a:cs typeface="Arial" pitchFamily="34" charset="0"/>
                        </a:rPr>
                        <a:t>North</a:t>
                      </a:r>
                      <a:r>
                        <a:rPr lang="en-ZA" sz="1600" b="0" baseline="0" dirty="0" smtClean="0">
                          <a:solidFill>
                            <a:schemeClr val="tx1"/>
                          </a:solidFill>
                          <a:effectLst/>
                          <a:latin typeface="Tw Cen MT" pitchFamily="34" charset="0"/>
                          <a:ea typeface="Calibri"/>
                          <a:cs typeface="Arial" pitchFamily="34" charset="0"/>
                        </a:rPr>
                        <a:t> West Department of Finance</a:t>
                      </a:r>
                      <a:endParaRPr lang="en-ZA" sz="1600" b="0" dirty="0" smtClean="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943" y="0"/>
            <a:ext cx="7810602" cy="720080"/>
          </a:xfrm>
        </p:spPr>
        <p:txBody>
          <a:bodyPr>
            <a:normAutofit/>
          </a:bodyPr>
          <a:lstStyle/>
          <a:p>
            <a:pPr algn="ctr"/>
            <a:r>
              <a:rPr lang="en-ZA" sz="2400" b="1" dirty="0" smtClean="0">
                <a:solidFill>
                  <a:schemeClr val="accent5"/>
                </a:solidFill>
              </a:rPr>
              <a:t>INTRODUCTION</a:t>
            </a:r>
            <a:endParaRPr lang="en-ZA" sz="2400" b="1" dirty="0">
              <a:solidFill>
                <a:schemeClr val="accent5"/>
              </a:solidFill>
            </a:endParaRPr>
          </a:p>
        </p:txBody>
      </p:sp>
      <p:sp>
        <p:nvSpPr>
          <p:cNvPr id="3" name="Content Placeholder 2"/>
          <p:cNvSpPr>
            <a:spLocks noGrp="1"/>
          </p:cNvSpPr>
          <p:nvPr>
            <p:ph idx="1"/>
          </p:nvPr>
        </p:nvSpPr>
        <p:spPr>
          <a:xfrm>
            <a:off x="986739" y="692696"/>
            <a:ext cx="8157261" cy="5805264"/>
          </a:xfrm>
        </p:spPr>
        <p:txBody>
          <a:bodyPr>
            <a:normAutofit/>
          </a:bodyPr>
          <a:lstStyle/>
          <a:p>
            <a:pPr>
              <a:buClrTx/>
              <a:buSzPct val="100000"/>
              <a:buFont typeface="Arial" panose="020B0604020202020204" pitchFamily="34" charset="0"/>
              <a:buChar char="•"/>
            </a:pPr>
            <a:r>
              <a:rPr lang="en-ZA" sz="1600" dirty="0" smtClean="0">
                <a:latin typeface="Tw Cen MT" panose="020B0602020104020603" pitchFamily="34" charset="0"/>
              </a:rPr>
              <a:t>This presentation reflects the performance report on the implementation of the 2016/17 Annual Performance Plan (APP) during the 4</a:t>
            </a:r>
            <a:r>
              <a:rPr lang="en-ZA" sz="1600" baseline="30000" dirty="0" smtClean="0">
                <a:latin typeface="Tw Cen MT" panose="020B0602020104020603" pitchFamily="34" charset="0"/>
              </a:rPr>
              <a:t>th</a:t>
            </a:r>
            <a:r>
              <a:rPr lang="en-ZA" sz="1600" dirty="0" smtClean="0">
                <a:latin typeface="Tw Cen MT" panose="020B0602020104020603" pitchFamily="34" charset="0"/>
              </a:rPr>
              <a:t> quarter of the financial year.</a:t>
            </a:r>
          </a:p>
          <a:p>
            <a:pPr marL="82296" indent="0">
              <a:buSzPct val="100000"/>
              <a:buNone/>
            </a:pPr>
            <a:endParaRPr lang="en-ZA" sz="1600" dirty="0">
              <a:latin typeface="Tw Cen MT" panose="020B0602020104020603" pitchFamily="34" charset="0"/>
            </a:endParaRPr>
          </a:p>
          <a:p>
            <a:pPr>
              <a:buClrTx/>
              <a:buSzPct val="100000"/>
              <a:buFont typeface="Arial" panose="020B0604020202020204" pitchFamily="34" charset="0"/>
              <a:buChar char="•"/>
            </a:pPr>
            <a:r>
              <a:rPr lang="en-US" sz="1600" dirty="0" smtClean="0">
                <a:latin typeface="Tw Cen MT" panose="020B0602020104020603" pitchFamily="34" charset="0"/>
              </a:rPr>
              <a:t>The 4</a:t>
            </a:r>
            <a:r>
              <a:rPr lang="en-US" sz="1600" baseline="30000" dirty="0" smtClean="0">
                <a:latin typeface="Tw Cen MT" panose="020B0602020104020603" pitchFamily="34" charset="0"/>
              </a:rPr>
              <a:t>th</a:t>
            </a:r>
            <a:r>
              <a:rPr lang="en-US" sz="1600" dirty="0" smtClean="0">
                <a:latin typeface="Tw Cen MT" panose="020B0602020104020603" pitchFamily="34" charset="0"/>
              </a:rPr>
              <a:t> quarter report was verified by the Department’s Internal Audit Unit. </a:t>
            </a:r>
          </a:p>
          <a:p>
            <a:pPr>
              <a:buClrTx/>
              <a:buSzPct val="100000"/>
              <a:buFont typeface="Arial" panose="020B0604020202020204" pitchFamily="34" charset="0"/>
              <a:buChar char="•"/>
            </a:pPr>
            <a:endParaRPr lang="en-US" sz="1600" dirty="0">
              <a:latin typeface="Tw Cen MT" panose="020B0602020104020603" pitchFamily="34" charset="0"/>
            </a:endParaRPr>
          </a:p>
          <a:p>
            <a:pPr>
              <a:buClrTx/>
              <a:buSzPct val="100000"/>
              <a:buFont typeface="Arial" panose="020B0604020202020204" pitchFamily="34" charset="0"/>
              <a:buChar char="•"/>
            </a:pPr>
            <a:r>
              <a:rPr lang="en-US" sz="1600" dirty="0" smtClean="0">
                <a:latin typeface="Tw Cen MT" panose="020B0602020104020603" pitchFamily="34" charset="0"/>
              </a:rPr>
              <a:t>The report was also submitted to the Minister for the Public Service and Administration, the Department of Planning, Monitoring and Evaluation, and National Treasury.</a:t>
            </a:r>
          </a:p>
          <a:p>
            <a:pPr marL="82296" indent="0">
              <a:buClrTx/>
              <a:buSzPct val="100000"/>
              <a:buNone/>
            </a:pPr>
            <a:endParaRPr lang="en-ZA" sz="1600" dirty="0" smtClean="0">
              <a:latin typeface="Tw Cen MT" panose="020B0602020104020603" pitchFamily="34" charset="0"/>
            </a:endParaRPr>
          </a:p>
          <a:p>
            <a:pPr>
              <a:buClrTx/>
              <a:buSzPct val="100000"/>
              <a:buFont typeface="Arial" panose="020B0604020202020204" pitchFamily="34" charset="0"/>
              <a:buChar char="•"/>
            </a:pPr>
            <a:r>
              <a:rPr lang="en-ZA" sz="1600" dirty="0" smtClean="0">
                <a:latin typeface="Tw Cen MT" panose="020B0602020104020603" pitchFamily="34" charset="0"/>
              </a:rPr>
              <a:t>At the end of the 4</a:t>
            </a:r>
            <a:r>
              <a:rPr lang="en-ZA" sz="1600" baseline="30000" dirty="0" smtClean="0">
                <a:latin typeface="Tw Cen MT" panose="020B0602020104020603" pitchFamily="34" charset="0"/>
              </a:rPr>
              <a:t>th</a:t>
            </a:r>
            <a:r>
              <a:rPr lang="en-ZA" sz="1600" dirty="0" smtClean="0">
                <a:latin typeface="Tw Cen MT" panose="020B0602020104020603" pitchFamily="34" charset="0"/>
              </a:rPr>
              <a:t> quarter (March 2017), there were 4 out of 45 targets (9%) that were not achieved. </a:t>
            </a:r>
          </a:p>
          <a:p>
            <a:pPr marL="82296" indent="0">
              <a:buClrTx/>
              <a:buSzPct val="100000"/>
              <a:buNone/>
            </a:pPr>
            <a:endParaRPr lang="en-ZA" sz="1600" dirty="0">
              <a:solidFill>
                <a:srgbClr val="FF0000"/>
              </a:solidFill>
              <a:latin typeface="Tw Cen MT" panose="020B0602020104020603" pitchFamily="34" charset="0"/>
            </a:endParaRPr>
          </a:p>
          <a:p>
            <a:pPr>
              <a:buClrTx/>
              <a:buSzPct val="100000"/>
              <a:buFont typeface="Arial" panose="020B0604020202020204" pitchFamily="34" charset="0"/>
              <a:buChar char="•"/>
            </a:pPr>
            <a:r>
              <a:rPr lang="en-US" sz="1600" u="sng" dirty="0" smtClean="0">
                <a:latin typeface="Tw Cen MT" panose="020B0602020104020603" pitchFamily="34" charset="0"/>
              </a:rPr>
              <a:t>Rating </a:t>
            </a:r>
            <a:r>
              <a:rPr lang="en-US" sz="1600" u="sng" dirty="0">
                <a:latin typeface="Tw Cen MT" panose="020B0602020104020603" pitchFamily="34" charset="0"/>
              </a:rPr>
              <a:t>of </a:t>
            </a:r>
            <a:r>
              <a:rPr lang="en-US" sz="1600" u="sng" dirty="0" smtClean="0">
                <a:latin typeface="Tw Cen MT" panose="020B0602020104020603" pitchFamily="34" charset="0"/>
              </a:rPr>
              <a:t>Performance:</a:t>
            </a:r>
            <a:endParaRPr lang="en-US" sz="1600" b="1" dirty="0">
              <a:solidFill>
                <a:schemeClr val="accent5">
                  <a:lumMod val="60000"/>
                  <a:lumOff val="4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924487217"/>
              </p:ext>
            </p:extLst>
          </p:nvPr>
        </p:nvGraphicFramePr>
        <p:xfrm>
          <a:off x="1691680" y="4653136"/>
          <a:ext cx="6096000" cy="115824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w Cen MT" panose="020B0602020104020603" pitchFamily="34" charset="0"/>
                        </a:rPr>
                        <a:t>Achieved  </a:t>
                      </a:r>
                      <a:endParaRPr lang="en-US" sz="1600" dirty="0" smtClean="0">
                        <a:solidFill>
                          <a:schemeClr val="bg1">
                            <a:lumMod val="95000"/>
                          </a:schemeClr>
                        </a:solidFill>
                        <a:latin typeface="Tw Cen MT" panose="020B0602020104020603" pitchFamily="34"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w Cen MT" panose="020B0602020104020603" pitchFamily="34" charset="0"/>
                        </a:rPr>
                        <a:t>The planned quarterly target has been achieved   </a:t>
                      </a:r>
                    </a:p>
                  </a:txBody>
                  <a:tcPr>
                    <a:solidFill>
                      <a:schemeClr val="bg2"/>
                    </a:solidFill>
                  </a:tcPr>
                </a:tc>
                <a:extLst>
                  <a:ext uri="{0D108BD9-81ED-4DB2-BD59-A6C34878D82A}">
                    <a16:rowId xmlns:a16="http://schemas.microsoft.com/office/drawing/2014/main" xmlns="" val="10000"/>
                  </a:ext>
                </a:extLst>
              </a:tr>
              <a:tr h="370840">
                <a:tc>
                  <a:txBody>
                    <a:bodyPr/>
                    <a:lstStyle/>
                    <a:p>
                      <a:r>
                        <a:rPr lang="en-US" sz="1600" dirty="0" smtClean="0">
                          <a:solidFill>
                            <a:schemeClr val="bg1"/>
                          </a:solidFill>
                          <a:latin typeface="Tw Cen MT" panose="020B0602020104020603" pitchFamily="34" charset="0"/>
                        </a:rPr>
                        <a:t>Not achieved</a:t>
                      </a:r>
                    </a:p>
                    <a:p>
                      <a:r>
                        <a:rPr lang="en-US" sz="1600" dirty="0" smtClean="0">
                          <a:latin typeface="Tw Cen MT" panose="020B0602020104020603" pitchFamily="34" charset="0"/>
                        </a:rPr>
                        <a:t> </a:t>
                      </a: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w Cen MT" panose="020B0602020104020603" pitchFamily="34" charset="0"/>
                        </a:rPr>
                        <a:t>The planned quarterly target has</a:t>
                      </a:r>
                      <a:r>
                        <a:rPr lang="en-US" sz="1600" baseline="0" dirty="0" smtClean="0">
                          <a:latin typeface="Tw Cen MT" panose="020B0602020104020603" pitchFamily="34" charset="0"/>
                        </a:rPr>
                        <a:t> </a:t>
                      </a:r>
                      <a:r>
                        <a:rPr lang="en-US" sz="1600" dirty="0" smtClean="0">
                          <a:latin typeface="Tw Cen MT" panose="020B0602020104020603" pitchFamily="34" charset="0"/>
                        </a:rPr>
                        <a:t>not been achieved </a:t>
                      </a:r>
                    </a:p>
                  </a:txBody>
                  <a:tcPr>
                    <a:solidFill>
                      <a:schemeClr val="bg2"/>
                    </a:solidFill>
                  </a:tcPr>
                </a:tc>
                <a:extLst>
                  <a:ext uri="{0D108BD9-81ED-4DB2-BD59-A6C34878D82A}">
                    <a16:rowId xmlns:a16="http://schemas.microsoft.com/office/drawing/2014/main" xmlns="" val="10001"/>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a:t>
            </a:fld>
            <a:endParaRPr lang="en-US" sz="1400" b="0" dirty="0"/>
          </a:p>
        </p:txBody>
      </p:sp>
    </p:spTree>
    <p:extLst>
      <p:ext uri="{BB962C8B-B14F-4D97-AF65-F5344CB8AC3E}">
        <p14:creationId xmlns:p14="http://schemas.microsoft.com/office/powerpoint/2010/main" xmlns="" val="1682802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239672428"/>
              </p:ext>
            </p:extLst>
          </p:nvPr>
        </p:nvGraphicFramePr>
        <p:xfrm>
          <a:off x="1082108" y="1124745"/>
          <a:ext cx="7856318" cy="3142330"/>
        </p:xfrm>
        <a:graphic>
          <a:graphicData uri="http://schemas.openxmlformats.org/drawingml/2006/table">
            <a:tbl>
              <a:tblPr firstRow="1" bandRow="1">
                <a:tableStyleId>{5940675A-B579-460E-94D1-54222C63F5DA}</a:tableStyleId>
              </a:tblPr>
              <a:tblGrid>
                <a:gridCol w="2337764">
                  <a:extLst>
                    <a:ext uri="{9D8B030D-6E8A-4147-A177-3AD203B41FA5}">
                      <a16:colId xmlns:a16="http://schemas.microsoft.com/office/drawing/2014/main" xmlns="" val="20000"/>
                    </a:ext>
                  </a:extLst>
                </a:gridCol>
                <a:gridCol w="5518554">
                  <a:extLst>
                    <a:ext uri="{9D8B030D-6E8A-4147-A177-3AD203B41FA5}">
                      <a16:colId xmlns:a16="http://schemas.microsoft.com/office/drawing/2014/main" xmlns="" val="20001"/>
                    </a:ext>
                  </a:extLst>
                </a:gridCol>
              </a:tblGrid>
              <a:tr h="864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Conduct analysis of the quality of SDIPs submitted by departments to the DPSA and compile an annual report to be submitted to Cabinet</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2751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611645">
                <a:tc>
                  <a:txBody>
                    <a:bodyPr/>
                    <a:lstStyle/>
                    <a:p>
                      <a:r>
                        <a:rPr kumimoji="0" lang="en-ZA" sz="1600" kern="1200" dirty="0" smtClean="0">
                          <a:solidFill>
                            <a:schemeClr val="tx1"/>
                          </a:solidFill>
                          <a:latin typeface="Tw Cen MT" pitchFamily="34" charset="0"/>
                          <a:ea typeface="+mn-ea"/>
                          <a:cs typeface="+mn-cs"/>
                        </a:rPr>
                        <a:t>Annual report on the status of submission compliance,  quality and implementation of the Service Delivery Improvement Plans by national and provincial departments compiled</a:t>
                      </a: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An annual report on the status of submission compliance,  quality and implementation of the Service Delivery improvement Plans by national and provincial departments was compiled and submitted to the Minister for approval in March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30</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(3)</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a:t>
            </a:r>
            <a:r>
              <a:rPr lang="en-ZA" sz="2400" b="1" dirty="0">
                <a:solidFill>
                  <a:schemeClr val="accent4">
                    <a:lumMod val="75000"/>
                  </a:schemeClr>
                </a:solidFill>
              </a:rPr>
              <a:t>QUARTER </a:t>
            </a:r>
            <a:r>
              <a:rPr lang="en-ZA" sz="2400" b="1" dirty="0" smtClean="0">
                <a:solidFill>
                  <a:schemeClr val="accent4">
                    <a:lumMod val="75000"/>
                  </a:schemeClr>
                </a:solidFill>
              </a:rPr>
              <a:t>TARGETS </a:t>
            </a:r>
            <a:r>
              <a:rPr lang="en-ZA" sz="2400" b="1" dirty="0">
                <a:solidFill>
                  <a:schemeClr val="accent4">
                    <a:lumMod val="75000"/>
                  </a:schemeClr>
                </a:solidFill>
              </a:rPr>
              <a:t>ACHIEVED </a:t>
            </a:r>
            <a:endParaRPr lang="en-ZA" sz="24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1655128948"/>
              </p:ext>
            </p:extLst>
          </p:nvPr>
        </p:nvGraphicFramePr>
        <p:xfrm>
          <a:off x="1115616" y="4293096"/>
          <a:ext cx="7848872" cy="1945260"/>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147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Support 3 prioritised service departments to develop standards for Batho Pele Principles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1296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14600">
                <a:tc>
                  <a:txBody>
                    <a:bodyPr/>
                    <a:lstStyle/>
                    <a:p>
                      <a:pPr>
                        <a:lnSpc>
                          <a:spcPct val="115000"/>
                        </a:lnSpc>
                        <a:spcAft>
                          <a:spcPts val="0"/>
                        </a:spcAft>
                      </a:pPr>
                      <a:r>
                        <a:rPr lang="en-ZA" sz="1600" b="0" dirty="0" smtClean="0">
                          <a:effectLst/>
                          <a:latin typeface="Tw Cen MT" pitchFamily="34" charset="0"/>
                          <a:ea typeface="Calibri"/>
                          <a:cs typeface="Arial" pitchFamily="34" charset="0"/>
                        </a:rPr>
                        <a:t>Support provided to the 2</a:t>
                      </a:r>
                      <a:r>
                        <a:rPr lang="en-ZA" sz="1600" b="0" baseline="30000" dirty="0" smtClean="0">
                          <a:effectLst/>
                          <a:latin typeface="Tw Cen MT" pitchFamily="34" charset="0"/>
                          <a:ea typeface="Calibri"/>
                          <a:cs typeface="Arial" pitchFamily="34" charset="0"/>
                        </a:rPr>
                        <a:t>nd</a:t>
                      </a:r>
                      <a:r>
                        <a:rPr lang="en-ZA" sz="1600" b="0" dirty="0" smtClean="0">
                          <a:effectLst/>
                          <a:latin typeface="Tw Cen MT" pitchFamily="34" charset="0"/>
                          <a:ea typeface="Calibri"/>
                          <a:cs typeface="Arial" pitchFamily="34" charset="0"/>
                        </a:rPr>
                        <a:t> department and draft Batho Pele Standards developed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Batho Pele Standards were developed. The departments of Basic Education, Transport and Social Development were supported in understanding the developed Batho Pele Standards in February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214033418"/>
              </p:ext>
            </p:extLst>
          </p:nvPr>
        </p:nvGraphicFramePr>
        <p:xfrm>
          <a:off x="1115616" y="929325"/>
          <a:ext cx="7894817" cy="2505456"/>
        </p:xfrm>
        <a:graphic>
          <a:graphicData uri="http://schemas.openxmlformats.org/drawingml/2006/table">
            <a:tbl>
              <a:tblPr firstRow="1" bandRow="1">
                <a:tableStyleId>{5940675A-B579-460E-94D1-54222C63F5DA}</a:tableStyleId>
              </a:tblPr>
              <a:tblGrid>
                <a:gridCol w="2449648">
                  <a:extLst>
                    <a:ext uri="{9D8B030D-6E8A-4147-A177-3AD203B41FA5}">
                      <a16:colId xmlns:a16="http://schemas.microsoft.com/office/drawing/2014/main" xmlns="" val="20000"/>
                    </a:ext>
                  </a:extLst>
                </a:gridCol>
                <a:gridCol w="5445169">
                  <a:extLst>
                    <a:ext uri="{9D8B030D-6E8A-4147-A177-3AD203B41FA5}">
                      <a16:colId xmlns:a16="http://schemas.microsoft.com/office/drawing/2014/main" xmlns="" val="20001"/>
                    </a:ext>
                  </a:extLst>
                </a:gridCol>
              </a:tblGrid>
              <a:tr h="507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3 prioritised service departments to communicate the Batho Pele standards to the users of their services and monitor and report on the implementation of the standards</a:t>
                      </a:r>
                    </a:p>
                  </a:txBody>
                  <a:tcPr>
                    <a:solidFill>
                      <a:schemeClr val="accent2">
                        <a:lumMod val="40000"/>
                        <a:lumOff val="60000"/>
                      </a:schemeClr>
                    </a:solidFill>
                  </a:tcPr>
                </a:tc>
                <a:extLst>
                  <a:ext uri="{0D108BD9-81ED-4DB2-BD59-A6C34878D82A}">
                    <a16:rowId xmlns:a16="http://schemas.microsoft.com/office/drawing/2014/main" xmlns="" val="10000"/>
                  </a:ext>
                </a:extLst>
              </a:tr>
              <a:tr h="20515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dirty="0" smtClean="0">
                          <a:solidFill>
                            <a:schemeClr val="tx1"/>
                          </a:solidFill>
                          <a:latin typeface="Tw Cen MT" pitchFamily="34" charset="0"/>
                          <a:ea typeface="Times New Roman"/>
                          <a:cs typeface="Arial" pitchFamily="34" charset="0"/>
                        </a:rPr>
                        <a:t> Quarter Target (5)</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354528">
                <a:tc>
                  <a:txBody>
                    <a:bodyPr/>
                    <a:lstStyle/>
                    <a:p>
                      <a:pPr>
                        <a:lnSpc>
                          <a:spcPct val="115000"/>
                        </a:lnSpc>
                        <a:spcAft>
                          <a:spcPts val="0"/>
                        </a:spcAft>
                      </a:pPr>
                      <a:r>
                        <a:rPr lang="en-ZA" sz="1600" b="0" dirty="0" smtClean="0">
                          <a:effectLst/>
                          <a:latin typeface="Tw Cen MT" pitchFamily="34" charset="0"/>
                          <a:ea typeface="Calibri"/>
                          <a:cs typeface="Arial" pitchFamily="34" charset="0"/>
                        </a:rPr>
                        <a:t>3</a:t>
                      </a:r>
                      <a:r>
                        <a:rPr lang="en-ZA" sz="1600" b="0" baseline="30000" dirty="0" smtClean="0">
                          <a:effectLst/>
                          <a:latin typeface="Tw Cen MT" pitchFamily="34" charset="0"/>
                          <a:ea typeface="Calibri"/>
                          <a:cs typeface="Arial" pitchFamily="34" charset="0"/>
                        </a:rPr>
                        <a:t>rd</a:t>
                      </a:r>
                      <a:r>
                        <a:rPr lang="en-ZA" sz="1600" b="0" baseline="0" dirty="0" smtClean="0">
                          <a:effectLst/>
                          <a:latin typeface="Tw Cen MT" pitchFamily="34" charset="0"/>
                          <a:ea typeface="Calibri"/>
                          <a:cs typeface="Arial" pitchFamily="34" charset="0"/>
                        </a:rPr>
                        <a:t> </a:t>
                      </a:r>
                      <a:r>
                        <a:rPr lang="en-ZA" sz="1600" b="0" dirty="0" smtClean="0">
                          <a:effectLst/>
                          <a:latin typeface="Tw Cen MT" pitchFamily="34" charset="0"/>
                          <a:ea typeface="Calibri"/>
                          <a:cs typeface="Arial" pitchFamily="34" charset="0"/>
                        </a:rPr>
                        <a:t>department supported through workshops with the communication and monitoring of its Batho Pele standards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Department of Social Development was supported regarding the Batho Pele Standards and assisted with communicating and monitoring their implementation</a:t>
                      </a: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31</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(4)</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TARGETS </a:t>
            </a:r>
            <a:r>
              <a:rPr lang="en-ZA" sz="2400" b="1" dirty="0">
                <a:solidFill>
                  <a:schemeClr val="accent4">
                    <a:lumMod val="75000"/>
                  </a:schemeClr>
                </a:solidFill>
              </a:rPr>
              <a:t>ACHIEVED </a:t>
            </a:r>
            <a:endParaRPr lang="en-ZA" sz="2400" b="1" dirty="0"/>
          </a:p>
        </p:txBody>
      </p:sp>
    </p:spTree>
    <p:extLst>
      <p:ext uri="{BB962C8B-B14F-4D97-AF65-F5344CB8AC3E}">
        <p14:creationId xmlns:p14="http://schemas.microsoft.com/office/powerpoint/2010/main" xmlns="" val="711004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32</a:t>
            </a:r>
            <a:endParaRPr lang="en-US" sz="1400" b="0" dirty="0"/>
          </a:p>
        </p:txBody>
      </p:sp>
      <p:graphicFrame>
        <p:nvGraphicFramePr>
          <p:cNvPr id="10" name="Chart 9"/>
          <p:cNvGraphicFramePr/>
          <p:nvPr>
            <p:extLst>
              <p:ext uri="{D42A27DB-BD31-4B8C-83A1-F6EECF244321}">
                <p14:modId xmlns:p14="http://schemas.microsoft.com/office/powerpoint/2010/main" xmlns="" val="3492391829"/>
              </p:ext>
            </p:extLst>
          </p:nvPr>
        </p:nvGraphicFramePr>
        <p:xfrm>
          <a:off x="1907704" y="1717817"/>
          <a:ext cx="60486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971601" y="188640"/>
            <a:ext cx="8172399" cy="980802"/>
          </a:xfrm>
        </p:spPr>
        <p:txBody>
          <a:bodyPr>
            <a:noAutofit/>
          </a:bodyPr>
          <a:lstStyle/>
          <a:p>
            <a:pPr algn="ctr"/>
            <a:r>
              <a:rPr lang="en-ZA" sz="2400" b="1" dirty="0" smtClean="0">
                <a:solidFill>
                  <a:schemeClr val="accent5">
                    <a:lumMod val="60000"/>
                    <a:lumOff val="40000"/>
                  </a:schemeClr>
                </a:solidFill>
              </a:rPr>
              <a:t>PROGRAMME 6: GOVERNANCE OF PUBLIC ADMINISTRATION (GPA) (1)</a:t>
            </a:r>
            <a:br>
              <a:rPr lang="en-ZA" sz="2400" b="1" dirty="0" smtClean="0">
                <a:solidFill>
                  <a:schemeClr val="accent5">
                    <a:lumMod val="60000"/>
                    <a:lumOff val="40000"/>
                  </a:schemeClr>
                </a:solidFill>
              </a:rPr>
            </a:br>
            <a:r>
              <a:rPr lang="en-ZA" sz="2400" b="1" dirty="0" smtClean="0">
                <a:solidFill>
                  <a:schemeClr val="accent5"/>
                </a:solidFill>
              </a:rPr>
              <a:t>OVERALL PERFORMANCE</a:t>
            </a:r>
            <a:endParaRPr lang="en-ZA" sz="2400" b="1" dirty="0">
              <a:solidFill>
                <a:schemeClr val="accent5"/>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771706037"/>
              </p:ext>
            </p:extLst>
          </p:nvPr>
        </p:nvGraphicFramePr>
        <p:xfrm>
          <a:off x="971600" y="920209"/>
          <a:ext cx="7848872" cy="2688906"/>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636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itchFamily="34" charset="0"/>
                          <a:cs typeface="Arial" pitchFamily="34" charset="0"/>
                        </a:rPr>
                        <a:t>Guidelines to clarify administrative roles and responsibilities when developing operational policy submitted for approval</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2038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31939">
                <a:tc>
                  <a:txBody>
                    <a:bodyPr/>
                    <a:lstStyle/>
                    <a:p>
                      <a:pPr>
                        <a:lnSpc>
                          <a:spcPct val="115000"/>
                        </a:lnSpc>
                        <a:spcAft>
                          <a:spcPts val="0"/>
                        </a:spcAft>
                      </a:pPr>
                      <a:r>
                        <a:rPr lang="en-ZA" sz="1600" b="0" dirty="0" smtClean="0">
                          <a:effectLst/>
                          <a:latin typeface="Tw Cen MT" pitchFamily="34" charset="0"/>
                          <a:ea typeface="Calibri"/>
                          <a:cs typeface="Arial" pitchFamily="34" charset="0"/>
                        </a:rPr>
                        <a:t>Guidelines to clarify administrative roles and responsibilities when developing operational policy submitted for approval</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Minister approved and issued the Guide on Administrative and Operational Delegations to clarify administrative roles and responsibilities in February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(2)</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33</a:t>
            </a:r>
            <a:endParaRPr lang="en-US" sz="1400" b="0" dirty="0"/>
          </a:p>
        </p:txBody>
      </p:sp>
      <p:graphicFrame>
        <p:nvGraphicFramePr>
          <p:cNvPr id="6" name="Content Placeholder 10"/>
          <p:cNvGraphicFramePr>
            <a:graphicFrameLocks/>
          </p:cNvGraphicFramePr>
          <p:nvPr>
            <p:extLst>
              <p:ext uri="{D42A27DB-BD31-4B8C-83A1-F6EECF244321}">
                <p14:modId xmlns:p14="http://schemas.microsoft.com/office/powerpoint/2010/main" xmlns="" val="1484490573"/>
              </p:ext>
            </p:extLst>
          </p:nvPr>
        </p:nvGraphicFramePr>
        <p:xfrm>
          <a:off x="971600" y="3621341"/>
          <a:ext cx="7848872" cy="3058163"/>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831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Tw Cen MT" pitchFamily="34" charset="0"/>
                          <a:ea typeface="Calibri"/>
                          <a:cs typeface="Arial" pitchFamily="34" charset="0"/>
                        </a:rPr>
                        <a:t>Annual Target</a:t>
                      </a:r>
                    </a:p>
                    <a:p>
                      <a:endParaRPr lang="en-ZA" sz="1500" b="0" dirty="0">
                        <a:latin typeface="Tw Cen MT" pitchFamily="34" charset="0"/>
                        <a:cs typeface="Arial" pitchFamily="34" charset="0"/>
                      </a:endParaRPr>
                    </a:p>
                  </a:txBody>
                  <a:tcPr>
                    <a:solidFill>
                      <a:schemeClr val="accent2">
                        <a:lumMod val="40000"/>
                        <a:lumOff val="60000"/>
                      </a:schemeClr>
                    </a:solidFill>
                  </a:tcPr>
                </a:tc>
                <a:tc>
                  <a:txBody>
                    <a:bodyPr/>
                    <a:lstStyle/>
                    <a:p>
                      <a:r>
                        <a:rPr lang="en-ZA" sz="1500" b="0" dirty="0" smtClean="0">
                          <a:latin typeface="Tw Cen MT" pitchFamily="34" charset="0"/>
                          <a:cs typeface="Arial" pitchFamily="34" charset="0"/>
                        </a:rPr>
                        <a:t>Monitor and report on improved adherence by national and provincial departments to the Directive on Public Administration and Management Delegations as measured by the Management Performance Assessment Tool </a:t>
                      </a:r>
                      <a:endParaRPr lang="en-ZA" sz="15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2038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500" b="1" baseline="0" dirty="0" smtClean="0">
                          <a:solidFill>
                            <a:schemeClr val="tx1"/>
                          </a:solidFill>
                          <a:latin typeface="Tw Cen MT" pitchFamily="34" charset="0"/>
                          <a:ea typeface="Times New Roman"/>
                          <a:cs typeface="Arial" pitchFamily="34" charset="0"/>
                        </a:rPr>
                        <a:t>4</a:t>
                      </a:r>
                      <a:r>
                        <a:rPr lang="en-ZA" sz="1500" b="1" baseline="30000" dirty="0" smtClean="0">
                          <a:solidFill>
                            <a:schemeClr val="tx1"/>
                          </a:solidFill>
                          <a:latin typeface="Tw Cen MT" pitchFamily="34" charset="0"/>
                          <a:ea typeface="Times New Roman"/>
                          <a:cs typeface="Arial" pitchFamily="34" charset="0"/>
                        </a:rPr>
                        <a:t>th</a:t>
                      </a:r>
                      <a:r>
                        <a:rPr lang="en-ZA" sz="1500" b="1" baseline="0" dirty="0" smtClean="0">
                          <a:solidFill>
                            <a:schemeClr val="tx1"/>
                          </a:solidFill>
                          <a:latin typeface="Tw Cen MT" pitchFamily="34" charset="0"/>
                          <a:ea typeface="Times New Roman"/>
                          <a:cs typeface="Arial" pitchFamily="34" charset="0"/>
                        </a:rPr>
                        <a:t> </a:t>
                      </a:r>
                      <a:r>
                        <a:rPr lang="en-ZA" sz="1500" b="1" dirty="0" smtClean="0">
                          <a:solidFill>
                            <a:schemeClr val="tx1"/>
                          </a:solidFill>
                          <a:latin typeface="Tw Cen MT" pitchFamily="34" charset="0"/>
                          <a:ea typeface="Times New Roman"/>
                          <a:cs typeface="Arial" pitchFamily="34" charset="0"/>
                        </a:rPr>
                        <a:t>Quarter</a:t>
                      </a:r>
                      <a:r>
                        <a:rPr lang="en-ZA" sz="1500" b="1" baseline="0" dirty="0" smtClean="0">
                          <a:solidFill>
                            <a:schemeClr val="tx1"/>
                          </a:solidFill>
                          <a:latin typeface="Tw Cen MT" pitchFamily="34" charset="0"/>
                          <a:ea typeface="Times New Roman"/>
                          <a:cs typeface="Arial" pitchFamily="34" charset="0"/>
                        </a:rPr>
                        <a:t> </a:t>
                      </a:r>
                      <a:r>
                        <a:rPr lang="en-ZA" sz="1500" b="1" dirty="0" smtClean="0">
                          <a:solidFill>
                            <a:schemeClr val="tx1"/>
                          </a:solidFill>
                          <a:latin typeface="Tw Cen MT" pitchFamily="34" charset="0"/>
                          <a:ea typeface="Times New Roman"/>
                          <a:cs typeface="Arial" pitchFamily="34" charset="0"/>
                        </a:rPr>
                        <a:t>Target (2)</a:t>
                      </a:r>
                      <a:endParaRPr lang="en-ZA" sz="15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500" b="1" dirty="0" smtClean="0">
                          <a:solidFill>
                            <a:schemeClr val="tx1"/>
                          </a:solidFill>
                          <a:latin typeface="Tw Cen MT" pitchFamily="34" charset="0"/>
                          <a:ea typeface="Calibri"/>
                          <a:cs typeface="Arial" pitchFamily="34" charset="0"/>
                        </a:rPr>
                        <a:t>Reported</a:t>
                      </a:r>
                      <a:r>
                        <a:rPr lang="en-ZA" sz="1500" b="1" baseline="0" dirty="0" smtClean="0">
                          <a:solidFill>
                            <a:schemeClr val="tx1"/>
                          </a:solidFill>
                          <a:latin typeface="Tw Cen MT" pitchFamily="34" charset="0"/>
                          <a:ea typeface="Calibri"/>
                          <a:cs typeface="Arial" pitchFamily="34" charset="0"/>
                        </a:rPr>
                        <a:t> Progress</a:t>
                      </a:r>
                      <a:endParaRPr lang="en-ZA" sz="15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31939">
                <a:tc>
                  <a:txBody>
                    <a:bodyPr/>
                    <a:lstStyle/>
                    <a:p>
                      <a:pPr>
                        <a:lnSpc>
                          <a:spcPct val="115000"/>
                        </a:lnSpc>
                        <a:spcAft>
                          <a:spcPts val="0"/>
                        </a:spcAft>
                      </a:pPr>
                      <a:r>
                        <a:rPr lang="en-ZA" sz="1500" b="0" dirty="0" smtClean="0">
                          <a:effectLst/>
                          <a:latin typeface="Tw Cen MT" pitchFamily="34" charset="0"/>
                          <a:ea typeface="Calibri"/>
                          <a:cs typeface="Arial" pitchFamily="34" charset="0"/>
                        </a:rPr>
                        <a:t>Report of the status of adherence by national and provincial departments to the Directive on Public Administration and Management Delegations </a:t>
                      </a:r>
                      <a:endParaRPr lang="en-ZA" sz="15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lang="en-ZA" sz="1500" b="0" dirty="0" smtClean="0">
                          <a:solidFill>
                            <a:schemeClr val="tx1"/>
                          </a:solidFill>
                          <a:effectLst/>
                          <a:latin typeface="Tw Cen MT" pitchFamily="34" charset="0"/>
                          <a:ea typeface="Calibri"/>
                          <a:cs typeface="Arial" pitchFamily="34" charset="0"/>
                        </a:rPr>
                        <a:t>A report on the status of adherence by national and provincial departments to the Directive on Public Administration and Management Delegations was compiled in March 2017</a:t>
                      </a:r>
                      <a:endParaRPr lang="en-ZA" sz="15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421087956"/>
              </p:ext>
            </p:extLst>
          </p:nvPr>
        </p:nvGraphicFramePr>
        <p:xfrm>
          <a:off x="1043608" y="1287536"/>
          <a:ext cx="7760929" cy="3067186"/>
        </p:xfrm>
        <a:graphic>
          <a:graphicData uri="http://schemas.openxmlformats.org/drawingml/2006/table">
            <a:tbl>
              <a:tblPr firstRow="1" bandRow="1">
                <a:tableStyleId>{5940675A-B579-460E-94D1-54222C63F5DA}</a:tableStyleId>
              </a:tblPr>
              <a:tblGrid>
                <a:gridCol w="2880320">
                  <a:extLst>
                    <a:ext uri="{9D8B030D-6E8A-4147-A177-3AD203B41FA5}">
                      <a16:colId xmlns:a16="http://schemas.microsoft.com/office/drawing/2014/main" xmlns="" val="20000"/>
                    </a:ext>
                  </a:extLst>
                </a:gridCol>
                <a:gridCol w="4880609">
                  <a:extLst>
                    <a:ext uri="{9D8B030D-6E8A-4147-A177-3AD203B41FA5}">
                      <a16:colId xmlns:a16="http://schemas.microsoft.com/office/drawing/2014/main" xmlns="" val="20001"/>
                    </a:ext>
                  </a:extLst>
                </a:gridCol>
              </a:tblGrid>
              <a:tr h="726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Conduct workshops to support selected departments with the implementation of the Guidelines to clarify administrative roles and responsibilities when developing operational policy </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7989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(3)</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19970">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3 provincial workshops conducted to support the implementation of the Guidelines to clarify administrative roles and responsibilities when developing operational policy</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a:t>
                      </a:r>
                      <a:r>
                        <a:rPr kumimoji="0" lang="en-ZA" sz="1600" kern="1200" baseline="0" dirty="0" smtClean="0">
                          <a:solidFill>
                            <a:schemeClr val="tx1"/>
                          </a:solidFill>
                          <a:effectLst/>
                          <a:latin typeface="Tw Cen MT" panose="020B0602020104020603" pitchFamily="34" charset="0"/>
                          <a:ea typeface="+mn-ea"/>
                          <a:cs typeface="+mn-cs"/>
                        </a:rPr>
                        <a:t> scheduled w</a:t>
                      </a:r>
                      <a:r>
                        <a:rPr kumimoji="0" lang="en-ZA" sz="1600" kern="1200" dirty="0" smtClean="0">
                          <a:solidFill>
                            <a:schemeClr val="tx1"/>
                          </a:solidFill>
                          <a:effectLst/>
                          <a:latin typeface="Tw Cen MT" panose="020B0602020104020603" pitchFamily="34" charset="0"/>
                          <a:ea typeface="+mn-ea"/>
                          <a:cs typeface="+mn-cs"/>
                        </a:rPr>
                        <a:t>orkshops were already conducted during the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A Guide to support departments was developed and approved by the Minister in February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34</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(3)</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36969646"/>
              </p:ext>
            </p:extLst>
          </p:nvPr>
        </p:nvGraphicFramePr>
        <p:xfrm>
          <a:off x="1043608" y="4354722"/>
          <a:ext cx="7760929" cy="2402849"/>
        </p:xfrm>
        <a:graphic>
          <a:graphicData uri="http://schemas.openxmlformats.org/drawingml/2006/table">
            <a:tbl>
              <a:tblPr firstRow="1" bandRow="1">
                <a:tableStyleId>{5940675A-B579-460E-94D1-54222C63F5DA}</a:tableStyleId>
              </a:tblPr>
              <a:tblGrid>
                <a:gridCol w="2884693">
                  <a:extLst>
                    <a:ext uri="{9D8B030D-6E8A-4147-A177-3AD203B41FA5}">
                      <a16:colId xmlns:a16="http://schemas.microsoft.com/office/drawing/2014/main" xmlns="" val="20000"/>
                    </a:ext>
                  </a:extLst>
                </a:gridCol>
                <a:gridCol w="4876236">
                  <a:extLst>
                    <a:ext uri="{9D8B030D-6E8A-4147-A177-3AD203B41FA5}">
                      <a16:colId xmlns:a16="http://schemas.microsoft.com/office/drawing/2014/main" xmlns="" val="20001"/>
                    </a:ext>
                  </a:extLst>
                </a:gridCol>
              </a:tblGrid>
              <a:tr h="761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Subject to approval; pilot mechanisms to facilitate on-the-job mentoring for newly appointed senior managers in 4 selected departments and submit a report to the Minister </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4295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(4)</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299473">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Report on the lessons learnt from the implementation of the mentoring mechanisms in the 4 pilot departments documented</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A report detailing the lessons learnt on the implementation of the guideline on mentoring mechanisms from the pilot sites was submitted and approved in January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168168324"/>
              </p:ext>
            </p:extLst>
          </p:nvPr>
        </p:nvGraphicFramePr>
        <p:xfrm>
          <a:off x="1043608" y="1287536"/>
          <a:ext cx="7760929" cy="2934170"/>
        </p:xfrm>
        <a:graphic>
          <a:graphicData uri="http://schemas.openxmlformats.org/drawingml/2006/table">
            <a:tbl>
              <a:tblPr firstRow="1" bandRow="1">
                <a:tableStyleId>{5940675A-B579-460E-94D1-54222C63F5DA}</a:tableStyleId>
              </a:tblPr>
              <a:tblGrid>
                <a:gridCol w="2408105">
                  <a:extLst>
                    <a:ext uri="{9D8B030D-6E8A-4147-A177-3AD203B41FA5}">
                      <a16:colId xmlns:a16="http://schemas.microsoft.com/office/drawing/2014/main" xmlns="" val="20000"/>
                    </a:ext>
                  </a:extLst>
                </a:gridCol>
                <a:gridCol w="5352824">
                  <a:extLst>
                    <a:ext uri="{9D8B030D-6E8A-4147-A177-3AD203B41FA5}">
                      <a16:colId xmlns:a16="http://schemas.microsoft.com/office/drawing/2014/main" xmlns="" val="20001"/>
                    </a:ext>
                  </a:extLst>
                </a:gridCol>
              </a:tblGrid>
              <a:tr h="995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Review the current exercises linked to the Senior Management Service competency assessment, develop revised exercises which include an appropriate instrument to measure Emotional Intelligence and submit for approval</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6117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(5)</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604924">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Revised exercises, which include an appropriate instrument to measure Emotional Intelligence submitted for approval</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current set of tools were refined and a parallel set of tools to measure Emotional Intelligence was developed.</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The report was submitted and approved in March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35</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(4)</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92396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273054952"/>
              </p:ext>
            </p:extLst>
          </p:nvPr>
        </p:nvGraphicFramePr>
        <p:xfrm>
          <a:off x="1043608" y="1287536"/>
          <a:ext cx="7760929" cy="5329025"/>
        </p:xfrm>
        <a:graphic>
          <a:graphicData uri="http://schemas.openxmlformats.org/drawingml/2006/table">
            <a:tbl>
              <a:tblPr firstRow="1" bandRow="1">
                <a:tableStyleId>{5940675A-B579-460E-94D1-54222C63F5DA}</a:tableStyleId>
              </a:tblPr>
              <a:tblGrid>
                <a:gridCol w="2408105">
                  <a:extLst>
                    <a:ext uri="{9D8B030D-6E8A-4147-A177-3AD203B41FA5}">
                      <a16:colId xmlns:a16="http://schemas.microsoft.com/office/drawing/2014/main" xmlns="" val="20000"/>
                    </a:ext>
                  </a:extLst>
                </a:gridCol>
                <a:gridCol w="5352824">
                  <a:extLst>
                    <a:ext uri="{9D8B030D-6E8A-4147-A177-3AD203B41FA5}">
                      <a16:colId xmlns:a16="http://schemas.microsoft.com/office/drawing/2014/main" xmlns="" val="20001"/>
                    </a:ext>
                  </a:extLst>
                </a:gridCol>
              </a:tblGrid>
              <a:tr h="559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Support 5 departments to strengthen their internal Human Resources Capacity</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7061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(6)</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4479291">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Pilot of the Strategy on the Provision of Targeted Support on Human Resources in the 5 departments finalised and close–out report compiled </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Strategy on the provision of Targeted Support on Human Resources was piloted in the following 9 departments: </a:t>
                      </a:r>
                    </a:p>
                    <a:p>
                      <a:pPr marL="0" lvl="0" indent="0">
                        <a:buFont typeface="Arial" panose="020B0604020202020204" pitchFamily="34" charset="0"/>
                        <a:buNone/>
                      </a:pPr>
                      <a:endParaRPr kumimoji="0" lang="en-ZA" sz="1600" kern="1200" dirty="0" smtClean="0">
                        <a:solidFill>
                          <a:schemeClr val="tx1"/>
                        </a:solidFill>
                        <a:effectLst/>
                        <a:latin typeface="Tw Cen MT" panose="020B0602020104020603" pitchFamily="34" charset="0"/>
                        <a:ea typeface="+mn-ea"/>
                        <a:cs typeface="+mn-cs"/>
                      </a:endParaRP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Limpopo Department of Public Works, Roads and Infrastructure</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Limpopo Wildlife Resorts with Limpopo Department of Tourism and Economic Development</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Office of the Premier: KwaZulu-Natal</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Military Ombudsman</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Department of Public Works</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Department of Planning, Monitoring and Evaluation</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Financial and Fiscal Commission</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Department of Home Affairs</a:t>
                      </a:r>
                    </a:p>
                    <a:p>
                      <a:pPr marL="285750" lvl="0" indent="-285750">
                        <a:buFont typeface="Arial" panose="020B0604020202020204" pitchFamily="34" charset="0"/>
                        <a:buChar char="•"/>
                      </a:pPr>
                      <a:r>
                        <a:rPr kumimoji="0" lang="en-ZA" sz="1600" kern="1200" dirty="0" smtClean="0">
                          <a:solidFill>
                            <a:schemeClr val="tx1"/>
                          </a:solidFill>
                          <a:effectLst/>
                          <a:latin typeface="Tw Cen MT" panose="020B0602020104020603" pitchFamily="34" charset="0"/>
                          <a:ea typeface="+mn-ea"/>
                          <a:cs typeface="+mn-cs"/>
                        </a:rPr>
                        <a:t>Office of the Premier: North West Province</a:t>
                      </a:r>
                    </a:p>
                    <a:p>
                      <a:pPr marL="0" lvl="0" indent="0">
                        <a:buFont typeface="Arial" panose="020B0604020202020204" pitchFamily="34" charset="0"/>
                        <a:buNone/>
                      </a:pPr>
                      <a:endParaRPr kumimoji="0" lang="en-ZA" sz="1600" kern="1200" dirty="0" smtClean="0">
                        <a:solidFill>
                          <a:schemeClr val="tx1"/>
                        </a:solidFill>
                        <a:effectLst/>
                        <a:latin typeface="Tw Cen MT" panose="020B0602020104020603" pitchFamily="34" charset="0"/>
                        <a:ea typeface="+mn-ea"/>
                        <a:cs typeface="+mn-cs"/>
                      </a:endParaRPr>
                    </a:p>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annual report on the provision of targeted support to departments was finalised and approved by the Director-General in March 2017</a:t>
                      </a: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36</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(5)</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1598809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553137521"/>
              </p:ext>
            </p:extLst>
          </p:nvPr>
        </p:nvGraphicFramePr>
        <p:xfrm>
          <a:off x="1115616" y="1287537"/>
          <a:ext cx="7704856" cy="2109814"/>
        </p:xfrm>
        <a:graphic>
          <a:graphicData uri="http://schemas.openxmlformats.org/drawingml/2006/table">
            <a:tbl>
              <a:tblPr firstRow="1" bandRow="1">
                <a:tableStyleId>{5940675A-B579-460E-94D1-54222C63F5DA}</a:tableStyleId>
              </a:tblPr>
              <a:tblGrid>
                <a:gridCol w="2336097">
                  <a:extLst>
                    <a:ext uri="{9D8B030D-6E8A-4147-A177-3AD203B41FA5}">
                      <a16:colId xmlns:a16="http://schemas.microsoft.com/office/drawing/2014/main" xmlns="" val="20000"/>
                    </a:ext>
                  </a:extLst>
                </a:gridCol>
                <a:gridCol w="5368759">
                  <a:extLst>
                    <a:ext uri="{9D8B030D-6E8A-4147-A177-3AD203B41FA5}">
                      <a16:colId xmlns:a16="http://schemas.microsoft.com/office/drawing/2014/main" xmlns="" val="20001"/>
                    </a:ext>
                  </a:extLst>
                </a:gridCol>
              </a:tblGrid>
              <a:tr h="551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Issue directive on other designated categories of employees to submit financial disclosure forms</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4986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(7)</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268248">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Subject to approval of the Directive; provide implementation support to affected departments</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Implementation support to affected departments on financial disclosure was provided through 2 workshops held in the Office of the Premier in KwaZulu-Natal and the Department of Economic Development in Gauteng in March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37</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(6)</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242709373"/>
              </p:ext>
            </p:extLst>
          </p:nvPr>
        </p:nvGraphicFramePr>
        <p:xfrm>
          <a:off x="1069391" y="3413938"/>
          <a:ext cx="7760929" cy="2578988"/>
        </p:xfrm>
        <a:graphic>
          <a:graphicData uri="http://schemas.openxmlformats.org/drawingml/2006/table">
            <a:tbl>
              <a:tblPr firstRow="1" bandRow="1">
                <a:tableStyleId>{5940675A-B579-460E-94D1-54222C63F5DA}</a:tableStyleId>
              </a:tblPr>
              <a:tblGrid>
                <a:gridCol w="2408105">
                  <a:extLst>
                    <a:ext uri="{9D8B030D-6E8A-4147-A177-3AD203B41FA5}">
                      <a16:colId xmlns:a16="http://schemas.microsoft.com/office/drawing/2014/main" xmlns="" val="20000"/>
                    </a:ext>
                  </a:extLst>
                </a:gridCol>
                <a:gridCol w="5352824">
                  <a:extLst>
                    <a:ext uri="{9D8B030D-6E8A-4147-A177-3AD203B41FA5}">
                      <a16:colId xmlns:a16="http://schemas.microsoft.com/office/drawing/2014/main" xmlns=""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Monitor and report on the implementation of electronic submission of financial disclosure forms </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7989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(8)</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19970">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Report on the implementation of electronic submission of financial disclosure forms submitted to the Minister</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A report and factsheet on the compliance with the financial disclosure framework was approved by the Minister for the Public Service and Administration in the second quarter of the financial year. A compliance report with section 30 of the Public Service Act, based on the financial disclosure framework was also approved by the Minister in January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79420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048563650"/>
              </p:ext>
            </p:extLst>
          </p:nvPr>
        </p:nvGraphicFramePr>
        <p:xfrm>
          <a:off x="1043608" y="1287536"/>
          <a:ext cx="7760929" cy="2822828"/>
        </p:xfrm>
        <a:graphic>
          <a:graphicData uri="http://schemas.openxmlformats.org/drawingml/2006/table">
            <a:tbl>
              <a:tblPr firstRow="1" bandRow="1">
                <a:tableStyleId>{5940675A-B579-460E-94D1-54222C63F5DA}</a:tableStyleId>
              </a:tblPr>
              <a:tblGrid>
                <a:gridCol w="2408105">
                  <a:extLst>
                    <a:ext uri="{9D8B030D-6E8A-4147-A177-3AD203B41FA5}">
                      <a16:colId xmlns:a16="http://schemas.microsoft.com/office/drawing/2014/main" xmlns="" val="20000"/>
                    </a:ext>
                  </a:extLst>
                </a:gridCol>
                <a:gridCol w="5352824">
                  <a:extLst>
                    <a:ext uri="{9D8B030D-6E8A-4147-A177-3AD203B41FA5}">
                      <a16:colId xmlns:a16="http://schemas.microsoft.com/office/drawing/2014/main" xmlns="" val="20001"/>
                    </a:ext>
                  </a:extLst>
                </a:gridCol>
              </a:tblGrid>
              <a:tr h="726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Conduct 10 workshops with departments to support the implementation of the Directive on Other Remunerative Work to prohibit public servants from doing business with the state </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7989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(9)</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19970">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3 workshops conducted to provide implementation support to departments on the implementation of the Directive on Other Remunerative Work</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3 workshops were conducted with all national and provincial departments in the Eastern Cape, Mpumalanga and Gauteng provinces in March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38</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(7)</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1419199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18369155"/>
              </p:ext>
            </p:extLst>
          </p:nvPr>
        </p:nvGraphicFramePr>
        <p:xfrm>
          <a:off x="1043608" y="1287536"/>
          <a:ext cx="7760929" cy="4151376"/>
        </p:xfrm>
        <a:graphic>
          <a:graphicData uri="http://schemas.openxmlformats.org/drawingml/2006/table">
            <a:tbl>
              <a:tblPr firstRow="1" bandRow="1">
                <a:tableStyleId>{5940675A-B579-460E-94D1-54222C63F5DA}</a:tableStyleId>
              </a:tblPr>
              <a:tblGrid>
                <a:gridCol w="2408105">
                  <a:extLst>
                    <a:ext uri="{9D8B030D-6E8A-4147-A177-3AD203B41FA5}">
                      <a16:colId xmlns:a16="http://schemas.microsoft.com/office/drawing/2014/main" xmlns="" val="20000"/>
                    </a:ext>
                  </a:extLst>
                </a:gridCol>
                <a:gridCol w="5352824">
                  <a:extLst>
                    <a:ext uri="{9D8B030D-6E8A-4147-A177-3AD203B41FA5}">
                      <a16:colId xmlns:a16="http://schemas.microsoft.com/office/drawing/2014/main" xmlns="" val="20001"/>
                    </a:ext>
                  </a:extLst>
                </a:gridCol>
              </a:tblGrid>
              <a:tr h="726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Subject to Ministerial approval, monitor and report on the implementation of the Directive and Guidelines on Other Remunerative Work (to prohibit public servants from doing business with the state)</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7989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(10)</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19970">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Subject to Ministerial approval, submit a monitoring report on the implementation of the Directive on Other Remunerative Work to prohibit public servants from doing business with the state, submitted to the Director-General</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A monitoring report on the implementation of the revised Directive on Other Remunerative Work to prohibit public servants from doing business with the state was submitted and approved by the Minister in January 2017</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39</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(8)</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383398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8100392" cy="692696"/>
          </a:xfrm>
        </p:spPr>
        <p:txBody>
          <a:bodyPr>
            <a:noAutofit/>
          </a:bodyPr>
          <a:lstStyle/>
          <a:p>
            <a:pPr algn="ctr"/>
            <a:r>
              <a:rPr lang="en-ZA" sz="2400" b="1" dirty="0" smtClean="0">
                <a:solidFill>
                  <a:schemeClr val="accent5"/>
                </a:solidFill>
              </a:rPr>
              <a:t>OVERALL AUDITED QUARTERLY  PERFORMANCE</a:t>
            </a:r>
            <a:endParaRPr lang="en-ZA" sz="2400" b="1" dirty="0">
              <a:solidFill>
                <a:schemeClr val="accent5"/>
              </a:solidFill>
            </a:endParaRPr>
          </a:p>
        </p:txBody>
      </p:sp>
      <p:sp>
        <p:nvSpPr>
          <p:cNvPr id="4" name="Rectangle 4"/>
          <p:cNvSpPr>
            <a:spLocks noChangeArrowheads="1"/>
          </p:cNvSpPr>
          <p:nvPr/>
        </p:nvSpPr>
        <p:spPr bwMode="auto">
          <a:xfrm>
            <a:off x="7010400" y="6409134"/>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a:t>
            </a:fld>
            <a:endParaRPr lang="en-US" sz="1400" b="0" dirty="0"/>
          </a:p>
        </p:txBody>
      </p:sp>
      <p:graphicFrame>
        <p:nvGraphicFramePr>
          <p:cNvPr id="13" name="Chart 12"/>
          <p:cNvGraphicFramePr/>
          <p:nvPr>
            <p:extLst>
              <p:ext uri="{D42A27DB-BD31-4B8C-83A1-F6EECF244321}">
                <p14:modId xmlns:p14="http://schemas.microsoft.com/office/powerpoint/2010/main" xmlns="" val="1842783458"/>
              </p:ext>
            </p:extLst>
          </p:nvPr>
        </p:nvGraphicFramePr>
        <p:xfrm>
          <a:off x="1331640" y="1124744"/>
          <a:ext cx="7200800"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72640234"/>
              </p:ext>
            </p:extLst>
          </p:nvPr>
        </p:nvGraphicFramePr>
        <p:xfrm>
          <a:off x="1043608" y="1287537"/>
          <a:ext cx="7760929" cy="2028816"/>
        </p:xfrm>
        <a:graphic>
          <a:graphicData uri="http://schemas.openxmlformats.org/drawingml/2006/table">
            <a:tbl>
              <a:tblPr firstRow="1" bandRow="1">
                <a:tableStyleId>{5940675A-B579-460E-94D1-54222C63F5DA}</a:tableStyleId>
              </a:tblPr>
              <a:tblGrid>
                <a:gridCol w="2408105">
                  <a:extLst>
                    <a:ext uri="{9D8B030D-6E8A-4147-A177-3AD203B41FA5}">
                      <a16:colId xmlns:a16="http://schemas.microsoft.com/office/drawing/2014/main" xmlns="" val="20000"/>
                    </a:ext>
                  </a:extLst>
                </a:gridCol>
                <a:gridCol w="5352824">
                  <a:extLst>
                    <a:ext uri="{9D8B030D-6E8A-4147-A177-3AD203B41FA5}">
                      <a16:colId xmlns:a16="http://schemas.microsoft.com/office/drawing/2014/main" xmlns="" val="20001"/>
                    </a:ext>
                  </a:extLst>
                </a:gridCol>
              </a:tblGrid>
              <a:tr h="493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lang="en-ZA" sz="1600" b="0" dirty="0" smtClean="0">
                          <a:latin typeface="Tw Cen MT" panose="020B0602020104020603" pitchFamily="34" charset="0"/>
                          <a:cs typeface="Arial" pitchFamily="34" charset="0"/>
                        </a:rPr>
                        <a:t>Analyse whistle blowing in the Public Service and submit an analysis report </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19028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anose="020B0602020104020603" pitchFamily="34" charset="0"/>
                          <a:ea typeface="Times New Roman"/>
                          <a:cs typeface="Arial" pitchFamily="34" charset="0"/>
                        </a:rPr>
                        <a:t>4</a:t>
                      </a:r>
                      <a:r>
                        <a:rPr lang="en-ZA" sz="1600" b="1" baseline="30000" dirty="0" smtClean="0">
                          <a:solidFill>
                            <a:schemeClr val="tx1"/>
                          </a:solidFill>
                          <a:latin typeface="Tw Cen MT" panose="020B0602020104020603" pitchFamily="34" charset="0"/>
                          <a:ea typeface="Times New Roman"/>
                          <a:cs typeface="Arial" pitchFamily="34" charset="0"/>
                        </a:rPr>
                        <a:t>th</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Quarter</a:t>
                      </a:r>
                      <a:r>
                        <a:rPr lang="en-ZA" sz="1600" b="1" baseline="0" dirty="0" smtClean="0">
                          <a:solidFill>
                            <a:schemeClr val="tx1"/>
                          </a:solidFill>
                          <a:latin typeface="Tw Cen MT" panose="020B0602020104020603" pitchFamily="34" charset="0"/>
                          <a:ea typeface="Times New Roman"/>
                          <a:cs typeface="Arial" pitchFamily="34" charset="0"/>
                        </a:rPr>
                        <a:t> </a:t>
                      </a:r>
                      <a:r>
                        <a:rPr lang="en-ZA" sz="1600" b="1" dirty="0" smtClean="0">
                          <a:solidFill>
                            <a:schemeClr val="tx1"/>
                          </a:solidFill>
                          <a:latin typeface="Tw Cen MT" panose="020B0602020104020603" pitchFamily="34" charset="0"/>
                          <a:ea typeface="Times New Roman"/>
                          <a:cs typeface="Arial" pitchFamily="34" charset="0"/>
                        </a:rPr>
                        <a:t>Target (11)</a:t>
                      </a:r>
                      <a:endParaRPr lang="en-ZA" sz="1600" b="1" dirty="0" smtClean="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69280">
                <a:tc>
                  <a:txBody>
                    <a:bodyPr/>
                    <a:lstStyle/>
                    <a:p>
                      <a:pPr>
                        <a:lnSpc>
                          <a:spcPct val="115000"/>
                        </a:lnSpc>
                        <a:spcAft>
                          <a:spcPts val="0"/>
                        </a:spcAft>
                      </a:pPr>
                      <a:r>
                        <a:rPr lang="en-ZA" sz="1600" b="0" dirty="0" smtClean="0">
                          <a:effectLst/>
                          <a:latin typeface="Tw Cen MT" panose="020B0602020104020603" pitchFamily="34" charset="0"/>
                          <a:ea typeface="Calibri"/>
                          <a:cs typeface="Arial" pitchFamily="34" charset="0"/>
                        </a:rPr>
                        <a:t>Analysis report on whistle blowing in the Public Service submitted</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pPr marL="0" lv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An analysis report on whistle blowing for Public Service employees was approved by the Director-General during the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40</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a:t>
            </a:r>
            <a:r>
              <a:rPr lang="en-ZA" sz="2400" b="1" dirty="0">
                <a:solidFill>
                  <a:schemeClr val="accent5">
                    <a:lumMod val="60000"/>
                    <a:lumOff val="40000"/>
                  </a:schemeClr>
                </a:solidFill>
              </a:rPr>
              <a:t>9</a:t>
            </a:r>
            <a:r>
              <a:rPr lang="en-ZA" sz="2400" b="1" dirty="0" smtClean="0">
                <a:solidFill>
                  <a:schemeClr val="accent5">
                    <a:lumMod val="60000"/>
                    <a:lumOff val="40000"/>
                  </a:schemeClr>
                </a:solidFill>
              </a:rPr>
              <a:t>)</a:t>
            </a:r>
            <a:br>
              <a:rPr lang="en-ZA" sz="2400" b="1" dirty="0" smtClean="0">
                <a:solidFill>
                  <a:schemeClr val="accent5">
                    <a:lumMod val="60000"/>
                    <a:lumOff val="40000"/>
                  </a:schemeClr>
                </a:solidFill>
              </a:rPr>
            </a:br>
            <a:r>
              <a:rPr lang="en-ZA" sz="2400" b="1" dirty="0" smtClean="0">
                <a:solidFill>
                  <a:schemeClr val="accent4">
                    <a:lumMod val="75000"/>
                  </a:schemeClr>
                </a:solidFill>
              </a:rPr>
              <a:t>4</a:t>
            </a:r>
            <a:r>
              <a:rPr lang="en-ZA" sz="2400" b="1" baseline="30000" dirty="0" smtClean="0">
                <a:solidFill>
                  <a:schemeClr val="accent4">
                    <a:lumMod val="75000"/>
                  </a:schemeClr>
                </a:solidFill>
              </a:rPr>
              <a:t>TH</a:t>
            </a:r>
            <a:r>
              <a:rPr lang="en-ZA" sz="2400" b="1" dirty="0" smtClean="0">
                <a:solidFill>
                  <a:schemeClr val="accent4">
                    <a:lumMod val="75000"/>
                  </a:schemeClr>
                </a:solidFill>
              </a:rPr>
              <a:t> QUARTER </a:t>
            </a:r>
            <a:r>
              <a:rPr lang="en-ZA" sz="2400" b="1" dirty="0">
                <a:solidFill>
                  <a:schemeClr val="accent4">
                    <a:lumMod val="75000"/>
                  </a:schemeClr>
                </a:solidFill>
              </a:rPr>
              <a:t>TARGETS ACHIEVED</a:t>
            </a:r>
            <a:endParaRPr lang="en-ZA" sz="2400" b="1" dirty="0"/>
          </a:p>
        </p:txBody>
      </p:sp>
    </p:spTree>
    <p:extLst>
      <p:ext uri="{BB962C8B-B14F-4D97-AF65-F5344CB8AC3E}">
        <p14:creationId xmlns:p14="http://schemas.microsoft.com/office/powerpoint/2010/main" xmlns="" val="855674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12681054"/>
              </p:ext>
            </p:extLst>
          </p:nvPr>
        </p:nvGraphicFramePr>
        <p:xfrm>
          <a:off x="1187624" y="98072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41</a:t>
            </a:r>
            <a:endParaRPr lang="en-US" sz="1400" b="0" dirty="0"/>
          </a:p>
        </p:txBody>
      </p:sp>
    </p:spTree>
    <p:extLst>
      <p:ext uri="{BB962C8B-B14F-4D97-AF65-F5344CB8AC3E}">
        <p14:creationId xmlns:p14="http://schemas.microsoft.com/office/powerpoint/2010/main" xmlns="" val="826549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9672" y="103480"/>
            <a:ext cx="6858000" cy="3592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EXPENDITURE PER PROGRAMME</a:t>
            </a:r>
            <a:endParaRPr lang="en-ZA" sz="2400" b="1" dirty="0">
              <a:solidFill>
                <a:schemeClr val="accent5"/>
              </a:solidFill>
              <a:latin typeface="+mn-lt"/>
            </a:endParaRPr>
          </a:p>
        </p:txBody>
      </p:sp>
      <p:sp>
        <p:nvSpPr>
          <p:cNvPr id="7"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42</a:t>
            </a:r>
            <a:endParaRPr lang="en-US" sz="1400" b="0" dirty="0"/>
          </a:p>
        </p:txBody>
      </p:sp>
      <p:graphicFrame>
        <p:nvGraphicFramePr>
          <p:cNvPr id="6" name="Table 5"/>
          <p:cNvGraphicFramePr>
            <a:graphicFrameLocks noGrp="1"/>
          </p:cNvGraphicFramePr>
          <p:nvPr>
            <p:extLst>
              <p:ext uri="{D42A27DB-BD31-4B8C-83A1-F6EECF244321}">
                <p14:modId xmlns:p14="http://schemas.microsoft.com/office/powerpoint/2010/main" xmlns="" val="2166269132"/>
              </p:ext>
            </p:extLst>
          </p:nvPr>
        </p:nvGraphicFramePr>
        <p:xfrm>
          <a:off x="1115616" y="758045"/>
          <a:ext cx="7588225" cy="5831027"/>
        </p:xfrm>
        <a:graphic>
          <a:graphicData uri="http://schemas.openxmlformats.org/drawingml/2006/table">
            <a:tbl>
              <a:tblPr/>
              <a:tblGrid>
                <a:gridCol w="2691681">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tblGrid>
              <a:tr h="506787">
                <a:tc rowSpan="2">
                  <a:txBody>
                    <a:bodyPr/>
                    <a:lstStyle/>
                    <a:p>
                      <a:pPr algn="ctr" fontAlgn="t"/>
                      <a:r>
                        <a:rPr lang="en-ZA" sz="1600" b="1" i="0" u="none" strike="noStrike" dirty="0">
                          <a:solidFill>
                            <a:srgbClr val="000000"/>
                          </a:solidFill>
                          <a:effectLst/>
                          <a:latin typeface="Tw Cen MT" panose="020B0602020104020603" pitchFamily="34" charset="0"/>
                        </a:rPr>
                        <a:t>DESCRIPTION</a:t>
                      </a:r>
                    </a:p>
                    <a:p>
                      <a:pPr algn="l" fontAlgn="b"/>
                      <a:r>
                        <a:rPr lang="en-ZA" sz="1600" b="1" i="0" u="none" strike="noStrike" dirty="0">
                          <a:solidFill>
                            <a:srgbClr val="000000"/>
                          </a:solidFill>
                          <a:effectLst/>
                          <a:latin typeface="Tw Cen MT" panose="020B0602020104020603"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FINAL BUDGET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ACTUAL </a:t>
                      </a:r>
                    </a:p>
                    <a:p>
                      <a:pPr algn="ctr" fontAlgn="t"/>
                      <a:r>
                        <a:rPr lang="en-ZA" sz="1600" b="1" i="0" u="none" strike="noStrike" dirty="0" smtClean="0">
                          <a:solidFill>
                            <a:srgbClr val="000000"/>
                          </a:solidFill>
                          <a:effectLst/>
                          <a:latin typeface="Tw Cen MT" panose="020B0602020104020603" pitchFamily="34" charset="0"/>
                        </a:rPr>
                        <a:t> - 31 MAR '17</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BUDGET</a:t>
                      </a:r>
                    </a:p>
                    <a:p>
                      <a:pPr algn="ctr" fontAlgn="t"/>
                      <a:r>
                        <a:rPr lang="en-ZA" sz="1600" b="1" i="0" u="none" strike="noStrike" dirty="0" smtClean="0">
                          <a:solidFill>
                            <a:srgbClr val="000000"/>
                          </a:solidFill>
                          <a:effectLst/>
                          <a:latin typeface="Tw Cen MT" panose="020B0602020104020603" pitchFamily="34" charset="0"/>
                        </a:rPr>
                        <a:t>UNSPENT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 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299770">
                <a:tc vMerge="1">
                  <a:txBody>
                    <a:bodyPr/>
                    <a:lstStyle/>
                    <a:p>
                      <a:pPr algn="l" fontAlgn="b"/>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299770">
                <a:tc>
                  <a:txBody>
                    <a:bodyPr/>
                    <a:lstStyle/>
                    <a:p>
                      <a:pPr algn="l" fontAlgn="b"/>
                      <a:r>
                        <a:rPr lang="en-ZA" sz="1600" b="0" i="0" u="none" strike="noStrike" dirty="0">
                          <a:solidFill>
                            <a:srgbClr val="000000"/>
                          </a:solidFill>
                          <a:effectLst/>
                          <a:latin typeface="Tw Cen MT" panose="020B0602020104020603" pitchFamily="34" charset="0"/>
                        </a:rPr>
                        <a:t> Administration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227 </a:t>
                      </a:r>
                      <a:r>
                        <a:rPr lang="en-ZA" sz="1600" b="0" i="0" u="none" strike="noStrike" kern="1200" dirty="0">
                          <a:solidFill>
                            <a:srgbClr val="000000"/>
                          </a:solidFill>
                          <a:effectLst/>
                          <a:latin typeface="Tw Cen MT" panose="020B0602020104020603" pitchFamily="34" charset="0"/>
                          <a:ea typeface="+mn-ea"/>
                          <a:cs typeface="+mn-cs"/>
                        </a:rPr>
                        <a:t>978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225 </a:t>
                      </a:r>
                      <a:r>
                        <a:rPr lang="en-ZA" sz="1600" b="0" i="0" u="none" strike="noStrike" kern="1200" dirty="0">
                          <a:solidFill>
                            <a:srgbClr val="000000"/>
                          </a:solidFill>
                          <a:effectLst/>
                          <a:latin typeface="Tw Cen MT" panose="020B0602020104020603" pitchFamily="34" charset="0"/>
                          <a:ea typeface="+mn-ea"/>
                          <a:cs typeface="+mn-cs"/>
                        </a:rPr>
                        <a:t>266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2 712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98.81</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99770">
                <a:tc>
                  <a:txBody>
                    <a:bodyPr/>
                    <a:lstStyle/>
                    <a:p>
                      <a:pPr algn="l" fontAlgn="b"/>
                      <a:r>
                        <a:rPr lang="en-ZA" sz="1600" b="0" i="0" u="none" strike="noStrike" dirty="0">
                          <a:solidFill>
                            <a:srgbClr val="000000"/>
                          </a:solidFill>
                          <a:effectLst/>
                          <a:latin typeface="Tw Cen MT" panose="020B0602020104020603" pitchFamily="34" charset="0"/>
                        </a:rPr>
                        <a:t> Policy Development, Research </a:t>
                      </a:r>
                      <a:r>
                        <a:rPr lang="en-ZA" sz="1600" b="0" i="0" u="none" strike="noStrike" dirty="0" smtClean="0">
                          <a:solidFill>
                            <a:srgbClr val="000000"/>
                          </a:solidFill>
                          <a:effectLst/>
                          <a:latin typeface="Tw Cen MT" panose="020B0602020104020603" pitchFamily="34" charset="0"/>
                        </a:rPr>
                        <a:t>    and </a:t>
                      </a:r>
                      <a:r>
                        <a:rPr lang="en-ZA" sz="1600" b="0" i="0" u="none" strike="noStrike" dirty="0">
                          <a:solidFill>
                            <a:srgbClr val="000000"/>
                          </a:solidFill>
                          <a:effectLst/>
                          <a:latin typeface="Tw Cen MT" panose="020B0602020104020603" pitchFamily="34" charset="0"/>
                        </a:rPr>
                        <a:t>Analysis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30 </a:t>
                      </a:r>
                      <a:r>
                        <a:rPr lang="en-ZA" sz="1600" b="0" i="0" u="none" strike="noStrike" kern="1200" dirty="0">
                          <a:solidFill>
                            <a:srgbClr val="000000"/>
                          </a:solidFill>
                          <a:effectLst/>
                          <a:latin typeface="Tw Cen MT" panose="020B0602020104020603" pitchFamily="34" charset="0"/>
                          <a:ea typeface="+mn-ea"/>
                          <a:cs typeface="+mn-cs"/>
                        </a:rPr>
                        <a:t>417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29 145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1 272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95.82</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07576">
                <a:tc>
                  <a:txBody>
                    <a:bodyPr/>
                    <a:lstStyle/>
                    <a:p>
                      <a:pPr algn="l" fontAlgn="b"/>
                      <a:r>
                        <a:rPr lang="en-ZA" sz="1600" b="0" i="0" u="none" strike="noStrike" dirty="0">
                          <a:solidFill>
                            <a:srgbClr val="000000"/>
                          </a:solidFill>
                          <a:effectLst/>
                          <a:latin typeface="Tw Cen MT" panose="020B0602020104020603" pitchFamily="34" charset="0"/>
                        </a:rPr>
                        <a:t> Labour Relations and Human Resource </a:t>
                      </a:r>
                      <a:r>
                        <a:rPr lang="en-ZA" sz="1600" b="0" i="0" u="none" strike="noStrike" dirty="0" smtClean="0">
                          <a:solidFill>
                            <a:srgbClr val="000000"/>
                          </a:solidFill>
                          <a:effectLst/>
                          <a:latin typeface="Tw Cen MT" panose="020B0602020104020603" pitchFamily="34" charset="0"/>
                        </a:rPr>
                        <a:t>Management</a:t>
                      </a:r>
                      <a:endParaRPr lang="en-ZA" sz="1600" b="0"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Tw Cen MT" panose="020B0602020104020603" pitchFamily="34" charset="0"/>
                        </a:rPr>
                        <a:t>58 636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Tw Cen MT" panose="020B0602020104020603" pitchFamily="34" charset="0"/>
                        </a:rPr>
                        <a:t>54 424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Tw Cen MT" panose="020B0602020104020603" pitchFamily="34" charset="0"/>
                        </a:rPr>
                        <a:t>4 212</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dirty="0" smtClean="0">
                          <a:solidFill>
                            <a:srgbClr val="000000"/>
                          </a:solidFill>
                          <a:effectLst/>
                          <a:latin typeface="Tw Cen MT" panose="020B0602020104020603" pitchFamily="34" charset="0"/>
                        </a:rPr>
                        <a:t>92.82</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38677">
                <a:tc>
                  <a:txBody>
                    <a:bodyPr/>
                    <a:lstStyle/>
                    <a:p>
                      <a:pPr algn="l" fontAlgn="b"/>
                      <a:r>
                        <a:rPr lang="en-ZA" sz="1600" b="0" i="0" u="none" strike="noStrike" dirty="0" smtClean="0">
                          <a:solidFill>
                            <a:srgbClr val="000000"/>
                          </a:solidFill>
                          <a:effectLst/>
                          <a:latin typeface="Tw Cen MT" panose="020B0602020104020603" pitchFamily="34" charset="0"/>
                        </a:rPr>
                        <a:t> Presidential Remuneration Review Commission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14 367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11 667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2 700</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81.21</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99770">
                <a:tc>
                  <a:txBody>
                    <a:bodyPr/>
                    <a:lstStyle/>
                    <a:p>
                      <a:pPr algn="l" fontAlgn="b"/>
                      <a:r>
                        <a:rPr lang="en-ZA" sz="1600" b="0" i="0" u="none" strike="noStrike" dirty="0">
                          <a:solidFill>
                            <a:srgbClr val="000000"/>
                          </a:solidFill>
                          <a:effectLst/>
                          <a:latin typeface="Tw Cen MT" panose="020B0602020104020603" pitchFamily="34" charset="0"/>
                        </a:rPr>
                        <a:t> Government Chief Information Officer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17 356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15 </a:t>
                      </a:r>
                      <a:r>
                        <a:rPr lang="en-ZA" sz="1600" b="0" i="0" u="none" strike="noStrike" kern="1200" dirty="0">
                          <a:solidFill>
                            <a:srgbClr val="000000"/>
                          </a:solidFill>
                          <a:effectLst/>
                          <a:latin typeface="Tw Cen MT" panose="020B0602020104020603" pitchFamily="34" charset="0"/>
                          <a:ea typeface="+mn-ea"/>
                          <a:cs typeface="+mn-cs"/>
                        </a:rPr>
                        <a:t>908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1 448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91.66</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99770">
                <a:tc>
                  <a:txBody>
                    <a:bodyPr/>
                    <a:lstStyle/>
                    <a:p>
                      <a:pPr algn="l" fontAlgn="b"/>
                      <a:r>
                        <a:rPr lang="en-ZA" sz="1600" b="0" i="0" u="none" strike="noStrike" dirty="0">
                          <a:solidFill>
                            <a:srgbClr val="000000"/>
                          </a:solidFill>
                          <a:effectLst/>
                          <a:latin typeface="Tw Cen MT" panose="020B0602020104020603" pitchFamily="34" charset="0"/>
                        </a:rPr>
                        <a:t> Service Delivery Support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54 </a:t>
                      </a:r>
                      <a:r>
                        <a:rPr lang="en-ZA" sz="1600" b="0" i="0" u="none" strike="noStrike" kern="1200" dirty="0">
                          <a:solidFill>
                            <a:srgbClr val="000000"/>
                          </a:solidFill>
                          <a:effectLst/>
                          <a:latin typeface="Tw Cen MT" panose="020B0602020104020603" pitchFamily="34" charset="0"/>
                          <a:ea typeface="+mn-ea"/>
                          <a:cs typeface="+mn-cs"/>
                        </a:rPr>
                        <a:t>003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51 </a:t>
                      </a:r>
                      <a:r>
                        <a:rPr lang="en-ZA" sz="1600" b="0" i="0" u="none" strike="noStrike" kern="1200" dirty="0">
                          <a:solidFill>
                            <a:srgbClr val="000000"/>
                          </a:solidFill>
                          <a:effectLst/>
                          <a:latin typeface="Tw Cen MT" panose="020B0602020104020603" pitchFamily="34" charset="0"/>
                          <a:ea typeface="+mn-ea"/>
                          <a:cs typeface="+mn-cs"/>
                        </a:rPr>
                        <a:t>838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2165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95.99</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99770">
                <a:tc>
                  <a:txBody>
                    <a:bodyPr/>
                    <a:lstStyle/>
                    <a:p>
                      <a:pPr algn="l" fontAlgn="b"/>
                      <a:r>
                        <a:rPr lang="en-ZA" sz="1600" b="0" i="0" u="none" strike="noStrike" dirty="0">
                          <a:solidFill>
                            <a:srgbClr val="000000"/>
                          </a:solidFill>
                          <a:effectLst/>
                          <a:latin typeface="Tw Cen MT" panose="020B0602020104020603" pitchFamily="34" charset="0"/>
                        </a:rPr>
                        <a:t> Governance of Public Administration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44 695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42 </a:t>
                      </a:r>
                      <a:r>
                        <a:rPr lang="en-ZA" sz="1600" b="0" i="0" u="none" strike="noStrike" kern="1200" dirty="0">
                          <a:solidFill>
                            <a:srgbClr val="000000"/>
                          </a:solidFill>
                          <a:effectLst/>
                          <a:latin typeface="Tw Cen MT" panose="020B0602020104020603" pitchFamily="34" charset="0"/>
                          <a:ea typeface="+mn-ea"/>
                          <a:cs typeface="+mn-cs"/>
                        </a:rPr>
                        <a:t>628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2 067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95.38</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99770">
                <a:tc>
                  <a:txBody>
                    <a:bodyPr/>
                    <a:lstStyle/>
                    <a:p>
                      <a:pPr algn="l" fontAlgn="b"/>
                      <a:r>
                        <a:rPr lang="en-ZA" sz="1600" b="1" i="0" u="none" strike="noStrike" dirty="0">
                          <a:solidFill>
                            <a:srgbClr val="000000"/>
                          </a:solidFill>
                          <a:effectLst/>
                          <a:latin typeface="Tw Cen MT" panose="020B0602020104020603" pitchFamily="34" charset="0"/>
                        </a:rPr>
                        <a:t> Total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 </a:t>
                      </a:r>
                      <a:r>
                        <a:rPr lang="en-ZA" sz="1600" b="1" i="0" u="none" strike="noStrike" kern="1200" dirty="0">
                          <a:solidFill>
                            <a:srgbClr val="000000"/>
                          </a:solidFill>
                          <a:effectLst/>
                          <a:latin typeface="Tw Cen MT" panose="020B0602020104020603" pitchFamily="34" charset="0"/>
                          <a:ea typeface="+mn-ea"/>
                          <a:cs typeface="+mn-cs"/>
                        </a:rPr>
                        <a:t>447 452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  </a:t>
                      </a:r>
                      <a:r>
                        <a:rPr lang="en-ZA" sz="1600" b="1" i="0" u="none" strike="noStrike" kern="1200" dirty="0">
                          <a:solidFill>
                            <a:srgbClr val="000000"/>
                          </a:solidFill>
                          <a:effectLst/>
                          <a:latin typeface="Tw Cen MT" panose="020B0602020104020603" pitchFamily="34" charset="0"/>
                          <a:ea typeface="+mn-ea"/>
                          <a:cs typeface="+mn-cs"/>
                        </a:rPr>
                        <a:t>430 876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  </a:t>
                      </a:r>
                      <a:r>
                        <a:rPr lang="en-ZA" sz="1600" b="1" i="0" u="none" strike="noStrike" kern="1200" dirty="0">
                          <a:solidFill>
                            <a:srgbClr val="000000"/>
                          </a:solidFill>
                          <a:effectLst/>
                          <a:latin typeface="Tw Cen MT" panose="020B0602020104020603" pitchFamily="34" charset="0"/>
                          <a:ea typeface="+mn-ea"/>
                          <a:cs typeface="+mn-cs"/>
                        </a:rPr>
                        <a:t>16 576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96.30</a:t>
                      </a:r>
                      <a:endParaRPr lang="en-ZA" sz="1600" b="1"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299770">
                <a:tc>
                  <a:txBody>
                    <a:bodyPr/>
                    <a:lstStyle/>
                    <a:p>
                      <a:pPr algn="l" fontAlgn="b"/>
                      <a:r>
                        <a:rPr lang="en-ZA" sz="1600" b="0" i="0" u="none" strike="noStrike" dirty="0">
                          <a:solidFill>
                            <a:srgbClr val="000000"/>
                          </a:solidFill>
                          <a:effectLst/>
                          <a:latin typeface="Tw Cen MT" panose="020B0602020104020603" pitchFamily="34" charset="0"/>
                        </a:rPr>
                        <a:t> Centre for Public Service Innovation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32 094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32 </a:t>
                      </a:r>
                      <a:r>
                        <a:rPr lang="en-ZA" sz="1600" b="0" i="0" u="none" strike="noStrike" kern="1200" dirty="0">
                          <a:solidFill>
                            <a:srgbClr val="000000"/>
                          </a:solidFill>
                          <a:effectLst/>
                          <a:latin typeface="Tw Cen MT" panose="020B0602020104020603" pitchFamily="34" charset="0"/>
                          <a:ea typeface="+mn-ea"/>
                          <a:cs typeface="+mn-cs"/>
                        </a:rPr>
                        <a:t>094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100.00</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99770">
                <a:tc>
                  <a:txBody>
                    <a:bodyPr/>
                    <a:lstStyle/>
                    <a:p>
                      <a:pPr algn="l" fontAlgn="b"/>
                      <a:r>
                        <a:rPr lang="en-ZA" sz="1600" b="0" i="0" u="none" strike="noStrike" dirty="0">
                          <a:solidFill>
                            <a:srgbClr val="000000"/>
                          </a:solidFill>
                          <a:effectLst/>
                          <a:latin typeface="Tw Cen MT" panose="020B0602020104020603" pitchFamily="34" charset="0"/>
                        </a:rPr>
                        <a:t> National School of Government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71 </a:t>
                      </a:r>
                      <a:r>
                        <a:rPr lang="en-ZA" sz="1600" b="0" i="0" u="none" strike="noStrike" kern="1200" dirty="0">
                          <a:solidFill>
                            <a:srgbClr val="000000"/>
                          </a:solidFill>
                          <a:effectLst/>
                          <a:latin typeface="Tw Cen MT" panose="020B0602020104020603" pitchFamily="34" charset="0"/>
                          <a:ea typeface="+mn-ea"/>
                          <a:cs typeface="+mn-cs"/>
                        </a:rPr>
                        <a:t>067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71 </a:t>
                      </a:r>
                      <a:r>
                        <a:rPr lang="en-ZA" sz="1600" b="0" i="0" u="none" strike="noStrike" kern="1200" dirty="0">
                          <a:solidFill>
                            <a:srgbClr val="000000"/>
                          </a:solidFill>
                          <a:effectLst/>
                          <a:latin typeface="Tw Cen MT" panose="020B0602020104020603" pitchFamily="34" charset="0"/>
                          <a:ea typeface="+mn-ea"/>
                          <a:cs typeface="+mn-cs"/>
                        </a:rPr>
                        <a:t>067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100.00</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99770">
                <a:tc>
                  <a:txBody>
                    <a:bodyPr/>
                    <a:lstStyle/>
                    <a:p>
                      <a:pPr algn="l" fontAlgn="b"/>
                      <a:r>
                        <a:rPr lang="en-ZA" sz="1600" b="0" i="0" u="none" strike="noStrike" dirty="0">
                          <a:solidFill>
                            <a:srgbClr val="000000"/>
                          </a:solidFill>
                          <a:effectLst/>
                          <a:latin typeface="Tw Cen MT" panose="020B0602020104020603" pitchFamily="34" charset="0"/>
                        </a:rPr>
                        <a:t> Public Service Commission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229 </a:t>
                      </a:r>
                      <a:r>
                        <a:rPr lang="en-ZA" sz="1600" b="0" i="0" u="none" strike="noStrike" kern="1200" dirty="0">
                          <a:solidFill>
                            <a:srgbClr val="000000"/>
                          </a:solidFill>
                          <a:effectLst/>
                          <a:latin typeface="Tw Cen MT" panose="020B0602020104020603" pitchFamily="34" charset="0"/>
                          <a:ea typeface="+mn-ea"/>
                          <a:cs typeface="+mn-cs"/>
                        </a:rPr>
                        <a:t>233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229 </a:t>
                      </a:r>
                      <a:r>
                        <a:rPr lang="en-ZA" sz="1600" b="0" i="0" u="none" strike="noStrike" kern="1200" dirty="0">
                          <a:solidFill>
                            <a:srgbClr val="000000"/>
                          </a:solidFill>
                          <a:effectLst/>
                          <a:latin typeface="Tw Cen MT" panose="020B0602020104020603" pitchFamily="34" charset="0"/>
                          <a:ea typeface="+mn-ea"/>
                          <a:cs typeface="+mn-cs"/>
                        </a:rPr>
                        <a:t>233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100.00</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99770">
                <a:tc>
                  <a:txBody>
                    <a:bodyPr/>
                    <a:lstStyle/>
                    <a:p>
                      <a:pPr algn="l" fontAlgn="b"/>
                      <a:r>
                        <a:rPr lang="en-ZA" sz="1600" b="1" i="0" u="none" strike="noStrike" dirty="0">
                          <a:solidFill>
                            <a:srgbClr val="000000"/>
                          </a:solidFill>
                          <a:effectLst/>
                          <a:latin typeface="Tw Cen MT" panose="020B0602020104020603" pitchFamily="34" charset="0"/>
                        </a:rPr>
                        <a:t> Total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332 </a:t>
                      </a:r>
                      <a:r>
                        <a:rPr lang="en-ZA" sz="1600" b="1" i="0" u="none" strike="noStrike" kern="1200" dirty="0">
                          <a:solidFill>
                            <a:srgbClr val="000000"/>
                          </a:solidFill>
                          <a:effectLst/>
                          <a:latin typeface="Tw Cen MT" panose="020B0602020104020603" pitchFamily="34" charset="0"/>
                          <a:ea typeface="+mn-ea"/>
                          <a:cs typeface="+mn-cs"/>
                        </a:rPr>
                        <a:t>394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  </a:t>
                      </a:r>
                      <a:r>
                        <a:rPr lang="en-ZA" sz="1600" b="1" i="0" u="none" strike="noStrike" kern="1200" dirty="0">
                          <a:solidFill>
                            <a:srgbClr val="000000"/>
                          </a:solidFill>
                          <a:effectLst/>
                          <a:latin typeface="Tw Cen MT" panose="020B0602020104020603" pitchFamily="34" charset="0"/>
                          <a:ea typeface="+mn-ea"/>
                          <a:cs typeface="+mn-cs"/>
                        </a:rPr>
                        <a:t>332 394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a:solidFill>
                            <a:srgbClr val="000000"/>
                          </a:solidFill>
                          <a:effectLst/>
                          <a:latin typeface="Tw Cen MT" panose="020B0602020104020603" pitchFamily="34" charset="0"/>
                          <a:ea typeface="+mn-ea"/>
                          <a:cs typeface="+mn-cs"/>
                        </a:rPr>
                        <a:t>     </a:t>
                      </a:r>
                      <a:r>
                        <a:rPr lang="en-ZA" sz="1600" b="1" i="0" u="none" strike="noStrike" kern="1200" dirty="0" smtClean="0">
                          <a:solidFill>
                            <a:srgbClr val="000000"/>
                          </a:solidFill>
                          <a:effectLst/>
                          <a:latin typeface="Tw Cen MT" panose="020B0602020104020603" pitchFamily="34" charset="0"/>
                          <a:ea typeface="+mn-ea"/>
                          <a:cs typeface="+mn-cs"/>
                        </a:rPr>
                        <a:t>- </a:t>
                      </a:r>
                      <a:endParaRPr lang="en-ZA" sz="1600" b="1"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100.00</a:t>
                      </a:r>
                      <a:endParaRPr lang="en-ZA" sz="1600" b="1"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299770">
                <a:tc>
                  <a:txBody>
                    <a:bodyPr/>
                    <a:lstStyle/>
                    <a:p>
                      <a:pPr algn="l" fontAlgn="t"/>
                      <a:r>
                        <a:rPr lang="en-ZA" sz="1600" b="1" i="0" u="none" strike="noStrike" dirty="0" smtClean="0">
                          <a:solidFill>
                            <a:srgbClr val="000000"/>
                          </a:solidFill>
                          <a:effectLst/>
                          <a:latin typeface="Tw Cen MT" panose="020B0602020104020603" pitchFamily="34" charset="0"/>
                        </a:rPr>
                        <a:t>Total MPSA</a:t>
                      </a:r>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779 </a:t>
                      </a:r>
                      <a:r>
                        <a:rPr lang="en-ZA" sz="1600" b="1" i="0" u="none" strike="noStrike" kern="1200" dirty="0">
                          <a:solidFill>
                            <a:srgbClr val="000000"/>
                          </a:solidFill>
                          <a:effectLst/>
                          <a:latin typeface="Tw Cen MT" panose="020B0602020104020603" pitchFamily="34" charset="0"/>
                          <a:ea typeface="+mn-ea"/>
                          <a:cs typeface="+mn-cs"/>
                        </a:rPr>
                        <a:t>846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a:solidFill>
                            <a:srgbClr val="000000"/>
                          </a:solidFill>
                          <a:effectLst/>
                          <a:latin typeface="Tw Cen MT" panose="020B0602020104020603" pitchFamily="34" charset="0"/>
                          <a:ea typeface="+mn-ea"/>
                          <a:cs typeface="+mn-cs"/>
                        </a:rPr>
                        <a:t>    763 270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 </a:t>
                      </a:r>
                      <a:r>
                        <a:rPr lang="en-ZA" sz="1600" b="1" i="0" u="none" strike="noStrike" kern="1200" dirty="0">
                          <a:solidFill>
                            <a:srgbClr val="000000"/>
                          </a:solidFill>
                          <a:effectLst/>
                          <a:latin typeface="Tw Cen MT" panose="020B0602020104020603" pitchFamily="34" charset="0"/>
                          <a:ea typeface="+mn-ea"/>
                          <a:cs typeface="+mn-cs"/>
                        </a:rPr>
                        <a:t>16 576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97.87</a:t>
                      </a:r>
                      <a:endParaRPr lang="en-ZA" sz="1600" b="1"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4202236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7760" y="0"/>
            <a:ext cx="8393008"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EXPENDITURE PER ECONOMIC CLASSIFICATION</a:t>
            </a:r>
            <a:endParaRPr lang="en-ZA" sz="2400" b="1" dirty="0">
              <a:solidFill>
                <a:schemeClr val="accent5"/>
              </a:solidFill>
              <a:latin typeface="+mn-lt"/>
            </a:endParaRPr>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43</a:t>
            </a:r>
            <a:endParaRPr lang="en-US" sz="1400" b="0" dirty="0"/>
          </a:p>
        </p:txBody>
      </p:sp>
      <p:graphicFrame>
        <p:nvGraphicFramePr>
          <p:cNvPr id="7" name="Table 6"/>
          <p:cNvGraphicFramePr>
            <a:graphicFrameLocks noGrp="1"/>
          </p:cNvGraphicFramePr>
          <p:nvPr>
            <p:extLst>
              <p:ext uri="{D42A27DB-BD31-4B8C-83A1-F6EECF244321}">
                <p14:modId xmlns:p14="http://schemas.microsoft.com/office/powerpoint/2010/main" xmlns="" val="4059711165"/>
              </p:ext>
            </p:extLst>
          </p:nvPr>
        </p:nvGraphicFramePr>
        <p:xfrm>
          <a:off x="1043609" y="1266024"/>
          <a:ext cx="7776863" cy="3037049"/>
        </p:xfrm>
        <a:graphic>
          <a:graphicData uri="http://schemas.openxmlformats.org/drawingml/2006/table">
            <a:tbl>
              <a:tblPr/>
              <a:tblGrid>
                <a:gridCol w="2664295">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tblGrid>
              <a:tr h="470282">
                <a:tc rowSpan="2">
                  <a:txBody>
                    <a:bodyPr/>
                    <a:lstStyle/>
                    <a:p>
                      <a:pPr algn="ctr" fontAlgn="t"/>
                      <a:r>
                        <a:rPr lang="en-ZA" sz="1600" b="1" i="0" u="none" strike="noStrike" dirty="0" smtClean="0">
                          <a:solidFill>
                            <a:srgbClr val="000000"/>
                          </a:solidFill>
                          <a:effectLst/>
                          <a:latin typeface="Tw Cen MT" panose="020B0602020104020603" pitchFamily="34" charset="0"/>
                        </a:rPr>
                        <a:t>DESCRIPTION</a:t>
                      </a:r>
                      <a:endParaRPr lang="en-ZA" sz="1600" b="1" i="0" u="none" strike="noStrike" dirty="0">
                        <a:solidFill>
                          <a:srgbClr val="000000"/>
                        </a:solidFill>
                        <a:effectLst/>
                        <a:latin typeface="Tw Cen MT" panose="020B0602020104020603" pitchFamily="34" charset="0"/>
                      </a:endParaRPr>
                    </a:p>
                    <a:p>
                      <a:pPr algn="l" fontAlgn="b"/>
                      <a:r>
                        <a:rPr lang="en-ZA" sz="1600" b="1" i="0" u="none" strike="noStrike" dirty="0" smtClean="0">
                          <a:solidFill>
                            <a:srgbClr val="000000"/>
                          </a:solidFill>
                          <a:effectLst/>
                          <a:latin typeface="Tw Cen MT" panose="020B0602020104020603" pitchFamily="34" charset="0"/>
                        </a:rPr>
                        <a:t> </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FINAL BUDGET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ACTUAL </a:t>
                      </a:r>
                    </a:p>
                    <a:p>
                      <a:pPr algn="ctr" fontAlgn="t"/>
                      <a:r>
                        <a:rPr lang="en-ZA" sz="1600" b="1" i="0" u="none" strike="noStrike" dirty="0" smtClean="0">
                          <a:solidFill>
                            <a:srgbClr val="000000"/>
                          </a:solidFill>
                          <a:effectLst/>
                          <a:latin typeface="Tw Cen MT" panose="020B0602020104020603" pitchFamily="34" charset="0"/>
                        </a:rPr>
                        <a:t> - 31 MAR '17</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BUDGET</a:t>
                      </a:r>
                    </a:p>
                    <a:p>
                      <a:pPr algn="ctr" fontAlgn="t"/>
                      <a:r>
                        <a:rPr lang="en-ZA" sz="1600" b="1" i="0" u="none" strike="noStrike" dirty="0" smtClean="0">
                          <a:solidFill>
                            <a:srgbClr val="000000"/>
                          </a:solidFill>
                          <a:effectLst/>
                          <a:latin typeface="Tw Cen MT" panose="020B0602020104020603" pitchFamily="34" charset="0"/>
                        </a:rPr>
                        <a:t>UNSPENT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 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71783">
                <a:tc vMerge="1">
                  <a:txBody>
                    <a:bodyPr/>
                    <a:lstStyle/>
                    <a:p>
                      <a:pPr algn="l" fontAlgn="b"/>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smtClean="0">
                          <a:solidFill>
                            <a:srgbClr val="000000"/>
                          </a:solidFill>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smtClean="0">
                          <a:solidFill>
                            <a:srgbClr val="000000"/>
                          </a:solidFill>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smtClean="0">
                          <a:solidFill>
                            <a:srgbClr val="000000"/>
                          </a:solidFill>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smtClean="0">
                          <a:solidFill>
                            <a:srgbClr val="000000"/>
                          </a:solidFill>
                          <a:effectLst/>
                          <a:latin typeface="Tw Cen MT" panose="020B0602020104020603" pitchFamily="34" charset="0"/>
                        </a:rPr>
                        <a:t>%</a:t>
                      </a:r>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54079">
                <a:tc>
                  <a:txBody>
                    <a:bodyPr/>
                    <a:lstStyle/>
                    <a:p>
                      <a:pPr algn="l" fontAlgn="b"/>
                      <a:r>
                        <a:rPr lang="en-ZA" sz="1600" b="0" i="0" u="none" strike="noStrike" dirty="0">
                          <a:solidFill>
                            <a:srgbClr val="000000"/>
                          </a:solidFill>
                          <a:effectLst/>
                          <a:latin typeface="Tw Cen MT" panose="020B0602020104020603" pitchFamily="34" charset="0"/>
                        </a:rPr>
                        <a:t> Compensation of Employees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269 </a:t>
                      </a:r>
                      <a:r>
                        <a:rPr lang="en-ZA" sz="1600" b="0" i="0" u="none" strike="noStrike" kern="1200" dirty="0">
                          <a:solidFill>
                            <a:srgbClr val="000000"/>
                          </a:solidFill>
                          <a:effectLst/>
                          <a:latin typeface="Tw Cen MT" panose="020B0602020104020603" pitchFamily="34" charset="0"/>
                          <a:ea typeface="+mn-ea"/>
                          <a:cs typeface="+mn-cs"/>
                        </a:rPr>
                        <a:t>939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254 </a:t>
                      </a:r>
                      <a:r>
                        <a:rPr lang="en-ZA" sz="1600" b="0" i="0" u="none" strike="noStrike" kern="1200" dirty="0">
                          <a:solidFill>
                            <a:srgbClr val="000000"/>
                          </a:solidFill>
                          <a:effectLst/>
                          <a:latin typeface="Tw Cen MT" panose="020B0602020104020603" pitchFamily="34" charset="0"/>
                          <a:ea typeface="+mn-ea"/>
                          <a:cs typeface="+mn-cs"/>
                        </a:rPr>
                        <a:t>534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a:solidFill>
                            <a:srgbClr val="000000"/>
                          </a:solidFill>
                          <a:effectLst/>
                          <a:latin typeface="Tw Cen MT" panose="020B0602020104020603" pitchFamily="34" charset="0"/>
                          <a:ea typeface="+mn-ea"/>
                          <a:cs typeface="+mn-cs"/>
                        </a:rPr>
                        <a:t>       15 405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94.29</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4079">
                <a:tc>
                  <a:txBody>
                    <a:bodyPr/>
                    <a:lstStyle/>
                    <a:p>
                      <a:pPr algn="l" fontAlgn="b"/>
                      <a:r>
                        <a:rPr lang="en-ZA" sz="1600" b="0" i="0" u="none" strike="noStrike" dirty="0">
                          <a:solidFill>
                            <a:srgbClr val="000000"/>
                          </a:solidFill>
                          <a:effectLst/>
                          <a:latin typeface="Tw Cen MT" panose="020B0602020104020603" pitchFamily="34" charset="0"/>
                        </a:rPr>
                        <a:t> Goods and Services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159 670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158 </a:t>
                      </a:r>
                      <a:r>
                        <a:rPr lang="en-ZA" sz="1600" b="0" i="0" u="none" strike="noStrike" kern="1200" dirty="0">
                          <a:solidFill>
                            <a:srgbClr val="000000"/>
                          </a:solidFill>
                          <a:effectLst/>
                          <a:latin typeface="Tw Cen MT" panose="020B0602020104020603" pitchFamily="34" charset="0"/>
                          <a:ea typeface="+mn-ea"/>
                          <a:cs typeface="+mn-cs"/>
                        </a:rPr>
                        <a:t>621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1 049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99.34</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4079">
                <a:tc>
                  <a:txBody>
                    <a:bodyPr/>
                    <a:lstStyle/>
                    <a:p>
                      <a:pPr algn="l" fontAlgn="b"/>
                      <a:r>
                        <a:rPr lang="en-ZA" sz="1600" b="0" i="0" u="none" strike="noStrike" dirty="0">
                          <a:solidFill>
                            <a:srgbClr val="000000"/>
                          </a:solidFill>
                          <a:effectLst/>
                          <a:latin typeface="Tw Cen MT" panose="020B0602020104020603" pitchFamily="34" charset="0"/>
                        </a:rPr>
                        <a:t> Payment for Financial Assets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378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378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100.00</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54079">
                <a:tc>
                  <a:txBody>
                    <a:bodyPr/>
                    <a:lstStyle/>
                    <a:p>
                      <a:pPr algn="l" fontAlgn="b"/>
                      <a:r>
                        <a:rPr lang="en-ZA" sz="1600" b="0" i="0" u="none" strike="noStrike" dirty="0">
                          <a:solidFill>
                            <a:srgbClr val="000000"/>
                          </a:solidFill>
                          <a:effectLst/>
                          <a:latin typeface="Tw Cen MT" panose="020B0602020104020603" pitchFamily="34" charset="0"/>
                        </a:rPr>
                        <a:t> Transfers and Subsidies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336 542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336 </a:t>
                      </a:r>
                      <a:r>
                        <a:rPr lang="en-ZA" sz="1600" b="0" i="0" u="none" strike="noStrike" kern="1200" dirty="0">
                          <a:solidFill>
                            <a:srgbClr val="000000"/>
                          </a:solidFill>
                          <a:effectLst/>
                          <a:latin typeface="Tw Cen MT" panose="020B0602020104020603" pitchFamily="34" charset="0"/>
                          <a:ea typeface="+mn-ea"/>
                          <a:cs typeface="+mn-cs"/>
                        </a:rPr>
                        <a:t>472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70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99.98</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1783">
                <a:tc>
                  <a:txBody>
                    <a:bodyPr/>
                    <a:lstStyle/>
                    <a:p>
                      <a:pPr algn="l" fontAlgn="b"/>
                      <a:r>
                        <a:rPr lang="en-ZA" sz="1600" b="0" i="0" u="none" strike="noStrike" dirty="0">
                          <a:solidFill>
                            <a:srgbClr val="000000"/>
                          </a:solidFill>
                          <a:effectLst/>
                          <a:latin typeface="Tw Cen MT" panose="020B0602020104020603" pitchFamily="34" charset="0"/>
                        </a:rPr>
                        <a:t> Payment of Capital Assets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 </a:t>
                      </a:r>
                      <a:r>
                        <a:rPr lang="en-ZA" sz="1600" b="0" i="0" u="none" strike="noStrike" kern="1200" dirty="0">
                          <a:solidFill>
                            <a:srgbClr val="000000"/>
                          </a:solidFill>
                          <a:effectLst/>
                          <a:latin typeface="Tw Cen MT" panose="020B0602020104020603" pitchFamily="34" charset="0"/>
                          <a:ea typeface="+mn-ea"/>
                          <a:cs typeface="+mn-cs"/>
                        </a:rPr>
                        <a:t>13 317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a:solidFill>
                            <a:srgbClr val="000000"/>
                          </a:solidFill>
                          <a:effectLst/>
                          <a:latin typeface="Tw Cen MT" panose="020B0602020104020603" pitchFamily="34" charset="0"/>
                          <a:ea typeface="+mn-ea"/>
                          <a:cs typeface="+mn-cs"/>
                        </a:rPr>
                        <a:t>   </a:t>
                      </a:r>
                      <a:r>
                        <a:rPr lang="en-ZA" sz="1600" b="0" i="0" u="none" strike="noStrike" kern="1200" dirty="0" smtClean="0">
                          <a:solidFill>
                            <a:srgbClr val="000000"/>
                          </a:solidFill>
                          <a:effectLst/>
                          <a:latin typeface="Tw Cen MT" panose="020B0602020104020603" pitchFamily="34" charset="0"/>
                          <a:ea typeface="+mn-ea"/>
                          <a:cs typeface="+mn-cs"/>
                        </a:rPr>
                        <a:t>13 </a:t>
                      </a:r>
                      <a:r>
                        <a:rPr lang="en-ZA" sz="1600" b="0" i="0" u="none" strike="noStrike" kern="1200" dirty="0">
                          <a:solidFill>
                            <a:srgbClr val="000000"/>
                          </a:solidFill>
                          <a:effectLst/>
                          <a:latin typeface="Tw Cen MT" panose="020B0602020104020603" pitchFamily="34" charset="0"/>
                          <a:ea typeface="+mn-ea"/>
                          <a:cs typeface="+mn-cs"/>
                        </a:rPr>
                        <a:t>265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52 </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ZA" sz="1600" b="0" i="0" u="none" strike="noStrike" kern="1200" dirty="0" smtClean="0">
                          <a:solidFill>
                            <a:srgbClr val="000000"/>
                          </a:solidFill>
                          <a:effectLst/>
                          <a:latin typeface="Tw Cen MT" panose="020B0602020104020603" pitchFamily="34" charset="0"/>
                          <a:ea typeface="+mn-ea"/>
                          <a:cs typeface="+mn-cs"/>
                        </a:rPr>
                        <a:t>99.61</a:t>
                      </a:r>
                      <a:endParaRPr lang="en-ZA" sz="1600" b="0"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9487">
                <a:tc>
                  <a:txBody>
                    <a:bodyPr/>
                    <a:lstStyle/>
                    <a:p>
                      <a:pPr algn="l" fontAlgn="t"/>
                      <a:r>
                        <a:rPr lang="en-ZA" sz="1600" b="1" i="0" u="none" strike="noStrike" dirty="0">
                          <a:solidFill>
                            <a:srgbClr val="000000"/>
                          </a:solidFill>
                          <a:effectLst/>
                          <a:latin typeface="Tw Cen MT" panose="020B0602020104020603" pitchFamily="34" charset="0"/>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a:solidFill>
                            <a:srgbClr val="000000"/>
                          </a:solidFill>
                          <a:effectLst/>
                          <a:latin typeface="Tw Cen MT" panose="020B0602020104020603" pitchFamily="34" charset="0"/>
                          <a:ea typeface="+mn-ea"/>
                          <a:cs typeface="+mn-cs"/>
                        </a:rPr>
                        <a:t>    779 846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a:solidFill>
                            <a:srgbClr val="000000"/>
                          </a:solidFill>
                          <a:effectLst/>
                          <a:latin typeface="Tw Cen MT" panose="020B0602020104020603" pitchFamily="34" charset="0"/>
                          <a:ea typeface="+mn-ea"/>
                          <a:cs typeface="+mn-cs"/>
                        </a:rPr>
                        <a:t>    763 270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a:solidFill>
                            <a:srgbClr val="000000"/>
                          </a:solidFill>
                          <a:effectLst/>
                          <a:latin typeface="Tw Cen MT" panose="020B0602020104020603" pitchFamily="34" charset="0"/>
                          <a:ea typeface="+mn-ea"/>
                          <a:cs typeface="+mn-cs"/>
                        </a:rPr>
                        <a:t>   16 576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r>
                        <a:rPr lang="en-ZA" sz="1600" b="1" i="0" u="none" strike="noStrike" kern="1200" dirty="0" smtClean="0">
                          <a:solidFill>
                            <a:srgbClr val="000000"/>
                          </a:solidFill>
                          <a:effectLst/>
                          <a:latin typeface="Tw Cen MT" panose="020B0602020104020603" pitchFamily="34" charset="0"/>
                          <a:ea typeface="+mn-ea"/>
                          <a:cs typeface="+mn-cs"/>
                        </a:rPr>
                        <a:t>97.87</a:t>
                      </a:r>
                      <a:endParaRPr lang="en-ZA" sz="1600" b="1" i="0" u="none" strike="noStrike" kern="1200" dirty="0">
                        <a:solidFill>
                          <a:srgbClr val="000000"/>
                        </a:solidFill>
                        <a:effectLst/>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538612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12542" y="-10616"/>
            <a:ext cx="7816944"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EXPENDITURE ON CONSULTANTS</a:t>
            </a:r>
            <a:endParaRPr lang="en-ZA" sz="2400" b="1" dirty="0">
              <a:solidFill>
                <a:schemeClr val="accent5"/>
              </a:solidFill>
              <a:latin typeface="+mn-lt"/>
            </a:endParaRPr>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44</a:t>
            </a:r>
            <a:endParaRPr lang="en-US" sz="1400" b="0" dirty="0"/>
          </a:p>
        </p:txBody>
      </p:sp>
      <p:graphicFrame>
        <p:nvGraphicFramePr>
          <p:cNvPr id="7" name="Table 6"/>
          <p:cNvGraphicFramePr>
            <a:graphicFrameLocks noGrp="1"/>
          </p:cNvGraphicFramePr>
          <p:nvPr>
            <p:extLst>
              <p:ext uri="{D42A27DB-BD31-4B8C-83A1-F6EECF244321}">
                <p14:modId xmlns:p14="http://schemas.microsoft.com/office/powerpoint/2010/main" xmlns="" val="2832147"/>
              </p:ext>
            </p:extLst>
          </p:nvPr>
        </p:nvGraphicFramePr>
        <p:xfrm>
          <a:off x="1115616" y="1202563"/>
          <a:ext cx="7776865" cy="2519450"/>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288359">
                  <a:extLst>
                    <a:ext uri="{9D8B030D-6E8A-4147-A177-3AD203B41FA5}">
                      <a16:colId xmlns:a16="http://schemas.microsoft.com/office/drawing/2014/main" xmlns="" val="20002"/>
                    </a:ext>
                  </a:extLst>
                </a:gridCol>
                <a:gridCol w="1231921">
                  <a:extLst>
                    <a:ext uri="{9D8B030D-6E8A-4147-A177-3AD203B41FA5}">
                      <a16:colId xmlns:a16="http://schemas.microsoft.com/office/drawing/2014/main" xmlns="" val="20003"/>
                    </a:ext>
                  </a:extLst>
                </a:gridCol>
                <a:gridCol w="1368153">
                  <a:extLst>
                    <a:ext uri="{9D8B030D-6E8A-4147-A177-3AD203B41FA5}">
                      <a16:colId xmlns:a16="http://schemas.microsoft.com/office/drawing/2014/main" xmlns="" val="20004"/>
                    </a:ext>
                  </a:extLst>
                </a:gridCol>
              </a:tblGrid>
              <a:tr h="498245">
                <a:tc rowSpan="2">
                  <a:txBody>
                    <a:bodyPr/>
                    <a:lstStyle/>
                    <a:p>
                      <a:pPr algn="ctr" rtl="0" fontAlgn="t"/>
                      <a:r>
                        <a:rPr lang="en-ZA" sz="1400" b="1" u="none" strike="noStrike" dirty="0" smtClean="0">
                          <a:effectLst/>
                          <a:latin typeface="Tw Cen MT" panose="020B0602020104020603" pitchFamily="34" charset="0"/>
                        </a:rPr>
                        <a:t>DESCRIPTION</a:t>
                      </a:r>
                      <a:endParaRPr lang="en-ZA" sz="1400" b="1" i="0" u="none" strike="noStrike" dirty="0">
                        <a:solidFill>
                          <a:srgbClr val="000000"/>
                        </a:solidFill>
                        <a:effectLst/>
                        <a:latin typeface="Tw Cen MT" panose="020B0602020104020603" pitchFamily="34" charset="0"/>
                      </a:endParaRPr>
                    </a:p>
                    <a:p>
                      <a:pPr algn="l" rtl="0" fontAlgn="b"/>
                      <a:r>
                        <a:rPr lang="en-ZA" sz="1600" b="1" u="none" strike="noStrike" dirty="0">
                          <a:effectLst/>
                          <a:latin typeface="Tw Cen MT" panose="020B0602020104020603" pitchFamily="34" charset="0"/>
                        </a:rPr>
                        <a:t> </a:t>
                      </a:r>
                      <a:endParaRPr lang="en-ZA" sz="1600" b="1" i="0" u="none" strike="noStrike" dirty="0">
                        <a:solidFill>
                          <a:srgbClr val="000000"/>
                        </a:solidFill>
                        <a:effectLst/>
                        <a:latin typeface="Tw Cen MT" panose="020B0602020104020603"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400" b="1" u="none" strike="noStrike" kern="1200" dirty="0" smtClean="0">
                          <a:solidFill>
                            <a:schemeClr val="dk1"/>
                          </a:solidFill>
                          <a:effectLst/>
                          <a:latin typeface="Tw Cen MT" panose="020B0602020104020603" pitchFamily="34" charset="0"/>
                          <a:ea typeface="+mn-ea"/>
                          <a:cs typeface="+mn-cs"/>
                        </a:rPr>
                        <a:t>FINAL BUDGET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t" latinLnBrk="0" hangingPunct="1"/>
                      <a:r>
                        <a:rPr lang="en-ZA" sz="1400" b="1" u="none" strike="noStrike" kern="1200" dirty="0" smtClean="0">
                          <a:solidFill>
                            <a:schemeClr val="dk1"/>
                          </a:solidFill>
                          <a:effectLst/>
                          <a:latin typeface="Tw Cen MT" panose="020B0602020104020603" pitchFamily="34" charset="0"/>
                          <a:ea typeface="+mn-ea"/>
                          <a:cs typeface="+mn-cs"/>
                        </a:rPr>
                        <a:t>ACTUAL  </a:t>
                      </a:r>
                    </a:p>
                    <a:p>
                      <a:pPr marL="0" algn="ctr" defTabSz="914400" rtl="0" eaLnBrk="1" fontAlgn="t" latinLnBrk="0" hangingPunct="1"/>
                      <a:r>
                        <a:rPr lang="en-ZA" sz="1400" b="1" u="none" strike="noStrike" kern="1200" dirty="0" smtClean="0">
                          <a:solidFill>
                            <a:schemeClr val="dk1"/>
                          </a:solidFill>
                          <a:effectLst/>
                          <a:latin typeface="Tw Cen MT" panose="020B0602020104020603" pitchFamily="34" charset="0"/>
                          <a:ea typeface="+mn-ea"/>
                          <a:cs typeface="+mn-cs"/>
                        </a:rPr>
                        <a:t>- 31 MAR '17</a:t>
                      </a:r>
                      <a:endParaRPr lang="en-ZA" sz="1400" b="1" u="none" strike="noStrike" kern="1200" dirty="0">
                        <a:solidFill>
                          <a:schemeClr val="dk1"/>
                        </a:solidFill>
                        <a:effectLst/>
                        <a:latin typeface="Tw Cen MT" panose="020B0602020104020603"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u="none" strike="noStrike" dirty="0" smtClean="0">
                          <a:effectLst/>
                          <a:latin typeface="Tw Cen MT" panose="020B0602020104020603" pitchFamily="34" charset="0"/>
                        </a:rPr>
                        <a:t>AVAILABLE BUDGET</a:t>
                      </a:r>
                      <a:endParaRPr lang="en-ZA" sz="1400" b="1" i="0" u="none" strike="noStrike" dirty="0">
                        <a:solidFill>
                          <a:srgbClr val="000000"/>
                        </a:solidFill>
                        <a:effectLst/>
                        <a:latin typeface="Tw Cen MT" panose="020B0602020104020603"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u="none" strike="noStrike" dirty="0" smtClean="0">
                          <a:effectLst/>
                          <a:latin typeface="Tw Cen MT" panose="020B0602020104020603" pitchFamily="34" charset="0"/>
                        </a:rPr>
                        <a:t>% SPENT</a:t>
                      </a:r>
                      <a:endParaRPr lang="en-ZA" sz="1400" b="1" i="0" u="none" strike="noStrike" dirty="0">
                        <a:solidFill>
                          <a:srgbClr val="000000"/>
                        </a:solidFill>
                        <a:effectLst/>
                        <a:latin typeface="Tw Cen MT" panose="020B0602020104020603"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04800">
                <a:tc vMerge="1">
                  <a:txBody>
                    <a:bodyPr/>
                    <a:lstStyle/>
                    <a:p>
                      <a:pPr algn="l" rtl="0" fontAlgn="b"/>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R'000</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04800">
                <a:tc>
                  <a:txBody>
                    <a:bodyPr/>
                    <a:lstStyle/>
                    <a:p>
                      <a:pPr algn="l" rtl="0" fontAlgn="b"/>
                      <a:r>
                        <a:rPr lang="en-ZA" sz="1600" u="none" strike="noStrike" dirty="0">
                          <a:effectLst/>
                          <a:latin typeface="Tw Cen MT" panose="020B0602020104020603" pitchFamily="34" charset="0"/>
                        </a:rPr>
                        <a:t>Business Advisory Service</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5 121</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4 672</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449</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smtClean="0">
                          <a:effectLst/>
                          <a:latin typeface="Tw Cen MT" panose="020B0602020104020603" pitchFamily="34" charset="0"/>
                        </a:rPr>
                        <a:t>91.23</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04800">
                <a:tc>
                  <a:txBody>
                    <a:bodyPr/>
                    <a:lstStyle/>
                    <a:p>
                      <a:pPr algn="l" rtl="0" fontAlgn="b"/>
                      <a:r>
                        <a:rPr lang="en-ZA" sz="1600" u="none" strike="noStrike" dirty="0">
                          <a:effectLst/>
                          <a:latin typeface="Tw Cen MT" panose="020B0602020104020603" pitchFamily="34" charset="0"/>
                        </a:rPr>
                        <a:t>Legal Costs</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2 749</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2 747</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2</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smtClean="0">
                          <a:effectLst/>
                          <a:latin typeface="Tw Cen MT" panose="020B0602020104020603" pitchFamily="34" charset="0"/>
                        </a:rPr>
                        <a:t>99.93</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04800">
                <a:tc>
                  <a:txBody>
                    <a:bodyPr/>
                    <a:lstStyle/>
                    <a:p>
                      <a:pPr algn="l" rtl="0" fontAlgn="b"/>
                      <a:r>
                        <a:rPr lang="en-ZA" sz="1600" u="none" strike="noStrike" dirty="0">
                          <a:effectLst/>
                          <a:latin typeface="Tw Cen MT" panose="020B0602020104020603" pitchFamily="34" charset="0"/>
                        </a:rPr>
                        <a:t>Contractors</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3 039</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3 037</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2</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smtClean="0">
                          <a:effectLst/>
                          <a:latin typeface="Tw Cen MT" panose="020B0602020104020603" pitchFamily="34" charset="0"/>
                        </a:rPr>
                        <a:t>99.93</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04800">
                <a:tc>
                  <a:txBody>
                    <a:bodyPr/>
                    <a:lstStyle/>
                    <a:p>
                      <a:pPr algn="l" rtl="0" fontAlgn="b"/>
                      <a:r>
                        <a:rPr lang="en-ZA" sz="1600" u="none" strike="noStrike" dirty="0">
                          <a:effectLst/>
                          <a:latin typeface="Tw Cen MT" panose="020B0602020104020603" pitchFamily="34" charset="0"/>
                        </a:rPr>
                        <a:t>Agency and Support/Outsourced Services</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1 133</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1 129</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a:effectLst/>
                          <a:latin typeface="Tw Cen MT" panose="020B0602020104020603" pitchFamily="34" charset="0"/>
                        </a:rPr>
                        <a:t>4</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1600" u="none" strike="noStrike" dirty="0" smtClean="0">
                          <a:effectLst/>
                          <a:latin typeface="Tw Cen MT" panose="020B0602020104020603" pitchFamily="34" charset="0"/>
                        </a:rPr>
                        <a:t>99.65</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04800">
                <a:tc>
                  <a:txBody>
                    <a:bodyPr/>
                    <a:lstStyle/>
                    <a:p>
                      <a:pPr algn="l" rtl="0" fontAlgn="b"/>
                      <a:r>
                        <a:rPr lang="en-ZA" sz="1600" b="1" u="none" strike="noStrike" dirty="0">
                          <a:effectLst/>
                          <a:latin typeface="Tw Cen MT" panose="020B0602020104020603" pitchFamily="34" charset="0"/>
                        </a:rPr>
                        <a:t>Total</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600" b="1" u="none" strike="noStrike" dirty="0">
                          <a:effectLst/>
                          <a:latin typeface="Tw Cen MT" panose="020B0602020104020603" pitchFamily="34" charset="0"/>
                        </a:rPr>
                        <a:t>12 042</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600" b="1" u="none" strike="noStrike" dirty="0">
                          <a:effectLst/>
                          <a:latin typeface="Tw Cen MT" panose="020B0602020104020603" pitchFamily="34" charset="0"/>
                        </a:rPr>
                        <a:t>11 585</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600" b="1" u="none" strike="noStrike" dirty="0">
                          <a:effectLst/>
                          <a:latin typeface="Tw Cen MT" panose="020B0602020104020603" pitchFamily="34" charset="0"/>
                        </a:rPr>
                        <a:t>457</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600" b="1" u="none" strike="noStrike" dirty="0" smtClean="0">
                          <a:effectLst/>
                          <a:latin typeface="Tw Cen MT" panose="020B0602020104020603" pitchFamily="34" charset="0"/>
                        </a:rPr>
                        <a:t>96.20</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bl>
          </a:graphicData>
        </a:graphic>
      </p:graphicFrame>
      <p:sp>
        <p:nvSpPr>
          <p:cNvPr id="8" name="Title 1"/>
          <p:cNvSpPr txBox="1">
            <a:spLocks/>
          </p:cNvSpPr>
          <p:nvPr/>
        </p:nvSpPr>
        <p:spPr>
          <a:xfrm>
            <a:off x="1080525" y="4094189"/>
            <a:ext cx="7776865" cy="7328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1600" dirty="0" smtClean="0">
                <a:latin typeface="Tw Cen MT" panose="020B0602020104020603" pitchFamily="34" charset="0"/>
              </a:rPr>
              <a:t>The total expenditure on consultants (R11 585 million) amount to 7.30% of the total budget of goods and services (R</a:t>
            </a:r>
            <a:r>
              <a:rPr lang="en-ZA" sz="1600" dirty="0" smtClean="0">
                <a:latin typeface="Tw Cen MT" panose="020B0602020104020603" pitchFamily="34" charset="0"/>
                <a:ea typeface="Times New Roman" panose="02020603050405020304" pitchFamily="18" charset="0"/>
                <a:cs typeface="Times New Roman" panose="02020603050405020304" pitchFamily="18" charset="0"/>
              </a:rPr>
              <a:t>158 670 million).</a:t>
            </a:r>
            <a:endParaRPr lang="en-ZA" sz="1600" dirty="0">
              <a:latin typeface="Tw Cen MT" panose="020B0602020104020603" pitchFamily="34" charset="0"/>
            </a:endParaRPr>
          </a:p>
        </p:txBody>
      </p:sp>
    </p:spTree>
    <p:extLst>
      <p:ext uri="{BB962C8B-B14F-4D97-AF65-F5344CB8AC3E}">
        <p14:creationId xmlns:p14="http://schemas.microsoft.com/office/powerpoint/2010/main" xmlns="" val="8658512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362200"/>
            <a:ext cx="8100392" cy="1447800"/>
          </a:xfrm>
        </p:spPr>
        <p:txBody>
          <a:bodyPr>
            <a:normAutofit fontScale="90000"/>
          </a:bodyPr>
          <a:lstStyle/>
          <a:p>
            <a:pPr algn="ct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b="1" dirty="0" smtClean="0">
                <a:solidFill>
                  <a:srgbClr val="C00000"/>
                </a:solidFill>
              </a:rPr>
              <a:t/>
            </a:r>
            <a:br>
              <a:rPr lang="en-US" b="1" dirty="0" smtClean="0">
                <a:solidFill>
                  <a:srgbClr val="C00000"/>
                </a:solidFill>
              </a:rPr>
            </a:br>
            <a:r>
              <a:rPr lang="en-US" b="1" dirty="0">
                <a:solidFill>
                  <a:srgbClr val="C00000"/>
                </a:solidFill>
              </a:rPr>
              <a:t/>
            </a:r>
            <a:br>
              <a:rPr lang="en-US" b="1" dirty="0">
                <a:solidFill>
                  <a:srgbClr val="C00000"/>
                </a:solidFill>
              </a:rPr>
            </a:br>
            <a:r>
              <a:rPr lang="en-US" sz="3600" b="1" dirty="0">
                <a:solidFill>
                  <a:schemeClr val="accent4"/>
                </a:solidFill>
              </a:rPr>
              <a:t/>
            </a:r>
            <a:br>
              <a:rPr lang="en-US" sz="3600" b="1" dirty="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3600" b="1" dirty="0">
                <a:solidFill>
                  <a:schemeClr val="accent4"/>
                </a:solidFill>
              </a:rPr>
              <a:t/>
            </a:r>
            <a:br>
              <a:rPr lang="en-US" sz="3600" b="1" dirty="0">
                <a:solidFill>
                  <a:schemeClr val="accent4"/>
                </a:solidFill>
              </a:rPr>
            </a:br>
            <a:r>
              <a:rPr lang="en-US" sz="3600" b="1" dirty="0" smtClean="0">
                <a:solidFill>
                  <a:schemeClr val="accent4"/>
                </a:solidFill>
              </a:rPr>
              <a:t/>
            </a:r>
            <a:br>
              <a:rPr lang="en-US" sz="3600" b="1" dirty="0" smtClean="0">
                <a:solidFill>
                  <a:schemeClr val="accent4"/>
                </a:solidFill>
              </a:rPr>
            </a:br>
            <a:r>
              <a:rPr lang="en-US" sz="4400" b="1" dirty="0">
                <a:solidFill>
                  <a:schemeClr val="accent4"/>
                </a:solidFill>
              </a:rPr>
              <a:t/>
            </a:r>
            <a:br>
              <a:rPr lang="en-US" sz="4400" b="1" dirty="0">
                <a:solidFill>
                  <a:schemeClr val="accent4"/>
                </a:solidFill>
              </a:rPr>
            </a:br>
            <a:r>
              <a:rPr lang="en-US" sz="4400" b="1" dirty="0">
                <a:solidFill>
                  <a:schemeClr val="accent4"/>
                </a:solidFill>
              </a:rPr>
              <a:t/>
            </a:r>
            <a:br>
              <a:rPr lang="en-US" sz="4400" b="1" dirty="0">
                <a:solidFill>
                  <a:schemeClr val="accent4"/>
                </a:solidFill>
              </a:rPr>
            </a:br>
            <a:r>
              <a:rPr lang="en-US" sz="2000" b="1" dirty="0" smtClean="0">
                <a:solidFill>
                  <a:schemeClr val="accent5"/>
                </a:solidFill>
              </a:rPr>
              <a:t/>
            </a:r>
            <a:br>
              <a:rPr lang="en-US" sz="2000" b="1" dirty="0" smtClean="0">
                <a:solidFill>
                  <a:schemeClr val="accent5"/>
                </a:solidFill>
              </a:rPr>
            </a:br>
            <a:endParaRPr lang="en-US" sz="2000" b="1" dirty="0">
              <a:solidFill>
                <a:schemeClr val="accent5"/>
              </a:solidFill>
            </a:endParaRPr>
          </a:p>
        </p:txBody>
      </p:sp>
      <p:sp>
        <p:nvSpPr>
          <p:cNvPr id="3" name="Subtitle 2"/>
          <p:cNvSpPr>
            <a:spLocks noGrp="1"/>
          </p:cNvSpPr>
          <p:nvPr>
            <p:ph type="subTitle" idx="1"/>
          </p:nvPr>
        </p:nvSpPr>
        <p:spPr>
          <a:xfrm>
            <a:off x="-1" y="5201816"/>
            <a:ext cx="9144001" cy="1656184"/>
          </a:xfr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endParaRPr lang="en-US" b="1" i="1" dirty="0" smtClean="0">
              <a:solidFill>
                <a:srgbClr val="00B050"/>
              </a:solidFill>
            </a:endParaRPr>
          </a:p>
          <a:p>
            <a:pPr algn="ctr"/>
            <a:endParaRPr lang="en-US" sz="1800" b="1" dirty="0" smtClean="0">
              <a:solidFill>
                <a:schemeClr val="tx1"/>
              </a:solidFill>
            </a:endParaRPr>
          </a:p>
          <a:p>
            <a:pPr algn="ctr"/>
            <a:r>
              <a:rPr lang="en-US" sz="2800" b="1" dirty="0" smtClean="0">
                <a:solidFill>
                  <a:schemeClr val="tx1">
                    <a:lumMod val="75000"/>
                    <a:lumOff val="25000"/>
                  </a:schemeClr>
                </a:solidFill>
              </a:rPr>
              <a:t>1</a:t>
            </a:r>
            <a:r>
              <a:rPr lang="en-US" sz="2800" b="1" baseline="30000" dirty="0" smtClean="0">
                <a:solidFill>
                  <a:schemeClr val="tx1">
                    <a:lumMod val="75000"/>
                    <a:lumOff val="25000"/>
                  </a:schemeClr>
                </a:solidFill>
              </a:rPr>
              <a:t>ST</a:t>
            </a:r>
            <a:r>
              <a:rPr lang="en-US" sz="2800" b="1" dirty="0">
                <a:solidFill>
                  <a:schemeClr val="tx1">
                    <a:lumMod val="75000"/>
                    <a:lumOff val="25000"/>
                  </a:schemeClr>
                </a:solidFill>
              </a:rPr>
              <a:t> </a:t>
            </a:r>
            <a:r>
              <a:rPr lang="en-US" sz="2800" b="1" dirty="0" smtClean="0">
                <a:solidFill>
                  <a:schemeClr val="tx1">
                    <a:lumMod val="75000"/>
                    <a:lumOff val="25000"/>
                  </a:schemeClr>
                </a:solidFill>
              </a:rPr>
              <a:t>QUARTER </a:t>
            </a:r>
            <a:r>
              <a:rPr lang="en-US" sz="2800" b="1" dirty="0">
                <a:solidFill>
                  <a:schemeClr val="tx1">
                    <a:lumMod val="75000"/>
                    <a:lumOff val="25000"/>
                  </a:schemeClr>
                </a:solidFill>
              </a:rPr>
              <a:t>PERFORMANCE </a:t>
            </a:r>
            <a:r>
              <a:rPr lang="en-US" sz="2800" b="1" dirty="0" smtClean="0">
                <a:solidFill>
                  <a:schemeClr val="tx1">
                    <a:lumMod val="75000"/>
                    <a:lumOff val="25000"/>
                  </a:schemeClr>
                </a:solidFill>
              </a:rPr>
              <a:t>REPORT</a:t>
            </a:r>
            <a:r>
              <a:rPr lang="en-US" sz="2800" b="1" dirty="0">
                <a:solidFill>
                  <a:schemeClr val="tx1">
                    <a:lumMod val="75000"/>
                    <a:lumOff val="25000"/>
                  </a:schemeClr>
                </a:solidFill>
              </a:rPr>
              <a:t/>
            </a:r>
            <a:br>
              <a:rPr lang="en-US" sz="2800" b="1" dirty="0">
                <a:solidFill>
                  <a:schemeClr val="tx1">
                    <a:lumMod val="75000"/>
                    <a:lumOff val="25000"/>
                  </a:schemeClr>
                </a:solidFill>
              </a:rPr>
            </a:br>
            <a:r>
              <a:rPr lang="en-US" sz="2800" b="1" i="1" dirty="0" smtClean="0">
                <a:solidFill>
                  <a:schemeClr val="tx1">
                    <a:lumMod val="75000"/>
                    <a:lumOff val="25000"/>
                  </a:schemeClr>
                </a:solidFill>
              </a:rPr>
              <a:t>(April – June 2017)</a:t>
            </a:r>
          </a:p>
          <a:p>
            <a:pPr algn="ctr"/>
            <a:endParaRPr lang="en-US" sz="1800" b="1" i="1" dirty="0" smtClean="0">
              <a:solidFill>
                <a:schemeClr val="accent4">
                  <a:lumMod val="75000"/>
                </a:schemeClr>
              </a:solidFill>
            </a:endParaRPr>
          </a:p>
          <a:p>
            <a:endParaRPr lang="en-US" sz="7000" b="1" i="1" dirty="0">
              <a:solidFill>
                <a:srgbClr val="00B050"/>
              </a:solidFill>
            </a:endParaRPr>
          </a:p>
          <a:p>
            <a:endParaRPr lang="en-US" sz="7000" b="1" i="1" dirty="0">
              <a:solidFill>
                <a:srgbClr val="00B05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5517231"/>
          </a:xfrm>
          <a:prstGeom prst="rect">
            <a:avLst/>
          </a:prstGeom>
        </p:spPr>
      </p:pic>
    </p:spTree>
    <p:extLst>
      <p:ext uri="{BB962C8B-B14F-4D97-AF65-F5344CB8AC3E}">
        <p14:creationId xmlns:p14="http://schemas.microsoft.com/office/powerpoint/2010/main" xmlns="" val="1234900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943" y="0"/>
            <a:ext cx="7810602" cy="720080"/>
          </a:xfrm>
        </p:spPr>
        <p:txBody>
          <a:bodyPr>
            <a:normAutofit/>
          </a:bodyPr>
          <a:lstStyle/>
          <a:p>
            <a:pPr algn="ctr"/>
            <a:r>
              <a:rPr lang="en-ZA" sz="2400" b="1" dirty="0" smtClean="0">
                <a:solidFill>
                  <a:schemeClr val="accent5"/>
                </a:solidFill>
              </a:rPr>
              <a:t>INTRODUCTION</a:t>
            </a:r>
            <a:endParaRPr lang="en-ZA" sz="2400" b="1" dirty="0">
              <a:solidFill>
                <a:schemeClr val="accent5"/>
              </a:solidFill>
            </a:endParaRPr>
          </a:p>
        </p:txBody>
      </p:sp>
      <p:sp>
        <p:nvSpPr>
          <p:cNvPr id="3" name="Content Placeholder 2"/>
          <p:cNvSpPr>
            <a:spLocks noGrp="1"/>
          </p:cNvSpPr>
          <p:nvPr>
            <p:ph idx="1"/>
          </p:nvPr>
        </p:nvSpPr>
        <p:spPr>
          <a:xfrm>
            <a:off x="986738" y="620688"/>
            <a:ext cx="8157261" cy="4752528"/>
          </a:xfrm>
        </p:spPr>
        <p:txBody>
          <a:bodyPr>
            <a:normAutofit lnSpcReduction="10000"/>
          </a:bodyPr>
          <a:lstStyle/>
          <a:p>
            <a:pPr>
              <a:buClrTx/>
              <a:buSzPct val="100000"/>
              <a:buFont typeface="Arial" panose="020B0604020202020204" pitchFamily="34" charset="0"/>
              <a:buChar char="•"/>
            </a:pPr>
            <a:r>
              <a:rPr lang="en-ZA" sz="1600" dirty="0" smtClean="0">
                <a:latin typeface="Tw Cen MT" panose="020B0602020104020603" pitchFamily="34" charset="0"/>
              </a:rPr>
              <a:t>This presentation reflects the </a:t>
            </a:r>
            <a:r>
              <a:rPr lang="en-ZA" sz="1600" dirty="0">
                <a:latin typeface="Tw Cen MT" panose="020B0602020104020603" pitchFamily="34" charset="0"/>
              </a:rPr>
              <a:t>progress </a:t>
            </a:r>
            <a:r>
              <a:rPr lang="en-ZA" sz="1600" dirty="0" smtClean="0">
                <a:latin typeface="Tw Cen MT" panose="020B0602020104020603" pitchFamily="34" charset="0"/>
              </a:rPr>
              <a:t>on </a:t>
            </a:r>
            <a:r>
              <a:rPr lang="en-ZA" sz="1600" dirty="0">
                <a:latin typeface="Tw Cen MT" panose="020B0602020104020603" pitchFamily="34" charset="0"/>
              </a:rPr>
              <a:t>the implementation </a:t>
            </a:r>
            <a:r>
              <a:rPr lang="en-ZA" sz="1600" dirty="0" smtClean="0">
                <a:latin typeface="Tw Cen MT" panose="020B0602020104020603" pitchFamily="34" charset="0"/>
              </a:rPr>
              <a:t>of the 1</a:t>
            </a:r>
            <a:r>
              <a:rPr lang="en-ZA" sz="1600" baseline="30000" dirty="0" smtClean="0">
                <a:latin typeface="Tw Cen MT" panose="020B0602020104020603" pitchFamily="34" charset="0"/>
              </a:rPr>
              <a:t>st</a:t>
            </a:r>
            <a:r>
              <a:rPr lang="en-ZA" sz="1600" dirty="0" smtClean="0">
                <a:latin typeface="Tw Cen MT" panose="020B0602020104020603" pitchFamily="34" charset="0"/>
              </a:rPr>
              <a:t> </a:t>
            </a:r>
            <a:r>
              <a:rPr lang="en-ZA" sz="1600" dirty="0">
                <a:latin typeface="Tw Cen MT" panose="020B0602020104020603" pitchFamily="34" charset="0"/>
              </a:rPr>
              <a:t>quarter targets (April to June 2017) on the 2017/18 Annual Performance Plan (APP</a:t>
            </a:r>
            <a:r>
              <a:rPr lang="en-ZA" sz="1600" dirty="0" smtClean="0">
                <a:latin typeface="Tw Cen MT" panose="020B0602020104020603" pitchFamily="34" charset="0"/>
              </a:rPr>
              <a:t>).</a:t>
            </a:r>
          </a:p>
          <a:p>
            <a:pPr marL="82296" indent="0">
              <a:buClrTx/>
              <a:buSzPct val="100000"/>
              <a:buNone/>
            </a:pPr>
            <a:endParaRPr lang="en-ZA" sz="1600" dirty="0" smtClean="0">
              <a:latin typeface="Tw Cen MT" panose="020B0602020104020603" pitchFamily="34" charset="0"/>
            </a:endParaRPr>
          </a:p>
          <a:p>
            <a:pPr>
              <a:buClrTx/>
              <a:buSzPct val="100000"/>
              <a:buFont typeface="Arial" panose="020B0604020202020204" pitchFamily="34" charset="0"/>
              <a:buChar char="•"/>
            </a:pPr>
            <a:r>
              <a:rPr lang="en-ZA" sz="1600" dirty="0">
                <a:latin typeface="Tw Cen MT" panose="020B0602020104020603" pitchFamily="34" charset="0"/>
                <a:ea typeface="Times New Roman" panose="02020603050405020304" pitchFamily="18" charset="0"/>
                <a:cs typeface="Calibri" panose="020F0502020204030204" pitchFamily="34" charset="0"/>
              </a:rPr>
              <a:t>The 2017/18 APP is drawn from the Department’s 2015/2020 Strategic Plan which is aligned to Government’s 2014/2019 Medium Term Strategic Plan as drawn from </a:t>
            </a:r>
            <a:r>
              <a:rPr lang="en-ZA" sz="1600" b="1" dirty="0">
                <a:latin typeface="Tw Cen MT" panose="020B0602020104020603" pitchFamily="34" charset="0"/>
                <a:ea typeface="Times New Roman" panose="02020603050405020304" pitchFamily="18" charset="0"/>
                <a:cs typeface="Calibri" panose="020F0502020204030204" pitchFamily="34" charset="0"/>
              </a:rPr>
              <a:t>Outcome </a:t>
            </a:r>
            <a:r>
              <a:rPr lang="en-ZA" sz="1600" b="1" i="1" dirty="0">
                <a:latin typeface="Tw Cen MT" panose="020B0602020104020603" pitchFamily="34" charset="0"/>
                <a:ea typeface="Times New Roman" panose="02020603050405020304" pitchFamily="18" charset="0"/>
                <a:cs typeface="Calibri" panose="020F0502020204030204" pitchFamily="34" charset="0"/>
              </a:rPr>
              <a:t>12:  </a:t>
            </a:r>
            <a:r>
              <a:rPr lang="en-ZA" sz="1600" b="1" dirty="0">
                <a:latin typeface="Tw Cen MT" panose="020B0602020104020603" pitchFamily="34" charset="0"/>
                <a:ea typeface="Times New Roman" panose="02020603050405020304" pitchFamily="18" charset="0"/>
                <a:cs typeface="Calibri" panose="020F0502020204030204" pitchFamily="34" charset="0"/>
              </a:rPr>
              <a:t>“</a:t>
            </a:r>
            <a:r>
              <a:rPr lang="en-ZA" sz="1600" b="1" i="1" dirty="0">
                <a:latin typeface="Tw Cen MT" panose="020B0602020104020603" pitchFamily="34" charset="0"/>
                <a:ea typeface="Times New Roman" panose="02020603050405020304" pitchFamily="18" charset="0"/>
                <a:cs typeface="Calibri" panose="020F0502020204030204" pitchFamily="34" charset="0"/>
              </a:rPr>
              <a:t>An efficient, effective and development-oriented public service”</a:t>
            </a:r>
            <a:r>
              <a:rPr lang="en-ZA" sz="1600" dirty="0">
                <a:latin typeface="Tw Cen MT" panose="020B0602020104020603" pitchFamily="34" charset="0"/>
                <a:ea typeface="Times New Roman" panose="02020603050405020304" pitchFamily="18" charset="0"/>
                <a:cs typeface="Calibri" panose="020F0502020204030204" pitchFamily="34" charset="0"/>
              </a:rPr>
              <a:t>.</a:t>
            </a:r>
            <a:r>
              <a:rPr lang="en-ZA" sz="1600" b="1" i="1" dirty="0">
                <a:latin typeface="Tw Cen MT" panose="020B0602020104020603" pitchFamily="34" charset="0"/>
                <a:ea typeface="Times New Roman" panose="02020603050405020304" pitchFamily="18" charset="0"/>
                <a:cs typeface="Calibri" panose="020F0502020204030204" pitchFamily="34" charset="0"/>
              </a:rPr>
              <a:t> </a:t>
            </a:r>
            <a:r>
              <a:rPr lang="en-ZA" sz="1600" dirty="0">
                <a:latin typeface="Tw Cen MT" panose="020B0602020104020603" pitchFamily="34" charset="0"/>
                <a:ea typeface="Times New Roman" panose="02020603050405020304" pitchFamily="18" charset="0"/>
                <a:cs typeface="Calibri" panose="020F0502020204030204" pitchFamily="34" charset="0"/>
              </a:rPr>
              <a:t>Outcome 12 is aligned to Chapters 13 and 14 of the National Development Plan. The 2017/18 APP also includes other strategic projects and policy priorities of the </a:t>
            </a:r>
            <a:r>
              <a:rPr lang="en-ZA" sz="1600" dirty="0" smtClean="0">
                <a:latin typeface="Tw Cen MT" panose="020B0602020104020603" pitchFamily="34" charset="0"/>
                <a:ea typeface="Times New Roman" panose="02020603050405020304" pitchFamily="18" charset="0"/>
                <a:cs typeface="Calibri" panose="020F0502020204030204" pitchFamily="34" charset="0"/>
              </a:rPr>
              <a:t>Department.</a:t>
            </a:r>
            <a:endParaRPr lang="en-ZA" sz="1600" dirty="0" smtClean="0">
              <a:latin typeface="Tw Cen MT" panose="020B0602020104020603" pitchFamily="34" charset="0"/>
            </a:endParaRPr>
          </a:p>
          <a:p>
            <a:pPr marL="82296" indent="0">
              <a:buClrTx/>
              <a:buSzPct val="100000"/>
              <a:buNone/>
            </a:pPr>
            <a:endParaRPr lang="en-ZA" sz="1600" dirty="0">
              <a:latin typeface="Tw Cen MT" panose="020B0602020104020603" pitchFamily="34" charset="0"/>
            </a:endParaRPr>
          </a:p>
          <a:p>
            <a:pPr>
              <a:buClrTx/>
              <a:buSzPct val="100000"/>
              <a:buFont typeface="Arial" panose="020B0604020202020204" pitchFamily="34" charset="0"/>
              <a:buChar char="•"/>
            </a:pPr>
            <a:r>
              <a:rPr lang="en-US" sz="1600" dirty="0" smtClean="0">
                <a:latin typeface="Tw Cen MT" panose="020B0602020104020603" pitchFamily="34" charset="0"/>
              </a:rPr>
              <a:t>The </a:t>
            </a:r>
            <a:r>
              <a:rPr lang="en-US" sz="1600" dirty="0">
                <a:latin typeface="Tw Cen MT" panose="020B0602020104020603" pitchFamily="34" charset="0"/>
              </a:rPr>
              <a:t>report </a:t>
            </a:r>
            <a:r>
              <a:rPr lang="en-US" sz="1600" dirty="0" smtClean="0">
                <a:latin typeface="Tw Cen MT" panose="020B0602020104020603" pitchFamily="34" charset="0"/>
              </a:rPr>
              <a:t>was </a:t>
            </a:r>
            <a:r>
              <a:rPr lang="en-US" sz="1600" dirty="0">
                <a:latin typeface="Tw Cen MT" panose="020B0602020104020603" pitchFamily="34" charset="0"/>
              </a:rPr>
              <a:t>audited by </a:t>
            </a:r>
            <a:r>
              <a:rPr lang="en-US" sz="1600" dirty="0" smtClean="0">
                <a:latin typeface="Tw Cen MT" panose="020B0602020104020603" pitchFamily="34" charset="0"/>
              </a:rPr>
              <a:t>Department’s Internal </a:t>
            </a:r>
            <a:r>
              <a:rPr lang="en-US" sz="1600" dirty="0">
                <a:latin typeface="Tw Cen MT" panose="020B0602020104020603" pitchFamily="34" charset="0"/>
              </a:rPr>
              <a:t>Audit </a:t>
            </a:r>
            <a:r>
              <a:rPr lang="en-US" sz="1600" dirty="0" smtClean="0">
                <a:latin typeface="Tw Cen MT" panose="020B0602020104020603" pitchFamily="34" charset="0"/>
              </a:rPr>
              <a:t>Unit and was </a:t>
            </a:r>
            <a:r>
              <a:rPr lang="en-US" sz="1600" dirty="0">
                <a:latin typeface="Tw Cen MT" panose="020B0602020104020603" pitchFamily="34" charset="0"/>
              </a:rPr>
              <a:t>submitted to the Minister for the Public Service and Administration, National Treasury and the Department of Planning, Monitoring and Evaluation </a:t>
            </a:r>
            <a:r>
              <a:rPr lang="en-US" sz="1600" dirty="0" smtClean="0">
                <a:latin typeface="Tw Cen MT" panose="020B0602020104020603" pitchFamily="34" charset="0"/>
              </a:rPr>
              <a:t>on 31 July </a:t>
            </a:r>
            <a:r>
              <a:rPr lang="en-US" sz="1600" dirty="0">
                <a:latin typeface="Tw Cen MT" panose="020B0602020104020603" pitchFamily="34" charset="0"/>
              </a:rPr>
              <a:t>2017</a:t>
            </a:r>
            <a:r>
              <a:rPr lang="en-US" sz="1600" dirty="0" smtClean="0">
                <a:latin typeface="Tw Cen MT" panose="020B0602020104020603" pitchFamily="34" charset="0"/>
              </a:rPr>
              <a:t>.</a:t>
            </a:r>
          </a:p>
          <a:p>
            <a:pPr marL="82296" indent="0">
              <a:buClrTx/>
              <a:buSzPct val="100000"/>
              <a:buNone/>
            </a:pPr>
            <a:endParaRPr lang="en-ZA" sz="1600" dirty="0">
              <a:latin typeface="Tw Cen MT" panose="020B0602020104020603" pitchFamily="34" charset="0"/>
            </a:endParaRPr>
          </a:p>
          <a:p>
            <a:pPr>
              <a:buClrTx/>
              <a:buSzPct val="100000"/>
              <a:buFont typeface="Arial" panose="020B0604020202020204" pitchFamily="34" charset="0"/>
              <a:buChar char="•"/>
            </a:pPr>
            <a:r>
              <a:rPr lang="en-ZA" sz="1600" dirty="0" smtClean="0">
                <a:latin typeface="Tw Cen MT" panose="020B0602020104020603" pitchFamily="34" charset="0"/>
              </a:rPr>
              <a:t>A progress report on the targets not achieved during the 1</a:t>
            </a:r>
            <a:r>
              <a:rPr lang="en-ZA" sz="1600" baseline="30000" dirty="0" smtClean="0">
                <a:latin typeface="Tw Cen MT" panose="020B0602020104020603" pitchFamily="34" charset="0"/>
              </a:rPr>
              <a:t>st</a:t>
            </a:r>
            <a:r>
              <a:rPr lang="en-ZA" sz="1600" dirty="0" smtClean="0">
                <a:latin typeface="Tw Cen MT" panose="020B0602020104020603" pitchFamily="34" charset="0"/>
              </a:rPr>
              <a:t> quarter is provided.  The proposed corrective measures are monitored on a monthly basis to ensure implementation.</a:t>
            </a:r>
          </a:p>
          <a:p>
            <a:pPr marL="82296" indent="0">
              <a:buClrTx/>
              <a:buSzPct val="100000"/>
              <a:buNone/>
            </a:pPr>
            <a:endParaRPr lang="en-ZA" sz="1600" dirty="0" smtClean="0">
              <a:latin typeface="Tw Cen MT" panose="020B0602020104020603" pitchFamily="34" charset="0"/>
            </a:endParaRPr>
          </a:p>
          <a:p>
            <a:pPr>
              <a:buClrTx/>
              <a:buSzPct val="100000"/>
              <a:buFont typeface="Arial" panose="020B0604020202020204" pitchFamily="34" charset="0"/>
              <a:buChar char="•"/>
            </a:pPr>
            <a:r>
              <a:rPr lang="en-US" sz="1600" u="sng" dirty="0" smtClean="0">
                <a:latin typeface="Tw Cen MT" panose="020B0602020104020603" pitchFamily="34" charset="0"/>
              </a:rPr>
              <a:t>Rating </a:t>
            </a:r>
            <a:r>
              <a:rPr lang="en-US" sz="1600" u="sng" dirty="0">
                <a:latin typeface="Tw Cen MT" panose="020B0602020104020603" pitchFamily="34" charset="0"/>
              </a:rPr>
              <a:t>of Performance</a:t>
            </a:r>
            <a:r>
              <a:rPr lang="en-US" sz="1600" u="sng" dirty="0" smtClean="0">
                <a:latin typeface="Tw Cen MT" panose="020B0602020104020603" pitchFamily="34" charset="0"/>
              </a:rPr>
              <a:t>:</a:t>
            </a:r>
          </a:p>
          <a:p>
            <a:pPr>
              <a:buSzPct val="100000"/>
            </a:pPr>
            <a:endParaRPr lang="en-US" sz="1600" b="1" dirty="0">
              <a:solidFill>
                <a:schemeClr val="accent5">
                  <a:lumMod val="60000"/>
                  <a:lumOff val="40000"/>
                </a:schemeClr>
              </a:solidFill>
              <a:latin typeface="Tw Cen MT" panose="020B0602020104020603" pitchFamily="34" charset="0"/>
            </a:endParaRPr>
          </a:p>
          <a:p>
            <a:pPr marL="82296" indent="0">
              <a:buNone/>
            </a:pPr>
            <a:endParaRPr lang="en-US" sz="1600" b="1" dirty="0">
              <a:solidFill>
                <a:schemeClr val="accent5">
                  <a:lumMod val="60000"/>
                  <a:lumOff val="40000"/>
                </a:schemeClr>
              </a:solidFill>
            </a:endParaRPr>
          </a:p>
          <a:p>
            <a:pPr marL="82296" indent="0">
              <a:buNone/>
            </a:pPr>
            <a:endParaRPr lang="en-ZA" sz="1600" dirty="0"/>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46</a:t>
            </a:fld>
            <a:endParaRPr lang="en-US" sz="1400" b="0" dirty="0"/>
          </a:p>
        </p:txBody>
      </p:sp>
      <p:pic>
        <p:nvPicPr>
          <p:cNvPr id="6" name="Picture 5"/>
          <p:cNvPicPr>
            <a:picLocks noChangeAspect="1"/>
          </p:cNvPicPr>
          <p:nvPr/>
        </p:nvPicPr>
        <p:blipFill>
          <a:blip r:embed="rId2" cstate="print"/>
          <a:stretch>
            <a:fillRect/>
          </a:stretch>
        </p:blipFill>
        <p:spPr>
          <a:xfrm>
            <a:off x="2267744" y="5581222"/>
            <a:ext cx="6127011" cy="1255885"/>
          </a:xfrm>
          <a:prstGeom prst="rect">
            <a:avLst/>
          </a:prstGeom>
        </p:spPr>
      </p:pic>
    </p:spTree>
    <p:extLst>
      <p:ext uri="{BB962C8B-B14F-4D97-AF65-F5344CB8AC3E}">
        <p14:creationId xmlns:p14="http://schemas.microsoft.com/office/powerpoint/2010/main" xmlns="" val="3936824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8100392" cy="692696"/>
          </a:xfrm>
        </p:spPr>
        <p:txBody>
          <a:bodyPr>
            <a:noAutofit/>
          </a:bodyPr>
          <a:lstStyle/>
          <a:p>
            <a:pPr algn="ctr"/>
            <a:r>
              <a:rPr lang="en-ZA" sz="2400" b="1" smtClean="0">
                <a:solidFill>
                  <a:schemeClr val="accent5"/>
                </a:solidFill>
              </a:rPr>
              <a:t>OVERALL QUARTER </a:t>
            </a:r>
            <a:r>
              <a:rPr lang="en-ZA" sz="2400" b="1" dirty="0" smtClean="0">
                <a:solidFill>
                  <a:schemeClr val="accent5"/>
                </a:solidFill>
              </a:rPr>
              <a:t>PERFORMANCE</a:t>
            </a:r>
            <a:endParaRPr lang="en-ZA" sz="2400" b="1" dirty="0">
              <a:solidFill>
                <a:schemeClr val="accent5"/>
              </a:solidFill>
            </a:endParaRPr>
          </a:p>
        </p:txBody>
      </p:sp>
      <p:sp>
        <p:nvSpPr>
          <p:cNvPr id="4" name="Rectangle 4"/>
          <p:cNvSpPr>
            <a:spLocks noChangeArrowheads="1"/>
          </p:cNvSpPr>
          <p:nvPr/>
        </p:nvSpPr>
        <p:spPr bwMode="auto">
          <a:xfrm>
            <a:off x="7010400" y="6409134"/>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47</a:t>
            </a:fld>
            <a:endParaRPr lang="en-US" sz="1400" b="0" dirty="0"/>
          </a:p>
        </p:txBody>
      </p:sp>
      <p:graphicFrame>
        <p:nvGraphicFramePr>
          <p:cNvPr id="8" name="Chart 7"/>
          <p:cNvGraphicFramePr/>
          <p:nvPr>
            <p:extLst>
              <p:ext uri="{D42A27DB-BD31-4B8C-83A1-F6EECF244321}">
                <p14:modId xmlns:p14="http://schemas.microsoft.com/office/powerpoint/2010/main" xmlns="" val="928468899"/>
              </p:ext>
            </p:extLst>
          </p:nvPr>
        </p:nvGraphicFramePr>
        <p:xfrm>
          <a:off x="1958234" y="126876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077033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498080" cy="908720"/>
          </a:xfrm>
        </p:spPr>
        <p:txBody>
          <a:bodyPr>
            <a:normAutofit fontScale="90000"/>
          </a:bodyPr>
          <a:lstStyle/>
          <a:p>
            <a:pPr algn="ctr"/>
            <a:r>
              <a:rPr lang="en-ZA" sz="2400" b="1" dirty="0" smtClean="0">
                <a:solidFill>
                  <a:schemeClr val="accent5"/>
                </a:solidFill>
              </a:rPr>
              <a:t>SUMMARY OF CONSOLIDATED </a:t>
            </a:r>
            <a:br>
              <a:rPr lang="en-ZA" sz="2400" b="1" dirty="0" smtClean="0">
                <a:solidFill>
                  <a:schemeClr val="accent5"/>
                </a:solidFill>
              </a:rPr>
            </a:br>
            <a:r>
              <a:rPr lang="en-ZA" sz="2400" b="1" dirty="0" smtClean="0">
                <a:solidFill>
                  <a:schemeClr val="accent5"/>
                </a:solidFill>
              </a:rPr>
              <a:t>1</a:t>
            </a:r>
            <a:r>
              <a:rPr lang="en-ZA" sz="2400" b="1" baseline="30000" dirty="0" smtClean="0">
                <a:solidFill>
                  <a:schemeClr val="accent5"/>
                </a:solidFill>
              </a:rPr>
              <a:t>ST</a:t>
            </a:r>
            <a:r>
              <a:rPr lang="en-ZA" sz="2400" b="1" dirty="0" smtClean="0">
                <a:solidFill>
                  <a:schemeClr val="accent5"/>
                </a:solidFill>
              </a:rPr>
              <a:t> QUARTER PERFORMANCE </a:t>
            </a:r>
            <a:br>
              <a:rPr lang="en-ZA" sz="2400" b="1" dirty="0" smtClean="0">
                <a:solidFill>
                  <a:schemeClr val="accent5"/>
                </a:solidFill>
              </a:rPr>
            </a:br>
            <a:r>
              <a:rPr lang="en-ZA" sz="2400" b="1" dirty="0" smtClean="0">
                <a:solidFill>
                  <a:schemeClr val="accent5"/>
                </a:solidFill>
              </a:rPr>
              <a:t>PER </a:t>
            </a:r>
            <a:r>
              <a:rPr lang="en-ZA" sz="2400" b="1" dirty="0">
                <a:solidFill>
                  <a:schemeClr val="accent5"/>
                </a:solidFill>
              </a:rPr>
              <a:t>PROGRAMME</a:t>
            </a:r>
            <a:endParaRPr lang="en-ZA" sz="2400" dirty="0">
              <a:solidFill>
                <a:schemeClr val="accent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43990582"/>
              </p:ext>
            </p:extLst>
          </p:nvPr>
        </p:nvGraphicFramePr>
        <p:xfrm>
          <a:off x="1112947" y="1326373"/>
          <a:ext cx="7791450" cy="50722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432560">
                  <a:extLst>
                    <a:ext uri="{9D8B030D-6E8A-4147-A177-3AD203B41FA5}">
                      <a16:colId xmlns:a16="http://schemas.microsoft.com/office/drawing/2014/main" xmlns="" val="20003"/>
                    </a:ext>
                  </a:extLst>
                </a:gridCol>
                <a:gridCol w="1558290">
                  <a:extLst>
                    <a:ext uri="{9D8B030D-6E8A-4147-A177-3AD203B41FA5}">
                      <a16:colId xmlns:a16="http://schemas.microsoft.com/office/drawing/2014/main" xmlns="" val="20004"/>
                    </a:ext>
                  </a:extLst>
                </a:gridCol>
              </a:tblGrid>
              <a:tr h="753911">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Branch</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1</a:t>
                      </a:r>
                      <a:r>
                        <a:rPr lang="en-GB" sz="1600" b="1" baseline="30000" dirty="0" smtClean="0">
                          <a:solidFill>
                            <a:schemeClr val="tx1"/>
                          </a:solidFill>
                          <a:latin typeface="Tw Cen MT" panose="020B0602020104020603" pitchFamily="34" charset="0"/>
                          <a:ea typeface="Calibri"/>
                          <a:cs typeface="Arial"/>
                        </a:rPr>
                        <a:t>st</a:t>
                      </a:r>
                      <a:r>
                        <a:rPr lang="en-GB" sz="1600" b="1" dirty="0" smtClean="0">
                          <a:solidFill>
                            <a:schemeClr val="tx1"/>
                          </a:solidFill>
                          <a:latin typeface="Tw Cen MT" panose="020B0602020104020603" pitchFamily="34" charset="0"/>
                          <a:ea typeface="Calibri"/>
                          <a:cs typeface="Arial"/>
                        </a:rPr>
                        <a:t> Quarter Targets</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Targets Achieved</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a:t>
                      </a:r>
                      <a:endParaRPr lang="en-ZA" sz="1600" b="1" dirty="0" smtClean="0">
                        <a:solidFill>
                          <a:schemeClr val="tx1"/>
                        </a:solidFill>
                        <a:latin typeface="Tw Cen MT" panose="020B0602020104020603" pitchFamily="34" charset="0"/>
                        <a:ea typeface="Calibri"/>
                        <a:cs typeface="Times New Roman"/>
                      </a:endParaRPr>
                    </a:p>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Targets not Achieved</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Percentage Achievement</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292511">
                <a:tc>
                  <a:txBody>
                    <a:bodyPr/>
                    <a:lstStyle/>
                    <a:p>
                      <a:pPr marL="0" lvl="0" indent="0">
                        <a:spcAft>
                          <a:spcPts val="0"/>
                        </a:spcAft>
                        <a:buFont typeface="+mj-lt"/>
                        <a:buNone/>
                      </a:pPr>
                      <a:r>
                        <a:rPr lang="en-GB" sz="1600" dirty="0" smtClean="0">
                          <a:effectLst/>
                          <a:latin typeface="Tw Cen MT" panose="020B0602020104020603" pitchFamily="34" charset="0"/>
                          <a:ea typeface="Times New Roman" panose="02020603050405020304" pitchFamily="18" charset="0"/>
                          <a:cs typeface="Arial" panose="020B0604020202020204" pitchFamily="34" charset="0"/>
                        </a:rPr>
                        <a:t>1. Administration</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kern="1200">
                          <a:solidFill>
                            <a:srgbClr val="000000"/>
                          </a:solidFill>
                          <a:effectLst/>
                          <a:latin typeface="Tw Cen MT" panose="020B0602020104020603" pitchFamily="34" charset="0"/>
                          <a:ea typeface="Calibri" panose="020F0502020204030204" pitchFamily="34" charset="0"/>
                          <a:cs typeface="Arial" panose="020B0604020202020204" pitchFamily="34" charset="0"/>
                        </a:rPr>
                        <a:t>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ZA" sz="16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7</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ZA" sz="16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1</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kern="1200"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88%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498848">
                <a:tc>
                  <a:txBody>
                    <a:bodyPr/>
                    <a:lstStyle/>
                    <a:p>
                      <a:pPr marL="0" lvl="0" indent="0">
                        <a:spcAft>
                          <a:spcPts val="0"/>
                        </a:spcAft>
                        <a:buFont typeface="+mj-lt"/>
                        <a:buNone/>
                      </a:pPr>
                      <a:r>
                        <a:rPr lang="en-GB" sz="1600" dirty="0" smtClean="0">
                          <a:effectLst/>
                          <a:latin typeface="Tw Cen MT" panose="020B0602020104020603" pitchFamily="34" charset="0"/>
                          <a:ea typeface="Times New Roman" panose="02020603050405020304" pitchFamily="18" charset="0"/>
                          <a:cs typeface="Arial" panose="020B0604020202020204" pitchFamily="34" charset="0"/>
                        </a:rPr>
                        <a:t>2. Policy</a:t>
                      </a:r>
                      <a:r>
                        <a:rPr lang="en-GB" sz="1600" dirty="0">
                          <a:effectLst/>
                          <a:latin typeface="Tw Cen MT" panose="020B0602020104020603" pitchFamily="34" charset="0"/>
                          <a:ea typeface="Times New Roman" panose="02020603050405020304" pitchFamily="18" charset="0"/>
                          <a:cs typeface="Arial" panose="020B0604020202020204" pitchFamily="34" charset="0"/>
                        </a:rPr>
                        <a:t>, Research and Analysis</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kern="1200" dirty="0">
                          <a:solidFill>
                            <a:srgbClr val="000000"/>
                          </a:solidFill>
                          <a:effectLst/>
                          <a:latin typeface="Tw Cen MT" panose="020B0602020104020603" pitchFamily="34" charset="0"/>
                          <a:ea typeface="Calibri" panose="020F0502020204030204" pitchFamily="34" charset="0"/>
                          <a:cs typeface="Arial" panose="020B0604020202020204" pitchFamily="34" charset="0"/>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GB" sz="1600" kern="1200" dirty="0" smtClean="0">
                          <a:solidFill>
                            <a:schemeClr val="bg1"/>
                          </a:solidFill>
                          <a:effectLst/>
                          <a:latin typeface="Tw Cen MT" panose="020B0602020104020603" pitchFamily="34" charset="0"/>
                          <a:ea typeface="Calibri" panose="020F0502020204030204" pitchFamily="34" charset="0"/>
                          <a:cs typeface="Arial" panose="020B0604020202020204" pitchFamily="34" charset="0"/>
                        </a:rPr>
                        <a:t>4</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GB" sz="1600" kern="1200" dirty="0" smtClean="0">
                          <a:solidFill>
                            <a:schemeClr val="bg1"/>
                          </a:solidFill>
                          <a:effectLst/>
                          <a:latin typeface="Tw Cen MT" panose="020B0602020104020603" pitchFamily="34" charset="0"/>
                          <a:ea typeface="Calibri" panose="020F0502020204030204" pitchFamily="34" charset="0"/>
                          <a:cs typeface="Arial" panose="020B0604020202020204" pitchFamily="34" charset="0"/>
                        </a:rPr>
                        <a:t>1</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kern="1200"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80</a:t>
                      </a:r>
                      <a:r>
                        <a:rPr lang="en-GB" sz="1600" kern="1200" dirty="0">
                          <a:solidFill>
                            <a:srgbClr val="000000"/>
                          </a:solidFill>
                          <a:effectLst/>
                          <a:latin typeface="Tw Cen MT" panose="020B0602020104020603" pitchFamily="34" charset="0"/>
                          <a:ea typeface="Calibri" panose="020F0502020204030204" pitchFamily="34" charset="0"/>
                          <a:cs typeface="Arial" panose="020B060402020202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542695">
                <a:tc>
                  <a:txBody>
                    <a:bodyPr/>
                    <a:lstStyle/>
                    <a:p>
                      <a:pPr marL="0" lvl="0" indent="0">
                        <a:spcAft>
                          <a:spcPts val="0"/>
                        </a:spcAft>
                        <a:buFont typeface="+mj-lt"/>
                        <a:buNone/>
                      </a:pPr>
                      <a:r>
                        <a:rPr lang="en-GB" sz="1600" dirty="0" smtClean="0">
                          <a:effectLst/>
                          <a:latin typeface="Tw Cen MT" panose="020B0602020104020603" pitchFamily="34" charset="0"/>
                          <a:ea typeface="Times New Roman" panose="02020603050405020304" pitchFamily="18" charset="0"/>
                          <a:cs typeface="Arial" panose="020B0604020202020204" pitchFamily="34" charset="0"/>
                        </a:rPr>
                        <a:t>3. Labour </a:t>
                      </a:r>
                      <a:r>
                        <a:rPr lang="en-GB" sz="1600" dirty="0">
                          <a:effectLst/>
                          <a:latin typeface="Tw Cen MT" panose="020B0602020104020603" pitchFamily="34" charset="0"/>
                          <a:ea typeface="Times New Roman" panose="02020603050405020304" pitchFamily="18" charset="0"/>
                          <a:cs typeface="Arial" panose="020B0604020202020204" pitchFamily="34" charset="0"/>
                        </a:rPr>
                        <a:t>Relations and Human Resource Management</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kern="1200">
                          <a:solidFill>
                            <a:srgbClr val="000000"/>
                          </a:solidFill>
                          <a:effectLst/>
                          <a:latin typeface="Tw Cen MT" panose="020B0602020104020603" pitchFamily="34" charset="0"/>
                          <a:ea typeface="Calibri" panose="020F0502020204030204" pitchFamily="34" charset="0"/>
                          <a:cs typeface="Arial" panose="020B0604020202020204" pitchFamily="34" charset="0"/>
                        </a:rPr>
                        <a:t>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GB" sz="1600" kern="12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4</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GB" sz="1600" kern="12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2</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kern="1200"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67%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533400">
                <a:tc>
                  <a:txBody>
                    <a:bodyPr/>
                    <a:lstStyle/>
                    <a:p>
                      <a:pPr marL="0" lvl="0" indent="0">
                        <a:spcAft>
                          <a:spcPts val="0"/>
                        </a:spcAft>
                        <a:buFont typeface="+mj-lt"/>
                        <a:buNone/>
                      </a:pPr>
                      <a:r>
                        <a:rPr lang="en-ZA" sz="1600" dirty="0" smtClean="0">
                          <a:effectLst/>
                          <a:latin typeface="Tw Cen MT" panose="020B0602020104020603" pitchFamily="34" charset="0"/>
                          <a:ea typeface="Times New Roman" panose="02020603050405020304" pitchFamily="18" charset="0"/>
                          <a:cs typeface="Calibri" panose="020F0502020204030204" pitchFamily="34" charset="0"/>
                        </a:rPr>
                        <a:t>4. Government’s </a:t>
                      </a:r>
                      <a:r>
                        <a:rPr lang="en-ZA" sz="1600" dirty="0">
                          <a:effectLst/>
                          <a:latin typeface="Tw Cen MT" panose="020B0602020104020603" pitchFamily="34" charset="0"/>
                          <a:ea typeface="Times New Roman" panose="02020603050405020304" pitchFamily="18" charset="0"/>
                          <a:cs typeface="Calibri" panose="020F0502020204030204" pitchFamily="34" charset="0"/>
                        </a:rPr>
                        <a:t>Chief Information Officer</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kern="1200">
                          <a:solidFill>
                            <a:srgbClr val="000000"/>
                          </a:solidFill>
                          <a:effectLst/>
                          <a:latin typeface="Tw Cen MT" panose="020B0602020104020603" pitchFamily="34" charset="0"/>
                          <a:ea typeface="Calibri" panose="020F0502020204030204" pitchFamily="34" charset="0"/>
                          <a:cs typeface="Arial" panose="020B0604020202020204" pitchFamily="34" charset="0"/>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GB" sz="1600" kern="12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4</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GB" sz="1600" kern="1200">
                          <a:solidFill>
                            <a:schemeClr val="bg1"/>
                          </a:solidFill>
                          <a:effectLst/>
                          <a:latin typeface="Tw Cen MT" panose="020B0602020104020603" pitchFamily="34" charset="0"/>
                          <a:ea typeface="Calibri" panose="020F0502020204030204" pitchFamily="34" charset="0"/>
                          <a:cs typeface="Arial" panose="020B0604020202020204" pitchFamily="34" charset="0"/>
                        </a:rPr>
                        <a:t>0</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kern="1200" dirty="0">
                          <a:solidFill>
                            <a:srgbClr val="000000"/>
                          </a:solidFill>
                          <a:effectLst/>
                          <a:latin typeface="Tw Cen MT" panose="020B0602020104020603" pitchFamily="34" charset="0"/>
                          <a:ea typeface="Calibri" panose="020F0502020204030204" pitchFamily="34" charset="0"/>
                          <a:cs typeface="Arial" panose="020B0604020202020204" pitchFamily="34"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498848">
                <a:tc>
                  <a:txBody>
                    <a:bodyPr/>
                    <a:lstStyle/>
                    <a:p>
                      <a:pPr marL="0" lvl="0" indent="0">
                        <a:spcAft>
                          <a:spcPts val="0"/>
                        </a:spcAft>
                        <a:buFont typeface="+mj-lt"/>
                        <a:buNone/>
                      </a:pPr>
                      <a:r>
                        <a:rPr lang="en-ZA" sz="1600" dirty="0" smtClean="0">
                          <a:effectLst/>
                          <a:latin typeface="Tw Cen MT" panose="020B0602020104020603" pitchFamily="34" charset="0"/>
                          <a:ea typeface="Times New Roman" panose="02020603050405020304" pitchFamily="18" charset="0"/>
                          <a:cs typeface="Calibri" panose="020F0502020204030204" pitchFamily="34" charset="0"/>
                        </a:rPr>
                        <a:t>5. Service </a:t>
                      </a:r>
                      <a:r>
                        <a:rPr lang="en-ZA" sz="1600" dirty="0">
                          <a:effectLst/>
                          <a:latin typeface="Tw Cen MT" panose="020B0602020104020603" pitchFamily="34" charset="0"/>
                          <a:ea typeface="Times New Roman" panose="02020603050405020304" pitchFamily="18" charset="0"/>
                          <a:cs typeface="Calibri" panose="020F0502020204030204" pitchFamily="34" charset="0"/>
                        </a:rPr>
                        <a:t>Delivery Support</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kern="1200">
                          <a:solidFill>
                            <a:srgbClr val="000000"/>
                          </a:solidFill>
                          <a:effectLst/>
                          <a:latin typeface="Tw Cen MT" panose="020B0602020104020603" pitchFamily="34" charset="0"/>
                          <a:ea typeface="Calibri" panose="020F0502020204030204" pitchFamily="34" charset="0"/>
                          <a:cs typeface="Arial" panose="020B0604020202020204" pitchFamily="34" charset="0"/>
                        </a:rPr>
                        <a:t>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GB" sz="1600" kern="12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5</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GB" sz="1600" kern="1200">
                          <a:solidFill>
                            <a:schemeClr val="bg1"/>
                          </a:solidFill>
                          <a:effectLst/>
                          <a:latin typeface="Tw Cen MT" panose="020B0602020104020603" pitchFamily="34" charset="0"/>
                          <a:ea typeface="Calibri" panose="020F0502020204030204" pitchFamily="34" charset="0"/>
                          <a:cs typeface="Arial" panose="020B0604020202020204" pitchFamily="34" charset="0"/>
                        </a:rPr>
                        <a:t>0</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kern="1200" dirty="0">
                          <a:solidFill>
                            <a:srgbClr val="000000"/>
                          </a:solidFill>
                          <a:effectLst/>
                          <a:latin typeface="Tw Cen MT" panose="020B0602020104020603" pitchFamily="34" charset="0"/>
                          <a:ea typeface="Calibri" panose="020F0502020204030204" pitchFamily="34" charset="0"/>
                          <a:cs typeface="Arial" panose="020B0604020202020204" pitchFamily="34"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453664">
                <a:tc>
                  <a:txBody>
                    <a:bodyPr/>
                    <a:lstStyle/>
                    <a:p>
                      <a:pPr marL="0" lvl="0" indent="0">
                        <a:spcAft>
                          <a:spcPts val="0"/>
                        </a:spcAft>
                        <a:buFont typeface="+mj-lt"/>
                        <a:buNone/>
                      </a:pPr>
                      <a:r>
                        <a:rPr lang="en-ZA" sz="1600" dirty="0" smtClean="0">
                          <a:effectLst/>
                          <a:latin typeface="Tw Cen MT" panose="020B0602020104020603" pitchFamily="34" charset="0"/>
                          <a:ea typeface="Times New Roman" panose="02020603050405020304" pitchFamily="18" charset="0"/>
                          <a:cs typeface="Calibri" panose="020F0502020204030204" pitchFamily="34" charset="0"/>
                        </a:rPr>
                        <a:t>6. Governance </a:t>
                      </a:r>
                      <a:r>
                        <a:rPr lang="en-ZA" sz="1600" dirty="0">
                          <a:effectLst/>
                          <a:latin typeface="Tw Cen MT" panose="020B0602020104020603" pitchFamily="34" charset="0"/>
                          <a:ea typeface="Times New Roman" panose="02020603050405020304" pitchFamily="18" charset="0"/>
                          <a:cs typeface="Calibri" panose="020F0502020204030204" pitchFamily="34" charset="0"/>
                        </a:rPr>
                        <a:t>of Public Administration</a:t>
                      </a:r>
                      <a:endParaRPr lang="en-ZA" sz="16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kern="1200">
                          <a:solidFill>
                            <a:srgbClr val="000000"/>
                          </a:solidFill>
                          <a:effectLst/>
                          <a:latin typeface="Tw Cen MT" panose="020B0602020104020603" pitchFamily="34" charset="0"/>
                          <a:ea typeface="Calibri" panose="020F0502020204030204" pitchFamily="34" charset="0"/>
                          <a:cs typeface="Arial" panose="020B0604020202020204" pitchFamily="34" charset="0"/>
                        </a:rPr>
                        <a:t>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GB" sz="1600" kern="1200" dirty="0">
                          <a:solidFill>
                            <a:schemeClr val="bg1"/>
                          </a:solidFill>
                          <a:effectLst/>
                          <a:latin typeface="Tw Cen MT" panose="020B0602020104020603" pitchFamily="34" charset="0"/>
                          <a:ea typeface="Calibri" panose="020F0502020204030204" pitchFamily="34" charset="0"/>
                          <a:cs typeface="Arial" panose="020B0604020202020204" pitchFamily="34" charset="0"/>
                        </a:rPr>
                        <a:t>6</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GB" sz="1600" kern="1200">
                          <a:solidFill>
                            <a:schemeClr val="bg1"/>
                          </a:solidFill>
                          <a:effectLst/>
                          <a:latin typeface="Tw Cen MT" panose="020B0602020104020603" pitchFamily="34" charset="0"/>
                          <a:ea typeface="Calibri" panose="020F0502020204030204" pitchFamily="34" charset="0"/>
                          <a:cs typeface="Arial" panose="020B0604020202020204" pitchFamily="34" charset="0"/>
                        </a:rPr>
                        <a:t>0</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kern="1200" dirty="0">
                          <a:solidFill>
                            <a:srgbClr val="000000"/>
                          </a:solidFill>
                          <a:effectLst/>
                          <a:latin typeface="Tw Cen MT" panose="020B0602020104020603" pitchFamily="34" charset="0"/>
                          <a:ea typeface="Calibri" panose="020F0502020204030204" pitchFamily="34" charset="0"/>
                          <a:cs typeface="Arial" panose="020B0604020202020204" pitchFamily="34"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453664">
                <a:tc>
                  <a:txBody>
                    <a:bodyPr/>
                    <a:lstStyle/>
                    <a:p>
                      <a:pPr>
                        <a:lnSpc>
                          <a:spcPct val="115000"/>
                        </a:lnSpc>
                        <a:spcAft>
                          <a:spcPts val="0"/>
                        </a:spcAft>
                      </a:pPr>
                      <a:r>
                        <a:rPr lang="en-ZA" sz="1600" b="1">
                          <a:effectLst/>
                          <a:latin typeface="Tw Cen MT" panose="020B0602020104020603" pitchFamily="34" charset="0"/>
                          <a:ea typeface="Calibri" panose="020F0502020204030204" pitchFamily="34" charset="0"/>
                          <a:cs typeface="Calibri" panose="020F0502020204030204" pitchFamily="34" charset="0"/>
                        </a:rPr>
                        <a:t>OVERALL DPSA PERFORMANCE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6000"/>
                        </a:lnSpc>
                        <a:spcAft>
                          <a:spcPts val="800"/>
                        </a:spcAft>
                      </a:pPr>
                      <a:r>
                        <a:rPr lang="en-GB" sz="1600" b="1" kern="1200">
                          <a:solidFill>
                            <a:srgbClr val="000000"/>
                          </a:solidFill>
                          <a:effectLst/>
                          <a:latin typeface="Tw Cen MT" panose="020B0602020104020603" pitchFamily="34" charset="0"/>
                          <a:ea typeface="Calibri" panose="020F0502020204030204" pitchFamily="34" charset="0"/>
                          <a:cs typeface="Arial" panose="020B0604020202020204" pitchFamily="34" charset="0"/>
                        </a:rPr>
                        <a:t>34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6000"/>
                        </a:lnSpc>
                        <a:spcAft>
                          <a:spcPts val="800"/>
                        </a:spcAft>
                      </a:pPr>
                      <a:r>
                        <a:rPr lang="en-GB" sz="1600" b="1" kern="1200" dirty="0" smtClean="0">
                          <a:solidFill>
                            <a:schemeClr val="bg1"/>
                          </a:solidFill>
                          <a:effectLst/>
                          <a:latin typeface="Tw Cen MT" panose="020B0602020104020603" pitchFamily="34" charset="0"/>
                          <a:ea typeface="Calibri" panose="020F0502020204030204" pitchFamily="34" charset="0"/>
                          <a:cs typeface="Arial" panose="020B0604020202020204" pitchFamily="34" charset="0"/>
                        </a:rPr>
                        <a:t>30</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6000"/>
                        </a:lnSpc>
                        <a:spcAft>
                          <a:spcPts val="800"/>
                        </a:spcAft>
                      </a:pPr>
                      <a:r>
                        <a:rPr lang="en-GB" sz="1600" b="1" kern="1200" dirty="0" smtClean="0">
                          <a:solidFill>
                            <a:schemeClr val="bg1"/>
                          </a:solidFill>
                          <a:effectLst/>
                          <a:latin typeface="Tw Cen MT" panose="020B0602020104020603" pitchFamily="34" charset="0"/>
                          <a:ea typeface="Calibri" panose="020F0502020204030204" pitchFamily="34" charset="0"/>
                          <a:cs typeface="Arial" panose="020B0604020202020204" pitchFamily="34" charset="0"/>
                        </a:rPr>
                        <a:t>4</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6000"/>
                        </a:lnSpc>
                        <a:spcAft>
                          <a:spcPts val="0"/>
                        </a:spcAft>
                      </a:pPr>
                      <a:r>
                        <a:rPr lang="en-GB" sz="1600" b="1" kern="1200" dirty="0" smtClean="0">
                          <a:solidFill>
                            <a:srgbClr val="000000"/>
                          </a:solidFill>
                          <a:effectLst/>
                          <a:latin typeface="Tw Cen MT" panose="020B0602020104020603" pitchFamily="34" charset="0"/>
                          <a:ea typeface="Calibri" panose="020F0502020204030204" pitchFamily="34" charset="0"/>
                          <a:cs typeface="Arial" panose="020B0604020202020204" pitchFamily="34" charset="0"/>
                        </a:rPr>
                        <a:t>88%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48</a:t>
            </a:fld>
            <a:endParaRPr lang="en-US" sz="1400" b="0" dirty="0"/>
          </a:p>
        </p:txBody>
      </p:sp>
    </p:spTree>
    <p:extLst>
      <p:ext uri="{BB962C8B-B14F-4D97-AF65-F5344CB8AC3E}">
        <p14:creationId xmlns:p14="http://schemas.microsoft.com/office/powerpoint/2010/main" xmlns="" val="1545372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890080" cy="801960"/>
          </a:xfrm>
        </p:spPr>
        <p:txBody>
          <a:bodyPr>
            <a:noAutofit/>
          </a:bodyPr>
          <a:lstStyle/>
          <a:p>
            <a:pPr algn="ctr"/>
            <a:r>
              <a:rPr lang="en-ZA" sz="2400" b="1" dirty="0" smtClean="0">
                <a:solidFill>
                  <a:schemeClr val="accent5">
                    <a:lumMod val="60000"/>
                    <a:lumOff val="40000"/>
                  </a:schemeClr>
                </a:solidFill>
              </a:rPr>
              <a:t>PROGRAMME 1:  ADMIN (1)</a:t>
            </a:r>
            <a:br>
              <a:rPr lang="en-ZA" sz="2400" b="1" dirty="0" smtClean="0">
                <a:solidFill>
                  <a:schemeClr val="accent5">
                    <a:lumMod val="60000"/>
                    <a:lumOff val="40000"/>
                  </a:schemeClr>
                </a:solidFill>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49</a:t>
            </a:fld>
            <a:endParaRPr lang="en-US" sz="1400" b="0" dirty="0"/>
          </a:p>
        </p:txBody>
      </p:sp>
      <p:graphicFrame>
        <p:nvGraphicFramePr>
          <p:cNvPr id="9" name="Chart 8"/>
          <p:cNvGraphicFramePr/>
          <p:nvPr>
            <p:extLst/>
          </p:nvPr>
        </p:nvGraphicFramePr>
        <p:xfrm>
          <a:off x="1043608" y="1124744"/>
          <a:ext cx="396044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xmlns="" val="140374560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6412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xmlns="" val="1403894280"/>
              </p:ext>
            </p:extLst>
          </p:nvPr>
        </p:nvGraphicFramePr>
        <p:xfrm>
          <a:off x="1331640" y="764704"/>
          <a:ext cx="724715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1142976" y="0"/>
            <a:ext cx="7790712" cy="928694"/>
          </a:xfrm>
        </p:spPr>
        <p:txBody>
          <a:bodyPr>
            <a:normAutofit/>
          </a:bodyPr>
          <a:lstStyle/>
          <a:p>
            <a:pPr algn="ctr"/>
            <a:r>
              <a:rPr lang="en-ZA" sz="2400" b="1" dirty="0" smtClean="0">
                <a:solidFill>
                  <a:schemeClr val="accent5"/>
                </a:solidFill>
              </a:rPr>
              <a:t>QUARTERLY PERFORMANCE TRACKING </a:t>
            </a:r>
            <a:br>
              <a:rPr lang="en-ZA" sz="2400" b="1" dirty="0" smtClean="0">
                <a:solidFill>
                  <a:schemeClr val="accent5"/>
                </a:solidFill>
              </a:rPr>
            </a:br>
            <a:r>
              <a:rPr lang="en-ZA" sz="2400" b="1" dirty="0" smtClean="0">
                <a:solidFill>
                  <a:schemeClr val="accent5"/>
                </a:solidFill>
              </a:rPr>
              <a:t>1</a:t>
            </a:r>
            <a:r>
              <a:rPr lang="en-ZA" sz="2400" b="1" baseline="30000" dirty="0" smtClean="0">
                <a:solidFill>
                  <a:schemeClr val="accent5"/>
                </a:solidFill>
              </a:rPr>
              <a:t>ST</a:t>
            </a:r>
            <a:r>
              <a:rPr lang="en-ZA" sz="2400" b="1" dirty="0" smtClean="0">
                <a:solidFill>
                  <a:schemeClr val="accent5"/>
                </a:solidFill>
              </a:rPr>
              <a:t>, 2</a:t>
            </a:r>
            <a:r>
              <a:rPr lang="en-ZA" sz="2400" b="1" baseline="30000" dirty="0" smtClean="0">
                <a:solidFill>
                  <a:schemeClr val="accent5"/>
                </a:solidFill>
              </a:rPr>
              <a:t>ND</a:t>
            </a:r>
            <a:r>
              <a:rPr lang="en-ZA" sz="2400" b="1" dirty="0" smtClean="0">
                <a:solidFill>
                  <a:schemeClr val="accent5"/>
                </a:solidFill>
              </a:rPr>
              <a:t>, 3</a:t>
            </a:r>
            <a:r>
              <a:rPr lang="en-ZA" sz="2400" b="1" baseline="30000" dirty="0" smtClean="0">
                <a:solidFill>
                  <a:schemeClr val="accent5"/>
                </a:solidFill>
              </a:rPr>
              <a:t>RD</a:t>
            </a:r>
            <a:r>
              <a:rPr lang="en-ZA" sz="2400" b="1" dirty="0" smtClean="0">
                <a:solidFill>
                  <a:schemeClr val="accent5"/>
                </a:solidFill>
              </a:rPr>
              <a:t> </a:t>
            </a:r>
            <a:r>
              <a:rPr lang="en-ZA" sz="2400" b="1" dirty="0">
                <a:solidFill>
                  <a:schemeClr val="accent5"/>
                </a:solidFill>
              </a:rPr>
              <a:t>&amp;</a:t>
            </a:r>
            <a:r>
              <a:rPr lang="en-ZA" sz="2400" b="1" dirty="0" smtClean="0">
                <a:solidFill>
                  <a:schemeClr val="accent5"/>
                </a:solidFill>
              </a:rPr>
              <a:t> 4</a:t>
            </a:r>
            <a:r>
              <a:rPr lang="en-ZA" sz="2400" b="1" baseline="30000" dirty="0" smtClean="0">
                <a:solidFill>
                  <a:schemeClr val="accent5"/>
                </a:solidFill>
              </a:rPr>
              <a:t>TH</a:t>
            </a:r>
            <a:r>
              <a:rPr lang="en-ZA" sz="2400" b="1" dirty="0" smtClean="0">
                <a:solidFill>
                  <a:schemeClr val="accent5"/>
                </a:solidFill>
              </a:rPr>
              <a:t> QUARTER</a:t>
            </a:r>
            <a:endParaRPr lang="en-ZA" sz="2400" b="1" dirty="0">
              <a:solidFill>
                <a:schemeClr val="accent5"/>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341158114"/>
              </p:ext>
            </p:extLst>
          </p:nvPr>
        </p:nvGraphicFramePr>
        <p:xfrm>
          <a:off x="1331640" y="4817414"/>
          <a:ext cx="7247153" cy="1929276"/>
        </p:xfrm>
        <a:graphic>
          <a:graphicData uri="http://schemas.openxmlformats.org/drawingml/2006/table">
            <a:tbl>
              <a:tblPr firstRow="1" bandRow="1">
                <a:tableStyleId>{5940675A-B579-460E-94D1-54222C63F5DA}</a:tableStyleId>
              </a:tblPr>
              <a:tblGrid>
                <a:gridCol w="177454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1800199">
                  <a:extLst>
                    <a:ext uri="{9D8B030D-6E8A-4147-A177-3AD203B41FA5}">
                      <a16:colId xmlns:a16="http://schemas.microsoft.com/office/drawing/2014/main" xmlns="" val="20003"/>
                    </a:ext>
                  </a:extLst>
                </a:gridCol>
              </a:tblGrid>
              <a:tr h="233965">
                <a:tc>
                  <a:txBody>
                    <a:bodyPr/>
                    <a:lstStyle/>
                    <a:p>
                      <a:r>
                        <a:rPr lang="en-ZA" sz="1600" b="1" dirty="0" smtClean="0">
                          <a:latin typeface="Tw Cen MT" panose="020B0602020104020603" pitchFamily="34" charset="0"/>
                        </a:rPr>
                        <a:t>Quarter</a:t>
                      </a:r>
                      <a:endParaRPr lang="en-ZA" sz="1600" b="1" dirty="0">
                        <a:latin typeface="Tw Cen MT" panose="020B0602020104020603"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Tw Cen MT" panose="020B0602020104020603" pitchFamily="34" charset="0"/>
                        </a:rPr>
                        <a:t>Total Number of Quarterly</a:t>
                      </a:r>
                      <a:r>
                        <a:rPr lang="en-ZA" sz="1600" b="1" baseline="0" dirty="0" smtClean="0">
                          <a:latin typeface="Tw Cen MT" panose="020B0602020104020603" pitchFamily="34" charset="0"/>
                        </a:rPr>
                        <a:t> Targets</a:t>
                      </a:r>
                      <a:endParaRPr lang="en-ZA" sz="1600" b="1" dirty="0">
                        <a:latin typeface="Tw Cen MT" panose="020B0602020104020603" pitchFamily="34" charset="0"/>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bg1"/>
                          </a:solidFill>
                          <a:latin typeface="Tw Cen MT" panose="020B0602020104020603" pitchFamily="34" charset="0"/>
                        </a:rPr>
                        <a:t>Number of Targets not Achieved</a:t>
                      </a:r>
                    </a:p>
                  </a:txBody>
                  <a:tcPr>
                    <a:solidFill>
                      <a:srgbClr val="FF0000"/>
                    </a:solidFill>
                  </a:tcPr>
                </a:tc>
                <a:tc>
                  <a:txBody>
                    <a:bodyPr/>
                    <a:lstStyle/>
                    <a:p>
                      <a:r>
                        <a:rPr lang="en-ZA" sz="1600" b="1" dirty="0" smtClean="0">
                          <a:solidFill>
                            <a:schemeClr val="tx1"/>
                          </a:solidFill>
                          <a:latin typeface="Tw Cen MT" panose="020B0602020104020603" pitchFamily="34" charset="0"/>
                        </a:rPr>
                        <a:t>%</a:t>
                      </a:r>
                      <a:r>
                        <a:rPr lang="en-ZA" sz="1600" b="1" baseline="0" dirty="0" smtClean="0">
                          <a:solidFill>
                            <a:schemeClr val="tx1"/>
                          </a:solidFill>
                          <a:latin typeface="Tw Cen MT" panose="020B0602020104020603" pitchFamily="34" charset="0"/>
                        </a:rPr>
                        <a:t> Achievement</a:t>
                      </a:r>
                      <a:endParaRPr lang="en-ZA" sz="1600" b="1" dirty="0">
                        <a:solidFill>
                          <a:schemeClr val="tx1"/>
                        </a:solidFill>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337539">
                <a:tc>
                  <a:txBody>
                    <a:bodyPr/>
                    <a:lstStyle/>
                    <a:p>
                      <a:r>
                        <a:rPr lang="en-ZA" sz="1600" b="1" dirty="0" smtClean="0">
                          <a:latin typeface="Tw Cen MT" panose="020B0602020104020603" pitchFamily="34" charset="0"/>
                        </a:rPr>
                        <a:t>1</a:t>
                      </a:r>
                      <a:r>
                        <a:rPr lang="en-ZA" sz="1600" b="1" baseline="30000" dirty="0" smtClean="0">
                          <a:latin typeface="Tw Cen MT" panose="020B0602020104020603" pitchFamily="34" charset="0"/>
                        </a:rPr>
                        <a:t>st</a:t>
                      </a:r>
                      <a:r>
                        <a:rPr lang="en-ZA" sz="1600" b="1" dirty="0" smtClean="0">
                          <a:latin typeface="Tw Cen MT" panose="020B0602020104020603" pitchFamily="34" charset="0"/>
                        </a:rPr>
                        <a:t> Quarter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38</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12</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68%</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xmlns="" val="10001"/>
                  </a:ext>
                </a:extLst>
              </a:tr>
              <a:tr h="337539">
                <a:tc>
                  <a:txBody>
                    <a:bodyPr/>
                    <a:lstStyle/>
                    <a:p>
                      <a:r>
                        <a:rPr lang="en-ZA" sz="1600" b="1" dirty="0" smtClean="0">
                          <a:latin typeface="Tw Cen MT" panose="020B0602020104020603" pitchFamily="34" charset="0"/>
                        </a:rPr>
                        <a:t>2</a:t>
                      </a:r>
                      <a:r>
                        <a:rPr lang="en-ZA" sz="1600" b="1" baseline="30000" dirty="0" smtClean="0">
                          <a:latin typeface="Tw Cen MT" panose="020B0602020104020603" pitchFamily="34" charset="0"/>
                        </a:rPr>
                        <a:t>nd</a:t>
                      </a:r>
                      <a:r>
                        <a:rPr lang="en-ZA" sz="1600" b="1" baseline="0" dirty="0" smtClean="0">
                          <a:latin typeface="Tw Cen MT" panose="020B0602020104020603" pitchFamily="34" charset="0"/>
                        </a:rPr>
                        <a:t> Q</a:t>
                      </a:r>
                      <a:r>
                        <a:rPr lang="en-ZA" sz="1600" b="1" dirty="0" smtClean="0">
                          <a:latin typeface="Tw Cen MT" panose="020B0602020104020603" pitchFamily="34" charset="0"/>
                        </a:rPr>
                        <a:t>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41</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5</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88%</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xmlns="" val="10002"/>
                  </a:ext>
                </a:extLst>
              </a:tr>
              <a:tr h="337539">
                <a:tc>
                  <a:txBody>
                    <a:bodyPr/>
                    <a:lstStyle/>
                    <a:p>
                      <a:r>
                        <a:rPr lang="en-ZA" sz="1600" b="1" dirty="0" smtClean="0">
                          <a:latin typeface="Tw Cen MT" panose="020B0602020104020603" pitchFamily="34" charset="0"/>
                        </a:rPr>
                        <a:t>3</a:t>
                      </a:r>
                      <a:r>
                        <a:rPr lang="en-ZA" sz="1600" b="1" baseline="30000" dirty="0" smtClean="0">
                          <a:latin typeface="Tw Cen MT" panose="020B0602020104020603" pitchFamily="34" charset="0"/>
                        </a:rPr>
                        <a:t>rd</a:t>
                      </a:r>
                      <a:r>
                        <a:rPr lang="en-ZA" sz="1600" b="1" baseline="0" dirty="0" smtClean="0">
                          <a:latin typeface="Tw Cen MT" panose="020B0602020104020603" pitchFamily="34" charset="0"/>
                        </a:rPr>
                        <a:t> </a:t>
                      </a:r>
                      <a:r>
                        <a:rPr lang="en-ZA" sz="1600" b="1" dirty="0" smtClean="0">
                          <a:latin typeface="Tw Cen MT" panose="020B0602020104020603" pitchFamily="34" charset="0"/>
                        </a:rPr>
                        <a:t>Quarter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42</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2</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95%</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xmlns="" val="10003"/>
                  </a:ext>
                </a:extLst>
              </a:tr>
              <a:tr h="337539">
                <a:tc>
                  <a:txBody>
                    <a:bodyPr/>
                    <a:lstStyle/>
                    <a:p>
                      <a:r>
                        <a:rPr lang="en-ZA" sz="1600" b="1" dirty="0" smtClean="0">
                          <a:latin typeface="Tw Cen MT" panose="020B0602020104020603" pitchFamily="34" charset="0"/>
                        </a:rPr>
                        <a:t>4</a:t>
                      </a:r>
                      <a:r>
                        <a:rPr lang="en-ZA" sz="1600" b="1" baseline="30000" dirty="0" smtClean="0">
                          <a:latin typeface="Tw Cen MT" panose="020B0602020104020603" pitchFamily="34" charset="0"/>
                        </a:rPr>
                        <a:t>th</a:t>
                      </a:r>
                      <a:r>
                        <a:rPr lang="en-ZA" sz="1600" b="1" dirty="0" smtClean="0">
                          <a:latin typeface="Tw Cen MT" panose="020B0602020104020603" pitchFamily="34" charset="0"/>
                        </a:rPr>
                        <a:t> Quarter</a:t>
                      </a:r>
                      <a:endParaRPr lang="en-ZA" sz="1600" b="1" dirty="0">
                        <a:latin typeface="Tw Cen MT" panose="020B0602020104020603" pitchFamily="34" charset="0"/>
                      </a:endParaRPr>
                    </a:p>
                  </a:txBody>
                  <a:tcPr>
                    <a:solidFill>
                      <a:schemeClr val="bg1"/>
                    </a:solidFill>
                  </a:tcPr>
                </a:tc>
                <a:tc>
                  <a:txBody>
                    <a:bodyPr/>
                    <a:lstStyle/>
                    <a:p>
                      <a:pPr algn="ctr"/>
                      <a:r>
                        <a:rPr lang="en-ZA" sz="1600" dirty="0" smtClean="0">
                          <a:latin typeface="Tw Cen MT" panose="020B0602020104020603" pitchFamily="34" charset="0"/>
                        </a:rPr>
                        <a:t>45</a:t>
                      </a:r>
                      <a:endParaRPr lang="en-ZA" sz="1600" dirty="0">
                        <a:latin typeface="Tw Cen MT" panose="020B0602020104020603" pitchFamily="34" charset="0"/>
                      </a:endParaRPr>
                    </a:p>
                  </a:txBody>
                  <a:tcPr>
                    <a:solidFill>
                      <a:schemeClr val="accent4">
                        <a:lumMod val="60000"/>
                        <a:lumOff val="40000"/>
                      </a:schemeClr>
                    </a:solidFill>
                  </a:tcPr>
                </a:tc>
                <a:tc>
                  <a:txBody>
                    <a:bodyPr/>
                    <a:lstStyle/>
                    <a:p>
                      <a:pPr algn="ctr"/>
                      <a:r>
                        <a:rPr lang="en-ZA" sz="1600" dirty="0" smtClean="0">
                          <a:solidFill>
                            <a:schemeClr val="bg1"/>
                          </a:solidFill>
                          <a:latin typeface="Tw Cen MT" panose="020B0602020104020603" pitchFamily="34" charset="0"/>
                        </a:rPr>
                        <a:t>4</a:t>
                      </a:r>
                      <a:endParaRPr lang="en-ZA" sz="1600" dirty="0">
                        <a:solidFill>
                          <a:schemeClr val="bg1"/>
                        </a:solidFill>
                        <a:latin typeface="Tw Cen MT" panose="020B0602020104020603" pitchFamily="34" charset="0"/>
                      </a:endParaRPr>
                    </a:p>
                  </a:txBody>
                  <a:tcPr>
                    <a:solidFill>
                      <a:srgbClr val="FF0000"/>
                    </a:solidFill>
                  </a:tcPr>
                </a:tc>
                <a:tc>
                  <a:txBody>
                    <a:bodyPr/>
                    <a:lstStyle/>
                    <a:p>
                      <a:pPr algn="ctr"/>
                      <a:r>
                        <a:rPr lang="en-ZA" sz="1600" b="1" dirty="0" smtClean="0">
                          <a:solidFill>
                            <a:schemeClr val="accent3">
                              <a:lumMod val="75000"/>
                            </a:schemeClr>
                          </a:solidFill>
                          <a:latin typeface="Tw Cen MT" panose="020B0602020104020603" pitchFamily="34" charset="0"/>
                        </a:rPr>
                        <a:t>91%</a:t>
                      </a:r>
                      <a:endParaRPr lang="en-ZA" sz="1600" b="1" dirty="0">
                        <a:solidFill>
                          <a:schemeClr val="accent3">
                            <a:lumMod val="75000"/>
                          </a:schemeClr>
                        </a:solidFill>
                        <a:latin typeface="Tw Cen MT" panose="020B0602020104020603" pitchFamily="34" charset="0"/>
                      </a:endParaRPr>
                    </a:p>
                  </a:txBody>
                  <a:tcPr>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a:t>
            </a:fld>
            <a:endParaRPr lang="en-US" sz="1400" b="0" dirty="0"/>
          </a:p>
        </p:txBody>
      </p:sp>
    </p:spTree>
    <p:extLst>
      <p:ext uri="{BB962C8B-B14F-4D97-AF65-F5344CB8AC3E}">
        <p14:creationId xmlns:p14="http://schemas.microsoft.com/office/powerpoint/2010/main" xmlns="" val="1492758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(2)</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800" b="1" dirty="0">
                <a:solidFill>
                  <a:schemeClr val="accent4">
                    <a:lumMod val="75000"/>
                  </a:schemeClr>
                </a:solidFill>
              </a:rPr>
              <a:t>1</a:t>
            </a:r>
            <a:r>
              <a:rPr lang="en-ZA" sz="2800" b="1" baseline="30000" dirty="0">
                <a:solidFill>
                  <a:schemeClr val="accent4">
                    <a:lumMod val="75000"/>
                  </a:schemeClr>
                </a:solidFill>
              </a:rPr>
              <a:t>ST</a:t>
            </a:r>
            <a:r>
              <a:rPr lang="en-ZA" sz="2800" b="1" dirty="0">
                <a:solidFill>
                  <a:schemeClr val="accent4">
                    <a:lumMod val="75000"/>
                  </a:schemeClr>
                </a:solidFill>
              </a:rPr>
              <a:t> QUARTER 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r>
              <a:rPr lang="en-ZA" sz="2700" dirty="0" smtClean="0">
                <a:solidFill>
                  <a:srgbClr val="C00000"/>
                </a:solidFill>
              </a:rPr>
              <a:t> </a:t>
            </a:r>
            <a:endParaRPr lang="en-ZA" sz="27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3948805178"/>
              </p:ext>
            </p:extLst>
          </p:nvPr>
        </p:nvGraphicFramePr>
        <p:xfrm>
          <a:off x="1090631" y="1196752"/>
          <a:ext cx="7704856" cy="2963031"/>
        </p:xfrm>
        <a:graphic>
          <a:graphicData uri="http://schemas.openxmlformats.org/drawingml/2006/table">
            <a:tbl>
              <a:tblPr firstRow="1" bandRow="1">
                <a:tableStyleId>{5940675A-B579-460E-94D1-54222C63F5DA}</a:tableStyleId>
              </a:tblPr>
              <a:tblGrid>
                <a:gridCol w="3888432">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tblGrid>
              <a:tr h="360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Chief Financial Officer</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a:t>
                      </a:r>
                      <a:r>
                        <a:rPr lang="en-ZA" sz="1600" b="1" baseline="0" dirty="0" smtClean="0">
                          <a:solidFill>
                            <a:schemeClr val="tx1"/>
                          </a:solidFill>
                          <a:latin typeface="Tw Cen MT" pitchFamily="34" charset="0"/>
                          <a:ea typeface="Calibri"/>
                          <a:cs typeface="Arial" pitchFamily="34" charset="0"/>
                        </a:rPr>
                        <a:t> Target</a:t>
                      </a:r>
                      <a:endParaRPr lang="en-ZA" sz="1600" b="1" dirty="0" smtClean="0">
                        <a:solidFill>
                          <a:schemeClr val="tx1"/>
                        </a:solidFill>
                        <a:latin typeface="Tw Cen MT" pitchFamily="34" charset="0"/>
                        <a:ea typeface="Calibri"/>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Comply with the submission of the quarterly Interim Financial Statements by 31 July and 31 October 2017, and 31 January 2018, and Annual Financial Statements by 31 May 2017 to National Treasury</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2727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948268">
                <a:tc>
                  <a:txBody>
                    <a:bodyPr/>
                    <a:lstStyle/>
                    <a:p>
                      <a:r>
                        <a:rPr kumimoji="0" lang="en-ZA" sz="1600" kern="1200" dirty="0" smtClean="0">
                          <a:solidFill>
                            <a:schemeClr val="tx1"/>
                          </a:solidFill>
                          <a:effectLst/>
                          <a:latin typeface="Tw Cen MT" panose="020B0602020104020603" pitchFamily="34" charset="0"/>
                          <a:ea typeface="+mn-ea"/>
                          <a:cs typeface="+mn-cs"/>
                        </a:rPr>
                        <a:t>Submit Annual Financial</a:t>
                      </a:r>
                    </a:p>
                    <a:p>
                      <a:r>
                        <a:rPr kumimoji="0" lang="en-ZA" sz="1600" kern="1200" dirty="0" smtClean="0">
                          <a:solidFill>
                            <a:schemeClr val="tx1"/>
                          </a:solidFill>
                          <a:effectLst/>
                          <a:latin typeface="Tw Cen MT" panose="020B0602020104020603" pitchFamily="34" charset="0"/>
                          <a:ea typeface="+mn-ea"/>
                          <a:cs typeface="+mn-cs"/>
                        </a:rPr>
                        <a:t>Statement for the 2016/17 financial year to National Treasury by 31 May 2017</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ZA" sz="16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Wingdings" panose="05000000000000000000" pitchFamily="2" charset="2"/>
                        <a:buNone/>
                      </a:pPr>
                      <a:r>
                        <a:rPr kumimoji="0" lang="en-ZA" sz="1600" kern="1200" dirty="0" smtClean="0">
                          <a:solidFill>
                            <a:schemeClr val="tx1"/>
                          </a:solidFill>
                          <a:effectLst/>
                          <a:latin typeface="Tw Cen MT" panose="020B0602020104020603" pitchFamily="34" charset="0"/>
                          <a:ea typeface="+mn-ea"/>
                          <a:cs typeface="+mn-cs"/>
                        </a:rPr>
                        <a:t>The Annual Financial Statements for the 2016/17 financial year were submitted to National Treasury on 31 May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50</a:t>
            </a:fld>
            <a:endParaRPr lang="en-US" sz="1400" b="0" dirty="0"/>
          </a:p>
        </p:txBody>
      </p:sp>
    </p:spTree>
    <p:extLst>
      <p:ext uri="{BB962C8B-B14F-4D97-AF65-F5344CB8AC3E}">
        <p14:creationId xmlns:p14="http://schemas.microsoft.com/office/powerpoint/2010/main" xmlns="" val="3265986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51</a:t>
            </a:fld>
            <a:endParaRPr lang="en-US" sz="1400" b="0" dirty="0"/>
          </a:p>
        </p:txBody>
      </p:sp>
      <p:sp>
        <p:nvSpPr>
          <p:cNvPr id="9" name="Title 1"/>
          <p:cNvSpPr>
            <a:spLocks noGrp="1"/>
          </p:cNvSpPr>
          <p:nvPr>
            <p:ph type="title"/>
          </p:nvPr>
        </p:nvSpPr>
        <p:spPr>
          <a:xfrm>
            <a:off x="1259632" y="0"/>
            <a:ext cx="7366854" cy="792162"/>
          </a:xfrm>
        </p:spPr>
        <p:txBody>
          <a:bodyPr>
            <a:normAutofit fontScale="90000"/>
          </a:bodyPr>
          <a:lstStyle/>
          <a:p>
            <a:pPr algn="ct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(3)</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800" b="1" dirty="0">
                <a:solidFill>
                  <a:schemeClr val="accent4">
                    <a:lumMod val="75000"/>
                  </a:schemeClr>
                </a:solidFill>
              </a:rPr>
              <a:t>1</a:t>
            </a:r>
            <a:r>
              <a:rPr lang="en-ZA" sz="2800" b="1" baseline="30000" dirty="0">
                <a:solidFill>
                  <a:schemeClr val="accent4">
                    <a:lumMod val="75000"/>
                  </a:schemeClr>
                </a:solidFill>
              </a:rPr>
              <a:t>ST</a:t>
            </a:r>
            <a:r>
              <a:rPr lang="en-ZA" sz="2800" b="1" dirty="0">
                <a:solidFill>
                  <a:schemeClr val="accent4">
                    <a:lumMod val="75000"/>
                  </a:schemeClr>
                </a:solidFill>
              </a:rPr>
              <a:t> QUARTER TARGETS ACHIEVED</a:t>
            </a:r>
            <a:endParaRPr lang="en-ZA" sz="27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171686564"/>
              </p:ext>
            </p:extLst>
          </p:nvPr>
        </p:nvGraphicFramePr>
        <p:xfrm>
          <a:off x="1090631" y="972813"/>
          <a:ext cx="7704856" cy="4577101"/>
        </p:xfrm>
        <a:graphic>
          <a:graphicData uri="http://schemas.openxmlformats.org/drawingml/2006/table">
            <a:tbl>
              <a:tblPr firstRow="1" bandRow="1">
                <a:tableStyleId>{5940675A-B579-460E-94D1-54222C63F5DA}</a:tableStyleId>
              </a:tblPr>
              <a:tblGrid>
                <a:gridCol w="3888432">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tblGrid>
              <a:tr h="371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Strategic Management, Planning and Support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31533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pPr marL="0" marR="0" indent="0" algn="l" defTabSz="914400" rtl="0" eaLnBrk="1" fontAlgn="auto" latinLnBrk="0" hangingPunct="1">
                        <a:lnSpc>
                          <a:spcPct val="115000"/>
                        </a:lnSpc>
                        <a:spcBef>
                          <a:spcPts val="0"/>
                        </a:spcBef>
                        <a:spcAft>
                          <a:spcPts val="1000"/>
                        </a:spcAft>
                        <a:buClrTx/>
                        <a:buSzTx/>
                        <a:buFontTx/>
                        <a:buNone/>
                        <a:tabLst/>
                        <a:defRPr/>
                      </a:pP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the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on the implementation of the 2016/17 Annual Performance Plan (APP) by April 2017 and the 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2</a:t>
                      </a:r>
                      <a:r>
                        <a:rPr kumimoji="0" lang="en-ZA" sz="1600" kern="1200" baseline="30000" dirty="0" smtClean="0">
                          <a:solidFill>
                            <a:schemeClr val="tx1"/>
                          </a:solidFill>
                          <a:effectLst/>
                          <a:latin typeface="Tw Cen MT" panose="020B0602020104020603" pitchFamily="34" charset="0"/>
                          <a:ea typeface="+mn-ea"/>
                          <a:cs typeface="+mn-cs"/>
                        </a:rPr>
                        <a:t>nd</a:t>
                      </a:r>
                      <a:r>
                        <a:rPr kumimoji="0" lang="en-ZA" sz="1600" kern="1200" dirty="0" smtClean="0">
                          <a:solidFill>
                            <a:schemeClr val="tx1"/>
                          </a:solidFill>
                          <a:effectLst/>
                          <a:latin typeface="Tw Cen MT" panose="020B0602020104020603" pitchFamily="34" charset="0"/>
                          <a:ea typeface="+mn-ea"/>
                          <a:cs typeface="+mn-cs"/>
                        </a:rPr>
                        <a:t> and 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reports on the implementation of the 2017/18 APP to the Executive Authority, National Treasury and Department of Planning, Monitoring and Evaluation (DPME) by July, and October 2017, and January 2018</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1"/>
                  </a:ext>
                </a:extLst>
              </a:tr>
              <a:tr h="3153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4880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the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on the implementation of the 2016/17 APP to the Executive Authority, National Treasury and DPME</a:t>
                      </a:r>
                      <a:r>
                        <a:rPr kumimoji="0" lang="en-ZA" sz="1600" kern="1200" baseline="0" dirty="0" smtClean="0">
                          <a:solidFill>
                            <a:schemeClr val="tx1"/>
                          </a:solidFill>
                          <a:effectLst/>
                          <a:latin typeface="Tw Cen MT" panose="020B0602020104020603" pitchFamily="34" charset="0"/>
                          <a:ea typeface="+mn-ea"/>
                          <a:cs typeface="+mn-cs"/>
                        </a:rPr>
                        <a:t> by April 2017</a:t>
                      </a:r>
                      <a:endParaRPr kumimoji="0" lang="en-ZA" sz="16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on the implementation of the 2016/17 APP was submitted to the Executive Authority, National Treasury and DPME in April 2017</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94313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52</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(4)</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800" b="1" dirty="0">
                <a:solidFill>
                  <a:schemeClr val="accent4">
                    <a:lumMod val="75000"/>
                  </a:schemeClr>
                </a:solidFill>
              </a:rPr>
              <a:t>1</a:t>
            </a:r>
            <a:r>
              <a:rPr lang="en-ZA" sz="2800" b="1" baseline="30000" dirty="0">
                <a:solidFill>
                  <a:schemeClr val="accent4">
                    <a:lumMod val="75000"/>
                  </a:schemeClr>
                </a:solidFill>
              </a:rPr>
              <a:t>ST</a:t>
            </a:r>
            <a:r>
              <a:rPr lang="en-ZA" sz="2800" b="1" dirty="0">
                <a:solidFill>
                  <a:schemeClr val="accent4">
                    <a:lumMod val="75000"/>
                  </a:schemeClr>
                </a:solidFill>
              </a:rPr>
              <a:t> QUARTER 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endParaRPr lang="en-ZA" sz="27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3852313950"/>
              </p:ext>
            </p:extLst>
          </p:nvPr>
        </p:nvGraphicFramePr>
        <p:xfrm>
          <a:off x="1045746" y="3499374"/>
          <a:ext cx="7765845" cy="3323483"/>
        </p:xfrm>
        <a:graphic>
          <a:graphicData uri="http://schemas.openxmlformats.org/drawingml/2006/table">
            <a:tbl>
              <a:tblPr firstRow="1" bandRow="1">
                <a:tableStyleId>{5940675A-B579-460E-94D1-54222C63F5DA}</a:tableStyleId>
              </a:tblPr>
              <a:tblGrid>
                <a:gridCol w="3166214">
                  <a:extLst>
                    <a:ext uri="{9D8B030D-6E8A-4147-A177-3AD203B41FA5}">
                      <a16:colId xmlns:a16="http://schemas.microsoft.com/office/drawing/2014/main" xmlns="" val="20000"/>
                    </a:ext>
                  </a:extLst>
                </a:gridCol>
                <a:gridCol w="4599631">
                  <a:extLst>
                    <a:ext uri="{9D8B030D-6E8A-4147-A177-3AD203B41FA5}">
                      <a16:colId xmlns:a16="http://schemas.microsoft.com/office/drawing/2014/main" xmlns="" val="20001"/>
                    </a:ext>
                  </a:extLst>
                </a:gridCol>
              </a:tblGrid>
              <a:tr h="29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b="1" kern="1200" dirty="0" smtClean="0">
                          <a:solidFill>
                            <a:schemeClr val="dk1"/>
                          </a:solidFill>
                          <a:latin typeface="Tw Cen MT" pitchFamily="34" charset="0"/>
                          <a:ea typeface="+mn-ea"/>
                          <a:cs typeface="Arial" pitchFamily="34" charset="0"/>
                        </a:rPr>
                        <a:t>Sub-Programme</a:t>
                      </a:r>
                      <a:endParaRPr lang="en-ZA" sz="15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b="1" kern="1200" dirty="0" smtClean="0">
                          <a:solidFill>
                            <a:schemeClr val="tx1"/>
                          </a:solidFill>
                          <a:latin typeface="Tw Cen MT" pitchFamily="34" charset="0"/>
                          <a:ea typeface="+mn-ea"/>
                          <a:cs typeface="+mn-cs"/>
                        </a:rPr>
                        <a:t>Corporate Resource and Transformation Management</a:t>
                      </a:r>
                    </a:p>
                  </a:txBody>
                  <a:tcPr>
                    <a:solidFill>
                      <a:schemeClr val="accent4">
                        <a:lumMod val="20000"/>
                        <a:lumOff val="80000"/>
                      </a:schemeClr>
                    </a:solidFill>
                  </a:tcPr>
                </a:tc>
                <a:extLst>
                  <a:ext uri="{0D108BD9-81ED-4DB2-BD59-A6C34878D82A}">
                    <a16:rowId xmlns:a16="http://schemas.microsoft.com/office/drawing/2014/main" xmlns="" val="10000"/>
                  </a:ext>
                </a:extLst>
              </a:tr>
              <a:tr h="1092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Tw Cen MT" pitchFamily="34" charset="0"/>
                          <a:ea typeface="Calibri"/>
                          <a:cs typeface="Arial" pitchFamily="34" charset="0"/>
                        </a:rPr>
                        <a:t>Annual Target</a:t>
                      </a:r>
                    </a:p>
                    <a:p>
                      <a:endParaRPr lang="en-ZA" sz="15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kern="1200" dirty="0" smtClean="0">
                          <a:solidFill>
                            <a:schemeClr val="tx1"/>
                          </a:solidFill>
                          <a:effectLst/>
                          <a:latin typeface="Tw Cen MT" panose="020B0602020104020603" pitchFamily="34" charset="0"/>
                          <a:ea typeface="+mn-ea"/>
                          <a:cs typeface="+mn-cs"/>
                        </a:rPr>
                        <a:t>Report on the status of the Department of Public Service and Administration’s (DPSA’s) compliance to the internal and external Human Resources, Labour Relations and Employee Health and Wellness and Policy Prescripts and Procedures submitted to the Executive Committee</a:t>
                      </a:r>
                      <a:endParaRPr lang="en-ZA" sz="15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3272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500" b="1" baseline="0" dirty="0" smtClean="0">
                          <a:solidFill>
                            <a:schemeClr val="tx1"/>
                          </a:solidFill>
                          <a:latin typeface="Tw Cen MT" pitchFamily="34" charset="0"/>
                          <a:ea typeface="Times New Roman"/>
                          <a:cs typeface="Arial" pitchFamily="34" charset="0"/>
                        </a:rPr>
                        <a:t>1</a:t>
                      </a:r>
                      <a:r>
                        <a:rPr lang="en-ZA" sz="1500" b="1" baseline="30000" dirty="0" smtClean="0">
                          <a:solidFill>
                            <a:schemeClr val="tx1"/>
                          </a:solidFill>
                          <a:latin typeface="Tw Cen MT" pitchFamily="34" charset="0"/>
                          <a:ea typeface="Times New Roman"/>
                          <a:cs typeface="Arial" pitchFamily="34" charset="0"/>
                        </a:rPr>
                        <a:t>st</a:t>
                      </a:r>
                      <a:r>
                        <a:rPr lang="en-ZA" sz="1500" b="1" baseline="0" dirty="0" smtClean="0">
                          <a:solidFill>
                            <a:schemeClr val="tx1"/>
                          </a:solidFill>
                          <a:latin typeface="Tw Cen MT" pitchFamily="34" charset="0"/>
                          <a:ea typeface="Times New Roman"/>
                          <a:cs typeface="Arial" pitchFamily="34" charset="0"/>
                        </a:rPr>
                        <a:t> </a:t>
                      </a:r>
                      <a:r>
                        <a:rPr lang="en-ZA" sz="1500" b="1" dirty="0" smtClean="0">
                          <a:solidFill>
                            <a:schemeClr val="tx1"/>
                          </a:solidFill>
                          <a:latin typeface="Tw Cen MT" pitchFamily="34" charset="0"/>
                          <a:ea typeface="Times New Roman"/>
                          <a:cs typeface="Arial" pitchFamily="34" charset="0"/>
                        </a:rPr>
                        <a:t>Quarter Target</a:t>
                      </a:r>
                      <a:endParaRPr lang="en-ZA" sz="15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500" b="1" dirty="0" smtClean="0">
                          <a:solidFill>
                            <a:schemeClr val="tx1"/>
                          </a:solidFill>
                          <a:latin typeface="Tw Cen MT" pitchFamily="34" charset="0"/>
                          <a:ea typeface="Calibri"/>
                          <a:cs typeface="Arial" pitchFamily="34" charset="0"/>
                        </a:rPr>
                        <a:t>Reported</a:t>
                      </a:r>
                      <a:r>
                        <a:rPr lang="en-ZA" sz="1500" b="1" baseline="0" dirty="0" smtClean="0">
                          <a:solidFill>
                            <a:schemeClr val="tx1"/>
                          </a:solidFill>
                          <a:latin typeface="Tw Cen MT" pitchFamily="34" charset="0"/>
                          <a:ea typeface="Calibri"/>
                          <a:cs typeface="Arial" pitchFamily="34" charset="0"/>
                        </a:rPr>
                        <a:t> Progress</a:t>
                      </a:r>
                      <a:endParaRPr lang="en-ZA" sz="15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506113">
                <a:tc>
                  <a:txBody>
                    <a:bodyPr/>
                    <a:lstStyle/>
                    <a:p>
                      <a:pPr>
                        <a:lnSpc>
                          <a:spcPct val="115000"/>
                        </a:lnSpc>
                        <a:spcAft>
                          <a:spcPts val="0"/>
                        </a:spcAft>
                      </a:pPr>
                      <a:r>
                        <a:rPr kumimoji="0" lang="en-ZA" sz="1500" kern="1200" dirty="0" smtClean="0">
                          <a:solidFill>
                            <a:schemeClr val="tx1"/>
                          </a:solidFill>
                          <a:effectLst/>
                          <a:latin typeface="Tw Cen MT" panose="020B0602020104020603" pitchFamily="34" charset="0"/>
                          <a:ea typeface="+mn-ea"/>
                          <a:cs typeface="+mn-cs"/>
                        </a:rPr>
                        <a:t>Submit quarterly report on DPSA’s compliance to internal and external Human Resources and Labour Relations Policy Prescripts and Procedures to the Executive Committee</a:t>
                      </a:r>
                      <a:endParaRPr lang="en-ZA" sz="15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500" kern="1200" dirty="0" smtClean="0">
                          <a:solidFill>
                            <a:schemeClr val="tx1"/>
                          </a:solidFill>
                          <a:effectLst/>
                          <a:latin typeface="Tw Cen MT" panose="020B0602020104020603" pitchFamily="34" charset="0"/>
                          <a:ea typeface="+mn-ea"/>
                          <a:cs typeface="+mn-cs"/>
                        </a:rPr>
                        <a:t>The 4</a:t>
                      </a:r>
                      <a:r>
                        <a:rPr kumimoji="0" lang="en-ZA" sz="1500" kern="1200" baseline="30000" dirty="0" smtClean="0">
                          <a:solidFill>
                            <a:schemeClr val="tx1"/>
                          </a:solidFill>
                          <a:effectLst/>
                          <a:latin typeface="Tw Cen MT" panose="020B0602020104020603" pitchFamily="34" charset="0"/>
                          <a:ea typeface="+mn-ea"/>
                          <a:cs typeface="+mn-cs"/>
                        </a:rPr>
                        <a:t>th</a:t>
                      </a:r>
                      <a:r>
                        <a:rPr kumimoji="0" lang="en-ZA" sz="1500" kern="1200" dirty="0" smtClean="0">
                          <a:solidFill>
                            <a:schemeClr val="tx1"/>
                          </a:solidFill>
                          <a:effectLst/>
                          <a:latin typeface="Tw Cen MT" panose="020B0602020104020603" pitchFamily="34" charset="0"/>
                          <a:ea typeface="+mn-ea"/>
                          <a:cs typeface="+mn-cs"/>
                        </a:rPr>
                        <a:t> quarter and 2016/17 Annual Report on the DPSA’s compliance to internal and external Human Resources and Labour Relations Policy Prescripts and Procedures were submitted to the Executive Committee in June 2017</a:t>
                      </a:r>
                      <a:endParaRPr lang="en-ZA" sz="15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graphicFrame>
        <p:nvGraphicFramePr>
          <p:cNvPr id="5" name="Content Placeholder 10"/>
          <p:cNvGraphicFramePr>
            <a:graphicFrameLocks noGrp="1"/>
          </p:cNvGraphicFramePr>
          <p:nvPr>
            <p:ph idx="1"/>
            <p:extLst>
              <p:ext uri="{D42A27DB-BD31-4B8C-83A1-F6EECF244321}">
                <p14:modId xmlns:p14="http://schemas.microsoft.com/office/powerpoint/2010/main" xmlns="" val="448806194"/>
              </p:ext>
            </p:extLst>
          </p:nvPr>
        </p:nvGraphicFramePr>
        <p:xfrm>
          <a:off x="1045746" y="798167"/>
          <a:ext cx="7776864" cy="2685977"/>
        </p:xfrm>
        <a:graphic>
          <a:graphicData uri="http://schemas.openxmlformats.org/drawingml/2006/table">
            <a:tbl>
              <a:tblPr firstRow="1" bandRow="1">
                <a:tableStyleId>{5940675A-B579-460E-94D1-54222C63F5DA}</a:tableStyleId>
              </a:tblPr>
              <a:tblGrid>
                <a:gridCol w="3157333">
                  <a:extLst>
                    <a:ext uri="{9D8B030D-6E8A-4147-A177-3AD203B41FA5}">
                      <a16:colId xmlns:a16="http://schemas.microsoft.com/office/drawing/2014/main" xmlns="" val="20000"/>
                    </a:ext>
                  </a:extLst>
                </a:gridCol>
                <a:gridCol w="4619531">
                  <a:extLst>
                    <a:ext uri="{9D8B030D-6E8A-4147-A177-3AD203B41FA5}">
                      <a16:colId xmlns:a16="http://schemas.microsoft.com/office/drawing/2014/main" xmlns=""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b="1" kern="1200" dirty="0" smtClean="0">
                          <a:solidFill>
                            <a:schemeClr val="dk1"/>
                          </a:solidFill>
                          <a:latin typeface="Tw Cen MT" pitchFamily="34" charset="0"/>
                          <a:ea typeface="+mn-ea"/>
                          <a:cs typeface="Arial" pitchFamily="34" charset="0"/>
                        </a:rPr>
                        <a:t>Sub-Programme</a:t>
                      </a:r>
                      <a:endParaRPr lang="en-ZA" sz="15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500" b="1" kern="1200" dirty="0" smtClean="0">
                          <a:solidFill>
                            <a:schemeClr val="tx1"/>
                          </a:solidFill>
                          <a:effectLst/>
                          <a:latin typeface="Tw Cen MT" panose="020B0602020104020603" pitchFamily="34" charset="0"/>
                          <a:ea typeface="+mn-ea"/>
                          <a:cs typeface="+mn-cs"/>
                        </a:rPr>
                        <a:t>Internal Audit and Risk Management</a:t>
                      </a:r>
                      <a:endParaRPr lang="en-ZA" sz="15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612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Tw Cen MT" pitchFamily="34" charset="0"/>
                          <a:ea typeface="Calibri"/>
                          <a:cs typeface="Arial" pitchFamily="34" charset="0"/>
                        </a:rPr>
                        <a:t>Annual Target</a:t>
                      </a:r>
                    </a:p>
                    <a:p>
                      <a:endParaRPr lang="en-ZA" sz="15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kern="1200" dirty="0" smtClean="0">
                          <a:solidFill>
                            <a:schemeClr val="tx1"/>
                          </a:solidFill>
                          <a:effectLst/>
                          <a:latin typeface="Tw Cen MT" panose="020B0602020104020603" pitchFamily="34" charset="0"/>
                          <a:ea typeface="+mn-ea"/>
                          <a:cs typeface="+mn-cs"/>
                        </a:rPr>
                        <a:t>Report progress on the implementation of the Internal Audit and risk management plans to the Audit and Risk Committees</a:t>
                      </a:r>
                    </a:p>
                  </a:txBody>
                  <a:tcPr>
                    <a:solidFill>
                      <a:schemeClr val="accent2">
                        <a:lumMod val="40000"/>
                        <a:lumOff val="60000"/>
                      </a:schemeClr>
                    </a:solidFill>
                  </a:tcPr>
                </a:tc>
                <a:extLst>
                  <a:ext uri="{0D108BD9-81ED-4DB2-BD59-A6C34878D82A}">
                    <a16:rowId xmlns:a16="http://schemas.microsoft.com/office/drawing/2014/main" xmlns="" val="10001"/>
                  </a:ext>
                </a:extLst>
              </a:tr>
              <a:tr h="27424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500" b="1" baseline="0" dirty="0" smtClean="0">
                          <a:solidFill>
                            <a:schemeClr val="tx1"/>
                          </a:solidFill>
                          <a:latin typeface="Tw Cen MT" pitchFamily="34" charset="0"/>
                          <a:ea typeface="Times New Roman"/>
                          <a:cs typeface="Arial" pitchFamily="34" charset="0"/>
                        </a:rPr>
                        <a:t>1</a:t>
                      </a:r>
                      <a:r>
                        <a:rPr lang="en-ZA" sz="1500" b="1" baseline="30000" dirty="0" smtClean="0">
                          <a:solidFill>
                            <a:schemeClr val="tx1"/>
                          </a:solidFill>
                          <a:latin typeface="Tw Cen MT" pitchFamily="34" charset="0"/>
                          <a:ea typeface="Times New Roman"/>
                          <a:cs typeface="Arial" pitchFamily="34" charset="0"/>
                        </a:rPr>
                        <a:t>st</a:t>
                      </a:r>
                      <a:r>
                        <a:rPr lang="en-ZA" sz="1500" b="1" baseline="0" dirty="0" smtClean="0">
                          <a:solidFill>
                            <a:schemeClr val="tx1"/>
                          </a:solidFill>
                          <a:latin typeface="Tw Cen MT" pitchFamily="34" charset="0"/>
                          <a:ea typeface="Times New Roman"/>
                          <a:cs typeface="Arial" pitchFamily="34" charset="0"/>
                        </a:rPr>
                        <a:t> </a:t>
                      </a:r>
                      <a:r>
                        <a:rPr lang="en-ZA" sz="1500" b="1" dirty="0" smtClean="0">
                          <a:solidFill>
                            <a:schemeClr val="tx1"/>
                          </a:solidFill>
                          <a:latin typeface="Tw Cen MT" pitchFamily="34" charset="0"/>
                          <a:ea typeface="Times New Roman"/>
                          <a:cs typeface="Arial" pitchFamily="34" charset="0"/>
                        </a:rPr>
                        <a:t>Quarter Target</a:t>
                      </a:r>
                      <a:endParaRPr lang="en-ZA" sz="15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500" b="1" dirty="0" smtClean="0">
                          <a:solidFill>
                            <a:schemeClr val="tx1"/>
                          </a:solidFill>
                          <a:latin typeface="Tw Cen MT" pitchFamily="34" charset="0"/>
                          <a:ea typeface="Calibri"/>
                          <a:cs typeface="Arial" pitchFamily="34" charset="0"/>
                        </a:rPr>
                        <a:t>Reported</a:t>
                      </a:r>
                      <a:r>
                        <a:rPr lang="en-ZA" sz="1500" b="1" baseline="0" dirty="0" smtClean="0">
                          <a:solidFill>
                            <a:schemeClr val="tx1"/>
                          </a:solidFill>
                          <a:latin typeface="Tw Cen MT" pitchFamily="34" charset="0"/>
                          <a:ea typeface="Calibri"/>
                          <a:cs typeface="Arial" pitchFamily="34" charset="0"/>
                        </a:rPr>
                        <a:t> Progress</a:t>
                      </a:r>
                      <a:endParaRPr lang="en-ZA" sz="15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096990">
                <a:tc>
                  <a:txBody>
                    <a:bodyPr/>
                    <a:lstStyle/>
                    <a:p>
                      <a:pPr>
                        <a:lnSpc>
                          <a:spcPct val="115000"/>
                        </a:lnSpc>
                        <a:spcAft>
                          <a:spcPts val="0"/>
                        </a:spcAft>
                      </a:pPr>
                      <a:r>
                        <a:rPr kumimoji="0" lang="en-ZA" sz="1500" kern="1200" dirty="0" smtClean="0">
                          <a:solidFill>
                            <a:schemeClr val="tx1"/>
                          </a:solidFill>
                          <a:effectLst/>
                          <a:latin typeface="Tw Cen MT" panose="020B0602020104020603" pitchFamily="34" charset="0"/>
                          <a:ea typeface="+mn-ea"/>
                          <a:cs typeface="+mn-cs"/>
                        </a:rPr>
                        <a:t>Submit 4</a:t>
                      </a:r>
                      <a:r>
                        <a:rPr kumimoji="0" lang="en-ZA" sz="1500" kern="1200" baseline="30000" dirty="0" smtClean="0">
                          <a:solidFill>
                            <a:schemeClr val="tx1"/>
                          </a:solidFill>
                          <a:effectLst/>
                          <a:latin typeface="Tw Cen MT" panose="020B0602020104020603" pitchFamily="34" charset="0"/>
                          <a:ea typeface="+mn-ea"/>
                          <a:cs typeface="+mn-cs"/>
                        </a:rPr>
                        <a:t>th</a:t>
                      </a:r>
                      <a:r>
                        <a:rPr kumimoji="0" lang="en-ZA" sz="1500" kern="1200" dirty="0" smtClean="0">
                          <a:solidFill>
                            <a:schemeClr val="tx1"/>
                          </a:solidFill>
                          <a:effectLst/>
                          <a:latin typeface="Tw Cen MT" panose="020B0602020104020603" pitchFamily="34" charset="0"/>
                          <a:ea typeface="+mn-ea"/>
                          <a:cs typeface="+mn-cs"/>
                        </a:rPr>
                        <a:t> quarterly 2016/17 Internal Audit and 1</a:t>
                      </a:r>
                      <a:r>
                        <a:rPr kumimoji="0" lang="en-ZA" sz="1500" kern="1200" baseline="30000" dirty="0" smtClean="0">
                          <a:solidFill>
                            <a:schemeClr val="tx1"/>
                          </a:solidFill>
                          <a:effectLst/>
                          <a:latin typeface="Tw Cen MT" panose="020B0602020104020603" pitchFamily="34" charset="0"/>
                          <a:ea typeface="+mn-ea"/>
                          <a:cs typeface="+mn-cs"/>
                        </a:rPr>
                        <a:t>st</a:t>
                      </a:r>
                      <a:r>
                        <a:rPr kumimoji="0" lang="en-ZA" sz="1500" kern="1200" dirty="0" smtClean="0">
                          <a:solidFill>
                            <a:schemeClr val="tx1"/>
                          </a:solidFill>
                          <a:effectLst/>
                          <a:latin typeface="Tw Cen MT" panose="020B0602020104020603" pitchFamily="34" charset="0"/>
                          <a:ea typeface="+mn-ea"/>
                          <a:cs typeface="+mn-cs"/>
                        </a:rPr>
                        <a:t> 2017/18 Risk Management performance reports to the Audit and Risk Management Committee</a:t>
                      </a:r>
                      <a:endParaRPr lang="en-ZA" sz="15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500" kern="1200" dirty="0" smtClean="0">
                          <a:solidFill>
                            <a:schemeClr val="tx1"/>
                          </a:solidFill>
                          <a:effectLst/>
                          <a:latin typeface="Tw Cen MT" panose="020B0602020104020603" pitchFamily="34" charset="0"/>
                          <a:ea typeface="+mn-ea"/>
                          <a:cs typeface="+mn-cs"/>
                        </a:rPr>
                        <a:t>The 4</a:t>
                      </a:r>
                      <a:r>
                        <a:rPr kumimoji="0" lang="en-ZA" sz="1500" kern="1200" baseline="30000" dirty="0" smtClean="0">
                          <a:solidFill>
                            <a:schemeClr val="tx1"/>
                          </a:solidFill>
                          <a:effectLst/>
                          <a:latin typeface="Tw Cen MT" panose="020B0602020104020603" pitchFamily="34" charset="0"/>
                          <a:ea typeface="+mn-ea"/>
                          <a:cs typeface="+mn-cs"/>
                        </a:rPr>
                        <a:t>th</a:t>
                      </a:r>
                      <a:r>
                        <a:rPr kumimoji="0" lang="en-ZA" sz="1500" kern="1200" dirty="0" smtClean="0">
                          <a:solidFill>
                            <a:schemeClr val="tx1"/>
                          </a:solidFill>
                          <a:effectLst/>
                          <a:latin typeface="Tw Cen MT" panose="020B0602020104020603" pitchFamily="34" charset="0"/>
                          <a:ea typeface="+mn-ea"/>
                          <a:cs typeface="+mn-cs"/>
                        </a:rPr>
                        <a:t> quarter 2016/17 Internal Audit and 1</a:t>
                      </a:r>
                      <a:r>
                        <a:rPr kumimoji="0" lang="en-ZA" sz="1500" kern="1200" baseline="30000" dirty="0" smtClean="0">
                          <a:solidFill>
                            <a:schemeClr val="tx1"/>
                          </a:solidFill>
                          <a:effectLst/>
                          <a:latin typeface="Tw Cen MT" panose="020B0602020104020603" pitchFamily="34" charset="0"/>
                          <a:ea typeface="+mn-ea"/>
                          <a:cs typeface="+mn-cs"/>
                        </a:rPr>
                        <a:t>st</a:t>
                      </a:r>
                      <a:r>
                        <a:rPr kumimoji="0" lang="en-ZA" sz="1500" kern="1200" dirty="0" smtClean="0">
                          <a:solidFill>
                            <a:schemeClr val="tx1"/>
                          </a:solidFill>
                          <a:effectLst/>
                          <a:latin typeface="Tw Cen MT" panose="020B0602020104020603" pitchFamily="34" charset="0"/>
                          <a:ea typeface="+mn-ea"/>
                          <a:cs typeface="+mn-cs"/>
                        </a:rPr>
                        <a:t> quarter 2017/18 Risk Management performance reports were submitted to the Audit and Risk Committee</a:t>
                      </a:r>
                      <a:r>
                        <a:rPr kumimoji="0" lang="en-ZA" sz="1500" kern="1200" baseline="0" dirty="0" smtClean="0">
                          <a:solidFill>
                            <a:schemeClr val="tx1"/>
                          </a:solidFill>
                          <a:effectLst/>
                          <a:latin typeface="Tw Cen MT" panose="020B0602020104020603" pitchFamily="34" charset="0"/>
                          <a:ea typeface="+mn-ea"/>
                          <a:cs typeface="+mn-cs"/>
                        </a:rPr>
                        <a:t> in May 2017</a:t>
                      </a:r>
                      <a:endParaRPr kumimoji="0" lang="en-ZA" sz="1500" kern="1200" dirty="0" smtClean="0">
                        <a:solidFill>
                          <a:srgbClr val="FF0000"/>
                        </a:solidFill>
                        <a:effectLst/>
                        <a:latin typeface="Tw Cen MT" panose="020B0602020104020603" pitchFamily="34" charset="0"/>
                        <a:ea typeface="+mn-ea"/>
                        <a:cs typeface="+mn-cs"/>
                      </a:endParaRPr>
                    </a:p>
                    <a:p>
                      <a:r>
                        <a:rPr lang="en-ZA" sz="1500" dirty="0" smtClean="0">
                          <a:latin typeface="Tw Cen MT" panose="020B0602020104020603" pitchFamily="34" charset="0"/>
                        </a:rPr>
                        <a:t> </a:t>
                      </a:r>
                      <a:endParaRPr lang="en-ZA" sz="1500" dirty="0">
                        <a:latin typeface="Tw Cen MT" panose="020B0602020104020603"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48120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53</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(5)</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800" b="1" dirty="0">
                <a:solidFill>
                  <a:schemeClr val="accent4">
                    <a:lumMod val="75000"/>
                  </a:schemeClr>
                </a:solidFill>
              </a:rPr>
              <a:t>1</a:t>
            </a:r>
            <a:r>
              <a:rPr lang="en-ZA" sz="2800" b="1" baseline="30000" dirty="0">
                <a:solidFill>
                  <a:schemeClr val="accent4">
                    <a:lumMod val="75000"/>
                  </a:schemeClr>
                </a:solidFill>
              </a:rPr>
              <a:t>ST</a:t>
            </a:r>
            <a:r>
              <a:rPr lang="en-ZA" sz="2800" b="1" dirty="0">
                <a:solidFill>
                  <a:schemeClr val="accent4">
                    <a:lumMod val="75000"/>
                  </a:schemeClr>
                </a:solidFill>
              </a:rPr>
              <a:t> QUARTER 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endParaRPr lang="en-ZA" sz="27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2003623091"/>
              </p:ext>
            </p:extLst>
          </p:nvPr>
        </p:nvGraphicFramePr>
        <p:xfrm>
          <a:off x="1259632" y="1052737"/>
          <a:ext cx="7560840" cy="2594280"/>
        </p:xfrm>
        <a:graphic>
          <a:graphicData uri="http://schemas.openxmlformats.org/drawingml/2006/table">
            <a:tbl>
              <a:tblPr firstRow="1" bandRow="1">
                <a:tableStyleId>{5940675A-B579-460E-94D1-54222C63F5DA}</a:tableStyleId>
              </a:tblPr>
              <a:tblGrid>
                <a:gridCol w="3024336">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497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tx1"/>
                          </a:solidFill>
                          <a:latin typeface="Tw Cen MT" pitchFamily="34" charset="0"/>
                          <a:ea typeface="+mn-ea"/>
                          <a:cs typeface="+mn-cs"/>
                        </a:rPr>
                        <a:t>Corporate Communication and Technology Management</a:t>
                      </a:r>
                    </a:p>
                  </a:txBody>
                  <a:tcPr>
                    <a:solidFill>
                      <a:schemeClr val="accent4">
                        <a:lumMod val="20000"/>
                        <a:lumOff val="80000"/>
                      </a:schemeClr>
                    </a:solidFill>
                  </a:tcPr>
                </a:tc>
                <a:extLst>
                  <a:ext uri="{0D108BD9-81ED-4DB2-BD59-A6C34878D82A}">
                    <a16:rowId xmlns:a16="http://schemas.microsoft.com/office/drawing/2014/main" xmlns="" val="10000"/>
                  </a:ext>
                </a:extLst>
              </a:tr>
              <a:tr h="497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report on the implementation of DPSA’s communication campaigns to the Executive Committee</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2549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155624">
                <a:tc>
                  <a:txBody>
                    <a:bodyPr/>
                    <a:lstStyle/>
                    <a:p>
                      <a:r>
                        <a:rPr kumimoji="0" lang="en-ZA" sz="1600" kern="1200" dirty="0" smtClean="0">
                          <a:solidFill>
                            <a:schemeClr val="tx1"/>
                          </a:solidFill>
                          <a:effectLst/>
                          <a:latin typeface="Tw Cen MT" panose="020B0602020104020603" pitchFamily="34" charset="0"/>
                          <a:ea typeface="+mn-ea"/>
                          <a:cs typeface="+mn-cs"/>
                        </a:rPr>
                        <a:t>Submit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on the 2016/17 communication</a:t>
                      </a:r>
                    </a:p>
                    <a:p>
                      <a:r>
                        <a:rPr kumimoji="0" lang="en-ZA" sz="1600" kern="1200" dirty="0" smtClean="0">
                          <a:solidFill>
                            <a:schemeClr val="tx1"/>
                          </a:solidFill>
                          <a:effectLst/>
                          <a:latin typeface="Tw Cen MT" panose="020B0602020104020603" pitchFamily="34" charset="0"/>
                          <a:ea typeface="+mn-ea"/>
                          <a:cs typeface="+mn-cs"/>
                        </a:rPr>
                        <a:t>plan to the Executive</a:t>
                      </a:r>
                    </a:p>
                    <a:p>
                      <a:r>
                        <a:rPr kumimoji="0" lang="en-ZA" sz="1600" kern="1200" dirty="0" smtClean="0">
                          <a:solidFill>
                            <a:schemeClr val="tx1"/>
                          </a:solidFill>
                          <a:effectLst/>
                          <a:latin typeface="Tw Cen MT" panose="020B0602020104020603" pitchFamily="34" charset="0"/>
                          <a:ea typeface="+mn-ea"/>
                          <a:cs typeface="+mn-cs"/>
                        </a:rPr>
                        <a:t>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The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on the implementation on the 2016/17 communication plan was submitted to the Executive Committee in March 2017</a:t>
                      </a:r>
                    </a:p>
                    <a:p>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graphicFrame>
        <p:nvGraphicFramePr>
          <p:cNvPr id="9" name="Content Placeholder 10"/>
          <p:cNvGraphicFramePr>
            <a:graphicFrameLocks noGrp="1"/>
          </p:cNvGraphicFramePr>
          <p:nvPr>
            <p:ph idx="1"/>
            <p:extLst>
              <p:ext uri="{D42A27DB-BD31-4B8C-83A1-F6EECF244321}">
                <p14:modId xmlns:p14="http://schemas.microsoft.com/office/powerpoint/2010/main" xmlns="" val="4005674961"/>
              </p:ext>
            </p:extLst>
          </p:nvPr>
        </p:nvGraphicFramePr>
        <p:xfrm>
          <a:off x="1269774" y="3649309"/>
          <a:ext cx="7550698" cy="1158483"/>
        </p:xfrm>
        <a:graphic>
          <a:graphicData uri="http://schemas.openxmlformats.org/drawingml/2006/table">
            <a:tbl>
              <a:tblPr firstRow="1" bandRow="1">
                <a:tableStyleId>{5940675A-B579-460E-94D1-54222C63F5DA}</a:tableStyleId>
              </a:tblPr>
              <a:tblGrid>
                <a:gridCol w="3014194">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1"/>
                    </a:ext>
                  </a:extLst>
                </a:gridCol>
              </a:tblGrid>
              <a:tr h="24781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0"/>
                  </a:ext>
                </a:extLst>
              </a:tr>
              <a:tr h="878067">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Submit 2017/18 annual communication plan to the Executive 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2017/18 annual communication plan was submitted to EXCO in June 2017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568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940473345"/>
              </p:ext>
            </p:extLst>
          </p:nvPr>
        </p:nvGraphicFramePr>
        <p:xfrm>
          <a:off x="1259632" y="1057137"/>
          <a:ext cx="7588958" cy="5096367"/>
        </p:xfrm>
        <a:graphic>
          <a:graphicData uri="http://schemas.openxmlformats.org/drawingml/2006/table">
            <a:tbl>
              <a:tblPr firstRow="1" bandRow="1">
                <a:tableStyleId>{5940675A-B579-460E-94D1-54222C63F5DA}</a:tableStyleId>
              </a:tblPr>
              <a:tblGrid>
                <a:gridCol w="2484150">
                  <a:extLst>
                    <a:ext uri="{9D8B030D-6E8A-4147-A177-3AD203B41FA5}">
                      <a16:colId xmlns:a16="http://schemas.microsoft.com/office/drawing/2014/main" xmlns="" val="20000"/>
                    </a:ext>
                  </a:extLst>
                </a:gridCol>
                <a:gridCol w="5104808">
                  <a:extLst>
                    <a:ext uri="{9D8B030D-6E8A-4147-A177-3AD203B41FA5}">
                      <a16:colId xmlns:a16="http://schemas.microsoft.com/office/drawing/2014/main" xmlns="" val="20001"/>
                    </a:ext>
                  </a:extLst>
                </a:gridCol>
              </a:tblGrid>
              <a:tr h="335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International Cooperation Programme</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744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lvl="0"/>
                      <a:r>
                        <a:rPr kumimoji="0" lang="en-ZA" sz="1600" kern="1200" dirty="0" smtClean="0">
                          <a:solidFill>
                            <a:schemeClr val="tx1"/>
                          </a:solidFill>
                          <a:effectLst/>
                          <a:latin typeface="Tw Cen MT" panose="020B0602020104020603" pitchFamily="34" charset="0"/>
                          <a:ea typeface="+mn-ea"/>
                          <a:cs typeface="+mn-cs"/>
                        </a:rPr>
                        <a:t>Submit report on the implementation of the department's Bi-lateral and Multi-lateral agreements and programmes to the Minister for the Public Service and Administration (MPSA)</a:t>
                      </a:r>
                    </a:p>
                  </a:txBody>
                  <a:tcPr>
                    <a:solidFill>
                      <a:schemeClr val="accent2">
                        <a:lumMod val="40000"/>
                        <a:lumOff val="60000"/>
                      </a:schemeClr>
                    </a:solidFill>
                  </a:tcPr>
                </a:tc>
                <a:extLst>
                  <a:ext uri="{0D108BD9-81ED-4DB2-BD59-A6C34878D82A}">
                    <a16:rowId xmlns:a16="http://schemas.microsoft.com/office/drawing/2014/main" xmlns="" val="10001"/>
                  </a:ext>
                </a:extLst>
              </a:tr>
              <a:tr h="25359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3342890">
                <a:tc>
                  <a:txBody>
                    <a:bodyPr/>
                    <a:lstStyle/>
                    <a:p>
                      <a:r>
                        <a:rPr kumimoji="0" lang="en-ZA" sz="1600" kern="1200" dirty="0" smtClean="0">
                          <a:solidFill>
                            <a:schemeClr val="tx1"/>
                          </a:solidFill>
                          <a:effectLst/>
                          <a:latin typeface="Tw Cen MT" panose="020B0602020104020603" pitchFamily="34" charset="0"/>
                          <a:ea typeface="+mn-ea"/>
                          <a:cs typeface="+mn-cs"/>
                        </a:rPr>
                        <a:t>Submit quarterly progress</a:t>
                      </a:r>
                    </a:p>
                    <a:p>
                      <a:r>
                        <a:rPr kumimoji="0" lang="en-ZA" sz="1600" kern="1200" dirty="0" smtClean="0">
                          <a:solidFill>
                            <a:schemeClr val="tx1"/>
                          </a:solidFill>
                          <a:effectLst/>
                          <a:latin typeface="Tw Cen MT" panose="020B0602020104020603" pitchFamily="34" charset="0"/>
                          <a:ea typeface="+mn-ea"/>
                          <a:cs typeface="+mn-cs"/>
                        </a:rPr>
                        <a:t>reports on the implementation</a:t>
                      </a:r>
                    </a:p>
                    <a:p>
                      <a:r>
                        <a:rPr kumimoji="0" lang="en-ZA" sz="1600" kern="1200" dirty="0" smtClean="0">
                          <a:solidFill>
                            <a:schemeClr val="tx1"/>
                          </a:solidFill>
                          <a:effectLst/>
                          <a:latin typeface="Tw Cen MT" panose="020B0602020104020603" pitchFamily="34" charset="0"/>
                          <a:ea typeface="+mn-ea"/>
                          <a:cs typeface="+mn-cs"/>
                        </a:rPr>
                        <a:t>of the department's</a:t>
                      </a:r>
                    </a:p>
                    <a:p>
                      <a:r>
                        <a:rPr kumimoji="0" lang="en-ZA" sz="1600" kern="1200" dirty="0" smtClean="0">
                          <a:solidFill>
                            <a:schemeClr val="tx1"/>
                          </a:solidFill>
                          <a:effectLst/>
                          <a:latin typeface="Tw Cen MT" panose="020B0602020104020603" pitchFamily="34" charset="0"/>
                          <a:ea typeface="+mn-ea"/>
                          <a:cs typeface="+mn-cs"/>
                        </a:rPr>
                        <a:t>Bi-lateral and Multi-lateral programmes to the MPSA</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 report on the DPSA’s attendance and participation at the Republic of South Africa (RSA) – Canada Annual Consultations held in April 2017 in South Africa was produced</a:t>
                      </a:r>
                    </a:p>
                    <a:p>
                      <a:r>
                        <a:rPr kumimoji="0" lang="en-ZA" sz="1600" kern="1200" dirty="0" smtClean="0">
                          <a:solidFill>
                            <a:schemeClr val="tx1"/>
                          </a:solidFill>
                          <a:effectLst/>
                          <a:latin typeface="Tw Cen MT" panose="020B0602020104020603" pitchFamily="34" charset="0"/>
                          <a:ea typeface="+mn-ea"/>
                          <a:cs typeface="+mn-cs"/>
                        </a:rPr>
                        <a:t> </a:t>
                      </a:r>
                    </a:p>
                    <a:p>
                      <a:r>
                        <a:rPr kumimoji="0" lang="en-ZA" sz="1600" kern="1200" dirty="0" smtClean="0">
                          <a:solidFill>
                            <a:schemeClr val="tx1"/>
                          </a:solidFill>
                          <a:effectLst/>
                          <a:latin typeface="Tw Cen MT" panose="020B0602020104020603" pitchFamily="34" charset="0"/>
                          <a:ea typeface="+mn-ea"/>
                          <a:cs typeface="+mn-cs"/>
                        </a:rPr>
                        <a:t>Submitted a report for DPSA’s attendance and participation at the Organisation</a:t>
                      </a:r>
                      <a:r>
                        <a:rPr kumimoji="0" lang="en-ZA" sz="1600" kern="1200" baseline="0" dirty="0" smtClean="0">
                          <a:solidFill>
                            <a:schemeClr val="tx1"/>
                          </a:solidFill>
                          <a:effectLst/>
                          <a:latin typeface="Tw Cen MT" panose="020B0602020104020603" pitchFamily="34" charset="0"/>
                          <a:ea typeface="+mn-ea"/>
                          <a:cs typeface="+mn-cs"/>
                        </a:rPr>
                        <a:t> for Economic Co-operation and Development (OECD)</a:t>
                      </a:r>
                      <a:r>
                        <a:rPr kumimoji="0" lang="en-ZA" sz="1600" kern="1200" dirty="0" smtClean="0">
                          <a:solidFill>
                            <a:schemeClr val="tx1"/>
                          </a:solidFill>
                          <a:effectLst/>
                          <a:latin typeface="Tw Cen MT" panose="020B0602020104020603" pitchFamily="34" charset="0"/>
                          <a:ea typeface="+mn-ea"/>
                          <a:cs typeface="+mn-cs"/>
                        </a:rPr>
                        <a:t> meeting on governing better through evidence-informed policymaking held in</a:t>
                      </a:r>
                      <a:r>
                        <a:rPr kumimoji="0" lang="en-ZA" sz="1600" kern="1200" baseline="3000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June 2017 in France</a:t>
                      </a:r>
                    </a:p>
                    <a:p>
                      <a:r>
                        <a:rPr kumimoji="0" lang="en-ZA" sz="1600" kern="1200" dirty="0" smtClean="0">
                          <a:solidFill>
                            <a:schemeClr val="tx1"/>
                          </a:solidFill>
                          <a:effectLst/>
                          <a:latin typeface="Tw Cen MT" panose="020B0602020104020603" pitchFamily="34" charset="0"/>
                          <a:ea typeface="+mn-ea"/>
                          <a:cs typeface="+mn-cs"/>
                        </a:rPr>
                        <a:t> </a:t>
                      </a:r>
                    </a:p>
                    <a:p>
                      <a:r>
                        <a:rPr kumimoji="0" lang="en-ZA" sz="1600" kern="1200" dirty="0" smtClean="0">
                          <a:solidFill>
                            <a:schemeClr val="tx1"/>
                          </a:solidFill>
                          <a:effectLst/>
                          <a:latin typeface="Tw Cen MT" panose="020B0602020104020603" pitchFamily="34" charset="0"/>
                          <a:ea typeface="+mn-ea"/>
                          <a:cs typeface="+mn-cs"/>
                        </a:rPr>
                        <a:t>Submitted a report to the MPSA’s attendance and participation at the 10</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RSA -</a:t>
                      </a:r>
                      <a:r>
                        <a:rPr kumimoji="0" lang="en-ZA" sz="1600" kern="1200" baseline="0" dirty="0" smtClean="0">
                          <a:solidFill>
                            <a:schemeClr val="tx1"/>
                          </a:solidFill>
                          <a:effectLst/>
                          <a:latin typeface="Tw Cen MT" panose="020B0602020104020603" pitchFamily="34" charset="0"/>
                          <a:ea typeface="+mn-ea"/>
                          <a:cs typeface="+mn-cs"/>
                        </a:rPr>
                        <a:t> Democratic Republic of Congo </a:t>
                      </a:r>
                      <a:r>
                        <a:rPr kumimoji="0" lang="en-ZA" sz="1600" kern="1200" dirty="0" smtClean="0">
                          <a:solidFill>
                            <a:schemeClr val="tx1"/>
                          </a:solidFill>
                          <a:effectLst/>
                          <a:latin typeface="Tw Cen MT" panose="020B0602020104020603" pitchFamily="34" charset="0"/>
                          <a:ea typeface="+mn-ea"/>
                          <a:cs typeface="+mn-cs"/>
                        </a:rPr>
                        <a:t>Bi-national Commission held in June 2017 in Pretoria </a:t>
                      </a:r>
                    </a:p>
                    <a:p>
                      <a:endParaRPr kumimoji="0" lang="en-ZA" sz="1600" kern="1200" dirty="0" smtClean="0">
                        <a:solidFill>
                          <a:schemeClr val="tx1"/>
                        </a:solidFill>
                        <a:effectLst/>
                        <a:latin typeface="Tw Cen MT" panose="020B0602020104020603" pitchFamily="34" charset="0"/>
                        <a:ea typeface="+mn-ea"/>
                        <a:cs typeface="+mn-cs"/>
                      </a:endParaRP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54</a:t>
            </a:fld>
            <a:endParaRPr lang="en-US" sz="1400" b="0" dirty="0"/>
          </a:p>
        </p:txBody>
      </p:sp>
      <p:sp>
        <p:nvSpPr>
          <p:cNvPr id="8"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(6)</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800" b="1" dirty="0">
                <a:solidFill>
                  <a:schemeClr val="accent4">
                    <a:lumMod val="75000"/>
                  </a:schemeClr>
                </a:solidFill>
              </a:rPr>
              <a:t>1</a:t>
            </a:r>
            <a:r>
              <a:rPr lang="en-ZA" sz="2800" b="1" baseline="30000" dirty="0">
                <a:solidFill>
                  <a:schemeClr val="accent4">
                    <a:lumMod val="75000"/>
                  </a:schemeClr>
                </a:solidFill>
              </a:rPr>
              <a:t>ST</a:t>
            </a:r>
            <a:r>
              <a:rPr lang="en-ZA" sz="2800" b="1" dirty="0">
                <a:solidFill>
                  <a:schemeClr val="accent4">
                    <a:lumMod val="75000"/>
                  </a:schemeClr>
                </a:solidFill>
              </a:rPr>
              <a:t> QUARTER TARGETS 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rgbClr val="C00000"/>
                </a:solidFill>
              </a:rPr>
              <a:t> </a:t>
            </a:r>
            <a:endParaRPr lang="en-ZA" sz="2700" b="1" dirty="0"/>
          </a:p>
        </p:txBody>
      </p:sp>
    </p:spTree>
    <p:extLst>
      <p:ext uri="{BB962C8B-B14F-4D97-AF65-F5344CB8AC3E}">
        <p14:creationId xmlns:p14="http://schemas.microsoft.com/office/powerpoint/2010/main" xmlns="" val="1815452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542939133"/>
              </p:ext>
            </p:extLst>
          </p:nvPr>
        </p:nvGraphicFramePr>
        <p:xfrm>
          <a:off x="1115619" y="1066804"/>
          <a:ext cx="7848873" cy="4558064"/>
        </p:xfrm>
        <a:graphic>
          <a:graphicData uri="http://schemas.openxmlformats.org/drawingml/2006/table">
            <a:tbl>
              <a:tblPr firstRow="1" bandRow="1">
                <a:tableStyleId>{5940675A-B579-460E-94D1-54222C63F5DA}</a:tableStyleId>
              </a:tblPr>
              <a:tblGrid>
                <a:gridCol w="1728189">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592292">
                  <a:extLst>
                    <a:ext uri="{9D8B030D-6E8A-4147-A177-3AD203B41FA5}">
                      <a16:colId xmlns:a16="http://schemas.microsoft.com/office/drawing/2014/main" xmlns="" val="20003"/>
                    </a:ext>
                  </a:extLst>
                </a:gridCol>
              </a:tblGrid>
              <a:tr h="316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i="0" kern="1200" dirty="0" smtClean="0">
                          <a:solidFill>
                            <a:schemeClr val="dk1"/>
                          </a:solidFill>
                          <a:latin typeface="Tw Cen MT" pitchFamily="34" charset="0"/>
                          <a:ea typeface="+mn-ea"/>
                          <a:cs typeface="+mn-cs"/>
                        </a:rPr>
                        <a:t>Sub-Programme</a:t>
                      </a:r>
                      <a:endParaRPr lang="en-ZA" sz="1600" b="1" i="0" dirty="0" smtClean="0">
                        <a:latin typeface="Tw Cen MT" pitchFamily="34" charset="0"/>
                        <a:ea typeface="Calibri"/>
                        <a:cs typeface="Times New Roman"/>
                      </a:endParaRPr>
                    </a:p>
                  </a:txBody>
                  <a:tcPr>
                    <a:solidFill>
                      <a:schemeClr val="accent4">
                        <a:lumMod val="20000"/>
                        <a:lumOff val="80000"/>
                      </a:schemeClr>
                    </a:solidFill>
                  </a:tcPr>
                </a:tc>
                <a:tc gridSpan="3">
                  <a:txBody>
                    <a:bodyPr/>
                    <a:lstStyle/>
                    <a:p>
                      <a:r>
                        <a:rPr kumimoji="0" lang="en-ZA" sz="1600" b="1" kern="1200" dirty="0" smtClean="0">
                          <a:solidFill>
                            <a:schemeClr val="tx1"/>
                          </a:solidFill>
                          <a:effectLst/>
                          <a:latin typeface="Tw Cen MT" panose="020B0602020104020603" pitchFamily="34" charset="0"/>
                          <a:ea typeface="+mn-ea"/>
                          <a:cs typeface="+mn-cs"/>
                        </a:rPr>
                        <a:t>Legal Service</a:t>
                      </a:r>
                      <a:endParaRPr lang="en-ZA" sz="1600" b="1" dirty="0">
                        <a:latin typeface="Tw Cen MT" pitchFamily="34" charset="0"/>
                        <a:cs typeface="Arial" pitchFamily="34" charset="0"/>
                      </a:endParaRPr>
                    </a:p>
                  </a:txBody>
                  <a:tcPr>
                    <a:solidFill>
                      <a:schemeClr val="accent4">
                        <a:lumMod val="20000"/>
                        <a:lumOff val="8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86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lvl="0"/>
                      <a:r>
                        <a:rPr kumimoji="0" lang="en-ZA" sz="1600" kern="1200" dirty="0" smtClean="0">
                          <a:solidFill>
                            <a:schemeClr val="tx1"/>
                          </a:solidFill>
                          <a:effectLst/>
                          <a:latin typeface="Tw Cen MT" panose="020B0602020104020603" pitchFamily="34" charset="0"/>
                          <a:ea typeface="+mn-ea"/>
                          <a:cs typeface="+mn-cs"/>
                        </a:rPr>
                        <a:t>Consult on the second phase Public Administration Management Regulations</a:t>
                      </a:r>
                      <a:endParaRPr kumimoji="0" lang="en-ZA" sz="1600" kern="1200" dirty="0">
                        <a:solidFill>
                          <a:schemeClr val="tx1"/>
                        </a:solidFill>
                        <a:effectLst/>
                        <a:latin typeface="Tw Cen MT" panose="020B0602020104020603" pitchFamily="34" charset="0"/>
                        <a:ea typeface="+mn-ea"/>
                        <a:cs typeface="+mn-cs"/>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1"/>
                  </a:ext>
                </a:extLst>
              </a:tr>
              <a:tr h="77763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1</a:t>
                      </a:r>
                      <a:r>
                        <a:rPr lang="en-ZA" sz="1600" b="1" i="0" baseline="30000" dirty="0" smtClean="0">
                          <a:solidFill>
                            <a:schemeClr val="tx1"/>
                          </a:solidFill>
                          <a:latin typeface="Tw Cen MT" pitchFamily="34" charset="0"/>
                          <a:ea typeface="Calibri"/>
                          <a:cs typeface="Times New Roman"/>
                        </a:rPr>
                        <a:t>st</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2794780">
                <a:tc>
                  <a:txBody>
                    <a:bodyPr/>
                    <a:lstStyle/>
                    <a:p>
                      <a:r>
                        <a:rPr kumimoji="0" lang="en-ZA" sz="1600" kern="1200" dirty="0" smtClean="0">
                          <a:solidFill>
                            <a:schemeClr val="tx1"/>
                          </a:solidFill>
                          <a:effectLst/>
                          <a:latin typeface="Tw Cen MT" panose="020B0602020104020603" pitchFamily="34" charset="0"/>
                          <a:ea typeface="+mn-ea"/>
                          <a:cs typeface="+mn-cs"/>
                        </a:rPr>
                        <a:t>Commence consultation</a:t>
                      </a:r>
                    </a:p>
                    <a:p>
                      <a:r>
                        <a:rPr kumimoji="0" lang="en-ZA" sz="1600" kern="1200" dirty="0" smtClean="0">
                          <a:solidFill>
                            <a:schemeClr val="tx1"/>
                          </a:solidFill>
                          <a:effectLst/>
                          <a:latin typeface="Tw Cen MT" panose="020B0602020104020603" pitchFamily="34" charset="0"/>
                          <a:ea typeface="+mn-ea"/>
                          <a:cs typeface="+mn-cs"/>
                        </a:rPr>
                        <a:t>process on second phase Public Administration</a:t>
                      </a:r>
                    </a:p>
                    <a:p>
                      <a:r>
                        <a:rPr kumimoji="0" lang="en-ZA" sz="1600" kern="1200" dirty="0" smtClean="0">
                          <a:solidFill>
                            <a:schemeClr val="tx1"/>
                          </a:solidFill>
                          <a:effectLst/>
                          <a:latin typeface="Tw Cen MT" panose="020B0602020104020603" pitchFamily="34" charset="0"/>
                          <a:ea typeface="+mn-ea"/>
                          <a:cs typeface="+mn-cs"/>
                        </a:rPr>
                        <a:t>Management Regulations</a:t>
                      </a:r>
                      <a:endParaRPr lang="en-ZA" sz="1600" b="0" dirty="0" smtClean="0">
                        <a:solidFill>
                          <a:schemeClr val="tx1"/>
                        </a:solidFill>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bg1"/>
                          </a:solidFill>
                          <a:effectLst/>
                          <a:latin typeface="Tw Cen MT" panose="020B0602020104020603" pitchFamily="34" charset="0"/>
                          <a:ea typeface="+mn-ea"/>
                          <a:cs typeface="+mn-cs"/>
                        </a:rPr>
                        <a:t>The consultation process has not commenced</a:t>
                      </a:r>
                      <a:endParaRPr kumimoji="0" lang="en-ZA" sz="1600" b="0" i="0" kern="1200" dirty="0" smtClean="0">
                        <a:solidFill>
                          <a:schemeClr val="bg1"/>
                        </a:solidFill>
                        <a:latin typeface="Tw Cen MT" pitchFamily="34" charset="0"/>
                        <a:ea typeface="+mn-ea"/>
                        <a:cs typeface="+mn-cs"/>
                      </a:endParaRPr>
                    </a:p>
                  </a:txBody>
                  <a:tcPr marL="68580" marR="68580" marT="0" marB="0">
                    <a:solidFill>
                      <a:srgbClr val="C00000"/>
                    </a:solidFill>
                  </a:tcPr>
                </a:tc>
                <a:tc>
                  <a:txBody>
                    <a:bodyPr/>
                    <a:lstStyle/>
                    <a:p>
                      <a:pPr>
                        <a:lnSpc>
                          <a:spcPct val="115000"/>
                        </a:lnSpc>
                        <a:spcAft>
                          <a:spcPts val="0"/>
                        </a:spcAft>
                      </a:pPr>
                      <a:r>
                        <a:rPr lang="en-ZA" sz="1600" dirty="0" smtClean="0">
                          <a:effectLst/>
                          <a:latin typeface="Tw Cen MT" panose="020B0602020104020603" pitchFamily="34" charset="0"/>
                          <a:ea typeface="Times New Roman" panose="02020603050405020304" pitchFamily="18" charset="0"/>
                          <a:cs typeface="Times New Roman" panose="02020603050405020304" pitchFamily="18" charset="0"/>
                        </a:rPr>
                        <a:t>The Public Administration Regulations are still in a draft and will be submitted to the MPSA</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A briefing </a:t>
                      </a:r>
                      <a:r>
                        <a:rPr lang="en-ZA" sz="1600" dirty="0" smtClean="0">
                          <a:effectLst/>
                          <a:latin typeface="Tw Cen MT" panose="020B0602020104020603" pitchFamily="34" charset="0"/>
                          <a:ea typeface="Times New Roman" panose="02020603050405020304" pitchFamily="18" charset="0"/>
                          <a:cs typeface="Times New Roman" panose="02020603050405020304" pitchFamily="18" charset="0"/>
                        </a:rPr>
                        <a:t>session with </a:t>
                      </a: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the </a:t>
                      </a:r>
                      <a:r>
                        <a:rPr lang="en-ZA" sz="1600" dirty="0" smtClean="0">
                          <a:effectLst/>
                          <a:latin typeface="Tw Cen MT" panose="020B0602020104020603" pitchFamily="34" charset="0"/>
                          <a:ea typeface="Times New Roman" panose="02020603050405020304" pitchFamily="18" charset="0"/>
                          <a:cs typeface="Times New Roman" panose="02020603050405020304" pitchFamily="18" charset="0"/>
                        </a:rPr>
                        <a:t>MPSA to discuss</a:t>
                      </a:r>
                      <a:r>
                        <a:rPr lang="en-ZA" sz="1600" baseline="0" dirty="0" smtClean="0">
                          <a:effectLst/>
                          <a:latin typeface="Tw Cen MT" panose="020B0602020104020603" pitchFamily="34" charset="0"/>
                          <a:ea typeface="Times New Roman" panose="02020603050405020304" pitchFamily="18" charset="0"/>
                          <a:cs typeface="Times New Roman" panose="02020603050405020304" pitchFamily="18" charset="0"/>
                        </a:rPr>
                        <a:t> the processing of the Regulations to give effect to the Public Administration Management Act is being </a:t>
                      </a:r>
                      <a:r>
                        <a:rPr lang="en-ZA" sz="1600" dirty="0" smtClean="0">
                          <a:effectLst/>
                          <a:latin typeface="Tw Cen MT" panose="020B0602020104020603" pitchFamily="34" charset="0"/>
                          <a:ea typeface="Times New Roman" panose="02020603050405020304" pitchFamily="18" charset="0"/>
                          <a:cs typeface="Times New Roman" panose="02020603050405020304" pitchFamily="18" charset="0"/>
                        </a:rPr>
                        <a:t>scheduled</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a:solidFill>
                  <a:schemeClr val="accent5">
                    <a:lumMod val="60000"/>
                    <a:lumOff val="40000"/>
                  </a:schemeClr>
                </a:solidFill>
              </a:rPr>
              <a:t>PROGRAMME 1:  ADMIN </a:t>
            </a:r>
            <a:r>
              <a:rPr lang="en-ZA" sz="2400" b="1" dirty="0" smtClean="0">
                <a:solidFill>
                  <a:schemeClr val="accent5">
                    <a:lumMod val="60000"/>
                    <a:lumOff val="40000"/>
                  </a:schemeClr>
                </a:solidFill>
              </a:rPr>
              <a:t>(7)</a:t>
            </a:r>
            <a:r>
              <a:rPr lang="en-ZA" sz="2400" b="1" dirty="0">
                <a:solidFill>
                  <a:schemeClr val="accent5">
                    <a:lumMod val="60000"/>
                    <a:lumOff val="40000"/>
                  </a:schemeClr>
                </a:solidFill>
              </a:rPr>
              <a:t/>
            </a:r>
            <a:br>
              <a:rPr lang="en-ZA" sz="2400" b="1" dirty="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t>
            </a:r>
            <a:r>
              <a:rPr lang="en-ZA" sz="2400" b="1" dirty="0" smtClean="0">
                <a:solidFill>
                  <a:schemeClr val="accent4">
                    <a:lumMod val="75000"/>
                  </a:schemeClr>
                </a:solidFill>
              </a:rPr>
              <a:t>NOT ACHIEVED</a:t>
            </a:r>
            <a:endParaRPr lang="en-ZA" sz="2400" b="1" dirty="0"/>
          </a:p>
        </p:txBody>
      </p:sp>
      <p:sp>
        <p:nvSpPr>
          <p:cNvPr id="6" name="Rectangle 5"/>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55</a:t>
            </a:r>
            <a:endParaRPr lang="en-US" sz="1400" b="0" dirty="0"/>
          </a:p>
        </p:txBody>
      </p:sp>
    </p:spTree>
    <p:extLst>
      <p:ext uri="{BB962C8B-B14F-4D97-AF65-F5344CB8AC3E}">
        <p14:creationId xmlns:p14="http://schemas.microsoft.com/office/powerpoint/2010/main" xmlns="" val="21438884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249" y="116632"/>
            <a:ext cx="8100392" cy="1026840"/>
          </a:xfrm>
        </p:spPr>
        <p:txBody>
          <a:bodyPr>
            <a:noAutofit/>
          </a:bodyPr>
          <a:lstStyle/>
          <a:p>
            <a:pPr algn="ctr"/>
            <a:r>
              <a:rPr lang="en-ZA" sz="2400" b="1" dirty="0" smtClean="0">
                <a:solidFill>
                  <a:schemeClr val="accent5">
                    <a:lumMod val="60000"/>
                    <a:lumOff val="40000"/>
                  </a:schemeClr>
                </a:solidFill>
              </a:rPr>
              <a:t>PROGRAMME 2: POLICY RESEARCH &amp; ANALYSIS (PR&amp;A) (1)</a:t>
            </a:r>
            <a:r>
              <a:rPr lang="en-ZA" sz="2400" dirty="0" smtClean="0">
                <a:solidFill>
                  <a:schemeClr val="accent5">
                    <a:lumMod val="60000"/>
                    <a:lumOff val="40000"/>
                  </a:schemeClr>
                </a:solidFill>
              </a:rPr>
              <a:t/>
            </a:r>
            <a:br>
              <a:rPr lang="en-ZA" sz="2400" dirty="0" smtClean="0">
                <a:solidFill>
                  <a:schemeClr val="accent5">
                    <a:lumMod val="60000"/>
                    <a:lumOff val="40000"/>
                  </a:schemeClr>
                </a:solidFill>
              </a:rPr>
            </a:br>
            <a:r>
              <a:rPr lang="en-ZA" sz="2400" b="1" dirty="0" smtClean="0">
                <a:solidFill>
                  <a:schemeClr val="accent5"/>
                </a:solidFill>
              </a:rPr>
              <a:t>OVERALL 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56</a:t>
            </a:fld>
            <a:endParaRPr lang="en-US" sz="1400" b="0" dirty="0"/>
          </a:p>
        </p:txBody>
      </p:sp>
      <p:graphicFrame>
        <p:nvGraphicFramePr>
          <p:cNvPr id="6" name="Chart 5"/>
          <p:cNvGraphicFramePr/>
          <p:nvPr>
            <p:extLst>
              <p:ext uri="{D42A27DB-BD31-4B8C-83A1-F6EECF244321}">
                <p14:modId xmlns:p14="http://schemas.microsoft.com/office/powerpoint/2010/main" xmlns="" val="1219722714"/>
              </p:ext>
            </p:extLst>
          </p:nvPr>
        </p:nvGraphicFramePr>
        <p:xfrm>
          <a:off x="1187624" y="1412776"/>
          <a:ext cx="6768751"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49637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729314288"/>
              </p:ext>
            </p:extLst>
          </p:nvPr>
        </p:nvGraphicFramePr>
        <p:xfrm>
          <a:off x="1078271" y="830997"/>
          <a:ext cx="7958225" cy="4608576"/>
        </p:xfrm>
        <a:graphic>
          <a:graphicData uri="http://schemas.openxmlformats.org/drawingml/2006/table">
            <a:tbl>
              <a:tblPr firstRow="1" bandRow="1">
                <a:tableStyleId>{5940675A-B579-460E-94D1-54222C63F5DA}</a:tableStyleId>
              </a:tblPr>
              <a:tblGrid>
                <a:gridCol w="2581046">
                  <a:extLst>
                    <a:ext uri="{9D8B030D-6E8A-4147-A177-3AD203B41FA5}">
                      <a16:colId xmlns:a16="http://schemas.microsoft.com/office/drawing/2014/main" xmlns="" val="20000"/>
                    </a:ext>
                  </a:extLst>
                </a:gridCol>
                <a:gridCol w="5377179">
                  <a:extLst>
                    <a:ext uri="{9D8B030D-6E8A-4147-A177-3AD203B41FA5}">
                      <a16:colId xmlns:a16="http://schemas.microsoft.com/office/drawing/2014/main" xmlns="" val="20001"/>
                    </a:ext>
                  </a:extLst>
                </a:gridCol>
              </a:tblGrid>
              <a:tr h="2937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Macro Policy</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626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Consult on the Draft Strategic Framework for Norms and Standards which will inform the structure, governance and functioning of the Office of</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Standards in terms of the Public Administration Management Act (2014)</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1007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456262">
                <a:tc>
                  <a:txBody>
                    <a:bodyPr/>
                    <a:lstStyle/>
                    <a:p>
                      <a:r>
                        <a:rPr kumimoji="0" lang="en-ZA" sz="1600" kern="1200" dirty="0" smtClean="0">
                          <a:solidFill>
                            <a:schemeClr val="tx1"/>
                          </a:solidFill>
                          <a:effectLst/>
                          <a:latin typeface="Tw Cen MT" panose="020B0602020104020603" pitchFamily="34" charset="0"/>
                          <a:ea typeface="+mn-ea"/>
                          <a:cs typeface="+mn-cs"/>
                        </a:rPr>
                        <a:t>Establishment of internal</a:t>
                      </a:r>
                    </a:p>
                    <a:p>
                      <a:r>
                        <a:rPr kumimoji="0" lang="en-ZA" sz="1600" kern="1200" dirty="0" smtClean="0">
                          <a:solidFill>
                            <a:schemeClr val="tx1"/>
                          </a:solidFill>
                          <a:effectLst/>
                          <a:latin typeface="Tw Cen MT" panose="020B0602020104020603" pitchFamily="34" charset="0"/>
                          <a:ea typeface="+mn-ea"/>
                          <a:cs typeface="+mn-cs"/>
                        </a:rPr>
                        <a:t>governance structures to oversee the implementation of the Public Administration norms and standards</a:t>
                      </a: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draft Strategic Framework on Public Administration Norms and Standards was developed in April 2017</a:t>
                      </a:r>
                    </a:p>
                    <a:p>
                      <a:r>
                        <a:rPr kumimoji="0" lang="en-ZA" sz="1600" kern="1200" dirty="0" smtClean="0">
                          <a:solidFill>
                            <a:schemeClr val="tx1"/>
                          </a:solidFill>
                          <a:effectLst/>
                          <a:latin typeface="Tw Cen MT" panose="020B0602020104020603" pitchFamily="34" charset="0"/>
                          <a:ea typeface="+mn-ea"/>
                          <a:cs typeface="+mn-cs"/>
                        </a:rPr>
                        <a:t> </a:t>
                      </a:r>
                    </a:p>
                    <a:p>
                      <a:r>
                        <a:rPr kumimoji="0" lang="en-ZA" sz="1600" kern="1200" dirty="0" smtClean="0">
                          <a:solidFill>
                            <a:schemeClr val="tx1"/>
                          </a:solidFill>
                          <a:effectLst/>
                          <a:latin typeface="Tw Cen MT" panose="020B0602020104020603" pitchFamily="34" charset="0"/>
                          <a:ea typeface="+mn-ea"/>
                          <a:cs typeface="+mn-cs"/>
                        </a:rPr>
                        <a:t>The Director-General approved the appointment of Chief Directors as Chairpersons of Technical Committees of Public Administration Norms and Standards in May 2017 </a:t>
                      </a:r>
                    </a:p>
                    <a:p>
                      <a:r>
                        <a:rPr kumimoji="0" lang="en-ZA" sz="1600" kern="1200" dirty="0" smtClean="0">
                          <a:solidFill>
                            <a:schemeClr val="tx1"/>
                          </a:solidFill>
                          <a:effectLst/>
                          <a:latin typeface="Tw Cen MT" panose="020B0602020104020603" pitchFamily="34" charset="0"/>
                          <a:ea typeface="+mn-ea"/>
                          <a:cs typeface="+mn-cs"/>
                        </a:rPr>
                        <a:t> </a:t>
                      </a:r>
                    </a:p>
                    <a:p>
                      <a:r>
                        <a:rPr kumimoji="0" lang="en-ZA" sz="1600" kern="1200" dirty="0" smtClean="0">
                          <a:solidFill>
                            <a:schemeClr val="tx1"/>
                          </a:solidFill>
                          <a:effectLst/>
                          <a:latin typeface="Tw Cen MT" panose="020B0602020104020603" pitchFamily="34" charset="0"/>
                          <a:ea typeface="+mn-ea"/>
                          <a:cs typeface="+mn-cs"/>
                        </a:rPr>
                        <a:t>The Forum of Chief Directors was held in May 2017 to discuss the draft Strategic Framework on Public Administration Norms and Standards and the Compendium on Public Administration Norms and Standards </a:t>
                      </a:r>
                    </a:p>
                    <a:p>
                      <a:pPr marL="0" indent="0">
                        <a:buFont typeface="Arial" panose="020B0604020202020204" pitchFamily="34" charset="0"/>
                        <a:buNone/>
                      </a:pP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3"/>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(2)</a:t>
            </a:r>
          </a:p>
          <a:p>
            <a:pPr algn="ct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57</a:t>
            </a:fld>
            <a:endParaRPr lang="en-US" sz="1400" b="0" dirty="0"/>
          </a:p>
        </p:txBody>
      </p:sp>
    </p:spTree>
    <p:extLst>
      <p:ext uri="{BB962C8B-B14F-4D97-AF65-F5344CB8AC3E}">
        <p14:creationId xmlns:p14="http://schemas.microsoft.com/office/powerpoint/2010/main" xmlns="" val="751681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0"/>
          <p:cNvGraphicFramePr>
            <a:graphicFrameLocks/>
          </p:cNvGraphicFramePr>
          <p:nvPr>
            <p:extLst/>
          </p:nvPr>
        </p:nvGraphicFramePr>
        <p:xfrm>
          <a:off x="1187624" y="1196752"/>
          <a:ext cx="7848872" cy="3877056"/>
        </p:xfrm>
        <a:graphic>
          <a:graphicData uri="http://schemas.openxmlformats.org/drawingml/2006/table">
            <a:tbl>
              <a:tblPr firstRow="1" bandRow="1">
                <a:tableStyleId>{5940675A-B579-460E-94D1-54222C63F5DA}</a:tableStyleId>
              </a:tblPr>
              <a:tblGrid>
                <a:gridCol w="2545580">
                  <a:extLst>
                    <a:ext uri="{9D8B030D-6E8A-4147-A177-3AD203B41FA5}">
                      <a16:colId xmlns:a16="http://schemas.microsoft.com/office/drawing/2014/main" xmlns="" val="20000"/>
                    </a:ext>
                  </a:extLst>
                </a:gridCol>
                <a:gridCol w="5303292">
                  <a:extLst>
                    <a:ext uri="{9D8B030D-6E8A-4147-A177-3AD203B41FA5}">
                      <a16:colId xmlns:a16="http://schemas.microsoft.com/office/drawing/2014/main" xmlns=""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Integrated Public Administration Reform</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622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Design a Working Paper for consultation on the establishment of a strategic centre to drive public administration functionality that supports strategic state capability needed to implement the Public Administration Management Act (PAMA), 2014</a:t>
                      </a:r>
                    </a:p>
                  </a:txBody>
                  <a:tcPr>
                    <a:solidFill>
                      <a:schemeClr val="accent2">
                        <a:lumMod val="40000"/>
                        <a:lumOff val="60000"/>
                      </a:schemeClr>
                    </a:solidFill>
                  </a:tcPr>
                </a:tc>
                <a:extLst>
                  <a:ext uri="{0D108BD9-81ED-4DB2-BD59-A6C34878D82A}">
                    <a16:rowId xmlns:a16="http://schemas.microsoft.com/office/drawing/2014/main" xmlns="" val="10001"/>
                  </a:ext>
                </a:extLst>
              </a:tr>
              <a:tr h="19549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783746">
                <a:tc>
                  <a:txBody>
                    <a:bodyPr/>
                    <a:lstStyle/>
                    <a:p>
                      <a:r>
                        <a:rPr kumimoji="0" lang="en-ZA" sz="1600" kern="1200" dirty="0" smtClean="0">
                          <a:solidFill>
                            <a:schemeClr val="tx1"/>
                          </a:solidFill>
                          <a:effectLst/>
                          <a:latin typeface="Tw Cen MT" panose="020B0602020104020603" pitchFamily="34" charset="0"/>
                          <a:ea typeface="+mn-ea"/>
                          <a:cs typeface="+mn-cs"/>
                        </a:rPr>
                        <a:t>Conduct research to inform the parameters of the functional analysis to determine strategic</a:t>
                      </a:r>
                    </a:p>
                    <a:p>
                      <a:r>
                        <a:rPr kumimoji="0" lang="en-ZA" sz="1600" kern="1200" dirty="0" smtClean="0">
                          <a:solidFill>
                            <a:schemeClr val="tx1"/>
                          </a:solidFill>
                          <a:effectLst/>
                          <a:latin typeface="Tw Cen MT" panose="020B0602020104020603" pitchFamily="34" charset="0"/>
                          <a:ea typeface="+mn-ea"/>
                          <a:cs typeface="+mn-cs"/>
                        </a:rPr>
                        <a:t>state capability and the removal of any functional</a:t>
                      </a:r>
                    </a:p>
                    <a:p>
                      <a:r>
                        <a:rPr kumimoji="0" lang="en-ZA" sz="1600" kern="1200" dirty="0" smtClean="0">
                          <a:solidFill>
                            <a:schemeClr val="tx1"/>
                          </a:solidFill>
                          <a:effectLst/>
                          <a:latin typeface="Tw Cen MT" panose="020B0602020104020603" pitchFamily="34" charset="0"/>
                          <a:ea typeface="+mn-ea"/>
                          <a:cs typeface="+mn-cs"/>
                        </a:rPr>
                        <a:t>overlaps at the strategic centre of government departments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The research to inform the parameters of the functional analysis to determine strategic state capability and the removal of any functional overlaps at the strategic centre of government departments was conducted and completed in June 2017</a:t>
                      </a:r>
                    </a:p>
                    <a:p>
                      <a:pPr marL="0" indent="0">
                        <a:buFont typeface="Arial" panose="020B0604020202020204" pitchFamily="34" charset="0"/>
                        <a:buNone/>
                      </a:pP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58</a:t>
            </a:fld>
            <a:endParaRPr lang="en-US" sz="1400" b="0" dirty="0"/>
          </a:p>
        </p:txBody>
      </p:sp>
      <p:sp>
        <p:nvSpPr>
          <p:cNvPr id="8" name="Rectangle 7"/>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(3)</a:t>
            </a:r>
          </a:p>
          <a:p>
            <a:pPr algn="ct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3332258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781515380"/>
              </p:ext>
            </p:extLst>
          </p:nvPr>
        </p:nvGraphicFramePr>
        <p:xfrm>
          <a:off x="1113632" y="1196752"/>
          <a:ext cx="7850855" cy="3389376"/>
        </p:xfrm>
        <a:graphic>
          <a:graphicData uri="http://schemas.openxmlformats.org/drawingml/2006/table">
            <a:tbl>
              <a:tblPr firstRow="1" bandRow="1">
                <a:tableStyleId>{5940675A-B579-460E-94D1-54222C63F5DA}</a:tableStyleId>
              </a:tblPr>
              <a:tblGrid>
                <a:gridCol w="2329806">
                  <a:extLst>
                    <a:ext uri="{9D8B030D-6E8A-4147-A177-3AD203B41FA5}">
                      <a16:colId xmlns:a16="http://schemas.microsoft.com/office/drawing/2014/main" xmlns="" val="20000"/>
                    </a:ext>
                  </a:extLst>
                </a:gridCol>
                <a:gridCol w="5521049">
                  <a:extLst>
                    <a:ext uri="{9D8B030D-6E8A-4147-A177-3AD203B41FA5}">
                      <a16:colId xmlns:a16="http://schemas.microsoft.com/office/drawing/2014/main" xmlns="" val="20001"/>
                    </a:ext>
                  </a:extLst>
                </a:gridCol>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Research and Public Administration Discourse</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847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Compile a draft White Paper for Public Administration Transformation and Modernisation which is linked to the social vision of the National Development Plan (NDP) and provisions of PAMA, 2014</a:t>
                      </a:r>
                    </a:p>
                  </a:txBody>
                  <a:tcPr>
                    <a:solidFill>
                      <a:schemeClr val="accent2">
                        <a:lumMod val="40000"/>
                        <a:lumOff val="60000"/>
                      </a:schemeClr>
                    </a:solidFill>
                  </a:tcPr>
                </a:tc>
                <a:extLst>
                  <a:ext uri="{0D108BD9-81ED-4DB2-BD59-A6C34878D82A}">
                    <a16:rowId xmlns:a16="http://schemas.microsoft.com/office/drawing/2014/main" xmlns="" val="10001"/>
                  </a:ext>
                </a:extLst>
              </a:tr>
              <a:tr h="22527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645027">
                <a:tc>
                  <a:txBody>
                    <a:bodyPr/>
                    <a:lstStyle/>
                    <a:p>
                      <a:r>
                        <a:rPr kumimoji="0" lang="en-ZA" sz="1600" kern="1200" dirty="0" smtClean="0">
                          <a:solidFill>
                            <a:schemeClr val="tx1"/>
                          </a:solidFill>
                          <a:effectLst/>
                          <a:latin typeface="Tw Cen MT" panose="020B0602020104020603" pitchFamily="34" charset="0"/>
                          <a:ea typeface="+mn-ea"/>
                          <a:cs typeface="+mn-cs"/>
                        </a:rPr>
                        <a:t>Conduct research to inform the content of the draft White Paper and its alignment with the</a:t>
                      </a:r>
                    </a:p>
                    <a:p>
                      <a:r>
                        <a:rPr kumimoji="0" lang="en-ZA" sz="1600" kern="1200" dirty="0" smtClean="0">
                          <a:solidFill>
                            <a:schemeClr val="tx1"/>
                          </a:solidFill>
                          <a:effectLst/>
                          <a:latin typeface="Tw Cen MT" panose="020B0602020104020603" pitchFamily="34" charset="0"/>
                          <a:ea typeface="+mn-ea"/>
                          <a:cs typeface="+mn-cs"/>
                        </a:rPr>
                        <a:t>social vision of the NDP, as well as, the regulatory intentions of PAMA, 2014</a:t>
                      </a: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Desktop research to inform the content of the draft White Paper and</a:t>
                      </a:r>
                      <a:r>
                        <a:rPr kumimoji="0" lang="en-ZA" sz="1600" kern="1200" baseline="0" dirty="0" smtClean="0">
                          <a:solidFill>
                            <a:schemeClr val="tx1"/>
                          </a:solidFill>
                          <a:effectLst/>
                          <a:latin typeface="Tw Cen MT" panose="020B0602020104020603" pitchFamily="34" charset="0"/>
                          <a:ea typeface="+mn-ea"/>
                          <a:cs typeface="+mn-cs"/>
                        </a:rPr>
                        <a:t> its alignment with the social vision of the NDP, as well as the regulatory intentions </a:t>
                      </a:r>
                      <a:r>
                        <a:rPr kumimoji="0" lang="en-ZA" sz="1600" kern="1200" dirty="0" smtClean="0">
                          <a:solidFill>
                            <a:schemeClr val="tx1"/>
                          </a:solidFill>
                          <a:effectLst/>
                          <a:latin typeface="Tw Cen MT" panose="020B0602020104020603" pitchFamily="34" charset="0"/>
                          <a:ea typeface="+mn-ea"/>
                          <a:cs typeface="+mn-cs"/>
                        </a:rPr>
                        <a:t>of PAMA, 2014 was conducted in April 2017</a:t>
                      </a:r>
                    </a:p>
                    <a:p>
                      <a:r>
                        <a:rPr kumimoji="0" lang="en-ZA" sz="1600" kern="1200" dirty="0" smtClean="0">
                          <a:solidFill>
                            <a:schemeClr val="tx1"/>
                          </a:solidFill>
                          <a:effectLst/>
                          <a:latin typeface="Tw Cen MT" panose="020B0602020104020603" pitchFamily="34" charset="0"/>
                          <a:ea typeface="+mn-ea"/>
                          <a:cs typeface="+mn-cs"/>
                        </a:rPr>
                        <a:t> </a:t>
                      </a:r>
                    </a:p>
                    <a:p>
                      <a:pPr marL="0" indent="0">
                        <a:buFont typeface="Arial" panose="020B0604020202020204" pitchFamily="34" charset="0"/>
                        <a:buNone/>
                      </a:pPr>
                      <a:endParaRPr lang="en-ZA" sz="1600" b="0" dirty="0">
                        <a:solidFill>
                          <a:srgbClr val="FF0000"/>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59</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(4)</a:t>
            </a:r>
          </a:p>
          <a:p>
            <a:pPr algn="ct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133962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5"/>
          </a:xfrm>
          <a:noFill/>
        </p:spPr>
        <p:txBody>
          <a:bodyPr>
            <a:normAutofit fontScale="90000"/>
          </a:bodyPr>
          <a:lstStyle/>
          <a:p>
            <a:pPr algn="ctr"/>
            <a:r>
              <a:rPr lang="en-ZA" sz="2400" b="1" dirty="0" smtClean="0">
                <a:solidFill>
                  <a:schemeClr val="accent5"/>
                </a:solidFill>
              </a:rPr>
              <a:t>CONSOLIDATED </a:t>
            </a:r>
            <a:br>
              <a:rPr lang="en-ZA" sz="2400" b="1" dirty="0" smtClean="0">
                <a:solidFill>
                  <a:schemeClr val="accent5"/>
                </a:solidFill>
              </a:rPr>
            </a:br>
            <a:r>
              <a:rPr lang="en-ZA" sz="2400" b="1" dirty="0" smtClean="0">
                <a:solidFill>
                  <a:schemeClr val="accent5"/>
                </a:solidFill>
              </a:rPr>
              <a:t>4</a:t>
            </a:r>
            <a:r>
              <a:rPr lang="en-ZA" sz="2400" b="1" baseline="30000" dirty="0" smtClean="0">
                <a:solidFill>
                  <a:schemeClr val="accent5"/>
                </a:solidFill>
              </a:rPr>
              <a:t>TH</a:t>
            </a:r>
            <a:r>
              <a:rPr lang="en-ZA" sz="2400" b="1" dirty="0">
                <a:solidFill>
                  <a:schemeClr val="accent5"/>
                </a:solidFill>
              </a:rPr>
              <a:t> </a:t>
            </a:r>
            <a:r>
              <a:rPr lang="en-ZA" sz="2400" b="1" dirty="0" smtClean="0">
                <a:solidFill>
                  <a:schemeClr val="accent5"/>
                </a:solidFill>
              </a:rPr>
              <a:t>QUARTER PERFORMANCE </a:t>
            </a:r>
            <a:br>
              <a:rPr lang="en-ZA" sz="2400" b="1" dirty="0" smtClean="0">
                <a:solidFill>
                  <a:schemeClr val="accent5"/>
                </a:solidFill>
              </a:rPr>
            </a:br>
            <a:r>
              <a:rPr lang="en-ZA" sz="2400" b="1" dirty="0" smtClean="0">
                <a:solidFill>
                  <a:schemeClr val="accent5"/>
                </a:solidFill>
              </a:rPr>
              <a:t>PER </a:t>
            </a:r>
            <a:r>
              <a:rPr lang="en-ZA" sz="2400" b="1" dirty="0">
                <a:solidFill>
                  <a:schemeClr val="accent5"/>
                </a:solidFill>
              </a:rPr>
              <a:t>PROGRAMME</a:t>
            </a:r>
            <a:endParaRPr lang="en-ZA" sz="2400" dirty="0">
              <a:solidFill>
                <a:schemeClr val="accent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24345838"/>
              </p:ext>
            </p:extLst>
          </p:nvPr>
        </p:nvGraphicFramePr>
        <p:xfrm>
          <a:off x="1115616" y="1340767"/>
          <a:ext cx="7848872" cy="4377586"/>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tblGrid>
              <a:tr h="864097">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Branch</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4</a:t>
                      </a:r>
                      <a:r>
                        <a:rPr lang="en-GB" sz="1600" b="1" baseline="30000" dirty="0" smtClean="0">
                          <a:solidFill>
                            <a:schemeClr val="tx1"/>
                          </a:solidFill>
                          <a:latin typeface="Tw Cen MT" panose="020B0602020104020603" pitchFamily="34" charset="0"/>
                          <a:ea typeface="Calibri"/>
                          <a:cs typeface="Arial"/>
                        </a:rPr>
                        <a:t>th</a:t>
                      </a:r>
                      <a:r>
                        <a:rPr lang="en-GB" sz="1600" b="1" baseline="0" dirty="0" smtClean="0">
                          <a:solidFill>
                            <a:schemeClr val="tx1"/>
                          </a:solidFill>
                          <a:latin typeface="Tw Cen MT" panose="020B0602020104020603" pitchFamily="34" charset="0"/>
                          <a:ea typeface="Calibri"/>
                          <a:cs typeface="Arial"/>
                        </a:rPr>
                        <a:t> </a:t>
                      </a:r>
                      <a:r>
                        <a:rPr lang="en-GB" sz="1600" b="1" dirty="0" smtClean="0">
                          <a:solidFill>
                            <a:schemeClr val="tx1"/>
                          </a:solidFill>
                          <a:latin typeface="Tw Cen MT" panose="020B0602020104020603" pitchFamily="34" charset="0"/>
                          <a:ea typeface="Calibri"/>
                          <a:cs typeface="Arial"/>
                        </a:rPr>
                        <a:t>Quarter Targets</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Targets Achieved</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Number of </a:t>
                      </a:r>
                      <a:endParaRPr lang="en-ZA" sz="1600" b="1" dirty="0" smtClean="0">
                        <a:solidFill>
                          <a:schemeClr val="tx1"/>
                        </a:solidFill>
                        <a:latin typeface="Tw Cen MT" panose="020B0602020104020603" pitchFamily="34" charset="0"/>
                        <a:ea typeface="Calibri"/>
                        <a:cs typeface="Times New Roman"/>
                      </a:endParaRPr>
                    </a:p>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Targets not Achieved</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GB" sz="1600" b="1" dirty="0" smtClean="0">
                          <a:solidFill>
                            <a:schemeClr val="tx1"/>
                          </a:solidFill>
                          <a:latin typeface="Tw Cen MT" panose="020B0602020104020603" pitchFamily="34" charset="0"/>
                          <a:ea typeface="Calibri"/>
                          <a:cs typeface="Arial"/>
                        </a:rPr>
                        <a:t>Percentage Achievement</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360040">
                <a:tc>
                  <a:txBody>
                    <a:bodyPr/>
                    <a:lstStyle/>
                    <a:p>
                      <a:pPr>
                        <a:lnSpc>
                          <a:spcPct val="107000"/>
                        </a:lnSpc>
                        <a:spcAft>
                          <a:spcPts val="0"/>
                        </a:spcAft>
                      </a:pPr>
                      <a:r>
                        <a:rPr lang="en-GB" sz="1600" b="0" dirty="0">
                          <a:solidFill>
                            <a:schemeClr val="tx1"/>
                          </a:solidFill>
                          <a:latin typeface="Tw Cen MT" panose="020B0602020104020603" pitchFamily="34" charset="0"/>
                          <a:ea typeface="Calibri"/>
                          <a:cs typeface="Arial"/>
                        </a:rPr>
                        <a:t>Administration</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9</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9</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498848">
                <a:tc>
                  <a:txBody>
                    <a:bodyPr/>
                    <a:lstStyle/>
                    <a:p>
                      <a:pPr>
                        <a:lnSpc>
                          <a:spcPct val="107000"/>
                        </a:lnSpc>
                        <a:spcAft>
                          <a:spcPts val="0"/>
                        </a:spcAft>
                      </a:pPr>
                      <a:r>
                        <a:rPr lang="en-GB" sz="1600" b="0" dirty="0">
                          <a:solidFill>
                            <a:schemeClr val="tx1"/>
                          </a:solidFill>
                          <a:latin typeface="Tw Cen MT" panose="020B0602020104020603" pitchFamily="34" charset="0"/>
                          <a:ea typeface="Calibri"/>
                          <a:cs typeface="Arial"/>
                        </a:rPr>
                        <a:t>Policy, Research and Analysis</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7</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6</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1</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86%</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542695">
                <a:tc>
                  <a:txBody>
                    <a:bodyPr/>
                    <a:lstStyle/>
                    <a:p>
                      <a:pPr>
                        <a:lnSpc>
                          <a:spcPct val="107000"/>
                        </a:lnSpc>
                        <a:spcAft>
                          <a:spcPts val="0"/>
                        </a:spcAft>
                      </a:pPr>
                      <a:r>
                        <a:rPr lang="en-GB" sz="1600" b="0" dirty="0">
                          <a:solidFill>
                            <a:schemeClr val="tx1"/>
                          </a:solidFill>
                          <a:latin typeface="Tw Cen MT" panose="020B0602020104020603" pitchFamily="34" charset="0"/>
                          <a:ea typeface="Calibri"/>
                          <a:cs typeface="Arial"/>
                        </a:rPr>
                        <a:t>Labour Relations and </a:t>
                      </a:r>
                      <a:r>
                        <a:rPr lang="en-GB" sz="1600" b="0" dirty="0" smtClean="0">
                          <a:solidFill>
                            <a:schemeClr val="tx1"/>
                          </a:solidFill>
                          <a:latin typeface="Tw Cen MT" panose="020B0602020104020603" pitchFamily="34" charset="0"/>
                          <a:ea typeface="Calibri"/>
                          <a:cs typeface="Arial"/>
                        </a:rPr>
                        <a:t>Human</a:t>
                      </a:r>
                      <a:r>
                        <a:rPr lang="en-GB" sz="1600" b="0" baseline="0" dirty="0" smtClean="0">
                          <a:solidFill>
                            <a:schemeClr val="tx1"/>
                          </a:solidFill>
                          <a:latin typeface="Tw Cen MT" panose="020B0602020104020603" pitchFamily="34" charset="0"/>
                          <a:ea typeface="Calibri"/>
                          <a:cs typeface="Arial"/>
                        </a:rPr>
                        <a:t> Resource Management</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9</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6</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3</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67%</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533400">
                <a:tc>
                  <a:txBody>
                    <a:bodyPr/>
                    <a:lstStyle/>
                    <a:p>
                      <a:pPr>
                        <a:lnSpc>
                          <a:spcPct val="107000"/>
                        </a:lnSpc>
                        <a:spcAft>
                          <a:spcPts val="0"/>
                        </a:spcAft>
                      </a:pPr>
                      <a:r>
                        <a:rPr lang="en-ZA" sz="1600" b="0" dirty="0">
                          <a:solidFill>
                            <a:schemeClr val="tx1"/>
                          </a:solidFill>
                          <a:latin typeface="Tw Cen MT" panose="020B0602020104020603" pitchFamily="34" charset="0"/>
                          <a:ea typeface="Calibri"/>
                          <a:cs typeface="Calibri"/>
                        </a:rPr>
                        <a:t>Government’s Chief Information Officer</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4</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4</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339934">
                <a:tc>
                  <a:txBody>
                    <a:bodyPr/>
                    <a:lstStyle/>
                    <a:p>
                      <a:pPr>
                        <a:lnSpc>
                          <a:spcPct val="107000"/>
                        </a:lnSpc>
                        <a:spcAft>
                          <a:spcPts val="0"/>
                        </a:spcAft>
                      </a:pPr>
                      <a:r>
                        <a:rPr lang="en-ZA" sz="1600" b="0" dirty="0">
                          <a:solidFill>
                            <a:schemeClr val="tx1"/>
                          </a:solidFill>
                          <a:latin typeface="Tw Cen MT" panose="020B0602020104020603" pitchFamily="34" charset="0"/>
                          <a:ea typeface="Calibri"/>
                          <a:cs typeface="Calibri"/>
                        </a:rPr>
                        <a:t>Service Delivery Support</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5</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453664">
                <a:tc>
                  <a:txBody>
                    <a:bodyPr/>
                    <a:lstStyle/>
                    <a:p>
                      <a:pPr>
                        <a:lnSpc>
                          <a:spcPct val="107000"/>
                        </a:lnSpc>
                        <a:spcAft>
                          <a:spcPts val="0"/>
                        </a:spcAft>
                      </a:pPr>
                      <a:r>
                        <a:rPr lang="en-ZA" sz="1600" b="0" dirty="0">
                          <a:solidFill>
                            <a:schemeClr val="tx1"/>
                          </a:solidFill>
                          <a:latin typeface="Tw Cen MT" panose="020B0602020104020603" pitchFamily="34" charset="0"/>
                          <a:ea typeface="Calibri"/>
                          <a:cs typeface="Calibri"/>
                        </a:rPr>
                        <a:t>Governance of Public Administration</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11</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11</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0" dirty="0" smtClean="0">
                          <a:solidFill>
                            <a:schemeClr val="bg1"/>
                          </a:solidFill>
                          <a:latin typeface="Tw Cen MT" panose="020B0602020104020603" pitchFamily="34" charset="0"/>
                          <a:ea typeface="Calibri"/>
                          <a:cs typeface="Times New Roman"/>
                        </a:rPr>
                        <a:t>0</a:t>
                      </a:r>
                      <a:endParaRPr lang="en-ZA" sz="1600" b="0"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0" dirty="0" smtClean="0">
                          <a:solidFill>
                            <a:schemeClr val="tx1"/>
                          </a:solidFill>
                          <a:latin typeface="Tw Cen MT" panose="020B0602020104020603" pitchFamily="34" charset="0"/>
                          <a:ea typeface="Calibri"/>
                          <a:cs typeface="Times New Roman"/>
                        </a:rPr>
                        <a:t>100%</a:t>
                      </a:r>
                      <a:endParaRPr lang="en-ZA" sz="1600" b="0"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453664">
                <a:tc>
                  <a:txBody>
                    <a:bodyPr/>
                    <a:lstStyle/>
                    <a:p>
                      <a:pPr>
                        <a:lnSpc>
                          <a:spcPct val="107000"/>
                        </a:lnSpc>
                        <a:spcAft>
                          <a:spcPts val="0"/>
                        </a:spcAft>
                      </a:pPr>
                      <a:r>
                        <a:rPr lang="en-ZA" sz="1600" b="1" dirty="0" smtClean="0">
                          <a:solidFill>
                            <a:schemeClr val="tx1"/>
                          </a:solidFill>
                          <a:latin typeface="Tw Cen MT" panose="020B0602020104020603" pitchFamily="34" charset="0"/>
                          <a:ea typeface="Calibri"/>
                          <a:cs typeface="Times New Roman"/>
                        </a:rPr>
                        <a:t>Overall Performance</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45</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41</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600" b="1" dirty="0" smtClean="0">
                          <a:solidFill>
                            <a:schemeClr val="bg1"/>
                          </a:solidFill>
                          <a:latin typeface="Tw Cen MT" panose="020B0602020104020603" pitchFamily="34" charset="0"/>
                          <a:ea typeface="Calibri"/>
                          <a:cs typeface="Times New Roman"/>
                        </a:rPr>
                        <a:t>4</a:t>
                      </a:r>
                      <a:endParaRPr lang="en-ZA" sz="1600" b="1" dirty="0">
                        <a:solidFill>
                          <a:schemeClr val="bg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en-ZA" sz="1600" b="1" dirty="0" smtClean="0">
                          <a:solidFill>
                            <a:schemeClr val="tx1"/>
                          </a:solidFill>
                          <a:latin typeface="Tw Cen MT" panose="020B0602020104020603" pitchFamily="34" charset="0"/>
                          <a:ea typeface="Calibri"/>
                          <a:cs typeface="Times New Roman"/>
                        </a:rPr>
                        <a:t>91%</a:t>
                      </a:r>
                      <a:endParaRPr lang="en-ZA" sz="1600" b="1" dirty="0">
                        <a:solidFill>
                          <a:schemeClr val="tx1"/>
                        </a:solidFill>
                        <a:latin typeface="Tw Cen MT" panose="020B0602020104020603"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7"/>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a:t>
            </a:fld>
            <a:endParaRPr lang="en-US" sz="1400" b="0" dirty="0"/>
          </a:p>
        </p:txBody>
      </p:sp>
    </p:spTree>
    <p:extLst>
      <p:ext uri="{BB962C8B-B14F-4D97-AF65-F5344CB8AC3E}">
        <p14:creationId xmlns:p14="http://schemas.microsoft.com/office/powerpoint/2010/main" xmlns="" val="27532706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953213529"/>
              </p:ext>
            </p:extLst>
          </p:nvPr>
        </p:nvGraphicFramePr>
        <p:xfrm>
          <a:off x="1241376" y="1268759"/>
          <a:ext cx="7704856" cy="3694176"/>
        </p:xfrm>
        <a:graphic>
          <a:graphicData uri="http://schemas.openxmlformats.org/drawingml/2006/table">
            <a:tbl>
              <a:tblPr firstRow="1" bandRow="1">
                <a:tableStyleId>{5940675A-B579-460E-94D1-54222C63F5DA}</a:tableStyleId>
              </a:tblPr>
              <a:tblGrid>
                <a:gridCol w="3528392">
                  <a:extLst>
                    <a:ext uri="{9D8B030D-6E8A-4147-A177-3AD203B41FA5}">
                      <a16:colId xmlns:a16="http://schemas.microsoft.com/office/drawing/2014/main" xmlns="" val="20000"/>
                    </a:ext>
                  </a:extLst>
                </a:gridCol>
                <a:gridCol w="4176464">
                  <a:extLst>
                    <a:ext uri="{9D8B030D-6E8A-4147-A177-3AD203B41FA5}">
                      <a16:colId xmlns:a16="http://schemas.microsoft.com/office/drawing/2014/main" xmlns="" val="20001"/>
                    </a:ext>
                  </a:extLst>
                </a:gridCol>
              </a:tblGrid>
              <a:tr h="156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marL="68580" marR="68580" marT="0" marB="0">
                    <a:solidFill>
                      <a:schemeClr val="accent4">
                        <a:lumMod val="20000"/>
                        <a:lumOff val="80000"/>
                      </a:schemeClr>
                    </a:solidFill>
                  </a:tcPr>
                </a:tc>
                <a:tc>
                  <a:txBody>
                    <a:bodyPr/>
                    <a:lstStyle/>
                    <a:p>
                      <a:pPr marL="0" indent="0">
                        <a:buFont typeface="Arial" panose="020B0604020202020204" pitchFamily="34" charset="0"/>
                        <a:buNone/>
                      </a:pPr>
                      <a:r>
                        <a:rPr kumimoji="0" lang="en-ZA" sz="1600" b="1" kern="1200" dirty="0" smtClean="0">
                          <a:solidFill>
                            <a:schemeClr val="tx1"/>
                          </a:solidFill>
                          <a:effectLst/>
                          <a:latin typeface="Tw Cen MT" panose="020B0602020104020603" pitchFamily="34" charset="0"/>
                          <a:ea typeface="+mn-ea"/>
                          <a:cs typeface="+mn-cs"/>
                        </a:rPr>
                        <a:t>Monitoring and Evaluation</a:t>
                      </a:r>
                      <a:endParaRPr lang="en-ZA" sz="1600" b="1" dirty="0">
                        <a:solidFill>
                          <a:schemeClr val="bg1"/>
                        </a:solidFill>
                        <a:effectLst/>
                        <a:latin typeface="Tw Cen MT" pitchFamily="34" charset="0"/>
                        <a:ea typeface="Calibri"/>
                        <a:cs typeface="Arial"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0000"/>
                  </a:ext>
                </a:extLst>
              </a:tr>
              <a:tr h="909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latin typeface="Tw Cen MT" pitchFamily="34" charset="0"/>
                        <a:ea typeface="Calibri"/>
                        <a:cs typeface="Arial" pitchFamily="34" charset="0"/>
                      </a:endParaRPr>
                    </a:p>
                  </a:txBody>
                  <a:tcPr marL="68580" marR="68580" marT="0" marB="0">
                    <a:solidFill>
                      <a:schemeClr val="accent2">
                        <a:lumMod val="40000"/>
                        <a:lumOff val="60000"/>
                      </a:schemeClr>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Subject to approval of the refined Organizational Functional Assessment (OFA) tool; conduct Public Service workshops to provide support to departments on the implementation of the tool</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1"/>
                  </a:ext>
                </a:extLst>
              </a:tr>
              <a:tr h="24468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640988">
                <a:tc>
                  <a:txBody>
                    <a:bodyPr/>
                    <a:lstStyle/>
                    <a:p>
                      <a:r>
                        <a:rPr kumimoji="0" lang="en-ZA" sz="1600" kern="1200" dirty="0" smtClean="0">
                          <a:solidFill>
                            <a:schemeClr val="tx1"/>
                          </a:solidFill>
                          <a:effectLst/>
                          <a:latin typeface="Tw Cen MT" panose="020B0602020104020603" pitchFamily="34" charset="0"/>
                          <a:ea typeface="+mn-ea"/>
                          <a:cs typeface="+mn-cs"/>
                        </a:rPr>
                        <a:t>Data collection tools that</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support the measure of</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Organisational Functionality</a:t>
                      </a:r>
                    </a:p>
                    <a:p>
                      <a:r>
                        <a:rPr kumimoji="0" lang="en-ZA" sz="1600" kern="1200" dirty="0" smtClean="0">
                          <a:solidFill>
                            <a:schemeClr val="tx1"/>
                          </a:solidFill>
                          <a:effectLst/>
                          <a:latin typeface="Tw Cen MT" panose="020B0602020104020603" pitchFamily="34" charset="0"/>
                          <a:ea typeface="+mn-ea"/>
                          <a:cs typeface="+mn-cs"/>
                        </a:rPr>
                        <a:t>designed to assess the current status quo in implementing the selected Public</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Administration</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Norms and Standards identified as measures in the application of the evolving Public</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Administration OFA tool </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Data collection tools to support the evolving Organizational Functionality Assessment Tool were designed in May 2017</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60</a:t>
            </a:fld>
            <a:endParaRPr lang="en-US" sz="1400" b="0" dirty="0"/>
          </a:p>
        </p:txBody>
      </p:sp>
      <p:sp>
        <p:nvSpPr>
          <p:cNvPr id="7" name="Rectangle 6"/>
          <p:cNvSpPr/>
          <p:nvPr/>
        </p:nvSpPr>
        <p:spPr>
          <a:xfrm>
            <a:off x="1043608" y="0"/>
            <a:ext cx="8100392" cy="830997"/>
          </a:xfrm>
          <a:prstGeom prst="rect">
            <a:avLst/>
          </a:prstGeom>
        </p:spPr>
        <p:txBody>
          <a:bodyPr wrap="square">
            <a:spAutoFit/>
          </a:bodyPr>
          <a:lstStyle/>
          <a:p>
            <a:pPr algn="ctr"/>
            <a:r>
              <a:rPr lang="en-ZA" sz="2400" b="1" dirty="0" smtClean="0">
                <a:solidFill>
                  <a:schemeClr val="accent5">
                    <a:lumMod val="60000"/>
                    <a:lumOff val="40000"/>
                  </a:schemeClr>
                </a:solidFill>
              </a:rPr>
              <a:t>PROGRAMME 2: PR&amp;A (5)</a:t>
            </a:r>
          </a:p>
          <a:p>
            <a:pPr algn="ct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680012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4141373678"/>
              </p:ext>
            </p:extLst>
          </p:nvPr>
        </p:nvGraphicFramePr>
        <p:xfrm>
          <a:off x="1115619" y="1066805"/>
          <a:ext cx="7848873" cy="4040863"/>
        </p:xfrm>
        <a:graphic>
          <a:graphicData uri="http://schemas.openxmlformats.org/drawingml/2006/table">
            <a:tbl>
              <a:tblPr firstRow="1" bandRow="1">
                <a:tableStyleId>{5940675A-B579-460E-94D1-54222C63F5DA}</a:tableStyleId>
              </a:tblPr>
              <a:tblGrid>
                <a:gridCol w="1728189">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592292">
                  <a:extLst>
                    <a:ext uri="{9D8B030D-6E8A-4147-A177-3AD203B41FA5}">
                      <a16:colId xmlns:a16="http://schemas.microsoft.com/office/drawing/2014/main" xmlns="" val="20003"/>
                    </a:ext>
                  </a:extLst>
                </a:gridCol>
              </a:tblGrid>
              <a:tr h="318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i="0" kern="1200" dirty="0" smtClean="0">
                          <a:solidFill>
                            <a:schemeClr val="dk1"/>
                          </a:solidFill>
                          <a:latin typeface="Tw Cen MT" pitchFamily="34" charset="0"/>
                          <a:ea typeface="+mn-ea"/>
                          <a:cs typeface="+mn-cs"/>
                        </a:rPr>
                        <a:t>Sub-Programme</a:t>
                      </a:r>
                      <a:endParaRPr lang="en-ZA" sz="1600" b="1" i="0" dirty="0" smtClean="0">
                        <a:latin typeface="Tw Cen MT" pitchFamily="34" charset="0"/>
                        <a:ea typeface="Calibri"/>
                        <a:cs typeface="Times New Roman"/>
                      </a:endParaRPr>
                    </a:p>
                  </a:txBody>
                  <a:tcPr>
                    <a:solidFill>
                      <a:schemeClr val="accent4">
                        <a:lumMod val="20000"/>
                        <a:lumOff val="80000"/>
                      </a:schemeClr>
                    </a:solidFill>
                  </a:tcPr>
                </a:tc>
                <a:tc gridSpan="3">
                  <a:txBody>
                    <a:bodyPr/>
                    <a:lstStyle/>
                    <a:p>
                      <a:r>
                        <a:rPr kumimoji="0" lang="en-ZA" sz="1600" b="1" kern="1200" dirty="0" smtClean="0">
                          <a:solidFill>
                            <a:schemeClr val="tx1"/>
                          </a:solidFill>
                          <a:effectLst/>
                          <a:latin typeface="Tw Cen MT" panose="020B0602020104020603" pitchFamily="34" charset="0"/>
                          <a:ea typeface="+mn-ea"/>
                          <a:cs typeface="+mn-cs"/>
                        </a:rPr>
                        <a:t>Productivity and Efficiency Studies</a:t>
                      </a:r>
                      <a:endParaRPr lang="en-ZA" sz="1600" b="1" dirty="0">
                        <a:latin typeface="Tw Cen MT" pitchFamily="34" charset="0"/>
                        <a:cs typeface="Arial" pitchFamily="34" charset="0"/>
                      </a:endParaRPr>
                    </a:p>
                  </a:txBody>
                  <a:tcPr>
                    <a:solidFill>
                      <a:schemeClr val="accent4">
                        <a:lumMod val="20000"/>
                        <a:lumOff val="8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18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txBody>
                  <a:tcPr>
                    <a:solidFill>
                      <a:schemeClr val="accent2">
                        <a:lumMod val="40000"/>
                        <a:lumOff val="6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final Productivity Measurement Tool to the MPSA for approval</a:t>
                      </a:r>
                      <a:endParaRPr lang="en-ZA" sz="1600" b="0" dirty="0">
                        <a:latin typeface="Tw Cen MT" pitchFamily="34" charset="0"/>
                        <a:cs typeface="Arial" pitchFamily="34" charset="0"/>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1"/>
                  </a:ext>
                </a:extLst>
              </a:tr>
              <a:tr h="78110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1</a:t>
                      </a:r>
                      <a:r>
                        <a:rPr lang="en-ZA" sz="1600" b="1" i="0" baseline="30000" dirty="0" smtClean="0">
                          <a:solidFill>
                            <a:schemeClr val="tx1"/>
                          </a:solidFill>
                          <a:latin typeface="Tw Cen MT" pitchFamily="34" charset="0"/>
                          <a:ea typeface="Calibri"/>
                          <a:cs typeface="Times New Roman"/>
                        </a:rPr>
                        <a:t>st</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2529055">
                <a:tc>
                  <a:txBody>
                    <a:bodyPr/>
                    <a:lstStyle/>
                    <a:p>
                      <a:r>
                        <a:rPr kumimoji="0" lang="en-ZA" sz="1600" kern="1200" dirty="0" smtClean="0">
                          <a:solidFill>
                            <a:schemeClr val="tx1"/>
                          </a:solidFill>
                          <a:effectLst/>
                          <a:latin typeface="Tw Cen MT" panose="020B0602020104020603" pitchFamily="34" charset="0"/>
                          <a:ea typeface="+mn-ea"/>
                          <a:cs typeface="+mn-cs"/>
                        </a:rPr>
                        <a:t>Conduct consultations with 2 sector departments on the implementation of the</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Productivity Measurement Tool</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bg1"/>
                          </a:solidFill>
                          <a:effectLst/>
                          <a:latin typeface="Tw Cen MT" panose="020B0602020104020603" pitchFamily="34" charset="0"/>
                          <a:ea typeface="+mn-ea"/>
                          <a:cs typeface="+mn-cs"/>
                        </a:rPr>
                        <a:t>Telephonic consultations were held with officials from the national departments of Social Development and Agriculture, Forestry and Fisheries in May 2017</a:t>
                      </a:r>
                      <a:endParaRPr lang="en-ZA" sz="1600" b="0" dirty="0">
                        <a:solidFill>
                          <a:schemeClr val="bg1"/>
                        </a:solidFill>
                        <a:effectLst/>
                        <a:latin typeface="Tw Cen MT" pitchFamily="34" charset="0"/>
                        <a:ea typeface="Calibri"/>
                        <a:cs typeface="Arial" pitchFamily="34" charset="0"/>
                      </a:endParaRPr>
                    </a:p>
                  </a:txBody>
                  <a:tcPr marL="68580" marR="68580" marT="0" marB="0">
                    <a:solidFill>
                      <a:srgbClr val="C00000"/>
                    </a:solidFill>
                  </a:tcPr>
                </a:tc>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In-person consultations could not take place as planned due to the unavailability of the 2 sector departments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In-person consultations with the 2 sector departments have been scheduled for July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p:nvPr/>
        </p:nvSpPr>
        <p:spPr>
          <a:xfrm>
            <a:off x="1043608" y="0"/>
            <a:ext cx="8100392" cy="830997"/>
          </a:xfrm>
          <a:prstGeom prst="rect">
            <a:avLst/>
          </a:prstGeom>
        </p:spPr>
        <p:txBody>
          <a:bodyPr wrap="square">
            <a:spAutoFit/>
          </a:bodyPr>
          <a:lstStyle/>
          <a:p>
            <a:pPr algn="ctr"/>
            <a:r>
              <a:rPr lang="en-ZA" sz="2400" b="1" dirty="0">
                <a:solidFill>
                  <a:schemeClr val="accent5">
                    <a:lumMod val="60000"/>
                    <a:lumOff val="40000"/>
                  </a:schemeClr>
                </a:solidFill>
              </a:rPr>
              <a:t>PROGRAMME 2: PR&amp;A </a:t>
            </a:r>
            <a:r>
              <a:rPr lang="en-ZA" sz="2400" b="1" dirty="0" smtClean="0">
                <a:solidFill>
                  <a:schemeClr val="accent5">
                    <a:lumMod val="60000"/>
                    <a:lumOff val="40000"/>
                  </a:schemeClr>
                </a:solidFill>
              </a:rPr>
              <a:t>(6)</a:t>
            </a:r>
            <a:endParaRPr lang="en-ZA" sz="2400" b="1" dirty="0">
              <a:solidFill>
                <a:schemeClr val="accent5">
                  <a:lumMod val="60000"/>
                  <a:lumOff val="40000"/>
                </a:schemeClr>
              </a:solidFill>
            </a:endParaRPr>
          </a:p>
          <a:p>
            <a:pPr algn="ct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t>
            </a:r>
            <a:r>
              <a:rPr lang="en-ZA" sz="2400" b="1" dirty="0" smtClean="0">
                <a:solidFill>
                  <a:schemeClr val="accent4">
                    <a:lumMod val="75000"/>
                  </a:schemeClr>
                </a:solidFill>
              </a:rPr>
              <a:t>NOT ACHIEVED</a:t>
            </a:r>
            <a:endParaRPr lang="en-ZA" sz="2400" b="1" dirty="0"/>
          </a:p>
        </p:txBody>
      </p:sp>
      <p:sp>
        <p:nvSpPr>
          <p:cNvPr id="6" name="Rectangle 5"/>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61</a:t>
            </a:r>
            <a:endParaRPr lang="en-US" sz="1400" b="0" dirty="0"/>
          </a:p>
        </p:txBody>
      </p:sp>
    </p:spTree>
    <p:extLst>
      <p:ext uri="{BB962C8B-B14F-4D97-AF65-F5344CB8AC3E}">
        <p14:creationId xmlns:p14="http://schemas.microsoft.com/office/powerpoint/2010/main" xmlns="" val="3914103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52815" cy="904528"/>
          </a:xfrm>
        </p:spPr>
        <p:txBody>
          <a:bodyPr>
            <a:normAutofit/>
          </a:bodyPr>
          <a:lstStyle/>
          <a:p>
            <a:pPr algn="ctr"/>
            <a:r>
              <a:rPr lang="en-ZA" sz="2400" b="1" dirty="0" smtClean="0">
                <a:solidFill>
                  <a:schemeClr val="accent5">
                    <a:lumMod val="60000"/>
                    <a:lumOff val="40000"/>
                  </a:schemeClr>
                </a:solidFill>
              </a:rPr>
              <a:t>PROGRAMME 3: LR&amp;HRM (1)</a:t>
            </a:r>
            <a:br>
              <a:rPr lang="en-ZA" sz="2400" b="1" dirty="0" smtClean="0">
                <a:solidFill>
                  <a:schemeClr val="accent5">
                    <a:lumMod val="60000"/>
                    <a:lumOff val="40000"/>
                  </a:schemeClr>
                </a:solidFill>
              </a:rPr>
            </a:br>
            <a:r>
              <a:rPr lang="en-ZA" sz="2400" b="1" dirty="0" smtClean="0">
                <a:solidFill>
                  <a:schemeClr val="accent5"/>
                </a:solidFill>
              </a:rPr>
              <a:t>OVERALL 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62</a:t>
            </a:fld>
            <a:endParaRPr lang="en-US" sz="1400" b="0" dirty="0"/>
          </a:p>
        </p:txBody>
      </p:sp>
      <p:graphicFrame>
        <p:nvGraphicFramePr>
          <p:cNvPr id="6" name="Chart 5"/>
          <p:cNvGraphicFramePr/>
          <p:nvPr>
            <p:extLst>
              <p:ext uri="{D42A27DB-BD31-4B8C-83A1-F6EECF244321}">
                <p14:modId xmlns:p14="http://schemas.microsoft.com/office/powerpoint/2010/main" xmlns="" val="2101183067"/>
              </p:ext>
            </p:extLst>
          </p:nvPr>
        </p:nvGraphicFramePr>
        <p:xfrm>
          <a:off x="1978383" y="134076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345956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(2)</a:t>
            </a:r>
            <a:r>
              <a:rPr lang="en-ZA" sz="2400" b="1" dirty="0"/>
              <a:t/>
            </a:r>
            <a:br>
              <a:rPr lang="en-ZA" sz="2400" b="1" dirty="0"/>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896278230"/>
              </p:ext>
            </p:extLst>
          </p:nvPr>
        </p:nvGraphicFramePr>
        <p:xfrm>
          <a:off x="1043608" y="1196753"/>
          <a:ext cx="7632848" cy="2050606"/>
        </p:xfrm>
        <a:graphic>
          <a:graphicData uri="http://schemas.openxmlformats.org/drawingml/2006/table">
            <a:tbl>
              <a:tblPr firstRow="1" bandRow="1">
                <a:tableStyleId>{5940675A-B579-460E-94D1-54222C63F5DA}</a:tableStyleId>
              </a:tblPr>
              <a:tblGrid>
                <a:gridCol w="2862759">
                  <a:extLst>
                    <a:ext uri="{9D8B030D-6E8A-4147-A177-3AD203B41FA5}">
                      <a16:colId xmlns:a16="http://schemas.microsoft.com/office/drawing/2014/main" xmlns="" val="20000"/>
                    </a:ext>
                  </a:extLst>
                </a:gridCol>
                <a:gridCol w="4770089">
                  <a:extLst>
                    <a:ext uri="{9D8B030D-6E8A-4147-A177-3AD203B41FA5}">
                      <a16:colId xmlns:a16="http://schemas.microsoft.com/office/drawing/2014/main" xmlns="" val="20001"/>
                    </a:ext>
                  </a:extLst>
                </a:gridCol>
              </a:tblGrid>
              <a:tr h="317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Human Resources Development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528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1"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Issue the framework on the Graduate Recruitment Scheme for implementation by departments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4862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855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Receive consolidated inputs from the Governance and Administration (G&amp;A) Cluster</a:t>
                      </a: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draft Framework on the Graduate Recruitment Scheme was presented to the G&amp;A Cluster in April 2017. Only verbal inputs were received from the G&amp;A Cluster</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63</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240968744"/>
              </p:ext>
            </p:extLst>
          </p:nvPr>
        </p:nvGraphicFramePr>
        <p:xfrm>
          <a:off x="1043608" y="3316471"/>
          <a:ext cx="7632848" cy="3364992"/>
        </p:xfrm>
        <a:graphic>
          <a:graphicData uri="http://schemas.openxmlformats.org/drawingml/2006/table">
            <a:tbl>
              <a:tblPr firstRow="1" bandRow="1">
                <a:tableStyleId>{5940675A-B579-460E-94D1-54222C63F5DA}</a:tableStyleId>
              </a:tblPr>
              <a:tblGrid>
                <a:gridCol w="2880320">
                  <a:extLst>
                    <a:ext uri="{9D8B030D-6E8A-4147-A177-3AD203B41FA5}">
                      <a16:colId xmlns:a16="http://schemas.microsoft.com/office/drawing/2014/main" xmlns="" val="20000"/>
                    </a:ext>
                  </a:extLst>
                </a:gridCol>
                <a:gridCol w="4752528">
                  <a:extLst>
                    <a:ext uri="{9D8B030D-6E8A-4147-A177-3AD203B41FA5}">
                      <a16:colId xmlns:a16="http://schemas.microsoft.com/office/drawing/2014/main" xmlns="" val="20001"/>
                    </a:ext>
                  </a:extLst>
                </a:gridCol>
              </a:tblGrid>
              <a:tr h="310468">
                <a:tc>
                  <a:txBody>
                    <a:bodyPr/>
                    <a:lstStyle/>
                    <a:p>
                      <a:r>
                        <a:rPr lang="en-ZA" sz="1600" b="1" dirty="0" smtClean="0">
                          <a:latin typeface="Tw Cen MT" pitchFamily="34" charset="0"/>
                          <a:cs typeface="Arial" pitchFamily="34" charset="0"/>
                        </a:rPr>
                        <a:t>Sub-programme</a:t>
                      </a:r>
                      <a:endParaRPr lang="en-ZA" sz="1600" b="1" dirty="0">
                        <a:latin typeface="Tw Cen MT" pitchFamily="34" charset="0"/>
                        <a:cs typeface="Arial" pitchFamily="34"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tx1"/>
                          </a:solidFill>
                          <a:effectLst/>
                          <a:latin typeface="Tw Cen MT" panose="020B0602020104020603" pitchFamily="34" charset="0"/>
                          <a:ea typeface="+mn-ea"/>
                          <a:cs typeface="+mn-cs"/>
                        </a:rPr>
                        <a:t>Labour Relations, Negotiations and Discipline Management</a:t>
                      </a:r>
                      <a:endParaRPr lang="en-ZA" sz="1600" b="1" dirty="0">
                        <a:solidFill>
                          <a:srgbClr val="FF0000"/>
                        </a:solidFill>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789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a report on the average number of days taken to resolve disciplinary cases by national and provincial departments to the MPSA</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4302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906927">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Submit a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for 2016/17 on the average number of days taken to resolve disciplinary cases by all national and provincial departments to the MPSA</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for 2016/17 on the average number of days taken to resolve disciplinary cases by all national and provincial departments was submitted to the MPSA in May 2017</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004745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1131146" y="1124745"/>
          <a:ext cx="7776863" cy="2114517"/>
        </p:xfrm>
        <a:graphic>
          <a:graphicData uri="http://schemas.openxmlformats.org/drawingml/2006/table">
            <a:tbl>
              <a:tblPr firstRow="1" bandRow="1">
                <a:tableStyleId>{5940675A-B579-460E-94D1-54222C63F5DA}</a:tableStyleId>
              </a:tblPr>
              <a:tblGrid>
                <a:gridCol w="2307848">
                  <a:extLst>
                    <a:ext uri="{9D8B030D-6E8A-4147-A177-3AD203B41FA5}">
                      <a16:colId xmlns:a16="http://schemas.microsoft.com/office/drawing/2014/main" xmlns="" val="20000"/>
                    </a:ext>
                  </a:extLst>
                </a:gridCol>
                <a:gridCol w="5469015">
                  <a:extLst>
                    <a:ext uri="{9D8B030D-6E8A-4147-A177-3AD203B41FA5}">
                      <a16:colId xmlns:a16="http://schemas.microsoft.com/office/drawing/2014/main" xmlns="" val="20001"/>
                    </a:ext>
                  </a:extLst>
                </a:gridCol>
              </a:tblGrid>
              <a:tr h="311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a:latin typeface="Tw Cen MT" pitchFamily="34" charset="0"/>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Government Employee Housing Scheme</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538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a report on the implementation of the Government Employee Housing Scheme (GEHS) to the MPSA</a:t>
                      </a:r>
                    </a:p>
                  </a:txBody>
                  <a:tcPr>
                    <a:solidFill>
                      <a:schemeClr val="accent2">
                        <a:lumMod val="40000"/>
                        <a:lumOff val="60000"/>
                      </a:schemeClr>
                    </a:solidFill>
                  </a:tcPr>
                </a:tc>
                <a:extLst>
                  <a:ext uri="{0D108BD9-81ED-4DB2-BD59-A6C34878D82A}">
                    <a16:rowId xmlns:a16="http://schemas.microsoft.com/office/drawing/2014/main" xmlns="" val="10001"/>
                  </a:ext>
                </a:extLst>
              </a:tr>
              <a:tr h="24611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9197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quarter report on the implementation of the GEHS to the MPSA</a:t>
                      </a: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1</a:t>
                      </a:r>
                      <a:r>
                        <a:rPr kumimoji="0" lang="en-ZA" sz="1600" kern="1200" baseline="30000" dirty="0" smtClean="0">
                          <a:solidFill>
                            <a:schemeClr val="tx1"/>
                          </a:solidFill>
                          <a:effectLst/>
                          <a:latin typeface="Tw Cen MT" panose="020B0602020104020603" pitchFamily="34" charset="0"/>
                          <a:ea typeface="+mn-ea"/>
                          <a:cs typeface="+mn-cs"/>
                        </a:rPr>
                        <a:t>st</a:t>
                      </a:r>
                      <a:r>
                        <a:rPr kumimoji="0" lang="en-ZA" sz="1600" kern="1200" dirty="0" smtClean="0">
                          <a:solidFill>
                            <a:schemeClr val="tx1"/>
                          </a:solidFill>
                          <a:effectLst/>
                          <a:latin typeface="Tw Cen MT" panose="020B0602020104020603" pitchFamily="34" charset="0"/>
                          <a:ea typeface="+mn-ea"/>
                          <a:cs typeface="+mn-cs"/>
                        </a:rPr>
                        <a:t> quarter report on the implementation of the GEHS was submitted to the MPSA in June 2017</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64</a:t>
            </a:fld>
            <a:endParaRPr lang="en-US" sz="1400" b="0" dirty="0"/>
          </a:p>
        </p:txBody>
      </p:sp>
      <p:sp>
        <p:nvSpPr>
          <p:cNvPr id="6"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(3)</a:t>
            </a:r>
            <a:r>
              <a:rPr lang="en-ZA" sz="2400" b="1" dirty="0"/>
              <a:t/>
            </a:r>
            <a:br>
              <a:rPr lang="en-ZA" sz="2400" b="1" dirty="0"/>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5" name="Content Placeholder 10"/>
          <p:cNvGraphicFramePr>
            <a:graphicFrameLocks/>
          </p:cNvGraphicFramePr>
          <p:nvPr>
            <p:extLst>
              <p:ext uri="{D42A27DB-BD31-4B8C-83A1-F6EECF244321}">
                <p14:modId xmlns:p14="http://schemas.microsoft.com/office/powerpoint/2010/main" xmlns="" val="286781723"/>
              </p:ext>
            </p:extLst>
          </p:nvPr>
        </p:nvGraphicFramePr>
        <p:xfrm>
          <a:off x="1115616" y="3221292"/>
          <a:ext cx="7792393" cy="2657856"/>
        </p:xfrm>
        <a:graphic>
          <a:graphicData uri="http://schemas.openxmlformats.org/drawingml/2006/table">
            <a:tbl>
              <a:tblPr firstRow="1" bandRow="1">
                <a:tableStyleId>{5940675A-B579-460E-94D1-54222C63F5DA}</a:tableStyleId>
              </a:tblPr>
              <a:tblGrid>
                <a:gridCol w="2322338">
                  <a:extLst>
                    <a:ext uri="{9D8B030D-6E8A-4147-A177-3AD203B41FA5}">
                      <a16:colId xmlns:a16="http://schemas.microsoft.com/office/drawing/2014/main" xmlns="" val="20000"/>
                    </a:ext>
                  </a:extLst>
                </a:gridCol>
                <a:gridCol w="5470055">
                  <a:extLst>
                    <a:ext uri="{9D8B030D-6E8A-4147-A177-3AD203B41FA5}">
                      <a16:colId xmlns:a16="http://schemas.microsoft.com/office/drawing/2014/main" xmlns="" val="20001"/>
                    </a:ext>
                  </a:extLst>
                </a:gridCol>
              </a:tblGrid>
              <a:tr h="301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Labour Management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614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Establish which departments are already or planning to utilise assessment mechanisms for non–Senior</a:t>
                      </a:r>
                      <a:r>
                        <a:rPr kumimoji="0" lang="en-ZA" sz="1600" kern="1200" baseline="0" dirty="0" smtClean="0">
                          <a:solidFill>
                            <a:schemeClr val="tx1"/>
                          </a:solidFill>
                          <a:effectLst/>
                          <a:latin typeface="Tw Cen MT" panose="020B0602020104020603" pitchFamily="34" charset="0"/>
                          <a:ea typeface="+mn-ea"/>
                          <a:cs typeface="+mn-cs"/>
                        </a:rPr>
                        <a:t> Management Service (</a:t>
                      </a:r>
                      <a:r>
                        <a:rPr kumimoji="0" lang="en-ZA" sz="1600" kern="1200" dirty="0" smtClean="0">
                          <a:solidFill>
                            <a:schemeClr val="tx1"/>
                          </a:solidFill>
                          <a:effectLst/>
                          <a:latin typeface="Tw Cen MT" panose="020B0602020104020603" pitchFamily="34" charset="0"/>
                          <a:ea typeface="+mn-ea"/>
                          <a:cs typeface="+mn-cs"/>
                        </a:rPr>
                        <a:t>SMS) members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18537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005451">
                <a:tc>
                  <a:txBody>
                    <a:bodyPr/>
                    <a:lstStyle/>
                    <a:p>
                      <a:r>
                        <a:rPr kumimoji="0" lang="en-ZA" sz="1600" kern="1200" dirty="0" smtClean="0">
                          <a:solidFill>
                            <a:schemeClr val="tx1"/>
                          </a:solidFill>
                          <a:effectLst/>
                          <a:latin typeface="Tw Cen MT" panose="020B0602020104020603" pitchFamily="34" charset="0"/>
                          <a:ea typeface="+mn-ea"/>
                          <a:cs typeface="+mn-cs"/>
                        </a:rPr>
                        <a:t>Issue circular requesting departments to provide information on assessment</a:t>
                      </a:r>
                    </a:p>
                    <a:p>
                      <a:r>
                        <a:rPr kumimoji="0" lang="en-ZA" sz="1600" kern="1200" dirty="0" smtClean="0">
                          <a:solidFill>
                            <a:schemeClr val="tx1"/>
                          </a:solidFill>
                          <a:effectLst/>
                          <a:latin typeface="Tw Cen MT" panose="020B0602020104020603" pitchFamily="34" charset="0"/>
                          <a:ea typeface="+mn-ea"/>
                          <a:cs typeface="+mn-cs"/>
                        </a:rPr>
                        <a:t>mechanisms for non–SMS members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A circular and questionnaires requesting departments to provide information on assessment mechanisms for non-SMS members was approved by the Director-General and issued to all national and provincial departments as well as all government components</a:t>
                      </a:r>
                      <a:r>
                        <a:rPr kumimoji="0" lang="en-ZA" sz="1600" kern="1200" dirty="0" smtClean="0">
                          <a:solidFill>
                            <a:srgbClr val="FF0000"/>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in June 2017</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6412805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1766677509"/>
              </p:ext>
            </p:extLst>
          </p:nvPr>
        </p:nvGraphicFramePr>
        <p:xfrm>
          <a:off x="1071538" y="1285860"/>
          <a:ext cx="7892950" cy="4735071"/>
        </p:xfrm>
        <a:graphic>
          <a:graphicData uri="http://schemas.openxmlformats.org/drawingml/2006/table">
            <a:tbl>
              <a:tblPr firstRow="1" bandRow="1">
                <a:tableStyleId>{5940675A-B579-460E-94D1-54222C63F5DA}</a:tableStyleId>
              </a:tblPr>
              <a:tblGrid>
                <a:gridCol w="2084691">
                  <a:extLst>
                    <a:ext uri="{9D8B030D-6E8A-4147-A177-3AD203B41FA5}">
                      <a16:colId xmlns:a16="http://schemas.microsoft.com/office/drawing/2014/main" xmlns="" val="20000"/>
                    </a:ext>
                  </a:extLst>
                </a:gridCol>
                <a:gridCol w="1737242">
                  <a:extLst>
                    <a:ext uri="{9D8B030D-6E8A-4147-A177-3AD203B41FA5}">
                      <a16:colId xmlns:a16="http://schemas.microsoft.com/office/drawing/2014/main" xmlns="" val="20001"/>
                    </a:ext>
                  </a:extLst>
                </a:gridCol>
                <a:gridCol w="1910967">
                  <a:extLst>
                    <a:ext uri="{9D8B030D-6E8A-4147-A177-3AD203B41FA5}">
                      <a16:colId xmlns:a16="http://schemas.microsoft.com/office/drawing/2014/main" xmlns="" val="20002"/>
                    </a:ext>
                  </a:extLst>
                </a:gridCol>
                <a:gridCol w="2160050">
                  <a:extLst>
                    <a:ext uri="{9D8B030D-6E8A-4147-A177-3AD203B41FA5}">
                      <a16:colId xmlns:a16="http://schemas.microsoft.com/office/drawing/2014/main" xmlns="" val="20003"/>
                    </a:ext>
                  </a:extLst>
                </a:gridCol>
              </a:tblGrid>
              <a:tr h="198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i="0" kern="1200" dirty="0" smtClean="0">
                          <a:solidFill>
                            <a:schemeClr val="dk1"/>
                          </a:solidFill>
                          <a:latin typeface="Tw Cen MT" pitchFamily="34" charset="0"/>
                          <a:ea typeface="+mn-ea"/>
                          <a:cs typeface="+mn-cs"/>
                        </a:rPr>
                        <a:t>Sub-Programme</a:t>
                      </a:r>
                      <a:endParaRPr lang="en-ZA" sz="1600" b="1" i="0" dirty="0" smtClean="0">
                        <a:latin typeface="Tw Cen MT" pitchFamily="34" charset="0"/>
                        <a:ea typeface="Calibri"/>
                        <a:cs typeface="Times New Roman"/>
                      </a:endParaRPr>
                    </a:p>
                  </a:txBody>
                  <a:tcPr>
                    <a:solidFill>
                      <a:schemeClr val="accent4">
                        <a:lumMod val="20000"/>
                        <a:lumOff val="80000"/>
                      </a:schemeClr>
                    </a:solidFill>
                  </a:tcPr>
                </a:tc>
                <a:tc gridSpan="3">
                  <a:txBody>
                    <a:bodyPr/>
                    <a:lstStyle/>
                    <a:p>
                      <a:r>
                        <a:rPr kumimoji="0" lang="en-ZA" sz="1600" b="1" kern="1200" dirty="0" smtClean="0">
                          <a:solidFill>
                            <a:schemeClr val="tx1"/>
                          </a:solidFill>
                          <a:latin typeface="Tw Cen MT" pitchFamily="34" charset="0"/>
                          <a:ea typeface="+mn-ea"/>
                          <a:cs typeface="+mn-cs"/>
                        </a:rPr>
                        <a:t>Human Resource Planning, Performance and Practices</a:t>
                      </a:r>
                      <a:endParaRPr lang="en-ZA" sz="1600" b="1" dirty="0">
                        <a:latin typeface="Tw Cen MT" pitchFamily="34" charset="0"/>
                        <a:cs typeface="Arial" pitchFamily="34" charset="0"/>
                      </a:endParaRPr>
                    </a:p>
                  </a:txBody>
                  <a:tcPr>
                    <a:solidFill>
                      <a:schemeClr val="accent4">
                        <a:lumMod val="20000"/>
                        <a:lumOff val="8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1087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p>
                      <a:endParaRPr lang="en-ZA" sz="1600" b="0" i="0" dirty="0">
                        <a:latin typeface="Tw Cen MT" pitchFamily="34" charset="0"/>
                      </a:endParaRPr>
                    </a:p>
                  </a:txBody>
                  <a:tcPr>
                    <a:solidFill>
                      <a:schemeClr val="accent2">
                        <a:lumMod val="40000"/>
                        <a:lumOff val="6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Subject to approval by the MPSA; provide policy support and guidance to national departments and provincial departments on the implementation of the revised SMS Performance Management Development System (PMDS)</a:t>
                      </a:r>
                      <a:endParaRPr lang="en-ZA" sz="1600" b="0" dirty="0" smtClean="0">
                        <a:latin typeface="Tw Cen MT" pitchFamily="34" charset="0"/>
                        <a:cs typeface="Arial" pitchFamily="34" charset="0"/>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1"/>
                  </a:ext>
                </a:extLst>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1</a:t>
                      </a:r>
                      <a:r>
                        <a:rPr lang="en-ZA" sz="1600" b="1" i="0" baseline="30000" dirty="0" smtClean="0">
                          <a:solidFill>
                            <a:schemeClr val="tx1"/>
                          </a:solidFill>
                          <a:latin typeface="Tw Cen MT" pitchFamily="34" charset="0"/>
                          <a:ea typeface="Calibri"/>
                          <a:cs typeface="Times New Roman"/>
                        </a:rPr>
                        <a:t>st</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2"/>
                  </a:ext>
                </a:extLst>
              </a:tr>
              <a:tr h="2470763">
                <a:tc>
                  <a:txBody>
                    <a:bodyPr/>
                    <a:lstStyle/>
                    <a:p>
                      <a:r>
                        <a:rPr kumimoji="0" lang="en-ZA" sz="1600" kern="1200" dirty="0" smtClean="0">
                          <a:solidFill>
                            <a:schemeClr val="tx1"/>
                          </a:solidFill>
                          <a:effectLst/>
                          <a:latin typeface="Tw Cen MT" panose="020B0602020104020603" pitchFamily="34" charset="0"/>
                          <a:ea typeface="+mn-ea"/>
                          <a:cs typeface="+mn-cs"/>
                        </a:rPr>
                        <a:t>Submit revised SMS PMDS to the MPSA for approval and subject to approval, issue the revised PMDS for implementation by</a:t>
                      </a:r>
                    </a:p>
                    <a:p>
                      <a:r>
                        <a:rPr kumimoji="0" lang="en-ZA" sz="1600" kern="1200" dirty="0" smtClean="0">
                          <a:solidFill>
                            <a:schemeClr val="tx1"/>
                          </a:solidFill>
                          <a:effectLst/>
                          <a:latin typeface="Tw Cen MT" panose="020B0602020104020603" pitchFamily="34" charset="0"/>
                          <a:ea typeface="+mn-ea"/>
                          <a:cs typeface="+mn-cs"/>
                        </a:rPr>
                        <a:t>departments</a:t>
                      </a:r>
                    </a:p>
                    <a:p>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bg1"/>
                          </a:solidFill>
                          <a:effectLst/>
                          <a:latin typeface="Tw Cen MT" panose="020B0602020104020603" pitchFamily="34" charset="0"/>
                          <a:ea typeface="+mn-ea"/>
                          <a:cs typeface="+mn-cs"/>
                        </a:rPr>
                        <a:t>The revised SMS PDMS has not yet been approved and issued</a:t>
                      </a:r>
                      <a:endParaRPr lang="en-ZA" sz="1600" b="0" dirty="0">
                        <a:solidFill>
                          <a:schemeClr val="bg1"/>
                        </a:solidFill>
                        <a:effectLst/>
                        <a:latin typeface="Tw Cen MT" pitchFamily="34" charset="0"/>
                        <a:ea typeface="Calibri"/>
                        <a:cs typeface="Times New Roman"/>
                      </a:endParaRPr>
                    </a:p>
                  </a:txBody>
                  <a:tcPr marL="68580" marR="68580" marT="0" marB="0">
                    <a:solidFill>
                      <a:srgbClr val="C00000"/>
                    </a:solidFill>
                  </a:tcPr>
                </a:tc>
                <a:tc>
                  <a:txBody>
                    <a:bodyPr/>
                    <a:lstStyle/>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The finalisation of the SMS PMDS is dependent on the  approval of the Head of Department (HOD) PMDS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The HOD PMDS is scheduled for tabling in the Cabinet in </a:t>
                      </a:r>
                      <a:r>
                        <a:rPr lang="en-ZA" sz="1600" dirty="0" smtClean="0">
                          <a:effectLst/>
                          <a:latin typeface="Tw Cen MT" panose="020B0602020104020603" pitchFamily="34" charset="0"/>
                          <a:ea typeface="Times New Roman" panose="02020603050405020304" pitchFamily="18" charset="0"/>
                          <a:cs typeface="Times New Roman" panose="02020603050405020304" pitchFamily="18" charset="0"/>
                        </a:rPr>
                        <a:t>August 2017</a:t>
                      </a:r>
                      <a:r>
                        <a:rPr lang="en-ZA" sz="1600" baseline="0" dirty="0" smtClean="0">
                          <a:effectLst/>
                          <a:latin typeface="Tw Cen MT" panose="020B0602020104020603" pitchFamily="34" charset="0"/>
                          <a:ea typeface="Times New Roman" panose="02020603050405020304" pitchFamily="18" charset="0"/>
                          <a:cs typeface="Times New Roman" panose="02020603050405020304" pitchFamily="18" charset="0"/>
                        </a:rPr>
                        <a:t>. The SMS PMDS can therefore be approved and issued by the MPSA</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(4)</a:t>
            </a:r>
            <a:r>
              <a:rPr lang="en-ZA" sz="2400" b="1" dirty="0"/>
              <a:t/>
            </a:r>
            <a:br>
              <a:rPr lang="en-ZA" sz="2400" b="1" dirty="0"/>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65</a:t>
            </a:r>
            <a:endParaRPr lang="en-US" sz="1400" b="0" dirty="0"/>
          </a:p>
        </p:txBody>
      </p:sp>
    </p:spTree>
    <p:extLst>
      <p:ext uri="{BB962C8B-B14F-4D97-AF65-F5344CB8AC3E}">
        <p14:creationId xmlns:p14="http://schemas.microsoft.com/office/powerpoint/2010/main" xmlns="" val="27259037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675743356"/>
              </p:ext>
            </p:extLst>
          </p:nvPr>
        </p:nvGraphicFramePr>
        <p:xfrm>
          <a:off x="1071538" y="1285860"/>
          <a:ext cx="7892950" cy="3982571"/>
        </p:xfrm>
        <a:graphic>
          <a:graphicData uri="http://schemas.openxmlformats.org/drawingml/2006/table">
            <a:tbl>
              <a:tblPr firstRow="1" bandRow="1">
                <a:tableStyleId>{5940675A-B579-460E-94D1-54222C63F5DA}</a:tableStyleId>
              </a:tblPr>
              <a:tblGrid>
                <a:gridCol w="2084691">
                  <a:extLst>
                    <a:ext uri="{9D8B030D-6E8A-4147-A177-3AD203B41FA5}">
                      <a16:colId xmlns:a16="http://schemas.microsoft.com/office/drawing/2014/main" xmlns="" val="20000"/>
                    </a:ext>
                  </a:extLst>
                </a:gridCol>
                <a:gridCol w="2063843">
                  <a:extLst>
                    <a:ext uri="{9D8B030D-6E8A-4147-A177-3AD203B41FA5}">
                      <a16:colId xmlns:a16="http://schemas.microsoft.com/office/drawing/2014/main" xmlns="" val="20001"/>
                    </a:ext>
                  </a:extLst>
                </a:gridCol>
                <a:gridCol w="1584366">
                  <a:extLst>
                    <a:ext uri="{9D8B030D-6E8A-4147-A177-3AD203B41FA5}">
                      <a16:colId xmlns:a16="http://schemas.microsoft.com/office/drawing/2014/main" xmlns="" val="20002"/>
                    </a:ext>
                  </a:extLst>
                </a:gridCol>
                <a:gridCol w="2160050">
                  <a:extLst>
                    <a:ext uri="{9D8B030D-6E8A-4147-A177-3AD203B41FA5}">
                      <a16:colId xmlns:a16="http://schemas.microsoft.com/office/drawing/2014/main" xmlns="" val="20003"/>
                    </a:ext>
                  </a:extLst>
                </a:gridCol>
              </a:tblGrid>
              <a:tr h="270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i="0" kern="1200" dirty="0" smtClean="0">
                          <a:solidFill>
                            <a:schemeClr val="dk1"/>
                          </a:solidFill>
                          <a:latin typeface="Tw Cen MT" pitchFamily="34" charset="0"/>
                          <a:ea typeface="+mn-ea"/>
                          <a:cs typeface="+mn-cs"/>
                        </a:rPr>
                        <a:t>Sub-Programme</a:t>
                      </a:r>
                      <a:endParaRPr lang="en-ZA" sz="1600" b="1" i="0" dirty="0" smtClean="0">
                        <a:latin typeface="Tw Cen MT" pitchFamily="34" charset="0"/>
                        <a:ea typeface="Calibri"/>
                        <a:cs typeface="Times New Roman"/>
                      </a:endParaRPr>
                    </a:p>
                  </a:txBody>
                  <a:tcPr>
                    <a:solidFill>
                      <a:schemeClr val="accent4">
                        <a:lumMod val="20000"/>
                        <a:lumOff val="80000"/>
                      </a:schemeClr>
                    </a:solidFill>
                  </a:tcPr>
                </a:tc>
                <a:tc gridSpan="3">
                  <a:txBody>
                    <a:bodyPr/>
                    <a:lstStyle/>
                    <a:p>
                      <a:r>
                        <a:rPr kumimoji="0" lang="en-ZA" sz="1600" b="1" kern="1200" dirty="0" smtClean="0">
                          <a:solidFill>
                            <a:schemeClr val="tx1"/>
                          </a:solidFill>
                          <a:effectLst/>
                          <a:latin typeface="Tw Cen MT" panose="020B0602020104020603" pitchFamily="34" charset="0"/>
                          <a:ea typeface="+mn-ea"/>
                          <a:cs typeface="+mn-cs"/>
                        </a:rPr>
                        <a:t>Labour Relations, Negotiations and Discipline Management</a:t>
                      </a:r>
                      <a:endParaRPr lang="en-ZA" sz="1600" b="1" i="0" dirty="0">
                        <a:latin typeface="Tw Cen MT" pitchFamily="34" charset="0"/>
                      </a:endParaRPr>
                    </a:p>
                  </a:txBody>
                  <a:tcPr>
                    <a:solidFill>
                      <a:schemeClr val="accent4">
                        <a:lumMod val="20000"/>
                        <a:lumOff val="8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295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tx1"/>
                          </a:solidFill>
                          <a:latin typeface="Tw Cen MT" pitchFamily="34" charset="0"/>
                          <a:ea typeface="Calibri"/>
                          <a:cs typeface="Times New Roman"/>
                        </a:rPr>
                        <a:t>Annual Target</a:t>
                      </a:r>
                    </a:p>
                  </a:txBody>
                  <a:tcPr>
                    <a:solidFill>
                      <a:schemeClr val="accent2">
                        <a:lumMod val="40000"/>
                        <a:lumOff val="6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Develop proposals for the next round of salary negotiations</a:t>
                      </a:r>
                      <a:endParaRPr lang="en-ZA" sz="1600" b="0" dirty="0" smtClean="0">
                        <a:solidFill>
                          <a:schemeClr val="bg1"/>
                        </a:solidFill>
                        <a:effectLst/>
                        <a:latin typeface="Tw Cen MT" pitchFamily="34" charset="0"/>
                        <a:ea typeface="Calibri"/>
                        <a:cs typeface="Arial" pitchFamily="34" charset="0"/>
                      </a:endParaRPr>
                    </a:p>
                  </a:txBody>
                  <a:tcPr>
                    <a:solidFill>
                      <a:schemeClr val="accent2">
                        <a:lumMod val="40000"/>
                        <a:lumOff val="60000"/>
                      </a:schemeClr>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1"/>
                  </a:ext>
                </a:extLst>
              </a:tr>
              <a:tr h="76262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Reported</a:t>
                      </a:r>
                      <a:r>
                        <a:rPr lang="en-ZA" sz="1600" b="1" i="0" baseline="0" dirty="0" smtClean="0">
                          <a:solidFill>
                            <a:schemeClr val="tx1"/>
                          </a:solidFill>
                          <a:latin typeface="Tw Cen MT" pitchFamily="34" charset="0"/>
                          <a:ea typeface="Calibri"/>
                          <a:cs typeface="Times New Roman"/>
                        </a:rPr>
                        <a:t> Progress</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Reasons</a:t>
                      </a:r>
                      <a:r>
                        <a:rPr lang="en-ZA" sz="1600" b="1" i="0" baseline="0" dirty="0" smtClean="0">
                          <a:solidFill>
                            <a:schemeClr val="tx1"/>
                          </a:solidFill>
                          <a:latin typeface="Tw Cen MT" pitchFamily="34" charset="0"/>
                          <a:ea typeface="Calibri"/>
                          <a:cs typeface="Times New Roman"/>
                        </a:rPr>
                        <a:t> for the Variance</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tc>
                  <a:txBody>
                    <a:bodyPr/>
                    <a:lstStyle/>
                    <a:p>
                      <a:pPr>
                        <a:lnSpc>
                          <a:spcPct val="115000"/>
                        </a:lnSpc>
                        <a:spcAft>
                          <a:spcPts val="0"/>
                        </a:spcAft>
                      </a:pPr>
                      <a:r>
                        <a:rPr lang="en-ZA" sz="1600" b="1" i="0" dirty="0" smtClean="0">
                          <a:solidFill>
                            <a:schemeClr val="tx1"/>
                          </a:solidFill>
                          <a:latin typeface="Tw Cen MT" pitchFamily="34" charset="0"/>
                          <a:ea typeface="Calibri"/>
                          <a:cs typeface="Times New Roman"/>
                        </a:rPr>
                        <a:t>Action to address the non-achievement of the 1</a:t>
                      </a:r>
                      <a:r>
                        <a:rPr lang="en-ZA" sz="1600" b="1" i="0" baseline="30000" dirty="0" smtClean="0">
                          <a:solidFill>
                            <a:schemeClr val="tx1"/>
                          </a:solidFill>
                          <a:latin typeface="Tw Cen MT" pitchFamily="34" charset="0"/>
                          <a:ea typeface="Calibri"/>
                          <a:cs typeface="Times New Roman"/>
                        </a:rPr>
                        <a:t>st</a:t>
                      </a:r>
                      <a:r>
                        <a:rPr lang="en-ZA" sz="1600" b="1" i="0" baseline="0" dirty="0" smtClean="0">
                          <a:solidFill>
                            <a:schemeClr val="tx1"/>
                          </a:solidFill>
                          <a:latin typeface="Tw Cen MT" pitchFamily="34" charset="0"/>
                          <a:ea typeface="Calibri"/>
                          <a:cs typeface="Times New Roman"/>
                        </a:rPr>
                        <a:t> </a:t>
                      </a:r>
                      <a:r>
                        <a:rPr lang="en-ZA" sz="1600" b="1" i="0" dirty="0" smtClean="0">
                          <a:solidFill>
                            <a:schemeClr val="tx1"/>
                          </a:solidFill>
                          <a:latin typeface="Tw Cen MT" pitchFamily="34" charset="0"/>
                          <a:ea typeface="Calibri"/>
                          <a:cs typeface="Times New Roman"/>
                        </a:rPr>
                        <a:t>Quarter Target</a:t>
                      </a:r>
                      <a:endParaRPr lang="en-ZA" sz="1600" b="1" i="0" dirty="0">
                        <a:solidFill>
                          <a:schemeClr val="tx1"/>
                        </a:solidFill>
                        <a:latin typeface="Tw Cen MT" pitchFamily="34" charset="0"/>
                        <a:ea typeface="Calibri"/>
                        <a:cs typeface="Times New Roman"/>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2"/>
                  </a:ext>
                </a:extLst>
              </a:tr>
              <a:tr h="2470763">
                <a:tc>
                  <a:txBody>
                    <a:bodyPr/>
                    <a:lstStyle/>
                    <a:p>
                      <a:r>
                        <a:rPr kumimoji="0" lang="en-ZA" sz="1600" kern="1200" dirty="0" smtClean="0">
                          <a:solidFill>
                            <a:schemeClr val="tx1"/>
                          </a:solidFill>
                          <a:effectLst/>
                          <a:latin typeface="Tw Cen MT" panose="020B0602020104020603" pitchFamily="34" charset="0"/>
                          <a:ea typeface="+mn-ea"/>
                          <a:cs typeface="+mn-cs"/>
                        </a:rPr>
                        <a:t>Obtain mandate for new round of negotiations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Wingdings" panose="05000000000000000000" pitchFamily="2" charset="2"/>
                        <a:buNone/>
                      </a:pPr>
                      <a:r>
                        <a:rPr kumimoji="0" lang="en-ZA" sz="1600" kern="1200" dirty="0" smtClean="0">
                          <a:solidFill>
                            <a:schemeClr val="bg1"/>
                          </a:solidFill>
                          <a:effectLst/>
                          <a:latin typeface="Tw Cen MT" panose="020B0602020104020603" pitchFamily="34" charset="0"/>
                          <a:ea typeface="+mn-ea"/>
                          <a:cs typeface="+mn-cs"/>
                        </a:rPr>
                        <a:t>A submission on the draft Negotiations Implementation Protocol (NIP) was produced in May 2017 and submitted to the MPSA in June 2017</a:t>
                      </a:r>
                      <a:endParaRPr lang="en-ZA" sz="16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rgbClr val="C00000"/>
                    </a:solidFill>
                  </a:tcPr>
                </a:tc>
                <a:tc>
                  <a:txBody>
                    <a:bodyPr/>
                    <a:lstStyle/>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The mandate can only be obtained following the approval of the NIP by the Committee of Ministers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The Committee of Ministers will convene in </a:t>
                      </a:r>
                      <a:r>
                        <a:rPr lang="en-ZA" sz="1600" dirty="0">
                          <a:solidFill>
                            <a:schemeClr val="tx1"/>
                          </a:solidFill>
                          <a:effectLst/>
                          <a:latin typeface="Tw Cen MT" panose="020B0602020104020603" pitchFamily="34" charset="0"/>
                          <a:ea typeface="Times New Roman" panose="02020603050405020304" pitchFamily="18" charset="0"/>
                          <a:cs typeface="Times New Roman" panose="02020603050405020304" pitchFamily="18" charset="0"/>
                        </a:rPr>
                        <a:t>July 2017 to </a:t>
                      </a: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consider the adoption of the NIP</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Tw Cen MT" panose="020B0602020104020603" pitchFamily="34" charset="0"/>
                          <a:ea typeface="Times New Roman" panose="02020603050405020304" pitchFamily="18" charset="0"/>
                          <a:cs typeface="Times New Roman" panose="02020603050405020304" pitchFamily="18" charset="0"/>
                        </a:rPr>
                        <a:t> </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Title 1"/>
          <p:cNvSpPr>
            <a:spLocks noGrp="1"/>
          </p:cNvSpPr>
          <p:nvPr>
            <p:ph type="title"/>
          </p:nvPr>
        </p:nvSpPr>
        <p:spPr>
          <a:xfrm>
            <a:off x="964170" y="0"/>
            <a:ext cx="8179830" cy="1058317"/>
          </a:xfrm>
        </p:spPr>
        <p:txBody>
          <a:bodyPr>
            <a:normAutofit/>
          </a:bodyPr>
          <a:lstStyle/>
          <a:p>
            <a:pPr algn="ctr"/>
            <a:r>
              <a:rPr lang="en-ZA" sz="2400" b="1" dirty="0">
                <a:solidFill>
                  <a:schemeClr val="accent5">
                    <a:lumMod val="60000"/>
                    <a:lumOff val="40000"/>
                  </a:schemeClr>
                </a:solidFill>
              </a:rPr>
              <a:t>PROGRAMME 3: </a:t>
            </a:r>
            <a:r>
              <a:rPr lang="en-ZA" sz="2400" b="1" dirty="0" smtClean="0">
                <a:solidFill>
                  <a:schemeClr val="accent5">
                    <a:lumMod val="60000"/>
                    <a:lumOff val="40000"/>
                  </a:schemeClr>
                </a:solidFill>
              </a:rPr>
              <a:t>LR&amp;HRM (</a:t>
            </a:r>
            <a:r>
              <a:rPr lang="en-ZA" sz="2400" b="1" dirty="0">
                <a:solidFill>
                  <a:schemeClr val="accent5">
                    <a:lumMod val="60000"/>
                    <a:lumOff val="40000"/>
                  </a:schemeClr>
                </a:solidFill>
              </a:rPr>
              <a:t>5</a:t>
            </a:r>
            <a:r>
              <a:rPr lang="en-ZA" sz="2400" b="1" dirty="0" smtClean="0">
                <a:solidFill>
                  <a:schemeClr val="accent5">
                    <a:lumMod val="60000"/>
                    <a:lumOff val="40000"/>
                  </a:schemeClr>
                </a:solidFill>
              </a:rPr>
              <a:t>)</a:t>
            </a:r>
            <a:r>
              <a:rPr lang="en-ZA" sz="2400" b="1" dirty="0"/>
              <a:t/>
            </a:r>
            <a:br>
              <a:rPr lang="en-ZA" sz="2400" b="1" dirty="0"/>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t>
            </a:r>
            <a:r>
              <a:rPr lang="en-ZA" sz="2400" b="1" dirty="0" smtClean="0">
                <a:solidFill>
                  <a:schemeClr val="accent4">
                    <a:lumMod val="75000"/>
                  </a:schemeClr>
                </a:solidFill>
              </a:rPr>
              <a:t>NOT ACHIEVED</a:t>
            </a:r>
            <a:endParaRPr lang="en-ZA" sz="2400" b="1" dirty="0"/>
          </a:p>
        </p:txBody>
      </p:sp>
      <p:sp>
        <p:nvSpPr>
          <p:cNvPr id="6" name="Rectangle 4"/>
          <p:cNvSpPr>
            <a:spLocks noChangeArrowheads="1"/>
          </p:cNvSpPr>
          <p:nvPr/>
        </p:nvSpPr>
        <p:spPr bwMode="auto">
          <a:xfrm>
            <a:off x="7020272" y="6381328"/>
            <a:ext cx="2123728" cy="476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66</a:t>
            </a:r>
            <a:endParaRPr lang="en-US" sz="1400" b="0" dirty="0"/>
          </a:p>
        </p:txBody>
      </p:sp>
    </p:spTree>
    <p:extLst>
      <p:ext uri="{BB962C8B-B14F-4D97-AF65-F5344CB8AC3E}">
        <p14:creationId xmlns:p14="http://schemas.microsoft.com/office/powerpoint/2010/main" xmlns="" val="684964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(2)</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026009391"/>
              </p:ext>
            </p:extLst>
          </p:nvPr>
        </p:nvGraphicFramePr>
        <p:xfrm>
          <a:off x="1133364" y="935135"/>
          <a:ext cx="7687108" cy="3510655"/>
        </p:xfrm>
        <a:graphic>
          <a:graphicData uri="http://schemas.openxmlformats.org/drawingml/2006/table">
            <a:tbl>
              <a:tblPr firstRow="1" bandRow="1">
                <a:tableStyleId>{5940675A-B579-460E-94D1-54222C63F5DA}</a:tableStyleId>
              </a:tblPr>
              <a:tblGrid>
                <a:gridCol w="2434975">
                  <a:extLst>
                    <a:ext uri="{9D8B030D-6E8A-4147-A177-3AD203B41FA5}">
                      <a16:colId xmlns:a16="http://schemas.microsoft.com/office/drawing/2014/main" xmlns="" val="20000"/>
                    </a:ext>
                  </a:extLst>
                </a:gridCol>
                <a:gridCol w="5252133">
                  <a:extLst>
                    <a:ext uri="{9D8B030D-6E8A-4147-A177-3AD203B41FA5}">
                      <a16:colId xmlns:a16="http://schemas.microsoft.com/office/drawing/2014/main" xmlns="" val="20001"/>
                    </a:ext>
                  </a:extLst>
                </a:gridCol>
              </a:tblGrid>
              <a:tr h="34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b="1" kern="1200" dirty="0" smtClean="0">
                          <a:solidFill>
                            <a:schemeClr val="dk1"/>
                          </a:solidFill>
                          <a:latin typeface="Tw Cen MT" pitchFamily="34" charset="0"/>
                          <a:ea typeface="+mn-ea"/>
                          <a:cs typeface="Arial" pitchFamily="34" charset="0"/>
                        </a:rPr>
                        <a:t>Sub-Programme</a:t>
                      </a:r>
                      <a:endParaRPr lang="en-ZA" sz="15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500" b="1" kern="1200" dirty="0" smtClean="0">
                          <a:solidFill>
                            <a:schemeClr val="tx1"/>
                          </a:solidFill>
                          <a:effectLst/>
                          <a:latin typeface="Tw Cen MT" panose="020B0602020104020603" pitchFamily="34" charset="0"/>
                          <a:ea typeface="+mn-ea"/>
                          <a:cs typeface="+mn-cs"/>
                        </a:rPr>
                        <a:t>ICT e-Enablement</a:t>
                      </a:r>
                      <a:endParaRPr lang="en-ZA" sz="15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618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Tw Cen MT" pitchFamily="34" charset="0"/>
                          <a:ea typeface="Calibri"/>
                          <a:cs typeface="Arial" pitchFamily="34" charset="0"/>
                        </a:rPr>
                        <a:t>Annual Target</a:t>
                      </a:r>
                    </a:p>
                    <a:p>
                      <a:endParaRPr lang="en-ZA" sz="15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kern="1200" dirty="0" smtClean="0">
                          <a:solidFill>
                            <a:schemeClr val="tx1"/>
                          </a:solidFill>
                          <a:effectLst/>
                          <a:latin typeface="Tw Cen MT" panose="020B0602020104020603" pitchFamily="34" charset="0"/>
                          <a:ea typeface="+mn-ea"/>
                          <a:cs typeface="+mn-cs"/>
                        </a:rPr>
                        <a:t>Compile quarterly progress reports on implementation of the 5 prioritised e-Enabled services</a:t>
                      </a:r>
                      <a:endParaRPr lang="en-ZA" sz="15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500" b="1" baseline="0" dirty="0" smtClean="0">
                          <a:solidFill>
                            <a:schemeClr val="tx1"/>
                          </a:solidFill>
                          <a:latin typeface="Tw Cen MT" pitchFamily="34" charset="0"/>
                          <a:ea typeface="Times New Roman"/>
                          <a:cs typeface="Arial" pitchFamily="34" charset="0"/>
                        </a:rPr>
                        <a:t>1</a:t>
                      </a:r>
                      <a:r>
                        <a:rPr lang="en-ZA" sz="1500" b="1" baseline="30000" dirty="0" smtClean="0">
                          <a:solidFill>
                            <a:schemeClr val="tx1"/>
                          </a:solidFill>
                          <a:latin typeface="Tw Cen MT" pitchFamily="34" charset="0"/>
                          <a:ea typeface="Times New Roman"/>
                          <a:cs typeface="Arial" pitchFamily="34" charset="0"/>
                        </a:rPr>
                        <a:t>st</a:t>
                      </a:r>
                      <a:r>
                        <a:rPr lang="en-ZA" sz="1500" b="1" baseline="0" dirty="0" smtClean="0">
                          <a:solidFill>
                            <a:schemeClr val="tx1"/>
                          </a:solidFill>
                          <a:latin typeface="Tw Cen MT" pitchFamily="34" charset="0"/>
                          <a:ea typeface="Times New Roman"/>
                          <a:cs typeface="Arial" pitchFamily="34" charset="0"/>
                        </a:rPr>
                        <a:t> </a:t>
                      </a:r>
                      <a:r>
                        <a:rPr lang="en-ZA" sz="1500" b="1" dirty="0" smtClean="0">
                          <a:solidFill>
                            <a:schemeClr val="tx1"/>
                          </a:solidFill>
                          <a:latin typeface="Tw Cen MT" pitchFamily="34" charset="0"/>
                          <a:ea typeface="Times New Roman"/>
                          <a:cs typeface="Arial" pitchFamily="34" charset="0"/>
                        </a:rPr>
                        <a:t>Quarter Target</a:t>
                      </a:r>
                      <a:endParaRPr lang="en-ZA" sz="15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500" b="1" i="0" dirty="0" smtClean="0">
                          <a:solidFill>
                            <a:schemeClr val="tx1"/>
                          </a:solidFill>
                          <a:latin typeface="Tw Cen MT" pitchFamily="34" charset="0"/>
                          <a:ea typeface="Calibri"/>
                          <a:cs typeface="Arial" pitchFamily="34" charset="0"/>
                        </a:rPr>
                        <a:t>Reported</a:t>
                      </a:r>
                      <a:r>
                        <a:rPr lang="en-ZA" sz="1500" b="1" i="0" baseline="0" dirty="0" smtClean="0">
                          <a:solidFill>
                            <a:schemeClr val="tx1"/>
                          </a:solidFill>
                          <a:latin typeface="Tw Cen MT" pitchFamily="34" charset="0"/>
                          <a:ea typeface="Calibri"/>
                          <a:cs typeface="Arial" pitchFamily="34" charset="0"/>
                        </a:rPr>
                        <a:t> Progress</a:t>
                      </a:r>
                      <a:endParaRPr lang="en-ZA" sz="1500" b="1" i="0"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188971">
                <a:tc>
                  <a:txBody>
                    <a:bodyPr/>
                    <a:lstStyle/>
                    <a:p>
                      <a:pPr>
                        <a:lnSpc>
                          <a:spcPct val="115000"/>
                        </a:lnSpc>
                        <a:spcAft>
                          <a:spcPts val="0"/>
                        </a:spcAft>
                      </a:pPr>
                      <a:r>
                        <a:rPr kumimoji="0" lang="en-ZA" sz="1500" kern="1200" dirty="0" smtClean="0">
                          <a:solidFill>
                            <a:schemeClr val="tx1"/>
                          </a:solidFill>
                          <a:effectLst/>
                          <a:latin typeface="Tw Cen MT" panose="020B0602020104020603" pitchFamily="34" charset="0"/>
                          <a:ea typeface="+mn-ea"/>
                          <a:cs typeface="+mn-cs"/>
                        </a:rPr>
                        <a:t>Compile 1 progress report on the implementation of e-Enabled services</a:t>
                      </a:r>
                      <a:endParaRPr lang="en-ZA" sz="15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500" kern="1200" dirty="0" smtClean="0">
                          <a:solidFill>
                            <a:schemeClr val="tx1"/>
                          </a:solidFill>
                          <a:effectLst/>
                          <a:latin typeface="Tw Cen MT" panose="020B0602020104020603" pitchFamily="34" charset="0"/>
                          <a:ea typeface="+mn-ea"/>
                          <a:cs typeface="+mn-cs"/>
                        </a:rPr>
                        <a:t>The progress report on the implementation of the following e-Enabled Services was compiled in April 2017:</a:t>
                      </a:r>
                    </a:p>
                    <a:p>
                      <a:r>
                        <a:rPr kumimoji="0" lang="en-ZA" sz="1500" kern="1200" dirty="0" smtClean="0">
                          <a:solidFill>
                            <a:schemeClr val="tx1"/>
                          </a:solidFill>
                          <a:effectLst/>
                          <a:latin typeface="Tw Cen MT" panose="020B0602020104020603" pitchFamily="34" charset="0"/>
                          <a:ea typeface="+mn-ea"/>
                          <a:cs typeface="+mn-cs"/>
                        </a:rPr>
                        <a:t> </a:t>
                      </a:r>
                    </a:p>
                    <a:p>
                      <a:pPr marL="285750" indent="-285750">
                        <a:buFont typeface="Arial" panose="020B0604020202020204" pitchFamily="34" charset="0"/>
                        <a:buChar char="•"/>
                      </a:pPr>
                      <a:r>
                        <a:rPr kumimoji="0" lang="en-ZA" sz="1500" kern="1200" dirty="0" smtClean="0">
                          <a:solidFill>
                            <a:schemeClr val="tx1"/>
                          </a:solidFill>
                          <a:effectLst/>
                          <a:latin typeface="Tw Cen MT" panose="020B0602020104020603" pitchFamily="34" charset="0"/>
                          <a:ea typeface="+mn-ea"/>
                          <a:cs typeface="+mn-cs"/>
                        </a:rPr>
                        <a:t>Implementation of the e-Registration for registering for senior certificate examinations, e-Remark for queries on the outcome of the examinations and e-Certificate for requesting the re-issuing of certificates, for the Department of Basic Education</a:t>
                      </a:r>
                    </a:p>
                    <a:p>
                      <a:pPr marL="285750" indent="-285750">
                        <a:buFont typeface="Arial" panose="020B0604020202020204" pitchFamily="34" charset="0"/>
                        <a:buChar char="•"/>
                      </a:pPr>
                      <a:r>
                        <a:rPr kumimoji="0" lang="en-ZA" sz="1500" kern="1200" dirty="0" smtClean="0">
                          <a:solidFill>
                            <a:schemeClr val="tx1"/>
                          </a:solidFill>
                          <a:effectLst/>
                          <a:latin typeface="Tw Cen MT" panose="020B0602020104020603" pitchFamily="34" charset="0"/>
                          <a:ea typeface="+mn-ea"/>
                          <a:cs typeface="+mn-cs"/>
                        </a:rPr>
                        <a:t>Integrated Person Related Information System meant to eliminate the duplication of information in the Criminal Justice System for the South African Police Services</a:t>
                      </a: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68</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395384188"/>
              </p:ext>
            </p:extLst>
          </p:nvPr>
        </p:nvGraphicFramePr>
        <p:xfrm>
          <a:off x="1115348" y="4428963"/>
          <a:ext cx="7705124" cy="2230518"/>
        </p:xfrm>
        <a:graphic>
          <a:graphicData uri="http://schemas.openxmlformats.org/drawingml/2006/table">
            <a:tbl>
              <a:tblPr firstRow="1" bandRow="1">
                <a:tableStyleId>{5940675A-B579-460E-94D1-54222C63F5DA}</a:tableStyleId>
              </a:tblPr>
              <a:tblGrid>
                <a:gridCol w="2439532">
                  <a:extLst>
                    <a:ext uri="{9D8B030D-6E8A-4147-A177-3AD203B41FA5}">
                      <a16:colId xmlns:a16="http://schemas.microsoft.com/office/drawing/2014/main" xmlns="" val="20000"/>
                    </a:ext>
                  </a:extLst>
                </a:gridCol>
                <a:gridCol w="5265592">
                  <a:extLst>
                    <a:ext uri="{9D8B030D-6E8A-4147-A177-3AD203B41FA5}">
                      <a16:colId xmlns:a16="http://schemas.microsoft.com/office/drawing/2014/main" xmlns="" val="20001"/>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1" kern="1200" dirty="0" smtClean="0">
                          <a:solidFill>
                            <a:schemeClr val="dk1"/>
                          </a:solidFill>
                          <a:latin typeface="Tw Cen MT" pitchFamily="34" charset="0"/>
                          <a:ea typeface="+mn-ea"/>
                          <a:cs typeface="Arial" pitchFamily="34" charset="0"/>
                        </a:rPr>
                        <a:t>Sub-Programme</a:t>
                      </a:r>
                      <a:endParaRPr lang="en-ZA" sz="15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latin typeface="Tw Cen MT" pitchFamily="34" charset="0"/>
                          <a:cs typeface="Arial" pitchFamily="34" charset="0"/>
                        </a:rPr>
                        <a:t>Information Technology</a:t>
                      </a:r>
                      <a:r>
                        <a:rPr lang="en-ZA" sz="1500" b="1" baseline="0" dirty="0" smtClean="0">
                          <a:latin typeface="Tw Cen MT" pitchFamily="34" charset="0"/>
                          <a:cs typeface="Arial" pitchFamily="34" charset="0"/>
                        </a:rPr>
                        <a:t> (IT) Stakeholder Management</a:t>
                      </a:r>
                      <a:endParaRPr lang="en-ZA" sz="15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Tw Cen MT" pitchFamily="34" charset="0"/>
                          <a:ea typeface="Calibri"/>
                          <a:cs typeface="Arial" pitchFamily="34" charset="0"/>
                        </a:rPr>
                        <a:t>Annual Target</a:t>
                      </a:r>
                    </a:p>
                    <a:p>
                      <a:endParaRPr lang="en-ZA" sz="15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500" kern="1200" dirty="0" smtClean="0">
                          <a:solidFill>
                            <a:schemeClr val="tx1"/>
                          </a:solidFill>
                          <a:effectLst/>
                          <a:latin typeface="Tw Cen MT" panose="020B0602020104020603" pitchFamily="34" charset="0"/>
                          <a:ea typeface="+mn-ea"/>
                          <a:cs typeface="+mn-cs"/>
                        </a:rPr>
                        <a:t>Develop Information and Communication Technology (ICT) project implementation standards</a:t>
                      </a:r>
                      <a:endParaRPr lang="en-ZA" sz="15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12033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500" b="1" baseline="0" dirty="0" smtClean="0">
                          <a:solidFill>
                            <a:schemeClr val="tx1"/>
                          </a:solidFill>
                          <a:latin typeface="Tw Cen MT" pitchFamily="34" charset="0"/>
                          <a:ea typeface="Times New Roman"/>
                          <a:cs typeface="Arial" pitchFamily="34" charset="0"/>
                        </a:rPr>
                        <a:t>1</a:t>
                      </a:r>
                      <a:r>
                        <a:rPr lang="en-ZA" sz="1500" b="1" baseline="30000" dirty="0" smtClean="0">
                          <a:solidFill>
                            <a:schemeClr val="tx1"/>
                          </a:solidFill>
                          <a:latin typeface="Tw Cen MT" pitchFamily="34" charset="0"/>
                          <a:ea typeface="Times New Roman"/>
                          <a:cs typeface="Arial" pitchFamily="34" charset="0"/>
                        </a:rPr>
                        <a:t>st</a:t>
                      </a:r>
                      <a:r>
                        <a:rPr lang="en-ZA" sz="1500" b="1" baseline="0" dirty="0" smtClean="0">
                          <a:solidFill>
                            <a:schemeClr val="tx1"/>
                          </a:solidFill>
                          <a:latin typeface="Tw Cen MT" pitchFamily="34" charset="0"/>
                          <a:ea typeface="Times New Roman"/>
                          <a:cs typeface="Arial" pitchFamily="34" charset="0"/>
                        </a:rPr>
                        <a:t> </a:t>
                      </a:r>
                      <a:r>
                        <a:rPr lang="en-ZA" sz="1500" b="1" dirty="0" smtClean="0">
                          <a:solidFill>
                            <a:schemeClr val="tx1"/>
                          </a:solidFill>
                          <a:latin typeface="Tw Cen MT" pitchFamily="34" charset="0"/>
                          <a:ea typeface="Times New Roman"/>
                          <a:cs typeface="Arial" pitchFamily="34" charset="0"/>
                        </a:rPr>
                        <a:t>Quarter Target</a:t>
                      </a:r>
                      <a:endParaRPr lang="en-ZA" sz="15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500" b="1" dirty="0" smtClean="0">
                          <a:solidFill>
                            <a:schemeClr val="tx1"/>
                          </a:solidFill>
                          <a:latin typeface="Tw Cen MT" pitchFamily="34" charset="0"/>
                          <a:ea typeface="Calibri"/>
                          <a:cs typeface="Arial" pitchFamily="34" charset="0"/>
                        </a:rPr>
                        <a:t>Reported</a:t>
                      </a:r>
                      <a:r>
                        <a:rPr lang="en-ZA" sz="1500" b="1" baseline="0" dirty="0" smtClean="0">
                          <a:solidFill>
                            <a:schemeClr val="tx1"/>
                          </a:solidFill>
                          <a:latin typeface="Tw Cen MT" pitchFamily="34" charset="0"/>
                          <a:ea typeface="Calibri"/>
                          <a:cs typeface="Arial" pitchFamily="34" charset="0"/>
                        </a:rPr>
                        <a:t> Progress</a:t>
                      </a:r>
                      <a:endParaRPr lang="en-ZA" sz="15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058948">
                <a:tc>
                  <a:txBody>
                    <a:bodyPr/>
                    <a:lstStyle/>
                    <a:p>
                      <a:pPr>
                        <a:lnSpc>
                          <a:spcPct val="115000"/>
                        </a:lnSpc>
                        <a:spcAft>
                          <a:spcPts val="0"/>
                        </a:spcAft>
                      </a:pPr>
                      <a:r>
                        <a:rPr kumimoji="0" lang="en-ZA" sz="1500" kern="1200" dirty="0" smtClean="0">
                          <a:solidFill>
                            <a:schemeClr val="tx1"/>
                          </a:solidFill>
                          <a:effectLst/>
                          <a:latin typeface="Tw Cen MT" panose="020B0602020104020603" pitchFamily="34" charset="0"/>
                          <a:ea typeface="+mn-ea"/>
                          <a:cs typeface="+mn-cs"/>
                        </a:rPr>
                        <a:t>Develop a research report on the ICT project implementation methods used in the Public Service</a:t>
                      </a:r>
                      <a:endParaRPr lang="en-ZA" sz="15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kumimoji="0" lang="en-ZA" sz="1500" kern="1200" dirty="0" smtClean="0">
                          <a:solidFill>
                            <a:schemeClr val="tx1"/>
                          </a:solidFill>
                          <a:effectLst/>
                          <a:latin typeface="Tw Cen MT" panose="020B0602020104020603" pitchFamily="34" charset="0"/>
                          <a:ea typeface="+mn-ea"/>
                          <a:cs typeface="+mn-cs"/>
                        </a:rPr>
                        <a:t>The research report on the ICT project implementation methods used in the Public Service was developed in June 2017</a:t>
                      </a:r>
                      <a:endParaRPr lang="en-ZA" sz="15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607461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2300785208"/>
              </p:ext>
            </p:extLst>
          </p:nvPr>
        </p:nvGraphicFramePr>
        <p:xfrm>
          <a:off x="1115616" y="1386816"/>
          <a:ext cx="7704856" cy="2222947"/>
        </p:xfrm>
        <a:graphic>
          <a:graphicData uri="http://schemas.openxmlformats.org/drawingml/2006/table">
            <a:tbl>
              <a:tblPr firstRow="1" bandRow="1">
                <a:tableStyleId>{5940675A-B579-460E-94D1-54222C63F5DA}</a:tableStyleId>
              </a:tblPr>
              <a:tblGrid>
                <a:gridCol w="2381501">
                  <a:extLst>
                    <a:ext uri="{9D8B030D-6E8A-4147-A177-3AD203B41FA5}">
                      <a16:colId xmlns:a16="http://schemas.microsoft.com/office/drawing/2014/main" xmlns="" val="20000"/>
                    </a:ext>
                  </a:extLst>
                </a:gridCol>
                <a:gridCol w="5323355">
                  <a:extLst>
                    <a:ext uri="{9D8B030D-6E8A-4147-A177-3AD203B41FA5}">
                      <a16:colId xmlns:a16="http://schemas.microsoft.com/office/drawing/2014/main" xmlns="" val="20001"/>
                    </a:ext>
                  </a:extLst>
                </a:gridCol>
              </a:tblGrid>
              <a:tr h="313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IT Service Management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633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Report on improvements made by departments in reducing the cost related to IT procurement within the Public Service</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33078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92385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Collect data on ICT expenditure from departments</a:t>
                      </a: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ICT expenditure data was collected from all national and provincial departments</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69</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smtClean="0">
                <a:solidFill>
                  <a:schemeClr val="accent5">
                    <a:lumMod val="60000"/>
                    <a:lumOff val="40000"/>
                  </a:schemeClr>
                </a:solidFill>
              </a:rPr>
              <a:t>PROGRAMME 4: GCIO (3)</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186569438"/>
              </p:ext>
            </p:extLst>
          </p:nvPr>
        </p:nvGraphicFramePr>
        <p:xfrm>
          <a:off x="1115616" y="3609763"/>
          <a:ext cx="7704856" cy="2902072"/>
        </p:xfrm>
        <a:graphic>
          <a:graphicData uri="http://schemas.openxmlformats.org/drawingml/2006/table">
            <a:tbl>
              <a:tblPr firstRow="1" bandRow="1">
                <a:tableStyleId>{5940675A-B579-460E-94D1-54222C63F5DA}</a:tableStyleId>
              </a:tblPr>
              <a:tblGrid>
                <a:gridCol w="2403758">
                  <a:extLst>
                    <a:ext uri="{9D8B030D-6E8A-4147-A177-3AD203B41FA5}">
                      <a16:colId xmlns:a16="http://schemas.microsoft.com/office/drawing/2014/main" xmlns="" val="20000"/>
                    </a:ext>
                  </a:extLst>
                </a:gridCol>
                <a:gridCol w="5301098">
                  <a:extLst>
                    <a:ext uri="{9D8B030D-6E8A-4147-A177-3AD203B41FA5}">
                      <a16:colId xmlns:a16="http://schemas.microsoft.com/office/drawing/2014/main" xmlns="" val="20001"/>
                    </a:ext>
                  </a:extLst>
                </a:gridCol>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IT Risk Management</a:t>
                      </a:r>
                      <a:endParaRPr lang="en-ZA" sz="1600" b="1" dirty="0">
                        <a:solidFill>
                          <a:srgbClr val="F87818"/>
                        </a:solidFill>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403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Report on the implementation of the ICT</a:t>
                      </a:r>
                      <a:r>
                        <a:rPr kumimoji="0" lang="en-US" sz="1600" kern="1200" dirty="0" smtClean="0">
                          <a:solidFill>
                            <a:schemeClr val="tx1"/>
                          </a:solidFill>
                          <a:effectLst/>
                          <a:latin typeface="Tw Cen MT" panose="020B0602020104020603" pitchFamily="34" charset="0"/>
                          <a:ea typeface="+mn-ea"/>
                          <a:cs typeface="+mn-cs"/>
                        </a:rPr>
                        <a:t> security policies by national and provincial departments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5410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325667">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Produce a report following the consultation with Security Community in the Public Service to identify the ICT security implementation weaknesses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algn="l"/>
                      <a:r>
                        <a:rPr lang="en-ZA" sz="1600" dirty="0">
                          <a:effectLst/>
                          <a:latin typeface="Tw Cen MT" panose="020B0602020104020603" pitchFamily="34" charset="0"/>
                          <a:ea typeface="Calibri" panose="020F0502020204030204" pitchFamily="34" charset="0"/>
                          <a:cs typeface="Times New Roman" panose="02020603050405020304" pitchFamily="18" charset="0"/>
                        </a:rPr>
                        <a:t>Consultation with the Security Community was conducted in May 2017</a:t>
                      </a:r>
                      <a:endParaRPr lang="en-ZA" sz="1600" dirty="0">
                        <a:effectLst/>
                        <a:latin typeface="Tw Cen MT" panose="020B0602020104020603" pitchFamily="34" charset="0"/>
                      </a:endParaRPr>
                    </a:p>
                    <a:p>
                      <a:pPr algn="l"/>
                      <a:r>
                        <a:rPr lang="en-ZA" sz="1600" dirty="0">
                          <a:effectLst/>
                          <a:latin typeface="Tw Cen MT" panose="020B0602020104020603" pitchFamily="34" charset="0"/>
                          <a:ea typeface="Calibri" panose="020F0502020204030204" pitchFamily="34" charset="0"/>
                          <a:cs typeface="Times New Roman" panose="02020603050405020304" pitchFamily="18" charset="0"/>
                        </a:rPr>
                        <a:t> </a:t>
                      </a:r>
                      <a:endParaRPr lang="en-ZA" sz="1600" dirty="0">
                        <a:effectLst/>
                        <a:latin typeface="Tw Cen MT" panose="020B0602020104020603" pitchFamily="34" charset="0"/>
                      </a:endParaRPr>
                    </a:p>
                    <a:p>
                      <a:pPr algn="l"/>
                      <a:r>
                        <a:rPr lang="en-ZA" sz="1600" dirty="0">
                          <a:effectLst/>
                          <a:latin typeface="Tw Cen MT" panose="020B0602020104020603" pitchFamily="34" charset="0"/>
                          <a:ea typeface="Calibri" panose="020F0502020204030204" pitchFamily="34" charset="0"/>
                          <a:cs typeface="Times New Roman" panose="02020603050405020304" pitchFamily="18" charset="0"/>
                        </a:rPr>
                        <a:t>The report on the identified ICT security implementation weaknesses was produced in June 2017</a:t>
                      </a:r>
                      <a:endParaRPr lang="en-ZA" sz="1600" dirty="0">
                        <a:effectLst/>
                        <a:latin typeface="Tw Cen MT" panose="020B0602020104020603" pitchFamily="34" charset="0"/>
                      </a:endParaRP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59317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890080" cy="801960"/>
          </a:xfrm>
        </p:spPr>
        <p:txBody>
          <a:bodyPr>
            <a:noAutofit/>
          </a:bodyPr>
          <a:lstStyle/>
          <a:p>
            <a:pPr algn="ctr"/>
            <a:r>
              <a:rPr lang="en-ZA" sz="2400" b="1" dirty="0" smtClean="0">
                <a:solidFill>
                  <a:schemeClr val="accent5">
                    <a:lumMod val="60000"/>
                    <a:lumOff val="40000"/>
                  </a:schemeClr>
                </a:solidFill>
              </a:rPr>
              <a:t>PROGRAMME 1:  ADMINISTRATION (ADMIN) (1)</a:t>
            </a:r>
            <a:br>
              <a:rPr lang="en-ZA" sz="2400" b="1" dirty="0" smtClean="0">
                <a:solidFill>
                  <a:schemeClr val="accent5">
                    <a:lumMod val="60000"/>
                    <a:lumOff val="40000"/>
                  </a:schemeClr>
                </a:solidFill>
              </a:rPr>
            </a:br>
            <a:r>
              <a:rPr lang="en-ZA" sz="2400" b="1" dirty="0">
                <a:solidFill>
                  <a:schemeClr val="accent5"/>
                </a:solidFill>
              </a:rPr>
              <a:t>OVERALL </a:t>
            </a:r>
            <a:r>
              <a:rPr lang="en-ZA" sz="2400" b="1" dirty="0" smtClean="0">
                <a:solidFill>
                  <a:schemeClr val="accent5"/>
                </a:solidFill>
              </a:rPr>
              <a:t>PERFORMANCE</a:t>
            </a:r>
            <a:endParaRPr lang="en-ZA" sz="2400" b="1" dirty="0">
              <a:solidFill>
                <a:schemeClr val="accent5"/>
              </a:solidFill>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a:t>
            </a:fld>
            <a:endParaRPr lang="en-US" sz="1400" b="0" dirty="0"/>
          </a:p>
        </p:txBody>
      </p:sp>
      <p:graphicFrame>
        <p:nvGraphicFramePr>
          <p:cNvPr id="9" name="Chart 8"/>
          <p:cNvGraphicFramePr/>
          <p:nvPr>
            <p:extLst>
              <p:ext uri="{D42A27DB-BD31-4B8C-83A1-F6EECF244321}">
                <p14:modId xmlns:p14="http://schemas.microsoft.com/office/powerpoint/2010/main" xmlns="" val="870415253"/>
              </p:ext>
            </p:extLst>
          </p:nvPr>
        </p:nvGraphicFramePr>
        <p:xfrm>
          <a:off x="1604272" y="1107578"/>
          <a:ext cx="7072184" cy="52741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8172400" cy="792162"/>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(2)</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483265130"/>
              </p:ext>
            </p:extLst>
          </p:nvPr>
        </p:nvGraphicFramePr>
        <p:xfrm>
          <a:off x="1115616" y="1070303"/>
          <a:ext cx="7560840" cy="2599526"/>
        </p:xfrm>
        <a:graphic>
          <a:graphicData uri="http://schemas.openxmlformats.org/drawingml/2006/table">
            <a:tbl>
              <a:tblPr firstRow="1" bandRow="1">
                <a:tableStyleId>{5940675A-B579-460E-94D1-54222C63F5DA}</a:tableStyleId>
              </a:tblPr>
              <a:tblGrid>
                <a:gridCol w="2682355">
                  <a:extLst>
                    <a:ext uri="{9D8B030D-6E8A-4147-A177-3AD203B41FA5}">
                      <a16:colId xmlns:a16="http://schemas.microsoft.com/office/drawing/2014/main" xmlns="" val="20000"/>
                    </a:ext>
                  </a:extLst>
                </a:gridCol>
                <a:gridCol w="4878485">
                  <a:extLst>
                    <a:ext uri="{9D8B030D-6E8A-4147-A177-3AD203B41FA5}">
                      <a16:colId xmlns:a16="http://schemas.microsoft.com/office/drawing/2014/main" xmlns="" val="20001"/>
                    </a:ext>
                  </a:extLst>
                </a:gridCol>
              </a:tblGrid>
              <a:tr h="267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Operations Management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462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Assess the current processes in prioritised departments and develop improved processes</a:t>
                      </a:r>
                    </a:p>
                  </a:txBody>
                  <a:tcPr>
                    <a:solidFill>
                      <a:schemeClr val="accent2">
                        <a:lumMod val="40000"/>
                        <a:lumOff val="60000"/>
                      </a:schemeClr>
                    </a:solidFill>
                  </a:tcPr>
                </a:tc>
                <a:extLst>
                  <a:ext uri="{0D108BD9-81ED-4DB2-BD59-A6C34878D82A}">
                    <a16:rowId xmlns:a16="http://schemas.microsoft.com/office/drawing/2014/main" xmlns="" val="10001"/>
                  </a:ext>
                </a:extLst>
              </a:tr>
              <a:tr h="22389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404710">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Develop project plans for the implementation of operations management in prioritised departments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kumimoji="0" lang="en-ZA" sz="1600" kern="1200" dirty="0" smtClean="0">
                          <a:solidFill>
                            <a:schemeClr val="tx1"/>
                          </a:solidFill>
                          <a:effectLst/>
                          <a:latin typeface="Tw Cen MT" panose="020B0602020104020603" pitchFamily="34" charset="0"/>
                          <a:ea typeface="+mn-ea"/>
                          <a:cs typeface="+mn-cs"/>
                        </a:rPr>
                        <a:t>Project plans for the implementation of operations management were developed and signed with the departments</a:t>
                      </a:r>
                      <a:r>
                        <a:rPr kumimoji="0" lang="en-ZA" sz="1600" kern="1200" baseline="0" dirty="0" smtClean="0">
                          <a:solidFill>
                            <a:schemeClr val="tx1"/>
                          </a:solidFill>
                          <a:effectLst/>
                          <a:latin typeface="Tw Cen MT" panose="020B0602020104020603" pitchFamily="34" charset="0"/>
                          <a:ea typeface="+mn-ea"/>
                          <a:cs typeface="+mn-cs"/>
                        </a:rPr>
                        <a:t> of Environmental Affairs, Women and </a:t>
                      </a:r>
                      <a:r>
                        <a:rPr kumimoji="0" lang="en-ZA" sz="1600" kern="1200" dirty="0" smtClean="0">
                          <a:solidFill>
                            <a:schemeClr val="tx1"/>
                          </a:solidFill>
                          <a:effectLst/>
                          <a:latin typeface="Tw Cen MT" panose="020B0602020104020603" pitchFamily="34" charset="0"/>
                          <a:ea typeface="+mn-ea"/>
                          <a:cs typeface="+mn-cs"/>
                        </a:rPr>
                        <a:t>International Relations and Co-operation in April 2017</a:t>
                      </a:r>
                      <a:endParaRPr lang="en-ZA" sz="16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71</a:t>
            </a:fld>
            <a:endParaRPr lang="en-US" sz="1400" b="0" dirty="0"/>
          </a:p>
        </p:txBody>
      </p:sp>
      <p:graphicFrame>
        <p:nvGraphicFramePr>
          <p:cNvPr id="5" name="Content Placeholder 10"/>
          <p:cNvGraphicFramePr>
            <a:graphicFrameLocks/>
          </p:cNvGraphicFramePr>
          <p:nvPr>
            <p:extLst>
              <p:ext uri="{D42A27DB-BD31-4B8C-83A1-F6EECF244321}">
                <p14:modId xmlns:p14="http://schemas.microsoft.com/office/powerpoint/2010/main" xmlns="" val="547488217"/>
              </p:ext>
            </p:extLst>
          </p:nvPr>
        </p:nvGraphicFramePr>
        <p:xfrm>
          <a:off x="1087714" y="3665862"/>
          <a:ext cx="7560840" cy="2671099"/>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tblGrid>
              <a:tr h="2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prioritised departments to develop Standard Operating Procedures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600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73193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Develop project plans for the implementation of operations management in departments developed</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lvl="0" indent="0" algn="l">
                        <a:lnSpc>
                          <a:spcPct val="115000"/>
                        </a:lnSpc>
                        <a:spcAft>
                          <a:spcPts val="1000"/>
                        </a:spcAft>
                        <a:buFont typeface="Wingdings" panose="05000000000000000000" pitchFamily="2" charset="2"/>
                        <a:buNone/>
                      </a:pPr>
                      <a:r>
                        <a:rPr kumimoji="0" lang="en-ZA" sz="1600" kern="1200" dirty="0" smtClean="0">
                          <a:solidFill>
                            <a:schemeClr val="tx1"/>
                          </a:solidFill>
                          <a:effectLst/>
                          <a:latin typeface="Tw Cen MT" panose="020B0602020104020603" pitchFamily="34" charset="0"/>
                          <a:ea typeface="+mn-ea"/>
                          <a:cs typeface="+mn-cs"/>
                        </a:rPr>
                        <a:t>Project plans for the implementation of operations management were developed and signed with the departments</a:t>
                      </a:r>
                      <a:r>
                        <a:rPr kumimoji="0" lang="en-ZA" sz="1600" kern="1200" baseline="0" dirty="0" smtClean="0">
                          <a:solidFill>
                            <a:schemeClr val="tx1"/>
                          </a:solidFill>
                          <a:effectLst/>
                          <a:latin typeface="Tw Cen MT" panose="020B0602020104020603" pitchFamily="34" charset="0"/>
                          <a:ea typeface="+mn-ea"/>
                          <a:cs typeface="+mn-cs"/>
                        </a:rPr>
                        <a:t> of Environmental Affairs, Women and </a:t>
                      </a:r>
                      <a:r>
                        <a:rPr kumimoji="0" lang="en-ZA" sz="1600" kern="1200" dirty="0" smtClean="0">
                          <a:solidFill>
                            <a:schemeClr val="tx1"/>
                          </a:solidFill>
                          <a:effectLst/>
                          <a:latin typeface="Tw Cen MT" panose="020B0602020104020603" pitchFamily="34" charset="0"/>
                          <a:ea typeface="+mn-ea"/>
                          <a:cs typeface="+mn-cs"/>
                        </a:rPr>
                        <a:t>International Relations and Co-operation in April 2017</a:t>
                      </a:r>
                      <a:endParaRPr lang="en-ZA" sz="1600" dirty="0" smtClean="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p>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2629431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1082108" y="1124745"/>
          <a:ext cx="7856318" cy="2603174"/>
        </p:xfrm>
        <a:graphic>
          <a:graphicData uri="http://schemas.openxmlformats.org/drawingml/2006/table">
            <a:tbl>
              <a:tblPr firstRow="1" bandRow="1">
                <a:tableStyleId>{5940675A-B579-460E-94D1-54222C63F5DA}</a:tableStyleId>
              </a:tblPr>
              <a:tblGrid>
                <a:gridCol w="2337764">
                  <a:extLst>
                    <a:ext uri="{9D8B030D-6E8A-4147-A177-3AD203B41FA5}">
                      <a16:colId xmlns:a16="http://schemas.microsoft.com/office/drawing/2014/main" xmlns="" val="20000"/>
                    </a:ext>
                  </a:extLst>
                </a:gridCol>
                <a:gridCol w="5518554">
                  <a:extLst>
                    <a:ext uri="{9D8B030D-6E8A-4147-A177-3AD203B41FA5}">
                      <a16:colId xmlns:a16="http://schemas.microsoft.com/office/drawing/2014/main" xmlns="" val="20001"/>
                    </a:ext>
                  </a:extLst>
                </a:gridCol>
              </a:tblGrid>
              <a:tr h="556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Service Delivery  Support Programmes and Service Centres (</a:t>
                      </a:r>
                      <a:r>
                        <a:rPr kumimoji="0" lang="en-ZA" sz="1600" b="1" kern="1200" dirty="0" err="1" smtClean="0">
                          <a:solidFill>
                            <a:schemeClr val="tx1"/>
                          </a:solidFill>
                          <a:latin typeface="Tw Cen MT" pitchFamily="34" charset="0"/>
                          <a:ea typeface="+mn-ea"/>
                          <a:cs typeface="+mn-cs"/>
                        </a:rPr>
                        <a:t>Thusong</a:t>
                      </a:r>
                      <a:r>
                        <a:rPr kumimoji="0" lang="en-ZA" sz="1600" b="1" kern="1200" dirty="0" smtClean="0">
                          <a:solidFill>
                            <a:schemeClr val="tx1"/>
                          </a:solidFill>
                          <a:latin typeface="Tw Cen MT" pitchFamily="34" charset="0"/>
                          <a:ea typeface="+mn-ea"/>
                          <a:cs typeface="+mn-cs"/>
                        </a:rPr>
                        <a: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790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6 prioritised departments to improve the quality and implementation of their Service Delivery Improvement Plans (SDIPs)</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5220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920678">
                <a:tc>
                  <a:txBody>
                    <a:bodyPr/>
                    <a:lstStyle/>
                    <a:p>
                      <a:r>
                        <a:rPr kumimoji="0" lang="en-ZA" sz="1600" kern="1200" dirty="0" smtClean="0">
                          <a:solidFill>
                            <a:schemeClr val="tx1"/>
                          </a:solidFill>
                          <a:effectLst/>
                          <a:latin typeface="Tw Cen MT" panose="020B0602020104020603" pitchFamily="34" charset="0"/>
                          <a:ea typeface="+mn-ea"/>
                          <a:cs typeface="+mn-cs"/>
                        </a:rPr>
                        <a:t>Develop support schedule for identified 6 departments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The annual SDIP support schedule for the identified 6 departments was developed and approved by the Director-General in April 2017</a:t>
                      </a:r>
                      <a:endParaRPr lang="en-ZA" sz="16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72</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(3)</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42090319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nvPr>
        </p:nvGraphicFramePr>
        <p:xfrm>
          <a:off x="1115616" y="913684"/>
          <a:ext cx="7722872" cy="4239434"/>
        </p:xfrm>
        <a:graphic>
          <a:graphicData uri="http://schemas.openxmlformats.org/drawingml/2006/table">
            <a:tbl>
              <a:tblPr firstRow="1" bandRow="1">
                <a:tableStyleId>{5940675A-B579-460E-94D1-54222C63F5DA}</a:tableStyleId>
              </a:tblPr>
              <a:tblGrid>
                <a:gridCol w="2305344">
                  <a:extLst>
                    <a:ext uri="{9D8B030D-6E8A-4147-A177-3AD203B41FA5}">
                      <a16:colId xmlns:a16="http://schemas.microsoft.com/office/drawing/2014/main" xmlns="" val="20000"/>
                    </a:ext>
                  </a:extLst>
                </a:gridCol>
                <a:gridCol w="5417528">
                  <a:extLst>
                    <a:ext uri="{9D8B030D-6E8A-4147-A177-3AD203B41FA5}">
                      <a16:colId xmlns:a16="http://schemas.microsoft.com/office/drawing/2014/main" xmlns="" val="20001"/>
                    </a:ext>
                  </a:extLst>
                </a:gridCol>
              </a:tblGrid>
              <a:tr h="283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Complaints and Change Management (</a:t>
                      </a:r>
                      <a:r>
                        <a:rPr kumimoji="0" lang="en-ZA" sz="1600" b="1" kern="1200" dirty="0" err="1" smtClean="0">
                          <a:solidFill>
                            <a:schemeClr val="tx1"/>
                          </a:solidFill>
                          <a:latin typeface="Tw Cen MT" pitchFamily="34" charset="0"/>
                          <a:ea typeface="+mn-ea"/>
                          <a:cs typeface="+mn-cs"/>
                        </a:rPr>
                        <a:t>Batho</a:t>
                      </a:r>
                      <a:r>
                        <a:rPr kumimoji="0" lang="en-ZA" sz="1600" b="1" kern="1200" dirty="0" smtClean="0">
                          <a:solidFill>
                            <a:schemeClr val="tx1"/>
                          </a:solidFill>
                          <a:latin typeface="Tw Cen MT" pitchFamily="34" charset="0"/>
                          <a:ea typeface="+mn-ea"/>
                          <a:cs typeface="+mn-cs"/>
                        </a:rPr>
                        <a:t> Pele)</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415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2 prioritised service departments to develop standards for </a:t>
                      </a:r>
                      <a:r>
                        <a:rPr kumimoji="0" lang="en-ZA" sz="1600" kern="1200" dirty="0" err="1" smtClean="0">
                          <a:solidFill>
                            <a:schemeClr val="tx1"/>
                          </a:solidFill>
                          <a:effectLst/>
                          <a:latin typeface="Tw Cen MT" panose="020B0602020104020603" pitchFamily="34" charset="0"/>
                          <a:ea typeface="+mn-ea"/>
                          <a:cs typeface="+mn-cs"/>
                        </a:rPr>
                        <a:t>Batho</a:t>
                      </a:r>
                      <a:r>
                        <a:rPr kumimoji="0" lang="en-ZA" sz="1600" kern="1200" dirty="0" smtClean="0">
                          <a:solidFill>
                            <a:schemeClr val="tx1"/>
                          </a:solidFill>
                          <a:effectLst/>
                          <a:latin typeface="Tw Cen MT" panose="020B0602020104020603" pitchFamily="34" charset="0"/>
                          <a:ea typeface="+mn-ea"/>
                          <a:cs typeface="+mn-cs"/>
                        </a:rPr>
                        <a:t> Pele Principles</a:t>
                      </a:r>
                    </a:p>
                  </a:txBody>
                  <a:tcPr>
                    <a:solidFill>
                      <a:schemeClr val="accent2">
                        <a:lumMod val="40000"/>
                        <a:lumOff val="60000"/>
                      </a:schemeClr>
                    </a:solidFill>
                  </a:tcPr>
                </a:tc>
                <a:extLst>
                  <a:ext uri="{0D108BD9-81ED-4DB2-BD59-A6C34878D82A}">
                    <a16:rowId xmlns:a16="http://schemas.microsoft.com/office/drawing/2014/main" xmlns="" val="10001"/>
                  </a:ext>
                </a:extLst>
              </a:tr>
              <a:tr h="18404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12244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prioritised departments to develop standards for the </a:t>
                      </a:r>
                      <a:r>
                        <a:rPr kumimoji="0" lang="en-ZA" sz="1600" kern="1200" dirty="0" err="1" smtClean="0">
                          <a:solidFill>
                            <a:schemeClr val="tx1"/>
                          </a:solidFill>
                          <a:effectLst/>
                          <a:latin typeface="Tw Cen MT" panose="020B0602020104020603" pitchFamily="34" charset="0"/>
                          <a:ea typeface="+mn-ea"/>
                          <a:cs typeface="+mn-cs"/>
                        </a:rPr>
                        <a:t>Batho</a:t>
                      </a:r>
                      <a:r>
                        <a:rPr kumimoji="0" lang="en-ZA" sz="1600" kern="1200" dirty="0" smtClean="0">
                          <a:solidFill>
                            <a:schemeClr val="tx1"/>
                          </a:solidFill>
                          <a:effectLst/>
                          <a:latin typeface="Tw Cen MT" panose="020B0602020104020603" pitchFamily="34" charset="0"/>
                          <a:ea typeface="+mn-ea"/>
                          <a:cs typeface="+mn-cs"/>
                        </a:rPr>
                        <a:t> Pele Principles</a:t>
                      </a:r>
                      <a:endParaRPr kumimoji="0" lang="en-ZA" sz="1600" kern="1200" dirty="0" smtClean="0">
                        <a:solidFill>
                          <a:schemeClr val="tx1"/>
                        </a:solidFill>
                        <a:latin typeface="Tw Cen MT" pitchFamily="34" charset="0"/>
                        <a:ea typeface="+mn-ea"/>
                        <a:cs typeface="+mn-cs"/>
                      </a:endParaRPr>
                    </a:p>
                  </a:txBody>
                  <a:tcPr marL="68580" marR="68580" marT="0" marB="0">
                    <a:solidFill>
                      <a:schemeClr val="bg1"/>
                    </a:solidFill>
                  </a:tcPr>
                </a:tc>
                <a:tc>
                  <a:txBody>
                    <a:bodyPr/>
                    <a:lstStyle/>
                    <a:p>
                      <a:pPr marL="0" lvl="0" indent="0" algn="l">
                        <a:lnSpc>
                          <a:spcPct val="115000"/>
                        </a:lnSpc>
                        <a:spcAft>
                          <a:spcPts val="0"/>
                        </a:spcAft>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Support to develop standards for the </a:t>
                      </a:r>
                      <a:r>
                        <a:rPr kumimoji="0" lang="en-ZA" sz="1600" kern="1200" dirty="0" err="1" smtClean="0">
                          <a:solidFill>
                            <a:schemeClr val="tx1"/>
                          </a:solidFill>
                          <a:effectLst/>
                          <a:latin typeface="Tw Cen MT" panose="020B0602020104020603" pitchFamily="34" charset="0"/>
                          <a:ea typeface="+mn-ea"/>
                          <a:cs typeface="+mn-cs"/>
                        </a:rPr>
                        <a:t>Batho</a:t>
                      </a:r>
                      <a:r>
                        <a:rPr kumimoji="0" lang="en-ZA" sz="1600" kern="1200" dirty="0" smtClean="0">
                          <a:solidFill>
                            <a:schemeClr val="tx1"/>
                          </a:solidFill>
                          <a:effectLst/>
                          <a:latin typeface="Tw Cen MT" panose="020B0602020104020603" pitchFamily="34" charset="0"/>
                          <a:ea typeface="+mn-ea"/>
                          <a:cs typeface="+mn-cs"/>
                        </a:rPr>
                        <a:t> Pele Principles was provided in the form of meetings held with the Department of Human Settlements in April 2017 and the Department of Transport in May and June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3"/>
                  </a:ext>
                </a:extLst>
              </a:tr>
              <a:tr h="33027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marL="68580" marR="68580" marT="0" marB="0">
                    <a:solidFill>
                      <a:schemeClr val="accent2">
                        <a:lumMod val="40000"/>
                        <a:lumOff val="60000"/>
                      </a:schemeClr>
                    </a:solidFill>
                  </a:tcPr>
                </a:tc>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Coordinate and monitor the implementation of the Public Service Charter</a:t>
                      </a:r>
                      <a:endParaRPr lang="en-ZA" sz="1600" b="1" baseline="0" dirty="0" smtClean="0">
                        <a:solidFill>
                          <a:schemeClr val="tx1"/>
                        </a:solidFill>
                        <a:latin typeface="Tw Cen MT" pitchFamily="34" charset="0"/>
                        <a:ea typeface="Calibri"/>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4"/>
                  </a:ext>
                </a:extLst>
              </a:tr>
              <a:tr h="12236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p>
                  </a:txBody>
                  <a:tcPr marL="68580" marR="68580" marT="0" marB="0">
                    <a:solidFill>
                      <a:schemeClr val="accent4">
                        <a:lumMod val="40000"/>
                        <a:lumOff val="60000"/>
                      </a:schemeClr>
                    </a:solidFill>
                  </a:tcPr>
                </a:tc>
                <a:extLst>
                  <a:ext uri="{0D108BD9-81ED-4DB2-BD59-A6C34878D82A}">
                    <a16:rowId xmlns:a16="http://schemas.microsoft.com/office/drawing/2014/main" xmlns="" val="10005"/>
                  </a:ext>
                </a:extLst>
              </a:tr>
              <a:tr h="1080924">
                <a:tc>
                  <a:txBody>
                    <a:bodyPr/>
                    <a:lstStyle/>
                    <a:p>
                      <a:r>
                        <a:rPr kumimoji="0" lang="en-ZA" sz="1600" kern="1200" dirty="0" smtClean="0">
                          <a:solidFill>
                            <a:schemeClr val="tx1"/>
                          </a:solidFill>
                          <a:effectLst/>
                          <a:latin typeface="Tw Cen MT" panose="020B0602020104020603" pitchFamily="34" charset="0"/>
                          <a:ea typeface="+mn-ea"/>
                          <a:cs typeface="+mn-cs"/>
                        </a:rPr>
                        <a:t>Coordinate implementation of the Public Service Charter by departments</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tc>
                  <a:txBody>
                    <a:bodyPr/>
                    <a:lstStyle/>
                    <a:p>
                      <a:pPr marL="0" indent="0">
                        <a:buFont typeface="Arial" panose="020B0604020202020204" pitchFamily="34" charset="0"/>
                        <a:buNone/>
                      </a:pPr>
                      <a:r>
                        <a:rPr kumimoji="0" lang="en-ZA" sz="1600" kern="1200" dirty="0" smtClean="0">
                          <a:solidFill>
                            <a:schemeClr val="tx1"/>
                          </a:solidFill>
                          <a:effectLst/>
                          <a:latin typeface="Tw Cen MT" panose="020B0602020104020603" pitchFamily="34" charset="0"/>
                          <a:ea typeface="+mn-ea"/>
                          <a:cs typeface="+mn-cs"/>
                        </a:rPr>
                        <a:t>A meeting was held with national and provincial departments where the Public Service Charter was discussed and a guide programme for implementation was presented in June 2017 </a:t>
                      </a:r>
                      <a:endParaRPr lang="en-ZA" sz="1600" b="0" dirty="0">
                        <a:solidFill>
                          <a:schemeClr val="bg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6"/>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73</a:t>
            </a:fld>
            <a:endParaRPr lang="en-US" sz="1400" b="0" dirty="0"/>
          </a:p>
        </p:txBody>
      </p:sp>
      <p:sp>
        <p:nvSpPr>
          <p:cNvPr id="6" name="Title 1"/>
          <p:cNvSpPr>
            <a:spLocks noGrp="1"/>
          </p:cNvSpPr>
          <p:nvPr>
            <p:ph type="title"/>
          </p:nvPr>
        </p:nvSpPr>
        <p:spPr>
          <a:xfrm>
            <a:off x="971600" y="0"/>
            <a:ext cx="8172400" cy="908794"/>
          </a:xfrm>
        </p:spPr>
        <p:txBody>
          <a:bodyPr>
            <a:noAutofit/>
          </a:bodyPr>
          <a:lstStyle/>
          <a:p>
            <a:pPr algn="ctr"/>
            <a:r>
              <a:rPr lang="en-ZA" sz="2400" b="1" dirty="0">
                <a:solidFill>
                  <a:schemeClr val="accent5">
                    <a:lumMod val="60000"/>
                    <a:lumOff val="40000"/>
                  </a:schemeClr>
                </a:solidFill>
              </a:rPr>
              <a:t>PROGRAMME 5: </a:t>
            </a:r>
            <a:r>
              <a:rPr lang="en-ZA" sz="2400" b="1" dirty="0" smtClean="0">
                <a:solidFill>
                  <a:schemeClr val="accent5">
                    <a:lumMod val="60000"/>
                    <a:lumOff val="40000"/>
                  </a:schemeClr>
                </a:solidFill>
              </a:rPr>
              <a:t>SDS (4)</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Tree>
    <p:extLst>
      <p:ext uri="{BB962C8B-B14F-4D97-AF65-F5344CB8AC3E}">
        <p14:creationId xmlns:p14="http://schemas.microsoft.com/office/powerpoint/2010/main" xmlns="" val="35702493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(2)</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70113685"/>
              </p:ext>
            </p:extLst>
          </p:nvPr>
        </p:nvGraphicFramePr>
        <p:xfrm>
          <a:off x="1043608" y="1070303"/>
          <a:ext cx="7890080" cy="4206240"/>
        </p:xfrm>
        <a:graphic>
          <a:graphicData uri="http://schemas.openxmlformats.org/drawingml/2006/table">
            <a:tbl>
              <a:tblPr firstRow="1" bandRow="1">
                <a:tableStyleId>{5940675A-B579-460E-94D1-54222C63F5DA}</a:tableStyleId>
              </a:tblPr>
              <a:tblGrid>
                <a:gridCol w="2341882">
                  <a:extLst>
                    <a:ext uri="{9D8B030D-6E8A-4147-A177-3AD203B41FA5}">
                      <a16:colId xmlns:a16="http://schemas.microsoft.com/office/drawing/2014/main" xmlns="" val="20000"/>
                    </a:ext>
                  </a:extLst>
                </a:gridCol>
                <a:gridCol w="5548198">
                  <a:extLst>
                    <a:ext uri="{9D8B030D-6E8A-4147-A177-3AD203B41FA5}">
                      <a16:colId xmlns:a16="http://schemas.microsoft.com/office/drawing/2014/main" xmlns="" val="20001"/>
                    </a:ext>
                  </a:extLst>
                </a:gridCol>
              </a:tblGrid>
              <a:tr h="324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Arial" pitchFamily="34" charset="0"/>
                        </a:rPr>
                        <a:t>Organizational Design and Macro Organising</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55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a report on the improved adherence by national and provincial departments to the Directive on Public Administration and Management Delegations as measured by the Management Performance Assessment Tool (MPAT) to the MPSA</a:t>
                      </a:r>
                    </a:p>
                  </a:txBody>
                  <a:tcPr>
                    <a:solidFill>
                      <a:schemeClr val="accent2">
                        <a:lumMod val="40000"/>
                        <a:lumOff val="60000"/>
                      </a:schemeClr>
                    </a:solidFill>
                  </a:tcPr>
                </a:tc>
                <a:extLst>
                  <a:ext uri="{0D108BD9-81ED-4DB2-BD59-A6C34878D82A}">
                    <a16:rowId xmlns:a16="http://schemas.microsoft.com/office/drawing/2014/main" xmlns="" val="10001"/>
                  </a:ext>
                </a:extLst>
              </a:tr>
              <a:tr h="25363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2120902">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Submit a report on the improved adherence by national and provincial departments to the Directive on Public Administration and Management Delegations as measured by MPAT to the MPSA</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A report on the state of compliance by departments with the Directive on Public Administration and Management Delegations was approved by the Director-General in</a:t>
                      </a:r>
                      <a:r>
                        <a:rPr kumimoji="0" lang="en-ZA" sz="1600" kern="1200" baseline="0" dirty="0" smtClean="0">
                          <a:solidFill>
                            <a:schemeClr val="tx1"/>
                          </a:solidFill>
                          <a:effectLst/>
                          <a:latin typeface="Tw Cen MT" panose="020B0602020104020603" pitchFamily="34" charset="0"/>
                          <a:ea typeface="+mn-ea"/>
                          <a:cs typeface="+mn-cs"/>
                        </a:rPr>
                        <a:t> May 2017</a:t>
                      </a:r>
                      <a:endParaRPr lang="en-ZA" sz="1600" dirty="0" smtClean="0">
                        <a:solidFill>
                          <a:schemeClr val="tx1"/>
                        </a:solidFill>
                        <a:effectLst/>
                        <a:latin typeface="Tw Cen MT" panose="020B0602020104020603" pitchFamily="34" charset="0"/>
                      </a:endParaRPr>
                    </a:p>
                    <a:p>
                      <a:pPr lvl="0"/>
                      <a:endParaRPr kumimoji="0" lang="en-ZA" sz="1600" kern="1200" dirty="0" smtClean="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75</a:t>
            </a:r>
            <a:endParaRPr lang="en-US" sz="1400" b="0" dirty="0"/>
          </a:p>
        </p:txBody>
      </p:sp>
    </p:spTree>
    <p:extLst>
      <p:ext uri="{BB962C8B-B14F-4D97-AF65-F5344CB8AC3E}">
        <p14:creationId xmlns:p14="http://schemas.microsoft.com/office/powerpoint/2010/main" xmlns="" val="1851975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984150986"/>
              </p:ext>
            </p:extLst>
          </p:nvPr>
        </p:nvGraphicFramePr>
        <p:xfrm>
          <a:off x="990058" y="920209"/>
          <a:ext cx="7758406" cy="3448725"/>
        </p:xfrm>
        <a:graphic>
          <a:graphicData uri="http://schemas.openxmlformats.org/drawingml/2006/table">
            <a:tbl>
              <a:tblPr firstRow="1" bandRow="1">
                <a:tableStyleId>{5940675A-B579-460E-94D1-54222C63F5DA}</a:tableStyleId>
              </a:tblPr>
              <a:tblGrid>
                <a:gridCol w="2573830">
                  <a:extLst>
                    <a:ext uri="{9D8B030D-6E8A-4147-A177-3AD203B41FA5}">
                      <a16:colId xmlns:a16="http://schemas.microsoft.com/office/drawing/2014/main" xmlns="" val="20000"/>
                    </a:ext>
                  </a:extLst>
                </a:gridCol>
                <a:gridCol w="5184576">
                  <a:extLst>
                    <a:ext uri="{9D8B030D-6E8A-4147-A177-3AD203B41FA5}">
                      <a16:colId xmlns:a16="http://schemas.microsoft.com/office/drawing/2014/main" xmlns="" val="20001"/>
                    </a:ext>
                  </a:extLst>
                </a:gridCol>
              </a:tblGrid>
              <a:tr h="342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Public Service</a:t>
                      </a:r>
                      <a:r>
                        <a:rPr kumimoji="0" lang="en-ZA" sz="1600" b="1" kern="1200" baseline="0" dirty="0" smtClean="0">
                          <a:solidFill>
                            <a:schemeClr val="tx1"/>
                          </a:solidFill>
                          <a:effectLst/>
                          <a:latin typeface="Tw Cen MT" panose="020B0602020104020603" pitchFamily="34" charset="0"/>
                          <a:ea typeface="+mn-ea"/>
                          <a:cs typeface="+mn-cs"/>
                        </a:rPr>
                        <a:t> Leadership Management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582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Report on the implementation for the guideline on mentoring and peer support mechanisms by the departments that were supported</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320384">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73193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Support selected departments on the implementation of the guideline on mentoring and support mechanisms for senior managers</a:t>
                      </a:r>
                    </a:p>
                    <a:p>
                      <a:pPr>
                        <a:lnSpc>
                          <a:spcPct val="115000"/>
                        </a:lnSpc>
                        <a:spcAft>
                          <a:spcPts val="0"/>
                        </a:spcAft>
                      </a:pP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A meeting was also held with the National School of Government to discuss training of identified officials as mentors</a:t>
                      </a:r>
                      <a:r>
                        <a:rPr kumimoji="0" lang="en-ZA" sz="1600" kern="1200" baseline="0" dirty="0" smtClean="0">
                          <a:solidFill>
                            <a:schemeClr val="tx1"/>
                          </a:solidFill>
                          <a:effectLst/>
                          <a:latin typeface="Tw Cen MT" panose="020B0602020104020603" pitchFamily="34" charset="0"/>
                          <a:ea typeface="+mn-ea"/>
                          <a:cs typeface="+mn-cs"/>
                        </a:rPr>
                        <a:t> in May 2017 and a</a:t>
                      </a:r>
                      <a:r>
                        <a:rPr kumimoji="0" lang="en-ZA" sz="1600" b="0" kern="1200" baseline="0" dirty="0" smtClean="0">
                          <a:solidFill>
                            <a:schemeClr val="bg1"/>
                          </a:solidFill>
                          <a:effectLst/>
                          <a:latin typeface="Tw Cen MT" pitchFamily="34" charset="0"/>
                          <a:ea typeface="+mn-ea"/>
                          <a:cs typeface="Arial" pitchFamily="34" charset="0"/>
                        </a:rPr>
                        <a:t> </a:t>
                      </a:r>
                      <a:r>
                        <a:rPr kumimoji="0" lang="en-ZA" sz="1600" kern="1200" dirty="0" smtClean="0">
                          <a:solidFill>
                            <a:schemeClr val="tx1"/>
                          </a:solidFill>
                          <a:effectLst/>
                          <a:latin typeface="Tw Cen MT" panose="020B0602020104020603" pitchFamily="34" charset="0"/>
                          <a:ea typeface="+mn-ea"/>
                          <a:cs typeface="+mn-cs"/>
                        </a:rPr>
                        <a:t>meeting was also held with</a:t>
                      </a:r>
                      <a:r>
                        <a:rPr kumimoji="0" lang="en-ZA" sz="1600" kern="1200" baseline="0" dirty="0" smtClean="0">
                          <a:solidFill>
                            <a:schemeClr val="tx1"/>
                          </a:solidFill>
                          <a:effectLst/>
                          <a:latin typeface="Tw Cen MT" panose="020B0602020104020603" pitchFamily="34" charset="0"/>
                          <a:ea typeface="+mn-ea"/>
                          <a:cs typeface="+mn-cs"/>
                        </a:rPr>
                        <a:t> the Department of Basic Education </a:t>
                      </a:r>
                      <a:r>
                        <a:rPr kumimoji="0" lang="en-ZA" sz="1600" kern="1200" dirty="0" smtClean="0">
                          <a:solidFill>
                            <a:schemeClr val="tx1"/>
                          </a:solidFill>
                          <a:effectLst/>
                          <a:latin typeface="Tw Cen MT" panose="020B0602020104020603" pitchFamily="34" charset="0"/>
                          <a:ea typeface="+mn-ea"/>
                          <a:cs typeface="+mn-cs"/>
                        </a:rPr>
                        <a:t>on the implementation of mentoring and peer support in June 2017</a:t>
                      </a:r>
                    </a:p>
                    <a:p>
                      <a:r>
                        <a:rPr kumimoji="0" lang="en-ZA" sz="1600" kern="1200" dirty="0" smtClean="0">
                          <a:solidFill>
                            <a:schemeClr val="tx1"/>
                          </a:solidFill>
                          <a:effectLst/>
                          <a:latin typeface="Tw Cen MT" panose="020B0602020104020603" pitchFamily="34" charset="0"/>
                          <a:ea typeface="+mn-ea"/>
                          <a:cs typeface="+mn-cs"/>
                        </a:rPr>
                        <a:t> </a:t>
                      </a: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(3)</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t>76</a:t>
            </a:r>
            <a:endParaRPr lang="en-US" sz="1400" b="0" dirty="0"/>
          </a:p>
        </p:txBody>
      </p:sp>
      <p:graphicFrame>
        <p:nvGraphicFramePr>
          <p:cNvPr id="6" name="Content Placeholder 10"/>
          <p:cNvGraphicFramePr>
            <a:graphicFrameLocks/>
          </p:cNvGraphicFramePr>
          <p:nvPr>
            <p:extLst>
              <p:ext uri="{D42A27DB-BD31-4B8C-83A1-F6EECF244321}">
                <p14:modId xmlns:p14="http://schemas.microsoft.com/office/powerpoint/2010/main" xmlns="" val="3079733554"/>
              </p:ext>
            </p:extLst>
          </p:nvPr>
        </p:nvGraphicFramePr>
        <p:xfrm>
          <a:off x="971601" y="4101445"/>
          <a:ext cx="7776863" cy="2711931"/>
        </p:xfrm>
        <a:graphic>
          <a:graphicData uri="http://schemas.openxmlformats.org/drawingml/2006/table">
            <a:tbl>
              <a:tblPr firstRow="1" bandRow="1">
                <a:tableStyleId>{5940675A-B579-460E-94D1-54222C63F5DA}</a:tableStyleId>
              </a:tblPr>
              <a:tblGrid>
                <a:gridCol w="2592287">
                  <a:extLst>
                    <a:ext uri="{9D8B030D-6E8A-4147-A177-3AD203B41FA5}">
                      <a16:colId xmlns:a16="http://schemas.microsoft.com/office/drawing/2014/main" xmlns="" val="20000"/>
                    </a:ext>
                  </a:extLst>
                </a:gridCol>
                <a:gridCol w="5184576">
                  <a:extLst>
                    <a:ext uri="{9D8B030D-6E8A-4147-A177-3AD203B41FA5}">
                      <a16:colId xmlns:a16="http://schemas.microsoft.com/office/drawing/2014/main" xmlns="" val="20001"/>
                    </a:ext>
                  </a:extLst>
                </a:gridCol>
              </a:tblGrid>
              <a:tr h="31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anose="020B0602020104020603" pitchFamily="34" charset="0"/>
                          <a:ea typeface="+mn-ea"/>
                          <a:cs typeface="Arial" pitchFamily="34" charset="0"/>
                        </a:rPr>
                        <a:t>Sub-Programme</a:t>
                      </a:r>
                      <a:endParaRPr lang="en-ZA" sz="1600" b="1" dirty="0" smtClean="0">
                        <a:latin typeface="Tw Cen MT" panose="020B0602020104020603"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effectLst/>
                          <a:latin typeface="Tw Cen MT" panose="020B0602020104020603" pitchFamily="34" charset="0"/>
                          <a:ea typeface="+mn-ea"/>
                          <a:cs typeface="+mn-cs"/>
                        </a:rPr>
                        <a:t>Intergovernmental Government Relations</a:t>
                      </a:r>
                      <a:endParaRPr lang="en-ZA" sz="1600" b="1" dirty="0">
                        <a:latin typeface="Tw Cen MT" panose="020B0602020104020603"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545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anose="020B0602020104020603" pitchFamily="34" charset="0"/>
                          <a:ea typeface="Calibri"/>
                          <a:cs typeface="Arial" pitchFamily="34" charset="0"/>
                        </a:rPr>
                        <a:t>Annual Target</a:t>
                      </a:r>
                    </a:p>
                    <a:p>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Support 5 departments to strengthen their internal Human Resources (HR) Capacity</a:t>
                      </a:r>
                      <a:endParaRPr lang="en-ZA" sz="1600" b="0" dirty="0">
                        <a:latin typeface="Tw Cen MT" panose="020B0602020104020603"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6532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anose="020B0602020104020603" pitchFamily="34" charset="0"/>
                          <a:ea typeface="Calibri"/>
                          <a:cs typeface="Arial" pitchFamily="34" charset="0"/>
                        </a:rPr>
                        <a:t>Reported</a:t>
                      </a:r>
                      <a:r>
                        <a:rPr lang="en-ZA" sz="1600" b="1" baseline="0" dirty="0" smtClean="0">
                          <a:solidFill>
                            <a:schemeClr val="tx1"/>
                          </a:solidFill>
                          <a:latin typeface="Tw Cen MT" panose="020B0602020104020603" pitchFamily="34" charset="0"/>
                          <a:ea typeface="Calibri"/>
                          <a:cs typeface="Arial" pitchFamily="34" charset="0"/>
                        </a:rPr>
                        <a:t> Progress</a:t>
                      </a:r>
                      <a:endParaRPr lang="en-ZA" sz="1600" b="1" dirty="0">
                        <a:solidFill>
                          <a:schemeClr val="tx1"/>
                        </a:solidFill>
                        <a:latin typeface="Tw Cen MT" panose="020B0602020104020603"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517115">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Analyse 2016 MPAT scores on Human Resources and requests for support received from departments</a:t>
                      </a:r>
                      <a:endParaRPr lang="en-ZA" sz="1600" b="0" dirty="0">
                        <a:effectLst/>
                        <a:latin typeface="Tw Cen MT" panose="020B0602020104020603"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The MPAT scores on Human Resources were analysed.</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Support was provided through a meeting held with the Limpopo Economic Development, Environment and Tourism (LEDET) Department to finalise the transfer of functions between the LEDET and the Limpopo Tourism Agency </a:t>
                      </a:r>
                      <a:endParaRPr kumimoji="0" lang="en-ZA" sz="1600" kern="1200" dirty="0">
                        <a:solidFill>
                          <a:schemeClr val="tx1"/>
                        </a:solidFill>
                        <a:effectLst/>
                        <a:latin typeface="Tw Cen MT" panose="020B0602020104020603"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1576128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916409079"/>
              </p:ext>
            </p:extLst>
          </p:nvPr>
        </p:nvGraphicFramePr>
        <p:xfrm>
          <a:off x="1097359" y="908794"/>
          <a:ext cx="7920880" cy="2657856"/>
        </p:xfrm>
        <a:graphic>
          <a:graphicData uri="http://schemas.openxmlformats.org/drawingml/2006/table">
            <a:tbl>
              <a:tblPr firstRow="1" bandRow="1">
                <a:tableStyleId>{5940675A-B579-460E-94D1-54222C63F5DA}</a:tableStyleId>
              </a:tblPr>
              <a:tblGrid>
                <a:gridCol w="2754561">
                  <a:extLst>
                    <a:ext uri="{9D8B030D-6E8A-4147-A177-3AD203B41FA5}">
                      <a16:colId xmlns:a16="http://schemas.microsoft.com/office/drawing/2014/main" xmlns="" val="20000"/>
                    </a:ext>
                  </a:extLst>
                </a:gridCol>
                <a:gridCol w="5166319">
                  <a:extLst>
                    <a:ext uri="{9D8B030D-6E8A-4147-A177-3AD203B41FA5}">
                      <a16:colId xmlns:a16="http://schemas.microsoft.com/office/drawing/2014/main" xmlns="" val="20001"/>
                    </a:ext>
                  </a:extLst>
                </a:gridCol>
              </a:tblGrid>
              <a:tr h="314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r>
                        <a:rPr kumimoji="0" lang="en-ZA" sz="1600" b="1" kern="1200" dirty="0" smtClean="0">
                          <a:solidFill>
                            <a:schemeClr val="tx1"/>
                          </a:solidFill>
                          <a:latin typeface="Tw Cen MT" pitchFamily="34" charset="0"/>
                          <a:ea typeface="+mn-ea"/>
                          <a:cs typeface="+mn-cs"/>
                        </a:rPr>
                        <a:t>Ethics and Integrity Management</a:t>
                      </a:r>
                      <a:endParaRPr lang="en-ZA" sz="1600" b="1" dirty="0">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816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Report on the implementation of electronic disclosure of financial interests (e-Disclosure system), by designated employees</a:t>
                      </a:r>
                      <a:endParaRPr kumimoji="0" lang="en-ZA" sz="1600" kern="1200" dirty="0" smtClean="0">
                        <a:solidFill>
                          <a:srgbClr val="F87818"/>
                        </a:solidFill>
                        <a:effectLst/>
                        <a:latin typeface="Tw Cen MT" panose="020B0602020104020603" pitchFamily="34"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xmlns="" val="10001"/>
                  </a:ext>
                </a:extLst>
              </a:tr>
              <a:tr h="24588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1142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a report on transitional measures in relation to the implementation of the Directive on other Remunerative Work to the Director-General (DG)</a:t>
                      </a: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kern="1200" dirty="0" smtClean="0">
                          <a:solidFill>
                            <a:schemeClr val="tx1"/>
                          </a:solidFill>
                          <a:effectLst/>
                          <a:latin typeface="Tw Cen MT" panose="020B0602020104020603" pitchFamily="34" charset="0"/>
                          <a:ea typeface="+mn-ea"/>
                          <a:cs typeface="+mn-cs"/>
                        </a:rPr>
                        <a:t>A report on transitional measures in relation to the implementation of the Directive on other Remunerative Work was submitted to the Director-General in April 2017</a:t>
                      </a:r>
                    </a:p>
                    <a:p>
                      <a:pPr marL="285750" lvl="0" indent="-285750">
                        <a:buFont typeface="Arial" panose="020B0604020202020204" pitchFamily="34" charset="0"/>
                        <a:buChar char="•"/>
                      </a:pPr>
                      <a:endParaRPr lang="en-ZA" sz="1600" b="0" dirty="0">
                        <a:solidFill>
                          <a:srgbClr val="F87818"/>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77</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(4)</a:t>
            </a:r>
            <a:br>
              <a:rPr lang="en-ZA" sz="2400" b="1" dirty="0" smtClean="0">
                <a:solidFill>
                  <a:schemeClr val="accent5">
                    <a:lumMod val="60000"/>
                    <a:lumOff val="40000"/>
                  </a:schemeClr>
                </a:solidFill>
              </a:rPr>
            </a:br>
            <a:r>
              <a:rPr lang="en-ZA" sz="2400" b="1" dirty="0">
                <a:solidFill>
                  <a:schemeClr val="accent4">
                    <a:lumMod val="75000"/>
                  </a:schemeClr>
                </a:solidFill>
              </a:rPr>
              <a:t>1</a:t>
            </a:r>
            <a:r>
              <a:rPr lang="en-ZA" sz="2400" b="1" baseline="30000" dirty="0">
                <a:solidFill>
                  <a:schemeClr val="accent4">
                    <a:lumMod val="75000"/>
                  </a:schemeClr>
                </a:solidFill>
              </a:rPr>
              <a:t>ST</a:t>
            </a:r>
            <a:r>
              <a:rPr lang="en-ZA" sz="2400" b="1" dirty="0">
                <a:solidFill>
                  <a:schemeClr val="accent4">
                    <a:lumMod val="75000"/>
                  </a:schemeClr>
                </a:solidFill>
              </a:rPr>
              <a:t> QUARTER TARGETS ACHIEVED</a:t>
            </a:r>
            <a:endParaRPr lang="en-ZA" sz="24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402327818"/>
              </p:ext>
            </p:extLst>
          </p:nvPr>
        </p:nvGraphicFramePr>
        <p:xfrm>
          <a:off x="1097359" y="3567461"/>
          <a:ext cx="7920880" cy="2604778"/>
        </p:xfrm>
        <a:graphic>
          <a:graphicData uri="http://schemas.openxmlformats.org/drawingml/2006/table">
            <a:tbl>
              <a:tblPr firstRow="1" bandRow="1">
                <a:tableStyleId>{5940675A-B579-460E-94D1-54222C63F5DA}</a:tableStyleId>
              </a:tblPr>
              <a:tblGrid>
                <a:gridCol w="2754561">
                  <a:extLst>
                    <a:ext uri="{9D8B030D-6E8A-4147-A177-3AD203B41FA5}">
                      <a16:colId xmlns:a16="http://schemas.microsoft.com/office/drawing/2014/main" xmlns="" val="20000"/>
                    </a:ext>
                  </a:extLst>
                </a:gridCol>
                <a:gridCol w="5166319">
                  <a:extLst>
                    <a:ext uri="{9D8B030D-6E8A-4147-A177-3AD203B41FA5}">
                      <a16:colId xmlns:a16="http://schemas.microsoft.com/office/drawing/2014/main" xmlns="" val="20001"/>
                    </a:ext>
                  </a:extLst>
                </a:gridCol>
              </a:tblGrid>
              <a:tr h="572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Report on the implementation of the Directive on other Remunerative Work</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31877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16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Compile a report on transitional measures in relation to the implementation of the Public Service Regulations, 2016 to prohibit public officials from conducting business with an organ of State</a:t>
                      </a: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 report on transitional measures in relation to the implementation of the Public Service Regulations, 2016 to prohibit public officials from conducting business with an organ of State was compiled and submitted to the MPSA in April 2017</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16904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xmlns="" val="523401867"/>
              </p:ext>
            </p:extLst>
          </p:nvPr>
        </p:nvGraphicFramePr>
        <p:xfrm>
          <a:off x="1115617" y="1196753"/>
          <a:ext cx="7632848" cy="2055062"/>
        </p:xfrm>
        <a:graphic>
          <a:graphicData uri="http://schemas.openxmlformats.org/drawingml/2006/table">
            <a:tbl>
              <a:tblPr firstRow="1" bandRow="1">
                <a:tableStyleId>{5940675A-B579-460E-94D1-54222C63F5DA}</a:tableStyleId>
              </a:tblPr>
              <a:tblGrid>
                <a:gridCol w="2081686">
                  <a:extLst>
                    <a:ext uri="{9D8B030D-6E8A-4147-A177-3AD203B41FA5}">
                      <a16:colId xmlns:a16="http://schemas.microsoft.com/office/drawing/2014/main" xmlns="" val="20000"/>
                    </a:ext>
                  </a:extLst>
                </a:gridCol>
                <a:gridCol w="5551162">
                  <a:extLst>
                    <a:ext uri="{9D8B030D-6E8A-4147-A177-3AD203B41FA5}">
                      <a16:colId xmlns:a16="http://schemas.microsoft.com/office/drawing/2014/main" xmlns="" val="20001"/>
                    </a:ext>
                  </a:extLst>
                </a:gridCol>
              </a:tblGrid>
              <a:tr h="304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dk1"/>
                          </a:solidFill>
                          <a:latin typeface="Tw Cen MT" pitchFamily="34" charset="0"/>
                          <a:ea typeface="+mn-ea"/>
                          <a:cs typeface="Arial" pitchFamily="34" charset="0"/>
                        </a:rPr>
                        <a:t>Sub-Programme</a:t>
                      </a:r>
                      <a:endParaRPr lang="en-ZA" sz="1600" b="1" dirty="0" smtClean="0">
                        <a:latin typeface="Tw Cen MT" pitchFamily="34" charset="0"/>
                        <a:ea typeface="Calibri"/>
                        <a:cs typeface="Arial" pitchFamily="34"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1" kern="1200" dirty="0" smtClean="0">
                          <a:solidFill>
                            <a:schemeClr val="tx1"/>
                          </a:solidFill>
                          <a:latin typeface="Tw Cen MT" pitchFamily="34" charset="0"/>
                          <a:ea typeface="+mn-ea"/>
                          <a:cs typeface="+mn-cs"/>
                        </a:rPr>
                        <a:t>Ethics and Integrity Management</a:t>
                      </a:r>
                      <a:endParaRPr lang="en-ZA" sz="1600" b="1" dirty="0" smtClean="0">
                        <a:solidFill>
                          <a:schemeClr val="tx1"/>
                        </a:solidFill>
                        <a:latin typeface="Tw Cen MT" pitchFamily="34" charset="0"/>
                        <a:cs typeface="Arial" pitchFamily="34" charset="0"/>
                      </a:endParaRPr>
                    </a:p>
                  </a:txBody>
                  <a:tcPr>
                    <a:solidFill>
                      <a:schemeClr val="accent4">
                        <a:lumMod val="20000"/>
                        <a:lumOff val="80000"/>
                      </a:schemeClr>
                    </a:solidFill>
                  </a:tcPr>
                </a:tc>
                <a:extLst>
                  <a:ext uri="{0D108BD9-81ED-4DB2-BD59-A6C34878D82A}">
                    <a16:rowId xmlns:a16="http://schemas.microsoft.com/office/drawing/2014/main" xmlns="" val="10000"/>
                  </a:ext>
                </a:extLst>
              </a:tr>
              <a:tr h="525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Develop Policy Framework for the management of Protected Disclosures (whistle blowing) by Public Service employees </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1"/>
                  </a:ext>
                </a:extLst>
              </a:tr>
              <a:tr h="25440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1</a:t>
                      </a:r>
                      <a:r>
                        <a:rPr lang="en-ZA" sz="1600" b="1" baseline="30000" dirty="0" smtClean="0">
                          <a:solidFill>
                            <a:schemeClr val="tx1"/>
                          </a:solidFill>
                          <a:latin typeface="Tw Cen MT" pitchFamily="34" charset="0"/>
                          <a:ea typeface="Times New Roman"/>
                          <a:cs typeface="Arial" pitchFamily="34" charset="0"/>
                        </a:rPr>
                        <a:t>st</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2"/>
                  </a:ext>
                </a:extLst>
              </a:tr>
              <a:tr h="860246">
                <a:tc>
                  <a:txBody>
                    <a:bodyPr/>
                    <a:lstStyle/>
                    <a:p>
                      <a:r>
                        <a:rPr kumimoji="0" lang="en-ZA" sz="1600" kern="1200" dirty="0" smtClean="0">
                          <a:solidFill>
                            <a:schemeClr val="tx1"/>
                          </a:solidFill>
                          <a:effectLst/>
                          <a:latin typeface="Tw Cen MT" panose="020B0602020104020603" pitchFamily="34" charset="0"/>
                          <a:ea typeface="+mn-ea"/>
                          <a:cs typeface="+mn-cs"/>
                        </a:rPr>
                        <a:t>Research national and international policies on protected disclosures</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kumimoji="0" lang="en-ZA" sz="1600" kern="1200" dirty="0" smtClean="0">
                          <a:solidFill>
                            <a:schemeClr val="tx1"/>
                          </a:solidFill>
                          <a:effectLst/>
                          <a:latin typeface="Tw Cen MT" panose="020B0602020104020603" pitchFamily="34" charset="0"/>
                          <a:ea typeface="+mn-ea"/>
                          <a:cs typeface="+mn-cs"/>
                        </a:rPr>
                        <a:t>A research report on national and international protected disclosure (whistle</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blowing) policies for public service employees was compiled in June 2017 </a:t>
                      </a:r>
                      <a:endParaRPr lang="en-ZA" sz="1600" b="1" dirty="0">
                        <a:solidFill>
                          <a:srgbClr val="C00000"/>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78</a:t>
            </a:fld>
            <a:endParaRPr lang="en-US" sz="1400" b="0" dirty="0"/>
          </a:p>
        </p:txBody>
      </p:sp>
      <p:sp>
        <p:nvSpPr>
          <p:cNvPr id="6" name="Title 1"/>
          <p:cNvSpPr>
            <a:spLocks noGrp="1"/>
          </p:cNvSpPr>
          <p:nvPr>
            <p:ph type="title"/>
          </p:nvPr>
        </p:nvSpPr>
        <p:spPr>
          <a:xfrm>
            <a:off x="971600" y="0"/>
            <a:ext cx="8172400" cy="908794"/>
          </a:xfrm>
        </p:spPr>
        <p:txBody>
          <a:bodyPr>
            <a:normAutofit/>
          </a:bodyPr>
          <a:lstStyle/>
          <a:p>
            <a:pPr algn="ctr"/>
            <a:r>
              <a:rPr lang="en-ZA" sz="2400" b="1" dirty="0">
                <a:solidFill>
                  <a:schemeClr val="accent5">
                    <a:lumMod val="60000"/>
                    <a:lumOff val="40000"/>
                  </a:schemeClr>
                </a:solidFill>
              </a:rPr>
              <a:t>PROGRAMME 6: </a:t>
            </a:r>
            <a:r>
              <a:rPr lang="en-ZA" sz="2400" b="1" dirty="0" smtClean="0">
                <a:solidFill>
                  <a:schemeClr val="accent5">
                    <a:lumMod val="60000"/>
                    <a:lumOff val="40000"/>
                  </a:schemeClr>
                </a:solidFill>
              </a:rPr>
              <a:t>GPA (</a:t>
            </a:r>
            <a:r>
              <a:rPr lang="en-ZA" sz="2400" b="1" dirty="0">
                <a:solidFill>
                  <a:schemeClr val="accent5">
                    <a:lumMod val="60000"/>
                    <a:lumOff val="40000"/>
                  </a:schemeClr>
                </a:solidFill>
              </a:rPr>
              <a:t>5</a:t>
            </a:r>
            <a:r>
              <a:rPr lang="en-ZA" sz="2400" b="1" dirty="0" smtClean="0">
                <a:solidFill>
                  <a:schemeClr val="accent5">
                    <a:lumMod val="60000"/>
                    <a:lumOff val="40000"/>
                  </a:schemeClr>
                </a:solidFill>
              </a:rPr>
              <a:t>)</a:t>
            </a:r>
            <a:br>
              <a:rPr lang="en-ZA" sz="2400" b="1" dirty="0" smtClean="0">
                <a:solidFill>
                  <a:schemeClr val="accent5">
                    <a:lumMod val="60000"/>
                    <a:lumOff val="40000"/>
                  </a:schemeClr>
                </a:solidFill>
              </a:rPr>
            </a:br>
            <a:r>
              <a:rPr lang="en-ZA" sz="2400" b="1" dirty="0" smtClean="0">
                <a:solidFill>
                  <a:schemeClr val="accent4">
                    <a:lumMod val="75000"/>
                  </a:schemeClr>
                </a:solidFill>
              </a:rPr>
              <a:t>1</a:t>
            </a:r>
            <a:r>
              <a:rPr lang="en-ZA" sz="2400" b="1" baseline="30000" dirty="0" smtClean="0">
                <a:solidFill>
                  <a:schemeClr val="accent4">
                    <a:lumMod val="75000"/>
                  </a:schemeClr>
                </a:solidFill>
              </a:rPr>
              <a:t>ST</a:t>
            </a:r>
            <a:r>
              <a:rPr lang="en-ZA" sz="2400" b="1" dirty="0" smtClean="0">
                <a:solidFill>
                  <a:schemeClr val="accent4">
                    <a:lumMod val="75000"/>
                  </a:schemeClr>
                </a:solidFill>
              </a:rPr>
              <a:t> QUARTER TARGETS </a:t>
            </a:r>
            <a:r>
              <a:rPr lang="en-ZA" sz="2400" b="1" dirty="0">
                <a:solidFill>
                  <a:schemeClr val="accent4">
                    <a:lumMod val="75000"/>
                  </a:schemeClr>
                </a:solidFill>
              </a:rPr>
              <a:t>ACHIEVED</a:t>
            </a:r>
            <a:endParaRPr lang="en-ZA" sz="2400" b="1" dirty="0"/>
          </a:p>
        </p:txBody>
      </p:sp>
    </p:spTree>
    <p:extLst>
      <p:ext uri="{BB962C8B-B14F-4D97-AF65-F5344CB8AC3E}">
        <p14:creationId xmlns:p14="http://schemas.microsoft.com/office/powerpoint/2010/main" xmlns="" val="30917828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93266930"/>
              </p:ext>
            </p:extLst>
          </p:nvPr>
        </p:nvGraphicFramePr>
        <p:xfrm>
          <a:off x="1187624" y="98072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79</a:t>
            </a:r>
            <a:endParaRPr lang="en-US" sz="1400" b="0" dirty="0"/>
          </a:p>
        </p:txBody>
      </p:sp>
    </p:spTree>
    <p:extLst>
      <p:ext uri="{BB962C8B-B14F-4D97-AF65-F5344CB8AC3E}">
        <p14:creationId xmlns:p14="http://schemas.microsoft.com/office/powerpoint/2010/main" xmlns="" val="4078289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736685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(2)</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4</a:t>
            </a:r>
            <a:r>
              <a:rPr lang="en-ZA" sz="2700" b="1" baseline="30000" dirty="0" smtClean="0">
                <a:solidFill>
                  <a:schemeClr val="accent4">
                    <a:lumMod val="75000"/>
                  </a:schemeClr>
                </a:solidFill>
              </a:rPr>
              <a:t>TH</a:t>
            </a:r>
            <a:r>
              <a:rPr lang="en-ZA" sz="2700" b="1" dirty="0" smtClean="0">
                <a:solidFill>
                  <a:schemeClr val="accent4">
                    <a:lumMod val="75000"/>
                  </a:schemeClr>
                </a:solidFill>
              </a:rPr>
              <a:t> QUARTER </a:t>
            </a:r>
            <a:r>
              <a:rPr lang="en-ZA" sz="2700" b="1" dirty="0">
                <a:solidFill>
                  <a:schemeClr val="accent4">
                    <a:lumMod val="75000"/>
                  </a:schemeClr>
                </a:solidFill>
              </a:rPr>
              <a:t>TARGETS ACHIEVED</a:t>
            </a:r>
            <a:r>
              <a:rPr lang="en-ZA" sz="2400" b="1" dirty="0">
                <a:solidFill>
                  <a:schemeClr val="accent4">
                    <a:lumMod val="75000"/>
                  </a:schemeClr>
                </a:solidFill>
              </a:rPr>
              <a:t/>
            </a:r>
            <a:br>
              <a:rPr lang="en-ZA" sz="2400" b="1" dirty="0">
                <a:solidFill>
                  <a:schemeClr val="accent4">
                    <a:lumMod val="75000"/>
                  </a:schemeClr>
                </a:solidFill>
              </a:rPr>
            </a:br>
            <a:r>
              <a:rPr lang="en-ZA" sz="2700" b="1" dirty="0" smtClean="0">
                <a:solidFill>
                  <a:schemeClr val="accent4">
                    <a:lumMod val="75000"/>
                  </a:schemeClr>
                </a:solidFill>
              </a:rPr>
              <a:t/>
            </a:r>
            <a:br>
              <a:rPr lang="en-ZA" sz="2700" b="1" dirty="0" smtClean="0">
                <a:solidFill>
                  <a:schemeClr val="accent4">
                    <a:lumMod val="75000"/>
                  </a:schemeClr>
                </a:solidFill>
              </a:rPr>
            </a:br>
            <a:r>
              <a:rPr lang="en-ZA" sz="2700" dirty="0" smtClean="0">
                <a:solidFill>
                  <a:srgbClr val="C00000"/>
                </a:solidFill>
              </a:rPr>
              <a:t> </a:t>
            </a:r>
            <a:endParaRPr lang="en-ZA" sz="27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896896926"/>
              </p:ext>
            </p:extLst>
          </p:nvPr>
        </p:nvGraphicFramePr>
        <p:xfrm>
          <a:off x="1054627" y="951957"/>
          <a:ext cx="7776864" cy="2749296"/>
        </p:xfrm>
        <a:graphic>
          <a:graphicData uri="http://schemas.openxmlformats.org/drawingml/2006/table">
            <a:tbl>
              <a:tblPr firstRow="1" bandRow="1">
                <a:tableStyleId>{5940675A-B579-460E-94D1-54222C63F5DA}</a:tableStyleId>
              </a:tblPr>
              <a:tblGrid>
                <a:gridCol w="2252727">
                  <a:extLst>
                    <a:ext uri="{9D8B030D-6E8A-4147-A177-3AD203B41FA5}">
                      <a16:colId xmlns:a16="http://schemas.microsoft.com/office/drawing/2014/main" xmlns="" val="20000"/>
                    </a:ext>
                  </a:extLst>
                </a:gridCol>
                <a:gridCol w="5524137">
                  <a:extLst>
                    <a:ext uri="{9D8B030D-6E8A-4147-A177-3AD203B41FA5}">
                      <a16:colId xmlns:a16="http://schemas.microsoft.com/office/drawing/2014/main" xmlns="" val="20001"/>
                    </a:ext>
                  </a:extLst>
                </a:gridCol>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Tw Cen MT" pitchFamily="34" charset="0"/>
                          <a:cs typeface="Arial" pitchFamily="34" charset="0"/>
                        </a:rPr>
                        <a:t>Submit 2015/16 Annual Financial Statements to the Auditor-General by 31 May 2016 and 2016/17 Quarterly Interim Financial Statements to National Treasury by the end of July 2016, September 2016 and January 2017</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2727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(1)</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94826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3</a:t>
                      </a:r>
                      <a:r>
                        <a:rPr kumimoji="0" lang="en-ZA" sz="1600" kern="1200" baseline="30000" dirty="0" smtClean="0">
                          <a:solidFill>
                            <a:schemeClr val="tx1"/>
                          </a:solidFill>
                          <a:effectLst/>
                          <a:latin typeface="Tw Cen MT" panose="020B0602020104020603" pitchFamily="34" charset="0"/>
                          <a:ea typeface="+mn-ea"/>
                          <a:cs typeface="+mn-cs"/>
                        </a:rPr>
                        <a:t>rd</a:t>
                      </a:r>
                      <a:r>
                        <a:rPr kumimoji="0" lang="en-ZA" sz="1600" kern="1200" dirty="0" smtClean="0">
                          <a:solidFill>
                            <a:schemeClr val="tx1"/>
                          </a:solidFill>
                          <a:effectLst/>
                          <a:latin typeface="Tw Cen MT" panose="020B0602020104020603" pitchFamily="34" charset="0"/>
                          <a:ea typeface="+mn-ea"/>
                          <a:cs typeface="+mn-cs"/>
                        </a:rPr>
                        <a:t> quarter Interim Financial Statements submitted to National Treasury by 31 January 2017</a:t>
                      </a:r>
                    </a:p>
                  </a:txBody>
                  <a:tcPr marL="68580" marR="68580" marT="0" marB="0">
                    <a:solidFill>
                      <a:schemeClr val="bg1"/>
                    </a:solidFill>
                  </a:tcPr>
                </a:tc>
                <a:tc>
                  <a:txBody>
                    <a:bodyPr/>
                    <a:lstStyle/>
                    <a:p>
                      <a:pPr marL="0" lvl="0" indent="0" algn="l">
                        <a:lnSpc>
                          <a:spcPct val="115000"/>
                        </a:lnSpc>
                        <a:spcAft>
                          <a:spcPts val="0"/>
                        </a:spcAft>
                        <a:buFont typeface="Wingdings" panose="05000000000000000000" pitchFamily="2" charset="2"/>
                        <a:buNone/>
                      </a:pP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The 3</a:t>
                      </a:r>
                      <a:r>
                        <a:rPr lang="en-ZA" sz="1600" baseline="30000" dirty="0" smtClean="0">
                          <a:effectLst/>
                          <a:latin typeface="Tw Cen MT" panose="020B0602020104020603" pitchFamily="34" charset="0"/>
                          <a:ea typeface="Calibri" panose="020F0502020204030204" pitchFamily="34" charset="0"/>
                          <a:cs typeface="Times New Roman" panose="02020603050405020304" pitchFamily="18" charset="0"/>
                        </a:rPr>
                        <a:t>rd</a:t>
                      </a:r>
                      <a:r>
                        <a:rPr lang="en-ZA" sz="1600" dirty="0" smtClean="0">
                          <a:effectLst/>
                          <a:latin typeface="Tw Cen MT" panose="020B0602020104020603" pitchFamily="34" charset="0"/>
                          <a:ea typeface="Calibri" panose="020F0502020204030204" pitchFamily="34" charset="0"/>
                          <a:cs typeface="Times New Roman" panose="02020603050405020304" pitchFamily="18" charset="0"/>
                        </a:rPr>
                        <a:t> Quarter Interim Financial Statements was submitted to National Treasury on 31 January 2017</a:t>
                      </a:r>
                      <a:endParaRPr lang="en-ZA"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8</a:t>
            </a:fld>
            <a:endParaRPr lang="en-US" sz="1400" b="0" dirty="0"/>
          </a:p>
        </p:txBody>
      </p:sp>
      <p:graphicFrame>
        <p:nvGraphicFramePr>
          <p:cNvPr id="7" name="Content Placeholder 10"/>
          <p:cNvGraphicFramePr>
            <a:graphicFrameLocks/>
          </p:cNvGraphicFramePr>
          <p:nvPr>
            <p:extLst>
              <p:ext uri="{D42A27DB-BD31-4B8C-83A1-F6EECF244321}">
                <p14:modId xmlns:p14="http://schemas.microsoft.com/office/powerpoint/2010/main" xmlns="" val="2748196438"/>
              </p:ext>
            </p:extLst>
          </p:nvPr>
        </p:nvGraphicFramePr>
        <p:xfrm>
          <a:off x="1029641" y="3701253"/>
          <a:ext cx="7801850" cy="2993136"/>
        </p:xfrm>
        <a:graphic>
          <a:graphicData uri="http://schemas.openxmlformats.org/drawingml/2006/table">
            <a:tbl>
              <a:tblPr firstRow="1" bandRow="1">
                <a:tableStyleId>{5940675A-B579-460E-94D1-54222C63F5DA}</a:tableStyleId>
              </a:tblPr>
              <a:tblGrid>
                <a:gridCol w="2285127">
                  <a:extLst>
                    <a:ext uri="{9D8B030D-6E8A-4147-A177-3AD203B41FA5}">
                      <a16:colId xmlns:a16="http://schemas.microsoft.com/office/drawing/2014/main" xmlns="" val="20000"/>
                    </a:ext>
                  </a:extLst>
                </a:gridCol>
                <a:gridCol w="5516723">
                  <a:extLst>
                    <a:ext uri="{9D8B030D-6E8A-4147-A177-3AD203B41FA5}">
                      <a16:colId xmlns:a16="http://schemas.microsoft.com/office/drawing/2014/main" xmlns="" val="20001"/>
                    </a:ext>
                  </a:extLst>
                </a:gridCol>
              </a:tblGrid>
              <a:tr h="1043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Quarterly reports on the implementation of the 2015/16 and 2016/17 Annual Plans and the 2015/16 Annual Report submitted to the National Treasury and the Department of Planning, Monitoring and Evaluation</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DPME) and Parliament by the due date </a:t>
                      </a:r>
                    </a:p>
                  </a:txBody>
                  <a:tcPr>
                    <a:solidFill>
                      <a:schemeClr val="accent2">
                        <a:lumMod val="40000"/>
                        <a:lumOff val="60000"/>
                      </a:schemeClr>
                    </a:solidFill>
                  </a:tcPr>
                </a:tc>
                <a:extLst>
                  <a:ext uri="{0D108BD9-81ED-4DB2-BD59-A6C34878D82A}">
                    <a16:rowId xmlns:a16="http://schemas.microsoft.com/office/drawing/2014/main" xmlns="" val="10000"/>
                  </a:ext>
                </a:extLst>
              </a:tr>
              <a:tr h="27424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(2)</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096990">
                <a:tc>
                  <a:txBody>
                    <a:bodyPr/>
                    <a:lstStyle/>
                    <a:p>
                      <a:pPr>
                        <a:lnSpc>
                          <a:spcPct val="115000"/>
                        </a:lnSpc>
                        <a:spcAft>
                          <a:spcPts val="0"/>
                        </a:spcAft>
                      </a:pPr>
                      <a:r>
                        <a:rPr lang="en-ZA" sz="1600" b="0" dirty="0" smtClean="0">
                          <a:effectLst/>
                          <a:latin typeface="Tw Cen MT" pitchFamily="34" charset="0"/>
                          <a:ea typeface="Calibri"/>
                          <a:cs typeface="Arial" pitchFamily="34" charset="0"/>
                        </a:rPr>
                        <a:t>3</a:t>
                      </a:r>
                      <a:r>
                        <a:rPr lang="en-ZA" sz="1600" b="0" baseline="30000" dirty="0" smtClean="0">
                          <a:effectLst/>
                          <a:latin typeface="Tw Cen MT" pitchFamily="34" charset="0"/>
                          <a:ea typeface="Calibri"/>
                          <a:cs typeface="Arial" pitchFamily="34" charset="0"/>
                        </a:rPr>
                        <a:t>rd</a:t>
                      </a:r>
                      <a:r>
                        <a:rPr lang="en-ZA" sz="1600" b="0" dirty="0" smtClean="0">
                          <a:effectLst/>
                          <a:latin typeface="Tw Cen MT" pitchFamily="34" charset="0"/>
                          <a:ea typeface="Calibri"/>
                          <a:cs typeface="Arial" pitchFamily="34" charset="0"/>
                        </a:rPr>
                        <a:t> quarter (2016/17) report to the Executive Authority, National Treasury and the DPME by 31 January 2017</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lang="en-ZA" sz="1600" dirty="0" smtClean="0">
                          <a:latin typeface="Tw Cen MT" panose="020B0602020104020603" pitchFamily="34" charset="0"/>
                        </a:rPr>
                        <a:t>The 3</a:t>
                      </a:r>
                      <a:r>
                        <a:rPr lang="en-ZA" sz="1600" baseline="30000" dirty="0" smtClean="0">
                          <a:latin typeface="Tw Cen MT" panose="020B0602020104020603" pitchFamily="34" charset="0"/>
                        </a:rPr>
                        <a:t>rd</a:t>
                      </a:r>
                      <a:r>
                        <a:rPr lang="en-ZA" sz="1600" dirty="0" smtClean="0">
                          <a:latin typeface="Tw Cen MT" panose="020B0602020104020603" pitchFamily="34" charset="0"/>
                        </a:rPr>
                        <a:t> quarter (2016/17) report was submitted to the Executive Authority, National Treasury and the DPME on 31January 2017</a:t>
                      </a:r>
                      <a:endParaRPr lang="en-ZA" sz="1600" dirty="0">
                        <a:latin typeface="Tw Cen MT" panose="020B0602020104020603"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9672" y="103480"/>
            <a:ext cx="6858000" cy="3592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EXPENDITURE PER PROGRAMME</a:t>
            </a:r>
            <a:endParaRPr lang="en-ZA" sz="2400" b="1" dirty="0">
              <a:solidFill>
                <a:schemeClr val="accent5"/>
              </a:solidFill>
              <a:latin typeface="+mn-lt"/>
            </a:endParaRPr>
          </a:p>
        </p:txBody>
      </p:sp>
      <p:sp>
        <p:nvSpPr>
          <p:cNvPr id="7"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80</a:t>
            </a:r>
            <a:endParaRPr lang="en-US" sz="1400" b="0" dirty="0"/>
          </a:p>
        </p:txBody>
      </p:sp>
      <p:graphicFrame>
        <p:nvGraphicFramePr>
          <p:cNvPr id="8" name="Table 7"/>
          <p:cNvGraphicFramePr>
            <a:graphicFrameLocks noGrp="1"/>
          </p:cNvGraphicFramePr>
          <p:nvPr>
            <p:extLst>
              <p:ext uri="{D42A27DB-BD31-4B8C-83A1-F6EECF244321}">
                <p14:modId xmlns:p14="http://schemas.microsoft.com/office/powerpoint/2010/main" xmlns="" val="424579810"/>
              </p:ext>
            </p:extLst>
          </p:nvPr>
        </p:nvGraphicFramePr>
        <p:xfrm>
          <a:off x="1196244" y="585759"/>
          <a:ext cx="7704855" cy="5672915"/>
        </p:xfrm>
        <a:graphic>
          <a:graphicData uri="http://schemas.openxmlformats.org/drawingml/2006/table">
            <a:tbl>
              <a:tblPr/>
              <a:tblGrid>
                <a:gridCol w="273630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5">
                  <a:extLst>
                    <a:ext uri="{9D8B030D-6E8A-4147-A177-3AD203B41FA5}">
                      <a16:colId xmlns:a16="http://schemas.microsoft.com/office/drawing/2014/main" xmlns="" val="20004"/>
                    </a:ext>
                  </a:extLst>
                </a:gridCol>
              </a:tblGrid>
              <a:tr h="611635">
                <a:tc rowSpan="2">
                  <a:txBody>
                    <a:bodyPr/>
                    <a:lstStyle/>
                    <a:p>
                      <a:pPr algn="ctr" fontAlgn="t"/>
                      <a:r>
                        <a:rPr lang="en-ZA" sz="1600" b="1" i="0" u="none" strike="noStrike" dirty="0" smtClean="0">
                          <a:solidFill>
                            <a:srgbClr val="000000"/>
                          </a:solidFill>
                          <a:effectLst/>
                          <a:latin typeface="Tw Cen MT" panose="020B0602020104020603" pitchFamily="34" charset="0"/>
                        </a:rPr>
                        <a:t>DESCRIPTION</a:t>
                      </a:r>
                      <a:endParaRPr lang="en-ZA" sz="1600" b="1" i="0" u="none" strike="noStrike" dirty="0">
                        <a:solidFill>
                          <a:srgbClr val="000000"/>
                        </a:solidFill>
                        <a:effectLst/>
                        <a:latin typeface="Tw Cen MT" panose="020B0602020104020603" pitchFamily="34" charset="0"/>
                      </a:endParaRPr>
                    </a:p>
                    <a:p>
                      <a:pPr algn="ctr" fontAlgn="b"/>
                      <a:r>
                        <a:rPr lang="en-ZA" sz="1600" b="1" i="0" u="none" strike="noStrike" dirty="0">
                          <a:solidFill>
                            <a:srgbClr val="000000"/>
                          </a:solidFill>
                          <a:effectLst/>
                          <a:latin typeface="Tw Cen MT" panose="020B0602020104020603"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FINAL BUDGET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ACTUAL </a:t>
                      </a:r>
                    </a:p>
                    <a:p>
                      <a:pPr algn="ctr" fontAlgn="t"/>
                      <a:r>
                        <a:rPr lang="en-ZA" sz="1600" b="1" i="0" u="none" strike="noStrike" dirty="0" smtClean="0">
                          <a:solidFill>
                            <a:srgbClr val="000000"/>
                          </a:solidFill>
                          <a:effectLst/>
                          <a:latin typeface="Tw Cen MT" panose="020B0602020104020603" pitchFamily="34" charset="0"/>
                        </a:rPr>
                        <a:t> - 30 JUNE '17</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BUDGET</a:t>
                      </a:r>
                    </a:p>
                    <a:p>
                      <a:pPr algn="ctr" fontAlgn="t"/>
                      <a:r>
                        <a:rPr lang="en-ZA" sz="1600" b="1" i="0" u="none" strike="noStrike" dirty="0" smtClean="0">
                          <a:solidFill>
                            <a:srgbClr val="000000"/>
                          </a:solidFill>
                          <a:effectLst/>
                          <a:latin typeface="Tw Cen MT" panose="020B0602020104020603" pitchFamily="34" charset="0"/>
                        </a:rPr>
                        <a:t>UNSPENT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 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27860">
                <a:tc vMerge="1">
                  <a:txBody>
                    <a:bodyPr/>
                    <a:lstStyle/>
                    <a:p>
                      <a:pPr algn="l" fontAlgn="b"/>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27860">
                <a:tc>
                  <a:txBody>
                    <a:bodyPr/>
                    <a:lstStyle/>
                    <a:p>
                      <a:pPr algn="l" fontAlgn="b"/>
                      <a:r>
                        <a:rPr lang="en-ZA" sz="1600" b="0" i="0" u="none" strike="noStrike" dirty="0">
                          <a:solidFill>
                            <a:srgbClr val="000000"/>
                          </a:solidFill>
                          <a:effectLst/>
                          <a:latin typeface="Tw Cen MT" panose="020B0602020104020603" pitchFamily="34" charset="0"/>
                        </a:rPr>
                        <a:t> Administration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230 662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39 823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190 839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17.26</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7860">
                <a:tc>
                  <a:txBody>
                    <a:bodyPr/>
                    <a:lstStyle/>
                    <a:p>
                      <a:pPr algn="l" fontAlgn="b"/>
                      <a:r>
                        <a:rPr lang="en-ZA" sz="1600" b="0" i="0" u="none" strike="noStrike" dirty="0">
                          <a:solidFill>
                            <a:srgbClr val="000000"/>
                          </a:solidFill>
                          <a:effectLst/>
                          <a:latin typeface="Tw Cen MT" panose="020B0602020104020603" pitchFamily="34" charset="0"/>
                        </a:rPr>
                        <a:t> Policy Development, Research and Analysis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34 446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6 274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28 172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18.21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30846">
                <a:tc>
                  <a:txBody>
                    <a:bodyPr/>
                    <a:lstStyle/>
                    <a:p>
                      <a:pPr algn="l" fontAlgn="b"/>
                      <a:r>
                        <a:rPr lang="en-ZA" sz="1600" b="0" i="0" u="none" strike="noStrike" dirty="0">
                          <a:solidFill>
                            <a:srgbClr val="000000"/>
                          </a:solidFill>
                          <a:effectLst/>
                          <a:latin typeface="Tw Cen MT" panose="020B0602020104020603" pitchFamily="34" charset="0"/>
                        </a:rPr>
                        <a:t> Labour Relations and Human Resource </a:t>
                      </a:r>
                      <a:r>
                        <a:rPr lang="en-ZA" sz="1600" b="0" i="0" u="none" strike="noStrike" dirty="0" smtClean="0">
                          <a:solidFill>
                            <a:srgbClr val="000000"/>
                          </a:solidFill>
                          <a:effectLst/>
                          <a:latin typeface="Tw Cen MT" panose="020B0602020104020603" pitchFamily="34" charset="0"/>
                        </a:rPr>
                        <a:t>Management</a:t>
                      </a:r>
                      <a:endParaRPr lang="en-ZA" sz="1600" b="0"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70 093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15 474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54 619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22.08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27860">
                <a:tc>
                  <a:txBody>
                    <a:bodyPr/>
                    <a:lstStyle/>
                    <a:p>
                      <a:pPr algn="l" fontAlgn="b"/>
                      <a:r>
                        <a:rPr lang="en-ZA" sz="1600" b="0" i="0" u="none" strike="noStrike" dirty="0">
                          <a:solidFill>
                            <a:srgbClr val="000000"/>
                          </a:solidFill>
                          <a:effectLst/>
                          <a:latin typeface="Tw Cen MT" panose="020B0602020104020603" pitchFamily="34" charset="0"/>
                        </a:rPr>
                        <a:t> Government Chief Information Officer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21 513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3 846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17 667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17.88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27860">
                <a:tc>
                  <a:txBody>
                    <a:bodyPr/>
                    <a:lstStyle/>
                    <a:p>
                      <a:pPr algn="l" fontAlgn="b"/>
                      <a:r>
                        <a:rPr lang="en-ZA" sz="1600" b="0" i="0" u="none" strike="noStrike" dirty="0">
                          <a:solidFill>
                            <a:srgbClr val="000000"/>
                          </a:solidFill>
                          <a:effectLst/>
                          <a:latin typeface="Tw Cen MT" panose="020B0602020104020603" pitchFamily="34" charset="0"/>
                        </a:rPr>
                        <a:t> Service Delivery Support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53 366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9 968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43 398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18.68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7860">
                <a:tc>
                  <a:txBody>
                    <a:bodyPr/>
                    <a:lstStyle/>
                    <a:p>
                      <a:pPr algn="l" fontAlgn="b"/>
                      <a:r>
                        <a:rPr lang="en-ZA" sz="1600" b="0" i="0" u="none" strike="noStrike" dirty="0">
                          <a:solidFill>
                            <a:srgbClr val="000000"/>
                          </a:solidFill>
                          <a:effectLst/>
                          <a:latin typeface="Tw Cen MT" panose="020B0602020104020603" pitchFamily="34" charset="0"/>
                        </a:rPr>
                        <a:t> Governance of Public Administration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46 839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10 101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36 738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21.57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27860">
                <a:tc>
                  <a:txBody>
                    <a:bodyPr/>
                    <a:lstStyle/>
                    <a:p>
                      <a:pPr algn="l" fontAlgn="b"/>
                      <a:r>
                        <a:rPr lang="en-ZA" sz="1600" b="1" i="0" u="none" strike="noStrike" dirty="0">
                          <a:solidFill>
                            <a:srgbClr val="000000"/>
                          </a:solidFill>
                          <a:effectLst/>
                          <a:latin typeface="Tw Cen MT" panose="020B0602020104020603" pitchFamily="34" charset="0"/>
                        </a:rPr>
                        <a:t> Total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456 919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85 486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371 433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18.71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327860">
                <a:tc>
                  <a:txBody>
                    <a:bodyPr/>
                    <a:lstStyle/>
                    <a:p>
                      <a:pPr algn="l" fontAlgn="b"/>
                      <a:r>
                        <a:rPr lang="en-ZA" sz="1600" b="0" i="0" u="none" strike="noStrike" dirty="0">
                          <a:solidFill>
                            <a:srgbClr val="000000"/>
                          </a:solidFill>
                          <a:effectLst/>
                          <a:latin typeface="Tw Cen MT" panose="020B0602020104020603" pitchFamily="34" charset="0"/>
                        </a:rPr>
                        <a:t> Centre for Public Service Innovation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34 055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7 418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26 637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21.78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27860">
                <a:tc>
                  <a:txBody>
                    <a:bodyPr/>
                    <a:lstStyle/>
                    <a:p>
                      <a:pPr algn="l" fontAlgn="b"/>
                      <a:r>
                        <a:rPr lang="en-ZA" sz="1600" b="0" i="0" u="none" strike="noStrike" dirty="0">
                          <a:solidFill>
                            <a:srgbClr val="000000"/>
                          </a:solidFill>
                          <a:effectLst/>
                          <a:latin typeface="Tw Cen MT" panose="020B0602020104020603" pitchFamily="34" charset="0"/>
                        </a:rPr>
                        <a:t> National School of Government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160 506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36 589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123 917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22.80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27860">
                <a:tc>
                  <a:txBody>
                    <a:bodyPr/>
                    <a:lstStyle/>
                    <a:p>
                      <a:pPr algn="l" fontAlgn="b"/>
                      <a:r>
                        <a:rPr lang="en-ZA" sz="1600" b="0" i="0" u="none" strike="noStrike" dirty="0">
                          <a:solidFill>
                            <a:srgbClr val="000000"/>
                          </a:solidFill>
                          <a:effectLst/>
                          <a:latin typeface="Tw Cen MT" panose="020B0602020104020603" pitchFamily="34" charset="0"/>
                        </a:rPr>
                        <a:t> Public Service Commission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245 664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62 819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182 845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25.57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27860">
                <a:tc>
                  <a:txBody>
                    <a:bodyPr/>
                    <a:lstStyle/>
                    <a:p>
                      <a:pPr algn="l" fontAlgn="b"/>
                      <a:r>
                        <a:rPr lang="en-ZA" sz="1600" b="1" i="0" u="none" strike="noStrike" dirty="0">
                          <a:solidFill>
                            <a:srgbClr val="000000"/>
                          </a:solidFill>
                          <a:effectLst/>
                          <a:latin typeface="Tw Cen MT" panose="020B0602020104020603" pitchFamily="34" charset="0"/>
                        </a:rPr>
                        <a:t> Total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440 225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106 826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333 399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24.27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327860">
                <a:tc>
                  <a:txBody>
                    <a:bodyPr/>
                    <a:lstStyle/>
                    <a:p>
                      <a:pPr algn="l" fontAlgn="t"/>
                      <a:r>
                        <a:rPr lang="en-ZA" sz="1600" b="1" i="0" u="none" strike="noStrike" dirty="0" smtClean="0">
                          <a:solidFill>
                            <a:srgbClr val="000000"/>
                          </a:solidFill>
                          <a:effectLst/>
                          <a:latin typeface="Tw Cen MT" panose="020B0602020104020603" pitchFamily="34" charset="0"/>
                        </a:rPr>
                        <a:t>Total MPSA</a:t>
                      </a:r>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a:solidFill>
                            <a:srgbClr val="000000"/>
                          </a:solidFill>
                          <a:effectLst/>
                          <a:latin typeface="Tw Cen MT" panose="020B0602020104020603" pitchFamily="34" charset="0"/>
                          <a:ea typeface="+mn-ea"/>
                          <a:cs typeface="+mn-cs"/>
                        </a:rPr>
                        <a:t> 897 144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192 312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704 832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21.44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6196051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7760" y="0"/>
            <a:ext cx="8393008"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EXPENDITURE PER ECONOMIC CLASSIFICATION</a:t>
            </a:r>
            <a:endParaRPr lang="en-ZA" sz="2400" b="1" dirty="0">
              <a:solidFill>
                <a:schemeClr val="accent5"/>
              </a:solidFill>
              <a:latin typeface="+mn-lt"/>
            </a:endParaRPr>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81</a:t>
            </a:r>
            <a:endParaRPr lang="en-US" sz="1400" b="0" dirty="0"/>
          </a:p>
        </p:txBody>
      </p:sp>
      <p:graphicFrame>
        <p:nvGraphicFramePr>
          <p:cNvPr id="8" name="Table 7"/>
          <p:cNvGraphicFramePr>
            <a:graphicFrameLocks noGrp="1"/>
          </p:cNvGraphicFramePr>
          <p:nvPr>
            <p:extLst>
              <p:ext uri="{D42A27DB-BD31-4B8C-83A1-F6EECF244321}">
                <p14:modId xmlns:p14="http://schemas.microsoft.com/office/powerpoint/2010/main" xmlns="" val="1452550547"/>
              </p:ext>
            </p:extLst>
          </p:nvPr>
        </p:nvGraphicFramePr>
        <p:xfrm>
          <a:off x="1115616" y="1266024"/>
          <a:ext cx="7776864" cy="3304251"/>
        </p:xfrm>
        <a:graphic>
          <a:graphicData uri="http://schemas.openxmlformats.org/drawingml/2006/table">
            <a:tbl>
              <a:tblPr/>
              <a:tblGrid>
                <a:gridCol w="2304256">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tblGrid>
              <a:tr h="470282">
                <a:tc rowSpan="2">
                  <a:txBody>
                    <a:bodyPr/>
                    <a:lstStyle/>
                    <a:p>
                      <a:pPr algn="ctr" fontAlgn="t"/>
                      <a:r>
                        <a:rPr lang="en-ZA" sz="1600" b="1" i="0" u="none" strike="noStrike" dirty="0" smtClean="0">
                          <a:solidFill>
                            <a:srgbClr val="000000"/>
                          </a:solidFill>
                          <a:effectLst/>
                          <a:latin typeface="Tw Cen MT" panose="020B0602020104020603" pitchFamily="34" charset="0"/>
                        </a:rPr>
                        <a:t>DESCRIPTION</a:t>
                      </a:r>
                      <a:endParaRPr lang="en-ZA" sz="1600" b="1" i="0" u="none" strike="noStrike" dirty="0">
                        <a:solidFill>
                          <a:srgbClr val="000000"/>
                        </a:solidFill>
                        <a:effectLst/>
                        <a:latin typeface="Tw Cen MT" panose="020B0602020104020603" pitchFamily="34" charset="0"/>
                      </a:endParaRPr>
                    </a:p>
                    <a:p>
                      <a:pPr algn="ctr" fontAlgn="b"/>
                      <a:r>
                        <a:rPr lang="en-ZA" sz="1600" b="1" i="0" u="none" strike="noStrike" dirty="0">
                          <a:solidFill>
                            <a:srgbClr val="000000"/>
                          </a:solidFill>
                          <a:effectLst/>
                          <a:latin typeface="Tw Cen MT" panose="020B0602020104020603"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FINAL BUDGET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kern="1200" dirty="0" smtClean="0">
                          <a:solidFill>
                            <a:srgbClr val="000000"/>
                          </a:solidFill>
                          <a:effectLst/>
                          <a:latin typeface="Tw Cen MT" panose="020B0602020104020603" pitchFamily="34" charset="0"/>
                          <a:ea typeface="+mn-ea"/>
                          <a:cs typeface="+mn-cs"/>
                        </a:rPr>
                        <a:t>ACTUAL  </a:t>
                      </a:r>
                    </a:p>
                    <a:p>
                      <a:pPr algn="ctr" fontAlgn="t"/>
                      <a:r>
                        <a:rPr lang="en-ZA" sz="1600" b="1" i="0" u="none" strike="noStrike" kern="1200" dirty="0" smtClean="0">
                          <a:solidFill>
                            <a:srgbClr val="000000"/>
                          </a:solidFill>
                          <a:effectLst/>
                          <a:latin typeface="Tw Cen MT" panose="020B0602020104020603" pitchFamily="34" charset="0"/>
                          <a:ea typeface="+mn-ea"/>
                          <a:cs typeface="+mn-cs"/>
                        </a:rPr>
                        <a:t>- 30 JUNE '17</a:t>
                      </a:r>
                      <a:endParaRPr lang="en-ZA" sz="1600" b="1" i="0" u="none" strike="noStrike" kern="1200" dirty="0">
                        <a:solidFill>
                          <a:srgbClr val="000000"/>
                        </a:solidFill>
                        <a:effectLst/>
                        <a:latin typeface="Tw Cen MT" panose="020B0602020104020603"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BUDGET</a:t>
                      </a:r>
                    </a:p>
                    <a:p>
                      <a:pPr algn="ctr" fontAlgn="t"/>
                      <a:r>
                        <a:rPr lang="en-ZA" sz="1600" b="1" i="0" u="none" strike="noStrike" dirty="0" smtClean="0">
                          <a:solidFill>
                            <a:srgbClr val="000000"/>
                          </a:solidFill>
                          <a:effectLst/>
                          <a:latin typeface="Tw Cen MT" panose="020B0602020104020603" pitchFamily="34" charset="0"/>
                        </a:rPr>
                        <a:t>UNSPENT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dirty="0" smtClean="0">
                          <a:solidFill>
                            <a:srgbClr val="000000"/>
                          </a:solidFill>
                          <a:effectLst/>
                          <a:latin typeface="Tw Cen MT" panose="020B0602020104020603" pitchFamily="34" charset="0"/>
                        </a:rPr>
                        <a:t>% SPENT</a:t>
                      </a:r>
                      <a:endParaRPr lang="en-ZA" sz="1600" b="1" i="0" u="none" strike="noStrike" dirty="0">
                        <a:solidFill>
                          <a:srgbClr val="000000"/>
                        </a:solidFill>
                        <a:effectLst/>
                        <a:latin typeface="Tw Cen MT" panose="020B06020201040206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71783">
                <a:tc vMerge="1">
                  <a:txBody>
                    <a:bodyPr/>
                    <a:lstStyle/>
                    <a:p>
                      <a:pPr algn="l" fontAlgn="b"/>
                      <a:endParaRPr lang="en-ZA" sz="1600" b="1" i="0" u="none" strike="noStrike" dirty="0">
                        <a:solidFill>
                          <a:srgbClr val="000000"/>
                        </a:solidFill>
                        <a:effectLst/>
                        <a:latin typeface="Tw Cen MT" panose="020B0602020104020603"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 R'000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ZA" sz="1600" b="1" i="0" u="none" strike="noStrike" dirty="0">
                          <a:solidFill>
                            <a:srgbClr val="000000"/>
                          </a:solidFill>
                          <a:effectLst/>
                          <a:latin typeface="Tw Cen MT" panose="020B0602020104020603"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54079">
                <a:tc>
                  <a:txBody>
                    <a:bodyPr/>
                    <a:lstStyle/>
                    <a:p>
                      <a:pPr algn="l" fontAlgn="b"/>
                      <a:r>
                        <a:rPr lang="en-ZA" sz="1600" b="0" i="0" u="none" strike="noStrike" dirty="0">
                          <a:solidFill>
                            <a:srgbClr val="000000"/>
                          </a:solidFill>
                          <a:effectLst/>
                          <a:latin typeface="Tw Cen MT" panose="020B0602020104020603" pitchFamily="34" charset="0"/>
                        </a:rPr>
                        <a:t> Compensation of Employees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275 711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62 079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213 632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22.52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4079">
                <a:tc>
                  <a:txBody>
                    <a:bodyPr/>
                    <a:lstStyle/>
                    <a:p>
                      <a:pPr algn="l" fontAlgn="b"/>
                      <a:r>
                        <a:rPr lang="en-ZA" sz="1600" b="0" i="0" u="none" strike="noStrike" dirty="0">
                          <a:solidFill>
                            <a:srgbClr val="000000"/>
                          </a:solidFill>
                          <a:effectLst/>
                          <a:latin typeface="Tw Cen MT" panose="020B0602020104020603" pitchFamily="34" charset="0"/>
                        </a:rPr>
                        <a:t> Goods and Services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174 554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19 915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154 639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11.41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4079">
                <a:tc>
                  <a:txBody>
                    <a:bodyPr/>
                    <a:lstStyle/>
                    <a:p>
                      <a:pPr algn="l" fontAlgn="b"/>
                      <a:r>
                        <a:rPr lang="en-ZA" sz="1600" b="0" i="0" u="none" strike="noStrike" dirty="0">
                          <a:solidFill>
                            <a:srgbClr val="000000"/>
                          </a:solidFill>
                          <a:effectLst/>
                          <a:latin typeface="Tw Cen MT" panose="020B0602020104020603" pitchFamily="34" charset="0"/>
                        </a:rPr>
                        <a:t> Payment for Financial Assets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54079">
                <a:tc>
                  <a:txBody>
                    <a:bodyPr/>
                    <a:lstStyle/>
                    <a:p>
                      <a:pPr algn="l" fontAlgn="b"/>
                      <a:r>
                        <a:rPr lang="en-ZA" sz="1600" b="0" i="0" u="none" strike="noStrike" dirty="0">
                          <a:solidFill>
                            <a:srgbClr val="000000"/>
                          </a:solidFill>
                          <a:effectLst/>
                          <a:latin typeface="Tw Cen MT" panose="020B0602020104020603" pitchFamily="34" charset="0"/>
                        </a:rPr>
                        <a:t> Transfers and Subsidies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442 525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108 726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333 799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24.57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1783">
                <a:tc>
                  <a:txBody>
                    <a:bodyPr/>
                    <a:lstStyle/>
                    <a:p>
                      <a:pPr algn="l" fontAlgn="b"/>
                      <a:r>
                        <a:rPr lang="en-ZA" sz="1600" b="0" i="0" u="none" strike="noStrike" dirty="0">
                          <a:solidFill>
                            <a:srgbClr val="000000"/>
                          </a:solidFill>
                          <a:effectLst/>
                          <a:latin typeface="Tw Cen MT" panose="020B0602020104020603" pitchFamily="34" charset="0"/>
                        </a:rPr>
                        <a:t> Payment of Capital Assets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4 354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1 584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2 770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36.38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9487">
                <a:tc>
                  <a:txBody>
                    <a:bodyPr/>
                    <a:lstStyle/>
                    <a:p>
                      <a:pPr algn="l" fontAlgn="t"/>
                      <a:r>
                        <a:rPr lang="en-ZA" sz="1600" b="1" i="0" u="none" strike="noStrike" dirty="0">
                          <a:solidFill>
                            <a:srgbClr val="000000"/>
                          </a:solidFill>
                          <a:effectLst/>
                          <a:latin typeface="Tw Cen MT" panose="020B0602020104020603" pitchFamily="34" charset="0"/>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r" defTabSz="914400" rtl="0" eaLnBrk="1" fontAlgn="b" latinLnBrk="0" hangingPunct="1">
                        <a:spcAft>
                          <a:spcPts val="0"/>
                        </a:spcAft>
                      </a:pPr>
                      <a:r>
                        <a:rPr lang="en-ZA" sz="1600" b="1" i="0" u="none" strike="noStrike" kern="1200">
                          <a:solidFill>
                            <a:srgbClr val="000000"/>
                          </a:solidFill>
                          <a:effectLst/>
                          <a:latin typeface="Tw Cen MT" panose="020B0602020104020603" pitchFamily="34" charset="0"/>
                          <a:ea typeface="+mn-ea"/>
                          <a:cs typeface="+mn-cs"/>
                        </a:rPr>
                        <a:t> 897 144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192 312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704 832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21.44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2490624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12542" y="-10616"/>
            <a:ext cx="7816944" cy="8410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400" b="1" dirty="0" smtClean="0">
                <a:solidFill>
                  <a:schemeClr val="accent5"/>
                </a:solidFill>
                <a:latin typeface="+mn-lt"/>
              </a:rPr>
              <a:t>EXPENDITURE ON CONSULTANTS</a:t>
            </a:r>
            <a:endParaRPr lang="en-ZA" sz="2400" b="1" dirty="0">
              <a:solidFill>
                <a:schemeClr val="accent5"/>
              </a:solidFill>
              <a:latin typeface="+mn-lt"/>
            </a:endParaRPr>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dirty="0" smtClean="0"/>
              <a:t>82</a:t>
            </a:r>
            <a:endParaRPr lang="en-US" sz="1400" b="0" dirty="0"/>
          </a:p>
        </p:txBody>
      </p:sp>
      <p:sp>
        <p:nvSpPr>
          <p:cNvPr id="8" name="Title 1"/>
          <p:cNvSpPr txBox="1">
            <a:spLocks/>
          </p:cNvSpPr>
          <p:nvPr/>
        </p:nvSpPr>
        <p:spPr>
          <a:xfrm>
            <a:off x="1079612" y="4941168"/>
            <a:ext cx="7776865" cy="7328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1600" dirty="0">
                <a:latin typeface="Tw Cen MT" panose="020B0602020104020603" pitchFamily="34" charset="0"/>
              </a:rPr>
              <a:t>The total expenditure on consultants (R1 228 million) amount to 0.70% of the total budget of goods and services (R</a:t>
            </a:r>
            <a:r>
              <a:rPr lang="en-ZA" sz="1600" dirty="0">
                <a:latin typeface="Tw Cen MT" panose="020B0602020104020603" pitchFamily="34" charset="0"/>
                <a:ea typeface="Times New Roman" panose="02020603050405020304" pitchFamily="18" charset="0"/>
                <a:cs typeface="Times New Roman" panose="02020603050405020304" pitchFamily="18" charset="0"/>
              </a:rPr>
              <a:t>174 554 million</a:t>
            </a:r>
            <a:r>
              <a:rPr lang="en-ZA" sz="16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ZA" sz="1600" dirty="0">
              <a:latin typeface="Tw Cen MT" panose="020B06020201040206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884206248"/>
              </p:ext>
            </p:extLst>
          </p:nvPr>
        </p:nvGraphicFramePr>
        <p:xfrm>
          <a:off x="1187625" y="1221128"/>
          <a:ext cx="7560841" cy="3445802"/>
        </p:xfrm>
        <a:graphic>
          <a:graphicData uri="http://schemas.openxmlformats.org/drawingml/2006/table">
            <a:tbl>
              <a:tblPr>
                <a:tableStyleId>{5C22544A-7EE6-4342-B048-85BDC9FD1C3A}</a:tableStyleId>
              </a:tblPr>
              <a:tblGrid>
                <a:gridCol w="2376263">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152130">
                  <a:extLst>
                    <a:ext uri="{9D8B030D-6E8A-4147-A177-3AD203B41FA5}">
                      <a16:colId xmlns:a16="http://schemas.microsoft.com/office/drawing/2014/main" xmlns="" val="20004"/>
                    </a:ext>
                  </a:extLst>
                </a:gridCol>
              </a:tblGrid>
              <a:tr h="800147">
                <a:tc rowSpan="2">
                  <a:txBody>
                    <a:bodyPr/>
                    <a:lstStyle/>
                    <a:p>
                      <a:pPr algn="ctr" rtl="0" fontAlgn="t"/>
                      <a:r>
                        <a:rPr lang="en-ZA" sz="1600" b="1" u="none" strike="noStrike" dirty="0" smtClean="0">
                          <a:effectLst/>
                          <a:latin typeface="Tw Cen MT" panose="020B0602020104020603" pitchFamily="34" charset="0"/>
                        </a:rPr>
                        <a:t>DESCRIPTION</a:t>
                      </a:r>
                      <a:endParaRPr lang="en-ZA" sz="1600" b="1" i="0" u="none" strike="noStrike" dirty="0">
                        <a:solidFill>
                          <a:srgbClr val="000000"/>
                        </a:solidFill>
                        <a:effectLst/>
                        <a:latin typeface="Tw Cen MT" panose="020B0602020104020603" pitchFamily="34" charset="0"/>
                      </a:endParaRPr>
                    </a:p>
                    <a:p>
                      <a:pPr algn="ctr" rtl="0" fontAlgn="b"/>
                      <a:r>
                        <a:rPr lang="en-ZA" sz="1600" b="1" u="none" strike="noStrike" dirty="0">
                          <a:effectLst/>
                          <a:latin typeface="Tw Cen MT" panose="020B0602020104020603" pitchFamily="34" charset="0"/>
                        </a:rPr>
                        <a:t> </a:t>
                      </a:r>
                      <a:endParaRPr lang="en-ZA" sz="1600" b="1" i="0" u="none" strike="noStrike" dirty="0">
                        <a:solidFill>
                          <a:srgbClr val="000000"/>
                        </a:solidFill>
                        <a:effectLst/>
                        <a:latin typeface="Tw Cen MT" panose="020B0602020104020603"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600" b="1" u="none" strike="noStrike" kern="1200" dirty="0" smtClean="0">
                          <a:solidFill>
                            <a:schemeClr val="dk1"/>
                          </a:solidFill>
                          <a:effectLst/>
                          <a:latin typeface="Tw Cen MT" panose="020B0602020104020603" pitchFamily="34" charset="0"/>
                          <a:ea typeface="+mn-ea"/>
                          <a:cs typeface="+mn-cs"/>
                        </a:rPr>
                        <a:t>FINAL BUDGET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en-ZA" sz="1600" b="1" i="0" u="none" strike="noStrike" kern="1200" dirty="0" smtClean="0">
                          <a:solidFill>
                            <a:srgbClr val="000000"/>
                          </a:solidFill>
                          <a:effectLst/>
                          <a:latin typeface="Tw Cen MT" panose="020B0602020104020603" pitchFamily="34" charset="0"/>
                          <a:ea typeface="+mn-ea"/>
                          <a:cs typeface="+mn-cs"/>
                        </a:rPr>
                        <a:t>ACTUAL </a:t>
                      </a:r>
                    </a:p>
                    <a:p>
                      <a:pPr algn="ctr" fontAlgn="t"/>
                      <a:r>
                        <a:rPr lang="en-ZA" sz="1600" b="1" i="0" u="none" strike="noStrike" kern="1200" dirty="0" smtClean="0">
                          <a:solidFill>
                            <a:srgbClr val="000000"/>
                          </a:solidFill>
                          <a:effectLst/>
                          <a:latin typeface="Tw Cen MT" panose="020B0602020104020603" pitchFamily="34" charset="0"/>
                          <a:ea typeface="+mn-ea"/>
                          <a:cs typeface="+mn-cs"/>
                        </a:rPr>
                        <a:t> - 30 JUNE '17</a:t>
                      </a:r>
                      <a:endParaRPr lang="en-ZA" sz="1600" b="1" i="0" u="none" strike="noStrike" kern="1200" dirty="0">
                        <a:solidFill>
                          <a:srgbClr val="000000"/>
                        </a:solidFill>
                        <a:effectLst/>
                        <a:latin typeface="Tw Cen MT" panose="020B0602020104020603"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600" b="1" u="none" strike="noStrike" dirty="0" smtClean="0">
                          <a:effectLst/>
                          <a:latin typeface="Tw Cen MT" panose="020B0602020104020603" pitchFamily="34" charset="0"/>
                        </a:rPr>
                        <a:t>AVAILABLE BUDGET</a:t>
                      </a:r>
                      <a:endParaRPr lang="en-ZA" sz="1600" b="1" i="0" u="none" strike="noStrike" dirty="0">
                        <a:solidFill>
                          <a:srgbClr val="000000"/>
                        </a:solidFill>
                        <a:effectLst/>
                        <a:latin typeface="Tw Cen MT" panose="020B0602020104020603"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600" b="1" u="none" strike="noStrike" dirty="0" smtClean="0">
                          <a:effectLst/>
                          <a:latin typeface="Tw Cen MT" panose="020B0602020104020603" pitchFamily="34" charset="0"/>
                        </a:rPr>
                        <a:t>% SPENT</a:t>
                      </a:r>
                      <a:endParaRPr lang="en-ZA" sz="1600" b="1" i="0" u="none" strike="noStrike" dirty="0">
                        <a:solidFill>
                          <a:srgbClr val="000000"/>
                        </a:solidFill>
                        <a:effectLst/>
                        <a:latin typeface="Tw Cen MT" panose="020B0602020104020603"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80922">
                <a:tc vMerge="1">
                  <a:txBody>
                    <a:bodyPr/>
                    <a:lstStyle/>
                    <a:p>
                      <a:pPr algn="l" rtl="0" fontAlgn="b"/>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 R'000 </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R'000</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rtl="0" fontAlgn="b"/>
                      <a:r>
                        <a:rPr lang="en-ZA" sz="1600" b="1" u="none" strike="noStrike" dirty="0">
                          <a:effectLst/>
                          <a:latin typeface="Tw Cen MT" panose="020B0602020104020603" pitchFamily="34" charset="0"/>
                        </a:rPr>
                        <a:t>%</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80922">
                <a:tc>
                  <a:txBody>
                    <a:bodyPr/>
                    <a:lstStyle/>
                    <a:p>
                      <a:pPr algn="l" rtl="0" fontAlgn="b"/>
                      <a:r>
                        <a:rPr lang="en-ZA" sz="1600" u="none" strike="noStrike" dirty="0">
                          <a:effectLst/>
                          <a:latin typeface="Tw Cen MT" panose="020B0602020104020603" pitchFamily="34" charset="0"/>
                        </a:rPr>
                        <a:t>Business Advisory Service</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7 216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456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6 760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smtClean="0">
                          <a:solidFill>
                            <a:srgbClr val="000000"/>
                          </a:solidFill>
                          <a:effectLst/>
                          <a:latin typeface="Tw Cen MT" panose="020B0602020104020603" pitchFamily="34" charset="0"/>
                          <a:ea typeface="+mn-ea"/>
                          <a:cs typeface="+mn-cs"/>
                        </a:rPr>
                        <a:t>6.32</a:t>
                      </a:r>
                      <a:endParaRPr lang="en-ZA" sz="1600" b="0" i="0" u="none" strike="noStrike" kern="1200" dirty="0">
                        <a:solidFill>
                          <a:srgbClr val="000000"/>
                        </a:solidFill>
                        <a:effectLst/>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80922">
                <a:tc>
                  <a:txBody>
                    <a:bodyPr/>
                    <a:lstStyle/>
                    <a:p>
                      <a:pPr algn="l" rtl="0" fontAlgn="b"/>
                      <a:r>
                        <a:rPr lang="en-ZA" sz="1600" u="none" strike="noStrike" dirty="0">
                          <a:effectLst/>
                          <a:latin typeface="Tw Cen MT" panose="020B0602020104020603" pitchFamily="34" charset="0"/>
                        </a:rPr>
                        <a:t>Legal Costs</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768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544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smtClean="0">
                          <a:solidFill>
                            <a:srgbClr val="000000"/>
                          </a:solidFill>
                          <a:effectLst/>
                          <a:latin typeface="Tw Cen MT" panose="020B0602020104020603" pitchFamily="34" charset="0"/>
                          <a:ea typeface="+mn-ea"/>
                          <a:cs typeface="+mn-cs"/>
                        </a:rPr>
                        <a:t>29.17</a:t>
                      </a:r>
                      <a:endParaRPr lang="en-ZA" sz="1600" b="0" i="0" u="none" strike="noStrike" kern="1200" dirty="0">
                        <a:solidFill>
                          <a:srgbClr val="000000"/>
                        </a:solidFill>
                        <a:effectLst/>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80922">
                <a:tc>
                  <a:txBody>
                    <a:bodyPr/>
                    <a:lstStyle/>
                    <a:p>
                      <a:pPr algn="l" rtl="0" fontAlgn="b"/>
                      <a:r>
                        <a:rPr lang="en-ZA" sz="1600" u="none" strike="noStrike" dirty="0">
                          <a:effectLst/>
                          <a:latin typeface="Tw Cen MT" panose="020B0602020104020603" pitchFamily="34" charset="0"/>
                        </a:rPr>
                        <a:t>Contractors</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a:solidFill>
                            <a:srgbClr val="000000"/>
                          </a:solidFill>
                          <a:effectLst/>
                          <a:latin typeface="Tw Cen MT" panose="020B0602020104020603" pitchFamily="34" charset="0"/>
                          <a:ea typeface="+mn-ea"/>
                          <a:cs typeface="+mn-cs"/>
                        </a:rPr>
                        <a:t>        3 609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548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3 061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smtClean="0">
                          <a:solidFill>
                            <a:srgbClr val="000000"/>
                          </a:solidFill>
                          <a:effectLst/>
                          <a:latin typeface="Tw Cen MT" panose="020B0602020104020603" pitchFamily="34" charset="0"/>
                          <a:ea typeface="+mn-ea"/>
                          <a:cs typeface="+mn-cs"/>
                        </a:rPr>
                        <a:t>15.18</a:t>
                      </a:r>
                      <a:endParaRPr lang="en-ZA" sz="1600" b="0" i="0" u="none" strike="noStrike" kern="1200" dirty="0">
                        <a:solidFill>
                          <a:srgbClr val="000000"/>
                        </a:solidFill>
                        <a:effectLst/>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80922">
                <a:tc>
                  <a:txBody>
                    <a:bodyPr/>
                    <a:lstStyle/>
                    <a:p>
                      <a:pPr algn="l" rtl="0" fontAlgn="b"/>
                      <a:r>
                        <a:rPr lang="en-ZA" sz="1600" u="none" strike="noStrike" dirty="0">
                          <a:effectLst/>
                          <a:latin typeface="Tw Cen MT" panose="020B0602020104020603" pitchFamily="34" charset="0"/>
                        </a:rPr>
                        <a:t>Agency and Support/Outsourced Services</a:t>
                      </a:r>
                      <a:endParaRPr lang="en-ZA" sz="1600" b="0"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2 524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a:solidFill>
                            <a:srgbClr val="000000"/>
                          </a:solidFill>
                          <a:effectLst/>
                          <a:latin typeface="Tw Cen MT" panose="020B0602020104020603" pitchFamily="34" charset="0"/>
                          <a:ea typeface="+mn-ea"/>
                          <a:cs typeface="+mn-cs"/>
                        </a:rPr>
                        <a:t>        2 524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spcAft>
                          <a:spcPts val="0"/>
                        </a:spcAft>
                      </a:pPr>
                      <a:r>
                        <a:rPr lang="en-ZA" sz="1600" b="0" i="0" u="none" strike="noStrike" kern="1200" dirty="0" smtClean="0">
                          <a:solidFill>
                            <a:srgbClr val="000000"/>
                          </a:solidFill>
                          <a:effectLst/>
                          <a:latin typeface="Tw Cen MT" panose="020B0602020104020603" pitchFamily="34" charset="0"/>
                          <a:ea typeface="+mn-ea"/>
                          <a:cs typeface="+mn-cs"/>
                        </a:rPr>
                        <a:t>0.00</a:t>
                      </a:r>
                      <a:endParaRPr lang="en-ZA" sz="1600" b="0" i="0" u="none" strike="noStrike" kern="1200" dirty="0">
                        <a:solidFill>
                          <a:srgbClr val="000000"/>
                        </a:solidFill>
                        <a:effectLst/>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80922">
                <a:tc>
                  <a:txBody>
                    <a:bodyPr/>
                    <a:lstStyle/>
                    <a:p>
                      <a:pPr algn="l" rtl="0" fontAlgn="b"/>
                      <a:r>
                        <a:rPr lang="en-ZA" sz="1600" b="1" u="none" strike="noStrike" dirty="0">
                          <a:effectLst/>
                          <a:latin typeface="Tw Cen MT" panose="020B0602020104020603" pitchFamily="34" charset="0"/>
                        </a:rPr>
                        <a:t>Total</a:t>
                      </a:r>
                      <a:endParaRPr lang="en-ZA" sz="1600" b="1" i="0" u="none" strike="noStrike" dirty="0">
                        <a:solidFill>
                          <a:srgbClr val="000000"/>
                        </a:solidFill>
                        <a:effectLst/>
                        <a:latin typeface="Tw Cen MT" panose="020B06020201040206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14 117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1 228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a:solidFill>
                            <a:srgbClr val="000000"/>
                          </a:solidFill>
                          <a:effectLst/>
                          <a:latin typeface="Tw Cen MT" panose="020B0602020104020603" pitchFamily="34" charset="0"/>
                          <a:ea typeface="+mn-ea"/>
                          <a:cs typeface="+mn-cs"/>
                        </a:rPr>
                        <a:t>      12 889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b" latinLnBrk="0" hangingPunct="1">
                        <a:spcAft>
                          <a:spcPts val="0"/>
                        </a:spcAft>
                      </a:pPr>
                      <a:r>
                        <a:rPr lang="en-ZA" sz="1600" b="1" i="0" u="none" strike="noStrike" kern="1200" dirty="0" smtClean="0">
                          <a:solidFill>
                            <a:srgbClr val="000000"/>
                          </a:solidFill>
                          <a:effectLst/>
                          <a:latin typeface="Tw Cen MT" panose="020B0602020104020603" pitchFamily="34" charset="0"/>
                          <a:ea typeface="+mn-ea"/>
                          <a:cs typeface="+mn-cs"/>
                        </a:rPr>
                        <a:t>8.70</a:t>
                      </a:r>
                      <a:endParaRPr lang="en-ZA" sz="1600" b="1" i="0" u="none" strike="noStrike" kern="1200" dirty="0">
                        <a:solidFill>
                          <a:srgbClr val="000000"/>
                        </a:solidFill>
                        <a:effectLst/>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29811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92896"/>
            <a:ext cx="8172400" cy="1656184"/>
          </a:xfrm>
        </p:spPr>
        <p:txBody>
          <a:bodyPr>
            <a:normAutofit/>
          </a:bodyPr>
          <a:lstStyle/>
          <a:p>
            <a:pPr algn="ctr"/>
            <a:r>
              <a:rPr lang="en-ZA" sz="2400" b="1" dirty="0" smtClean="0"/>
              <a:t/>
            </a:r>
            <a:br>
              <a:rPr lang="en-ZA" sz="2400" b="1" dirty="0" smtClean="0"/>
            </a:br>
            <a:r>
              <a:rPr lang="en-ZA" sz="5300" b="1" i="1" dirty="0" smtClean="0">
                <a:solidFill>
                  <a:schemeClr val="accent5">
                    <a:lumMod val="60000"/>
                    <a:lumOff val="40000"/>
                  </a:schemeClr>
                </a:solidFill>
              </a:rPr>
              <a:t>THANK YOU</a:t>
            </a:r>
            <a:endParaRPr lang="en-ZA" sz="5300" b="1" i="1" dirty="0">
              <a:solidFill>
                <a:schemeClr val="accent5">
                  <a:lumMod val="60000"/>
                  <a:lumOff val="40000"/>
                </a:schemeClr>
              </a:solidFill>
            </a:endParaRPr>
          </a:p>
        </p:txBody>
      </p:sp>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83</a:t>
            </a:fld>
            <a:endParaRPr lang="en-US" sz="14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xmlns="" val="35556446"/>
              </p:ext>
            </p:extLst>
          </p:nvPr>
        </p:nvGraphicFramePr>
        <p:xfrm>
          <a:off x="1043607" y="1199322"/>
          <a:ext cx="7776865" cy="2010985"/>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xmlns="" val="20000"/>
                    </a:ext>
                  </a:extLst>
                </a:gridCol>
                <a:gridCol w="5112569">
                  <a:extLst>
                    <a:ext uri="{9D8B030D-6E8A-4147-A177-3AD203B41FA5}">
                      <a16:colId xmlns:a16="http://schemas.microsoft.com/office/drawing/2014/main" xmlns="" val="20001"/>
                    </a:ext>
                  </a:extLst>
                </a:gridCol>
              </a:tblGrid>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Submit quarterly Internal Audit and risk management performance reports to the Audit and Risk Committees </a:t>
                      </a:r>
                    </a:p>
                  </a:txBody>
                  <a:tcPr>
                    <a:solidFill>
                      <a:schemeClr val="accent2">
                        <a:lumMod val="40000"/>
                        <a:lumOff val="60000"/>
                      </a:schemeClr>
                    </a:solidFill>
                  </a:tcPr>
                </a:tc>
                <a:extLst>
                  <a:ext uri="{0D108BD9-81ED-4DB2-BD59-A6C34878D82A}">
                    <a16:rowId xmlns:a16="http://schemas.microsoft.com/office/drawing/2014/main" xmlns="" val="10000"/>
                  </a:ext>
                </a:extLst>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(3)</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51449">
                <a:tc>
                  <a:txBody>
                    <a:bodyPr/>
                    <a:lstStyle/>
                    <a:p>
                      <a:pPr>
                        <a:lnSpc>
                          <a:spcPct val="115000"/>
                        </a:lnSpc>
                        <a:spcAft>
                          <a:spcPts val="0"/>
                        </a:spcAft>
                      </a:pPr>
                      <a:r>
                        <a:rPr lang="en-ZA" sz="1600" b="0" dirty="0" smtClean="0">
                          <a:effectLst/>
                          <a:latin typeface="Tw Cen MT" pitchFamily="34" charset="0"/>
                          <a:ea typeface="Calibri"/>
                          <a:cs typeface="Arial" pitchFamily="34" charset="0"/>
                        </a:rPr>
                        <a:t>3</a:t>
                      </a:r>
                      <a:r>
                        <a:rPr lang="en-ZA" sz="1600" b="0" baseline="30000" dirty="0" smtClean="0">
                          <a:effectLst/>
                          <a:latin typeface="Tw Cen MT" pitchFamily="34" charset="0"/>
                          <a:ea typeface="Calibri"/>
                          <a:cs typeface="Arial" pitchFamily="34" charset="0"/>
                        </a:rPr>
                        <a:t>rd</a:t>
                      </a:r>
                      <a:r>
                        <a:rPr lang="en-ZA" sz="1600" b="0" dirty="0" smtClean="0">
                          <a:effectLst/>
                          <a:latin typeface="Tw Cen MT" pitchFamily="34" charset="0"/>
                          <a:ea typeface="Calibri"/>
                          <a:cs typeface="Arial" pitchFamily="34" charset="0"/>
                        </a:rPr>
                        <a:t> Quarter Internal Audit and 4</a:t>
                      </a:r>
                      <a:r>
                        <a:rPr lang="en-ZA" sz="1600" b="0" baseline="30000" dirty="0" smtClean="0">
                          <a:effectLst/>
                          <a:latin typeface="Tw Cen MT" pitchFamily="34" charset="0"/>
                          <a:ea typeface="Calibri"/>
                          <a:cs typeface="Arial" pitchFamily="34" charset="0"/>
                        </a:rPr>
                        <a:t>th</a:t>
                      </a:r>
                      <a:r>
                        <a:rPr lang="en-ZA" sz="1600" b="0" dirty="0" smtClean="0">
                          <a:effectLst/>
                          <a:latin typeface="Tw Cen MT" pitchFamily="34" charset="0"/>
                          <a:ea typeface="Calibri"/>
                          <a:cs typeface="Arial" pitchFamily="34" charset="0"/>
                        </a:rPr>
                        <a:t> quarter risk management reports submitted to the Audit and Risk 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pPr marL="0" indent="0">
                        <a:buFont typeface="Arial" panose="020B0604020202020204" pitchFamily="34" charset="0"/>
                        <a:buNone/>
                      </a:pPr>
                      <a:r>
                        <a:rPr lang="en-ZA" sz="1600" b="0" dirty="0" smtClean="0">
                          <a:solidFill>
                            <a:schemeClr val="tx1"/>
                          </a:solidFill>
                          <a:effectLst/>
                          <a:latin typeface="Tw Cen MT" pitchFamily="34" charset="0"/>
                          <a:ea typeface="Calibri"/>
                          <a:cs typeface="Arial" pitchFamily="34" charset="0"/>
                        </a:rPr>
                        <a:t>The 3</a:t>
                      </a:r>
                      <a:r>
                        <a:rPr lang="en-ZA" sz="1600" b="0" baseline="30000" dirty="0" smtClean="0">
                          <a:solidFill>
                            <a:schemeClr val="tx1"/>
                          </a:solidFill>
                          <a:effectLst/>
                          <a:latin typeface="Tw Cen MT" pitchFamily="34" charset="0"/>
                          <a:ea typeface="Calibri"/>
                          <a:cs typeface="Arial" pitchFamily="34" charset="0"/>
                        </a:rPr>
                        <a:t>rd</a:t>
                      </a:r>
                      <a:r>
                        <a:rPr lang="en-ZA" sz="1600" b="0" dirty="0" smtClean="0">
                          <a:solidFill>
                            <a:schemeClr val="tx1"/>
                          </a:solidFill>
                          <a:effectLst/>
                          <a:latin typeface="Tw Cen MT" pitchFamily="34" charset="0"/>
                          <a:ea typeface="Calibri"/>
                          <a:cs typeface="Arial" pitchFamily="34" charset="0"/>
                        </a:rPr>
                        <a:t> Quarter Internal Audit and 4</a:t>
                      </a:r>
                      <a:r>
                        <a:rPr lang="en-ZA" sz="1600" b="0" baseline="30000" dirty="0" smtClean="0">
                          <a:solidFill>
                            <a:schemeClr val="tx1"/>
                          </a:solidFill>
                          <a:effectLst/>
                          <a:latin typeface="Tw Cen MT" pitchFamily="34" charset="0"/>
                          <a:ea typeface="Calibri"/>
                          <a:cs typeface="Arial" pitchFamily="34" charset="0"/>
                        </a:rPr>
                        <a:t>th</a:t>
                      </a:r>
                      <a:r>
                        <a:rPr lang="en-ZA" sz="1600" b="0" dirty="0" smtClean="0">
                          <a:solidFill>
                            <a:schemeClr val="tx1"/>
                          </a:solidFill>
                          <a:effectLst/>
                          <a:latin typeface="Tw Cen MT" pitchFamily="34" charset="0"/>
                          <a:ea typeface="Calibri"/>
                          <a:cs typeface="Arial" pitchFamily="34" charset="0"/>
                        </a:rPr>
                        <a:t> quarter risk management reports were submitted to the Audit and Risk Committee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
        <p:nvSpPr>
          <p:cNvPr id="6"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9</a:t>
            </a:fld>
            <a:endParaRPr lang="en-US" sz="1400" b="0" dirty="0"/>
          </a:p>
        </p:txBody>
      </p:sp>
      <p:sp>
        <p:nvSpPr>
          <p:cNvPr id="8" name="Title 1"/>
          <p:cNvSpPr>
            <a:spLocks noGrp="1"/>
          </p:cNvSpPr>
          <p:nvPr>
            <p:ph type="title"/>
          </p:nvPr>
        </p:nvSpPr>
        <p:spPr>
          <a:xfrm>
            <a:off x="1259632" y="0"/>
            <a:ext cx="7416824" cy="792162"/>
          </a:xfrm>
        </p:spPr>
        <p:txBody>
          <a:bodyPr>
            <a:normAutofit fontScale="90000"/>
          </a:bodyPr>
          <a:lstStyle/>
          <a:p>
            <a:pPr algn="ctr"/>
            <a:r>
              <a:rPr lang="en-ZA" sz="2700" dirty="0"/>
              <a:t/>
            </a:r>
            <a:br>
              <a:rPr lang="en-ZA" sz="2700" dirty="0"/>
            </a:br>
            <a:r>
              <a:rPr lang="en-ZA" sz="2700" dirty="0" smtClean="0"/>
              <a:t/>
            </a:r>
            <a:br>
              <a:rPr lang="en-ZA" sz="2700" dirty="0" smtClean="0"/>
            </a:br>
            <a:r>
              <a:rPr lang="en-ZA" sz="2700" b="1" dirty="0" smtClean="0">
                <a:solidFill>
                  <a:schemeClr val="accent5">
                    <a:lumMod val="60000"/>
                    <a:lumOff val="40000"/>
                  </a:schemeClr>
                </a:solidFill>
              </a:rPr>
              <a:t>PROGRAMME </a:t>
            </a:r>
            <a:r>
              <a:rPr lang="en-ZA" sz="2700" b="1" dirty="0">
                <a:solidFill>
                  <a:schemeClr val="accent5">
                    <a:lumMod val="60000"/>
                    <a:lumOff val="40000"/>
                  </a:schemeClr>
                </a:solidFill>
              </a:rPr>
              <a:t>1: </a:t>
            </a:r>
            <a:r>
              <a:rPr lang="en-ZA" sz="2700" b="1" dirty="0" smtClean="0">
                <a:solidFill>
                  <a:schemeClr val="accent5">
                    <a:lumMod val="60000"/>
                    <a:lumOff val="40000"/>
                  </a:schemeClr>
                </a:solidFill>
              </a:rPr>
              <a:t> ADMIN (3)</a:t>
            </a:r>
            <a:r>
              <a:rPr lang="en-ZA" sz="2700" b="1" dirty="0">
                <a:solidFill>
                  <a:schemeClr val="accent5">
                    <a:lumMod val="60000"/>
                    <a:lumOff val="40000"/>
                  </a:schemeClr>
                </a:solidFill>
              </a:rPr>
              <a:t/>
            </a:r>
            <a:br>
              <a:rPr lang="en-ZA" sz="2700" b="1" dirty="0">
                <a:solidFill>
                  <a:schemeClr val="accent5">
                    <a:lumMod val="60000"/>
                    <a:lumOff val="40000"/>
                  </a:schemeClr>
                </a:solidFill>
              </a:rPr>
            </a:br>
            <a:r>
              <a:rPr lang="en-ZA" sz="2700" b="1" dirty="0" smtClean="0">
                <a:solidFill>
                  <a:schemeClr val="accent4">
                    <a:lumMod val="75000"/>
                  </a:schemeClr>
                </a:solidFill>
              </a:rPr>
              <a:t>4</a:t>
            </a:r>
            <a:r>
              <a:rPr lang="en-ZA" sz="2700" b="1" baseline="30000" dirty="0" smtClean="0">
                <a:solidFill>
                  <a:schemeClr val="accent4">
                    <a:lumMod val="75000"/>
                  </a:schemeClr>
                </a:solidFill>
              </a:rPr>
              <a:t>TH</a:t>
            </a:r>
            <a:r>
              <a:rPr lang="en-ZA" sz="2700" b="1" dirty="0" smtClean="0">
                <a:solidFill>
                  <a:schemeClr val="accent4">
                    <a:lumMod val="75000"/>
                  </a:schemeClr>
                </a:solidFill>
              </a:rPr>
              <a:t> QUARTER TARGETS </a:t>
            </a:r>
            <a:r>
              <a:rPr lang="en-ZA" sz="2700" b="1" dirty="0">
                <a:solidFill>
                  <a:schemeClr val="accent4">
                    <a:lumMod val="75000"/>
                  </a:schemeClr>
                </a:solidFill>
              </a:rPr>
              <a:t>ACHIEVED</a:t>
            </a:r>
            <a:r>
              <a:rPr lang="en-ZA" sz="2400" dirty="0">
                <a:solidFill>
                  <a:schemeClr val="accent4">
                    <a:lumMod val="75000"/>
                  </a:schemeClr>
                </a:solidFill>
              </a:rPr>
              <a:t/>
            </a:r>
            <a:br>
              <a:rPr lang="en-ZA" sz="2400" dirty="0">
                <a:solidFill>
                  <a:schemeClr val="accent4">
                    <a:lumMod val="75000"/>
                  </a:schemeClr>
                </a:solidFill>
              </a:rPr>
            </a:br>
            <a:r>
              <a:rPr lang="en-ZA" sz="2700" dirty="0" smtClean="0">
                <a:solidFill>
                  <a:schemeClr val="accent4">
                    <a:lumMod val="75000"/>
                  </a:schemeClr>
                </a:solidFill>
              </a:rPr>
              <a:t/>
            </a:r>
            <a:br>
              <a:rPr lang="en-ZA" sz="2700" dirty="0" smtClean="0">
                <a:solidFill>
                  <a:schemeClr val="accent4">
                    <a:lumMod val="75000"/>
                  </a:schemeClr>
                </a:solidFill>
              </a:rPr>
            </a:br>
            <a:r>
              <a:rPr lang="en-ZA" sz="2700" dirty="0" smtClean="0">
                <a:solidFill>
                  <a:srgbClr val="C00000"/>
                </a:solidFill>
              </a:rPr>
              <a:t> </a:t>
            </a:r>
            <a:endParaRPr lang="en-ZA" sz="2700" b="1" dirty="0"/>
          </a:p>
        </p:txBody>
      </p:sp>
      <p:graphicFrame>
        <p:nvGraphicFramePr>
          <p:cNvPr id="7" name="Content Placeholder 10"/>
          <p:cNvGraphicFramePr>
            <a:graphicFrameLocks/>
          </p:cNvGraphicFramePr>
          <p:nvPr>
            <p:extLst>
              <p:ext uri="{D42A27DB-BD31-4B8C-83A1-F6EECF244321}">
                <p14:modId xmlns:p14="http://schemas.microsoft.com/office/powerpoint/2010/main" xmlns="" val="375208142"/>
              </p:ext>
            </p:extLst>
          </p:nvPr>
        </p:nvGraphicFramePr>
        <p:xfrm>
          <a:off x="1043608" y="3212975"/>
          <a:ext cx="7776864" cy="3310128"/>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xmlns="" val="20000"/>
                    </a:ext>
                  </a:extLst>
                </a:gridCol>
                <a:gridCol w="5112568">
                  <a:extLst>
                    <a:ext uri="{9D8B030D-6E8A-4147-A177-3AD203B41FA5}">
                      <a16:colId xmlns:a16="http://schemas.microsoft.com/office/drawing/2014/main" xmlns="" val="20001"/>
                    </a:ext>
                  </a:extLst>
                </a:gridCol>
              </a:tblGrid>
              <a:tr h="706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Tw Cen MT" pitchFamily="34" charset="0"/>
                          <a:ea typeface="Calibri"/>
                          <a:cs typeface="Arial" pitchFamily="34" charset="0"/>
                        </a:rPr>
                        <a:t>Annual Target</a:t>
                      </a:r>
                    </a:p>
                    <a:p>
                      <a:endParaRPr lang="en-ZA" sz="1600" b="0" dirty="0">
                        <a:latin typeface="Tw Cen MT" pitchFamily="34" charset="0"/>
                        <a:cs typeface="Arial" pitchFamily="34"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kern="1200" dirty="0" smtClean="0">
                          <a:solidFill>
                            <a:schemeClr val="tx1"/>
                          </a:solidFill>
                          <a:effectLst/>
                          <a:latin typeface="Tw Cen MT" panose="020B0602020104020603" pitchFamily="34" charset="0"/>
                          <a:ea typeface="+mn-ea"/>
                          <a:cs typeface="+mn-cs"/>
                        </a:rPr>
                        <a:t>Monitor compliance of DPSA’s</a:t>
                      </a:r>
                      <a:r>
                        <a:rPr kumimoji="0" lang="en-ZA" sz="1600" kern="1200" baseline="0" dirty="0" smtClean="0">
                          <a:solidFill>
                            <a:schemeClr val="tx1"/>
                          </a:solidFill>
                          <a:effectLst/>
                          <a:latin typeface="Tw Cen MT" panose="020B0602020104020603" pitchFamily="34" charset="0"/>
                          <a:ea typeface="+mn-ea"/>
                          <a:cs typeface="+mn-cs"/>
                        </a:rPr>
                        <a:t> </a:t>
                      </a:r>
                      <a:r>
                        <a:rPr kumimoji="0" lang="en-ZA" sz="1600" kern="1200" dirty="0" smtClean="0">
                          <a:solidFill>
                            <a:schemeClr val="tx1"/>
                          </a:solidFill>
                          <a:effectLst/>
                          <a:latin typeface="Tw Cen MT" panose="020B0602020104020603" pitchFamily="34" charset="0"/>
                          <a:ea typeface="+mn-ea"/>
                          <a:cs typeface="+mn-cs"/>
                        </a:rPr>
                        <a:t>internal and external Human Resources  and Labour Relations Policy Prescripts and Procedures and submit quarterly reports to the Executive Committee</a:t>
                      </a:r>
                      <a:endParaRPr lang="en-ZA" sz="1600" b="0" dirty="0">
                        <a:latin typeface="Tw Cen MT"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xmlns="" val="10000"/>
                  </a:ext>
                </a:extLst>
              </a:tr>
              <a:tr h="2115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600" b="1" baseline="0" dirty="0" smtClean="0">
                          <a:solidFill>
                            <a:schemeClr val="tx1"/>
                          </a:solidFill>
                          <a:latin typeface="Tw Cen MT" pitchFamily="34" charset="0"/>
                          <a:ea typeface="Times New Roman"/>
                          <a:cs typeface="Arial" pitchFamily="34" charset="0"/>
                        </a:rPr>
                        <a:t>4</a:t>
                      </a:r>
                      <a:r>
                        <a:rPr lang="en-ZA" sz="1600" b="1" baseline="30000" dirty="0" smtClean="0">
                          <a:solidFill>
                            <a:schemeClr val="tx1"/>
                          </a:solidFill>
                          <a:latin typeface="Tw Cen MT" pitchFamily="34" charset="0"/>
                          <a:ea typeface="Times New Roman"/>
                          <a:cs typeface="Arial" pitchFamily="34" charset="0"/>
                        </a:rPr>
                        <a:t>th</a:t>
                      </a:r>
                      <a:r>
                        <a:rPr lang="en-ZA" sz="1600" b="1" baseline="0" dirty="0" smtClean="0">
                          <a:solidFill>
                            <a:schemeClr val="tx1"/>
                          </a:solidFill>
                          <a:latin typeface="Tw Cen MT" pitchFamily="34" charset="0"/>
                          <a:ea typeface="Times New Roman"/>
                          <a:cs typeface="Arial" pitchFamily="34" charset="0"/>
                        </a:rPr>
                        <a:t> </a:t>
                      </a:r>
                      <a:r>
                        <a:rPr lang="en-ZA" sz="1600" b="1" dirty="0" smtClean="0">
                          <a:solidFill>
                            <a:schemeClr val="tx1"/>
                          </a:solidFill>
                          <a:latin typeface="Tw Cen MT" pitchFamily="34" charset="0"/>
                          <a:ea typeface="Times New Roman"/>
                          <a:cs typeface="Arial" pitchFamily="34" charset="0"/>
                        </a:rPr>
                        <a:t>Quarter Target (4)</a:t>
                      </a:r>
                      <a:endParaRPr lang="en-ZA" sz="1600" b="1" dirty="0" smtClean="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tc>
                  <a:txBody>
                    <a:bodyPr/>
                    <a:lstStyle/>
                    <a:p>
                      <a:pPr>
                        <a:lnSpc>
                          <a:spcPct val="115000"/>
                        </a:lnSpc>
                        <a:spcAft>
                          <a:spcPts val="0"/>
                        </a:spcAft>
                      </a:pPr>
                      <a:r>
                        <a:rPr lang="en-ZA" sz="1600" b="1" dirty="0" smtClean="0">
                          <a:solidFill>
                            <a:schemeClr val="tx1"/>
                          </a:solidFill>
                          <a:latin typeface="Tw Cen MT" pitchFamily="34" charset="0"/>
                          <a:ea typeface="Calibri"/>
                          <a:cs typeface="Arial" pitchFamily="34" charset="0"/>
                        </a:rPr>
                        <a:t>Reported</a:t>
                      </a:r>
                      <a:r>
                        <a:rPr lang="en-ZA" sz="1600" b="1" baseline="0" dirty="0" smtClean="0">
                          <a:solidFill>
                            <a:schemeClr val="tx1"/>
                          </a:solidFill>
                          <a:latin typeface="Tw Cen MT" pitchFamily="34" charset="0"/>
                          <a:ea typeface="Calibri"/>
                          <a:cs typeface="Arial" pitchFamily="34" charset="0"/>
                        </a:rPr>
                        <a:t> Progress</a:t>
                      </a:r>
                      <a:endParaRPr lang="en-ZA" sz="1600" b="1" dirty="0">
                        <a:solidFill>
                          <a:schemeClr val="tx1"/>
                        </a:solidFill>
                        <a:latin typeface="Tw Cen MT" pitchFamily="34" charset="0"/>
                        <a:ea typeface="Calibri"/>
                        <a:cs typeface="Arial"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0001"/>
                  </a:ext>
                </a:extLst>
              </a:tr>
              <a:tr h="1151449">
                <a:tc>
                  <a:txBody>
                    <a:bodyPr/>
                    <a:lstStyle/>
                    <a:p>
                      <a:pPr>
                        <a:lnSpc>
                          <a:spcPct val="115000"/>
                        </a:lnSpc>
                        <a:spcAft>
                          <a:spcPts val="0"/>
                        </a:spcAft>
                      </a:pPr>
                      <a:r>
                        <a:rPr kumimoji="0" lang="en-ZA" sz="1600" kern="1200" dirty="0" smtClean="0">
                          <a:solidFill>
                            <a:schemeClr val="tx1"/>
                          </a:solidFill>
                          <a:effectLst/>
                          <a:latin typeface="Tw Cen MT" panose="020B0602020104020603" pitchFamily="34" charset="0"/>
                          <a:ea typeface="+mn-ea"/>
                          <a:cs typeface="+mn-cs"/>
                        </a:rPr>
                        <a:t>4</a:t>
                      </a:r>
                      <a:r>
                        <a:rPr kumimoji="0" lang="en-ZA" sz="1600" kern="1200" baseline="30000" dirty="0" smtClean="0">
                          <a:solidFill>
                            <a:schemeClr val="tx1"/>
                          </a:solidFill>
                          <a:effectLst/>
                          <a:latin typeface="Tw Cen MT" panose="020B0602020104020603" pitchFamily="34" charset="0"/>
                          <a:ea typeface="+mn-ea"/>
                          <a:cs typeface="+mn-cs"/>
                        </a:rPr>
                        <a:t>th</a:t>
                      </a:r>
                      <a:r>
                        <a:rPr kumimoji="0" lang="en-ZA" sz="1600" kern="1200" dirty="0" smtClean="0">
                          <a:solidFill>
                            <a:schemeClr val="tx1"/>
                          </a:solidFill>
                          <a:effectLst/>
                          <a:latin typeface="Tw Cen MT" panose="020B0602020104020603" pitchFamily="34" charset="0"/>
                          <a:ea typeface="+mn-ea"/>
                          <a:cs typeface="+mn-cs"/>
                        </a:rPr>
                        <a:t> quarter report on the  DPSA’s compliance to internal and external Human Resources  and Labour Relations Policy Prescripts and Procedures presented to the Executive Committee</a:t>
                      </a:r>
                      <a:endParaRPr lang="en-ZA" sz="1600" b="0" dirty="0">
                        <a:effectLst/>
                        <a:latin typeface="Tw Cen MT" pitchFamily="34" charset="0"/>
                        <a:ea typeface="Calibri"/>
                        <a:cs typeface="Arial" pitchFamily="34" charset="0"/>
                      </a:endParaRPr>
                    </a:p>
                  </a:txBody>
                  <a:tcPr marL="68580" marR="68580" marT="0" marB="0">
                    <a:solidFill>
                      <a:schemeClr val="bg1"/>
                    </a:solidFill>
                  </a:tcPr>
                </a:tc>
                <a:tc>
                  <a:txBody>
                    <a:bodyPr/>
                    <a:lstStyle/>
                    <a:p>
                      <a:r>
                        <a:rPr lang="en-ZA" sz="1600" b="0" dirty="0" smtClean="0">
                          <a:solidFill>
                            <a:schemeClr val="tx1"/>
                          </a:solidFill>
                          <a:effectLst/>
                          <a:latin typeface="Tw Cen MT" pitchFamily="34" charset="0"/>
                          <a:ea typeface="Calibri"/>
                          <a:cs typeface="Arial" pitchFamily="34" charset="0"/>
                        </a:rPr>
                        <a:t>The 4</a:t>
                      </a:r>
                      <a:r>
                        <a:rPr lang="en-ZA" sz="1600" b="0" baseline="30000" dirty="0" smtClean="0">
                          <a:solidFill>
                            <a:schemeClr val="tx1"/>
                          </a:solidFill>
                          <a:effectLst/>
                          <a:latin typeface="Tw Cen MT" pitchFamily="34" charset="0"/>
                          <a:ea typeface="Calibri"/>
                          <a:cs typeface="Arial" pitchFamily="34" charset="0"/>
                        </a:rPr>
                        <a:t>th</a:t>
                      </a:r>
                      <a:r>
                        <a:rPr lang="en-ZA" sz="1600" b="0" dirty="0" smtClean="0">
                          <a:solidFill>
                            <a:schemeClr val="tx1"/>
                          </a:solidFill>
                          <a:effectLst/>
                          <a:latin typeface="Tw Cen MT" pitchFamily="34" charset="0"/>
                          <a:ea typeface="Calibri"/>
                          <a:cs typeface="Arial" pitchFamily="34" charset="0"/>
                        </a:rPr>
                        <a:t> quarter report on the DPSA’s compliance to internal and external Human Resources and Labour Relations Policy Prescripts and Procedures was presented to the Executive Committee in March 2017</a:t>
                      </a:r>
                      <a:endParaRPr lang="en-ZA" sz="1600" b="0" dirty="0">
                        <a:solidFill>
                          <a:schemeClr val="tx1"/>
                        </a:solidFill>
                        <a:effectLst/>
                        <a:latin typeface="Tw Cen MT" pitchFamily="34" charset="0"/>
                        <a:ea typeface="Calibri"/>
                        <a:cs typeface="Arial"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74856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35963</TotalTime>
  <Words>8464</Words>
  <Application>Microsoft Office PowerPoint</Application>
  <PresentationFormat>On-screen Show (4:3)</PresentationFormat>
  <Paragraphs>1277</Paragraphs>
  <Slides>83</Slides>
  <Notes>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Solstice</vt:lpstr>
      <vt:lpstr>                                           </vt:lpstr>
      <vt:lpstr>                                           </vt:lpstr>
      <vt:lpstr>INTRODUCTION</vt:lpstr>
      <vt:lpstr>OVERALL AUDITED QUARTERLY  PERFORMANCE</vt:lpstr>
      <vt:lpstr>QUARTERLY PERFORMANCE TRACKING  1ST, 2ND, 3RD &amp; 4TH QUARTER</vt:lpstr>
      <vt:lpstr>CONSOLIDATED  4TH QUARTER PERFORMANCE  PER PROGRAMME</vt:lpstr>
      <vt:lpstr>PROGRAMME 1:  ADMINISTRATION (ADMIN) (1) OVERALL PERFORMANCE</vt:lpstr>
      <vt:lpstr>  PROGRAMME 1:  ADMIN (2) 4TH QUARTER TARGETS ACHIEVED   </vt:lpstr>
      <vt:lpstr>  PROGRAMME 1:  ADMIN (3) 4TH QUARTER TARGETS ACHIEVED   </vt:lpstr>
      <vt:lpstr>  PROGRAMME 1:  ADMIN (4) 4TH QUARTER TARGETS ACHIEVED   </vt:lpstr>
      <vt:lpstr> PROGRAMME 1:  ADMIN (5) 4TH QUARTER TARGETS ACHIEVED  </vt:lpstr>
      <vt:lpstr> PROGRAMME 1:  ADMIN (6) 4TH QUARTER TARGETS ACHIEVED  </vt:lpstr>
      <vt:lpstr>PROGRAMME 2: POLICY, RESEARCH &amp; ANALYSIS (PR&amp;A) (1) OVERALL PERFORMANCE</vt:lpstr>
      <vt:lpstr>Slide 14</vt:lpstr>
      <vt:lpstr>Slide 15</vt:lpstr>
      <vt:lpstr>Slide 16</vt:lpstr>
      <vt:lpstr>Slide 17</vt:lpstr>
      <vt:lpstr>PROGRAMME 3: LABOUR RELATIONS &amp; HUMAN RESOURCE MANAGEMENT (LR&amp;HRM) (1) OVERALL PERFORMANCE</vt:lpstr>
      <vt:lpstr>PROGRAMME 3: LR&amp;HRM (2) 4TH QUARTER TARGETS ACHIEVED</vt:lpstr>
      <vt:lpstr>PROGRAMME 3: LR&amp;HRM (3) 4TH QUARTER TARGETS ACHIEVED</vt:lpstr>
      <vt:lpstr>PROGRAMME 3: LR&amp;HRM (4) 4TH QUARTER TARGETS ACHIEVED</vt:lpstr>
      <vt:lpstr>PROGRAMME 3: LR&amp;HRM (5) 4TH QUARTER TARGETS NOT ACHIEVED</vt:lpstr>
      <vt:lpstr>PROGRAMME 3: LR&amp;HRM (6) 4TH QUARTER TARGETS NOT ACHIEVED</vt:lpstr>
      <vt:lpstr>PROGRAMME 3: LR&amp;HRM (7) 4TH QUARTER TARGETS NOT ACHIEVED</vt:lpstr>
      <vt:lpstr>PROGRAMME 4: GOVERNMENT’S CHIEF INFORMATION OFFICER (GCIO) (1) OVERALL PERFORMANCE</vt:lpstr>
      <vt:lpstr>PROGRAMME 4: GCIO (2) 4TH QUARTER TARGETS ACHIEVED</vt:lpstr>
      <vt:lpstr>PROGRAMME 4: GCIO (3) 4TH QUARTER TARGETS ACHIEVED</vt:lpstr>
      <vt:lpstr>PROGRAMME 5: SERVICE DELIVERY  SUPPORT (SDS) (1) OVERALL PERFORMANCE</vt:lpstr>
      <vt:lpstr>PROGRAMME 5: SDS (2) 4TH QUARTER TARGETS ACHIEVED </vt:lpstr>
      <vt:lpstr>PROGRAMME 5: SDS (3) 4TH  QUARTER TARGETS ACHIEVED </vt:lpstr>
      <vt:lpstr>PROGRAMME 5: SDS (4) 4TH QUARTER TARGETS ACHIEVED </vt:lpstr>
      <vt:lpstr>PROGRAMME 6: GOVERNANCE OF PUBLIC ADMINISTRATION (GPA) (1) OVERALL PERFORMANCE</vt:lpstr>
      <vt:lpstr>PROGRAMME 6: GPA (2) 4TH QUARTER TARGETS ACHIEVED</vt:lpstr>
      <vt:lpstr>PROGRAMME 6: GPA (3) 4TH QUARTER TARGETS ACHIEVED</vt:lpstr>
      <vt:lpstr>PROGRAMME 6: GPA (4) 4TH QUARTER TARGETS ACHIEVED</vt:lpstr>
      <vt:lpstr>PROGRAMME 6: GPA (5) 4TH QUARTER TARGETS ACHIEVED</vt:lpstr>
      <vt:lpstr>PROGRAMME 6: GPA (6) 4TH QUARTER TARGETS ACHIEVED</vt:lpstr>
      <vt:lpstr>PROGRAMME 6: GPA (7) 4TH QUARTER TARGETS ACHIEVED</vt:lpstr>
      <vt:lpstr>PROGRAMME 6: GPA (8) 4TH QUARTER TARGETS ACHIEVED</vt:lpstr>
      <vt:lpstr>PROGRAMME 6: GPA (9) 4TH QUARTER TARGETS ACHIEVED</vt:lpstr>
      <vt:lpstr>Slide 41</vt:lpstr>
      <vt:lpstr>Slide 42</vt:lpstr>
      <vt:lpstr>Slide 43</vt:lpstr>
      <vt:lpstr>Slide 44</vt:lpstr>
      <vt:lpstr>                                           </vt:lpstr>
      <vt:lpstr>INTRODUCTION</vt:lpstr>
      <vt:lpstr>OVERALL QUARTER PERFORMANCE</vt:lpstr>
      <vt:lpstr>SUMMARY OF CONSOLIDATED  1ST QUARTER PERFORMANCE  PER PROGRAMME</vt:lpstr>
      <vt:lpstr>PROGRAMME 1:  ADMIN (1) OVERALL PERFORMANCE</vt:lpstr>
      <vt:lpstr>  PROGRAMME 1:  ADMIN (2) 1ST QUARTER TARGETS ACHIEVED   </vt:lpstr>
      <vt:lpstr>PROGRAMME 1:  ADMIN (3) 1ST QUARTER TARGETS ACHIEVED</vt:lpstr>
      <vt:lpstr>  PROGRAMME 1:  ADMIN (4) 1ST QUARTER TARGETS ACHIEVED  </vt:lpstr>
      <vt:lpstr>  PROGRAMME 1:  ADMIN (5) 1ST QUARTER TARGETS ACHIEVED  </vt:lpstr>
      <vt:lpstr> PROGRAMME 1:  ADMIN (6) 1ST QUARTER TARGETS ACHIEVED  </vt:lpstr>
      <vt:lpstr>Slide 55</vt:lpstr>
      <vt:lpstr>PROGRAMME 2: POLICY RESEARCH &amp; ANALYSIS (PR&amp;A) (1) OVERALL PERFORMANCE</vt:lpstr>
      <vt:lpstr>Slide 57</vt:lpstr>
      <vt:lpstr>Slide 58</vt:lpstr>
      <vt:lpstr>Slide 59</vt:lpstr>
      <vt:lpstr>Slide 60</vt:lpstr>
      <vt:lpstr>Slide 61</vt:lpstr>
      <vt:lpstr>PROGRAMME 3: LR&amp;HRM (1) OVERALL PERFORMANCE</vt:lpstr>
      <vt:lpstr>PROGRAMME 3: LR&amp;HRM (2) 1ST QUARTER TARGETS ACHIEVED</vt:lpstr>
      <vt:lpstr>PROGRAMME 3: LR&amp;HRM (3) 1ST QUARTER TARGETS ACHIEVED</vt:lpstr>
      <vt:lpstr>PROGRAMME 3: LR&amp;HRM (4) 1ST QUARTER TARGETS NOT ACHIEVED</vt:lpstr>
      <vt:lpstr>PROGRAMME 3: LR&amp;HRM (5) 1ST QUARTER TARGETS NOT ACHIEVED</vt:lpstr>
      <vt:lpstr>Slide 67</vt:lpstr>
      <vt:lpstr>PROGRAMME 4: GCIO (2) 1ST QUARTER TARGETS ACHIEVED</vt:lpstr>
      <vt:lpstr>PROGRAMME 4: GCIO (3) 1ST QUARTER TARGETS ACHIEVED</vt:lpstr>
      <vt:lpstr>Slide 70</vt:lpstr>
      <vt:lpstr>PROGRAMME 5: SDS (2) 1ST QUARTER TARGETS ACHIEVED</vt:lpstr>
      <vt:lpstr>PROGRAMME 5: SDS (3) 1ST QUARTER TARGETS ACHIEVED</vt:lpstr>
      <vt:lpstr>PROGRAMME 5: SDS (4) 1ST QUARTER TARGETS ACHIEVED</vt:lpstr>
      <vt:lpstr>Slide 74</vt:lpstr>
      <vt:lpstr>PROGRAMME 6: GPA (2) 1ST QUARTER TARGETS ACHIEVED</vt:lpstr>
      <vt:lpstr>PROGRAMME 6: GPA (3) 1ST QUARTER TARGETS ACHIEVED</vt:lpstr>
      <vt:lpstr>PROGRAMME 6: GPA (4) 1ST QUARTER TARGETS ACHIEVED</vt:lpstr>
      <vt:lpstr>PROGRAMME 6: GPA (5) 1ST QUARTER TARGETS ACHIEVED</vt:lpstr>
      <vt:lpstr>Slide 79</vt:lpstr>
      <vt:lpstr>Slide 80</vt:lpstr>
      <vt:lpstr>Slide 81</vt:lpstr>
      <vt:lpstr>Slide 82</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Shange</dc:creator>
  <cp:lastModifiedBy>PUMZA</cp:lastModifiedBy>
  <cp:revision>1561</cp:revision>
  <cp:lastPrinted>2017-07-24T14:01:36Z</cp:lastPrinted>
  <dcterms:created xsi:type="dcterms:W3CDTF">2011-08-28T16:11:52Z</dcterms:created>
  <dcterms:modified xsi:type="dcterms:W3CDTF">2017-09-15T06:42:16Z</dcterms:modified>
</cp:coreProperties>
</file>