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charts/colors1.xml" ContentType="application/vnd.ms-office.chartcolorstyle+xml"/>
  <Override PartName="/ppt/commentAuthors.xml" ContentType="application/vnd.openxmlformats-officedocument.presentationml.commentAuthors+xml"/>
  <Override PartName="/ppt/slideLayouts/slideLayout10.xml" ContentType="application/vnd.openxmlformats-officedocument.presentationml.slideLayout+xml"/>
  <Default Extension="gif" ContentType="image/gif"/>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charts/style1.xml" ContentType="application/vnd.ms-office.chartstyl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8">
  <p:sldMasterIdLst>
    <p:sldMasterId id="2147483648" r:id="rId1"/>
    <p:sldMasterId id="2147483660" r:id="rId2"/>
  </p:sldMasterIdLst>
  <p:notesMasterIdLst>
    <p:notesMasterId r:id="rId23"/>
  </p:notesMasterIdLst>
  <p:handoutMasterIdLst>
    <p:handoutMasterId r:id="rId24"/>
  </p:handoutMasterIdLst>
  <p:sldIdLst>
    <p:sldId id="256" r:id="rId3"/>
    <p:sldId id="338" r:id="rId4"/>
    <p:sldId id="293" r:id="rId5"/>
    <p:sldId id="337" r:id="rId6"/>
    <p:sldId id="294" r:id="rId7"/>
    <p:sldId id="383" r:id="rId8"/>
    <p:sldId id="368" r:id="rId9"/>
    <p:sldId id="392" r:id="rId10"/>
    <p:sldId id="370" r:id="rId11"/>
    <p:sldId id="411" r:id="rId12"/>
    <p:sldId id="412" r:id="rId13"/>
    <p:sldId id="413" r:id="rId14"/>
    <p:sldId id="414" r:id="rId15"/>
    <p:sldId id="415" r:id="rId16"/>
    <p:sldId id="393" r:id="rId17"/>
    <p:sldId id="394" r:id="rId18"/>
    <p:sldId id="395" r:id="rId19"/>
    <p:sldId id="396" r:id="rId20"/>
    <p:sldId id="397" r:id="rId21"/>
    <p:sldId id="340" r:id="rId22"/>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nette Snyman" initials="AS" lastIdx="3"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D0D8E8"/>
    <a:srgbClr val="4F81BD"/>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794" autoAdjust="0"/>
    <p:restoredTop sz="97312" autoAdjust="0"/>
  </p:normalViewPr>
  <p:slideViewPr>
    <p:cSldViewPr snapToGrid="0" snapToObjects="1">
      <p:cViewPr varScale="1">
        <p:scale>
          <a:sx n="116" d="100"/>
          <a:sy n="116" d="100"/>
        </p:scale>
        <p:origin x="-1494" y="-11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lang val="en-ZA"/>
  <c:chart>
    <c:autoTitleDeleted val="1"/>
    <c:view3D>
      <c:rotX val="30"/>
      <c:depthPercent val="100"/>
      <c:perspective val="30"/>
    </c:view3D>
    <c:floor>
      <c:spPr>
        <a:noFill/>
        <a:ln>
          <a:noFill/>
        </a:ln>
        <a:effectLst/>
        <a:sp3d/>
      </c:spPr>
    </c:floor>
    <c:sideWall>
      <c:spPr>
        <a:noFill/>
        <a:ln>
          <a:noFill/>
        </a:ln>
        <a:effectLst/>
        <a:sp3d/>
      </c:spPr>
    </c:sideWall>
    <c:backWall>
      <c:spPr>
        <a:noFill/>
        <a:ln>
          <a:noFill/>
        </a:ln>
        <a:effectLst/>
        <a:sp3d/>
      </c:spPr>
    </c:backWall>
    <c:plotArea>
      <c:layout>
        <c:manualLayout>
          <c:layoutTarget val="inner"/>
          <c:xMode val="edge"/>
          <c:yMode val="edge"/>
          <c:x val="0.10298178370353903"/>
          <c:y val="0"/>
          <c:w val="0.89701821629646106"/>
          <c:h val="0.97128728846267287"/>
        </c:manualLayout>
      </c:layout>
      <c:pie3DChart>
        <c:varyColors val="1"/>
        <c:ser>
          <c:idx val="0"/>
          <c:order val="0"/>
          <c:tx>
            <c:strRef>
              <c:f>Sheet1!$B$1</c:f>
              <c:strCache>
                <c:ptCount val="1"/>
                <c:pt idx="0">
                  <c:v>No of Targets</c:v>
                </c:pt>
              </c:strCache>
            </c:strRef>
          </c:tx>
          <c:dPt>
            <c:idx val="0"/>
            <c:spPr>
              <a:solidFill>
                <a:srgbClr val="92D050"/>
              </a:solidFill>
              <a:ln w="25400">
                <a:solidFill>
                  <a:schemeClr val="lt1"/>
                </a:solidFill>
              </a:ln>
              <a:effectLst/>
              <a:sp3d contourW="25400">
                <a:contourClr>
                  <a:schemeClr val="lt1"/>
                </a:contourClr>
              </a:sp3d>
            </c:spPr>
          </c:dPt>
          <c:dPt>
            <c:idx val="1"/>
            <c:spPr>
              <a:solidFill>
                <a:srgbClr val="FF0000"/>
              </a:solidFill>
              <a:ln w="25400">
                <a:solidFill>
                  <a:schemeClr val="lt1"/>
                </a:solidFill>
              </a:ln>
              <a:effectLst/>
              <a:sp3d contourW="25400">
                <a:contourClr>
                  <a:schemeClr val="lt1"/>
                </a:contourClr>
              </a:sp3d>
            </c:spPr>
          </c:dPt>
          <c:dPt>
            <c:idx val="2"/>
            <c:spPr>
              <a:solidFill>
                <a:srgbClr val="FFFF00"/>
              </a:solidFill>
              <a:ln w="25400">
                <a:solidFill>
                  <a:schemeClr val="lt1"/>
                </a:solidFill>
              </a:ln>
              <a:effectLst/>
              <a:sp3d contourW="25400">
                <a:contourClr>
                  <a:schemeClr val="lt1"/>
                </a:contourClr>
              </a:sp3d>
            </c:spPr>
          </c:dPt>
          <c:dLbls>
            <c:dLbl>
              <c:idx val="0"/>
              <c:layout/>
              <c:dLblPos val="bestFit"/>
              <c:showPercent val="1"/>
              <c:separator>
</c:separator>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Percent val="1"/>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Sheet1!$A$2:$A$3</c:f>
              <c:strCache>
                <c:ptCount val="2"/>
                <c:pt idx="0">
                  <c:v>3rd Quarter targets Achieved</c:v>
                </c:pt>
                <c:pt idx="1">
                  <c:v>3rd Quarter targets not achieved</c:v>
                </c:pt>
              </c:strCache>
            </c:strRef>
          </c:cat>
          <c:val>
            <c:numRef>
              <c:f>Sheet1!$B$2:$B$3</c:f>
              <c:numCache>
                <c:formatCode>General</c:formatCode>
                <c:ptCount val="2"/>
                <c:pt idx="0">
                  <c:v>18</c:v>
                </c:pt>
                <c:pt idx="1">
                  <c:v>0</c:v>
                </c:pt>
              </c:numCache>
            </c:numRef>
          </c:val>
        </c:ser>
        <c:dLbls/>
      </c:pie3DChart>
      <c:spPr>
        <a:noFill/>
        <a:ln>
          <a:noFill/>
        </a:ln>
        <a:effectLst/>
      </c:spPr>
    </c:plotArea>
    <c:plotVisOnly val="1"/>
    <c:dispBlanksAs val="zero"/>
  </c:chart>
  <c:spPr>
    <a:noFill/>
    <a:ln>
      <a:noFill/>
    </a:ln>
    <a:effectLst/>
  </c:spPr>
  <c:txPr>
    <a:bodyPr/>
    <a:lstStyle/>
    <a:p>
      <a:pPr>
        <a:defRPr/>
      </a:pPr>
      <a:endParaRPr lang="en-US"/>
    </a:p>
  </c:txPr>
  <c:externalData r:id="rId1"/>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0B271F86-30EB-1542-ACEB-2BC3FD5D7EC9}" type="datetimeFigureOut">
              <a:rPr lang="en-US" smtClean="0"/>
              <a:pPr/>
              <a:t>9/15/2017</a:t>
            </a:fld>
            <a:endParaRPr lang="en-ZA" dirty="0"/>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ZA" dirty="0"/>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E25E540A-7F8C-2A43-95E2-EABEE8A82A6D}" type="slidenum">
              <a:rPr lang="en-ZA" smtClean="0"/>
              <a:pPr/>
              <a:t>‹#›</a:t>
            </a:fld>
            <a:endParaRPr lang="en-ZA" dirty="0"/>
          </a:p>
        </p:txBody>
      </p:sp>
    </p:spTree>
    <p:extLst>
      <p:ext uri="{BB962C8B-B14F-4D97-AF65-F5344CB8AC3E}">
        <p14:creationId xmlns:p14="http://schemas.microsoft.com/office/powerpoint/2010/main" xmlns="" val="335532613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BA10A137-6B17-494C-9707-DF7FC0200866}" type="datetimeFigureOut">
              <a:rPr lang="en-US" smtClean="0"/>
              <a:pPr/>
              <a:t>9/15/2017</a:t>
            </a:fld>
            <a:endParaRPr lang="en-ZA"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ZA"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ZA"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4D417F49-607C-BA4E-9F6F-C652B5C262A3}" type="slidenum">
              <a:rPr lang="en-ZA" smtClean="0"/>
              <a:pPr/>
              <a:t>‹#›</a:t>
            </a:fld>
            <a:endParaRPr lang="en-ZA" dirty="0"/>
          </a:p>
        </p:txBody>
      </p:sp>
    </p:spTree>
    <p:extLst>
      <p:ext uri="{BB962C8B-B14F-4D97-AF65-F5344CB8AC3E}">
        <p14:creationId xmlns:p14="http://schemas.microsoft.com/office/powerpoint/2010/main" xmlns="" val="249812277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F132E3D8-CF12-497E-898C-01ECF5B7F8A0}" type="slidenum">
              <a:rPr lang="en-ZA" smtClean="0">
                <a:solidFill>
                  <a:prstClr val="black"/>
                </a:solidFill>
              </a:rPr>
              <a:pPr/>
              <a:t>16</a:t>
            </a:fld>
            <a:endParaRPr lang="en-ZA">
              <a:solidFill>
                <a:prstClr val="black"/>
              </a:solidFill>
            </a:endParaRPr>
          </a:p>
        </p:txBody>
      </p:sp>
    </p:spTree>
    <p:extLst>
      <p:ext uri="{BB962C8B-B14F-4D97-AF65-F5344CB8AC3E}">
        <p14:creationId xmlns:p14="http://schemas.microsoft.com/office/powerpoint/2010/main" xmlns="" val="7029758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fld id="{0312C945-B3D2-1F4B-BC33-25FFAE40602B}" type="datetime1">
              <a:rPr lang="en-US" smtClean="0"/>
              <a:pPr/>
              <a:t>9/15/2017</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4414807B-44EB-7242-827D-16A5EC7111B6}" type="slidenum">
              <a:rPr lang="en-ZA" smtClean="0"/>
              <a:pPr/>
              <a:t>‹#›</a:t>
            </a:fld>
            <a:endParaRPr lang="en-ZA"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7753C923-9B5D-C943-9CF2-7ED0EDF02EAB}" type="datetime1">
              <a:rPr lang="en-US" smtClean="0"/>
              <a:pPr/>
              <a:t>9/15/2017</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4414807B-44EB-7242-827D-16A5EC7111B6}" type="slidenum">
              <a:rPr lang="en-ZA" smtClean="0"/>
              <a:pPr/>
              <a:t>‹#›</a:t>
            </a:fld>
            <a:endParaRPr lang="en-ZA"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1C99DF4D-2A9A-D546-A3DB-32BCB828AC6B}" type="datetime1">
              <a:rPr lang="en-US" smtClean="0"/>
              <a:pPr/>
              <a:t>9/15/2017</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4414807B-44EB-7242-827D-16A5EC7111B6}" type="slidenum">
              <a:rPr lang="en-ZA" smtClean="0"/>
              <a:pPr/>
              <a:t>‹#›</a:t>
            </a:fld>
            <a:endParaRPr lang="en-ZA"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r>
              <a:rPr lang="en-US" smtClean="0">
                <a:solidFill>
                  <a:prstClr val="black">
                    <a:tint val="75000"/>
                  </a:prstClr>
                </a:solidFill>
              </a:rPr>
              <a:t>2016/03/31                          ‹#›</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sz="1050">
                <a:solidFill>
                  <a:schemeClr val="tx1"/>
                </a:solidFill>
              </a:defRPr>
            </a:lvl1pPr>
          </a:lstStyle>
          <a:p>
            <a:fld id="{4414807B-44EB-7242-827D-16A5EC7111B6}" type="slidenum">
              <a:rPr lang="en-ZA" smtClean="0">
                <a:solidFill>
                  <a:prstClr val="black"/>
                </a:solidFill>
              </a:rPr>
              <a:pPr/>
              <a:t>‹#›</a:t>
            </a:fld>
            <a:endParaRPr lang="en-ZA" dirty="0">
              <a:solidFill>
                <a:prstClr val="black"/>
              </a:solidFill>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1" y="0"/>
            <a:ext cx="2099313" cy="731520"/>
          </a:xfrm>
          <a:prstGeom prst="rect">
            <a:avLst/>
          </a:prstGeom>
        </p:spPr>
      </p:pic>
    </p:spTree>
    <p:extLst>
      <p:ext uri="{BB962C8B-B14F-4D97-AF65-F5344CB8AC3E}">
        <p14:creationId xmlns:p14="http://schemas.microsoft.com/office/powerpoint/2010/main" xmlns="" val="18631369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alpha val="70000"/>
            </a:schemeClr>
          </a:solidFill>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r>
              <a:rPr lang="en-US" smtClean="0">
                <a:solidFill>
                  <a:prstClr val="black">
                    <a:tint val="75000"/>
                  </a:prstClr>
                </a:solidFill>
              </a:rPr>
              <a:t>2016/03/31                          ‹#›</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endParaRPr lang="en-ZA" dirty="0"/>
          </a:p>
        </p:txBody>
      </p:sp>
    </p:spTree>
    <p:extLst>
      <p:ext uri="{BB962C8B-B14F-4D97-AF65-F5344CB8AC3E}">
        <p14:creationId xmlns:p14="http://schemas.microsoft.com/office/powerpoint/2010/main" xmlns="" val="3664510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solidFill>
                  <a:prstClr val="black">
                    <a:tint val="75000"/>
                  </a:prstClr>
                </a:solidFill>
              </a:rPr>
              <a:t>2016/03/31                          ‹#›</a:t>
            </a:r>
            <a:endParaRPr lang="en-US" dirty="0" smtClean="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414807B-44EB-7242-827D-16A5EC7111B6}" type="slidenum">
              <a:rPr lang="en-ZA" smtClean="0"/>
              <a:pPr/>
              <a:t>‹#›</a:t>
            </a:fld>
            <a:endParaRPr lang="en-ZA"/>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4419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8" name="Picture 7"/>
          <p:cNvPicPr>
            <a:picLocks noChangeAspect="1"/>
          </p:cNvPicPr>
          <p:nvPr userDrawn="1"/>
        </p:nvPicPr>
        <p:blipFill>
          <a:blip r:embed="rId3">
            <a:extLst>
              <a:ext uri="{28A0092B-C50C-407E-A947-70E740481C1C}">
                <a14:useLocalDpi xmlns:a14="http://schemas.microsoft.com/office/drawing/2010/main" xmlns="" val="0"/>
              </a:ext>
            </a:extLst>
          </a:blip>
          <a:stretch>
            <a:fillRect/>
          </a:stretch>
        </p:blipFill>
        <p:spPr>
          <a:xfrm>
            <a:off x="0" y="0"/>
            <a:ext cx="1751076" cy="731520"/>
          </a:xfrm>
          <a:prstGeom prst="rect">
            <a:avLst/>
          </a:prstGeom>
        </p:spPr>
      </p:pic>
    </p:spTree>
    <p:extLst>
      <p:ext uri="{BB962C8B-B14F-4D97-AF65-F5344CB8AC3E}">
        <p14:creationId xmlns:p14="http://schemas.microsoft.com/office/powerpoint/2010/main" xmlns="" val="18499889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r>
              <a:rPr lang="en-US" smtClean="0">
                <a:solidFill>
                  <a:prstClr val="black">
                    <a:tint val="75000"/>
                  </a:prstClr>
                </a:solidFill>
              </a:rPr>
              <a:t>2016/03/31                          ‹#›</a:t>
            </a:r>
            <a:endParaRPr lang="en-US" dirty="0" smtClean="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414807B-44EB-7242-827D-16A5EC7111B6}" type="slidenum">
              <a:rPr lang="en-ZA" smtClean="0"/>
              <a:pPr/>
              <a:t>‹#›</a:t>
            </a:fld>
            <a:endParaRPr lang="en-ZA"/>
          </a:p>
        </p:txBody>
      </p:sp>
      <p:pic>
        <p:nvPicPr>
          <p:cNvPr id="8" name="Picture 7"/>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0" y="0"/>
            <a:ext cx="1751076" cy="731520"/>
          </a:xfrm>
          <a:prstGeom prst="rect">
            <a:avLst/>
          </a:prstGeom>
        </p:spPr>
      </p:pic>
      <p:sp>
        <p:nvSpPr>
          <p:cNvPr id="9" name="Date Placeholder 4"/>
          <p:cNvSpPr txBox="1">
            <a:spLocks/>
          </p:cNvSpPr>
          <p:nvPr userDrawn="1"/>
        </p:nvSpPr>
        <p:spPr>
          <a:xfrm>
            <a:off x="8629650" y="6355845"/>
            <a:ext cx="298545" cy="365125"/>
          </a:xfrm>
          <a:prstGeom prst="rect">
            <a:avLst/>
          </a:prstGeom>
        </p:spPr>
        <p:txBody>
          <a:bodyPr vert="horz" lIns="68580" tIns="34290" rIns="68580" bIns="34290" rtlCol="0" anchor="ctr"/>
          <a:lstStyle>
            <a:defPPr>
              <a:defRPr lang="en-US"/>
            </a:defPPr>
            <a:lvl1pPr marL="0" marR="0" indent="0" algn="r" defTabSz="457200" rtl="0" eaLnBrk="1" fontAlgn="auto" latinLnBrk="0" hangingPunct="1">
              <a:lnSpc>
                <a:spcPct val="100000"/>
              </a:lnSpc>
              <a:spcBef>
                <a:spcPts val="0"/>
              </a:spcBef>
              <a:spcAft>
                <a:spcPts val="0"/>
              </a:spcAft>
              <a:buClrTx/>
              <a:buSzTx/>
              <a:buFontTx/>
              <a:buNone/>
              <a:tabLst/>
              <a:defRPr sz="105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2AB0247-BF6D-4F1C-98CA-087A51A4E21A}" type="slidenum">
              <a:rPr lang="en-US" sz="788" smtClean="0">
                <a:solidFill>
                  <a:prstClr val="black">
                    <a:tint val="75000"/>
                  </a:prstClr>
                </a:solidFill>
              </a:rPr>
              <a:pPr/>
              <a:t>‹#›</a:t>
            </a:fld>
            <a:endParaRPr lang="en-US" sz="788" dirty="0" smtClean="0">
              <a:solidFill>
                <a:prstClr val="black">
                  <a:tint val="75000"/>
                </a:prstClr>
              </a:solidFill>
            </a:endParaRPr>
          </a:p>
        </p:txBody>
      </p:sp>
    </p:spTree>
    <p:extLst>
      <p:ext uri="{BB962C8B-B14F-4D97-AF65-F5344CB8AC3E}">
        <p14:creationId xmlns:p14="http://schemas.microsoft.com/office/powerpoint/2010/main" xmlns="" val="33898477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r>
              <a:rPr lang="en-US" smtClean="0">
                <a:solidFill>
                  <a:prstClr val="black">
                    <a:tint val="75000"/>
                  </a:prstClr>
                </a:solidFill>
              </a:rPr>
              <a:t>2016/03/31                          ‹#›</a:t>
            </a:r>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4414807B-44EB-7242-827D-16A5EC7111B6}" type="slidenum">
              <a:rPr lang="en-ZA" smtClean="0"/>
              <a:pPr/>
              <a:t>‹#›</a:t>
            </a:fld>
            <a:endParaRPr lang="en-ZA"/>
          </a:p>
        </p:txBody>
      </p:sp>
      <p:pic>
        <p:nvPicPr>
          <p:cNvPr id="10" name="Picture 9"/>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0" y="0"/>
            <a:ext cx="1751076" cy="731520"/>
          </a:xfrm>
          <a:prstGeom prst="rect">
            <a:avLst/>
          </a:prstGeom>
        </p:spPr>
      </p:pic>
      <p:sp>
        <p:nvSpPr>
          <p:cNvPr id="11" name="Date Placeholder 4"/>
          <p:cNvSpPr txBox="1">
            <a:spLocks/>
          </p:cNvSpPr>
          <p:nvPr userDrawn="1"/>
        </p:nvSpPr>
        <p:spPr>
          <a:xfrm>
            <a:off x="8629650" y="6355845"/>
            <a:ext cx="298545" cy="365125"/>
          </a:xfrm>
          <a:prstGeom prst="rect">
            <a:avLst/>
          </a:prstGeom>
        </p:spPr>
        <p:txBody>
          <a:bodyPr vert="horz" lIns="68580" tIns="34290" rIns="68580" bIns="34290" rtlCol="0" anchor="ctr"/>
          <a:lstStyle>
            <a:defPPr>
              <a:defRPr lang="en-US"/>
            </a:defPPr>
            <a:lvl1pPr marL="0" marR="0" indent="0" algn="r" defTabSz="457200" rtl="0" eaLnBrk="1" fontAlgn="auto" latinLnBrk="0" hangingPunct="1">
              <a:lnSpc>
                <a:spcPct val="100000"/>
              </a:lnSpc>
              <a:spcBef>
                <a:spcPts val="0"/>
              </a:spcBef>
              <a:spcAft>
                <a:spcPts val="0"/>
              </a:spcAft>
              <a:buClrTx/>
              <a:buSzTx/>
              <a:buFontTx/>
              <a:buNone/>
              <a:tabLst/>
              <a:defRPr sz="105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2AB0247-BF6D-4F1C-98CA-087A51A4E21A}" type="slidenum">
              <a:rPr lang="en-US" sz="788" smtClean="0">
                <a:solidFill>
                  <a:prstClr val="black">
                    <a:tint val="75000"/>
                  </a:prstClr>
                </a:solidFill>
              </a:rPr>
              <a:pPr/>
              <a:t>‹#›</a:t>
            </a:fld>
            <a:endParaRPr lang="en-US" sz="788" dirty="0" smtClean="0">
              <a:solidFill>
                <a:prstClr val="black">
                  <a:tint val="75000"/>
                </a:prstClr>
              </a:solidFill>
            </a:endParaRPr>
          </a:p>
        </p:txBody>
      </p:sp>
    </p:spTree>
    <p:extLst>
      <p:ext uri="{BB962C8B-B14F-4D97-AF65-F5344CB8AC3E}">
        <p14:creationId xmlns:p14="http://schemas.microsoft.com/office/powerpoint/2010/main" xmlns="" val="30868345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r>
              <a:rPr lang="en-US" smtClean="0">
                <a:solidFill>
                  <a:prstClr val="black">
                    <a:tint val="75000"/>
                  </a:prstClr>
                </a:solidFill>
              </a:rPr>
              <a:t>2016/03/31                          ‹#›</a:t>
            </a:r>
            <a:endParaRPr lang="en-US" dirty="0" smtClean="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4414807B-44EB-7242-827D-16A5EC7111B6}" type="slidenum">
              <a:rPr lang="en-ZA" smtClean="0"/>
              <a:pPr/>
              <a:t>‹#›</a:t>
            </a:fld>
            <a:endParaRPr lang="en-ZA"/>
          </a:p>
        </p:txBody>
      </p:sp>
      <p:pic>
        <p:nvPicPr>
          <p:cNvPr id="6" name="Picture 5"/>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0" y="0"/>
            <a:ext cx="1751076" cy="731520"/>
          </a:xfrm>
          <a:prstGeom prst="rect">
            <a:avLst/>
          </a:prstGeom>
        </p:spPr>
      </p:pic>
      <p:sp>
        <p:nvSpPr>
          <p:cNvPr id="7" name="Date Placeholder 4"/>
          <p:cNvSpPr txBox="1">
            <a:spLocks/>
          </p:cNvSpPr>
          <p:nvPr userDrawn="1"/>
        </p:nvSpPr>
        <p:spPr>
          <a:xfrm>
            <a:off x="8629650" y="6355845"/>
            <a:ext cx="298545" cy="365125"/>
          </a:xfrm>
          <a:prstGeom prst="rect">
            <a:avLst/>
          </a:prstGeom>
        </p:spPr>
        <p:txBody>
          <a:bodyPr vert="horz" lIns="68580" tIns="34290" rIns="68580" bIns="34290" rtlCol="0" anchor="ctr"/>
          <a:lstStyle>
            <a:defPPr>
              <a:defRPr lang="en-US"/>
            </a:defPPr>
            <a:lvl1pPr marL="0" marR="0" indent="0" algn="r" defTabSz="457200" rtl="0" eaLnBrk="1" fontAlgn="auto" latinLnBrk="0" hangingPunct="1">
              <a:lnSpc>
                <a:spcPct val="100000"/>
              </a:lnSpc>
              <a:spcBef>
                <a:spcPts val="0"/>
              </a:spcBef>
              <a:spcAft>
                <a:spcPts val="0"/>
              </a:spcAft>
              <a:buClrTx/>
              <a:buSzTx/>
              <a:buFontTx/>
              <a:buNone/>
              <a:tabLst/>
              <a:defRPr sz="105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2AB0247-BF6D-4F1C-98CA-087A51A4E21A}" type="slidenum">
              <a:rPr lang="en-US" sz="788" smtClean="0">
                <a:solidFill>
                  <a:prstClr val="black">
                    <a:tint val="75000"/>
                  </a:prstClr>
                </a:solidFill>
              </a:rPr>
              <a:pPr/>
              <a:t>‹#›</a:t>
            </a:fld>
            <a:endParaRPr lang="en-US" sz="788" dirty="0" smtClean="0">
              <a:solidFill>
                <a:prstClr val="black">
                  <a:tint val="75000"/>
                </a:prstClr>
              </a:solidFill>
            </a:endParaRPr>
          </a:p>
        </p:txBody>
      </p:sp>
    </p:spTree>
    <p:extLst>
      <p:ext uri="{BB962C8B-B14F-4D97-AF65-F5344CB8AC3E}">
        <p14:creationId xmlns:p14="http://schemas.microsoft.com/office/powerpoint/2010/main" xmlns="" val="7407485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solidFill>
                  <a:prstClr val="black">
                    <a:tint val="75000"/>
                  </a:prstClr>
                </a:solidFill>
              </a:rPr>
              <a:t>2016/03/31                          ‹#›</a:t>
            </a:r>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4414807B-44EB-7242-827D-16A5EC7111B6}" type="slidenum">
              <a:rPr lang="en-ZA" smtClean="0"/>
              <a:pPr/>
              <a:t>‹#›</a:t>
            </a:fld>
            <a:endParaRPr lang="en-ZA"/>
          </a:p>
        </p:txBody>
      </p:sp>
      <p:pic>
        <p:nvPicPr>
          <p:cNvPr id="5" name="Picture 4"/>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0" y="0"/>
            <a:ext cx="1751076" cy="731520"/>
          </a:xfrm>
          <a:prstGeom prst="rect">
            <a:avLst/>
          </a:prstGeom>
        </p:spPr>
      </p:pic>
      <p:sp>
        <p:nvSpPr>
          <p:cNvPr id="6" name="Date Placeholder 4"/>
          <p:cNvSpPr txBox="1">
            <a:spLocks/>
          </p:cNvSpPr>
          <p:nvPr userDrawn="1"/>
        </p:nvSpPr>
        <p:spPr>
          <a:xfrm>
            <a:off x="8629650" y="6355845"/>
            <a:ext cx="298545" cy="365125"/>
          </a:xfrm>
          <a:prstGeom prst="rect">
            <a:avLst/>
          </a:prstGeom>
        </p:spPr>
        <p:txBody>
          <a:bodyPr vert="horz" lIns="68580" tIns="34290" rIns="68580" bIns="34290" rtlCol="0" anchor="ctr"/>
          <a:lstStyle>
            <a:defPPr>
              <a:defRPr lang="en-US"/>
            </a:defPPr>
            <a:lvl1pPr marL="0" marR="0" indent="0" algn="r" defTabSz="457200" rtl="0" eaLnBrk="1" fontAlgn="auto" latinLnBrk="0" hangingPunct="1">
              <a:lnSpc>
                <a:spcPct val="100000"/>
              </a:lnSpc>
              <a:spcBef>
                <a:spcPts val="0"/>
              </a:spcBef>
              <a:spcAft>
                <a:spcPts val="0"/>
              </a:spcAft>
              <a:buClrTx/>
              <a:buSzTx/>
              <a:buFontTx/>
              <a:buNone/>
              <a:tabLst/>
              <a:defRPr sz="105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2AB0247-BF6D-4F1C-98CA-087A51A4E21A}" type="slidenum">
              <a:rPr lang="en-US" sz="788" smtClean="0">
                <a:solidFill>
                  <a:prstClr val="black">
                    <a:tint val="75000"/>
                  </a:prstClr>
                </a:solidFill>
              </a:rPr>
              <a:pPr/>
              <a:t>‹#›</a:t>
            </a:fld>
            <a:endParaRPr lang="en-US" sz="788" dirty="0" smtClean="0">
              <a:solidFill>
                <a:prstClr val="black">
                  <a:tint val="75000"/>
                </a:prstClr>
              </a:solidFill>
            </a:endParaRPr>
          </a:p>
        </p:txBody>
      </p:sp>
    </p:spTree>
    <p:extLst>
      <p:ext uri="{BB962C8B-B14F-4D97-AF65-F5344CB8AC3E}">
        <p14:creationId xmlns:p14="http://schemas.microsoft.com/office/powerpoint/2010/main" xmlns="" val="36856418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smtClean="0"/>
              <a:t>Click to edit Master title style</a:t>
            </a:r>
            <a:endParaRPr lang="en-ZA"/>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black">
                    <a:tint val="75000"/>
                  </a:prstClr>
                </a:solidFill>
              </a:rPr>
              <a:t>2016/03/31                          ‹#›</a:t>
            </a:r>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414807B-44EB-7242-827D-16A5EC7111B6}" type="slidenum">
              <a:rPr lang="en-ZA" smtClean="0"/>
              <a:pPr/>
              <a:t>‹#›</a:t>
            </a:fld>
            <a:endParaRPr lang="en-ZA"/>
          </a:p>
        </p:txBody>
      </p:sp>
      <p:pic>
        <p:nvPicPr>
          <p:cNvPr id="8" name="Picture 7"/>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0" y="-6401"/>
            <a:ext cx="1751076" cy="731520"/>
          </a:xfrm>
          <a:prstGeom prst="rect">
            <a:avLst/>
          </a:prstGeom>
        </p:spPr>
      </p:pic>
      <p:sp>
        <p:nvSpPr>
          <p:cNvPr id="9" name="Date Placeholder 4"/>
          <p:cNvSpPr txBox="1">
            <a:spLocks/>
          </p:cNvSpPr>
          <p:nvPr userDrawn="1"/>
        </p:nvSpPr>
        <p:spPr>
          <a:xfrm>
            <a:off x="8629650" y="6355845"/>
            <a:ext cx="298545" cy="365125"/>
          </a:xfrm>
          <a:prstGeom prst="rect">
            <a:avLst/>
          </a:prstGeom>
        </p:spPr>
        <p:txBody>
          <a:bodyPr vert="horz" lIns="68580" tIns="34290" rIns="68580" bIns="34290" rtlCol="0" anchor="ctr"/>
          <a:lstStyle>
            <a:defPPr>
              <a:defRPr lang="en-US"/>
            </a:defPPr>
            <a:lvl1pPr marL="0" marR="0" indent="0" algn="r" defTabSz="457200" rtl="0" eaLnBrk="1" fontAlgn="auto" latinLnBrk="0" hangingPunct="1">
              <a:lnSpc>
                <a:spcPct val="100000"/>
              </a:lnSpc>
              <a:spcBef>
                <a:spcPts val="0"/>
              </a:spcBef>
              <a:spcAft>
                <a:spcPts val="0"/>
              </a:spcAft>
              <a:buClrTx/>
              <a:buSzTx/>
              <a:buFontTx/>
              <a:buNone/>
              <a:tabLst/>
              <a:defRPr sz="105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2AB0247-BF6D-4F1C-98CA-087A51A4E21A}" type="slidenum">
              <a:rPr lang="en-US" sz="788" smtClean="0">
                <a:solidFill>
                  <a:prstClr val="black">
                    <a:tint val="75000"/>
                  </a:prstClr>
                </a:solidFill>
              </a:rPr>
              <a:pPr/>
              <a:t>‹#›</a:t>
            </a:fld>
            <a:endParaRPr lang="en-US" sz="788" dirty="0" smtClean="0">
              <a:solidFill>
                <a:prstClr val="black">
                  <a:tint val="75000"/>
                </a:prstClr>
              </a:solidFill>
            </a:endParaRPr>
          </a:p>
        </p:txBody>
      </p:sp>
    </p:spTree>
    <p:extLst>
      <p:ext uri="{BB962C8B-B14F-4D97-AF65-F5344CB8AC3E}">
        <p14:creationId xmlns:p14="http://schemas.microsoft.com/office/powerpoint/2010/main" xmlns="" val="37782961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334768" y="0"/>
            <a:ext cx="6809232" cy="731520"/>
          </a:xfrm>
          <a:solidFill>
            <a:schemeClr val="accent1">
              <a:alpha val="70000"/>
            </a:schemeClr>
          </a:solidFill>
        </p:spPr>
        <p:txBody>
          <a:bodyPr>
            <a:normAutofit/>
          </a:bodyPr>
          <a:lstStyle>
            <a:lvl1pPr>
              <a:defRPr sz="3200"/>
            </a:lvl1pPr>
          </a:lstStyle>
          <a:p>
            <a:r>
              <a:rPr lang="en-US" dirty="0" smtClean="0"/>
              <a:t>Click to edit Master title style</a:t>
            </a:r>
            <a:endParaRPr lang="en-ZA"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4414807B-44EB-7242-827D-16A5EC7111B6}" type="slidenum">
              <a:rPr lang="en-ZA" smtClean="0"/>
              <a:pPr/>
              <a:t>‹#›</a:t>
            </a:fld>
            <a:endParaRPr lang="en-ZA" dirty="0"/>
          </a:p>
        </p:txBody>
      </p:sp>
      <p:pic>
        <p:nvPicPr>
          <p:cNvPr id="7" name="Picture 6"/>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0" y="0"/>
            <a:ext cx="2334768" cy="731520"/>
          </a:xfrm>
          <a:prstGeom prst="rect">
            <a:avLst/>
          </a:prstGeom>
        </p:spPr>
      </p:pic>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Z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black">
                    <a:tint val="75000"/>
                  </a:prstClr>
                </a:solidFill>
              </a:rPr>
              <a:t>2016/03/31                          ‹#›</a:t>
            </a:r>
            <a:endParaRPr lang="en-US" dirty="0" smtClean="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414807B-44EB-7242-827D-16A5EC7111B6}" type="slidenum">
              <a:rPr lang="en-ZA" smtClean="0"/>
              <a:pPr/>
              <a:t>‹#›</a:t>
            </a:fld>
            <a:endParaRPr lang="en-ZA"/>
          </a:p>
        </p:txBody>
      </p:sp>
      <p:pic>
        <p:nvPicPr>
          <p:cNvPr id="8" name="Picture 7"/>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0" y="0"/>
            <a:ext cx="1751076" cy="731520"/>
          </a:xfrm>
          <a:prstGeom prst="rect">
            <a:avLst/>
          </a:prstGeom>
        </p:spPr>
      </p:pic>
      <p:sp>
        <p:nvSpPr>
          <p:cNvPr id="9" name="Date Placeholder 4"/>
          <p:cNvSpPr txBox="1">
            <a:spLocks/>
          </p:cNvSpPr>
          <p:nvPr userDrawn="1"/>
        </p:nvSpPr>
        <p:spPr>
          <a:xfrm>
            <a:off x="8629650" y="6355845"/>
            <a:ext cx="298545" cy="365125"/>
          </a:xfrm>
          <a:prstGeom prst="rect">
            <a:avLst/>
          </a:prstGeom>
        </p:spPr>
        <p:txBody>
          <a:bodyPr vert="horz" lIns="68580" tIns="34290" rIns="68580" bIns="34290" rtlCol="0" anchor="ctr"/>
          <a:lstStyle>
            <a:defPPr>
              <a:defRPr lang="en-US"/>
            </a:defPPr>
            <a:lvl1pPr marL="0" marR="0" indent="0" algn="r" defTabSz="457200" rtl="0" eaLnBrk="1" fontAlgn="auto" latinLnBrk="0" hangingPunct="1">
              <a:lnSpc>
                <a:spcPct val="100000"/>
              </a:lnSpc>
              <a:spcBef>
                <a:spcPts val="0"/>
              </a:spcBef>
              <a:spcAft>
                <a:spcPts val="0"/>
              </a:spcAft>
              <a:buClrTx/>
              <a:buSzTx/>
              <a:buFontTx/>
              <a:buNone/>
              <a:tabLst/>
              <a:defRPr sz="105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2AB0247-BF6D-4F1C-98CA-087A51A4E21A}" type="slidenum">
              <a:rPr lang="en-US" sz="788" smtClean="0">
                <a:solidFill>
                  <a:prstClr val="black">
                    <a:tint val="75000"/>
                  </a:prstClr>
                </a:solidFill>
              </a:rPr>
              <a:pPr/>
              <a:t>‹#›</a:t>
            </a:fld>
            <a:endParaRPr lang="en-US" sz="788" dirty="0" smtClean="0">
              <a:solidFill>
                <a:prstClr val="black">
                  <a:tint val="75000"/>
                </a:prstClr>
              </a:solidFill>
            </a:endParaRPr>
          </a:p>
        </p:txBody>
      </p:sp>
    </p:spTree>
    <p:extLst>
      <p:ext uri="{BB962C8B-B14F-4D97-AF65-F5344CB8AC3E}">
        <p14:creationId xmlns:p14="http://schemas.microsoft.com/office/powerpoint/2010/main" xmlns="" val="6712702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r>
              <a:rPr lang="en-US" smtClean="0">
                <a:solidFill>
                  <a:prstClr val="black">
                    <a:tint val="75000"/>
                  </a:prstClr>
                </a:solidFill>
              </a:rPr>
              <a:t>2016/03/31                          ‹#›</a:t>
            </a:r>
            <a:endParaRPr lang="en-US" dirty="0" smtClean="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414807B-44EB-7242-827D-16A5EC7111B6}" type="slidenum">
              <a:rPr lang="en-ZA" smtClean="0"/>
              <a:pPr/>
              <a:t>‹#›</a:t>
            </a:fld>
            <a:endParaRPr lang="en-ZA"/>
          </a:p>
        </p:txBody>
      </p:sp>
      <p:pic>
        <p:nvPicPr>
          <p:cNvPr id="7" name="Picture 6"/>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0" y="0"/>
            <a:ext cx="1751076" cy="731520"/>
          </a:xfrm>
          <a:prstGeom prst="rect">
            <a:avLst/>
          </a:prstGeom>
        </p:spPr>
      </p:pic>
      <p:sp>
        <p:nvSpPr>
          <p:cNvPr id="8" name="Date Placeholder 4"/>
          <p:cNvSpPr txBox="1">
            <a:spLocks/>
          </p:cNvSpPr>
          <p:nvPr userDrawn="1"/>
        </p:nvSpPr>
        <p:spPr>
          <a:xfrm>
            <a:off x="8629650" y="6355845"/>
            <a:ext cx="298545" cy="365125"/>
          </a:xfrm>
          <a:prstGeom prst="rect">
            <a:avLst/>
          </a:prstGeom>
        </p:spPr>
        <p:txBody>
          <a:bodyPr vert="horz" lIns="68580" tIns="34290" rIns="68580" bIns="34290" rtlCol="0" anchor="ctr"/>
          <a:lstStyle>
            <a:defPPr>
              <a:defRPr lang="en-US"/>
            </a:defPPr>
            <a:lvl1pPr marL="0" marR="0" indent="0" algn="r" defTabSz="457200" rtl="0" eaLnBrk="1" fontAlgn="auto" latinLnBrk="0" hangingPunct="1">
              <a:lnSpc>
                <a:spcPct val="100000"/>
              </a:lnSpc>
              <a:spcBef>
                <a:spcPts val="0"/>
              </a:spcBef>
              <a:spcAft>
                <a:spcPts val="0"/>
              </a:spcAft>
              <a:buClrTx/>
              <a:buSzTx/>
              <a:buFontTx/>
              <a:buNone/>
              <a:tabLst/>
              <a:defRPr sz="105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2AB0247-BF6D-4F1C-98CA-087A51A4E21A}" type="slidenum">
              <a:rPr lang="en-US" sz="788" smtClean="0">
                <a:solidFill>
                  <a:prstClr val="black">
                    <a:tint val="75000"/>
                  </a:prstClr>
                </a:solidFill>
              </a:rPr>
              <a:pPr/>
              <a:t>‹#›</a:t>
            </a:fld>
            <a:endParaRPr lang="en-US" sz="788" dirty="0" smtClean="0">
              <a:solidFill>
                <a:prstClr val="black">
                  <a:tint val="75000"/>
                </a:prstClr>
              </a:solidFill>
            </a:endParaRPr>
          </a:p>
        </p:txBody>
      </p:sp>
    </p:spTree>
    <p:extLst>
      <p:ext uri="{BB962C8B-B14F-4D97-AF65-F5344CB8AC3E}">
        <p14:creationId xmlns:p14="http://schemas.microsoft.com/office/powerpoint/2010/main" xmlns="" val="7882987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r>
              <a:rPr lang="en-US" smtClean="0">
                <a:solidFill>
                  <a:prstClr val="black">
                    <a:tint val="75000"/>
                  </a:prstClr>
                </a:solidFill>
              </a:rPr>
              <a:t>2016/03/31                          ‹#›</a:t>
            </a:r>
            <a:endParaRPr lang="en-US" dirty="0" smtClean="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414807B-44EB-7242-827D-16A5EC7111B6}" type="slidenum">
              <a:rPr lang="en-ZA" smtClean="0"/>
              <a:pPr/>
              <a:t>‹#›</a:t>
            </a:fld>
            <a:endParaRPr lang="en-ZA"/>
          </a:p>
        </p:txBody>
      </p:sp>
      <p:pic>
        <p:nvPicPr>
          <p:cNvPr id="7" name="Picture 6"/>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0" y="15240"/>
            <a:ext cx="1751076" cy="731520"/>
          </a:xfrm>
          <a:prstGeom prst="rect">
            <a:avLst/>
          </a:prstGeom>
        </p:spPr>
      </p:pic>
      <p:sp>
        <p:nvSpPr>
          <p:cNvPr id="8" name="Date Placeholder 4"/>
          <p:cNvSpPr txBox="1">
            <a:spLocks/>
          </p:cNvSpPr>
          <p:nvPr userDrawn="1"/>
        </p:nvSpPr>
        <p:spPr>
          <a:xfrm>
            <a:off x="8629650" y="6355845"/>
            <a:ext cx="298545" cy="365125"/>
          </a:xfrm>
          <a:prstGeom prst="rect">
            <a:avLst/>
          </a:prstGeom>
        </p:spPr>
        <p:txBody>
          <a:bodyPr vert="horz" lIns="68580" tIns="34290" rIns="68580" bIns="34290" rtlCol="0" anchor="ctr"/>
          <a:lstStyle>
            <a:defPPr>
              <a:defRPr lang="en-US"/>
            </a:defPPr>
            <a:lvl1pPr marL="0" marR="0" indent="0" algn="r" defTabSz="457200" rtl="0" eaLnBrk="1" fontAlgn="auto" latinLnBrk="0" hangingPunct="1">
              <a:lnSpc>
                <a:spcPct val="100000"/>
              </a:lnSpc>
              <a:spcBef>
                <a:spcPts val="0"/>
              </a:spcBef>
              <a:spcAft>
                <a:spcPts val="0"/>
              </a:spcAft>
              <a:buClrTx/>
              <a:buSzTx/>
              <a:buFontTx/>
              <a:buNone/>
              <a:tabLst/>
              <a:defRPr sz="105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2AB0247-BF6D-4F1C-98CA-087A51A4E21A}" type="slidenum">
              <a:rPr lang="en-US" sz="788" smtClean="0">
                <a:solidFill>
                  <a:prstClr val="black">
                    <a:tint val="75000"/>
                  </a:prstClr>
                </a:solidFill>
              </a:rPr>
              <a:pPr/>
              <a:t>‹#›</a:t>
            </a:fld>
            <a:endParaRPr lang="en-US" sz="788" dirty="0" smtClean="0">
              <a:solidFill>
                <a:prstClr val="black">
                  <a:tint val="75000"/>
                </a:prstClr>
              </a:solidFill>
            </a:endParaRPr>
          </a:p>
        </p:txBody>
      </p:sp>
    </p:spTree>
    <p:extLst>
      <p:ext uri="{BB962C8B-B14F-4D97-AF65-F5344CB8AC3E}">
        <p14:creationId xmlns:p14="http://schemas.microsoft.com/office/powerpoint/2010/main" xmlns="" val="39876343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61BD49-FB88-9D46-933C-E412DB01FD5F}" type="datetime1">
              <a:rPr lang="en-US" smtClean="0"/>
              <a:pPr/>
              <a:t>9/15/2017</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4414807B-44EB-7242-827D-16A5EC7111B6}" type="slidenum">
              <a:rPr lang="en-ZA" smtClean="0"/>
              <a:pPr/>
              <a:t>‹#›</a:t>
            </a:fld>
            <a:endParaRPr lang="en-ZA"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fld id="{489A5825-9839-9445-A877-0063616D753E}" type="datetime1">
              <a:rPr lang="en-US" smtClean="0"/>
              <a:pPr/>
              <a:t>9/15/2017</a:t>
            </a:fld>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4414807B-44EB-7242-827D-16A5EC7111B6}" type="slidenum">
              <a:rPr lang="en-ZA" smtClean="0"/>
              <a:pPr/>
              <a:t>‹#›</a:t>
            </a:fld>
            <a:endParaRPr lang="en-ZA"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fld id="{DA79A6AB-4316-6145-AAD3-8DAF0B940D08}" type="datetime1">
              <a:rPr lang="en-US" smtClean="0"/>
              <a:pPr/>
              <a:t>9/15/2017</a:t>
            </a:fld>
            <a:endParaRPr lang="en-ZA" dirty="0"/>
          </a:p>
        </p:txBody>
      </p:sp>
      <p:sp>
        <p:nvSpPr>
          <p:cNvPr id="8" name="Footer Placeholder 7"/>
          <p:cNvSpPr>
            <a:spLocks noGrp="1"/>
          </p:cNvSpPr>
          <p:nvPr>
            <p:ph type="ftr" sz="quarter" idx="11"/>
          </p:nvPr>
        </p:nvSpPr>
        <p:spPr/>
        <p:txBody>
          <a:bodyPr/>
          <a:lstStyle/>
          <a:p>
            <a:endParaRPr lang="en-ZA" dirty="0"/>
          </a:p>
        </p:txBody>
      </p:sp>
      <p:sp>
        <p:nvSpPr>
          <p:cNvPr id="9" name="Slide Number Placeholder 8"/>
          <p:cNvSpPr>
            <a:spLocks noGrp="1"/>
          </p:cNvSpPr>
          <p:nvPr>
            <p:ph type="sldNum" sz="quarter" idx="12"/>
          </p:nvPr>
        </p:nvSpPr>
        <p:spPr/>
        <p:txBody>
          <a:bodyPr/>
          <a:lstStyle/>
          <a:p>
            <a:fld id="{4414807B-44EB-7242-827D-16A5EC7111B6}" type="slidenum">
              <a:rPr lang="en-ZA" smtClean="0"/>
              <a:pPr/>
              <a:t>‹#›</a:t>
            </a:fld>
            <a:endParaRPr lang="en-ZA"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87B7C605-766F-EC43-9A4C-04AF0799C341}" type="datetime1">
              <a:rPr lang="en-US" smtClean="0"/>
              <a:pPr/>
              <a:t>9/15/2017</a:t>
            </a:fld>
            <a:endParaRPr lang="en-ZA" dirty="0"/>
          </a:p>
        </p:txBody>
      </p:sp>
      <p:sp>
        <p:nvSpPr>
          <p:cNvPr id="4" name="Footer Placeholder 3"/>
          <p:cNvSpPr>
            <a:spLocks noGrp="1"/>
          </p:cNvSpPr>
          <p:nvPr>
            <p:ph type="ftr" sz="quarter" idx="11"/>
          </p:nvPr>
        </p:nvSpPr>
        <p:spPr/>
        <p:txBody>
          <a:bodyPr/>
          <a:lstStyle/>
          <a:p>
            <a:endParaRPr lang="en-ZA" dirty="0"/>
          </a:p>
        </p:txBody>
      </p:sp>
      <p:sp>
        <p:nvSpPr>
          <p:cNvPr id="5" name="Slide Number Placeholder 4"/>
          <p:cNvSpPr>
            <a:spLocks noGrp="1"/>
          </p:cNvSpPr>
          <p:nvPr>
            <p:ph type="sldNum" sz="quarter" idx="12"/>
          </p:nvPr>
        </p:nvSpPr>
        <p:spPr/>
        <p:txBody>
          <a:bodyPr/>
          <a:lstStyle/>
          <a:p>
            <a:fld id="{4414807B-44EB-7242-827D-16A5EC7111B6}" type="slidenum">
              <a:rPr lang="en-ZA" smtClean="0"/>
              <a:pPr/>
              <a:t>‹#›</a:t>
            </a:fld>
            <a:endParaRPr lang="en-ZA"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034357-A638-A747-ABDA-5DEB1877EF58}" type="datetime1">
              <a:rPr lang="en-US" smtClean="0"/>
              <a:pPr/>
              <a:t>9/15/2017</a:t>
            </a:fld>
            <a:endParaRPr lang="en-ZA" dirty="0"/>
          </a:p>
        </p:txBody>
      </p:sp>
      <p:sp>
        <p:nvSpPr>
          <p:cNvPr id="3" name="Footer Placeholder 2"/>
          <p:cNvSpPr>
            <a:spLocks noGrp="1"/>
          </p:cNvSpPr>
          <p:nvPr>
            <p:ph type="ftr" sz="quarter" idx="11"/>
          </p:nvPr>
        </p:nvSpPr>
        <p:spPr/>
        <p:txBody>
          <a:bodyPr/>
          <a:lstStyle/>
          <a:p>
            <a:endParaRPr lang="en-ZA" dirty="0"/>
          </a:p>
        </p:txBody>
      </p:sp>
      <p:sp>
        <p:nvSpPr>
          <p:cNvPr id="4" name="Slide Number Placeholder 3"/>
          <p:cNvSpPr>
            <a:spLocks noGrp="1"/>
          </p:cNvSpPr>
          <p:nvPr>
            <p:ph type="sldNum" sz="quarter" idx="12"/>
          </p:nvPr>
        </p:nvSpPr>
        <p:spPr/>
        <p:txBody>
          <a:bodyPr/>
          <a:lstStyle/>
          <a:p>
            <a:fld id="{4414807B-44EB-7242-827D-16A5EC7111B6}" type="slidenum">
              <a:rPr lang="en-ZA" smtClean="0"/>
              <a:pPr/>
              <a:t>‹#›</a:t>
            </a:fld>
            <a:endParaRPr lang="en-ZA"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616B00-BF25-4E4E-AD3F-BC7016CBA531}" type="datetime1">
              <a:rPr lang="en-US" smtClean="0"/>
              <a:pPr/>
              <a:t>9/15/2017</a:t>
            </a:fld>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4414807B-44EB-7242-827D-16A5EC7111B6}" type="slidenum">
              <a:rPr lang="en-ZA" smtClean="0"/>
              <a:pPr/>
              <a:t>‹#›</a:t>
            </a:fld>
            <a:endParaRPr lang="en-ZA"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0A46E1-635B-8840-8E2C-D60CAF4F94D3}" type="datetime1">
              <a:rPr lang="en-US" smtClean="0"/>
              <a:pPr/>
              <a:t>9/15/2017</a:t>
            </a:fld>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4414807B-44EB-7242-827D-16A5EC7111B6}" type="slidenum">
              <a:rPr lang="en-ZA" smtClean="0"/>
              <a:pPr/>
              <a:t>‹#›</a:t>
            </a:fld>
            <a:endParaRPr lang="en-ZA"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2B2201-FA8D-3D49-B3A4-73E27D176CEB}" type="datetime1">
              <a:rPr lang="en-US" smtClean="0"/>
              <a:pPr/>
              <a:t>9/15/2017</a:t>
            </a:fld>
            <a:endParaRPr lang="en-ZA"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14807B-44EB-7242-827D-16A5EC7111B6}" type="slidenum">
              <a:rPr lang="en-ZA" smtClean="0"/>
              <a:pPr/>
              <a:t>‹#›</a:t>
            </a:fld>
            <a:endParaRPr lang="en-ZA"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dirty="0"/>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smtClean="0">
                <a:solidFill>
                  <a:prstClr val="black">
                    <a:tint val="75000"/>
                  </a:prstClr>
                </a:solidFill>
              </a:rPr>
              <a:t>2016/03/31                          ‹#›</a:t>
            </a:r>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050">
                <a:solidFill>
                  <a:srgbClr val="000000"/>
                </a:solidFill>
              </a:defRPr>
            </a:lvl1pPr>
          </a:lstStyle>
          <a:p>
            <a:fld id="{6D22F896-40B5-4ADD-8801-0D06FADFA095}" type="slidenum">
              <a:rPr lang="en-US" smtClean="0"/>
              <a:pPr/>
              <a:t>‹#›</a:t>
            </a:fld>
            <a:endParaRPr lang="en-US" dirty="0"/>
          </a:p>
        </p:txBody>
      </p:sp>
      <p:pic>
        <p:nvPicPr>
          <p:cNvPr id="7" name="Picture 6"/>
          <p:cNvPicPr>
            <a:picLocks noChangeAspect="1"/>
          </p:cNvPicPr>
          <p:nvPr userDrawn="1"/>
        </p:nvPicPr>
        <p:blipFill>
          <a:blip r:embed="rId13">
            <a:extLst>
              <a:ext uri="{28A0092B-C50C-407E-A947-70E740481C1C}">
                <a14:useLocalDpi xmlns:a14="http://schemas.microsoft.com/office/drawing/2010/main" xmlns="" val="0"/>
              </a:ext>
            </a:extLst>
          </a:blip>
          <a:stretch>
            <a:fillRect/>
          </a:stretch>
        </p:blipFill>
        <p:spPr>
          <a:xfrm>
            <a:off x="0" y="0"/>
            <a:ext cx="1751076" cy="583108"/>
          </a:xfrm>
          <a:prstGeom prst="rect">
            <a:avLst/>
          </a:prstGeom>
        </p:spPr>
      </p:pic>
    </p:spTree>
    <p:extLst>
      <p:ext uri="{BB962C8B-B14F-4D97-AF65-F5344CB8AC3E}">
        <p14:creationId xmlns:p14="http://schemas.microsoft.com/office/powerpoint/2010/main" xmlns="" val="28035381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3429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descr="centre wide"/>
          <p:cNvSpPr txBox="1">
            <a:spLocks noChangeArrowheads="1"/>
          </p:cNvSpPr>
          <p:nvPr/>
        </p:nvSpPr>
        <p:spPr>
          <a:xfrm>
            <a:off x="0" y="0"/>
            <a:ext cx="9144000" cy="4417391"/>
          </a:xfrm>
          <a:prstGeom prst="rect">
            <a:avLst/>
          </a:prstGeom>
          <a:blipFill dpi="0" rotWithShape="0">
            <a:blip r:embed="rId2"/>
            <a:srcRect/>
            <a:stretch>
              <a:fillRect/>
            </a:stretch>
          </a:blipFill>
          <a:effectLst/>
        </p:spPr>
        <p:txBody>
          <a:bodyPr vert="horz" lIns="91440" tIns="45720" rIns="91440" bIns="45720" rtlCol="0" anchor="ctr">
            <a:normAutofit fontScale="97500"/>
          </a:bodyPr>
          <a:lstStyle/>
          <a:p>
            <a:pPr marL="0" marR="0" lvl="0" indent="0" algn="ctr" defTabSz="457200" rtl="0" eaLnBrk="1" fontAlgn="auto" latinLnBrk="0" hangingPunct="1">
              <a:lnSpc>
                <a:spcPct val="100000"/>
              </a:lnSpc>
              <a:spcBef>
                <a:spcPct val="0"/>
              </a:spcBef>
              <a:spcAft>
                <a:spcPts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ZA" sz="2000" b="0" i="0" u="none" strike="noStrike" kern="1200" cap="none" spc="0" normalizeH="0" baseline="0" noProof="0" dirty="0" smtClean="0">
                <a:ln>
                  <a:noFill/>
                </a:ln>
                <a:solidFill>
                  <a:schemeClr val="bg1"/>
                </a:solidFill>
                <a:effectLst/>
                <a:uLnTx/>
                <a:uFillTx/>
                <a:latin typeface="+mj-lt"/>
                <a:ea typeface="ＭＳ Ｐゴシック" pitchFamily="-112" charset="-128"/>
                <a:cs typeface="ＭＳ Ｐゴシック" pitchFamily="-112" charset="-128"/>
              </a:rPr>
              <a:t/>
            </a:r>
            <a:br>
              <a:rPr kumimoji="0" lang="en-ZA" sz="2000" b="0" i="0" u="none" strike="noStrike" kern="1200" cap="none" spc="0" normalizeH="0" baseline="0" noProof="0" dirty="0" smtClean="0">
                <a:ln>
                  <a:noFill/>
                </a:ln>
                <a:solidFill>
                  <a:schemeClr val="bg1"/>
                </a:solidFill>
                <a:effectLst/>
                <a:uLnTx/>
                <a:uFillTx/>
                <a:latin typeface="+mj-lt"/>
                <a:ea typeface="ＭＳ Ｐゴシック" pitchFamily="-112" charset="-128"/>
                <a:cs typeface="ＭＳ Ｐゴシック" pitchFamily="-112" charset="-128"/>
              </a:rPr>
            </a:br>
            <a:r>
              <a:rPr kumimoji="0" lang="en-ZA" sz="2000" b="0" i="0" u="none" strike="noStrike" kern="1200" cap="none" spc="0" normalizeH="0" baseline="0" noProof="0" dirty="0" smtClean="0">
                <a:ln>
                  <a:noFill/>
                </a:ln>
                <a:solidFill>
                  <a:schemeClr val="tx1"/>
                </a:solidFill>
                <a:effectLst>
                  <a:outerShdw blurRad="38100" dist="38100" dir="2700000" algn="tl">
                    <a:srgbClr val="DDDDDD"/>
                  </a:outerShdw>
                </a:effectLst>
                <a:uLnTx/>
                <a:uFillTx/>
                <a:latin typeface="+mj-lt"/>
                <a:ea typeface="ＭＳ Ｐゴシック" pitchFamily="-112" charset="-128"/>
                <a:cs typeface="ＭＳ Ｐゴシック" pitchFamily="-112" charset="-128"/>
              </a:rPr>
              <a:t/>
            </a:r>
            <a:br>
              <a:rPr kumimoji="0" lang="en-ZA" sz="2000" b="0" i="0" u="none" strike="noStrike" kern="1200" cap="none" spc="0" normalizeH="0" baseline="0" noProof="0" dirty="0" smtClean="0">
                <a:ln>
                  <a:noFill/>
                </a:ln>
                <a:solidFill>
                  <a:schemeClr val="tx1"/>
                </a:solidFill>
                <a:effectLst>
                  <a:outerShdw blurRad="38100" dist="38100" dir="2700000" algn="tl">
                    <a:srgbClr val="DDDDDD"/>
                  </a:outerShdw>
                </a:effectLst>
                <a:uLnTx/>
                <a:uFillTx/>
                <a:latin typeface="+mj-lt"/>
                <a:ea typeface="ＭＳ Ｐゴシック" pitchFamily="-112" charset="-128"/>
                <a:cs typeface="ＭＳ Ｐゴシック" pitchFamily="-112" charset="-128"/>
              </a:rPr>
            </a:br>
            <a:endParaRPr kumimoji="0" lang="en-ZA" sz="2000" b="0" i="0" u="none" strike="noStrike" kern="1200" cap="none" spc="0" normalizeH="0" baseline="0" noProof="0" dirty="0">
              <a:ln>
                <a:noFill/>
              </a:ln>
              <a:solidFill>
                <a:schemeClr val="tx1"/>
              </a:solidFill>
              <a:effectLst>
                <a:outerShdw blurRad="38100" dist="38100" dir="2700000" algn="tl">
                  <a:srgbClr val="DDDDDD"/>
                </a:outerShdw>
              </a:effectLst>
              <a:uLnTx/>
              <a:uFillTx/>
              <a:latin typeface="+mj-lt"/>
              <a:ea typeface="ＭＳ Ｐゴシック" pitchFamily="-112" charset="-128"/>
              <a:cs typeface="ＭＳ Ｐゴシック" pitchFamily="-112" charset="-128"/>
            </a:endParaRPr>
          </a:p>
        </p:txBody>
      </p:sp>
      <p:sp>
        <p:nvSpPr>
          <p:cNvPr id="2" name="Title 1"/>
          <p:cNvSpPr>
            <a:spLocks noGrp="1"/>
          </p:cNvSpPr>
          <p:nvPr>
            <p:ph type="ctrTitle"/>
          </p:nvPr>
        </p:nvSpPr>
        <p:spPr>
          <a:xfrm>
            <a:off x="651565" y="0"/>
            <a:ext cx="7772400" cy="1470025"/>
          </a:xfrm>
        </p:spPr>
        <p:txBody>
          <a:bodyPr/>
          <a:lstStyle/>
          <a:p>
            <a:r>
              <a:rPr lang="en-ZA" b="1" dirty="0" smtClean="0">
                <a:solidFill>
                  <a:schemeClr val="bg1"/>
                </a:solidFill>
                <a:latin typeface="Calibri" panose="020F0502020204030204" pitchFamily="34" charset="0"/>
              </a:rPr>
              <a:t>Presentation to Portfolio Committee</a:t>
            </a:r>
            <a:endParaRPr lang="en-ZA" b="1" dirty="0">
              <a:solidFill>
                <a:schemeClr val="bg1"/>
              </a:solidFill>
              <a:latin typeface="Calibri" panose="020F0502020204030204" pitchFamily="34" charset="0"/>
            </a:endParaRPr>
          </a:p>
        </p:txBody>
      </p:sp>
      <p:sp>
        <p:nvSpPr>
          <p:cNvPr id="3" name="Subtitle 2"/>
          <p:cNvSpPr>
            <a:spLocks noGrp="1"/>
          </p:cNvSpPr>
          <p:nvPr>
            <p:ph type="subTitle" idx="1"/>
          </p:nvPr>
        </p:nvSpPr>
        <p:spPr>
          <a:xfrm>
            <a:off x="1575463" y="4505735"/>
            <a:ext cx="6400800" cy="2338204"/>
          </a:xfrm>
        </p:spPr>
        <p:txBody>
          <a:bodyPr>
            <a:normAutofit fontScale="70000" lnSpcReduction="20000"/>
          </a:bodyPr>
          <a:lstStyle/>
          <a:p>
            <a:r>
              <a:rPr lang="en-ZA" sz="3500" b="1" dirty="0" smtClean="0">
                <a:solidFill>
                  <a:schemeClr val="tx1"/>
                </a:solidFill>
                <a:latin typeface="Calibri" panose="020F0502020204030204" pitchFamily="34" charset="0"/>
              </a:rPr>
              <a:t>15 AUGUST 2017</a:t>
            </a:r>
          </a:p>
          <a:p>
            <a:endParaRPr lang="en-ZA" sz="3500" b="1" dirty="0" smtClean="0">
              <a:solidFill>
                <a:schemeClr val="tx1"/>
              </a:solidFill>
              <a:latin typeface="Calibri" panose="020F0502020204030204" pitchFamily="34" charset="0"/>
            </a:endParaRPr>
          </a:p>
          <a:p>
            <a:r>
              <a:rPr lang="en-ZA" b="1" dirty="0" smtClean="0">
                <a:solidFill>
                  <a:schemeClr val="tx1"/>
                </a:solidFill>
                <a:latin typeface="Calibri" panose="020F0502020204030204" pitchFamily="34" charset="0"/>
              </a:rPr>
              <a:t>CENTRE FOR PUBLIC SERVICE INNOVATION</a:t>
            </a:r>
          </a:p>
          <a:p>
            <a:endParaRPr lang="en-ZA" dirty="0" smtClean="0">
              <a:solidFill>
                <a:schemeClr val="tx1">
                  <a:lumMod val="50000"/>
                  <a:lumOff val="50000"/>
                </a:schemeClr>
              </a:solidFill>
              <a:latin typeface="Calibri" panose="020F0502020204030204" pitchFamily="34" charset="0"/>
            </a:endParaRPr>
          </a:p>
          <a:p>
            <a:r>
              <a:rPr lang="en-ZA" b="1" dirty="0" err="1" smtClean="0">
                <a:solidFill>
                  <a:schemeClr val="tx1"/>
                </a:solidFill>
                <a:latin typeface="Calibri" panose="020F0502020204030204" pitchFamily="34" charset="0"/>
              </a:rPr>
              <a:t>1</a:t>
            </a:r>
            <a:r>
              <a:rPr lang="en-ZA" b="1" baseline="30000" dirty="0" err="1" smtClean="0">
                <a:solidFill>
                  <a:schemeClr val="tx1"/>
                </a:solidFill>
                <a:latin typeface="Calibri" panose="020F0502020204030204" pitchFamily="34" charset="0"/>
              </a:rPr>
              <a:t>ST</a:t>
            </a:r>
            <a:r>
              <a:rPr lang="en-ZA" b="1" dirty="0" smtClean="0">
                <a:solidFill>
                  <a:schemeClr val="tx1"/>
                </a:solidFill>
                <a:latin typeface="Calibri" panose="020F0502020204030204" pitchFamily="34" charset="0"/>
              </a:rPr>
              <a:t>  QUARTER PERFORMANCE REPORT</a:t>
            </a:r>
          </a:p>
          <a:p>
            <a:r>
              <a:rPr lang="en-ZA" b="1" dirty="0" smtClean="0">
                <a:solidFill>
                  <a:schemeClr val="tx1"/>
                </a:solidFill>
                <a:latin typeface="Calibri" panose="020F0502020204030204" pitchFamily="34" charset="0"/>
              </a:rPr>
              <a:t>(APRIL 2017-JUNE 2017)</a:t>
            </a:r>
          </a:p>
        </p:txBody>
      </p:sp>
      <p:pic>
        <p:nvPicPr>
          <p:cNvPr id="5" name="Picture 4" descr="CPSI-Logo-Transp.gif"/>
          <p:cNvPicPr>
            <a:picLocks noChangeAspect="1"/>
          </p:cNvPicPr>
          <p:nvPr/>
        </p:nvPicPr>
        <p:blipFill>
          <a:blip r:embed="rId3"/>
          <a:stretch>
            <a:fillRect/>
          </a:stretch>
        </p:blipFill>
        <p:spPr>
          <a:xfrm>
            <a:off x="8007070" y="4417390"/>
            <a:ext cx="1136929" cy="2440609"/>
          </a:xfrm>
          <a:prstGeom prst="rect">
            <a:avLst/>
          </a:prstGeom>
          <a:effectLst/>
        </p:spPr>
      </p:pic>
      <p:sp>
        <p:nvSpPr>
          <p:cNvPr id="7" name="Slide Number Placeholder 6"/>
          <p:cNvSpPr>
            <a:spLocks noGrp="1"/>
          </p:cNvSpPr>
          <p:nvPr>
            <p:ph type="sldNum" sz="quarter" idx="12"/>
          </p:nvPr>
        </p:nvSpPr>
        <p:spPr/>
        <p:txBody>
          <a:bodyPr/>
          <a:lstStyle/>
          <a:p>
            <a:r>
              <a:rPr lang="en-ZA" dirty="0" smtClean="0"/>
              <a:t>)</a:t>
            </a:r>
            <a:fld id="{4414807B-44EB-7242-827D-16A5EC7111B6}" type="slidenum">
              <a:rPr lang="en-ZA" smtClean="0"/>
              <a:pPr/>
              <a:t>1</a:t>
            </a:fld>
            <a:endParaRPr lang="en-ZA" dirty="0"/>
          </a:p>
        </p:txBody>
      </p:sp>
      <p:pic>
        <p:nvPicPr>
          <p:cNvPr id="8" name="Picture 7" descr="RSA-Code-of-Arms2.gif"/>
          <p:cNvPicPr>
            <a:picLocks noChangeAspect="1"/>
          </p:cNvPicPr>
          <p:nvPr/>
        </p:nvPicPr>
        <p:blipFill>
          <a:blip r:embed="rId4"/>
          <a:stretch>
            <a:fillRect/>
          </a:stretch>
        </p:blipFill>
        <p:spPr>
          <a:xfrm>
            <a:off x="0" y="4485346"/>
            <a:ext cx="1817730" cy="2372653"/>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smtClean="0"/>
              <a:t>Progress against 1</a:t>
            </a:r>
            <a:r>
              <a:rPr lang="en-ZA" b="1" baseline="30000" dirty="0" smtClean="0"/>
              <a:t>st</a:t>
            </a:r>
            <a:r>
              <a:rPr lang="en-ZA" b="1" dirty="0" smtClean="0"/>
              <a:t> Quarter targets</a:t>
            </a:r>
            <a:endParaRPr lang="en-ZA" b="1" dirty="0"/>
          </a:p>
        </p:txBody>
      </p:sp>
      <p:sp>
        <p:nvSpPr>
          <p:cNvPr id="4" name="Slide Number Placeholder 3"/>
          <p:cNvSpPr>
            <a:spLocks noGrp="1"/>
          </p:cNvSpPr>
          <p:nvPr>
            <p:ph type="sldNum" sz="quarter" idx="12"/>
          </p:nvPr>
        </p:nvSpPr>
        <p:spPr/>
        <p:txBody>
          <a:bodyPr/>
          <a:lstStyle/>
          <a:p>
            <a:fld id="{4414807B-44EB-7242-827D-16A5EC7111B6}" type="slidenum">
              <a:rPr lang="en-ZA" smtClean="0">
                <a:solidFill>
                  <a:prstClr val="black">
                    <a:tint val="75000"/>
                  </a:prstClr>
                </a:solidFill>
              </a:rPr>
              <a:pPr/>
              <a:t>10</a:t>
            </a:fld>
            <a:endParaRPr lang="en-ZA" dirty="0">
              <a:solidFill>
                <a:prstClr val="black">
                  <a:tint val="75000"/>
                </a:prstClr>
              </a:solidFill>
            </a:endParaRPr>
          </a:p>
        </p:txBody>
      </p:sp>
      <p:sp>
        <p:nvSpPr>
          <p:cNvPr id="5" name="Content Placeholder 2"/>
          <p:cNvSpPr>
            <a:spLocks noGrp="1"/>
          </p:cNvSpPr>
          <p:nvPr>
            <p:ph idx="1"/>
          </p:nvPr>
        </p:nvSpPr>
        <p:spPr>
          <a:xfrm>
            <a:off x="156575" y="862444"/>
            <a:ext cx="8830850" cy="5659380"/>
          </a:xfrm>
        </p:spPr>
        <p:txBody>
          <a:bodyPr>
            <a:noAutofit/>
          </a:bodyPr>
          <a:lstStyle/>
          <a:p>
            <a:pPr marL="450850" lvl="3" indent="0" algn="just">
              <a:spcBef>
                <a:spcPts val="0"/>
              </a:spcBef>
              <a:buSzPct val="80000"/>
              <a:buNone/>
            </a:pPr>
            <a:endParaRPr lang="en-GB" dirty="0" smtClean="0"/>
          </a:p>
          <a:p>
            <a:pPr marL="450850" lvl="2" indent="-282575" algn="just">
              <a:spcBef>
                <a:spcPts val="0"/>
              </a:spcBef>
              <a:buSzPct val="80000"/>
              <a:buFont typeface="Wingdings 2"/>
              <a:buChar char=""/>
            </a:pPr>
            <a:endParaRPr lang="en-ZA" sz="2200" dirty="0" smtClean="0"/>
          </a:p>
          <a:p>
            <a:pPr>
              <a:spcAft>
                <a:spcPts val="0"/>
              </a:spcAft>
            </a:pPr>
            <a:endParaRPr lang="en-ZA" sz="1600" dirty="0"/>
          </a:p>
        </p:txBody>
      </p:sp>
      <p:graphicFrame>
        <p:nvGraphicFramePr>
          <p:cNvPr id="3" name="Table 2"/>
          <p:cNvGraphicFramePr>
            <a:graphicFrameLocks noGrp="1"/>
          </p:cNvGraphicFramePr>
          <p:nvPr>
            <p:extLst>
              <p:ext uri="{D42A27DB-BD31-4B8C-83A1-F6EECF244321}">
                <p14:modId xmlns:p14="http://schemas.microsoft.com/office/powerpoint/2010/main" xmlns="" val="360906432"/>
              </p:ext>
            </p:extLst>
          </p:nvPr>
        </p:nvGraphicFramePr>
        <p:xfrm>
          <a:off x="2" y="790758"/>
          <a:ext cx="9143999" cy="5930717"/>
        </p:xfrm>
        <a:graphic>
          <a:graphicData uri="http://schemas.openxmlformats.org/drawingml/2006/table">
            <a:tbl>
              <a:tblPr firstRow="1" firstCol="1" bandRow="1"/>
              <a:tblGrid>
                <a:gridCol w="432058"/>
                <a:gridCol w="708303"/>
                <a:gridCol w="1763619"/>
                <a:gridCol w="1496064"/>
                <a:gridCol w="1671744"/>
                <a:gridCol w="1052211"/>
                <a:gridCol w="1052211"/>
                <a:gridCol w="967789"/>
              </a:tblGrid>
              <a:tr h="1155025">
                <a:tc>
                  <a:txBody>
                    <a:bodyPr/>
                    <a:lstStyle/>
                    <a:p>
                      <a:pPr algn="ctr">
                        <a:lnSpc>
                          <a:spcPct val="107000"/>
                        </a:lnSpc>
                        <a:spcAft>
                          <a:spcPts val="0"/>
                        </a:spcAft>
                      </a:pPr>
                      <a:r>
                        <a:rPr lang="en-ZA" sz="11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Target no</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5909" marR="15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07000"/>
                        </a:lnSpc>
                        <a:spcAft>
                          <a:spcPts val="0"/>
                        </a:spcAft>
                      </a:pPr>
                      <a:r>
                        <a:rPr lang="en-ZA" sz="11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Responsible unit</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5909" marR="15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07000"/>
                        </a:lnSpc>
                        <a:spcAft>
                          <a:spcPts val="0"/>
                        </a:spcAft>
                      </a:pPr>
                      <a:r>
                        <a:rPr lang="en-ZA" sz="11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Target for 2017/18 as per Annual Performance Plan (APP)</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5909" marR="15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07000"/>
                        </a:lnSpc>
                        <a:spcAft>
                          <a:spcPts val="0"/>
                        </a:spcAft>
                      </a:pPr>
                      <a:r>
                        <a:rPr lang="en-ZA" sz="11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a:t>
                      </a:r>
                      <a:r>
                        <a:rPr lang="en-ZA" sz="1100" b="1" baseline="30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st</a:t>
                      </a:r>
                      <a:r>
                        <a:rPr lang="en-ZA" sz="11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Quarter Target</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5909" marR="15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07000"/>
                        </a:lnSpc>
                        <a:spcAft>
                          <a:spcPts val="0"/>
                        </a:spcAft>
                      </a:pPr>
                      <a:r>
                        <a:rPr lang="en-ZA" sz="11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Actual Achievement for the 1</a:t>
                      </a:r>
                      <a:r>
                        <a:rPr lang="en-ZA" sz="1100" b="1" baseline="30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st</a:t>
                      </a:r>
                      <a:r>
                        <a:rPr lang="en-ZA" sz="11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Quarter</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5909" marR="15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07000"/>
                        </a:lnSpc>
                        <a:spcAft>
                          <a:spcPts val="0"/>
                        </a:spcAft>
                      </a:pPr>
                      <a:r>
                        <a:rPr lang="en-ZA" sz="11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Deviation from planned target to Actual Achievement for the 1</a:t>
                      </a:r>
                      <a:r>
                        <a:rPr lang="en-ZA" sz="1100" b="1" baseline="30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st</a:t>
                      </a:r>
                      <a:r>
                        <a:rPr lang="en-ZA" sz="11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Quarter</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5909" marR="15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07000"/>
                        </a:lnSpc>
                        <a:spcAft>
                          <a:spcPts val="0"/>
                        </a:spcAft>
                      </a:pPr>
                      <a:r>
                        <a:rPr lang="en-ZA" sz="11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Comment/ Mechanisms to address differences in targets</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5909" marR="15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07000"/>
                        </a:lnSpc>
                        <a:spcAft>
                          <a:spcPts val="0"/>
                        </a:spcAft>
                      </a:pPr>
                      <a:r>
                        <a:rPr lang="en-ZA" sz="11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Performance Rating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15909" marR="15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r h="1755368">
                <a:tc>
                  <a:txBody>
                    <a:bodyPr/>
                    <a:lstStyle/>
                    <a:p>
                      <a:pPr algn="r">
                        <a:lnSpc>
                          <a:spcPct val="107000"/>
                        </a:lnSpc>
                        <a:spcAft>
                          <a:spcPts val="0"/>
                        </a:spcAft>
                      </a:pPr>
                      <a:r>
                        <a:rPr lang="en-ZA"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15909" marR="15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ZA"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SM</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15909" marR="15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GB" sz="1100" dirty="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Quarterly performance</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GB" sz="1100" dirty="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reports submitted to</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GB" sz="1100" dirty="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the Executive Authority,</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GB" sz="1100" dirty="0" err="1">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DPSA</a:t>
                      </a:r>
                      <a:r>
                        <a:rPr lang="en-GB" sz="1100" dirty="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GB" sz="1100" dirty="0" err="1">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DPME</a:t>
                      </a:r>
                      <a:r>
                        <a:rPr lang="en-GB" sz="1100" dirty="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 and the</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GB" sz="1100" dirty="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National Treasury </a:t>
                      </a:r>
                      <a:r>
                        <a:rPr lang="en-GB" sz="1100" dirty="0" smtClean="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within 30 </a:t>
                      </a:r>
                      <a:r>
                        <a:rPr lang="en-GB" sz="1100" dirty="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days from the end </a:t>
                      </a:r>
                      <a:r>
                        <a:rPr lang="en-GB" sz="1100" dirty="0" smtClean="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of each </a:t>
                      </a:r>
                      <a:r>
                        <a:rPr lang="en-GB" sz="1100" dirty="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quarter</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5909" marR="15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GB" sz="1100" dirty="0" smtClean="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4</a:t>
                      </a:r>
                      <a:r>
                        <a:rPr lang="en-GB" sz="1100" baseline="30000" dirty="0" smtClean="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th</a:t>
                      </a:r>
                      <a:r>
                        <a:rPr lang="en-GB" sz="1100" baseline="0" dirty="0" smtClean="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GB" sz="1100" dirty="0" smtClean="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quarter </a:t>
                      </a:r>
                      <a:r>
                        <a:rPr lang="en-GB" sz="1100" dirty="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performance</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GB" sz="1100" dirty="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report for 2016/17</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GB" sz="1100" dirty="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produced and</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GB" sz="1100" dirty="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submitted to</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GB" sz="1100" dirty="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Executive </a:t>
                      </a:r>
                      <a:r>
                        <a:rPr lang="en-GB" sz="1100" dirty="0" smtClean="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Authority, </a:t>
                      </a:r>
                      <a:r>
                        <a:rPr lang="en-GB" sz="1100" dirty="0" err="1" smtClean="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DPSA</a:t>
                      </a:r>
                      <a:r>
                        <a:rPr lang="en-GB" sz="1100" dirty="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GB" sz="1100" dirty="0" err="1">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DPME</a:t>
                      </a:r>
                      <a:r>
                        <a:rPr lang="en-GB" sz="1100" dirty="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GB" sz="1100" dirty="0" smtClean="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and the </a:t>
                      </a:r>
                      <a:r>
                        <a:rPr lang="en-GB" sz="1100" dirty="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National Treasury</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GB" sz="1100" dirty="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by 30 April 2017</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5909" marR="15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GB" sz="1100" dirty="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4th Quarter report of 2015/16 submitted to </a:t>
                      </a:r>
                      <a:r>
                        <a:rPr lang="en-GB" sz="1100" dirty="0" err="1">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MPSA</a:t>
                      </a:r>
                      <a:r>
                        <a:rPr lang="en-GB" sz="1100" dirty="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GB" sz="1100" dirty="0" err="1">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DPSA</a:t>
                      </a:r>
                      <a:r>
                        <a:rPr lang="en-GB" sz="1100" dirty="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GB" sz="1100" dirty="0" err="1">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DPME</a:t>
                      </a:r>
                      <a:r>
                        <a:rPr lang="en-GB" sz="1100" dirty="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 and National Treasury by 30 April 2017</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5909" marR="15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GB" sz="1100" dirty="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None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5909" marR="15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GB" sz="1100" dirty="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None</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5909" marR="15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tabLst>
                          <a:tab pos="2602230" algn="l"/>
                        </a:tabLst>
                      </a:pPr>
                      <a:r>
                        <a:rPr lang="en-ZA" sz="11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Achieved</a:t>
                      </a:r>
                      <a:endParaRPr lang="en-ZA"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15909" marR="15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1617841">
                <a:tc>
                  <a:txBody>
                    <a:bodyPr/>
                    <a:lstStyle/>
                    <a:p>
                      <a:pPr algn="r">
                        <a:lnSpc>
                          <a:spcPct val="107000"/>
                        </a:lnSpc>
                        <a:spcAft>
                          <a:spcPts val="0"/>
                        </a:spcAft>
                      </a:pPr>
                      <a:r>
                        <a:rPr lang="en-ZA"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15909" marR="15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ZA"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SM</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15909" marR="15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GB" sz="1100" dirty="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Annual Report developed</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GB" sz="1100" dirty="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and submitted to </a:t>
                      </a:r>
                      <a:r>
                        <a:rPr lang="en-GB" sz="1100" dirty="0" err="1" smtClean="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AGSA</a:t>
                      </a:r>
                      <a:r>
                        <a:rPr lang="en-GB" sz="1100" dirty="0" smtClean="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 for </a:t>
                      </a:r>
                      <a:r>
                        <a:rPr lang="en-GB" sz="1100" dirty="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audit, the </a:t>
                      </a:r>
                      <a:r>
                        <a:rPr lang="en-GB" sz="1100" dirty="0" smtClean="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National Treasury </a:t>
                      </a:r>
                      <a:r>
                        <a:rPr lang="en-GB" sz="1100" dirty="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and to </a:t>
                      </a:r>
                      <a:r>
                        <a:rPr lang="en-GB" sz="1100" dirty="0" smtClean="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the Executive </a:t>
                      </a:r>
                      <a:r>
                        <a:rPr lang="en-GB" sz="1100" dirty="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Authority </a:t>
                      </a:r>
                      <a:r>
                        <a:rPr lang="en-GB" sz="1100" dirty="0" smtClean="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for tabling </a:t>
                      </a:r>
                      <a:r>
                        <a:rPr lang="en-GB" sz="1100" dirty="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in </a:t>
                      </a:r>
                      <a:r>
                        <a:rPr lang="en-GB" sz="1100" dirty="0" smtClean="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Parliament within </a:t>
                      </a:r>
                      <a:r>
                        <a:rPr lang="en-GB" sz="1100" dirty="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the required </a:t>
                      </a:r>
                      <a:r>
                        <a:rPr lang="en-GB" sz="1100" dirty="0" smtClean="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time frames</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5909" marR="15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GB" sz="1100" dirty="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Annual Report</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GB" sz="1100" dirty="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developed and</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GB" sz="1100" dirty="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submitted to </a:t>
                      </a:r>
                      <a:r>
                        <a:rPr lang="en-GB" sz="1100" dirty="0" err="1">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AGSA</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GB" sz="1100" dirty="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by 31 May 2017</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5909" marR="15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GB" sz="1100" dirty="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Annual Report</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GB" sz="1100" dirty="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developed and</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GB" sz="1100" dirty="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submitted to </a:t>
                      </a:r>
                      <a:r>
                        <a:rPr lang="en-GB" sz="1100" dirty="0" err="1">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AGSA</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GB" sz="1100" dirty="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by 31 May 2017</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5909" marR="15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GB" sz="1100" dirty="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None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5909" marR="15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GB" sz="1100" dirty="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None</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5909" marR="15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ZA" sz="11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Achieved</a:t>
                      </a:r>
                      <a:endParaRPr lang="en-ZA"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15909" marR="15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1402483">
                <a:tc>
                  <a:txBody>
                    <a:bodyPr/>
                    <a:lstStyle/>
                    <a:p>
                      <a:pPr algn="r">
                        <a:lnSpc>
                          <a:spcPct val="107000"/>
                        </a:lnSpc>
                        <a:spcAft>
                          <a:spcPts val="0"/>
                        </a:spcAft>
                      </a:pPr>
                      <a:r>
                        <a:rPr lang="en-ZA"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15909" marR="15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ZA"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CRM</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15909" marR="15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GB" sz="110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At least two (2)</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GB" sz="110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CRM policies and/or</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GB" sz="110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strategies developed</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GB" sz="110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and/or reviewed and</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GB" sz="110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implemented, annually</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15909" marR="15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GB" sz="1100" dirty="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Two (2) CRM</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GB" sz="1100" dirty="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policies, procedures,</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GB" sz="1100" dirty="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plans or strategies</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GB" sz="1100" dirty="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developed</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5909" marR="15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GB" sz="1100" dirty="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Two (2) CRM Policies developed:</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spcAft>
                          <a:spcPts val="0"/>
                        </a:spcAft>
                        <a:buFont typeface="Symbol" panose="05050102010706020507" pitchFamily="18" charset="2"/>
                        <a:buChar char=""/>
                      </a:pPr>
                      <a:r>
                        <a:rPr lang="en-GB" sz="1100" dirty="0" smtClean="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Acceptable use of Internet and E-mail Policy</a:t>
                      </a:r>
                      <a:endParaRPr lang="en-ZA"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spcAft>
                          <a:spcPts val="0"/>
                        </a:spcAft>
                        <a:buFont typeface="Symbol" panose="05050102010706020507" pitchFamily="18" charset="2"/>
                        <a:buChar char=""/>
                      </a:pPr>
                      <a:r>
                        <a:rPr lang="en-GB" sz="1100" dirty="0" smtClean="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Gifts, donations</a:t>
                      </a:r>
                      <a:r>
                        <a:rPr lang="en-GB" sz="1100" baseline="0" dirty="0" smtClean="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 and Sponsorships </a:t>
                      </a:r>
                      <a:r>
                        <a:rPr lang="en-GB" sz="1100" dirty="0" smtClean="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 Policy</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5909" marR="15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GB" sz="1100" dirty="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None</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5909" marR="15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GB" sz="1100" dirty="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None</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5909" marR="15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ZA" sz="11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Achieved</a:t>
                      </a:r>
                      <a:endParaRPr lang="en-ZA"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15909" marR="15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bl>
          </a:graphicData>
        </a:graphic>
      </p:graphicFrame>
    </p:spTree>
    <p:extLst>
      <p:ext uri="{BB962C8B-B14F-4D97-AF65-F5344CB8AC3E}">
        <p14:creationId xmlns:p14="http://schemas.microsoft.com/office/powerpoint/2010/main" xmlns="" val="385617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solidFill>
                  <a:prstClr val="black"/>
                </a:solidFill>
              </a:rPr>
              <a:t>Progress against 1</a:t>
            </a:r>
            <a:r>
              <a:rPr lang="en-ZA" b="1" baseline="30000" dirty="0">
                <a:solidFill>
                  <a:prstClr val="black"/>
                </a:solidFill>
              </a:rPr>
              <a:t>st</a:t>
            </a:r>
            <a:r>
              <a:rPr lang="en-ZA" b="1" dirty="0">
                <a:solidFill>
                  <a:prstClr val="black"/>
                </a:solidFill>
              </a:rPr>
              <a:t> Quarter targets</a:t>
            </a:r>
            <a:endParaRPr lang="en-ZA" b="1" dirty="0"/>
          </a:p>
        </p:txBody>
      </p:sp>
      <p:sp>
        <p:nvSpPr>
          <p:cNvPr id="4" name="Slide Number Placeholder 3"/>
          <p:cNvSpPr>
            <a:spLocks noGrp="1"/>
          </p:cNvSpPr>
          <p:nvPr>
            <p:ph type="sldNum" sz="quarter" idx="12"/>
          </p:nvPr>
        </p:nvSpPr>
        <p:spPr/>
        <p:txBody>
          <a:bodyPr/>
          <a:lstStyle/>
          <a:p>
            <a:fld id="{4414807B-44EB-7242-827D-16A5EC7111B6}" type="slidenum">
              <a:rPr lang="en-ZA" smtClean="0">
                <a:solidFill>
                  <a:prstClr val="black">
                    <a:tint val="75000"/>
                  </a:prstClr>
                </a:solidFill>
              </a:rPr>
              <a:pPr/>
              <a:t>11</a:t>
            </a:fld>
            <a:endParaRPr lang="en-ZA" dirty="0">
              <a:solidFill>
                <a:prstClr val="black">
                  <a:tint val="75000"/>
                </a:prstClr>
              </a:solidFill>
            </a:endParaRPr>
          </a:p>
        </p:txBody>
      </p:sp>
      <p:sp>
        <p:nvSpPr>
          <p:cNvPr id="5" name="Content Placeholder 2"/>
          <p:cNvSpPr>
            <a:spLocks noGrp="1"/>
          </p:cNvSpPr>
          <p:nvPr>
            <p:ph idx="1"/>
          </p:nvPr>
        </p:nvSpPr>
        <p:spPr>
          <a:xfrm>
            <a:off x="156575" y="862444"/>
            <a:ext cx="8830850" cy="5659380"/>
          </a:xfrm>
        </p:spPr>
        <p:txBody>
          <a:bodyPr>
            <a:noAutofit/>
          </a:bodyPr>
          <a:lstStyle/>
          <a:p>
            <a:pPr marL="450850" lvl="3" indent="0" algn="just">
              <a:spcBef>
                <a:spcPts val="0"/>
              </a:spcBef>
              <a:buSzPct val="80000"/>
              <a:buNone/>
            </a:pPr>
            <a:endParaRPr lang="en-GB" dirty="0" smtClean="0"/>
          </a:p>
          <a:p>
            <a:pPr marL="450850" lvl="2" indent="-282575" algn="just">
              <a:spcBef>
                <a:spcPts val="0"/>
              </a:spcBef>
              <a:buSzPct val="80000"/>
              <a:buFont typeface="Wingdings 2"/>
              <a:buChar char=""/>
            </a:pPr>
            <a:endParaRPr lang="en-ZA" sz="2200" dirty="0" smtClean="0"/>
          </a:p>
          <a:p>
            <a:pPr>
              <a:spcAft>
                <a:spcPts val="0"/>
              </a:spcAft>
            </a:pPr>
            <a:endParaRPr lang="en-ZA" sz="1600" dirty="0"/>
          </a:p>
        </p:txBody>
      </p:sp>
      <p:graphicFrame>
        <p:nvGraphicFramePr>
          <p:cNvPr id="3" name="Table 2"/>
          <p:cNvGraphicFramePr>
            <a:graphicFrameLocks noGrp="1"/>
          </p:cNvGraphicFramePr>
          <p:nvPr>
            <p:extLst>
              <p:ext uri="{D42A27DB-BD31-4B8C-83A1-F6EECF244321}">
                <p14:modId xmlns:p14="http://schemas.microsoft.com/office/powerpoint/2010/main" xmlns="" val="60466170"/>
              </p:ext>
            </p:extLst>
          </p:nvPr>
        </p:nvGraphicFramePr>
        <p:xfrm>
          <a:off x="0" y="750346"/>
          <a:ext cx="9144000" cy="6176631"/>
        </p:xfrm>
        <a:graphic>
          <a:graphicData uri="http://schemas.openxmlformats.org/drawingml/2006/table">
            <a:tbl>
              <a:tblPr firstRow="1" firstCol="1" bandRow="1"/>
              <a:tblGrid>
                <a:gridCol w="432058"/>
                <a:gridCol w="708304"/>
                <a:gridCol w="1763619"/>
                <a:gridCol w="1496065"/>
                <a:gridCol w="1671743"/>
                <a:gridCol w="1052211"/>
                <a:gridCol w="1052211"/>
                <a:gridCol w="967789"/>
              </a:tblGrid>
              <a:tr h="1344428">
                <a:tc>
                  <a:txBody>
                    <a:bodyPr/>
                    <a:lstStyle/>
                    <a:p>
                      <a:pPr algn="ctr">
                        <a:lnSpc>
                          <a:spcPct val="107000"/>
                        </a:lnSpc>
                        <a:spcAft>
                          <a:spcPts val="0"/>
                        </a:spcAft>
                      </a:pPr>
                      <a:r>
                        <a:rPr lang="en-ZA" sz="11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Target no</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5909" marR="15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07000"/>
                        </a:lnSpc>
                        <a:spcAft>
                          <a:spcPts val="0"/>
                        </a:spcAft>
                      </a:pPr>
                      <a:r>
                        <a:rPr lang="en-ZA" sz="11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Responsible unit</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5909" marR="15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07000"/>
                        </a:lnSpc>
                        <a:spcAft>
                          <a:spcPts val="0"/>
                        </a:spcAft>
                      </a:pPr>
                      <a:r>
                        <a:rPr lang="en-ZA" sz="11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Target for 2017/18 as per Annual Performance Plan (APP)</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5909" marR="15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07000"/>
                        </a:lnSpc>
                        <a:spcAft>
                          <a:spcPts val="0"/>
                        </a:spcAft>
                      </a:pPr>
                      <a:r>
                        <a:rPr lang="en-ZA" sz="11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a:t>
                      </a:r>
                      <a:r>
                        <a:rPr lang="en-ZA" sz="1100" b="1" baseline="30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st</a:t>
                      </a:r>
                      <a:r>
                        <a:rPr lang="en-ZA" sz="11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Quarter Target</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5909" marR="15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07000"/>
                        </a:lnSpc>
                        <a:spcAft>
                          <a:spcPts val="0"/>
                        </a:spcAft>
                      </a:pPr>
                      <a:r>
                        <a:rPr lang="en-ZA" sz="11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Actual Achievement for the 1</a:t>
                      </a:r>
                      <a:r>
                        <a:rPr lang="en-ZA" sz="1100" b="1" baseline="30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st</a:t>
                      </a:r>
                      <a:r>
                        <a:rPr lang="en-ZA" sz="11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Quarter</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5909" marR="15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07000"/>
                        </a:lnSpc>
                        <a:spcAft>
                          <a:spcPts val="0"/>
                        </a:spcAft>
                      </a:pPr>
                      <a:r>
                        <a:rPr lang="en-ZA" sz="11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Deviation from planned target to Actual Achievement for the 1</a:t>
                      </a:r>
                      <a:r>
                        <a:rPr lang="en-ZA" sz="1100" b="1" baseline="30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st</a:t>
                      </a:r>
                      <a:r>
                        <a:rPr lang="en-ZA" sz="11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Quarter</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5909" marR="15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07000"/>
                        </a:lnSpc>
                        <a:spcAft>
                          <a:spcPts val="0"/>
                        </a:spcAft>
                      </a:pPr>
                      <a:r>
                        <a:rPr lang="en-ZA" sz="11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Comment/ Mechanisms to address differences in targets</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15909" marR="15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07000"/>
                        </a:lnSpc>
                        <a:spcAft>
                          <a:spcPts val="0"/>
                        </a:spcAft>
                      </a:pPr>
                      <a:r>
                        <a:rPr lang="en-ZA" sz="11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Performance Rating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15909" marR="15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r h="1123586">
                <a:tc>
                  <a:txBody>
                    <a:bodyPr/>
                    <a:lstStyle/>
                    <a:p>
                      <a:pPr algn="r">
                        <a:lnSpc>
                          <a:spcPct val="107000"/>
                        </a:lnSpc>
                        <a:spcAft>
                          <a:spcPts val="0"/>
                        </a:spcAft>
                      </a:pPr>
                      <a:r>
                        <a:rPr lang="en-ZA"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5909" marR="15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ZA" sz="110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OCFO</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5909" marR="15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GB" sz="1100" dirty="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Annual and quarterly</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GB" sz="1100" dirty="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Financial Statements,</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GB" sz="1100" dirty="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free from material</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GB" sz="1100" dirty="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misstatements, prepared</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GB" sz="1100" dirty="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and submitted to </a:t>
                      </a:r>
                      <a:r>
                        <a:rPr lang="en-GB" sz="1100" dirty="0" err="1">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AGSA</a:t>
                      </a:r>
                      <a:r>
                        <a:rPr lang="en-GB" sz="1100" dirty="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GB" sz="1100" dirty="0" err="1">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DPSA</a:t>
                      </a:r>
                      <a:r>
                        <a:rPr lang="en-GB" sz="1100" dirty="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 and the National</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GB" sz="1100" dirty="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Treasury</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5909" marR="15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GB" sz="1100" dirty="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Submit Annual</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GB" sz="1100" dirty="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Financial Statements</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GB" sz="1100" dirty="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to </a:t>
                      </a:r>
                      <a:r>
                        <a:rPr lang="en-GB" sz="1100" dirty="0" err="1">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AGSA</a:t>
                      </a:r>
                      <a:r>
                        <a:rPr lang="en-GB" sz="1100" dirty="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 by 31 May</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GB" sz="1100" dirty="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2017</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5909" marR="15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GB" sz="1100" dirty="0" smtClean="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Annual</a:t>
                      </a:r>
                      <a:r>
                        <a:rPr lang="en-GB" sz="1100" baseline="0" dirty="0" smtClean="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GB" sz="1100" dirty="0" smtClean="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Financial </a:t>
                      </a:r>
                      <a:r>
                        <a:rPr lang="en-GB" sz="1100" dirty="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Statements submitted</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GB" sz="1100" dirty="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to </a:t>
                      </a:r>
                      <a:r>
                        <a:rPr lang="en-GB" sz="1100" dirty="0" err="1">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AGSA</a:t>
                      </a:r>
                      <a:r>
                        <a:rPr lang="en-GB" sz="1100" dirty="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 by 31 May</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GB" sz="1100" dirty="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2017</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5909" marR="15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GB" sz="1100" dirty="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None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5909" marR="15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GB" sz="1100" dirty="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None</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5909" marR="15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ZA" sz="11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Achieved</a:t>
                      </a:r>
                      <a:endParaRPr lang="en-ZA"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15909" marR="15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1403627">
                <a:tc>
                  <a:txBody>
                    <a:bodyPr/>
                    <a:lstStyle/>
                    <a:p>
                      <a:pPr algn="r">
                        <a:lnSpc>
                          <a:spcPct val="107000"/>
                        </a:lnSpc>
                        <a:spcAft>
                          <a:spcPts val="0"/>
                        </a:spcAft>
                      </a:pPr>
                      <a:r>
                        <a:rPr lang="en-ZA"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15909" marR="15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ZA"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OCFO</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15909" marR="15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GB" sz="1100" dirty="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100 Percent of all</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GB" sz="1100" dirty="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undisputed invoices paid</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GB" sz="1100" dirty="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within 30 days</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5909" marR="15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GB" sz="1100" dirty="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100 percent of all</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GB" sz="1100" dirty="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invoices paid within</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GB" sz="1100" dirty="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30 days on receipt of</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GB" sz="1100" dirty="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a valid invoice and</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GB" sz="1100" dirty="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reported to National</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GB" sz="1100" dirty="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Treasury within 15</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GB" sz="1100" dirty="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days from the end of</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GB" sz="1100" dirty="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each month</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5909" marR="15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GB" sz="1100" dirty="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100 percent of all</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GB" sz="1100" dirty="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invoices paid within</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GB" sz="1100" dirty="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30 days on receipt of</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GB" sz="1100" dirty="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a valid invoice and</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GB" sz="1100" dirty="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reported to National</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GB" sz="1100" dirty="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Treasury within 15</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GB" sz="1100" dirty="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days from the end of</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GB" sz="1100" dirty="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each month</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5909" marR="15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GB" sz="1100" dirty="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None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5909" marR="15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GB" sz="1100" dirty="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None</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5909" marR="15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ZA" sz="11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Achieved</a:t>
                      </a:r>
                      <a:endParaRPr lang="en-ZA"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15909" marR="15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1244452">
                <a:tc>
                  <a:txBody>
                    <a:bodyPr/>
                    <a:lstStyle/>
                    <a:p>
                      <a:pPr algn="r">
                        <a:lnSpc>
                          <a:spcPct val="107000"/>
                        </a:lnSpc>
                        <a:spcAft>
                          <a:spcPts val="0"/>
                        </a:spcAft>
                      </a:pPr>
                      <a:r>
                        <a:rPr lang="en-ZA"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15909" marR="15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ZA"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R&amp;D</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15909" marR="15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GB" sz="1100" dirty="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Investigate at least</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GB" sz="1100" dirty="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three (3) service delivery</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GB" sz="1100" dirty="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challenges to identify</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GB" sz="1100" dirty="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possible solutions</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5909" marR="15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GB" sz="1100" dirty="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One (1) service</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GB" sz="1100" dirty="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delivery challenge</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GB" sz="1100" dirty="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investigated and</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GB" sz="1100" dirty="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where possible,</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GB" sz="1100" dirty="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potential solutions</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GB" sz="1100" dirty="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identified</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5909" marR="15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6000"/>
                        </a:lnSpc>
                        <a:spcAft>
                          <a:spcPts val="0"/>
                        </a:spcAft>
                      </a:pPr>
                      <a:r>
                        <a:rPr lang="en-ZA" sz="1100" kern="1200" dirty="0">
                          <a:effectLst/>
                          <a:latin typeface="Calibri" panose="020F0502020204030204" pitchFamily="34" charset="0"/>
                          <a:ea typeface="Times New Roman" panose="02020603050405020304" pitchFamily="18" charset="0"/>
                        </a:rPr>
                        <a:t>One challenge on the Use of Electronic Document Management in government was investigated. A report on existing solutions has been compiled</a:t>
                      </a:r>
                      <a:endParaRPr lang="en-ZA" sz="1100" dirty="0">
                        <a:effectLst/>
                        <a:latin typeface="Calibri" panose="020F050202020403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GB" sz="1100" dirty="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None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5909" marR="15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GB" sz="1100" dirty="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None</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5909" marR="15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ZA" sz="11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Achieved</a:t>
                      </a:r>
                      <a:endParaRPr lang="en-ZA"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15909" marR="15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873863">
                <a:tc>
                  <a:txBody>
                    <a:bodyPr/>
                    <a:lstStyle/>
                    <a:p>
                      <a:pPr algn="r">
                        <a:lnSpc>
                          <a:spcPct val="107000"/>
                        </a:lnSpc>
                        <a:spcAft>
                          <a:spcPts val="0"/>
                        </a:spcAft>
                      </a:pPr>
                      <a:r>
                        <a:rPr lang="en-ZA"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5909" marR="15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ZA"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SSI</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5909" marR="15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GB" sz="1100" dirty="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Complete one (1) pilot</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GB" sz="1100" dirty="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project initiated in</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GB" sz="1100" dirty="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2016/17 to address</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GB" sz="1100" dirty="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service delivery</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GB" sz="1100" dirty="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challenges</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5909" marR="15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GB" sz="1100" dirty="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Complete one (1)</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GB" sz="1100" dirty="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pilot project initiated</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GB" sz="1100" dirty="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in 2016/17 and</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GB" sz="1100" dirty="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report submitted</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5909" marR="15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6000"/>
                        </a:lnSpc>
                        <a:spcAft>
                          <a:spcPts val="0"/>
                        </a:spcAft>
                      </a:pPr>
                      <a:r>
                        <a:rPr lang="en-ZA" sz="1100" b="1" kern="1200" dirty="0">
                          <a:effectLst/>
                          <a:latin typeface="Calibri" panose="020F0502020204030204" pitchFamily="34" charset="0"/>
                          <a:ea typeface="Cambria" panose="02040503050406030204" pitchFamily="18" charset="0"/>
                        </a:rPr>
                        <a:t>Hospitals as Innovation Hubs</a:t>
                      </a:r>
                      <a:r>
                        <a:rPr lang="en-ZA" sz="1100" kern="1200" dirty="0">
                          <a:effectLst/>
                          <a:latin typeface="Calibri" panose="020F0502020204030204" pitchFamily="34" charset="0"/>
                          <a:ea typeface="Cambria" panose="02040503050406030204" pitchFamily="18" charset="0"/>
                        </a:rPr>
                        <a:t> (Bertha </a:t>
                      </a:r>
                      <a:r>
                        <a:rPr lang="en-ZA" sz="1100" kern="1200" dirty="0" err="1">
                          <a:effectLst/>
                          <a:latin typeface="Calibri" panose="020F0502020204030204" pitchFamily="34" charset="0"/>
                          <a:ea typeface="Cambria" panose="02040503050406030204" pitchFamily="18" charset="0"/>
                        </a:rPr>
                        <a:t>Gxowa</a:t>
                      </a:r>
                      <a:r>
                        <a:rPr lang="en-ZA" sz="1100" kern="1200" dirty="0">
                          <a:effectLst/>
                          <a:latin typeface="Calibri" panose="020F0502020204030204" pitchFamily="34" charset="0"/>
                          <a:ea typeface="Cambria" panose="02040503050406030204" pitchFamily="18" charset="0"/>
                        </a:rPr>
                        <a:t> Hospital Project) has been completed and Report submitted </a:t>
                      </a:r>
                      <a:endParaRPr lang="en-ZA" sz="1100" dirty="0">
                        <a:effectLst/>
                        <a:latin typeface="Calibri" panose="020F050202020403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GB" sz="1100" dirty="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None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5909" marR="15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GB" sz="1100" dirty="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None</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5909" marR="15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ZA" sz="11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Achieved</a:t>
                      </a:r>
                      <a:endParaRPr lang="en-ZA"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15909" marR="15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bl>
          </a:graphicData>
        </a:graphic>
      </p:graphicFrame>
    </p:spTree>
    <p:extLst>
      <p:ext uri="{BB962C8B-B14F-4D97-AF65-F5344CB8AC3E}">
        <p14:creationId xmlns:p14="http://schemas.microsoft.com/office/powerpoint/2010/main" xmlns="" val="5937458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solidFill>
                  <a:prstClr val="black"/>
                </a:solidFill>
              </a:rPr>
              <a:t>Progress against 1</a:t>
            </a:r>
            <a:r>
              <a:rPr lang="en-ZA" b="1" baseline="30000" dirty="0">
                <a:solidFill>
                  <a:prstClr val="black"/>
                </a:solidFill>
              </a:rPr>
              <a:t>st</a:t>
            </a:r>
            <a:r>
              <a:rPr lang="en-ZA" b="1" dirty="0">
                <a:solidFill>
                  <a:prstClr val="black"/>
                </a:solidFill>
              </a:rPr>
              <a:t> Quarter targets</a:t>
            </a:r>
            <a:endParaRPr lang="en-ZA" b="1" dirty="0"/>
          </a:p>
        </p:txBody>
      </p:sp>
      <p:sp>
        <p:nvSpPr>
          <p:cNvPr id="4" name="Slide Number Placeholder 3"/>
          <p:cNvSpPr>
            <a:spLocks noGrp="1"/>
          </p:cNvSpPr>
          <p:nvPr>
            <p:ph type="sldNum" sz="quarter" idx="12"/>
          </p:nvPr>
        </p:nvSpPr>
        <p:spPr/>
        <p:txBody>
          <a:bodyPr/>
          <a:lstStyle/>
          <a:p>
            <a:fld id="{4414807B-44EB-7242-827D-16A5EC7111B6}" type="slidenum">
              <a:rPr lang="en-ZA" smtClean="0">
                <a:solidFill>
                  <a:prstClr val="black">
                    <a:tint val="75000"/>
                  </a:prstClr>
                </a:solidFill>
              </a:rPr>
              <a:pPr/>
              <a:t>12</a:t>
            </a:fld>
            <a:endParaRPr lang="en-ZA" dirty="0">
              <a:solidFill>
                <a:prstClr val="black">
                  <a:tint val="75000"/>
                </a:prstClr>
              </a:solidFill>
            </a:endParaRPr>
          </a:p>
        </p:txBody>
      </p:sp>
      <p:sp>
        <p:nvSpPr>
          <p:cNvPr id="5" name="Content Placeholder 2"/>
          <p:cNvSpPr>
            <a:spLocks noGrp="1"/>
          </p:cNvSpPr>
          <p:nvPr>
            <p:ph idx="1"/>
          </p:nvPr>
        </p:nvSpPr>
        <p:spPr>
          <a:xfrm>
            <a:off x="156575" y="862444"/>
            <a:ext cx="8830850" cy="5659380"/>
          </a:xfrm>
        </p:spPr>
        <p:txBody>
          <a:bodyPr>
            <a:noAutofit/>
          </a:bodyPr>
          <a:lstStyle/>
          <a:p>
            <a:pPr marL="450850" lvl="3" indent="0" algn="just">
              <a:spcBef>
                <a:spcPts val="0"/>
              </a:spcBef>
              <a:buSzPct val="80000"/>
              <a:buNone/>
            </a:pPr>
            <a:endParaRPr lang="en-GB" dirty="0" smtClean="0"/>
          </a:p>
          <a:p>
            <a:pPr marL="450850" lvl="2" indent="-282575" algn="just">
              <a:spcBef>
                <a:spcPts val="0"/>
              </a:spcBef>
              <a:buSzPct val="80000"/>
              <a:buFont typeface="Wingdings 2"/>
              <a:buChar char=""/>
            </a:pPr>
            <a:endParaRPr lang="en-ZA" sz="2200" dirty="0" smtClean="0"/>
          </a:p>
          <a:p>
            <a:pPr>
              <a:spcAft>
                <a:spcPts val="0"/>
              </a:spcAft>
            </a:pPr>
            <a:endParaRPr lang="en-ZA" sz="1600" dirty="0"/>
          </a:p>
        </p:txBody>
      </p:sp>
      <p:graphicFrame>
        <p:nvGraphicFramePr>
          <p:cNvPr id="3" name="Table 2"/>
          <p:cNvGraphicFramePr>
            <a:graphicFrameLocks noGrp="1"/>
          </p:cNvGraphicFramePr>
          <p:nvPr>
            <p:extLst>
              <p:ext uri="{D42A27DB-BD31-4B8C-83A1-F6EECF244321}">
                <p14:modId xmlns:p14="http://schemas.microsoft.com/office/powerpoint/2010/main" xmlns="" val="28346387"/>
              </p:ext>
            </p:extLst>
          </p:nvPr>
        </p:nvGraphicFramePr>
        <p:xfrm>
          <a:off x="0" y="731521"/>
          <a:ext cx="9144000" cy="6241595"/>
        </p:xfrm>
        <a:graphic>
          <a:graphicData uri="http://schemas.openxmlformats.org/drawingml/2006/table">
            <a:tbl>
              <a:tblPr firstRow="1" firstCol="1" bandRow="1"/>
              <a:tblGrid>
                <a:gridCol w="432058"/>
                <a:gridCol w="708304"/>
                <a:gridCol w="1454920"/>
                <a:gridCol w="1344706"/>
                <a:gridCol w="2245659"/>
                <a:gridCol w="938353"/>
                <a:gridCol w="1052211"/>
                <a:gridCol w="967789"/>
              </a:tblGrid>
              <a:tr h="1116428">
                <a:tc>
                  <a:txBody>
                    <a:bodyPr/>
                    <a:lstStyle/>
                    <a:p>
                      <a:pPr algn="ctr">
                        <a:lnSpc>
                          <a:spcPct val="107000"/>
                        </a:lnSpc>
                        <a:spcAft>
                          <a:spcPts val="0"/>
                        </a:spcAft>
                      </a:pPr>
                      <a:r>
                        <a:rPr lang="en-ZA" sz="11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Target no</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5909" marR="15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07000"/>
                        </a:lnSpc>
                        <a:spcAft>
                          <a:spcPts val="0"/>
                        </a:spcAft>
                      </a:pPr>
                      <a:r>
                        <a:rPr lang="en-ZA" sz="11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Responsible unit</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5909" marR="15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07000"/>
                        </a:lnSpc>
                        <a:spcAft>
                          <a:spcPts val="0"/>
                        </a:spcAft>
                      </a:pPr>
                      <a:r>
                        <a:rPr lang="en-ZA" sz="11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Target for 2017/18 as per Annual Performance Plan (APP)</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5909" marR="15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07000"/>
                        </a:lnSpc>
                        <a:spcAft>
                          <a:spcPts val="0"/>
                        </a:spcAft>
                      </a:pPr>
                      <a:r>
                        <a:rPr lang="en-ZA" sz="11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a:t>
                      </a:r>
                      <a:r>
                        <a:rPr lang="en-ZA" sz="1100" b="1" baseline="30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st</a:t>
                      </a:r>
                      <a:r>
                        <a:rPr lang="en-ZA" sz="11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Quarter Target</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5909" marR="15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07000"/>
                        </a:lnSpc>
                        <a:spcAft>
                          <a:spcPts val="0"/>
                        </a:spcAft>
                      </a:pPr>
                      <a:r>
                        <a:rPr lang="en-ZA" sz="11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Actual Achievement for the 1</a:t>
                      </a:r>
                      <a:r>
                        <a:rPr lang="en-ZA" sz="1100" b="1" baseline="30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st</a:t>
                      </a:r>
                      <a:r>
                        <a:rPr lang="en-ZA" sz="11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Quarter</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5909" marR="15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07000"/>
                        </a:lnSpc>
                        <a:spcAft>
                          <a:spcPts val="0"/>
                        </a:spcAft>
                      </a:pPr>
                      <a:r>
                        <a:rPr lang="en-ZA" sz="11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Deviation from planned target to Actual Achievement for the 1</a:t>
                      </a:r>
                      <a:r>
                        <a:rPr lang="en-ZA" sz="1100" b="1" baseline="30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st</a:t>
                      </a:r>
                      <a:r>
                        <a:rPr lang="en-ZA" sz="11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Quarter</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5909" marR="15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07000"/>
                        </a:lnSpc>
                        <a:spcAft>
                          <a:spcPts val="0"/>
                        </a:spcAft>
                      </a:pPr>
                      <a:r>
                        <a:rPr lang="en-ZA" sz="11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Comment/ Mechanisms to address differences in targets</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15909" marR="15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07000"/>
                        </a:lnSpc>
                        <a:spcAft>
                          <a:spcPts val="0"/>
                        </a:spcAft>
                      </a:pPr>
                      <a:r>
                        <a:rPr lang="en-ZA" sz="11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Performance Rating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15909" marR="15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r h="955811">
                <a:tc>
                  <a:txBody>
                    <a:bodyPr/>
                    <a:lstStyle/>
                    <a:p>
                      <a:pPr algn="r">
                        <a:lnSpc>
                          <a:spcPct val="107000"/>
                        </a:lnSpc>
                        <a:spcAft>
                          <a:spcPts val="0"/>
                        </a:spcAft>
                      </a:pPr>
                      <a:r>
                        <a:rPr lang="en-ZA"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5909" marR="15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ZA"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SSI</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5909" marR="15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GB" sz="1100" dirty="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At least one (1) new</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GB" sz="1100" dirty="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pilot project initiated to</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GB" sz="1100" dirty="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address service delivery</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GB" sz="1100" dirty="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challenges</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5909" marR="15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GB" sz="1100" dirty="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Stakeholder</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GB" sz="1100" dirty="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engagement, risk</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GB" sz="1100" dirty="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analysis, and project</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GB" sz="1100" dirty="0" smtClean="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Planning</a:t>
                      </a:r>
                    </a:p>
                  </a:txBody>
                  <a:tcPr marL="15909" marR="15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6000"/>
                        </a:lnSpc>
                      </a:pPr>
                      <a:r>
                        <a:rPr lang="en-ZA" sz="1100" kern="1200" dirty="0">
                          <a:effectLst/>
                          <a:latin typeface="Calibri" panose="020F0502020204030204" pitchFamily="34" charset="0"/>
                          <a:ea typeface="Calibri" panose="020F0502020204030204" pitchFamily="34" charset="0"/>
                        </a:rPr>
                        <a:t>The </a:t>
                      </a:r>
                      <a:r>
                        <a:rPr lang="en-ZA" sz="1100" kern="1200" dirty="0" err="1">
                          <a:effectLst/>
                          <a:latin typeface="Calibri" panose="020F0502020204030204" pitchFamily="34" charset="0"/>
                          <a:ea typeface="Calibri" panose="020F0502020204030204" pitchFamily="34" charset="0"/>
                        </a:rPr>
                        <a:t>Tembisa</a:t>
                      </a:r>
                      <a:r>
                        <a:rPr lang="en-ZA" sz="1100" kern="1200" dirty="0">
                          <a:effectLst/>
                          <a:latin typeface="Calibri" panose="020F0502020204030204" pitchFamily="34" charset="0"/>
                          <a:ea typeface="Calibri" panose="020F0502020204030204" pitchFamily="34" charset="0"/>
                        </a:rPr>
                        <a:t> Hospital Patient flow Management Project has been identified for piloting. Stakeholders have been engaged, risks analysis and project planning conducted</a:t>
                      </a:r>
                      <a:endParaRPr lang="en-ZA" sz="1100" dirty="0">
                        <a:effectLst/>
                        <a:latin typeface="Calibri" panose="020F050202020403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GB" sz="1100" dirty="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None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5909" marR="15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GB" sz="1100" dirty="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None</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5909" marR="15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ZA" sz="11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Achieved</a:t>
                      </a:r>
                      <a:endParaRPr lang="en-ZA"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15909" marR="15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955811">
                <a:tc>
                  <a:txBody>
                    <a:bodyPr/>
                    <a:lstStyle/>
                    <a:p>
                      <a:pPr algn="r">
                        <a:lnSpc>
                          <a:spcPct val="107000"/>
                        </a:lnSpc>
                        <a:spcAft>
                          <a:spcPts val="0"/>
                        </a:spcAft>
                      </a:pPr>
                      <a:r>
                        <a:rPr lang="en-ZA"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9</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15909" marR="15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ZA"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SSI</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15909" marR="15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GB" sz="1100" dirty="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Finalisation of one</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GB" sz="1100" dirty="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(1) piloted project</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GB" sz="1100" dirty="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initiated in 2015/16 to</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GB" sz="1100" dirty="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address service delivery</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GB" sz="1100" dirty="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challenges</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5909" marR="15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GB" sz="1100" dirty="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Complete one (1)</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GB" sz="1100" dirty="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pilot project initiated</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GB" sz="1100" dirty="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in 2016/17 and</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GB" sz="1100" dirty="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report submitted</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5909" marR="15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6000"/>
                        </a:lnSpc>
                      </a:pPr>
                      <a:r>
                        <a:rPr lang="en-ZA" sz="1100" kern="1200">
                          <a:effectLst/>
                          <a:latin typeface="Calibri" panose="020F0502020204030204" pitchFamily="34" charset="0"/>
                          <a:ea typeface="Cambria" panose="02040503050406030204" pitchFamily="18" charset="0"/>
                        </a:rPr>
                        <a:t>Helen Joseph Energy Efficiency Project concluded</a:t>
                      </a:r>
                      <a:r>
                        <a:rPr lang="en-ZA" sz="1100">
                          <a:effectLst/>
                          <a:latin typeface="Calibri" panose="020F0502020204030204" pitchFamily="34" charset="0"/>
                          <a:ea typeface="Times New Roman" panose="02020603050405020304" pitchFamily="18" charset="0"/>
                        </a:rPr>
                        <a:t> </a:t>
                      </a:r>
                      <a:r>
                        <a:rPr lang="en-ZA" sz="1100" kern="1200">
                          <a:effectLst/>
                          <a:latin typeface="Calibri" panose="020F0502020204030204" pitchFamily="34" charset="0"/>
                          <a:ea typeface="Cambria" panose="02040503050406030204" pitchFamily="18" charset="0"/>
                        </a:rPr>
                        <a:t>and report submitted</a:t>
                      </a:r>
                      <a:endParaRPr lang="en-ZA" sz="1100">
                        <a:effectLst/>
                        <a:latin typeface="Calibri" panose="020F050202020403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GB" sz="1100" dirty="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None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5909" marR="15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GB" sz="1100" dirty="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None</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5909" marR="15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ZA" sz="11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Achieved</a:t>
                      </a:r>
                      <a:endParaRPr lang="en-ZA"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15909" marR="15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1581006">
                <a:tc>
                  <a:txBody>
                    <a:bodyPr/>
                    <a:lstStyle/>
                    <a:p>
                      <a:pPr algn="r">
                        <a:lnSpc>
                          <a:spcPct val="107000"/>
                        </a:lnSpc>
                        <a:spcAft>
                          <a:spcPts val="0"/>
                        </a:spcAft>
                      </a:pPr>
                      <a:r>
                        <a:rPr lang="en-ZA"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15909" marR="15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ZA"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SSI</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15909" marR="15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GB" sz="110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At least one (1) new</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GB" sz="110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pilot project initiated to</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GB" sz="110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address service delivery</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GB" sz="110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challenges</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15909" marR="15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GB" sz="1100" dirty="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Stakeholder</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GB" sz="1100" dirty="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engagement and</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GB" sz="1100" dirty="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risks analysis</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5909" marR="15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6000"/>
                        </a:lnSpc>
                        <a:spcAft>
                          <a:spcPts val="0"/>
                        </a:spcAft>
                      </a:pPr>
                      <a:r>
                        <a:rPr lang="en-ZA" sz="1100" kern="1200" dirty="0">
                          <a:effectLst/>
                          <a:latin typeface="Calibri" panose="020F0502020204030204" pitchFamily="34" charset="0"/>
                          <a:ea typeface="Cambria" panose="02040503050406030204" pitchFamily="18" charset="0"/>
                        </a:rPr>
                        <a:t>Two projects have been identified for possible piloting:          </a:t>
                      </a:r>
                      <a:endParaRPr lang="en-ZA" sz="1100" dirty="0">
                        <a:effectLst/>
                        <a:latin typeface="Calibri" panose="020F0502020204030204" pitchFamily="34" charset="0"/>
                        <a:ea typeface="Times New Roman" panose="02020603050405020304" pitchFamily="18" charset="0"/>
                      </a:endParaRPr>
                    </a:p>
                    <a:p>
                      <a:pPr marL="342900" lvl="0" indent="-342900">
                        <a:lnSpc>
                          <a:spcPct val="106000"/>
                        </a:lnSpc>
                        <a:spcAft>
                          <a:spcPts val="0"/>
                        </a:spcAft>
                        <a:buClr>
                          <a:srgbClr val="000000"/>
                        </a:buClr>
                        <a:buSzPts val="1000"/>
                        <a:buFont typeface="Century Gothic" panose="020B0502020202020204" pitchFamily="34" charset="0"/>
                        <a:buChar char="-"/>
                      </a:pPr>
                      <a:r>
                        <a:rPr lang="en-ZA" sz="1100" kern="1200" dirty="0">
                          <a:effectLst/>
                          <a:latin typeface="Calibri" panose="020F0502020204030204" pitchFamily="34" charset="0"/>
                          <a:ea typeface="Cambria" panose="02040503050406030204" pitchFamily="18" charset="0"/>
                          <a:cs typeface="Times New Roman" panose="02020603050405020304" pitchFamily="18" charset="0"/>
                        </a:rPr>
                        <a:t>Home Affairs Front Line Service Delivery Reporting Tool</a:t>
                      </a:r>
                      <a:endParaRPr lang="en-ZA" sz="1100" dirty="0">
                        <a:effectLst/>
                        <a:latin typeface="Calibri" panose="020F0502020204030204" pitchFamily="34" charset="0"/>
                        <a:ea typeface="Cambria" panose="02040503050406030204" pitchFamily="18" charset="0"/>
                        <a:cs typeface="Times New Roman" panose="02020603050405020304" pitchFamily="18" charset="0"/>
                      </a:endParaRPr>
                    </a:p>
                    <a:p>
                      <a:pPr marL="342900" lvl="0" indent="-342900">
                        <a:lnSpc>
                          <a:spcPct val="106000"/>
                        </a:lnSpc>
                        <a:spcAft>
                          <a:spcPts val="0"/>
                        </a:spcAft>
                        <a:buClr>
                          <a:srgbClr val="000000"/>
                        </a:buClr>
                        <a:buSzPts val="1000"/>
                        <a:buFont typeface="Century Gothic" panose="020B0502020202020204" pitchFamily="34" charset="0"/>
                        <a:buChar char="-"/>
                      </a:pPr>
                      <a:r>
                        <a:rPr lang="en-ZA" sz="1100" kern="1200" dirty="0">
                          <a:effectLst/>
                          <a:latin typeface="Calibri" panose="020F0502020204030204" pitchFamily="34" charset="0"/>
                          <a:ea typeface="Cambria" panose="02040503050406030204" pitchFamily="18" charset="0"/>
                          <a:cs typeface="Times New Roman" panose="02020603050405020304" pitchFamily="18" charset="0"/>
                        </a:rPr>
                        <a:t>Automated Pharmacy for Chris Hani </a:t>
                      </a:r>
                      <a:r>
                        <a:rPr lang="en-ZA" sz="1100" kern="1200" dirty="0" err="1">
                          <a:effectLst/>
                          <a:latin typeface="Calibri" panose="020F0502020204030204" pitchFamily="34" charset="0"/>
                          <a:ea typeface="Cambria" panose="02040503050406030204" pitchFamily="18" charset="0"/>
                          <a:cs typeface="Times New Roman" panose="02020603050405020304" pitchFamily="18" charset="0"/>
                        </a:rPr>
                        <a:t>Baragwanath</a:t>
                      </a:r>
                      <a:r>
                        <a:rPr lang="en-ZA" sz="1100" kern="1200" dirty="0">
                          <a:effectLst/>
                          <a:latin typeface="Calibri" panose="020F0502020204030204" pitchFamily="34" charset="0"/>
                          <a:ea typeface="Cambria" panose="02040503050406030204" pitchFamily="18" charset="0"/>
                          <a:cs typeface="Times New Roman" panose="02020603050405020304" pitchFamily="18" charset="0"/>
                        </a:rPr>
                        <a:t> Hospital.</a:t>
                      </a:r>
                      <a:endParaRPr lang="en-ZA" sz="1100" dirty="0">
                        <a:effectLst/>
                        <a:latin typeface="Calibri" panose="020F0502020204030204" pitchFamily="34" charset="0"/>
                        <a:ea typeface="Cambria" panose="02040503050406030204" pitchFamily="18" charset="0"/>
                        <a:cs typeface="Times New Roman" panose="02020603050405020304" pitchFamily="18" charset="0"/>
                      </a:endParaRPr>
                    </a:p>
                    <a:p>
                      <a:pPr>
                        <a:lnSpc>
                          <a:spcPct val="106000"/>
                        </a:lnSpc>
                        <a:spcAft>
                          <a:spcPts val="0"/>
                        </a:spcAft>
                      </a:pPr>
                      <a:r>
                        <a:rPr lang="en-ZA" sz="1100" kern="1200" dirty="0">
                          <a:effectLst/>
                          <a:latin typeface="Calibri" panose="020F0502020204030204" pitchFamily="34" charset="0"/>
                          <a:ea typeface="Cambria" panose="02040503050406030204" pitchFamily="18" charset="0"/>
                        </a:rPr>
                        <a:t>Stakeholder engagement and risks analysis conducted</a:t>
                      </a:r>
                      <a:endParaRPr lang="en-ZA" sz="1100" dirty="0">
                        <a:effectLst/>
                        <a:latin typeface="Calibri" panose="020F050202020403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GB" sz="1100" dirty="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None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5909" marR="15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GB" sz="1100" dirty="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None</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5909" marR="15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ZA" sz="11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Achieved</a:t>
                      </a:r>
                      <a:endParaRPr lang="en-ZA"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15909" marR="15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1395090">
                <a:tc>
                  <a:txBody>
                    <a:bodyPr/>
                    <a:lstStyle/>
                    <a:p>
                      <a:pPr algn="r">
                        <a:lnSpc>
                          <a:spcPct val="107000"/>
                        </a:lnSpc>
                        <a:spcAft>
                          <a:spcPts val="0"/>
                        </a:spcAft>
                      </a:pPr>
                      <a:r>
                        <a:rPr lang="en-ZA"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11</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5909" marR="15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ZA"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SSI</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5909" marR="15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GB" sz="110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Identify, facilitate and</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GB" sz="110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support two (2) CPSI</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GB" sz="110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award winning and/or</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GB" sz="110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other innovation projects</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GB" sz="110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for replication</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15909" marR="15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GB" sz="1100" dirty="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Two (2) projects</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GB" sz="1100" dirty="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identified,</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GB" sz="1100" dirty="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assessment and</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GB" sz="1100" dirty="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risk analysis for</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GB" sz="1100" dirty="0" err="1">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replicability</a:t>
                      </a:r>
                      <a:r>
                        <a:rPr lang="en-GB" sz="1100" dirty="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 done</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GB" sz="1100" dirty="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through an internal</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GB" sz="1100" dirty="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review process</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5909" marR="15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3663" lvl="0" indent="-93663">
                        <a:lnSpc>
                          <a:spcPct val="107000"/>
                        </a:lnSpc>
                        <a:spcAft>
                          <a:spcPts val="0"/>
                        </a:spcAft>
                        <a:buFont typeface="Symbol" panose="05050102010706020507" pitchFamily="18" charset="2"/>
                        <a:buChar char=""/>
                      </a:pPr>
                      <a:r>
                        <a:rPr lang="en-ZA" sz="1100" dirty="0" smtClean="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Two projects identified through an internal review process:</a:t>
                      </a:r>
                    </a:p>
                    <a:p>
                      <a:pPr marL="444500" lvl="0" indent="-176213">
                        <a:lnSpc>
                          <a:spcPct val="107000"/>
                        </a:lnSpc>
                        <a:spcAft>
                          <a:spcPts val="0"/>
                        </a:spcAft>
                        <a:buFont typeface="Symbol" panose="05050102010706020507" pitchFamily="18" charset="2"/>
                        <a:buNone/>
                      </a:pPr>
                      <a:r>
                        <a:rPr lang="en-ZA" sz="1100" dirty="0" smtClean="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	Mpumalanga Department    of Agriculture project    </a:t>
                      </a:r>
                    </a:p>
                    <a:p>
                      <a:pPr marL="444500" lvl="0" indent="-176213">
                        <a:lnSpc>
                          <a:spcPct val="107000"/>
                        </a:lnSpc>
                        <a:spcAft>
                          <a:spcPts val="0"/>
                        </a:spcAft>
                        <a:buFont typeface="Symbol" panose="05050102010706020507" pitchFamily="18" charset="2"/>
                        <a:buNone/>
                      </a:pPr>
                      <a:r>
                        <a:rPr lang="en-ZA" sz="1100" dirty="0" smtClean="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	Free State and Limpopo Blood use optimization projects </a:t>
                      </a:r>
                    </a:p>
                    <a:p>
                      <a:pPr marL="93663" lvl="0" indent="-93663">
                        <a:lnSpc>
                          <a:spcPct val="107000"/>
                        </a:lnSpc>
                        <a:spcAft>
                          <a:spcPts val="0"/>
                        </a:spcAft>
                        <a:buFont typeface="Symbol" panose="05050102010706020507" pitchFamily="18" charset="2"/>
                        <a:buChar char=""/>
                      </a:pPr>
                      <a:r>
                        <a:rPr lang="en-ZA" sz="1100" dirty="0" smtClean="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Assessment and risk analysis conducted </a:t>
                      </a:r>
                      <a:endParaRPr lang="en-ZA" sz="1100" dirty="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GB" sz="1100" dirty="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None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5909" marR="15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GB" sz="1100" dirty="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None</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5909" marR="15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ZA" sz="11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Achieved</a:t>
                      </a:r>
                      <a:endParaRPr lang="en-ZA"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15909" marR="15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bl>
          </a:graphicData>
        </a:graphic>
      </p:graphicFrame>
    </p:spTree>
    <p:extLst>
      <p:ext uri="{BB962C8B-B14F-4D97-AF65-F5344CB8AC3E}">
        <p14:creationId xmlns:p14="http://schemas.microsoft.com/office/powerpoint/2010/main" xmlns="" val="4998447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solidFill>
                  <a:prstClr val="black"/>
                </a:solidFill>
              </a:rPr>
              <a:t>Progress against 1</a:t>
            </a:r>
            <a:r>
              <a:rPr lang="en-ZA" b="1" baseline="30000" dirty="0">
                <a:solidFill>
                  <a:prstClr val="black"/>
                </a:solidFill>
              </a:rPr>
              <a:t>st</a:t>
            </a:r>
            <a:r>
              <a:rPr lang="en-ZA" b="1" dirty="0">
                <a:solidFill>
                  <a:prstClr val="black"/>
                </a:solidFill>
              </a:rPr>
              <a:t> Quarter targets</a:t>
            </a:r>
            <a:endParaRPr lang="en-ZA" b="1" dirty="0"/>
          </a:p>
        </p:txBody>
      </p:sp>
      <p:sp>
        <p:nvSpPr>
          <p:cNvPr id="4" name="Slide Number Placeholder 3"/>
          <p:cNvSpPr>
            <a:spLocks noGrp="1"/>
          </p:cNvSpPr>
          <p:nvPr>
            <p:ph type="sldNum" sz="quarter" idx="12"/>
          </p:nvPr>
        </p:nvSpPr>
        <p:spPr/>
        <p:txBody>
          <a:bodyPr/>
          <a:lstStyle/>
          <a:p>
            <a:fld id="{4414807B-44EB-7242-827D-16A5EC7111B6}" type="slidenum">
              <a:rPr lang="en-ZA" smtClean="0">
                <a:solidFill>
                  <a:prstClr val="black">
                    <a:tint val="75000"/>
                  </a:prstClr>
                </a:solidFill>
              </a:rPr>
              <a:pPr/>
              <a:t>13</a:t>
            </a:fld>
            <a:endParaRPr lang="en-ZA" dirty="0">
              <a:solidFill>
                <a:prstClr val="black">
                  <a:tint val="75000"/>
                </a:prstClr>
              </a:solidFill>
            </a:endParaRPr>
          </a:p>
        </p:txBody>
      </p:sp>
      <p:sp>
        <p:nvSpPr>
          <p:cNvPr id="5" name="Content Placeholder 2"/>
          <p:cNvSpPr>
            <a:spLocks noGrp="1"/>
          </p:cNvSpPr>
          <p:nvPr>
            <p:ph idx="1"/>
          </p:nvPr>
        </p:nvSpPr>
        <p:spPr>
          <a:xfrm>
            <a:off x="156575" y="862444"/>
            <a:ext cx="8830850" cy="5659380"/>
          </a:xfrm>
        </p:spPr>
        <p:txBody>
          <a:bodyPr>
            <a:noAutofit/>
          </a:bodyPr>
          <a:lstStyle/>
          <a:p>
            <a:pPr marL="450850" lvl="3" indent="0" algn="just">
              <a:spcBef>
                <a:spcPts val="0"/>
              </a:spcBef>
              <a:buSzPct val="80000"/>
              <a:buNone/>
            </a:pPr>
            <a:endParaRPr lang="en-GB" dirty="0" smtClean="0"/>
          </a:p>
          <a:p>
            <a:pPr marL="450850" lvl="2" indent="-282575" algn="just">
              <a:spcBef>
                <a:spcPts val="0"/>
              </a:spcBef>
              <a:buSzPct val="80000"/>
              <a:buFont typeface="Wingdings 2"/>
              <a:buChar char=""/>
            </a:pPr>
            <a:endParaRPr lang="en-ZA" sz="2200" dirty="0" smtClean="0"/>
          </a:p>
          <a:p>
            <a:pPr>
              <a:spcAft>
                <a:spcPts val="0"/>
              </a:spcAft>
            </a:pPr>
            <a:endParaRPr lang="en-ZA" sz="1600" dirty="0"/>
          </a:p>
        </p:txBody>
      </p:sp>
      <p:graphicFrame>
        <p:nvGraphicFramePr>
          <p:cNvPr id="3" name="Table 2"/>
          <p:cNvGraphicFramePr>
            <a:graphicFrameLocks noGrp="1"/>
          </p:cNvGraphicFramePr>
          <p:nvPr>
            <p:extLst>
              <p:ext uri="{D42A27DB-BD31-4B8C-83A1-F6EECF244321}">
                <p14:modId xmlns:p14="http://schemas.microsoft.com/office/powerpoint/2010/main" xmlns="" val="4244918881"/>
              </p:ext>
            </p:extLst>
          </p:nvPr>
        </p:nvGraphicFramePr>
        <p:xfrm>
          <a:off x="0" y="812378"/>
          <a:ext cx="9144000" cy="5909097"/>
        </p:xfrm>
        <a:graphic>
          <a:graphicData uri="http://schemas.openxmlformats.org/drawingml/2006/table">
            <a:tbl>
              <a:tblPr firstRow="1" firstCol="1" bandRow="1"/>
              <a:tblGrid>
                <a:gridCol w="432058"/>
                <a:gridCol w="708304"/>
                <a:gridCol w="957379"/>
                <a:gridCol w="1008530"/>
                <a:gridCol w="2218764"/>
                <a:gridCol w="1008530"/>
                <a:gridCol w="1842646"/>
                <a:gridCol w="967789"/>
              </a:tblGrid>
              <a:tr h="1315887">
                <a:tc>
                  <a:txBody>
                    <a:bodyPr/>
                    <a:lstStyle/>
                    <a:p>
                      <a:pPr algn="ctr">
                        <a:lnSpc>
                          <a:spcPct val="107000"/>
                        </a:lnSpc>
                        <a:spcAft>
                          <a:spcPts val="0"/>
                        </a:spcAft>
                      </a:pPr>
                      <a:r>
                        <a:rPr lang="en-ZA" sz="11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Target no</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5909" marR="15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07000"/>
                        </a:lnSpc>
                        <a:spcAft>
                          <a:spcPts val="0"/>
                        </a:spcAft>
                      </a:pPr>
                      <a:r>
                        <a:rPr lang="en-ZA" sz="11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Responsible unit</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5909" marR="15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07000"/>
                        </a:lnSpc>
                        <a:spcAft>
                          <a:spcPts val="0"/>
                        </a:spcAft>
                      </a:pPr>
                      <a:r>
                        <a:rPr lang="en-ZA" sz="11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Target for 2017/18 as per Annual Performance Plan (APP)</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5909" marR="15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07000"/>
                        </a:lnSpc>
                        <a:spcAft>
                          <a:spcPts val="0"/>
                        </a:spcAft>
                      </a:pPr>
                      <a:r>
                        <a:rPr lang="en-ZA" sz="11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a:t>
                      </a:r>
                      <a:r>
                        <a:rPr lang="en-ZA" sz="1100" b="1" baseline="30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st</a:t>
                      </a:r>
                      <a:r>
                        <a:rPr lang="en-ZA" sz="11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Quarter Target</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5909" marR="15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07000"/>
                        </a:lnSpc>
                        <a:spcAft>
                          <a:spcPts val="0"/>
                        </a:spcAft>
                      </a:pPr>
                      <a:r>
                        <a:rPr lang="en-ZA" sz="11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Actual Achievement for the 1</a:t>
                      </a:r>
                      <a:r>
                        <a:rPr lang="en-ZA" sz="1100" b="1" baseline="30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st</a:t>
                      </a:r>
                      <a:r>
                        <a:rPr lang="en-ZA" sz="11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Quarter</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5909" marR="15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07000"/>
                        </a:lnSpc>
                        <a:spcAft>
                          <a:spcPts val="0"/>
                        </a:spcAft>
                      </a:pPr>
                      <a:r>
                        <a:rPr lang="en-ZA" sz="11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Deviation from planned target to Actual Achievement for the 1</a:t>
                      </a:r>
                      <a:r>
                        <a:rPr lang="en-ZA" sz="1100" b="1" baseline="30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st</a:t>
                      </a:r>
                      <a:r>
                        <a:rPr lang="en-ZA" sz="11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Quarter</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5909" marR="15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07000"/>
                        </a:lnSpc>
                        <a:spcAft>
                          <a:spcPts val="0"/>
                        </a:spcAft>
                      </a:pPr>
                      <a:r>
                        <a:rPr lang="en-ZA" sz="11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Comment/ Mechanisms to address differences in targets</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15909" marR="15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07000"/>
                        </a:lnSpc>
                        <a:spcAft>
                          <a:spcPts val="0"/>
                        </a:spcAft>
                      </a:pPr>
                      <a:r>
                        <a:rPr lang="en-ZA" sz="11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Performance Rating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15909" marR="15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r h="1362755">
                <a:tc>
                  <a:txBody>
                    <a:bodyPr/>
                    <a:lstStyle/>
                    <a:p>
                      <a:pPr algn="r">
                        <a:lnSpc>
                          <a:spcPct val="107000"/>
                        </a:lnSpc>
                        <a:spcAft>
                          <a:spcPts val="0"/>
                        </a:spcAft>
                      </a:pPr>
                      <a:r>
                        <a:rPr lang="en-ZA"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12</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5909" marR="15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ZA"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SSI</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15909" marR="15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GB" sz="1100" dirty="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At least 330 officials and</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GB" sz="1100" dirty="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other partners accessed</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GB" sz="1100" dirty="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the </a:t>
                      </a:r>
                      <a:r>
                        <a:rPr lang="en-GB" sz="1100" dirty="0" err="1">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MMIC</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5909" marR="15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GB" sz="1100" dirty="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75 officials and other</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GB" sz="1100" dirty="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partners accessed</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GB" sz="1100" dirty="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the </a:t>
                      </a:r>
                      <a:r>
                        <a:rPr lang="en-GB" sz="1100" dirty="0" err="1">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MMIC</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5909" marR="15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6000"/>
                        </a:lnSpc>
                        <a:spcAft>
                          <a:spcPts val="0"/>
                        </a:spcAft>
                      </a:pPr>
                      <a:r>
                        <a:rPr lang="en-ZA" sz="1100" kern="1200" dirty="0">
                          <a:effectLst/>
                          <a:latin typeface="Calibri" panose="020F0502020204030204" pitchFamily="34" charset="0"/>
                          <a:ea typeface="Calibri" panose="020F0502020204030204" pitchFamily="34" charset="0"/>
                        </a:rPr>
                        <a:t>78 officials and other partners accessed the </a:t>
                      </a:r>
                      <a:r>
                        <a:rPr lang="en-ZA" sz="1100" kern="1200" dirty="0" err="1">
                          <a:effectLst/>
                          <a:latin typeface="Calibri" panose="020F0502020204030204" pitchFamily="34" charset="0"/>
                          <a:ea typeface="Calibri" panose="020F0502020204030204" pitchFamily="34" charset="0"/>
                        </a:rPr>
                        <a:t>MMIC</a:t>
                      </a:r>
                      <a:endParaRPr lang="en-ZA" sz="1100" dirty="0">
                        <a:effectLst/>
                        <a:latin typeface="Calibri" panose="020F0502020204030204" pitchFamily="34" charset="0"/>
                        <a:ea typeface="Times New Roman" panose="02020603050405020304" pitchFamily="18" charset="0"/>
                      </a:endParaRPr>
                    </a:p>
                    <a:p>
                      <a:pPr algn="l">
                        <a:lnSpc>
                          <a:spcPct val="106000"/>
                        </a:lnSpc>
                        <a:spcAft>
                          <a:spcPts val="0"/>
                        </a:spcAft>
                      </a:pPr>
                      <a:r>
                        <a:rPr lang="en-ZA" sz="1100" dirty="0">
                          <a:effectLst/>
                          <a:latin typeface="Calibri" panose="020F0502020204030204" pitchFamily="34"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GB" sz="1100" dirty="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3 more officials and other partners accessed the </a:t>
                      </a:r>
                      <a:r>
                        <a:rPr lang="en-GB" sz="1100" dirty="0" err="1">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MMIC</a:t>
                      </a:r>
                      <a:endParaRPr lang="en-ZA" sz="1100" dirty="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endParaRPr>
                    </a:p>
                    <a:p>
                      <a:pPr algn="l">
                        <a:spcAft>
                          <a:spcPts val="0"/>
                        </a:spcAft>
                      </a:pPr>
                      <a:r>
                        <a:rPr lang="en-GB" sz="1100" dirty="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ZA" sz="1100" dirty="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GB" sz="1100" dirty="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The </a:t>
                      </a:r>
                      <a:r>
                        <a:rPr lang="en-GB" sz="1100" dirty="0" err="1">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CPSI</a:t>
                      </a:r>
                      <a:r>
                        <a:rPr lang="en-GB" sz="1100" dirty="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 exhibited the mobile </a:t>
                      </a:r>
                      <a:r>
                        <a:rPr lang="en-GB" sz="1100" dirty="0" err="1">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MMIC</a:t>
                      </a:r>
                      <a:r>
                        <a:rPr lang="en-GB" sz="1100" dirty="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 at the </a:t>
                      </a:r>
                      <a:r>
                        <a:rPr lang="en-GB" sz="1100" kern="1200" dirty="0">
                          <a:solidFill>
                            <a:srgbClr val="221E1F"/>
                          </a:solidFill>
                          <a:effectLst/>
                          <a:latin typeface="Calibri" panose="020F0502020204030204" pitchFamily="34" charset="0"/>
                          <a:ea typeface="Calibri" panose="020F0502020204030204" pitchFamily="34" charset="0"/>
                          <a:cs typeface="Times New Roman" panose="02020603050405020304" pitchFamily="18" charset="0"/>
                        </a:rPr>
                        <a:t>2017 Continental Africa Public Service Day Celebration in Rwanda which attracted a lot of interest from the delegates to access the </a:t>
                      </a:r>
                      <a:r>
                        <a:rPr lang="en-GB" sz="1100" kern="1200" dirty="0" err="1">
                          <a:solidFill>
                            <a:srgbClr val="221E1F"/>
                          </a:solidFill>
                          <a:effectLst/>
                          <a:latin typeface="Calibri" panose="020F0502020204030204" pitchFamily="34" charset="0"/>
                          <a:ea typeface="Calibri" panose="020F0502020204030204" pitchFamily="34" charset="0"/>
                          <a:cs typeface="Times New Roman" panose="02020603050405020304" pitchFamily="18" charset="0"/>
                        </a:rPr>
                        <a:t>MMIC</a:t>
                      </a:r>
                      <a:r>
                        <a:rPr lang="en-GB" sz="1100" kern="1200" dirty="0">
                          <a:solidFill>
                            <a:srgbClr val="221E1F"/>
                          </a:solidFill>
                          <a:effectLst/>
                          <a:latin typeface="Calibri" panose="020F0502020204030204" pitchFamily="34" charset="0"/>
                          <a:ea typeface="Calibri" panose="020F0502020204030204" pitchFamily="34" charset="0"/>
                          <a:cs typeface="Times New Roman" panose="02020603050405020304" pitchFamily="18" charset="0"/>
                        </a:rPr>
                        <a:t>, hence the increased number.</a:t>
                      </a:r>
                      <a:endParaRPr lang="en-ZA" sz="1100" dirty="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ZA" sz="11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Achieved</a:t>
                      </a:r>
                      <a:endParaRPr lang="en-ZA"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15909" marR="15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1717768">
                <a:tc>
                  <a:txBody>
                    <a:bodyPr/>
                    <a:lstStyle/>
                    <a:p>
                      <a:pPr algn="r">
                        <a:lnSpc>
                          <a:spcPct val="107000"/>
                        </a:lnSpc>
                        <a:spcAft>
                          <a:spcPts val="0"/>
                        </a:spcAft>
                      </a:pPr>
                      <a:r>
                        <a:rPr lang="en-ZA"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13</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5909" marR="15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ZA"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EE</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5909" marR="15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GB" sz="1100" dirty="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At least four (4) projects</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GB" sz="1100" dirty="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per category identified</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GB" sz="1100" dirty="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and recognised through</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GB" sz="1100" dirty="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the </a:t>
                      </a:r>
                      <a:r>
                        <a:rPr lang="en-GB" sz="1100" dirty="0" err="1">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CPSI</a:t>
                      </a:r>
                      <a:r>
                        <a:rPr lang="en-GB" sz="1100" dirty="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 awards</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GB" sz="1100" dirty="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programme</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5909" marR="15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GB" sz="1100" dirty="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Public Sector</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GB" sz="1100" dirty="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Innovation Awards</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GB" sz="1100" dirty="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Programme</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GB" sz="1100" dirty="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launched</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5909" marR="15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6000"/>
                        </a:lnSpc>
                        <a:spcAft>
                          <a:spcPts val="0"/>
                        </a:spcAft>
                      </a:pPr>
                      <a:r>
                        <a:rPr lang="en-GB" sz="1100" kern="1200">
                          <a:solidFill>
                            <a:srgbClr val="221E1F"/>
                          </a:solidFill>
                          <a:effectLst/>
                          <a:latin typeface="Calibri" panose="020F0502020204030204" pitchFamily="34" charset="0"/>
                          <a:ea typeface="Times New Roman" panose="02020603050405020304" pitchFamily="18" charset="0"/>
                        </a:rPr>
                        <a:t>The 2017 Public Sector Innovation Programme was officially launched in KZN on 6</a:t>
                      </a:r>
                      <a:r>
                        <a:rPr lang="en-GB" sz="1100" kern="1200" baseline="30000">
                          <a:solidFill>
                            <a:srgbClr val="221E1F"/>
                          </a:solidFill>
                          <a:effectLst/>
                          <a:latin typeface="Calibri" panose="020F0502020204030204" pitchFamily="34" charset="0"/>
                          <a:ea typeface="Times New Roman" panose="02020603050405020304" pitchFamily="18" charset="0"/>
                        </a:rPr>
                        <a:t>th</a:t>
                      </a:r>
                      <a:r>
                        <a:rPr lang="en-GB" sz="1100" kern="1200">
                          <a:solidFill>
                            <a:srgbClr val="221E1F"/>
                          </a:solidFill>
                          <a:effectLst/>
                          <a:latin typeface="Calibri" panose="020F0502020204030204" pitchFamily="34" charset="0"/>
                          <a:ea typeface="Times New Roman" panose="02020603050405020304" pitchFamily="18" charset="0"/>
                        </a:rPr>
                        <a:t> April 2017.  The session was attended by representatives from all spheres of government</a:t>
                      </a:r>
                      <a:endParaRPr lang="en-ZA" sz="1100">
                        <a:effectLst/>
                        <a:latin typeface="Calibri" panose="020F050202020403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GB" sz="1100" dirty="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None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5909" marR="15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GB" sz="1100" dirty="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None</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5909" marR="15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ZA" sz="11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Achieved</a:t>
                      </a:r>
                      <a:endParaRPr lang="en-ZA"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15909" marR="15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1512687">
                <a:tc>
                  <a:txBody>
                    <a:bodyPr/>
                    <a:lstStyle/>
                    <a:p>
                      <a:pPr algn="r">
                        <a:lnSpc>
                          <a:spcPct val="107000"/>
                        </a:lnSpc>
                        <a:spcAft>
                          <a:spcPts val="0"/>
                        </a:spcAft>
                      </a:pPr>
                      <a:r>
                        <a:rPr lang="en-ZA"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14</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5909" marR="15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ZA"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EE</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5909" marR="15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GB" sz="1100" dirty="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Host the annual public</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GB" sz="1100" dirty="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sector innovation</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GB" sz="1100" dirty="0" smtClean="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Conference as </a:t>
                      </a:r>
                      <a:r>
                        <a:rPr lang="en-GB" sz="1100" dirty="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a </a:t>
                      </a:r>
                      <a:r>
                        <a:rPr lang="en-GB" sz="1100" dirty="0" smtClean="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platform to </a:t>
                      </a:r>
                      <a:r>
                        <a:rPr lang="en-GB" sz="1100" dirty="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entrench innovation</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5909" marR="15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GB" sz="1100" dirty="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Conference Theme</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GB" sz="1100" dirty="0" smtClean="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Approved Stakeholder</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GB" sz="1100" dirty="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involvement</a:t>
                      </a:r>
                      <a:r>
                        <a:rPr lang="en-GB" sz="1100" dirty="0" smtClean="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 collaborations confirmed</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5909" marR="15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6000"/>
                        </a:lnSpc>
                        <a:spcAft>
                          <a:spcPts val="0"/>
                        </a:spcAft>
                      </a:pPr>
                      <a:r>
                        <a:rPr lang="en-GB" sz="1100" kern="1200" dirty="0">
                          <a:solidFill>
                            <a:srgbClr val="221E1F"/>
                          </a:solidFill>
                          <a:effectLst/>
                          <a:latin typeface="Calibri" panose="020F0502020204030204" pitchFamily="34" charset="0"/>
                          <a:ea typeface="Times New Roman" panose="02020603050405020304" pitchFamily="18" charset="0"/>
                        </a:rPr>
                        <a:t>The theme for the 2017 conference has been approved and  stakeholder collaborations confirmed</a:t>
                      </a:r>
                      <a:endParaRPr lang="en-ZA" sz="1100" dirty="0">
                        <a:effectLst/>
                        <a:latin typeface="Calibri" panose="020F050202020403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GB" sz="1100" dirty="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None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5909" marR="15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GB" sz="1100" dirty="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None</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5909" marR="15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ZA" sz="11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Achieved</a:t>
                      </a:r>
                      <a:endParaRPr lang="en-ZA"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15909" marR="15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bl>
          </a:graphicData>
        </a:graphic>
      </p:graphicFrame>
    </p:spTree>
    <p:extLst>
      <p:ext uri="{BB962C8B-B14F-4D97-AF65-F5344CB8AC3E}">
        <p14:creationId xmlns:p14="http://schemas.microsoft.com/office/powerpoint/2010/main" xmlns="" val="22196506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solidFill>
                  <a:prstClr val="black"/>
                </a:solidFill>
              </a:rPr>
              <a:t>Progress against 1</a:t>
            </a:r>
            <a:r>
              <a:rPr lang="en-ZA" b="1" baseline="30000" dirty="0">
                <a:solidFill>
                  <a:prstClr val="black"/>
                </a:solidFill>
              </a:rPr>
              <a:t>st</a:t>
            </a:r>
            <a:r>
              <a:rPr lang="en-ZA" b="1" dirty="0">
                <a:solidFill>
                  <a:prstClr val="black"/>
                </a:solidFill>
              </a:rPr>
              <a:t> Quarter targets</a:t>
            </a:r>
            <a:endParaRPr lang="en-ZA" b="1" dirty="0"/>
          </a:p>
        </p:txBody>
      </p:sp>
      <p:sp>
        <p:nvSpPr>
          <p:cNvPr id="4" name="Slide Number Placeholder 3"/>
          <p:cNvSpPr>
            <a:spLocks noGrp="1"/>
          </p:cNvSpPr>
          <p:nvPr>
            <p:ph type="sldNum" sz="quarter" idx="12"/>
          </p:nvPr>
        </p:nvSpPr>
        <p:spPr/>
        <p:txBody>
          <a:bodyPr/>
          <a:lstStyle/>
          <a:p>
            <a:fld id="{4414807B-44EB-7242-827D-16A5EC7111B6}" type="slidenum">
              <a:rPr lang="en-ZA" smtClean="0">
                <a:solidFill>
                  <a:prstClr val="black">
                    <a:tint val="75000"/>
                  </a:prstClr>
                </a:solidFill>
              </a:rPr>
              <a:pPr/>
              <a:t>14</a:t>
            </a:fld>
            <a:endParaRPr lang="en-ZA" dirty="0">
              <a:solidFill>
                <a:prstClr val="black">
                  <a:tint val="75000"/>
                </a:prstClr>
              </a:solidFill>
            </a:endParaRPr>
          </a:p>
        </p:txBody>
      </p:sp>
      <p:sp>
        <p:nvSpPr>
          <p:cNvPr id="5" name="Content Placeholder 2"/>
          <p:cNvSpPr>
            <a:spLocks noGrp="1"/>
          </p:cNvSpPr>
          <p:nvPr>
            <p:ph idx="1"/>
          </p:nvPr>
        </p:nvSpPr>
        <p:spPr>
          <a:xfrm>
            <a:off x="156575" y="862444"/>
            <a:ext cx="8830850" cy="5659380"/>
          </a:xfrm>
        </p:spPr>
        <p:txBody>
          <a:bodyPr>
            <a:noAutofit/>
          </a:bodyPr>
          <a:lstStyle/>
          <a:p>
            <a:pPr marL="450850" lvl="3" indent="0" algn="just">
              <a:spcBef>
                <a:spcPts val="0"/>
              </a:spcBef>
              <a:buSzPct val="80000"/>
              <a:buNone/>
            </a:pPr>
            <a:endParaRPr lang="en-GB" dirty="0" smtClean="0"/>
          </a:p>
          <a:p>
            <a:pPr marL="450850" lvl="2" indent="-282575" algn="just">
              <a:spcBef>
                <a:spcPts val="0"/>
              </a:spcBef>
              <a:buSzPct val="80000"/>
              <a:buFont typeface="Wingdings 2"/>
              <a:buChar char=""/>
            </a:pPr>
            <a:endParaRPr lang="en-ZA" sz="2200" dirty="0" smtClean="0"/>
          </a:p>
          <a:p>
            <a:pPr>
              <a:spcAft>
                <a:spcPts val="0"/>
              </a:spcAft>
            </a:pPr>
            <a:endParaRPr lang="en-ZA" sz="1600" dirty="0"/>
          </a:p>
        </p:txBody>
      </p:sp>
      <p:graphicFrame>
        <p:nvGraphicFramePr>
          <p:cNvPr id="3" name="Table 2"/>
          <p:cNvGraphicFramePr>
            <a:graphicFrameLocks noGrp="1"/>
          </p:cNvGraphicFramePr>
          <p:nvPr>
            <p:extLst>
              <p:ext uri="{D42A27DB-BD31-4B8C-83A1-F6EECF244321}">
                <p14:modId xmlns:p14="http://schemas.microsoft.com/office/powerpoint/2010/main" xmlns="" val="3624784304"/>
              </p:ext>
            </p:extLst>
          </p:nvPr>
        </p:nvGraphicFramePr>
        <p:xfrm>
          <a:off x="1" y="731520"/>
          <a:ext cx="9143998" cy="6337628"/>
        </p:xfrm>
        <a:graphic>
          <a:graphicData uri="http://schemas.openxmlformats.org/drawingml/2006/table">
            <a:tbl>
              <a:tblPr firstRow="1" firstCol="1" bandRow="1"/>
              <a:tblGrid>
                <a:gridCol w="432058"/>
                <a:gridCol w="708304"/>
                <a:gridCol w="1723861"/>
                <a:gridCol w="1559858"/>
                <a:gridCol w="1647709"/>
                <a:gridCol w="1052210"/>
                <a:gridCol w="1052210"/>
                <a:gridCol w="967788"/>
              </a:tblGrid>
              <a:tr h="1302899">
                <a:tc>
                  <a:txBody>
                    <a:bodyPr/>
                    <a:lstStyle/>
                    <a:p>
                      <a:pPr algn="ctr">
                        <a:lnSpc>
                          <a:spcPct val="107000"/>
                        </a:lnSpc>
                        <a:spcAft>
                          <a:spcPts val="0"/>
                        </a:spcAft>
                      </a:pPr>
                      <a:r>
                        <a:rPr lang="en-ZA" sz="11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Target no</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5909" marR="15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07000"/>
                        </a:lnSpc>
                        <a:spcAft>
                          <a:spcPts val="0"/>
                        </a:spcAft>
                      </a:pPr>
                      <a:r>
                        <a:rPr lang="en-ZA" sz="11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Responsible unit</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5909" marR="15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07000"/>
                        </a:lnSpc>
                        <a:spcAft>
                          <a:spcPts val="0"/>
                        </a:spcAft>
                      </a:pPr>
                      <a:r>
                        <a:rPr lang="en-ZA" sz="11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Target for 2017/18 as per Annual Performance Plan (APP)</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5909" marR="15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07000"/>
                        </a:lnSpc>
                        <a:spcAft>
                          <a:spcPts val="0"/>
                        </a:spcAft>
                      </a:pPr>
                      <a:r>
                        <a:rPr lang="en-ZA" sz="11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a:t>
                      </a:r>
                      <a:r>
                        <a:rPr lang="en-ZA" sz="1100" b="1" baseline="30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st</a:t>
                      </a:r>
                      <a:r>
                        <a:rPr lang="en-ZA" sz="11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Quarter Target</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5909" marR="15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07000"/>
                        </a:lnSpc>
                        <a:spcAft>
                          <a:spcPts val="0"/>
                        </a:spcAft>
                      </a:pPr>
                      <a:r>
                        <a:rPr lang="en-ZA" sz="11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Actual Achievement for the 1</a:t>
                      </a:r>
                      <a:r>
                        <a:rPr lang="en-ZA" sz="1100" b="1" baseline="30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st</a:t>
                      </a:r>
                      <a:r>
                        <a:rPr lang="en-ZA" sz="11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Quarter</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15909" marR="15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07000"/>
                        </a:lnSpc>
                        <a:spcAft>
                          <a:spcPts val="0"/>
                        </a:spcAft>
                      </a:pPr>
                      <a:r>
                        <a:rPr lang="en-ZA" sz="11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Deviation from planned target to Actual Achievement for the 1</a:t>
                      </a:r>
                      <a:r>
                        <a:rPr lang="en-ZA" sz="1100" b="1" baseline="30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st</a:t>
                      </a:r>
                      <a:r>
                        <a:rPr lang="en-ZA" sz="11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Quarter</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15909" marR="15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07000"/>
                        </a:lnSpc>
                        <a:spcAft>
                          <a:spcPts val="0"/>
                        </a:spcAft>
                      </a:pPr>
                      <a:r>
                        <a:rPr lang="en-ZA" sz="11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Comment/ Mechanisms to address differences in targets</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15909" marR="15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07000"/>
                        </a:lnSpc>
                        <a:spcAft>
                          <a:spcPts val="0"/>
                        </a:spcAft>
                      </a:pPr>
                      <a:r>
                        <a:rPr lang="en-ZA" sz="11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Performance Rating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15909" marR="15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r h="1433220">
                <a:tc>
                  <a:txBody>
                    <a:bodyPr/>
                    <a:lstStyle/>
                    <a:p>
                      <a:pPr algn="r">
                        <a:lnSpc>
                          <a:spcPct val="107000"/>
                        </a:lnSpc>
                        <a:spcAft>
                          <a:spcPts val="0"/>
                        </a:spcAft>
                      </a:pPr>
                      <a:r>
                        <a:rPr lang="en-ZA"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15</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5909" marR="15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nSpc>
                          <a:spcPct val="107000"/>
                        </a:lnSpc>
                        <a:spcAft>
                          <a:spcPts val="0"/>
                        </a:spcAft>
                      </a:pPr>
                      <a:r>
                        <a:rPr lang="en-GB" sz="110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EE</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15909" marR="15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l">
                        <a:lnSpc>
                          <a:spcPct val="107000"/>
                        </a:lnSpc>
                        <a:spcAft>
                          <a:spcPts val="0"/>
                        </a:spcAft>
                      </a:pPr>
                      <a:r>
                        <a:rPr lang="en-GB" sz="1100" dirty="0" err="1">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Vol</a:t>
                      </a:r>
                      <a:r>
                        <a:rPr lang="en-GB" sz="1100" dirty="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 8 Issue 1 and 2 of</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GB" sz="1100" dirty="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"Ideas that Work": The</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GB" sz="1100" dirty="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South African Public</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GB" sz="1100" dirty="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Sector Innovation Journal</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GB" sz="1100" dirty="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published</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5909" marR="15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l">
                        <a:lnSpc>
                          <a:spcPct val="107000"/>
                        </a:lnSpc>
                        <a:spcAft>
                          <a:spcPts val="0"/>
                        </a:spcAft>
                      </a:pPr>
                      <a:r>
                        <a:rPr lang="en-GB" sz="1100" dirty="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Vol. 8 Issue 1 of</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GB" sz="1100" dirty="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"Ideas that Work":</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GB" sz="1100" dirty="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The South African</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GB" sz="1100" dirty="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Public Sector</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GB" sz="1100" dirty="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Innovation </a:t>
                      </a:r>
                      <a:r>
                        <a:rPr lang="en-GB" sz="1100" dirty="0" smtClean="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Journal drafted</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5909" marR="15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l">
                        <a:spcAft>
                          <a:spcPts val="0"/>
                        </a:spcAft>
                      </a:pPr>
                      <a:r>
                        <a:rPr lang="en-GB" sz="1100" dirty="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Vol. 8 Issue 1 of</a:t>
                      </a:r>
                      <a:endParaRPr lang="en-ZA" sz="1100" dirty="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endParaRPr>
                    </a:p>
                    <a:p>
                      <a:pPr algn="l">
                        <a:spcAft>
                          <a:spcPts val="0"/>
                        </a:spcAft>
                      </a:pPr>
                      <a:r>
                        <a:rPr lang="en-GB" sz="1100" dirty="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"Ideas that Work":</a:t>
                      </a:r>
                      <a:endParaRPr lang="en-ZA" sz="1100" dirty="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endParaRPr>
                    </a:p>
                    <a:p>
                      <a:pPr algn="l">
                        <a:spcAft>
                          <a:spcPts val="0"/>
                        </a:spcAft>
                      </a:pPr>
                      <a:r>
                        <a:rPr lang="en-GB" sz="1100" dirty="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The South African</a:t>
                      </a:r>
                      <a:endParaRPr lang="en-ZA" sz="1100" dirty="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endParaRPr>
                    </a:p>
                    <a:p>
                      <a:pPr algn="l">
                        <a:spcAft>
                          <a:spcPts val="0"/>
                        </a:spcAft>
                      </a:pPr>
                      <a:r>
                        <a:rPr lang="en-GB" sz="1100" dirty="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Public Sector</a:t>
                      </a:r>
                      <a:endParaRPr lang="en-ZA" sz="1100" dirty="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endParaRPr>
                    </a:p>
                    <a:p>
                      <a:pPr algn="l">
                        <a:spcAft>
                          <a:spcPts val="0"/>
                        </a:spcAft>
                      </a:pPr>
                      <a:r>
                        <a:rPr lang="en-GB" sz="1100" dirty="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Innovation Journal </a:t>
                      </a:r>
                      <a:endParaRPr lang="en-ZA" sz="1100" dirty="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endParaRPr>
                    </a:p>
                    <a:p>
                      <a:pPr algn="l">
                        <a:spcAft>
                          <a:spcPts val="0"/>
                        </a:spcAft>
                      </a:pPr>
                      <a:r>
                        <a:rPr lang="en-GB" sz="1100" dirty="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drafted</a:t>
                      </a:r>
                      <a:endParaRPr lang="en-ZA" sz="1100" dirty="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just">
                        <a:lnSpc>
                          <a:spcPct val="107000"/>
                        </a:lnSpc>
                        <a:spcAft>
                          <a:spcPts val="0"/>
                        </a:spcAft>
                      </a:pPr>
                      <a:r>
                        <a:rPr lang="en-GB" sz="1100" dirty="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None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5909" marR="15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just">
                        <a:lnSpc>
                          <a:spcPct val="107000"/>
                        </a:lnSpc>
                        <a:spcAft>
                          <a:spcPts val="0"/>
                        </a:spcAft>
                      </a:pPr>
                      <a:r>
                        <a:rPr lang="en-GB" sz="1100" dirty="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None</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5909" marR="15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just">
                        <a:lnSpc>
                          <a:spcPct val="107000"/>
                        </a:lnSpc>
                        <a:spcAft>
                          <a:spcPts val="0"/>
                        </a:spcAft>
                      </a:pPr>
                      <a:r>
                        <a:rPr lang="en-ZA" sz="11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Achieved</a:t>
                      </a:r>
                      <a:endParaRPr lang="en-ZA"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15909" marR="15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1302899">
                <a:tc>
                  <a:txBody>
                    <a:bodyPr/>
                    <a:lstStyle/>
                    <a:p>
                      <a:pPr algn="r">
                        <a:lnSpc>
                          <a:spcPct val="107000"/>
                        </a:lnSpc>
                        <a:spcAft>
                          <a:spcPts val="0"/>
                        </a:spcAft>
                      </a:pPr>
                      <a:r>
                        <a:rPr lang="en-ZA"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16</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15909" marR="15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nSpc>
                          <a:spcPct val="107000"/>
                        </a:lnSpc>
                        <a:spcAft>
                          <a:spcPts val="0"/>
                        </a:spcAft>
                      </a:pPr>
                      <a:r>
                        <a:rPr lang="en-GB" sz="110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EE</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15909" marR="15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l">
                        <a:lnSpc>
                          <a:spcPct val="107000"/>
                        </a:lnSpc>
                        <a:spcAft>
                          <a:spcPts val="0"/>
                        </a:spcAft>
                      </a:pPr>
                      <a:r>
                        <a:rPr lang="en-GB" sz="1100" dirty="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Upload 1300 content</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GB" sz="1100" dirty="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items on innovation,</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GB" sz="1100" dirty="0" smtClean="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Public</a:t>
                      </a:r>
                      <a:r>
                        <a:rPr lang="en-GB" sz="1100" baseline="0" dirty="0" smtClean="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GB" sz="1100" dirty="0" smtClean="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administration </a:t>
                      </a:r>
                      <a:r>
                        <a:rPr lang="en-GB" sz="1100" dirty="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and</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GB" sz="1100" dirty="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finance onto the </a:t>
                      </a:r>
                      <a:r>
                        <a:rPr lang="en-GB" sz="1100" dirty="0" err="1">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UNPAN</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GB" sz="1100" dirty="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Portal</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5909" marR="15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l">
                        <a:lnSpc>
                          <a:spcPct val="107000"/>
                        </a:lnSpc>
                        <a:spcAft>
                          <a:spcPts val="0"/>
                        </a:spcAft>
                      </a:pPr>
                      <a:r>
                        <a:rPr lang="en-GB" sz="1100" dirty="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325 </a:t>
                      </a:r>
                      <a:r>
                        <a:rPr lang="en-GB" sz="1100" dirty="0" err="1">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SADC</a:t>
                      </a:r>
                      <a:r>
                        <a:rPr lang="en-GB" sz="1100" dirty="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 public</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GB" sz="1100" dirty="0" smtClean="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administration,</a:t>
                      </a:r>
                      <a:r>
                        <a:rPr lang="en-GB" sz="1100" baseline="0" dirty="0" smtClean="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GB" sz="1100" dirty="0" smtClean="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finance and innovation documents</a:t>
                      </a:r>
                      <a:r>
                        <a:rPr lang="en-GB" sz="1100" dirty="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GB" sz="1100" dirty="0" smtClean="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news and </a:t>
                      </a:r>
                      <a:r>
                        <a:rPr lang="en-GB" sz="1100" dirty="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events </a:t>
                      </a:r>
                      <a:r>
                        <a:rPr lang="en-GB" sz="1100" dirty="0" smtClean="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uploaded on </a:t>
                      </a:r>
                      <a:r>
                        <a:rPr lang="en-GB" sz="1100" dirty="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the </a:t>
                      </a:r>
                      <a:r>
                        <a:rPr lang="en-GB" sz="1100" dirty="0" err="1" smtClean="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UNPAN</a:t>
                      </a:r>
                      <a:r>
                        <a:rPr lang="en-GB" sz="1100" dirty="0" smtClean="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 Portal</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5909" marR="15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l">
                        <a:spcAft>
                          <a:spcPts val="0"/>
                        </a:spcAft>
                      </a:pPr>
                      <a:r>
                        <a:rPr lang="en-GB" sz="1100" dirty="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325 </a:t>
                      </a:r>
                      <a:r>
                        <a:rPr lang="en-GB" sz="1100" dirty="0" err="1">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SADC</a:t>
                      </a:r>
                      <a:r>
                        <a:rPr lang="en-GB" sz="1100" dirty="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 public administration, finance and innovation documents (94), news (202) </a:t>
                      </a:r>
                      <a:r>
                        <a:rPr lang="en-GB" sz="1100" dirty="0" smtClean="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events (</a:t>
                      </a:r>
                      <a:r>
                        <a:rPr lang="en-GB" sz="1100" dirty="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27) and notices (2) uploaded</a:t>
                      </a:r>
                      <a:endParaRPr lang="en-ZA" sz="1100" dirty="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endParaRPr>
                    </a:p>
                    <a:p>
                      <a:pPr algn="l">
                        <a:spcAft>
                          <a:spcPts val="0"/>
                        </a:spcAft>
                      </a:pPr>
                      <a:r>
                        <a:rPr lang="en-GB" sz="1100" dirty="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on the </a:t>
                      </a:r>
                      <a:r>
                        <a:rPr lang="en-GB" sz="1100" dirty="0" err="1">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UNPAN</a:t>
                      </a:r>
                      <a:endParaRPr lang="en-ZA" sz="1100" dirty="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endParaRPr>
                    </a:p>
                    <a:p>
                      <a:pPr algn="l">
                        <a:spcAft>
                          <a:spcPts val="0"/>
                        </a:spcAft>
                      </a:pPr>
                      <a:r>
                        <a:rPr lang="en-GB" sz="1100" dirty="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Portal</a:t>
                      </a:r>
                      <a:endParaRPr lang="en-ZA" sz="1100" dirty="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just">
                        <a:lnSpc>
                          <a:spcPct val="107000"/>
                        </a:lnSpc>
                        <a:spcAft>
                          <a:spcPts val="0"/>
                        </a:spcAft>
                      </a:pPr>
                      <a:r>
                        <a:rPr lang="en-GB" sz="1100" dirty="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None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5909" marR="15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just">
                        <a:lnSpc>
                          <a:spcPct val="107000"/>
                        </a:lnSpc>
                        <a:spcAft>
                          <a:spcPts val="0"/>
                        </a:spcAft>
                      </a:pPr>
                      <a:r>
                        <a:rPr lang="en-GB" sz="1100" dirty="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None</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5909" marR="15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just">
                        <a:lnSpc>
                          <a:spcPct val="107000"/>
                        </a:lnSpc>
                        <a:spcAft>
                          <a:spcPts val="0"/>
                        </a:spcAft>
                      </a:pPr>
                      <a:r>
                        <a:rPr lang="en-ZA" sz="11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Achieved</a:t>
                      </a:r>
                      <a:endParaRPr lang="en-ZA"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15909" marR="15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893112">
                <a:tc>
                  <a:txBody>
                    <a:bodyPr/>
                    <a:lstStyle/>
                    <a:p>
                      <a:pPr algn="r">
                        <a:lnSpc>
                          <a:spcPct val="107000"/>
                        </a:lnSpc>
                        <a:spcAft>
                          <a:spcPts val="0"/>
                        </a:spcAft>
                      </a:pPr>
                      <a:r>
                        <a:rPr lang="en-ZA"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17</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15909" marR="15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nSpc>
                          <a:spcPct val="107000"/>
                        </a:lnSpc>
                        <a:spcAft>
                          <a:spcPts val="0"/>
                        </a:spcAft>
                      </a:pPr>
                      <a:r>
                        <a:rPr lang="en-GB" sz="110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EE</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15909" marR="15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l">
                        <a:lnSpc>
                          <a:spcPct val="107000"/>
                        </a:lnSpc>
                        <a:spcAft>
                          <a:spcPts val="0"/>
                        </a:spcAft>
                      </a:pPr>
                      <a:r>
                        <a:rPr lang="en-GB" sz="1100" dirty="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Host a </a:t>
                      </a:r>
                      <a:r>
                        <a:rPr lang="en-GB" sz="1100" dirty="0" err="1">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UNPAN</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GB" sz="1100" dirty="0" err="1">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SADC</a:t>
                      </a:r>
                      <a:r>
                        <a:rPr lang="en-GB" sz="1100" dirty="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GB" sz="1100" dirty="0" smtClean="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regional workshop </a:t>
                      </a:r>
                      <a:r>
                        <a:rPr lang="en-GB" sz="1100" dirty="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attended </a:t>
                      </a:r>
                      <a:r>
                        <a:rPr lang="en-GB" sz="1100" dirty="0" smtClean="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by representatives </a:t>
                      </a:r>
                      <a:r>
                        <a:rPr lang="en-GB" sz="1100" dirty="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from</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GB" sz="1100" dirty="0" err="1">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SADC</a:t>
                      </a:r>
                      <a:r>
                        <a:rPr lang="en-GB" sz="1100" dirty="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 countries</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5909" marR="15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l">
                        <a:lnSpc>
                          <a:spcPct val="107000"/>
                        </a:lnSpc>
                        <a:spcAft>
                          <a:spcPts val="0"/>
                        </a:spcAft>
                      </a:pPr>
                      <a:r>
                        <a:rPr lang="en-GB" sz="1100" dirty="0" err="1">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SADC</a:t>
                      </a:r>
                      <a:r>
                        <a:rPr lang="en-GB" sz="1100" dirty="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GB" sz="1100" dirty="0" err="1">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UNPAN</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GB" sz="1100" dirty="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workshop hosted</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5909" marR="15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l">
                        <a:lnSpc>
                          <a:spcPct val="106000"/>
                        </a:lnSpc>
                        <a:spcAft>
                          <a:spcPts val="0"/>
                        </a:spcAft>
                      </a:pPr>
                      <a:r>
                        <a:rPr lang="en-GB" sz="1100" kern="1200" dirty="0">
                          <a:solidFill>
                            <a:srgbClr val="221E1F"/>
                          </a:solidFill>
                          <a:effectLst/>
                          <a:latin typeface="Calibri" panose="020F0502020204030204" pitchFamily="34" charset="0"/>
                          <a:ea typeface="Times New Roman" panose="02020603050405020304" pitchFamily="18" charset="0"/>
                        </a:rPr>
                        <a:t>The </a:t>
                      </a:r>
                      <a:r>
                        <a:rPr lang="en-GB" sz="1100" kern="1200" dirty="0" err="1">
                          <a:solidFill>
                            <a:srgbClr val="221E1F"/>
                          </a:solidFill>
                          <a:effectLst/>
                          <a:latin typeface="Calibri" panose="020F0502020204030204" pitchFamily="34" charset="0"/>
                          <a:ea typeface="Times New Roman" panose="02020603050405020304" pitchFamily="18" charset="0"/>
                        </a:rPr>
                        <a:t>SADC</a:t>
                      </a:r>
                      <a:r>
                        <a:rPr lang="en-GB" sz="1100" kern="1200" dirty="0">
                          <a:solidFill>
                            <a:srgbClr val="221E1F"/>
                          </a:solidFill>
                          <a:effectLst/>
                          <a:latin typeface="Calibri" panose="020F0502020204030204" pitchFamily="34" charset="0"/>
                          <a:ea typeface="Times New Roman" panose="02020603050405020304" pitchFamily="18" charset="0"/>
                        </a:rPr>
                        <a:t> </a:t>
                      </a:r>
                      <a:r>
                        <a:rPr lang="en-GB" sz="1100" kern="1200" dirty="0" err="1">
                          <a:solidFill>
                            <a:srgbClr val="221E1F"/>
                          </a:solidFill>
                          <a:effectLst/>
                          <a:latin typeface="Calibri" panose="020F0502020204030204" pitchFamily="34" charset="0"/>
                          <a:ea typeface="Times New Roman" panose="02020603050405020304" pitchFamily="18" charset="0"/>
                        </a:rPr>
                        <a:t>UNPAN</a:t>
                      </a:r>
                      <a:r>
                        <a:rPr lang="en-GB" sz="1100" kern="1200" dirty="0">
                          <a:solidFill>
                            <a:srgbClr val="221E1F"/>
                          </a:solidFill>
                          <a:effectLst/>
                          <a:latin typeface="Calibri" panose="020F0502020204030204" pitchFamily="34" charset="0"/>
                          <a:ea typeface="Times New Roman" panose="02020603050405020304" pitchFamily="18" charset="0"/>
                        </a:rPr>
                        <a:t> workshop hosted on 28-29 June 2017 and attended by representatives from  13 </a:t>
                      </a:r>
                      <a:r>
                        <a:rPr lang="en-GB" sz="1100" kern="1200" dirty="0" err="1">
                          <a:solidFill>
                            <a:srgbClr val="221E1F"/>
                          </a:solidFill>
                          <a:effectLst/>
                          <a:latin typeface="Calibri" panose="020F0502020204030204" pitchFamily="34" charset="0"/>
                          <a:ea typeface="Times New Roman" panose="02020603050405020304" pitchFamily="18" charset="0"/>
                        </a:rPr>
                        <a:t>SADC</a:t>
                      </a:r>
                      <a:r>
                        <a:rPr lang="en-GB" sz="1100" kern="1200" dirty="0">
                          <a:solidFill>
                            <a:srgbClr val="221E1F"/>
                          </a:solidFill>
                          <a:effectLst/>
                          <a:latin typeface="Calibri" panose="020F0502020204030204" pitchFamily="34" charset="0"/>
                          <a:ea typeface="Times New Roman" panose="02020603050405020304" pitchFamily="18" charset="0"/>
                        </a:rPr>
                        <a:t> </a:t>
                      </a:r>
                      <a:r>
                        <a:rPr lang="en-GB" sz="1100" kern="1200" dirty="0" smtClean="0">
                          <a:solidFill>
                            <a:srgbClr val="221E1F"/>
                          </a:solidFill>
                          <a:effectLst/>
                          <a:latin typeface="Calibri" panose="020F0502020204030204" pitchFamily="34" charset="0"/>
                          <a:ea typeface="Times New Roman" panose="02020603050405020304" pitchFamily="18" charset="0"/>
                        </a:rPr>
                        <a:t>countries</a:t>
                      </a:r>
                      <a:endParaRPr lang="en-ZA" sz="1100" dirty="0">
                        <a:effectLst/>
                        <a:latin typeface="Calibri" panose="020F050202020403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just">
                        <a:lnSpc>
                          <a:spcPct val="107000"/>
                        </a:lnSpc>
                        <a:spcAft>
                          <a:spcPts val="0"/>
                        </a:spcAft>
                      </a:pPr>
                      <a:r>
                        <a:rPr lang="en-GB" sz="1100" dirty="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None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5909" marR="15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just">
                        <a:lnSpc>
                          <a:spcPct val="107000"/>
                        </a:lnSpc>
                        <a:spcAft>
                          <a:spcPts val="0"/>
                        </a:spcAft>
                      </a:pPr>
                      <a:r>
                        <a:rPr lang="en-GB" sz="1100" dirty="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None</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5909" marR="15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just">
                        <a:lnSpc>
                          <a:spcPct val="107000"/>
                        </a:lnSpc>
                        <a:spcAft>
                          <a:spcPts val="0"/>
                        </a:spcAft>
                      </a:pPr>
                      <a:r>
                        <a:rPr lang="en-ZA" sz="11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Achieved</a:t>
                      </a:r>
                      <a:endParaRPr lang="en-ZA"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15909" marR="15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1194351">
                <a:tc>
                  <a:txBody>
                    <a:bodyPr/>
                    <a:lstStyle/>
                    <a:p>
                      <a:pPr algn="r">
                        <a:lnSpc>
                          <a:spcPct val="107000"/>
                        </a:lnSpc>
                        <a:spcAft>
                          <a:spcPts val="0"/>
                        </a:spcAft>
                      </a:pPr>
                      <a:r>
                        <a:rPr lang="en-ZA"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18</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15909" marR="15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nSpc>
                          <a:spcPct val="107000"/>
                        </a:lnSpc>
                        <a:spcAft>
                          <a:spcPts val="0"/>
                        </a:spcAft>
                      </a:pPr>
                      <a:r>
                        <a:rPr lang="en-GB" sz="110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EE</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15909" marR="15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l">
                        <a:lnSpc>
                          <a:spcPct val="107000"/>
                        </a:lnSpc>
                        <a:spcAft>
                          <a:spcPts val="0"/>
                        </a:spcAft>
                      </a:pPr>
                      <a:r>
                        <a:rPr lang="en-GB" sz="1100" dirty="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Participate in at least two</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GB" sz="1100" dirty="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(2) </a:t>
                      </a:r>
                      <a:r>
                        <a:rPr lang="en-GB" sz="1100" dirty="0" err="1">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SADC</a:t>
                      </a:r>
                      <a:r>
                        <a:rPr lang="en-GB" sz="1100" dirty="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 or International</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GB" sz="1100" dirty="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innovation programmes</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5909" marR="15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l">
                        <a:lnSpc>
                          <a:spcPct val="107000"/>
                        </a:lnSpc>
                        <a:spcAft>
                          <a:spcPts val="0"/>
                        </a:spcAft>
                      </a:pPr>
                      <a:r>
                        <a:rPr lang="en-GB" sz="1100" dirty="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Participate </a:t>
                      </a:r>
                      <a:r>
                        <a:rPr lang="en-GB" sz="1100" dirty="0" smtClean="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in one </a:t>
                      </a:r>
                      <a:r>
                        <a:rPr lang="en-GB" sz="1100" dirty="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(1) </a:t>
                      </a:r>
                      <a:r>
                        <a:rPr lang="en-GB" sz="1100" dirty="0" err="1" smtClean="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SADC</a:t>
                      </a:r>
                      <a:r>
                        <a:rPr lang="en-GB" sz="1100" dirty="0" smtClean="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 or </a:t>
                      </a:r>
                      <a:r>
                        <a:rPr lang="en-GB" sz="1100" dirty="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international</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en-GB" sz="1100" dirty="0" smtClean="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Innovation programme</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5909" marR="15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l">
                        <a:lnSpc>
                          <a:spcPct val="106000"/>
                        </a:lnSpc>
                        <a:spcAft>
                          <a:spcPts val="0"/>
                        </a:spcAft>
                      </a:pPr>
                      <a:r>
                        <a:rPr lang="en-GB" sz="1100" kern="1200" dirty="0">
                          <a:solidFill>
                            <a:srgbClr val="221E1F"/>
                          </a:solidFill>
                          <a:effectLst/>
                          <a:latin typeface="Calibri" panose="020F0502020204030204" pitchFamily="34" charset="0"/>
                          <a:ea typeface="Times New Roman" panose="02020603050405020304" pitchFamily="18" charset="0"/>
                        </a:rPr>
                        <a:t>The </a:t>
                      </a:r>
                      <a:r>
                        <a:rPr lang="en-GB" sz="1100" kern="1200" dirty="0" err="1">
                          <a:solidFill>
                            <a:srgbClr val="221E1F"/>
                          </a:solidFill>
                          <a:effectLst/>
                          <a:latin typeface="Calibri" panose="020F0502020204030204" pitchFamily="34" charset="0"/>
                          <a:ea typeface="Times New Roman" panose="02020603050405020304" pitchFamily="18" charset="0"/>
                        </a:rPr>
                        <a:t>CPSI</a:t>
                      </a:r>
                      <a:r>
                        <a:rPr lang="en-GB" sz="1100" kern="1200" dirty="0">
                          <a:solidFill>
                            <a:srgbClr val="221E1F"/>
                          </a:solidFill>
                          <a:effectLst/>
                          <a:latin typeface="Calibri" panose="020F0502020204030204" pitchFamily="34" charset="0"/>
                          <a:ea typeface="Times New Roman" panose="02020603050405020304" pitchFamily="18" charset="0"/>
                        </a:rPr>
                        <a:t> attended the 16th session of the United Nations </a:t>
                      </a:r>
                      <a:r>
                        <a:rPr lang="en-GB" sz="1100" kern="1200" dirty="0" err="1">
                          <a:solidFill>
                            <a:srgbClr val="221E1F"/>
                          </a:solidFill>
                          <a:effectLst/>
                          <a:latin typeface="Calibri" panose="020F0502020204030204" pitchFamily="34" charset="0"/>
                          <a:ea typeface="Times New Roman" panose="02020603050405020304" pitchFamily="18" charset="0"/>
                        </a:rPr>
                        <a:t>CEPA</a:t>
                      </a:r>
                      <a:r>
                        <a:rPr lang="en-GB" sz="1100" kern="1200" dirty="0">
                          <a:solidFill>
                            <a:srgbClr val="221E1F"/>
                          </a:solidFill>
                          <a:effectLst/>
                          <a:latin typeface="Calibri" panose="020F0502020204030204" pitchFamily="34" charset="0"/>
                          <a:ea typeface="Times New Roman" panose="02020603050405020304" pitchFamily="18" charset="0"/>
                        </a:rPr>
                        <a:t> 23 – 27 April 2017 in New York</a:t>
                      </a:r>
                      <a:endParaRPr lang="en-ZA" sz="1100" dirty="0">
                        <a:effectLst/>
                        <a:latin typeface="Calibri" panose="020F0502020204030204" pitchFamily="34"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just">
                        <a:lnSpc>
                          <a:spcPct val="107000"/>
                        </a:lnSpc>
                        <a:spcAft>
                          <a:spcPts val="0"/>
                        </a:spcAft>
                      </a:pPr>
                      <a:r>
                        <a:rPr lang="en-GB" sz="1100" dirty="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None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5909" marR="15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just">
                        <a:lnSpc>
                          <a:spcPct val="107000"/>
                        </a:lnSpc>
                        <a:spcAft>
                          <a:spcPts val="0"/>
                        </a:spcAft>
                      </a:pPr>
                      <a:r>
                        <a:rPr lang="en-GB" sz="1100" dirty="0">
                          <a:solidFill>
                            <a:srgbClr val="221E1F"/>
                          </a:solidFill>
                          <a:effectLst/>
                          <a:latin typeface="Calibri" panose="020F0502020204030204" pitchFamily="34" charset="0"/>
                          <a:ea typeface="Times New Roman" panose="02020603050405020304" pitchFamily="18" charset="0"/>
                          <a:cs typeface="Times New Roman" panose="02020603050405020304" pitchFamily="18" charset="0"/>
                        </a:rPr>
                        <a:t>None</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5909" marR="15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just">
                        <a:lnSpc>
                          <a:spcPct val="107000"/>
                        </a:lnSpc>
                        <a:spcAft>
                          <a:spcPts val="0"/>
                        </a:spcAft>
                      </a:pPr>
                      <a:r>
                        <a:rPr lang="en-ZA" sz="11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Achieved</a:t>
                      </a:r>
                      <a:endParaRPr lang="en-ZA"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15909" marR="159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bl>
          </a:graphicData>
        </a:graphic>
      </p:graphicFrame>
    </p:spTree>
    <p:extLst>
      <p:ext uri="{BB962C8B-B14F-4D97-AF65-F5344CB8AC3E}">
        <p14:creationId xmlns:p14="http://schemas.microsoft.com/office/powerpoint/2010/main" xmlns="" val="27986696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846411"/>
            <a:ext cx="9144000" cy="358271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685800" y="2455070"/>
            <a:ext cx="7772400" cy="1102519"/>
          </a:xfrm>
        </p:spPr>
        <p:txBody>
          <a:bodyPr>
            <a:noAutofit/>
          </a:bodyPr>
          <a:lstStyle/>
          <a:p>
            <a:r>
              <a:rPr lang="en-ZA" b="1" dirty="0" smtClean="0"/>
              <a:t>FINANCIAL INFORMATION FOR THE </a:t>
            </a:r>
            <a:r>
              <a:rPr lang="en-ZA" b="1" dirty="0"/>
              <a:t>PERIOD ENDING 30 </a:t>
            </a:r>
            <a:r>
              <a:rPr lang="en-ZA" b="1" dirty="0" smtClean="0"/>
              <a:t>JUNE2017</a:t>
            </a:r>
            <a:endParaRPr lang="en-ZA" b="1" dirty="0"/>
          </a:p>
        </p:txBody>
      </p:sp>
    </p:spTree>
    <p:extLst>
      <p:ext uri="{BB962C8B-B14F-4D97-AF65-F5344CB8AC3E}">
        <p14:creationId xmlns:p14="http://schemas.microsoft.com/office/powerpoint/2010/main" xmlns="" val="1934213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1428" y="0"/>
            <a:ext cx="7392572" cy="857250"/>
          </a:xfrm>
        </p:spPr>
        <p:txBody>
          <a:bodyPr/>
          <a:lstStyle/>
          <a:p>
            <a:r>
              <a:rPr lang="en-ZA" dirty="0" smtClean="0"/>
              <a:t>Appropriation statement</a:t>
            </a:r>
            <a:endParaRPr lang="en-ZA" dirty="0"/>
          </a:p>
        </p:txBody>
      </p:sp>
      <p:sp>
        <p:nvSpPr>
          <p:cNvPr id="4" name="Slide Number Placeholder 3"/>
          <p:cNvSpPr>
            <a:spLocks noGrp="1"/>
          </p:cNvSpPr>
          <p:nvPr>
            <p:ph type="sldNum" sz="quarter" idx="12"/>
          </p:nvPr>
        </p:nvSpPr>
        <p:spPr/>
        <p:txBody>
          <a:bodyPr/>
          <a:lstStyle/>
          <a:p>
            <a:fld id="{4414807B-44EB-7242-827D-16A5EC7111B6}" type="slidenum">
              <a:rPr lang="en-ZA" smtClean="0"/>
              <a:pPr/>
              <a:t>16</a:t>
            </a:fld>
            <a:endParaRPr lang="en-ZA"/>
          </a:p>
        </p:txBody>
      </p:sp>
      <p:graphicFrame>
        <p:nvGraphicFramePr>
          <p:cNvPr id="3" name="Table 2"/>
          <p:cNvGraphicFramePr>
            <a:graphicFrameLocks noGrp="1"/>
          </p:cNvGraphicFramePr>
          <p:nvPr>
            <p:extLst>
              <p:ext uri="{D42A27DB-BD31-4B8C-83A1-F6EECF244321}">
                <p14:modId xmlns:p14="http://schemas.microsoft.com/office/powerpoint/2010/main" xmlns="" val="1684113"/>
              </p:ext>
            </p:extLst>
          </p:nvPr>
        </p:nvGraphicFramePr>
        <p:xfrm>
          <a:off x="159621" y="1978025"/>
          <a:ext cx="8882779" cy="3529784"/>
        </p:xfrm>
        <a:graphic>
          <a:graphicData uri="http://schemas.openxmlformats.org/drawingml/2006/table">
            <a:tbl>
              <a:tblPr>
                <a:tableStyleId>{5C22544A-7EE6-4342-B048-85BDC9FD1C3A}</a:tableStyleId>
              </a:tblPr>
              <a:tblGrid>
                <a:gridCol w="272423"/>
                <a:gridCol w="735420"/>
                <a:gridCol w="1547436"/>
                <a:gridCol w="1107500"/>
                <a:gridCol w="1044000"/>
                <a:gridCol w="1044000"/>
                <a:gridCol w="1044000"/>
                <a:gridCol w="1145300"/>
                <a:gridCol w="942700"/>
              </a:tblGrid>
              <a:tr h="220436">
                <a:tc rowSpan="2" gridSpan="3">
                  <a:txBody>
                    <a:bodyPr/>
                    <a:lstStyle/>
                    <a:p>
                      <a:pPr algn="ctr" fontAlgn="t"/>
                      <a:r>
                        <a:rPr lang="en-ZA" sz="1400" b="1" u="none" strike="noStrike" dirty="0">
                          <a:effectLst/>
                        </a:rPr>
                        <a:t>Programme</a:t>
                      </a:r>
                      <a:endParaRPr lang="en-ZA" sz="1400" b="1" i="0" u="none" strike="noStrike" dirty="0">
                        <a:solidFill>
                          <a:srgbClr val="000000"/>
                        </a:solidFill>
                        <a:effectLst/>
                        <a:latin typeface="Calibri" panose="020F0502020204030204" pitchFamily="34" charset="0"/>
                      </a:endParaRPr>
                    </a:p>
                  </a:txBody>
                  <a:tcPr marL="7873" marR="7873" marT="7873" marB="0" anchor="ctr">
                    <a:solidFill>
                      <a:srgbClr val="4F81BD"/>
                    </a:solidFill>
                  </a:tcPr>
                </a:tc>
                <a:tc rowSpan="2" hMerge="1">
                  <a:txBody>
                    <a:bodyPr/>
                    <a:lstStyle/>
                    <a:p>
                      <a:endParaRPr lang="en-ZA"/>
                    </a:p>
                  </a:txBody>
                  <a:tcPr/>
                </a:tc>
                <a:tc rowSpan="2" hMerge="1">
                  <a:txBody>
                    <a:bodyPr/>
                    <a:lstStyle/>
                    <a:p>
                      <a:endParaRPr lang="en-ZA"/>
                    </a:p>
                  </a:txBody>
                  <a:tcPr/>
                </a:tc>
                <a:tc gridSpan="4">
                  <a:txBody>
                    <a:bodyPr/>
                    <a:lstStyle/>
                    <a:p>
                      <a:pPr algn="ctr" fontAlgn="b"/>
                      <a:r>
                        <a:rPr lang="en-ZA" sz="1400" b="1" u="none" strike="noStrike" dirty="0">
                          <a:effectLst/>
                        </a:rPr>
                        <a:t>2017/18</a:t>
                      </a:r>
                      <a:endParaRPr lang="en-ZA" sz="1400" b="1" i="0" u="none" strike="noStrike" dirty="0">
                        <a:solidFill>
                          <a:srgbClr val="000000"/>
                        </a:solidFill>
                        <a:effectLst/>
                        <a:latin typeface="Calibri" panose="020F0502020204030204" pitchFamily="34" charset="0"/>
                      </a:endParaRPr>
                    </a:p>
                  </a:txBody>
                  <a:tcPr marL="7873" marR="7873" marT="7873" marB="0" anchor="ctr">
                    <a:solidFill>
                      <a:srgbClr val="4F81BD"/>
                    </a:solidFill>
                  </a:tcPr>
                </a:tc>
                <a:tc hMerge="1">
                  <a:txBody>
                    <a:bodyPr/>
                    <a:lstStyle/>
                    <a:p>
                      <a:endParaRPr lang="en-ZA"/>
                    </a:p>
                  </a:txBody>
                  <a:tcPr/>
                </a:tc>
                <a:tc hMerge="1">
                  <a:txBody>
                    <a:bodyPr/>
                    <a:lstStyle/>
                    <a:p>
                      <a:endParaRPr lang="en-ZA" dirty="0"/>
                    </a:p>
                  </a:txBody>
                  <a:tcPr/>
                </a:tc>
                <a:tc hMerge="1">
                  <a:txBody>
                    <a:bodyPr/>
                    <a:lstStyle/>
                    <a:p>
                      <a:endParaRPr lang="en-ZA"/>
                    </a:p>
                  </a:txBody>
                  <a:tcPr/>
                </a:tc>
                <a:tc gridSpan="2">
                  <a:txBody>
                    <a:bodyPr/>
                    <a:lstStyle/>
                    <a:p>
                      <a:pPr algn="ctr" fontAlgn="b"/>
                      <a:r>
                        <a:rPr lang="en-ZA" sz="1400" b="1" u="none" strike="noStrike" dirty="0">
                          <a:effectLst/>
                        </a:rPr>
                        <a:t>2016/17</a:t>
                      </a:r>
                      <a:endParaRPr lang="en-ZA" sz="1400" b="1" i="0" u="none" strike="noStrike" dirty="0">
                        <a:solidFill>
                          <a:srgbClr val="000000"/>
                        </a:solidFill>
                        <a:effectLst/>
                        <a:latin typeface="Calibri" panose="020F0502020204030204" pitchFamily="34" charset="0"/>
                      </a:endParaRPr>
                    </a:p>
                  </a:txBody>
                  <a:tcPr marL="7873" marR="7873" marT="7873" marB="0" anchor="ctr">
                    <a:solidFill>
                      <a:srgbClr val="4F81BD"/>
                    </a:solidFill>
                  </a:tcPr>
                </a:tc>
                <a:tc hMerge="1">
                  <a:txBody>
                    <a:bodyPr/>
                    <a:lstStyle/>
                    <a:p>
                      <a:endParaRPr lang="en-ZA"/>
                    </a:p>
                  </a:txBody>
                  <a:tcPr/>
                </a:tc>
              </a:tr>
              <a:tr h="1078560">
                <a:tc gridSpan="3" vMerge="1">
                  <a:txBody>
                    <a:bodyPr/>
                    <a:lstStyle/>
                    <a:p>
                      <a:endParaRPr lang="en-ZA"/>
                    </a:p>
                  </a:txBody>
                  <a:tcPr/>
                </a:tc>
                <a:tc hMerge="1" vMerge="1">
                  <a:txBody>
                    <a:bodyPr/>
                    <a:lstStyle/>
                    <a:p>
                      <a:endParaRPr lang="en-ZA"/>
                    </a:p>
                  </a:txBody>
                  <a:tcPr/>
                </a:tc>
                <a:tc hMerge="1" vMerge="1">
                  <a:txBody>
                    <a:bodyPr/>
                    <a:lstStyle/>
                    <a:p>
                      <a:endParaRPr lang="en-ZA"/>
                    </a:p>
                  </a:txBody>
                  <a:tcPr/>
                </a:tc>
                <a:tc>
                  <a:txBody>
                    <a:bodyPr/>
                    <a:lstStyle/>
                    <a:p>
                      <a:pPr algn="ctr" fontAlgn="b"/>
                      <a:r>
                        <a:rPr lang="en-ZA" sz="1400" b="1" u="none" strike="noStrike" dirty="0">
                          <a:effectLst/>
                        </a:rPr>
                        <a:t>Final Appropriation</a:t>
                      </a:r>
                      <a:br>
                        <a:rPr lang="en-ZA" sz="1400" b="1" u="none" strike="noStrike" dirty="0">
                          <a:effectLst/>
                        </a:rPr>
                      </a:br>
                      <a:r>
                        <a:rPr lang="en-ZA" sz="1400" b="1" u="none" strike="noStrike" dirty="0">
                          <a:effectLst/>
                        </a:rPr>
                        <a:t/>
                      </a:r>
                      <a:br>
                        <a:rPr lang="en-ZA" sz="1400" b="1" u="none" strike="noStrike" dirty="0">
                          <a:effectLst/>
                        </a:rPr>
                      </a:br>
                      <a:r>
                        <a:rPr lang="en-ZA" sz="1400" b="1" u="none" strike="noStrike" dirty="0">
                          <a:effectLst/>
                        </a:rPr>
                        <a:t>R'000</a:t>
                      </a:r>
                      <a:endParaRPr lang="en-ZA" sz="1400" b="1" i="0" u="none" strike="noStrike" dirty="0">
                        <a:solidFill>
                          <a:srgbClr val="000000"/>
                        </a:solidFill>
                        <a:effectLst/>
                        <a:latin typeface="Calibri" panose="020F0502020204030204" pitchFamily="34" charset="0"/>
                      </a:endParaRPr>
                    </a:p>
                  </a:txBody>
                  <a:tcPr marL="7873" marR="7873" marT="7873" marB="0" anchor="ctr">
                    <a:solidFill>
                      <a:srgbClr val="4F81BD"/>
                    </a:solidFill>
                  </a:tcPr>
                </a:tc>
                <a:tc>
                  <a:txBody>
                    <a:bodyPr/>
                    <a:lstStyle/>
                    <a:p>
                      <a:pPr algn="ctr" fontAlgn="b"/>
                      <a:r>
                        <a:rPr lang="en-ZA" sz="1400" b="1" u="none" strike="noStrike" dirty="0">
                          <a:effectLst/>
                        </a:rPr>
                        <a:t>Actual Expenditure</a:t>
                      </a:r>
                      <a:br>
                        <a:rPr lang="en-ZA" sz="1400" b="1" u="none" strike="noStrike" dirty="0">
                          <a:effectLst/>
                        </a:rPr>
                      </a:br>
                      <a:r>
                        <a:rPr lang="en-ZA" sz="1400" b="1" u="none" strike="noStrike" dirty="0">
                          <a:effectLst/>
                        </a:rPr>
                        <a:t/>
                      </a:r>
                      <a:br>
                        <a:rPr lang="en-ZA" sz="1400" b="1" u="none" strike="noStrike" dirty="0">
                          <a:effectLst/>
                        </a:rPr>
                      </a:br>
                      <a:r>
                        <a:rPr lang="en-ZA" sz="1400" b="1" u="none" strike="noStrike" dirty="0">
                          <a:effectLst/>
                        </a:rPr>
                        <a:t>R'000</a:t>
                      </a:r>
                      <a:endParaRPr lang="en-ZA" sz="1400" b="1" i="0" u="none" strike="noStrike" dirty="0">
                        <a:solidFill>
                          <a:srgbClr val="000000"/>
                        </a:solidFill>
                        <a:effectLst/>
                        <a:latin typeface="Calibri" panose="020F0502020204030204" pitchFamily="34" charset="0"/>
                      </a:endParaRPr>
                    </a:p>
                  </a:txBody>
                  <a:tcPr marL="7873" marR="7873" marT="7873" marB="0" anchor="ctr">
                    <a:solidFill>
                      <a:srgbClr val="4F81BD"/>
                    </a:solidFill>
                  </a:tcPr>
                </a:tc>
                <a:tc>
                  <a:txBody>
                    <a:bodyPr/>
                    <a:lstStyle/>
                    <a:p>
                      <a:pPr algn="ctr" fontAlgn="b"/>
                      <a:r>
                        <a:rPr lang="en-ZA" sz="1400" b="1" u="none" strike="noStrike" dirty="0">
                          <a:effectLst/>
                        </a:rPr>
                        <a:t>Variance</a:t>
                      </a:r>
                      <a:br>
                        <a:rPr lang="en-ZA" sz="1400" b="1" u="none" strike="noStrike" dirty="0">
                          <a:effectLst/>
                        </a:rPr>
                      </a:br>
                      <a:r>
                        <a:rPr lang="en-ZA" sz="1400" b="1" u="none" strike="noStrike" dirty="0">
                          <a:effectLst/>
                        </a:rPr>
                        <a:t/>
                      </a:r>
                      <a:br>
                        <a:rPr lang="en-ZA" sz="1400" b="1" u="none" strike="noStrike" dirty="0">
                          <a:effectLst/>
                        </a:rPr>
                      </a:br>
                      <a:r>
                        <a:rPr lang="en-ZA" sz="1400" b="1" u="none" strike="noStrike" dirty="0">
                          <a:effectLst/>
                        </a:rPr>
                        <a:t/>
                      </a:r>
                      <a:br>
                        <a:rPr lang="en-ZA" sz="1400" b="1" u="none" strike="noStrike" dirty="0">
                          <a:effectLst/>
                        </a:rPr>
                      </a:br>
                      <a:r>
                        <a:rPr lang="en-ZA" sz="1400" b="1" u="none" strike="noStrike" dirty="0">
                          <a:effectLst/>
                        </a:rPr>
                        <a:t>R'000</a:t>
                      </a:r>
                      <a:endParaRPr lang="en-ZA" sz="1400" b="1" i="0" u="none" strike="noStrike" dirty="0">
                        <a:solidFill>
                          <a:srgbClr val="000000"/>
                        </a:solidFill>
                        <a:effectLst/>
                        <a:latin typeface="Calibri" panose="020F0502020204030204" pitchFamily="34" charset="0"/>
                      </a:endParaRPr>
                    </a:p>
                  </a:txBody>
                  <a:tcPr marL="7873" marR="7873" marT="7873" marB="0" anchor="ctr">
                    <a:solidFill>
                      <a:srgbClr val="4F81BD"/>
                    </a:solidFill>
                  </a:tcPr>
                </a:tc>
                <a:tc>
                  <a:txBody>
                    <a:bodyPr/>
                    <a:lstStyle/>
                    <a:p>
                      <a:pPr algn="ctr" fontAlgn="b"/>
                      <a:r>
                        <a:rPr lang="en-ZA" sz="1400" b="1" u="none" strike="noStrike" dirty="0">
                          <a:effectLst/>
                        </a:rPr>
                        <a:t>Expenditure as % of final appropriation</a:t>
                      </a:r>
                      <a:br>
                        <a:rPr lang="en-ZA" sz="1400" b="1" u="none" strike="noStrike" dirty="0">
                          <a:effectLst/>
                        </a:rPr>
                      </a:br>
                      <a:r>
                        <a:rPr lang="en-ZA" sz="1400" b="1" u="none" strike="noStrike" dirty="0">
                          <a:effectLst/>
                        </a:rPr>
                        <a:t>%</a:t>
                      </a:r>
                      <a:endParaRPr lang="en-ZA" sz="1400" b="1" i="0" u="none" strike="noStrike" dirty="0">
                        <a:solidFill>
                          <a:srgbClr val="000000"/>
                        </a:solidFill>
                        <a:effectLst/>
                        <a:latin typeface="Calibri" panose="020F0502020204030204" pitchFamily="34" charset="0"/>
                      </a:endParaRPr>
                    </a:p>
                  </a:txBody>
                  <a:tcPr marL="7873" marR="7873" marT="7873" marB="0" anchor="ctr">
                    <a:solidFill>
                      <a:srgbClr val="4F81BD"/>
                    </a:solidFill>
                  </a:tcPr>
                </a:tc>
                <a:tc>
                  <a:txBody>
                    <a:bodyPr/>
                    <a:lstStyle/>
                    <a:p>
                      <a:pPr algn="ctr" fontAlgn="b"/>
                      <a:r>
                        <a:rPr lang="en-ZA" sz="1400" b="1" u="none" strike="noStrike" dirty="0">
                          <a:effectLst/>
                        </a:rPr>
                        <a:t>Final Appropriation</a:t>
                      </a:r>
                      <a:br>
                        <a:rPr lang="en-ZA" sz="1400" b="1" u="none" strike="noStrike" dirty="0">
                          <a:effectLst/>
                        </a:rPr>
                      </a:br>
                      <a:r>
                        <a:rPr lang="en-ZA" sz="1400" b="1" u="none" strike="noStrike" dirty="0">
                          <a:effectLst/>
                        </a:rPr>
                        <a:t/>
                      </a:r>
                      <a:br>
                        <a:rPr lang="en-ZA" sz="1400" b="1" u="none" strike="noStrike" dirty="0">
                          <a:effectLst/>
                        </a:rPr>
                      </a:br>
                      <a:r>
                        <a:rPr lang="en-ZA" sz="1400" b="1" u="none" strike="noStrike" dirty="0">
                          <a:effectLst/>
                        </a:rPr>
                        <a:t>R'000</a:t>
                      </a:r>
                      <a:endParaRPr lang="en-ZA" sz="1400" b="1" i="0" u="none" strike="noStrike" dirty="0">
                        <a:solidFill>
                          <a:srgbClr val="000000"/>
                        </a:solidFill>
                        <a:effectLst/>
                        <a:latin typeface="Calibri" panose="020F0502020204030204" pitchFamily="34" charset="0"/>
                      </a:endParaRPr>
                    </a:p>
                  </a:txBody>
                  <a:tcPr marL="7873" marR="7873" marT="7873" marB="0" anchor="ctr">
                    <a:solidFill>
                      <a:srgbClr val="4F81BD"/>
                    </a:solidFill>
                  </a:tcPr>
                </a:tc>
                <a:tc>
                  <a:txBody>
                    <a:bodyPr/>
                    <a:lstStyle/>
                    <a:p>
                      <a:pPr algn="ctr" fontAlgn="b"/>
                      <a:r>
                        <a:rPr lang="en-ZA" sz="1400" b="1" u="none" strike="noStrike" dirty="0">
                          <a:effectLst/>
                        </a:rPr>
                        <a:t/>
                      </a:r>
                      <a:br>
                        <a:rPr lang="en-ZA" sz="1400" b="1" u="none" strike="noStrike" dirty="0">
                          <a:effectLst/>
                        </a:rPr>
                      </a:br>
                      <a:r>
                        <a:rPr lang="en-ZA" sz="1400" b="1" u="none" strike="noStrike" dirty="0">
                          <a:effectLst/>
                        </a:rPr>
                        <a:t>Actual Expenditure</a:t>
                      </a:r>
                      <a:br>
                        <a:rPr lang="en-ZA" sz="1400" b="1" u="none" strike="noStrike" dirty="0">
                          <a:effectLst/>
                        </a:rPr>
                      </a:br>
                      <a:r>
                        <a:rPr lang="en-ZA" sz="1400" b="1" u="none" strike="noStrike" dirty="0">
                          <a:effectLst/>
                        </a:rPr>
                        <a:t/>
                      </a:r>
                      <a:br>
                        <a:rPr lang="en-ZA" sz="1400" b="1" u="none" strike="noStrike" dirty="0">
                          <a:effectLst/>
                        </a:rPr>
                      </a:br>
                      <a:r>
                        <a:rPr lang="en-ZA" sz="1400" b="1" u="none" strike="noStrike" dirty="0">
                          <a:effectLst/>
                        </a:rPr>
                        <a:t>R'000</a:t>
                      </a:r>
                      <a:endParaRPr lang="en-ZA" sz="1400" b="1" i="0" u="none" strike="noStrike" dirty="0">
                        <a:solidFill>
                          <a:srgbClr val="000000"/>
                        </a:solidFill>
                        <a:effectLst/>
                        <a:latin typeface="Calibri" panose="020F0502020204030204" pitchFamily="34" charset="0"/>
                      </a:endParaRPr>
                    </a:p>
                  </a:txBody>
                  <a:tcPr marL="7873" marR="7873" marT="7873" marB="0" anchor="ctr">
                    <a:solidFill>
                      <a:srgbClr val="4F81BD"/>
                    </a:solidFill>
                  </a:tcPr>
                </a:tc>
              </a:tr>
              <a:tr h="0">
                <a:tc>
                  <a:txBody>
                    <a:bodyPr/>
                    <a:lstStyle/>
                    <a:p>
                      <a:pPr algn="l" fontAlgn="b"/>
                      <a:r>
                        <a:rPr lang="en-ZA" sz="1400" u="none" strike="noStrike">
                          <a:effectLst/>
                        </a:rPr>
                        <a:t>1.</a:t>
                      </a:r>
                      <a:endParaRPr lang="en-ZA" sz="1400" b="0" i="0" u="none" strike="noStrike">
                        <a:solidFill>
                          <a:srgbClr val="000000"/>
                        </a:solidFill>
                        <a:effectLst/>
                        <a:latin typeface="Calibri" panose="020F0502020204030204" pitchFamily="34" charset="0"/>
                      </a:endParaRPr>
                    </a:p>
                  </a:txBody>
                  <a:tcPr marL="7873" marR="7873" marT="7873" marB="0" anchor="ctr"/>
                </a:tc>
                <a:tc gridSpan="2">
                  <a:txBody>
                    <a:bodyPr/>
                    <a:lstStyle/>
                    <a:p>
                      <a:pPr algn="l" fontAlgn="b"/>
                      <a:r>
                        <a:rPr lang="en-ZA" sz="1400" u="none" strike="noStrike" dirty="0">
                          <a:effectLst/>
                        </a:rPr>
                        <a:t>Administration</a:t>
                      </a:r>
                      <a:endParaRPr lang="en-ZA" sz="1400" b="0" i="0" u="none" strike="noStrike" dirty="0">
                        <a:solidFill>
                          <a:srgbClr val="000000"/>
                        </a:solidFill>
                        <a:effectLst/>
                        <a:latin typeface="Calibri" panose="020F0502020204030204" pitchFamily="34" charset="0"/>
                      </a:endParaRPr>
                    </a:p>
                  </a:txBody>
                  <a:tcPr marL="7873" marR="7873" marT="7873" marB="0" anchor="ctr"/>
                </a:tc>
                <a:tc hMerge="1">
                  <a:txBody>
                    <a:bodyPr/>
                    <a:lstStyle/>
                    <a:p>
                      <a:pPr algn="l" fontAlgn="b"/>
                      <a:endParaRPr lang="en-ZA" sz="1400" b="0" i="0" u="none" strike="noStrike">
                        <a:solidFill>
                          <a:srgbClr val="000000"/>
                        </a:solidFill>
                        <a:effectLst/>
                        <a:latin typeface="Calibri" panose="020F0502020204030204" pitchFamily="34" charset="0"/>
                      </a:endParaRPr>
                    </a:p>
                  </a:txBody>
                  <a:tcPr marL="7873" marR="7873" marT="7873" marB="0" anchor="b"/>
                </a:tc>
                <a:tc>
                  <a:txBody>
                    <a:bodyPr/>
                    <a:lstStyle/>
                    <a:p>
                      <a:pPr algn="r" fontAlgn="b"/>
                      <a:r>
                        <a:rPr lang="en-ZA" sz="1400" u="none" strike="noStrike" dirty="0" smtClean="0">
                          <a:effectLst/>
                        </a:rPr>
                        <a:t>18 </a:t>
                      </a:r>
                      <a:r>
                        <a:rPr lang="en-ZA" sz="1400" u="none" strike="noStrike" dirty="0">
                          <a:effectLst/>
                        </a:rPr>
                        <a:t>675 </a:t>
                      </a:r>
                      <a:endParaRPr lang="en-ZA" sz="1400" b="0" i="0" u="none" strike="noStrike" dirty="0">
                        <a:solidFill>
                          <a:srgbClr val="000000"/>
                        </a:solidFill>
                        <a:effectLst/>
                        <a:latin typeface="Calibri" panose="020F0502020204030204" pitchFamily="34" charset="0"/>
                      </a:endParaRPr>
                    </a:p>
                  </a:txBody>
                  <a:tcPr marL="7873" marR="7873" marT="7873" marB="0" anchor="ctr"/>
                </a:tc>
                <a:tc>
                  <a:txBody>
                    <a:bodyPr/>
                    <a:lstStyle/>
                    <a:p>
                      <a:pPr algn="r" fontAlgn="b"/>
                      <a:r>
                        <a:rPr lang="en-ZA" sz="1400" u="none" strike="noStrike" dirty="0" smtClean="0">
                          <a:effectLst/>
                        </a:rPr>
                        <a:t> </a:t>
                      </a:r>
                      <a:r>
                        <a:rPr lang="en-ZA" sz="1400" u="none" strike="noStrike" dirty="0">
                          <a:effectLst/>
                        </a:rPr>
                        <a:t>3 358 </a:t>
                      </a:r>
                      <a:endParaRPr lang="en-ZA" sz="1400" b="0" i="0" u="none" strike="noStrike" dirty="0">
                        <a:solidFill>
                          <a:srgbClr val="000000"/>
                        </a:solidFill>
                        <a:effectLst/>
                        <a:latin typeface="Calibri" panose="020F0502020204030204" pitchFamily="34" charset="0"/>
                      </a:endParaRPr>
                    </a:p>
                  </a:txBody>
                  <a:tcPr marL="7873" marR="7873" marT="7873" marB="0" anchor="ctr"/>
                </a:tc>
                <a:tc>
                  <a:txBody>
                    <a:bodyPr/>
                    <a:lstStyle/>
                    <a:p>
                      <a:pPr algn="r" fontAlgn="b"/>
                      <a:r>
                        <a:rPr lang="en-ZA" sz="1400" u="none" strike="noStrike" dirty="0" smtClean="0">
                          <a:effectLst/>
                        </a:rPr>
                        <a:t>15 </a:t>
                      </a:r>
                      <a:r>
                        <a:rPr lang="en-ZA" sz="1400" u="none" strike="noStrike" dirty="0">
                          <a:effectLst/>
                        </a:rPr>
                        <a:t>317 </a:t>
                      </a:r>
                      <a:endParaRPr lang="en-ZA" sz="1400" b="0" i="0" u="none" strike="noStrike" dirty="0">
                        <a:solidFill>
                          <a:srgbClr val="000000"/>
                        </a:solidFill>
                        <a:effectLst/>
                        <a:latin typeface="Calibri" panose="020F0502020204030204" pitchFamily="34" charset="0"/>
                      </a:endParaRPr>
                    </a:p>
                  </a:txBody>
                  <a:tcPr marL="7873" marR="7873" marT="7873" marB="0" anchor="ctr"/>
                </a:tc>
                <a:tc>
                  <a:txBody>
                    <a:bodyPr/>
                    <a:lstStyle/>
                    <a:p>
                      <a:pPr algn="r" fontAlgn="b"/>
                      <a:r>
                        <a:rPr lang="en-ZA" sz="1400" u="none" strike="noStrike" dirty="0">
                          <a:effectLst/>
                        </a:rPr>
                        <a:t>18.0%</a:t>
                      </a:r>
                      <a:endParaRPr lang="en-ZA" sz="1400" b="0" i="0" u="none" strike="noStrike" dirty="0">
                        <a:solidFill>
                          <a:srgbClr val="000000"/>
                        </a:solidFill>
                        <a:effectLst/>
                        <a:latin typeface="Calibri" panose="020F0502020204030204" pitchFamily="34" charset="0"/>
                      </a:endParaRPr>
                    </a:p>
                  </a:txBody>
                  <a:tcPr marL="7873" marR="7873" marT="7873" marB="0" anchor="ctr"/>
                </a:tc>
                <a:tc>
                  <a:txBody>
                    <a:bodyPr/>
                    <a:lstStyle/>
                    <a:p>
                      <a:pPr algn="r" fontAlgn="b"/>
                      <a:r>
                        <a:rPr lang="en-ZA" sz="1400" u="none" strike="noStrike" dirty="0" smtClean="0">
                          <a:effectLst/>
                        </a:rPr>
                        <a:t>18 </a:t>
                      </a:r>
                      <a:r>
                        <a:rPr lang="en-ZA" sz="1400" u="none" strike="noStrike" dirty="0">
                          <a:effectLst/>
                        </a:rPr>
                        <a:t>279 </a:t>
                      </a:r>
                      <a:endParaRPr lang="en-ZA" sz="1400" b="0" i="0" u="none" strike="noStrike" dirty="0">
                        <a:solidFill>
                          <a:srgbClr val="000000"/>
                        </a:solidFill>
                        <a:effectLst/>
                        <a:latin typeface="Calibri" panose="020F0502020204030204" pitchFamily="34" charset="0"/>
                      </a:endParaRPr>
                    </a:p>
                  </a:txBody>
                  <a:tcPr marL="7873" marR="7873" marT="7873" marB="0" anchor="ctr"/>
                </a:tc>
                <a:tc>
                  <a:txBody>
                    <a:bodyPr/>
                    <a:lstStyle/>
                    <a:p>
                      <a:pPr algn="r" fontAlgn="b"/>
                      <a:r>
                        <a:rPr lang="en-ZA" sz="1400" u="none" strike="noStrike" dirty="0" smtClean="0">
                          <a:effectLst/>
                        </a:rPr>
                        <a:t>17 </a:t>
                      </a:r>
                      <a:r>
                        <a:rPr lang="en-ZA" sz="1400" u="none" strike="noStrike" dirty="0">
                          <a:effectLst/>
                        </a:rPr>
                        <a:t>909 </a:t>
                      </a:r>
                      <a:endParaRPr lang="en-ZA" sz="1400" b="0" i="0" u="none" strike="noStrike" dirty="0">
                        <a:solidFill>
                          <a:srgbClr val="000000"/>
                        </a:solidFill>
                        <a:effectLst/>
                        <a:latin typeface="Calibri" panose="020F0502020204030204" pitchFamily="34" charset="0"/>
                      </a:endParaRPr>
                    </a:p>
                  </a:txBody>
                  <a:tcPr marL="7873" marR="7873" marT="7873" marB="0" anchor="ctr"/>
                </a:tc>
              </a:tr>
              <a:tr h="0">
                <a:tc>
                  <a:txBody>
                    <a:bodyPr/>
                    <a:lstStyle/>
                    <a:p>
                      <a:pPr algn="l" fontAlgn="b"/>
                      <a:r>
                        <a:rPr lang="en-ZA" sz="1400" u="none" strike="noStrike">
                          <a:effectLst/>
                        </a:rPr>
                        <a:t>2.</a:t>
                      </a:r>
                      <a:endParaRPr lang="en-ZA" sz="1400" b="0" i="0" u="none" strike="noStrike">
                        <a:solidFill>
                          <a:srgbClr val="000000"/>
                        </a:solidFill>
                        <a:effectLst/>
                        <a:latin typeface="Calibri" panose="020F0502020204030204" pitchFamily="34" charset="0"/>
                      </a:endParaRPr>
                    </a:p>
                  </a:txBody>
                  <a:tcPr marL="7873" marR="7873" marT="7873" marB="0" anchor="ctr"/>
                </a:tc>
                <a:tc gridSpan="2">
                  <a:txBody>
                    <a:bodyPr/>
                    <a:lstStyle/>
                    <a:p>
                      <a:pPr algn="l" fontAlgn="b"/>
                      <a:r>
                        <a:rPr lang="en-ZA" sz="1400" u="none" strike="noStrike" dirty="0">
                          <a:effectLst/>
                        </a:rPr>
                        <a:t>Public Sector Innovation</a:t>
                      </a:r>
                      <a:endParaRPr lang="en-ZA" sz="1400" b="0" i="0" u="none" strike="noStrike" dirty="0">
                        <a:solidFill>
                          <a:srgbClr val="000000"/>
                        </a:solidFill>
                        <a:effectLst/>
                        <a:latin typeface="Calibri" panose="020F0502020204030204" pitchFamily="34" charset="0"/>
                      </a:endParaRPr>
                    </a:p>
                  </a:txBody>
                  <a:tcPr marL="7873" marR="7873" marT="7873" marB="0" anchor="ctr"/>
                </a:tc>
                <a:tc hMerge="1">
                  <a:txBody>
                    <a:bodyPr/>
                    <a:lstStyle/>
                    <a:p>
                      <a:pPr algn="l" fontAlgn="b"/>
                      <a:endParaRPr lang="en-ZA" sz="1400" b="0" i="0" u="none" strike="noStrike">
                        <a:solidFill>
                          <a:srgbClr val="000000"/>
                        </a:solidFill>
                        <a:effectLst/>
                        <a:latin typeface="Calibri" panose="020F0502020204030204" pitchFamily="34" charset="0"/>
                      </a:endParaRPr>
                    </a:p>
                  </a:txBody>
                  <a:tcPr marL="7873" marR="7873" marT="7873" marB="0" anchor="b"/>
                </a:tc>
                <a:tc>
                  <a:txBody>
                    <a:bodyPr/>
                    <a:lstStyle/>
                    <a:p>
                      <a:pPr algn="r" fontAlgn="b"/>
                      <a:r>
                        <a:rPr lang="en-ZA" sz="1400" u="none" strike="noStrike" dirty="0" smtClean="0">
                          <a:effectLst/>
                        </a:rPr>
                        <a:t>15 </a:t>
                      </a:r>
                      <a:r>
                        <a:rPr lang="en-ZA" sz="1400" u="none" strike="noStrike" dirty="0">
                          <a:effectLst/>
                        </a:rPr>
                        <a:t>380 </a:t>
                      </a:r>
                      <a:endParaRPr lang="en-ZA" sz="1400" b="0" i="0" u="none" strike="noStrike" dirty="0">
                        <a:solidFill>
                          <a:srgbClr val="000000"/>
                        </a:solidFill>
                        <a:effectLst/>
                        <a:latin typeface="Calibri" panose="020F0502020204030204" pitchFamily="34" charset="0"/>
                      </a:endParaRPr>
                    </a:p>
                  </a:txBody>
                  <a:tcPr marL="7873" marR="7873" marT="7873" marB="0" anchor="ctr"/>
                </a:tc>
                <a:tc>
                  <a:txBody>
                    <a:bodyPr/>
                    <a:lstStyle/>
                    <a:p>
                      <a:pPr algn="r" fontAlgn="b"/>
                      <a:r>
                        <a:rPr lang="en-ZA" sz="1400" u="none" strike="noStrike" dirty="0" smtClean="0">
                          <a:effectLst/>
                        </a:rPr>
                        <a:t> </a:t>
                      </a:r>
                      <a:r>
                        <a:rPr lang="en-ZA" sz="1400" u="none" strike="noStrike" dirty="0">
                          <a:effectLst/>
                        </a:rPr>
                        <a:t>2 495 </a:t>
                      </a:r>
                      <a:endParaRPr lang="en-ZA" sz="1400" b="0" i="0" u="none" strike="noStrike" dirty="0">
                        <a:solidFill>
                          <a:srgbClr val="000000"/>
                        </a:solidFill>
                        <a:effectLst/>
                        <a:latin typeface="Calibri" panose="020F0502020204030204" pitchFamily="34" charset="0"/>
                      </a:endParaRPr>
                    </a:p>
                  </a:txBody>
                  <a:tcPr marL="7873" marR="7873" marT="7873" marB="0" anchor="ctr"/>
                </a:tc>
                <a:tc>
                  <a:txBody>
                    <a:bodyPr/>
                    <a:lstStyle/>
                    <a:p>
                      <a:pPr algn="r" fontAlgn="b"/>
                      <a:r>
                        <a:rPr lang="en-ZA" sz="1400" u="none" strike="noStrike" dirty="0" smtClean="0">
                          <a:effectLst/>
                        </a:rPr>
                        <a:t>12 </a:t>
                      </a:r>
                      <a:r>
                        <a:rPr lang="en-ZA" sz="1400" u="none" strike="noStrike" dirty="0">
                          <a:effectLst/>
                        </a:rPr>
                        <a:t>885 </a:t>
                      </a:r>
                      <a:endParaRPr lang="en-ZA" sz="1400" b="0" i="0" u="none" strike="noStrike" dirty="0">
                        <a:solidFill>
                          <a:srgbClr val="000000"/>
                        </a:solidFill>
                        <a:effectLst/>
                        <a:latin typeface="Calibri" panose="020F0502020204030204" pitchFamily="34" charset="0"/>
                      </a:endParaRPr>
                    </a:p>
                  </a:txBody>
                  <a:tcPr marL="7873" marR="7873" marT="7873" marB="0" anchor="ctr"/>
                </a:tc>
                <a:tc>
                  <a:txBody>
                    <a:bodyPr/>
                    <a:lstStyle/>
                    <a:p>
                      <a:pPr algn="r" fontAlgn="b"/>
                      <a:r>
                        <a:rPr lang="en-ZA" sz="1400" u="none" strike="noStrike" dirty="0">
                          <a:effectLst/>
                        </a:rPr>
                        <a:t>16.2%</a:t>
                      </a:r>
                      <a:endParaRPr lang="en-ZA" sz="1400" b="0" i="0" u="none" strike="noStrike" dirty="0">
                        <a:solidFill>
                          <a:srgbClr val="000000"/>
                        </a:solidFill>
                        <a:effectLst/>
                        <a:latin typeface="Calibri" panose="020F0502020204030204" pitchFamily="34" charset="0"/>
                      </a:endParaRPr>
                    </a:p>
                  </a:txBody>
                  <a:tcPr marL="7873" marR="7873" marT="7873" marB="0" anchor="ctr"/>
                </a:tc>
                <a:tc>
                  <a:txBody>
                    <a:bodyPr/>
                    <a:lstStyle/>
                    <a:p>
                      <a:pPr algn="r" fontAlgn="b"/>
                      <a:r>
                        <a:rPr lang="en-ZA" sz="1400" u="none" strike="noStrike" dirty="0" smtClean="0">
                          <a:effectLst/>
                        </a:rPr>
                        <a:t>13 </a:t>
                      </a:r>
                      <a:r>
                        <a:rPr lang="en-ZA" sz="1400" u="none" strike="noStrike" dirty="0">
                          <a:effectLst/>
                        </a:rPr>
                        <a:t>815 </a:t>
                      </a:r>
                      <a:endParaRPr lang="en-ZA" sz="1400" b="0" i="0" u="none" strike="noStrike" dirty="0">
                        <a:solidFill>
                          <a:srgbClr val="000000"/>
                        </a:solidFill>
                        <a:effectLst/>
                        <a:latin typeface="Calibri" panose="020F0502020204030204" pitchFamily="34" charset="0"/>
                      </a:endParaRPr>
                    </a:p>
                  </a:txBody>
                  <a:tcPr marL="7873" marR="7873" marT="7873" marB="0" anchor="ctr"/>
                </a:tc>
                <a:tc>
                  <a:txBody>
                    <a:bodyPr/>
                    <a:lstStyle/>
                    <a:p>
                      <a:pPr algn="r" fontAlgn="b"/>
                      <a:r>
                        <a:rPr lang="en-ZA" sz="1400" u="none" strike="noStrike" dirty="0" smtClean="0">
                          <a:effectLst/>
                        </a:rPr>
                        <a:t>13 </a:t>
                      </a:r>
                      <a:r>
                        <a:rPr lang="en-ZA" sz="1400" u="none" strike="noStrike" dirty="0">
                          <a:effectLst/>
                        </a:rPr>
                        <a:t>498 </a:t>
                      </a:r>
                      <a:endParaRPr lang="en-ZA" sz="1400" b="0" i="0" u="none" strike="noStrike" dirty="0">
                        <a:solidFill>
                          <a:srgbClr val="000000"/>
                        </a:solidFill>
                        <a:effectLst/>
                        <a:latin typeface="Calibri" panose="020F0502020204030204" pitchFamily="34" charset="0"/>
                      </a:endParaRPr>
                    </a:p>
                  </a:txBody>
                  <a:tcPr marL="7873" marR="7873" marT="7873" marB="0" anchor="ctr"/>
                </a:tc>
              </a:tr>
              <a:tr h="0">
                <a:tc gridSpan="3">
                  <a:txBody>
                    <a:bodyPr/>
                    <a:lstStyle/>
                    <a:p>
                      <a:pPr algn="l" fontAlgn="b"/>
                      <a:r>
                        <a:rPr lang="en-ZA" sz="1400" b="1" u="none" strike="noStrike" dirty="0" smtClean="0">
                          <a:effectLst/>
                        </a:rPr>
                        <a:t>TOTAL</a:t>
                      </a:r>
                      <a:endParaRPr lang="en-ZA" sz="1400" b="1" i="0" u="none" strike="noStrike" dirty="0">
                        <a:solidFill>
                          <a:srgbClr val="000000"/>
                        </a:solidFill>
                        <a:effectLst/>
                        <a:latin typeface="Calibri" panose="020F0502020204030204" pitchFamily="34" charset="0"/>
                      </a:endParaRPr>
                    </a:p>
                  </a:txBody>
                  <a:tcPr marL="7873" marR="7873" marT="7873" marB="0" anchor="ctr">
                    <a:solidFill>
                      <a:srgbClr val="D0D8E8"/>
                    </a:solidFill>
                  </a:tcPr>
                </a:tc>
                <a:tc hMerge="1">
                  <a:txBody>
                    <a:bodyPr/>
                    <a:lstStyle/>
                    <a:p>
                      <a:pPr algn="l" fontAlgn="b"/>
                      <a:endParaRPr lang="en-ZA" sz="1400" b="1" i="0" u="none" strike="noStrike" dirty="0">
                        <a:solidFill>
                          <a:srgbClr val="000000"/>
                        </a:solidFill>
                        <a:effectLst/>
                        <a:latin typeface="Calibri" panose="020F0502020204030204" pitchFamily="34" charset="0"/>
                      </a:endParaRPr>
                    </a:p>
                  </a:txBody>
                  <a:tcPr marL="7873" marR="7873" marT="7873" marB="0" anchor="b">
                    <a:solidFill>
                      <a:srgbClr val="D0D8E8"/>
                    </a:solidFill>
                  </a:tcPr>
                </a:tc>
                <a:tc hMerge="1">
                  <a:txBody>
                    <a:bodyPr/>
                    <a:lstStyle/>
                    <a:p>
                      <a:pPr algn="l" fontAlgn="b"/>
                      <a:endParaRPr lang="en-ZA" sz="1400" b="1" i="0" u="none" strike="noStrike" dirty="0">
                        <a:solidFill>
                          <a:srgbClr val="000000"/>
                        </a:solidFill>
                        <a:effectLst/>
                        <a:latin typeface="Calibri" panose="020F0502020204030204" pitchFamily="34" charset="0"/>
                      </a:endParaRPr>
                    </a:p>
                  </a:txBody>
                  <a:tcPr marL="7873" marR="7873" marT="7873" marB="0" anchor="b">
                    <a:solidFill>
                      <a:srgbClr val="D0D8E8"/>
                    </a:solidFill>
                  </a:tcPr>
                </a:tc>
                <a:tc>
                  <a:txBody>
                    <a:bodyPr/>
                    <a:lstStyle/>
                    <a:p>
                      <a:pPr algn="r" fontAlgn="b"/>
                      <a:r>
                        <a:rPr lang="en-ZA" sz="1400" b="1" u="none" strike="noStrike" dirty="0" smtClean="0">
                          <a:effectLst/>
                        </a:rPr>
                        <a:t>34 </a:t>
                      </a:r>
                      <a:r>
                        <a:rPr lang="en-ZA" sz="1400" b="1" u="none" strike="noStrike" dirty="0">
                          <a:effectLst/>
                        </a:rPr>
                        <a:t>055 </a:t>
                      </a:r>
                      <a:endParaRPr lang="en-ZA" sz="1400" b="1" i="0" u="none" strike="noStrike" dirty="0">
                        <a:solidFill>
                          <a:srgbClr val="000000"/>
                        </a:solidFill>
                        <a:effectLst/>
                        <a:latin typeface="Calibri" panose="020F0502020204030204" pitchFamily="34" charset="0"/>
                      </a:endParaRPr>
                    </a:p>
                  </a:txBody>
                  <a:tcPr marL="7873" marR="7873" marT="7873" marB="0" anchor="ctr">
                    <a:solidFill>
                      <a:srgbClr val="D0D8E8"/>
                    </a:solidFill>
                  </a:tcPr>
                </a:tc>
                <a:tc>
                  <a:txBody>
                    <a:bodyPr/>
                    <a:lstStyle/>
                    <a:p>
                      <a:pPr algn="r" fontAlgn="b"/>
                      <a:r>
                        <a:rPr lang="en-ZA" sz="1400" b="1" u="none" strike="noStrike" dirty="0" smtClean="0">
                          <a:effectLst/>
                        </a:rPr>
                        <a:t>5 </a:t>
                      </a:r>
                      <a:r>
                        <a:rPr lang="en-ZA" sz="1400" b="1" u="none" strike="noStrike" dirty="0">
                          <a:effectLst/>
                        </a:rPr>
                        <a:t>853 </a:t>
                      </a:r>
                      <a:endParaRPr lang="en-ZA" sz="1400" b="1" i="0" u="none" strike="noStrike" dirty="0">
                        <a:solidFill>
                          <a:srgbClr val="000000"/>
                        </a:solidFill>
                        <a:effectLst/>
                        <a:latin typeface="Calibri" panose="020F0502020204030204" pitchFamily="34" charset="0"/>
                      </a:endParaRPr>
                    </a:p>
                  </a:txBody>
                  <a:tcPr marL="7873" marR="7873" marT="7873" marB="0" anchor="ctr">
                    <a:solidFill>
                      <a:srgbClr val="D0D8E8"/>
                    </a:solidFill>
                  </a:tcPr>
                </a:tc>
                <a:tc>
                  <a:txBody>
                    <a:bodyPr/>
                    <a:lstStyle/>
                    <a:p>
                      <a:pPr algn="r" fontAlgn="b"/>
                      <a:r>
                        <a:rPr lang="en-ZA" sz="1400" b="1" u="none" strike="noStrike" dirty="0" smtClean="0">
                          <a:effectLst/>
                        </a:rPr>
                        <a:t>28 </a:t>
                      </a:r>
                      <a:r>
                        <a:rPr lang="en-ZA" sz="1400" b="1" u="none" strike="noStrike" dirty="0">
                          <a:effectLst/>
                        </a:rPr>
                        <a:t>202 </a:t>
                      </a:r>
                      <a:endParaRPr lang="en-ZA" sz="1400" b="1" i="0" u="none" strike="noStrike" dirty="0">
                        <a:solidFill>
                          <a:srgbClr val="000000"/>
                        </a:solidFill>
                        <a:effectLst/>
                        <a:latin typeface="Calibri" panose="020F0502020204030204" pitchFamily="34" charset="0"/>
                      </a:endParaRPr>
                    </a:p>
                  </a:txBody>
                  <a:tcPr marL="7873" marR="7873" marT="7873" marB="0" anchor="ctr">
                    <a:solidFill>
                      <a:srgbClr val="D0D8E8"/>
                    </a:solidFill>
                  </a:tcPr>
                </a:tc>
                <a:tc>
                  <a:txBody>
                    <a:bodyPr/>
                    <a:lstStyle/>
                    <a:p>
                      <a:pPr algn="r" fontAlgn="b"/>
                      <a:r>
                        <a:rPr lang="en-ZA" sz="1400" b="1" u="none" strike="noStrike" dirty="0">
                          <a:effectLst/>
                        </a:rPr>
                        <a:t>17.2%</a:t>
                      </a:r>
                      <a:endParaRPr lang="en-ZA" sz="1400" b="1" i="0" u="none" strike="noStrike" dirty="0">
                        <a:solidFill>
                          <a:srgbClr val="000000"/>
                        </a:solidFill>
                        <a:effectLst/>
                        <a:latin typeface="Calibri" panose="020F0502020204030204" pitchFamily="34" charset="0"/>
                      </a:endParaRPr>
                    </a:p>
                  </a:txBody>
                  <a:tcPr marL="7873" marR="7873" marT="7873" marB="0" anchor="ctr">
                    <a:solidFill>
                      <a:srgbClr val="D0D8E8"/>
                    </a:solidFill>
                  </a:tcPr>
                </a:tc>
                <a:tc>
                  <a:txBody>
                    <a:bodyPr/>
                    <a:lstStyle/>
                    <a:p>
                      <a:pPr algn="r" fontAlgn="b"/>
                      <a:r>
                        <a:rPr lang="en-ZA" sz="1400" b="1" u="none" strike="noStrike" dirty="0" smtClean="0">
                          <a:effectLst/>
                        </a:rPr>
                        <a:t>32 </a:t>
                      </a:r>
                      <a:r>
                        <a:rPr lang="en-ZA" sz="1400" b="1" u="none" strike="noStrike" dirty="0">
                          <a:effectLst/>
                        </a:rPr>
                        <a:t>094 </a:t>
                      </a:r>
                      <a:endParaRPr lang="en-ZA" sz="1400" b="1" i="0" u="none" strike="noStrike" dirty="0">
                        <a:solidFill>
                          <a:srgbClr val="000000"/>
                        </a:solidFill>
                        <a:effectLst/>
                        <a:latin typeface="Calibri" panose="020F0502020204030204" pitchFamily="34" charset="0"/>
                      </a:endParaRPr>
                    </a:p>
                  </a:txBody>
                  <a:tcPr marL="7873" marR="7873" marT="7873" marB="0" anchor="ctr">
                    <a:solidFill>
                      <a:srgbClr val="D0D8E8"/>
                    </a:solidFill>
                  </a:tcPr>
                </a:tc>
                <a:tc>
                  <a:txBody>
                    <a:bodyPr/>
                    <a:lstStyle/>
                    <a:p>
                      <a:pPr algn="r" fontAlgn="b"/>
                      <a:r>
                        <a:rPr lang="en-ZA" sz="1400" b="1" u="none" strike="noStrike" dirty="0" smtClean="0">
                          <a:effectLst/>
                        </a:rPr>
                        <a:t>31 </a:t>
                      </a:r>
                      <a:r>
                        <a:rPr lang="en-ZA" sz="1400" b="1" u="none" strike="noStrike" dirty="0">
                          <a:effectLst/>
                        </a:rPr>
                        <a:t>407 </a:t>
                      </a:r>
                      <a:endParaRPr lang="en-ZA" sz="1400" b="1" i="0" u="none" strike="noStrike" dirty="0">
                        <a:solidFill>
                          <a:srgbClr val="000000"/>
                        </a:solidFill>
                        <a:effectLst/>
                        <a:latin typeface="Calibri" panose="020F0502020204030204" pitchFamily="34" charset="0"/>
                      </a:endParaRPr>
                    </a:p>
                  </a:txBody>
                  <a:tcPr marL="7873" marR="7873" marT="7873" marB="0" anchor="ctr">
                    <a:solidFill>
                      <a:srgbClr val="D0D8E8"/>
                    </a:solidFill>
                  </a:tcPr>
                </a:tc>
              </a:tr>
              <a:tr h="0">
                <a:tc gridSpan="3">
                  <a:txBody>
                    <a:bodyPr/>
                    <a:lstStyle/>
                    <a:p>
                      <a:pPr algn="l" fontAlgn="b"/>
                      <a:r>
                        <a:rPr lang="en-ZA" sz="1400" u="none" strike="noStrike">
                          <a:effectLst/>
                        </a:rPr>
                        <a:t>Departmental receipts</a:t>
                      </a:r>
                      <a:endParaRPr lang="en-ZA" sz="1400" b="0" i="0" u="none" strike="noStrike">
                        <a:solidFill>
                          <a:srgbClr val="000000"/>
                        </a:solidFill>
                        <a:effectLst/>
                        <a:latin typeface="Calibri" panose="020F0502020204030204" pitchFamily="34" charset="0"/>
                      </a:endParaRPr>
                    </a:p>
                  </a:txBody>
                  <a:tcPr marL="7873" marR="7873" marT="7873" marB="0" anchor="ctr"/>
                </a:tc>
                <a:tc hMerge="1">
                  <a:txBody>
                    <a:bodyPr/>
                    <a:lstStyle/>
                    <a:p>
                      <a:endParaRPr lang="en-ZA"/>
                    </a:p>
                  </a:txBody>
                  <a:tcPr/>
                </a:tc>
                <a:tc hMerge="1">
                  <a:txBody>
                    <a:bodyPr/>
                    <a:lstStyle/>
                    <a:p>
                      <a:endParaRPr lang="en-ZA"/>
                    </a:p>
                  </a:txBody>
                  <a:tcPr/>
                </a:tc>
                <a:tc>
                  <a:txBody>
                    <a:bodyPr/>
                    <a:lstStyle/>
                    <a:p>
                      <a:pPr algn="r" fontAlgn="b"/>
                      <a:r>
                        <a:rPr lang="en-ZA" sz="1400" u="none" strike="noStrike">
                          <a:effectLst/>
                        </a:rPr>
                        <a:t>                  19 </a:t>
                      </a:r>
                      <a:endParaRPr lang="en-ZA" sz="1400" b="0" i="0" u="none" strike="noStrike">
                        <a:solidFill>
                          <a:srgbClr val="000000"/>
                        </a:solidFill>
                        <a:effectLst/>
                        <a:latin typeface="Calibri" panose="020F0502020204030204" pitchFamily="34" charset="0"/>
                      </a:endParaRPr>
                    </a:p>
                  </a:txBody>
                  <a:tcPr marL="7873" marR="7873" marT="7873" marB="0" anchor="ctr"/>
                </a:tc>
                <a:tc>
                  <a:txBody>
                    <a:bodyPr/>
                    <a:lstStyle/>
                    <a:p>
                      <a:pPr algn="r" fontAlgn="b"/>
                      <a:r>
                        <a:rPr lang="en-ZA" sz="1400" u="none" strike="noStrike" dirty="0">
                          <a:effectLst/>
                        </a:rPr>
                        <a:t> </a:t>
                      </a:r>
                      <a:endParaRPr lang="en-ZA" sz="1400" b="0" i="0" u="none" strike="noStrike" dirty="0">
                        <a:solidFill>
                          <a:srgbClr val="000000"/>
                        </a:solidFill>
                        <a:effectLst/>
                        <a:latin typeface="Calibri" panose="020F0502020204030204" pitchFamily="34" charset="0"/>
                      </a:endParaRPr>
                    </a:p>
                  </a:txBody>
                  <a:tcPr marL="7873" marR="7873" marT="7873" marB="0" anchor="ctr"/>
                </a:tc>
                <a:tc>
                  <a:txBody>
                    <a:bodyPr/>
                    <a:lstStyle/>
                    <a:p>
                      <a:pPr algn="r" fontAlgn="b"/>
                      <a:r>
                        <a:rPr lang="en-ZA" sz="1400" u="none" strike="noStrike" dirty="0">
                          <a:effectLst/>
                        </a:rPr>
                        <a:t> </a:t>
                      </a:r>
                      <a:endParaRPr lang="en-ZA" sz="1400" b="0" i="0" u="none" strike="noStrike" dirty="0">
                        <a:solidFill>
                          <a:srgbClr val="000000"/>
                        </a:solidFill>
                        <a:effectLst/>
                        <a:latin typeface="Calibri" panose="020F0502020204030204" pitchFamily="34" charset="0"/>
                      </a:endParaRPr>
                    </a:p>
                  </a:txBody>
                  <a:tcPr marL="7873" marR="7873" marT="7873" marB="0" anchor="ctr"/>
                </a:tc>
                <a:tc>
                  <a:txBody>
                    <a:bodyPr/>
                    <a:lstStyle/>
                    <a:p>
                      <a:pPr algn="r" fontAlgn="b"/>
                      <a:r>
                        <a:rPr lang="en-ZA" sz="1400" u="none" strike="noStrike" dirty="0">
                          <a:effectLst/>
                        </a:rPr>
                        <a:t> </a:t>
                      </a:r>
                      <a:endParaRPr lang="en-ZA" sz="1400" b="0" i="0" u="none" strike="noStrike" dirty="0">
                        <a:solidFill>
                          <a:srgbClr val="000000"/>
                        </a:solidFill>
                        <a:effectLst/>
                        <a:latin typeface="Calibri" panose="020F0502020204030204" pitchFamily="34" charset="0"/>
                      </a:endParaRPr>
                    </a:p>
                  </a:txBody>
                  <a:tcPr marL="7873" marR="7873" marT="7873" marB="0" anchor="ctr"/>
                </a:tc>
                <a:tc>
                  <a:txBody>
                    <a:bodyPr/>
                    <a:lstStyle/>
                    <a:p>
                      <a:pPr algn="r" fontAlgn="b"/>
                      <a:r>
                        <a:rPr lang="en-ZA" sz="1400" u="none" strike="noStrike">
                          <a:effectLst/>
                        </a:rPr>
                        <a:t>                     3 </a:t>
                      </a:r>
                      <a:endParaRPr lang="en-ZA" sz="1400" b="0" i="0" u="none" strike="noStrike">
                        <a:solidFill>
                          <a:srgbClr val="000000"/>
                        </a:solidFill>
                        <a:effectLst/>
                        <a:latin typeface="Calibri" panose="020F0502020204030204" pitchFamily="34" charset="0"/>
                      </a:endParaRPr>
                    </a:p>
                  </a:txBody>
                  <a:tcPr marL="7873" marR="7873" marT="7873" marB="0" anchor="ctr"/>
                </a:tc>
                <a:tc>
                  <a:txBody>
                    <a:bodyPr/>
                    <a:lstStyle/>
                    <a:p>
                      <a:pPr algn="r" fontAlgn="b"/>
                      <a:r>
                        <a:rPr lang="en-ZA" sz="1400" u="none" strike="noStrike">
                          <a:effectLst/>
                        </a:rPr>
                        <a:t>                    -   </a:t>
                      </a:r>
                      <a:endParaRPr lang="en-ZA" sz="1400" b="0" i="0" u="none" strike="noStrike">
                        <a:solidFill>
                          <a:srgbClr val="000000"/>
                        </a:solidFill>
                        <a:effectLst/>
                        <a:latin typeface="Calibri" panose="020F0502020204030204" pitchFamily="34" charset="0"/>
                      </a:endParaRPr>
                    </a:p>
                  </a:txBody>
                  <a:tcPr marL="7873" marR="7873" marT="7873" marB="0" anchor="ctr"/>
                </a:tc>
              </a:tr>
              <a:tr h="0">
                <a:tc gridSpan="3">
                  <a:txBody>
                    <a:bodyPr/>
                    <a:lstStyle/>
                    <a:p>
                      <a:pPr algn="l" fontAlgn="b"/>
                      <a:r>
                        <a:rPr lang="en-ZA" sz="1400" u="none" strike="noStrike">
                          <a:effectLst/>
                        </a:rPr>
                        <a:t>Aid assistance </a:t>
                      </a:r>
                      <a:endParaRPr lang="en-ZA" sz="1400" b="0" i="0" u="none" strike="noStrike">
                        <a:solidFill>
                          <a:srgbClr val="000000"/>
                        </a:solidFill>
                        <a:effectLst/>
                        <a:latin typeface="Calibri" panose="020F0502020204030204" pitchFamily="34" charset="0"/>
                      </a:endParaRPr>
                    </a:p>
                  </a:txBody>
                  <a:tcPr marL="7873" marR="7873" marT="7873" marB="0" anchor="ctr"/>
                </a:tc>
                <a:tc hMerge="1">
                  <a:txBody>
                    <a:bodyPr/>
                    <a:lstStyle/>
                    <a:p>
                      <a:endParaRPr lang="en-ZA"/>
                    </a:p>
                  </a:txBody>
                  <a:tcPr/>
                </a:tc>
                <a:tc hMerge="1">
                  <a:txBody>
                    <a:bodyPr/>
                    <a:lstStyle/>
                    <a:p>
                      <a:endParaRPr lang="en-ZA"/>
                    </a:p>
                  </a:txBody>
                  <a:tcPr/>
                </a:tc>
                <a:tc>
                  <a:txBody>
                    <a:bodyPr/>
                    <a:lstStyle/>
                    <a:p>
                      <a:pPr algn="r" fontAlgn="b"/>
                      <a:r>
                        <a:rPr lang="en-ZA" sz="1400" u="none" strike="noStrike" dirty="0">
                          <a:effectLst/>
                        </a:rPr>
                        <a:t>                900 </a:t>
                      </a:r>
                      <a:endParaRPr lang="en-ZA" sz="1400" b="0" i="0" u="none" strike="noStrike" dirty="0">
                        <a:solidFill>
                          <a:srgbClr val="000000"/>
                        </a:solidFill>
                        <a:effectLst/>
                        <a:latin typeface="Calibri" panose="020F0502020204030204" pitchFamily="34" charset="0"/>
                      </a:endParaRPr>
                    </a:p>
                  </a:txBody>
                  <a:tcPr marL="7873" marR="7873" marT="7873" marB="0" anchor="ctr"/>
                </a:tc>
                <a:tc>
                  <a:txBody>
                    <a:bodyPr/>
                    <a:lstStyle/>
                    <a:p>
                      <a:pPr algn="r" fontAlgn="b"/>
                      <a:r>
                        <a:rPr lang="en-ZA" sz="1400" u="none" strike="noStrike" dirty="0">
                          <a:effectLst/>
                        </a:rPr>
                        <a:t> </a:t>
                      </a:r>
                      <a:endParaRPr lang="en-ZA" sz="1400" b="0" i="0" u="none" strike="noStrike" dirty="0">
                        <a:solidFill>
                          <a:srgbClr val="000000"/>
                        </a:solidFill>
                        <a:effectLst/>
                        <a:latin typeface="Calibri" panose="020F0502020204030204" pitchFamily="34" charset="0"/>
                      </a:endParaRPr>
                    </a:p>
                  </a:txBody>
                  <a:tcPr marL="7873" marR="7873" marT="7873" marB="0" anchor="ctr"/>
                </a:tc>
                <a:tc>
                  <a:txBody>
                    <a:bodyPr/>
                    <a:lstStyle/>
                    <a:p>
                      <a:pPr algn="r" fontAlgn="b"/>
                      <a:r>
                        <a:rPr lang="en-ZA" sz="1400" u="none" strike="noStrike">
                          <a:effectLst/>
                        </a:rPr>
                        <a:t> </a:t>
                      </a:r>
                      <a:endParaRPr lang="en-ZA" sz="1400" b="0" i="0" u="none" strike="noStrike">
                        <a:solidFill>
                          <a:srgbClr val="000000"/>
                        </a:solidFill>
                        <a:effectLst/>
                        <a:latin typeface="Calibri" panose="020F0502020204030204" pitchFamily="34" charset="0"/>
                      </a:endParaRPr>
                    </a:p>
                  </a:txBody>
                  <a:tcPr marL="7873" marR="7873" marT="7873" marB="0" anchor="ctr"/>
                </a:tc>
                <a:tc>
                  <a:txBody>
                    <a:bodyPr/>
                    <a:lstStyle/>
                    <a:p>
                      <a:pPr algn="r" fontAlgn="b"/>
                      <a:r>
                        <a:rPr lang="en-ZA" sz="1400" u="none" strike="noStrike">
                          <a:effectLst/>
                        </a:rPr>
                        <a:t> </a:t>
                      </a:r>
                      <a:endParaRPr lang="en-ZA" sz="1400" b="0" i="0" u="none" strike="noStrike">
                        <a:solidFill>
                          <a:srgbClr val="000000"/>
                        </a:solidFill>
                        <a:effectLst/>
                        <a:latin typeface="Calibri" panose="020F0502020204030204" pitchFamily="34" charset="0"/>
                      </a:endParaRPr>
                    </a:p>
                  </a:txBody>
                  <a:tcPr marL="7873" marR="7873" marT="7873" marB="0" anchor="ctr"/>
                </a:tc>
                <a:tc>
                  <a:txBody>
                    <a:bodyPr/>
                    <a:lstStyle/>
                    <a:p>
                      <a:pPr algn="r" fontAlgn="b"/>
                      <a:r>
                        <a:rPr lang="en-ZA" sz="1400" u="none" strike="noStrike">
                          <a:effectLst/>
                        </a:rPr>
                        <a:t>             7 839 </a:t>
                      </a:r>
                      <a:endParaRPr lang="en-ZA" sz="1400" b="0" i="0" u="none" strike="noStrike">
                        <a:solidFill>
                          <a:srgbClr val="000000"/>
                        </a:solidFill>
                        <a:effectLst/>
                        <a:latin typeface="Calibri" panose="020F0502020204030204" pitchFamily="34" charset="0"/>
                      </a:endParaRPr>
                    </a:p>
                  </a:txBody>
                  <a:tcPr marL="7873" marR="7873" marT="7873" marB="0" anchor="ctr"/>
                </a:tc>
                <a:tc>
                  <a:txBody>
                    <a:bodyPr/>
                    <a:lstStyle/>
                    <a:p>
                      <a:pPr algn="r" fontAlgn="b"/>
                      <a:r>
                        <a:rPr lang="en-ZA" sz="1400" u="none" strike="noStrike">
                          <a:effectLst/>
                        </a:rPr>
                        <a:t>                    -   </a:t>
                      </a:r>
                      <a:endParaRPr lang="en-ZA" sz="1400" b="0" i="0" u="none" strike="noStrike">
                        <a:solidFill>
                          <a:srgbClr val="000000"/>
                        </a:solidFill>
                        <a:effectLst/>
                        <a:latin typeface="Calibri" panose="020F0502020204030204" pitchFamily="34" charset="0"/>
                      </a:endParaRPr>
                    </a:p>
                  </a:txBody>
                  <a:tcPr marL="7873" marR="7873" marT="7873" marB="0" anchor="ctr"/>
                </a:tc>
              </a:tr>
              <a:tr h="0">
                <a:tc gridSpan="3">
                  <a:txBody>
                    <a:bodyPr/>
                    <a:lstStyle/>
                    <a:p>
                      <a:pPr algn="l" fontAlgn="b"/>
                      <a:r>
                        <a:rPr lang="en-ZA" sz="1400" b="1" u="none" strike="noStrike" dirty="0">
                          <a:effectLst/>
                        </a:rPr>
                        <a:t>Actual </a:t>
                      </a:r>
                      <a:r>
                        <a:rPr lang="en-ZA" sz="1400" b="1" u="none" strike="noStrike" dirty="0" smtClean="0">
                          <a:effectLst/>
                        </a:rPr>
                        <a:t>Revenue per </a:t>
                      </a:r>
                      <a:r>
                        <a:rPr lang="en-ZA" sz="1400" b="1" u="none" strike="noStrike" dirty="0">
                          <a:effectLst/>
                        </a:rPr>
                        <a:t>Statement of Financial </a:t>
                      </a:r>
                      <a:r>
                        <a:rPr lang="en-ZA" sz="1400" b="1" u="none" strike="noStrike" dirty="0" smtClean="0">
                          <a:effectLst/>
                        </a:rPr>
                        <a:t>Performance</a:t>
                      </a:r>
                      <a:endParaRPr lang="en-ZA" sz="1400" b="1" i="0" u="none" strike="noStrike" dirty="0">
                        <a:solidFill>
                          <a:srgbClr val="000000"/>
                        </a:solidFill>
                        <a:effectLst/>
                        <a:latin typeface="Calibri" panose="020F0502020204030204" pitchFamily="34" charset="0"/>
                      </a:endParaRPr>
                    </a:p>
                  </a:txBody>
                  <a:tcPr marL="7873" marR="7873" marT="7873" marB="0" anchor="ctr">
                    <a:solidFill>
                      <a:srgbClr val="D0D8E8"/>
                    </a:solidFill>
                  </a:tcPr>
                </a:tc>
                <a:tc hMerge="1">
                  <a:txBody>
                    <a:bodyPr/>
                    <a:lstStyle/>
                    <a:p>
                      <a:endParaRPr lang="en-ZA"/>
                    </a:p>
                  </a:txBody>
                  <a:tcPr/>
                </a:tc>
                <a:tc hMerge="1">
                  <a:txBody>
                    <a:bodyPr/>
                    <a:lstStyle/>
                    <a:p>
                      <a:endParaRPr lang="en-ZA"/>
                    </a:p>
                  </a:txBody>
                  <a:tcPr/>
                </a:tc>
                <a:tc>
                  <a:txBody>
                    <a:bodyPr/>
                    <a:lstStyle/>
                    <a:p>
                      <a:pPr algn="r" fontAlgn="b"/>
                      <a:r>
                        <a:rPr lang="en-ZA" sz="1400" b="1" u="none" strike="noStrike" dirty="0" smtClean="0">
                          <a:effectLst/>
                        </a:rPr>
                        <a:t>34 </a:t>
                      </a:r>
                      <a:r>
                        <a:rPr lang="en-ZA" sz="1400" b="1" u="none" strike="noStrike" dirty="0">
                          <a:effectLst/>
                        </a:rPr>
                        <a:t>974 </a:t>
                      </a:r>
                      <a:endParaRPr lang="en-ZA" sz="1400" b="1" i="0" u="none" strike="noStrike" dirty="0">
                        <a:solidFill>
                          <a:srgbClr val="000000"/>
                        </a:solidFill>
                        <a:effectLst/>
                        <a:latin typeface="Calibri" panose="020F0502020204030204" pitchFamily="34" charset="0"/>
                      </a:endParaRPr>
                    </a:p>
                  </a:txBody>
                  <a:tcPr marL="7873" marR="7873" marT="7873" marB="0" anchor="ctr">
                    <a:solidFill>
                      <a:srgbClr val="D0D8E8"/>
                    </a:solidFill>
                  </a:tcPr>
                </a:tc>
                <a:tc>
                  <a:txBody>
                    <a:bodyPr/>
                    <a:lstStyle/>
                    <a:p>
                      <a:pPr algn="r" fontAlgn="b"/>
                      <a:r>
                        <a:rPr lang="en-ZA" sz="1400" b="1" u="none" strike="noStrike" dirty="0">
                          <a:effectLst/>
                        </a:rPr>
                        <a:t> </a:t>
                      </a:r>
                      <a:endParaRPr lang="en-ZA" sz="1400" b="1" i="0" u="none" strike="noStrike" dirty="0">
                        <a:solidFill>
                          <a:srgbClr val="000000"/>
                        </a:solidFill>
                        <a:effectLst/>
                        <a:latin typeface="Calibri" panose="020F0502020204030204" pitchFamily="34" charset="0"/>
                      </a:endParaRPr>
                    </a:p>
                  </a:txBody>
                  <a:tcPr marL="7873" marR="7873" marT="7873" marB="0" anchor="ctr">
                    <a:solidFill>
                      <a:srgbClr val="D0D8E8"/>
                    </a:solidFill>
                  </a:tcPr>
                </a:tc>
                <a:tc>
                  <a:txBody>
                    <a:bodyPr/>
                    <a:lstStyle/>
                    <a:p>
                      <a:pPr algn="r" fontAlgn="b"/>
                      <a:r>
                        <a:rPr lang="en-ZA" sz="1400" b="1" u="none" strike="noStrike" dirty="0">
                          <a:effectLst/>
                        </a:rPr>
                        <a:t> </a:t>
                      </a:r>
                      <a:endParaRPr lang="en-ZA" sz="1400" b="1" i="0" u="none" strike="noStrike" dirty="0">
                        <a:solidFill>
                          <a:srgbClr val="000000"/>
                        </a:solidFill>
                        <a:effectLst/>
                        <a:latin typeface="Calibri" panose="020F0502020204030204" pitchFamily="34" charset="0"/>
                      </a:endParaRPr>
                    </a:p>
                  </a:txBody>
                  <a:tcPr marL="7873" marR="7873" marT="7873" marB="0" anchor="ctr">
                    <a:solidFill>
                      <a:srgbClr val="D0D8E8"/>
                    </a:solidFill>
                  </a:tcPr>
                </a:tc>
                <a:tc>
                  <a:txBody>
                    <a:bodyPr/>
                    <a:lstStyle/>
                    <a:p>
                      <a:pPr algn="r" fontAlgn="b"/>
                      <a:r>
                        <a:rPr lang="en-ZA" sz="1400" b="1" u="none" strike="noStrike" dirty="0">
                          <a:effectLst/>
                        </a:rPr>
                        <a:t> </a:t>
                      </a:r>
                      <a:endParaRPr lang="en-ZA" sz="1400" b="1" i="0" u="none" strike="noStrike" dirty="0">
                        <a:solidFill>
                          <a:srgbClr val="000000"/>
                        </a:solidFill>
                        <a:effectLst/>
                        <a:latin typeface="Calibri" panose="020F0502020204030204" pitchFamily="34" charset="0"/>
                      </a:endParaRPr>
                    </a:p>
                  </a:txBody>
                  <a:tcPr marL="7873" marR="7873" marT="7873" marB="0" anchor="ctr">
                    <a:solidFill>
                      <a:srgbClr val="D0D8E8"/>
                    </a:solidFill>
                  </a:tcPr>
                </a:tc>
                <a:tc>
                  <a:txBody>
                    <a:bodyPr/>
                    <a:lstStyle/>
                    <a:p>
                      <a:pPr algn="r" fontAlgn="b"/>
                      <a:r>
                        <a:rPr lang="en-ZA" sz="1400" b="1" u="none" strike="noStrike" dirty="0" smtClean="0">
                          <a:effectLst/>
                        </a:rPr>
                        <a:t>39 </a:t>
                      </a:r>
                      <a:r>
                        <a:rPr lang="en-ZA" sz="1400" b="1" u="none" strike="noStrike" dirty="0">
                          <a:effectLst/>
                        </a:rPr>
                        <a:t>936 </a:t>
                      </a:r>
                      <a:endParaRPr lang="en-ZA" sz="1400" b="1" i="0" u="none" strike="noStrike" dirty="0">
                        <a:solidFill>
                          <a:srgbClr val="000000"/>
                        </a:solidFill>
                        <a:effectLst/>
                        <a:latin typeface="Calibri" panose="020F0502020204030204" pitchFamily="34" charset="0"/>
                      </a:endParaRPr>
                    </a:p>
                  </a:txBody>
                  <a:tcPr marL="7873" marR="7873" marT="7873" marB="0" anchor="ctr">
                    <a:solidFill>
                      <a:srgbClr val="D0D8E8"/>
                    </a:solidFill>
                  </a:tcPr>
                </a:tc>
                <a:tc>
                  <a:txBody>
                    <a:bodyPr/>
                    <a:lstStyle/>
                    <a:p>
                      <a:pPr algn="r" fontAlgn="b"/>
                      <a:r>
                        <a:rPr lang="en-ZA" sz="1400" b="1" u="none" strike="noStrike" dirty="0">
                          <a:effectLst/>
                        </a:rPr>
                        <a:t>                    -   </a:t>
                      </a:r>
                      <a:endParaRPr lang="en-ZA" sz="1400" b="1" i="0" u="none" strike="noStrike" dirty="0">
                        <a:solidFill>
                          <a:srgbClr val="000000"/>
                        </a:solidFill>
                        <a:effectLst/>
                        <a:latin typeface="Calibri" panose="020F0502020204030204" pitchFamily="34" charset="0"/>
                      </a:endParaRPr>
                    </a:p>
                  </a:txBody>
                  <a:tcPr marL="7873" marR="7873" marT="7873" marB="0" anchor="ctr">
                    <a:solidFill>
                      <a:srgbClr val="D0D8E8"/>
                    </a:solidFill>
                  </a:tcPr>
                </a:tc>
              </a:tr>
              <a:tr h="0">
                <a:tc gridSpan="2">
                  <a:txBody>
                    <a:bodyPr/>
                    <a:lstStyle/>
                    <a:p>
                      <a:pPr algn="l" fontAlgn="b"/>
                      <a:r>
                        <a:rPr lang="en-ZA" sz="1400" u="none" strike="noStrike">
                          <a:effectLst/>
                        </a:rPr>
                        <a:t>Add:</a:t>
                      </a:r>
                      <a:endParaRPr lang="en-ZA" sz="1400" b="0" i="0" u="none" strike="noStrike">
                        <a:solidFill>
                          <a:srgbClr val="000000"/>
                        </a:solidFill>
                        <a:effectLst/>
                        <a:latin typeface="Calibri" panose="020F0502020204030204" pitchFamily="34" charset="0"/>
                      </a:endParaRPr>
                    </a:p>
                  </a:txBody>
                  <a:tcPr marL="7873" marR="7873" marT="7873" marB="0" anchor="ctr"/>
                </a:tc>
                <a:tc hMerge="1">
                  <a:txBody>
                    <a:bodyPr/>
                    <a:lstStyle/>
                    <a:p>
                      <a:endParaRPr lang="en-ZA"/>
                    </a:p>
                  </a:txBody>
                  <a:tcPr/>
                </a:tc>
                <a:tc>
                  <a:txBody>
                    <a:bodyPr/>
                    <a:lstStyle/>
                    <a:p>
                      <a:pPr algn="l" fontAlgn="b"/>
                      <a:r>
                        <a:rPr lang="en-ZA" sz="1400" u="none" strike="noStrike">
                          <a:effectLst/>
                        </a:rPr>
                        <a:t>Aid assistance </a:t>
                      </a:r>
                      <a:endParaRPr lang="en-ZA" sz="1400" b="0" i="0" u="none" strike="noStrike">
                        <a:solidFill>
                          <a:srgbClr val="000000"/>
                        </a:solidFill>
                        <a:effectLst/>
                        <a:latin typeface="Calibri" panose="020F0502020204030204" pitchFamily="34" charset="0"/>
                      </a:endParaRPr>
                    </a:p>
                  </a:txBody>
                  <a:tcPr marL="7873" marR="7873" marT="7873" marB="0" anchor="ctr"/>
                </a:tc>
                <a:tc>
                  <a:txBody>
                    <a:bodyPr/>
                    <a:lstStyle/>
                    <a:p>
                      <a:pPr algn="r" fontAlgn="b"/>
                      <a:r>
                        <a:rPr lang="en-ZA" sz="1400" u="none" strike="noStrike">
                          <a:effectLst/>
                        </a:rPr>
                        <a:t> </a:t>
                      </a:r>
                      <a:endParaRPr lang="en-ZA" sz="1400" b="0" i="0" u="none" strike="noStrike">
                        <a:solidFill>
                          <a:srgbClr val="000000"/>
                        </a:solidFill>
                        <a:effectLst/>
                        <a:latin typeface="Calibri" panose="020F0502020204030204" pitchFamily="34" charset="0"/>
                      </a:endParaRPr>
                    </a:p>
                  </a:txBody>
                  <a:tcPr marL="7873" marR="7873" marT="7873" marB="0" anchor="ctr"/>
                </a:tc>
                <a:tc>
                  <a:txBody>
                    <a:bodyPr/>
                    <a:lstStyle/>
                    <a:p>
                      <a:pPr algn="r" fontAlgn="b"/>
                      <a:r>
                        <a:rPr lang="en-ZA" sz="1400" u="none" strike="noStrike">
                          <a:effectLst/>
                        </a:rPr>
                        <a:t>                635 </a:t>
                      </a:r>
                      <a:endParaRPr lang="en-ZA" sz="1400" b="0" i="0" u="none" strike="noStrike">
                        <a:solidFill>
                          <a:srgbClr val="000000"/>
                        </a:solidFill>
                        <a:effectLst/>
                        <a:latin typeface="Calibri" panose="020F0502020204030204" pitchFamily="34" charset="0"/>
                      </a:endParaRPr>
                    </a:p>
                  </a:txBody>
                  <a:tcPr marL="7873" marR="7873" marT="7873" marB="0" anchor="ctr"/>
                </a:tc>
                <a:tc>
                  <a:txBody>
                    <a:bodyPr/>
                    <a:lstStyle/>
                    <a:p>
                      <a:pPr algn="r" fontAlgn="b"/>
                      <a:r>
                        <a:rPr lang="en-ZA" sz="1400" u="none" strike="noStrike" dirty="0">
                          <a:effectLst/>
                        </a:rPr>
                        <a:t> </a:t>
                      </a:r>
                      <a:endParaRPr lang="en-ZA" sz="1400" b="0" i="0" u="none" strike="noStrike" dirty="0">
                        <a:solidFill>
                          <a:srgbClr val="000000"/>
                        </a:solidFill>
                        <a:effectLst/>
                        <a:latin typeface="Calibri" panose="020F0502020204030204" pitchFamily="34" charset="0"/>
                      </a:endParaRPr>
                    </a:p>
                  </a:txBody>
                  <a:tcPr marL="7873" marR="7873" marT="7873" marB="0" anchor="ctr"/>
                </a:tc>
                <a:tc>
                  <a:txBody>
                    <a:bodyPr/>
                    <a:lstStyle/>
                    <a:p>
                      <a:pPr algn="r" fontAlgn="b"/>
                      <a:r>
                        <a:rPr lang="en-ZA" sz="1400" u="none" strike="noStrike" dirty="0">
                          <a:effectLst/>
                        </a:rPr>
                        <a:t> </a:t>
                      </a:r>
                      <a:endParaRPr lang="en-ZA" sz="1400" b="0" i="0" u="none" strike="noStrike" dirty="0">
                        <a:solidFill>
                          <a:srgbClr val="000000"/>
                        </a:solidFill>
                        <a:effectLst/>
                        <a:latin typeface="Calibri" panose="020F0502020204030204" pitchFamily="34" charset="0"/>
                      </a:endParaRPr>
                    </a:p>
                  </a:txBody>
                  <a:tcPr marL="7873" marR="7873" marT="7873" marB="0" anchor="ctr"/>
                </a:tc>
                <a:tc>
                  <a:txBody>
                    <a:bodyPr/>
                    <a:lstStyle/>
                    <a:p>
                      <a:pPr algn="r" fontAlgn="b"/>
                      <a:r>
                        <a:rPr lang="en-ZA" sz="1400" u="none" strike="noStrike" dirty="0">
                          <a:effectLst/>
                        </a:rPr>
                        <a:t>                    -   </a:t>
                      </a:r>
                      <a:endParaRPr lang="en-ZA" sz="1400" b="0" i="0" u="none" strike="noStrike" dirty="0">
                        <a:solidFill>
                          <a:srgbClr val="000000"/>
                        </a:solidFill>
                        <a:effectLst/>
                        <a:latin typeface="Calibri" panose="020F0502020204030204" pitchFamily="34" charset="0"/>
                      </a:endParaRPr>
                    </a:p>
                  </a:txBody>
                  <a:tcPr marL="7873" marR="7873" marT="7873" marB="0" anchor="ctr"/>
                </a:tc>
                <a:tc>
                  <a:txBody>
                    <a:bodyPr/>
                    <a:lstStyle/>
                    <a:p>
                      <a:pPr algn="r" fontAlgn="b"/>
                      <a:r>
                        <a:rPr lang="en-ZA" sz="1400" u="none" strike="noStrike" dirty="0">
                          <a:effectLst/>
                        </a:rPr>
                        <a:t>             3 134 </a:t>
                      </a:r>
                      <a:endParaRPr lang="en-ZA" sz="1400" b="0" i="0" u="none" strike="noStrike" dirty="0">
                        <a:solidFill>
                          <a:srgbClr val="000000"/>
                        </a:solidFill>
                        <a:effectLst/>
                        <a:latin typeface="Calibri" panose="020F0502020204030204" pitchFamily="34" charset="0"/>
                      </a:endParaRPr>
                    </a:p>
                  </a:txBody>
                  <a:tcPr marL="7873" marR="7873" marT="7873" marB="0" anchor="ctr"/>
                </a:tc>
              </a:tr>
              <a:tr h="468000">
                <a:tc gridSpan="3">
                  <a:txBody>
                    <a:bodyPr/>
                    <a:lstStyle/>
                    <a:p>
                      <a:pPr algn="l" fontAlgn="b"/>
                      <a:r>
                        <a:rPr lang="en-ZA" sz="1400" b="1" u="none" strike="noStrike" dirty="0">
                          <a:effectLst/>
                        </a:rPr>
                        <a:t>Actual </a:t>
                      </a:r>
                      <a:r>
                        <a:rPr lang="en-ZA" sz="1400" b="1" u="none" strike="noStrike" dirty="0" smtClean="0">
                          <a:effectLst/>
                        </a:rPr>
                        <a:t>Expenditure </a:t>
                      </a:r>
                      <a:r>
                        <a:rPr lang="en-ZA" sz="1400" b="1" u="none" strike="noStrike" dirty="0">
                          <a:effectLst/>
                        </a:rPr>
                        <a:t>per Statement of Financial </a:t>
                      </a:r>
                      <a:r>
                        <a:rPr lang="en-ZA" sz="1400" b="1" u="none" strike="noStrike" dirty="0" smtClean="0">
                          <a:effectLst/>
                        </a:rPr>
                        <a:t>Performance </a:t>
                      </a:r>
                      <a:endParaRPr lang="en-ZA" sz="1400" b="1" i="0" u="none" strike="noStrike" dirty="0">
                        <a:solidFill>
                          <a:srgbClr val="000000"/>
                        </a:solidFill>
                        <a:effectLst/>
                        <a:latin typeface="Calibri" panose="020F0502020204030204" pitchFamily="34" charset="0"/>
                      </a:endParaRPr>
                    </a:p>
                  </a:txBody>
                  <a:tcPr marL="7873" marR="7873" marT="7873" marB="0" anchor="ctr">
                    <a:solidFill>
                      <a:srgbClr val="4F81BD"/>
                    </a:solidFill>
                  </a:tcPr>
                </a:tc>
                <a:tc hMerge="1">
                  <a:txBody>
                    <a:bodyPr/>
                    <a:lstStyle/>
                    <a:p>
                      <a:endParaRPr lang="en-ZA"/>
                    </a:p>
                  </a:txBody>
                  <a:tcPr/>
                </a:tc>
                <a:tc hMerge="1">
                  <a:txBody>
                    <a:bodyPr/>
                    <a:lstStyle/>
                    <a:p>
                      <a:endParaRPr lang="en-ZA"/>
                    </a:p>
                  </a:txBody>
                  <a:tcPr/>
                </a:tc>
                <a:tc>
                  <a:txBody>
                    <a:bodyPr/>
                    <a:lstStyle/>
                    <a:p>
                      <a:pPr algn="r" fontAlgn="b"/>
                      <a:r>
                        <a:rPr lang="en-ZA" sz="1400" b="1" u="none" strike="noStrike" dirty="0">
                          <a:effectLst/>
                        </a:rPr>
                        <a:t> </a:t>
                      </a:r>
                      <a:endParaRPr lang="en-ZA" sz="1400" b="1" i="0" u="none" strike="noStrike" dirty="0">
                        <a:solidFill>
                          <a:srgbClr val="000000"/>
                        </a:solidFill>
                        <a:effectLst/>
                        <a:latin typeface="Calibri" panose="020F0502020204030204" pitchFamily="34" charset="0"/>
                      </a:endParaRPr>
                    </a:p>
                  </a:txBody>
                  <a:tcPr marL="7873" marR="7873" marT="7873" marB="0" anchor="ctr">
                    <a:solidFill>
                      <a:srgbClr val="4F81BD"/>
                    </a:solidFill>
                  </a:tcPr>
                </a:tc>
                <a:tc>
                  <a:txBody>
                    <a:bodyPr/>
                    <a:lstStyle/>
                    <a:p>
                      <a:pPr algn="r" fontAlgn="b"/>
                      <a:r>
                        <a:rPr lang="en-ZA" sz="1400" b="1" u="none" strike="noStrike" dirty="0" smtClean="0">
                          <a:effectLst/>
                        </a:rPr>
                        <a:t>6 </a:t>
                      </a:r>
                      <a:r>
                        <a:rPr lang="en-ZA" sz="1400" b="1" u="none" strike="noStrike" dirty="0">
                          <a:effectLst/>
                        </a:rPr>
                        <a:t>488 </a:t>
                      </a:r>
                      <a:endParaRPr lang="en-ZA" sz="1400" b="1" i="0" u="none" strike="noStrike" dirty="0">
                        <a:solidFill>
                          <a:srgbClr val="000000"/>
                        </a:solidFill>
                        <a:effectLst/>
                        <a:latin typeface="Calibri" panose="020F0502020204030204" pitchFamily="34" charset="0"/>
                      </a:endParaRPr>
                    </a:p>
                  </a:txBody>
                  <a:tcPr marL="7873" marR="7873" marT="7873" marB="0" anchor="ctr">
                    <a:solidFill>
                      <a:srgbClr val="4F81BD"/>
                    </a:solidFill>
                  </a:tcPr>
                </a:tc>
                <a:tc>
                  <a:txBody>
                    <a:bodyPr/>
                    <a:lstStyle/>
                    <a:p>
                      <a:pPr algn="r" fontAlgn="b"/>
                      <a:r>
                        <a:rPr lang="en-ZA" sz="1400" b="1" u="none" strike="noStrike" dirty="0">
                          <a:effectLst/>
                        </a:rPr>
                        <a:t> </a:t>
                      </a:r>
                      <a:endParaRPr lang="en-ZA" sz="1400" b="1" i="0" u="none" strike="noStrike" dirty="0">
                        <a:solidFill>
                          <a:srgbClr val="000000"/>
                        </a:solidFill>
                        <a:effectLst/>
                        <a:latin typeface="Calibri" panose="020F0502020204030204" pitchFamily="34" charset="0"/>
                      </a:endParaRPr>
                    </a:p>
                  </a:txBody>
                  <a:tcPr marL="7873" marR="7873" marT="7873" marB="0" anchor="ctr">
                    <a:solidFill>
                      <a:srgbClr val="4F81BD"/>
                    </a:solidFill>
                  </a:tcPr>
                </a:tc>
                <a:tc>
                  <a:txBody>
                    <a:bodyPr/>
                    <a:lstStyle/>
                    <a:p>
                      <a:pPr algn="r" fontAlgn="b"/>
                      <a:r>
                        <a:rPr lang="en-ZA" sz="1400" b="1" u="none" strike="noStrike" dirty="0">
                          <a:effectLst/>
                        </a:rPr>
                        <a:t> </a:t>
                      </a:r>
                      <a:endParaRPr lang="en-ZA" sz="1400" b="1" i="0" u="none" strike="noStrike" dirty="0">
                        <a:solidFill>
                          <a:srgbClr val="000000"/>
                        </a:solidFill>
                        <a:effectLst/>
                        <a:latin typeface="Calibri" panose="020F0502020204030204" pitchFamily="34" charset="0"/>
                      </a:endParaRPr>
                    </a:p>
                  </a:txBody>
                  <a:tcPr marL="7873" marR="7873" marT="7873" marB="0" anchor="ctr">
                    <a:solidFill>
                      <a:srgbClr val="4F81BD"/>
                    </a:solidFill>
                  </a:tcPr>
                </a:tc>
                <a:tc>
                  <a:txBody>
                    <a:bodyPr/>
                    <a:lstStyle/>
                    <a:p>
                      <a:pPr algn="r" fontAlgn="b"/>
                      <a:r>
                        <a:rPr lang="en-ZA" sz="1400" b="1" u="none" strike="noStrike" dirty="0">
                          <a:effectLst/>
                        </a:rPr>
                        <a:t> </a:t>
                      </a:r>
                      <a:endParaRPr lang="en-ZA" sz="1400" b="1" i="0" u="none" strike="noStrike" dirty="0">
                        <a:solidFill>
                          <a:srgbClr val="000000"/>
                        </a:solidFill>
                        <a:effectLst/>
                        <a:latin typeface="Calibri" panose="020F0502020204030204" pitchFamily="34" charset="0"/>
                      </a:endParaRPr>
                    </a:p>
                  </a:txBody>
                  <a:tcPr marL="7873" marR="7873" marT="7873" marB="0" anchor="ctr">
                    <a:solidFill>
                      <a:srgbClr val="4F81BD"/>
                    </a:solidFill>
                  </a:tcPr>
                </a:tc>
                <a:tc>
                  <a:txBody>
                    <a:bodyPr/>
                    <a:lstStyle/>
                    <a:p>
                      <a:pPr algn="r" fontAlgn="b"/>
                      <a:r>
                        <a:rPr lang="en-ZA" sz="1400" b="1" u="none" strike="noStrike" dirty="0" smtClean="0">
                          <a:effectLst/>
                        </a:rPr>
                        <a:t> </a:t>
                      </a:r>
                      <a:r>
                        <a:rPr lang="en-ZA" sz="1400" b="1" u="none" strike="noStrike" dirty="0">
                          <a:effectLst/>
                        </a:rPr>
                        <a:t>34 541 </a:t>
                      </a:r>
                      <a:endParaRPr lang="en-ZA" sz="1400" b="1" i="0" u="none" strike="noStrike" dirty="0">
                        <a:solidFill>
                          <a:srgbClr val="000000"/>
                        </a:solidFill>
                        <a:effectLst/>
                        <a:latin typeface="Calibri" panose="020F0502020204030204" pitchFamily="34" charset="0"/>
                      </a:endParaRPr>
                    </a:p>
                  </a:txBody>
                  <a:tcPr marL="7873" marR="7873" marT="7873" marB="0" anchor="ctr">
                    <a:solidFill>
                      <a:srgbClr val="4F81BD"/>
                    </a:solidFill>
                  </a:tcPr>
                </a:tc>
              </a:tr>
            </a:tbl>
          </a:graphicData>
        </a:graphic>
      </p:graphicFrame>
    </p:spTree>
    <p:extLst>
      <p:ext uri="{BB962C8B-B14F-4D97-AF65-F5344CB8AC3E}">
        <p14:creationId xmlns:p14="http://schemas.microsoft.com/office/powerpoint/2010/main" xmlns="" val="18957650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8134" y="1273"/>
            <a:ext cx="7385866" cy="969771"/>
          </a:xfrm>
        </p:spPr>
        <p:txBody>
          <a:bodyPr/>
          <a:lstStyle/>
          <a:p>
            <a:r>
              <a:rPr lang="en-ZA" dirty="0" smtClean="0"/>
              <a:t>Appropriation statement </a:t>
            </a:r>
            <a:br>
              <a:rPr lang="en-ZA" dirty="0" smtClean="0"/>
            </a:br>
            <a:r>
              <a:rPr lang="en-ZA" sz="1800" dirty="0"/>
              <a:t>(continued)</a:t>
            </a:r>
          </a:p>
        </p:txBody>
      </p:sp>
      <p:sp>
        <p:nvSpPr>
          <p:cNvPr id="4" name="Slide Number Placeholder 3"/>
          <p:cNvSpPr>
            <a:spLocks noGrp="1"/>
          </p:cNvSpPr>
          <p:nvPr>
            <p:ph type="sldNum" sz="quarter" idx="12"/>
          </p:nvPr>
        </p:nvSpPr>
        <p:spPr/>
        <p:txBody>
          <a:bodyPr/>
          <a:lstStyle/>
          <a:p>
            <a:fld id="{4414807B-44EB-7242-827D-16A5EC7111B6}" type="slidenum">
              <a:rPr lang="en-ZA" smtClean="0"/>
              <a:pPr/>
              <a:t>17</a:t>
            </a:fld>
            <a:endParaRPr lang="en-ZA"/>
          </a:p>
        </p:txBody>
      </p:sp>
      <p:graphicFrame>
        <p:nvGraphicFramePr>
          <p:cNvPr id="3" name="Table 2"/>
          <p:cNvGraphicFramePr>
            <a:graphicFrameLocks noGrp="1"/>
          </p:cNvGraphicFramePr>
          <p:nvPr>
            <p:extLst>
              <p:ext uri="{D42A27DB-BD31-4B8C-83A1-F6EECF244321}">
                <p14:modId xmlns:p14="http://schemas.microsoft.com/office/powerpoint/2010/main" xmlns="" val="2122560924"/>
              </p:ext>
            </p:extLst>
          </p:nvPr>
        </p:nvGraphicFramePr>
        <p:xfrm>
          <a:off x="204454" y="1603645"/>
          <a:ext cx="8735093" cy="4615910"/>
        </p:xfrm>
        <a:graphic>
          <a:graphicData uri="http://schemas.openxmlformats.org/drawingml/2006/table">
            <a:tbl>
              <a:tblPr>
                <a:tableStyleId>{5C22544A-7EE6-4342-B048-85BDC9FD1C3A}</a:tableStyleId>
              </a:tblPr>
              <a:tblGrid>
                <a:gridCol w="2255093"/>
                <a:gridCol w="1080000"/>
                <a:gridCol w="1080000"/>
                <a:gridCol w="1080000"/>
                <a:gridCol w="1080000"/>
                <a:gridCol w="1080000"/>
                <a:gridCol w="1080000"/>
              </a:tblGrid>
              <a:tr h="203081">
                <a:tc rowSpan="2">
                  <a:txBody>
                    <a:bodyPr/>
                    <a:lstStyle/>
                    <a:p>
                      <a:pPr algn="ctr" fontAlgn="b"/>
                      <a:r>
                        <a:rPr lang="en-ZA" sz="1400" b="1" u="none" strike="noStrike" dirty="0">
                          <a:effectLst/>
                        </a:rPr>
                        <a:t>Per Economic Classification</a:t>
                      </a:r>
                      <a:endParaRPr lang="en-ZA" sz="1400" b="1" i="0" u="none" strike="noStrike" dirty="0">
                        <a:solidFill>
                          <a:srgbClr val="000000"/>
                        </a:solidFill>
                        <a:effectLst/>
                        <a:latin typeface="Calibri" panose="020F0502020204030204" pitchFamily="34" charset="0"/>
                      </a:endParaRPr>
                    </a:p>
                  </a:txBody>
                  <a:tcPr marL="7253" marR="7253" marT="7253" marB="0" anchor="b">
                    <a:solidFill>
                      <a:srgbClr val="4F81BD"/>
                    </a:solidFill>
                  </a:tcPr>
                </a:tc>
                <a:tc gridSpan="4">
                  <a:txBody>
                    <a:bodyPr/>
                    <a:lstStyle/>
                    <a:p>
                      <a:pPr algn="ctr" fontAlgn="b"/>
                      <a:r>
                        <a:rPr lang="en-ZA" sz="1200" b="1" u="none" strike="noStrike" dirty="0">
                          <a:effectLst/>
                        </a:rPr>
                        <a:t>2017/18</a:t>
                      </a:r>
                      <a:endParaRPr lang="en-ZA" sz="1200" b="1" i="0" u="none" strike="noStrike" dirty="0">
                        <a:solidFill>
                          <a:srgbClr val="000000"/>
                        </a:solidFill>
                        <a:effectLst/>
                        <a:latin typeface="Calibri" panose="020F0502020204030204" pitchFamily="34" charset="0"/>
                      </a:endParaRPr>
                    </a:p>
                  </a:txBody>
                  <a:tcPr marL="7253" marR="7253" marT="7253" marB="0" anchor="b">
                    <a:solidFill>
                      <a:srgbClr val="4F81BD"/>
                    </a:solidFill>
                  </a:tcPr>
                </a:tc>
                <a:tc hMerge="1">
                  <a:txBody>
                    <a:bodyPr/>
                    <a:lstStyle/>
                    <a:p>
                      <a:endParaRPr lang="en-ZA"/>
                    </a:p>
                  </a:txBody>
                  <a:tcPr/>
                </a:tc>
                <a:tc hMerge="1">
                  <a:txBody>
                    <a:bodyPr/>
                    <a:lstStyle/>
                    <a:p>
                      <a:endParaRPr lang="en-ZA"/>
                    </a:p>
                  </a:txBody>
                  <a:tcPr/>
                </a:tc>
                <a:tc hMerge="1">
                  <a:txBody>
                    <a:bodyPr/>
                    <a:lstStyle/>
                    <a:p>
                      <a:endParaRPr lang="en-ZA"/>
                    </a:p>
                  </a:txBody>
                  <a:tcPr/>
                </a:tc>
                <a:tc gridSpan="2">
                  <a:txBody>
                    <a:bodyPr/>
                    <a:lstStyle/>
                    <a:p>
                      <a:pPr algn="ctr" fontAlgn="b"/>
                      <a:r>
                        <a:rPr lang="en-ZA" sz="1200" b="1" u="none" strike="noStrike">
                          <a:effectLst/>
                        </a:rPr>
                        <a:t>2016/17</a:t>
                      </a:r>
                      <a:endParaRPr lang="en-ZA" sz="1200" b="1" i="0" u="none" strike="noStrike">
                        <a:solidFill>
                          <a:srgbClr val="000000"/>
                        </a:solidFill>
                        <a:effectLst/>
                        <a:latin typeface="Calibri" panose="020F0502020204030204" pitchFamily="34" charset="0"/>
                      </a:endParaRPr>
                    </a:p>
                  </a:txBody>
                  <a:tcPr marL="7253" marR="7253" marT="7253" marB="0" anchor="b">
                    <a:solidFill>
                      <a:srgbClr val="4F81BD"/>
                    </a:solidFill>
                  </a:tcPr>
                </a:tc>
                <a:tc hMerge="1">
                  <a:txBody>
                    <a:bodyPr/>
                    <a:lstStyle/>
                    <a:p>
                      <a:endParaRPr lang="en-ZA"/>
                    </a:p>
                  </a:txBody>
                  <a:tcPr/>
                </a:tc>
              </a:tr>
              <a:tr h="935621">
                <a:tc vMerge="1">
                  <a:txBody>
                    <a:bodyPr/>
                    <a:lstStyle/>
                    <a:p>
                      <a:endParaRPr lang="en-ZA"/>
                    </a:p>
                  </a:txBody>
                  <a:tcPr/>
                </a:tc>
                <a:tc>
                  <a:txBody>
                    <a:bodyPr/>
                    <a:lstStyle/>
                    <a:p>
                      <a:pPr algn="ctr" fontAlgn="b"/>
                      <a:r>
                        <a:rPr lang="en-ZA" sz="1400" b="1" u="none" strike="noStrike" dirty="0">
                          <a:effectLst/>
                        </a:rPr>
                        <a:t>Final Appropriation</a:t>
                      </a:r>
                      <a:br>
                        <a:rPr lang="en-ZA" sz="1400" b="1" u="none" strike="noStrike" dirty="0">
                          <a:effectLst/>
                        </a:rPr>
                      </a:br>
                      <a:r>
                        <a:rPr lang="en-ZA" sz="1400" b="1" u="none" strike="noStrike" dirty="0">
                          <a:effectLst/>
                        </a:rPr>
                        <a:t/>
                      </a:r>
                      <a:br>
                        <a:rPr lang="en-ZA" sz="1400" b="1" u="none" strike="noStrike" dirty="0">
                          <a:effectLst/>
                        </a:rPr>
                      </a:br>
                      <a:r>
                        <a:rPr lang="en-ZA" sz="1400" b="1" u="none" strike="noStrike" dirty="0">
                          <a:effectLst/>
                        </a:rPr>
                        <a:t>R'000</a:t>
                      </a:r>
                      <a:endParaRPr lang="en-ZA" sz="1400" b="1" i="0" u="none" strike="noStrike" dirty="0">
                        <a:solidFill>
                          <a:srgbClr val="000000"/>
                        </a:solidFill>
                        <a:effectLst/>
                        <a:latin typeface="Calibri" panose="020F0502020204030204" pitchFamily="34" charset="0"/>
                      </a:endParaRPr>
                    </a:p>
                  </a:txBody>
                  <a:tcPr marL="7253" marR="7253" marT="7253" marB="0" anchor="b">
                    <a:solidFill>
                      <a:srgbClr val="4F81BD"/>
                    </a:solidFill>
                  </a:tcPr>
                </a:tc>
                <a:tc>
                  <a:txBody>
                    <a:bodyPr/>
                    <a:lstStyle/>
                    <a:p>
                      <a:pPr algn="ctr" fontAlgn="b"/>
                      <a:r>
                        <a:rPr lang="en-ZA" sz="1400" b="1" u="none" strike="noStrike" dirty="0">
                          <a:effectLst/>
                        </a:rPr>
                        <a:t>Actual Expenditure</a:t>
                      </a:r>
                      <a:br>
                        <a:rPr lang="en-ZA" sz="1400" b="1" u="none" strike="noStrike" dirty="0">
                          <a:effectLst/>
                        </a:rPr>
                      </a:br>
                      <a:r>
                        <a:rPr lang="en-ZA" sz="1400" b="1" u="none" strike="noStrike" dirty="0">
                          <a:effectLst/>
                        </a:rPr>
                        <a:t/>
                      </a:r>
                      <a:br>
                        <a:rPr lang="en-ZA" sz="1400" b="1" u="none" strike="noStrike" dirty="0">
                          <a:effectLst/>
                        </a:rPr>
                      </a:br>
                      <a:r>
                        <a:rPr lang="en-ZA" sz="1400" b="1" u="none" strike="noStrike" dirty="0">
                          <a:effectLst/>
                        </a:rPr>
                        <a:t>R'000</a:t>
                      </a:r>
                      <a:endParaRPr lang="en-ZA" sz="1400" b="1" i="0" u="none" strike="noStrike" dirty="0">
                        <a:solidFill>
                          <a:srgbClr val="000000"/>
                        </a:solidFill>
                        <a:effectLst/>
                        <a:latin typeface="Calibri" panose="020F0502020204030204" pitchFamily="34" charset="0"/>
                      </a:endParaRPr>
                    </a:p>
                  </a:txBody>
                  <a:tcPr marL="7253" marR="7253" marT="7253" marB="0" anchor="b">
                    <a:solidFill>
                      <a:srgbClr val="4F81BD"/>
                    </a:solidFill>
                  </a:tcPr>
                </a:tc>
                <a:tc>
                  <a:txBody>
                    <a:bodyPr/>
                    <a:lstStyle/>
                    <a:p>
                      <a:pPr algn="ctr" fontAlgn="b"/>
                      <a:r>
                        <a:rPr lang="en-ZA" sz="1400" b="1" u="none" strike="noStrike" dirty="0">
                          <a:effectLst/>
                        </a:rPr>
                        <a:t>Variance</a:t>
                      </a:r>
                      <a:br>
                        <a:rPr lang="en-ZA" sz="1400" b="1" u="none" strike="noStrike" dirty="0">
                          <a:effectLst/>
                        </a:rPr>
                      </a:br>
                      <a:r>
                        <a:rPr lang="en-ZA" sz="1400" b="1" u="none" strike="noStrike" dirty="0">
                          <a:effectLst/>
                        </a:rPr>
                        <a:t/>
                      </a:r>
                      <a:br>
                        <a:rPr lang="en-ZA" sz="1400" b="1" u="none" strike="noStrike" dirty="0">
                          <a:effectLst/>
                        </a:rPr>
                      </a:br>
                      <a:r>
                        <a:rPr lang="en-ZA" sz="1400" b="1" u="none" strike="noStrike" dirty="0">
                          <a:effectLst/>
                        </a:rPr>
                        <a:t/>
                      </a:r>
                      <a:br>
                        <a:rPr lang="en-ZA" sz="1400" b="1" u="none" strike="noStrike" dirty="0">
                          <a:effectLst/>
                        </a:rPr>
                      </a:br>
                      <a:r>
                        <a:rPr lang="en-ZA" sz="1400" b="1" u="none" strike="noStrike" dirty="0">
                          <a:effectLst/>
                        </a:rPr>
                        <a:t>R'000</a:t>
                      </a:r>
                      <a:endParaRPr lang="en-ZA" sz="1400" b="1" i="0" u="none" strike="noStrike" dirty="0">
                        <a:solidFill>
                          <a:srgbClr val="000000"/>
                        </a:solidFill>
                        <a:effectLst/>
                        <a:latin typeface="Calibri" panose="020F0502020204030204" pitchFamily="34" charset="0"/>
                      </a:endParaRPr>
                    </a:p>
                  </a:txBody>
                  <a:tcPr marL="7253" marR="7253" marT="7253" marB="0" anchor="b">
                    <a:solidFill>
                      <a:srgbClr val="4F81BD"/>
                    </a:solidFill>
                  </a:tcPr>
                </a:tc>
                <a:tc>
                  <a:txBody>
                    <a:bodyPr/>
                    <a:lstStyle/>
                    <a:p>
                      <a:pPr algn="ctr" fontAlgn="b"/>
                      <a:r>
                        <a:rPr lang="en-ZA" sz="1400" b="1" u="none" strike="noStrike" dirty="0">
                          <a:effectLst/>
                        </a:rPr>
                        <a:t>Expenditure as % of final appropriation</a:t>
                      </a:r>
                      <a:br>
                        <a:rPr lang="en-ZA" sz="1400" b="1" u="none" strike="noStrike" dirty="0">
                          <a:effectLst/>
                        </a:rPr>
                      </a:br>
                      <a:r>
                        <a:rPr lang="en-ZA" sz="1400" b="1" u="none" strike="noStrike" dirty="0">
                          <a:effectLst/>
                        </a:rPr>
                        <a:t>%</a:t>
                      </a:r>
                      <a:endParaRPr lang="en-ZA" sz="1400" b="1" i="0" u="none" strike="noStrike" dirty="0">
                        <a:solidFill>
                          <a:srgbClr val="000000"/>
                        </a:solidFill>
                        <a:effectLst/>
                        <a:latin typeface="Calibri" panose="020F0502020204030204" pitchFamily="34" charset="0"/>
                      </a:endParaRPr>
                    </a:p>
                  </a:txBody>
                  <a:tcPr marL="7253" marR="7253" marT="7253" marB="0" anchor="b">
                    <a:solidFill>
                      <a:srgbClr val="4F81BD"/>
                    </a:solidFill>
                  </a:tcPr>
                </a:tc>
                <a:tc>
                  <a:txBody>
                    <a:bodyPr/>
                    <a:lstStyle/>
                    <a:p>
                      <a:pPr algn="ctr" fontAlgn="b"/>
                      <a:r>
                        <a:rPr lang="en-ZA" sz="1400" b="1" u="none" strike="noStrike" dirty="0">
                          <a:effectLst/>
                        </a:rPr>
                        <a:t/>
                      </a:r>
                      <a:br>
                        <a:rPr lang="en-ZA" sz="1400" b="1" u="none" strike="noStrike" dirty="0">
                          <a:effectLst/>
                        </a:rPr>
                      </a:br>
                      <a:r>
                        <a:rPr lang="en-ZA" sz="1400" b="1" u="none" strike="noStrike" dirty="0">
                          <a:effectLst/>
                        </a:rPr>
                        <a:t>Final Appropriation</a:t>
                      </a:r>
                      <a:br>
                        <a:rPr lang="en-ZA" sz="1400" b="1" u="none" strike="noStrike" dirty="0">
                          <a:effectLst/>
                        </a:rPr>
                      </a:br>
                      <a:r>
                        <a:rPr lang="en-ZA" sz="1400" b="1" u="none" strike="noStrike" dirty="0">
                          <a:effectLst/>
                        </a:rPr>
                        <a:t/>
                      </a:r>
                      <a:br>
                        <a:rPr lang="en-ZA" sz="1400" b="1" u="none" strike="noStrike" dirty="0">
                          <a:effectLst/>
                        </a:rPr>
                      </a:br>
                      <a:r>
                        <a:rPr lang="en-ZA" sz="1400" b="1" u="none" strike="noStrike" dirty="0">
                          <a:effectLst/>
                        </a:rPr>
                        <a:t>R'000</a:t>
                      </a:r>
                      <a:endParaRPr lang="en-ZA" sz="1400" b="1" i="0" u="none" strike="noStrike" dirty="0">
                        <a:solidFill>
                          <a:srgbClr val="000000"/>
                        </a:solidFill>
                        <a:effectLst/>
                        <a:latin typeface="Calibri" panose="020F0502020204030204" pitchFamily="34" charset="0"/>
                      </a:endParaRPr>
                    </a:p>
                  </a:txBody>
                  <a:tcPr marL="7253" marR="7253" marT="7253" marB="0" anchor="b">
                    <a:solidFill>
                      <a:srgbClr val="4F81BD"/>
                    </a:solidFill>
                  </a:tcPr>
                </a:tc>
                <a:tc>
                  <a:txBody>
                    <a:bodyPr/>
                    <a:lstStyle/>
                    <a:p>
                      <a:pPr algn="ctr" fontAlgn="b"/>
                      <a:r>
                        <a:rPr lang="en-ZA" sz="1400" b="1" u="none" strike="noStrike" dirty="0">
                          <a:effectLst/>
                        </a:rPr>
                        <a:t/>
                      </a:r>
                      <a:br>
                        <a:rPr lang="en-ZA" sz="1400" b="1" u="none" strike="noStrike" dirty="0">
                          <a:effectLst/>
                        </a:rPr>
                      </a:br>
                      <a:r>
                        <a:rPr lang="en-ZA" sz="1400" b="1" u="none" strike="noStrike" dirty="0">
                          <a:effectLst/>
                        </a:rPr>
                        <a:t>Actual Expenditure</a:t>
                      </a:r>
                      <a:br>
                        <a:rPr lang="en-ZA" sz="1400" b="1" u="none" strike="noStrike" dirty="0">
                          <a:effectLst/>
                        </a:rPr>
                      </a:br>
                      <a:r>
                        <a:rPr lang="en-ZA" sz="1400" b="1" u="none" strike="noStrike" dirty="0">
                          <a:effectLst/>
                        </a:rPr>
                        <a:t/>
                      </a:r>
                      <a:br>
                        <a:rPr lang="en-ZA" sz="1400" b="1" u="none" strike="noStrike" dirty="0">
                          <a:effectLst/>
                        </a:rPr>
                      </a:br>
                      <a:r>
                        <a:rPr lang="en-ZA" sz="1400" b="1" u="none" strike="noStrike" dirty="0">
                          <a:effectLst/>
                        </a:rPr>
                        <a:t>R'000</a:t>
                      </a:r>
                      <a:endParaRPr lang="en-ZA" sz="1400" b="1" i="0" u="none" strike="noStrike" dirty="0">
                        <a:solidFill>
                          <a:srgbClr val="000000"/>
                        </a:solidFill>
                        <a:effectLst/>
                        <a:latin typeface="Calibri" panose="020F0502020204030204" pitchFamily="34" charset="0"/>
                      </a:endParaRPr>
                    </a:p>
                  </a:txBody>
                  <a:tcPr marL="7253" marR="7253" marT="7253" marB="0" anchor="b">
                    <a:solidFill>
                      <a:srgbClr val="4F81BD"/>
                    </a:solidFill>
                  </a:tcPr>
                </a:tc>
              </a:tr>
              <a:tr h="253851">
                <a:tc>
                  <a:txBody>
                    <a:bodyPr/>
                    <a:lstStyle/>
                    <a:p>
                      <a:pPr algn="l" fontAlgn="b"/>
                      <a:r>
                        <a:rPr lang="en-ZA" sz="1400" b="1" u="none" strike="noStrike" dirty="0">
                          <a:effectLst/>
                        </a:rPr>
                        <a:t> Current payments </a:t>
                      </a:r>
                      <a:endParaRPr lang="en-ZA" sz="1400" b="1" i="0" u="none" strike="noStrike" dirty="0">
                        <a:solidFill>
                          <a:srgbClr val="000000"/>
                        </a:solidFill>
                        <a:effectLst/>
                        <a:latin typeface="Calibri" panose="020F0502020204030204" pitchFamily="34" charset="0"/>
                      </a:endParaRPr>
                    </a:p>
                  </a:txBody>
                  <a:tcPr marL="7253" marR="7253" marT="7253" marB="0" anchor="b">
                    <a:solidFill>
                      <a:srgbClr val="D0D8E8"/>
                    </a:solidFill>
                  </a:tcPr>
                </a:tc>
                <a:tc>
                  <a:txBody>
                    <a:bodyPr/>
                    <a:lstStyle/>
                    <a:p>
                      <a:pPr algn="l" fontAlgn="b"/>
                      <a:r>
                        <a:rPr lang="en-ZA" sz="1400" b="1" u="none" strike="noStrike" dirty="0">
                          <a:effectLst/>
                        </a:rPr>
                        <a:t>           33 808 </a:t>
                      </a:r>
                      <a:endParaRPr lang="en-ZA" sz="1400" b="1" i="0" u="none" strike="noStrike" dirty="0">
                        <a:solidFill>
                          <a:srgbClr val="000000"/>
                        </a:solidFill>
                        <a:effectLst/>
                        <a:latin typeface="Calibri" panose="020F0502020204030204" pitchFamily="34" charset="0"/>
                      </a:endParaRPr>
                    </a:p>
                  </a:txBody>
                  <a:tcPr marL="7253" marR="7253" marT="7253" marB="0" anchor="b">
                    <a:solidFill>
                      <a:srgbClr val="D0D8E8"/>
                    </a:solidFill>
                  </a:tcPr>
                </a:tc>
                <a:tc>
                  <a:txBody>
                    <a:bodyPr/>
                    <a:lstStyle/>
                    <a:p>
                      <a:pPr algn="l" fontAlgn="b"/>
                      <a:r>
                        <a:rPr lang="en-ZA" sz="1400" b="1" u="none" strike="noStrike" dirty="0">
                          <a:effectLst/>
                        </a:rPr>
                        <a:t>             5 805 </a:t>
                      </a:r>
                      <a:endParaRPr lang="en-ZA" sz="1400" b="1" i="0" u="none" strike="noStrike" dirty="0">
                        <a:solidFill>
                          <a:srgbClr val="000000"/>
                        </a:solidFill>
                        <a:effectLst/>
                        <a:latin typeface="Calibri" panose="020F0502020204030204" pitchFamily="34" charset="0"/>
                      </a:endParaRPr>
                    </a:p>
                  </a:txBody>
                  <a:tcPr marL="7253" marR="7253" marT="7253" marB="0" anchor="b">
                    <a:solidFill>
                      <a:srgbClr val="D0D8E8"/>
                    </a:solidFill>
                  </a:tcPr>
                </a:tc>
                <a:tc>
                  <a:txBody>
                    <a:bodyPr/>
                    <a:lstStyle/>
                    <a:p>
                      <a:pPr algn="l" fontAlgn="b"/>
                      <a:r>
                        <a:rPr lang="en-ZA" sz="1400" b="1" u="none" strike="noStrike" dirty="0">
                          <a:effectLst/>
                        </a:rPr>
                        <a:t>           28 003 </a:t>
                      </a:r>
                      <a:endParaRPr lang="en-ZA" sz="1400" b="1" i="0" u="none" strike="noStrike" dirty="0">
                        <a:solidFill>
                          <a:srgbClr val="000000"/>
                        </a:solidFill>
                        <a:effectLst/>
                        <a:latin typeface="Calibri" panose="020F0502020204030204" pitchFamily="34" charset="0"/>
                      </a:endParaRPr>
                    </a:p>
                  </a:txBody>
                  <a:tcPr marL="7253" marR="7253" marT="7253" marB="0" anchor="b">
                    <a:solidFill>
                      <a:srgbClr val="D0D8E8"/>
                    </a:solidFill>
                  </a:tcPr>
                </a:tc>
                <a:tc>
                  <a:txBody>
                    <a:bodyPr/>
                    <a:lstStyle/>
                    <a:p>
                      <a:pPr algn="r" fontAlgn="b"/>
                      <a:r>
                        <a:rPr lang="en-ZA" sz="1400" b="1" u="none" strike="noStrike" dirty="0">
                          <a:effectLst/>
                        </a:rPr>
                        <a:t>17.2%</a:t>
                      </a:r>
                      <a:endParaRPr lang="en-ZA" sz="1400" b="1" i="0" u="none" strike="noStrike" dirty="0">
                        <a:solidFill>
                          <a:srgbClr val="000000"/>
                        </a:solidFill>
                        <a:effectLst/>
                        <a:latin typeface="Calibri" panose="020F0502020204030204" pitchFamily="34" charset="0"/>
                      </a:endParaRPr>
                    </a:p>
                  </a:txBody>
                  <a:tcPr marL="7253" marR="7253" marT="7253" marB="0" anchor="b">
                    <a:solidFill>
                      <a:srgbClr val="D0D8E8"/>
                    </a:solidFill>
                  </a:tcPr>
                </a:tc>
                <a:tc>
                  <a:txBody>
                    <a:bodyPr/>
                    <a:lstStyle/>
                    <a:p>
                      <a:pPr algn="l" fontAlgn="b"/>
                      <a:r>
                        <a:rPr lang="en-ZA" sz="1400" b="1" u="none" strike="noStrike" dirty="0">
                          <a:effectLst/>
                        </a:rPr>
                        <a:t>           29 757 </a:t>
                      </a:r>
                      <a:endParaRPr lang="en-ZA" sz="1400" b="1" i="0" u="none" strike="noStrike" dirty="0">
                        <a:solidFill>
                          <a:srgbClr val="000000"/>
                        </a:solidFill>
                        <a:effectLst/>
                        <a:latin typeface="Calibri" panose="020F0502020204030204" pitchFamily="34" charset="0"/>
                      </a:endParaRPr>
                    </a:p>
                  </a:txBody>
                  <a:tcPr marL="7253" marR="7253" marT="7253" marB="0" anchor="b">
                    <a:solidFill>
                      <a:srgbClr val="D0D8E8"/>
                    </a:solidFill>
                  </a:tcPr>
                </a:tc>
                <a:tc>
                  <a:txBody>
                    <a:bodyPr/>
                    <a:lstStyle/>
                    <a:p>
                      <a:pPr algn="l" fontAlgn="b"/>
                      <a:r>
                        <a:rPr lang="en-ZA" sz="1400" b="1" u="none" strike="noStrike" dirty="0">
                          <a:effectLst/>
                        </a:rPr>
                        <a:t>           29 127 </a:t>
                      </a:r>
                      <a:endParaRPr lang="en-ZA" sz="1400" b="1" i="0" u="none" strike="noStrike" dirty="0">
                        <a:solidFill>
                          <a:srgbClr val="000000"/>
                        </a:solidFill>
                        <a:effectLst/>
                        <a:latin typeface="Calibri" panose="020F0502020204030204" pitchFamily="34" charset="0"/>
                      </a:endParaRPr>
                    </a:p>
                  </a:txBody>
                  <a:tcPr marL="7253" marR="7253" marT="7253" marB="0" anchor="b">
                    <a:solidFill>
                      <a:srgbClr val="D0D8E8"/>
                    </a:solidFill>
                  </a:tcPr>
                </a:tc>
              </a:tr>
              <a:tr h="268356">
                <a:tc>
                  <a:txBody>
                    <a:bodyPr/>
                    <a:lstStyle/>
                    <a:p>
                      <a:pPr algn="l" fontAlgn="b"/>
                      <a:r>
                        <a:rPr lang="en-ZA" sz="1400" u="none" strike="noStrike" dirty="0">
                          <a:effectLst/>
                        </a:rPr>
                        <a:t>Compensation of employees</a:t>
                      </a:r>
                      <a:endParaRPr lang="en-ZA" sz="1400" b="0" i="0" u="none" strike="noStrike" dirty="0">
                        <a:solidFill>
                          <a:srgbClr val="000000"/>
                        </a:solidFill>
                        <a:effectLst/>
                        <a:latin typeface="Calibri" panose="020F0502020204030204" pitchFamily="34" charset="0"/>
                      </a:endParaRPr>
                    </a:p>
                  </a:txBody>
                  <a:tcPr marL="7253" marR="7253" marT="7253" marB="0" anchor="b"/>
                </a:tc>
                <a:tc>
                  <a:txBody>
                    <a:bodyPr/>
                    <a:lstStyle/>
                    <a:p>
                      <a:pPr algn="l" fontAlgn="b"/>
                      <a:r>
                        <a:rPr lang="en-ZA" sz="1400" u="none" strike="noStrike" dirty="0">
                          <a:effectLst/>
                        </a:rPr>
                        <a:t>           18 360 </a:t>
                      </a:r>
                      <a:endParaRPr lang="en-ZA" sz="1400" b="0" i="0" u="none" strike="noStrike" dirty="0">
                        <a:solidFill>
                          <a:srgbClr val="000000"/>
                        </a:solidFill>
                        <a:effectLst/>
                        <a:latin typeface="Calibri" panose="020F0502020204030204" pitchFamily="34" charset="0"/>
                      </a:endParaRPr>
                    </a:p>
                  </a:txBody>
                  <a:tcPr marL="7253" marR="7253" marT="7253" marB="0" anchor="b"/>
                </a:tc>
                <a:tc>
                  <a:txBody>
                    <a:bodyPr/>
                    <a:lstStyle/>
                    <a:p>
                      <a:pPr algn="l" fontAlgn="b"/>
                      <a:r>
                        <a:rPr lang="en-ZA" sz="1400" u="none" strike="noStrike">
                          <a:effectLst/>
                        </a:rPr>
                        <a:t>             4 083 </a:t>
                      </a:r>
                      <a:endParaRPr lang="en-ZA" sz="1400" b="0" i="0" u="none" strike="noStrike">
                        <a:solidFill>
                          <a:srgbClr val="000000"/>
                        </a:solidFill>
                        <a:effectLst/>
                        <a:latin typeface="Calibri" panose="020F0502020204030204" pitchFamily="34" charset="0"/>
                      </a:endParaRPr>
                    </a:p>
                  </a:txBody>
                  <a:tcPr marL="7253" marR="7253" marT="7253" marB="0" anchor="b"/>
                </a:tc>
                <a:tc>
                  <a:txBody>
                    <a:bodyPr/>
                    <a:lstStyle/>
                    <a:p>
                      <a:pPr algn="l" fontAlgn="b"/>
                      <a:r>
                        <a:rPr lang="en-ZA" sz="1400" u="none" strike="noStrike">
                          <a:effectLst/>
                        </a:rPr>
                        <a:t>           14 277 </a:t>
                      </a:r>
                      <a:endParaRPr lang="en-ZA" sz="1400" b="0" i="0" u="none" strike="noStrike">
                        <a:solidFill>
                          <a:srgbClr val="000000"/>
                        </a:solidFill>
                        <a:effectLst/>
                        <a:latin typeface="Calibri" panose="020F0502020204030204" pitchFamily="34" charset="0"/>
                      </a:endParaRPr>
                    </a:p>
                  </a:txBody>
                  <a:tcPr marL="7253" marR="7253" marT="7253" marB="0" anchor="b"/>
                </a:tc>
                <a:tc>
                  <a:txBody>
                    <a:bodyPr/>
                    <a:lstStyle/>
                    <a:p>
                      <a:pPr algn="r" fontAlgn="b"/>
                      <a:r>
                        <a:rPr lang="en-ZA" sz="1400" u="none" strike="noStrike">
                          <a:effectLst/>
                        </a:rPr>
                        <a:t>22.2%</a:t>
                      </a:r>
                      <a:endParaRPr lang="en-ZA" sz="1400" b="0" i="0" u="none" strike="noStrike">
                        <a:solidFill>
                          <a:srgbClr val="000000"/>
                        </a:solidFill>
                        <a:effectLst/>
                        <a:latin typeface="Calibri" panose="020F0502020204030204" pitchFamily="34" charset="0"/>
                      </a:endParaRPr>
                    </a:p>
                  </a:txBody>
                  <a:tcPr marL="7253" marR="7253" marT="7253" marB="0" anchor="b"/>
                </a:tc>
                <a:tc>
                  <a:txBody>
                    <a:bodyPr/>
                    <a:lstStyle/>
                    <a:p>
                      <a:pPr algn="l" fontAlgn="b"/>
                      <a:r>
                        <a:rPr lang="en-ZA" sz="1400" u="none" strike="noStrike">
                          <a:effectLst/>
                        </a:rPr>
                        <a:t>           15 880 </a:t>
                      </a:r>
                      <a:endParaRPr lang="en-ZA" sz="1400" b="0" i="0" u="none" strike="noStrike">
                        <a:solidFill>
                          <a:srgbClr val="000000"/>
                        </a:solidFill>
                        <a:effectLst/>
                        <a:latin typeface="Calibri" panose="020F0502020204030204" pitchFamily="34" charset="0"/>
                      </a:endParaRPr>
                    </a:p>
                  </a:txBody>
                  <a:tcPr marL="7253" marR="7253" marT="7253" marB="0" anchor="b"/>
                </a:tc>
                <a:tc>
                  <a:txBody>
                    <a:bodyPr/>
                    <a:lstStyle/>
                    <a:p>
                      <a:pPr algn="l" fontAlgn="b"/>
                      <a:r>
                        <a:rPr lang="en-ZA" sz="1400" u="none" strike="noStrike">
                          <a:effectLst/>
                        </a:rPr>
                        <a:t>           15 593 </a:t>
                      </a:r>
                      <a:endParaRPr lang="en-ZA" sz="1400" b="0" i="0" u="none" strike="noStrike">
                        <a:solidFill>
                          <a:srgbClr val="000000"/>
                        </a:solidFill>
                        <a:effectLst/>
                        <a:latin typeface="Calibri" panose="020F0502020204030204" pitchFamily="34" charset="0"/>
                      </a:endParaRPr>
                    </a:p>
                  </a:txBody>
                  <a:tcPr marL="7253" marR="7253" marT="7253" marB="0" anchor="b"/>
                </a:tc>
              </a:tr>
              <a:tr h="268356">
                <a:tc>
                  <a:txBody>
                    <a:bodyPr/>
                    <a:lstStyle/>
                    <a:p>
                      <a:pPr algn="l" fontAlgn="b"/>
                      <a:r>
                        <a:rPr lang="en-ZA" sz="1400" u="none" strike="noStrike" dirty="0">
                          <a:effectLst/>
                        </a:rPr>
                        <a:t>Goods and services</a:t>
                      </a:r>
                      <a:endParaRPr lang="en-ZA" sz="1400" b="0" i="0" u="none" strike="noStrike" dirty="0">
                        <a:solidFill>
                          <a:srgbClr val="000000"/>
                        </a:solidFill>
                        <a:effectLst/>
                        <a:latin typeface="Calibri" panose="020F0502020204030204" pitchFamily="34" charset="0"/>
                      </a:endParaRPr>
                    </a:p>
                  </a:txBody>
                  <a:tcPr marL="7253" marR="7253" marT="7253" marB="0" anchor="b"/>
                </a:tc>
                <a:tc>
                  <a:txBody>
                    <a:bodyPr/>
                    <a:lstStyle/>
                    <a:p>
                      <a:pPr algn="l" fontAlgn="b"/>
                      <a:r>
                        <a:rPr lang="en-ZA" sz="1400" u="none" strike="noStrike" dirty="0">
                          <a:effectLst/>
                        </a:rPr>
                        <a:t>           15 448 </a:t>
                      </a:r>
                      <a:endParaRPr lang="en-ZA" sz="1400" b="0" i="0" u="none" strike="noStrike" dirty="0">
                        <a:solidFill>
                          <a:srgbClr val="000000"/>
                        </a:solidFill>
                        <a:effectLst/>
                        <a:latin typeface="Calibri" panose="020F0502020204030204" pitchFamily="34" charset="0"/>
                      </a:endParaRPr>
                    </a:p>
                  </a:txBody>
                  <a:tcPr marL="7253" marR="7253" marT="7253" marB="0" anchor="b"/>
                </a:tc>
                <a:tc>
                  <a:txBody>
                    <a:bodyPr/>
                    <a:lstStyle/>
                    <a:p>
                      <a:pPr algn="l" fontAlgn="b"/>
                      <a:r>
                        <a:rPr lang="en-ZA" sz="1400" u="none" strike="noStrike">
                          <a:effectLst/>
                        </a:rPr>
                        <a:t>             1 722 </a:t>
                      </a:r>
                      <a:endParaRPr lang="en-ZA" sz="1400" b="0" i="0" u="none" strike="noStrike">
                        <a:solidFill>
                          <a:srgbClr val="000000"/>
                        </a:solidFill>
                        <a:effectLst/>
                        <a:latin typeface="Calibri" panose="020F0502020204030204" pitchFamily="34" charset="0"/>
                      </a:endParaRPr>
                    </a:p>
                  </a:txBody>
                  <a:tcPr marL="7253" marR="7253" marT="7253" marB="0" anchor="b"/>
                </a:tc>
                <a:tc>
                  <a:txBody>
                    <a:bodyPr/>
                    <a:lstStyle/>
                    <a:p>
                      <a:pPr algn="l" fontAlgn="b"/>
                      <a:r>
                        <a:rPr lang="en-ZA" sz="1400" u="none" strike="noStrike">
                          <a:effectLst/>
                        </a:rPr>
                        <a:t>           13 726 </a:t>
                      </a:r>
                      <a:endParaRPr lang="en-ZA" sz="1400" b="0" i="0" u="none" strike="noStrike">
                        <a:solidFill>
                          <a:srgbClr val="000000"/>
                        </a:solidFill>
                        <a:effectLst/>
                        <a:latin typeface="Calibri" panose="020F0502020204030204" pitchFamily="34" charset="0"/>
                      </a:endParaRPr>
                    </a:p>
                  </a:txBody>
                  <a:tcPr marL="7253" marR="7253" marT="7253" marB="0" anchor="b"/>
                </a:tc>
                <a:tc>
                  <a:txBody>
                    <a:bodyPr/>
                    <a:lstStyle/>
                    <a:p>
                      <a:pPr algn="r" fontAlgn="b"/>
                      <a:r>
                        <a:rPr lang="en-ZA" sz="1400" u="none" strike="noStrike">
                          <a:effectLst/>
                        </a:rPr>
                        <a:t>11.1%</a:t>
                      </a:r>
                      <a:endParaRPr lang="en-ZA" sz="1400" b="0" i="0" u="none" strike="noStrike">
                        <a:solidFill>
                          <a:srgbClr val="000000"/>
                        </a:solidFill>
                        <a:effectLst/>
                        <a:latin typeface="Calibri" panose="020F0502020204030204" pitchFamily="34" charset="0"/>
                      </a:endParaRPr>
                    </a:p>
                  </a:txBody>
                  <a:tcPr marL="7253" marR="7253" marT="7253" marB="0" anchor="b"/>
                </a:tc>
                <a:tc>
                  <a:txBody>
                    <a:bodyPr/>
                    <a:lstStyle/>
                    <a:p>
                      <a:pPr algn="l" fontAlgn="b"/>
                      <a:r>
                        <a:rPr lang="en-ZA" sz="1400" u="none" strike="noStrike">
                          <a:effectLst/>
                        </a:rPr>
                        <a:t>           13 877 </a:t>
                      </a:r>
                      <a:endParaRPr lang="en-ZA" sz="1400" b="0" i="0" u="none" strike="noStrike">
                        <a:solidFill>
                          <a:srgbClr val="000000"/>
                        </a:solidFill>
                        <a:effectLst/>
                        <a:latin typeface="Calibri" panose="020F0502020204030204" pitchFamily="34" charset="0"/>
                      </a:endParaRPr>
                    </a:p>
                  </a:txBody>
                  <a:tcPr marL="7253" marR="7253" marT="7253" marB="0" anchor="b"/>
                </a:tc>
                <a:tc>
                  <a:txBody>
                    <a:bodyPr/>
                    <a:lstStyle/>
                    <a:p>
                      <a:pPr algn="l" fontAlgn="b"/>
                      <a:r>
                        <a:rPr lang="en-ZA" sz="1400" u="none" strike="noStrike">
                          <a:effectLst/>
                        </a:rPr>
                        <a:t>           13 534 </a:t>
                      </a:r>
                      <a:endParaRPr lang="en-ZA" sz="1400" b="0" i="0" u="none" strike="noStrike">
                        <a:solidFill>
                          <a:srgbClr val="000000"/>
                        </a:solidFill>
                        <a:effectLst/>
                        <a:latin typeface="Calibri" panose="020F0502020204030204" pitchFamily="34" charset="0"/>
                      </a:endParaRPr>
                    </a:p>
                  </a:txBody>
                  <a:tcPr marL="7253" marR="7253" marT="7253" marB="0" anchor="b"/>
                </a:tc>
              </a:tr>
              <a:tr h="268356">
                <a:tc>
                  <a:txBody>
                    <a:bodyPr/>
                    <a:lstStyle/>
                    <a:p>
                      <a:pPr algn="l" fontAlgn="b"/>
                      <a:r>
                        <a:rPr lang="en-ZA" sz="1400" u="none" strike="noStrike" dirty="0">
                          <a:effectLst/>
                        </a:rPr>
                        <a:t> Transfers and subsidies </a:t>
                      </a:r>
                      <a:endParaRPr lang="en-ZA" sz="1400" b="1" i="0" u="none" strike="noStrike" dirty="0">
                        <a:solidFill>
                          <a:srgbClr val="000000"/>
                        </a:solidFill>
                        <a:effectLst/>
                        <a:latin typeface="Calibri" panose="020F0502020204030204" pitchFamily="34" charset="0"/>
                      </a:endParaRPr>
                    </a:p>
                  </a:txBody>
                  <a:tcPr marL="7253" marR="7253" marT="7253" marB="0" anchor="b">
                    <a:solidFill>
                      <a:srgbClr val="D0D8E8"/>
                    </a:solidFill>
                  </a:tcPr>
                </a:tc>
                <a:tc>
                  <a:txBody>
                    <a:bodyPr/>
                    <a:lstStyle/>
                    <a:p>
                      <a:pPr algn="l" fontAlgn="b"/>
                      <a:r>
                        <a:rPr lang="en-ZA" sz="1400" u="none" strike="noStrike" dirty="0">
                          <a:effectLst/>
                        </a:rPr>
                        <a:t>                     1 </a:t>
                      </a:r>
                      <a:endParaRPr lang="en-ZA" sz="1400" b="1" i="0" u="none" strike="noStrike" dirty="0">
                        <a:solidFill>
                          <a:srgbClr val="000000"/>
                        </a:solidFill>
                        <a:effectLst/>
                        <a:latin typeface="Calibri" panose="020F0502020204030204" pitchFamily="34" charset="0"/>
                      </a:endParaRPr>
                    </a:p>
                  </a:txBody>
                  <a:tcPr marL="7253" marR="7253" marT="7253" marB="0" anchor="b">
                    <a:solidFill>
                      <a:srgbClr val="D0D8E8"/>
                    </a:solidFill>
                  </a:tcPr>
                </a:tc>
                <a:tc>
                  <a:txBody>
                    <a:bodyPr/>
                    <a:lstStyle/>
                    <a:p>
                      <a:pPr algn="l" fontAlgn="b"/>
                      <a:r>
                        <a:rPr lang="en-ZA" sz="1400" u="none" strike="noStrike" dirty="0">
                          <a:effectLst/>
                        </a:rPr>
                        <a:t>                    -   </a:t>
                      </a:r>
                      <a:endParaRPr lang="en-ZA" sz="1400" b="1" i="0" u="none" strike="noStrike" dirty="0">
                        <a:solidFill>
                          <a:srgbClr val="000000"/>
                        </a:solidFill>
                        <a:effectLst/>
                        <a:latin typeface="Calibri" panose="020F0502020204030204" pitchFamily="34" charset="0"/>
                      </a:endParaRPr>
                    </a:p>
                  </a:txBody>
                  <a:tcPr marL="7253" marR="7253" marT="7253" marB="0" anchor="b">
                    <a:solidFill>
                      <a:srgbClr val="D0D8E8"/>
                    </a:solidFill>
                  </a:tcPr>
                </a:tc>
                <a:tc>
                  <a:txBody>
                    <a:bodyPr/>
                    <a:lstStyle/>
                    <a:p>
                      <a:pPr algn="l" fontAlgn="b"/>
                      <a:r>
                        <a:rPr lang="en-ZA" sz="1400" u="none" strike="noStrike" dirty="0">
                          <a:effectLst/>
                        </a:rPr>
                        <a:t>                     1 </a:t>
                      </a:r>
                      <a:endParaRPr lang="en-ZA" sz="1400" b="1" i="0" u="none" strike="noStrike" dirty="0">
                        <a:solidFill>
                          <a:srgbClr val="000000"/>
                        </a:solidFill>
                        <a:effectLst/>
                        <a:latin typeface="Calibri" panose="020F0502020204030204" pitchFamily="34" charset="0"/>
                      </a:endParaRPr>
                    </a:p>
                  </a:txBody>
                  <a:tcPr marL="7253" marR="7253" marT="7253" marB="0" anchor="b">
                    <a:solidFill>
                      <a:srgbClr val="D0D8E8"/>
                    </a:solidFill>
                  </a:tcPr>
                </a:tc>
                <a:tc>
                  <a:txBody>
                    <a:bodyPr/>
                    <a:lstStyle/>
                    <a:p>
                      <a:pPr algn="r" fontAlgn="b"/>
                      <a:r>
                        <a:rPr lang="en-ZA" sz="1400" u="none" strike="noStrike" dirty="0">
                          <a:effectLst/>
                        </a:rPr>
                        <a:t>0.0%</a:t>
                      </a:r>
                      <a:endParaRPr lang="en-ZA" sz="1400" b="1" i="0" u="none" strike="noStrike" dirty="0">
                        <a:solidFill>
                          <a:srgbClr val="000000"/>
                        </a:solidFill>
                        <a:effectLst/>
                        <a:latin typeface="Calibri" panose="020F0502020204030204" pitchFamily="34" charset="0"/>
                      </a:endParaRPr>
                    </a:p>
                  </a:txBody>
                  <a:tcPr marL="7253" marR="7253" marT="7253" marB="0" anchor="b">
                    <a:solidFill>
                      <a:srgbClr val="D0D8E8"/>
                    </a:solidFill>
                  </a:tcPr>
                </a:tc>
                <a:tc>
                  <a:txBody>
                    <a:bodyPr/>
                    <a:lstStyle/>
                    <a:p>
                      <a:pPr algn="l" fontAlgn="b"/>
                      <a:r>
                        <a:rPr lang="en-ZA" sz="1400" u="none" strike="noStrike" dirty="0">
                          <a:effectLst/>
                        </a:rPr>
                        <a:t>                     1 </a:t>
                      </a:r>
                      <a:endParaRPr lang="en-ZA" sz="1400" b="1" i="0" u="none" strike="noStrike" dirty="0">
                        <a:solidFill>
                          <a:srgbClr val="000000"/>
                        </a:solidFill>
                        <a:effectLst/>
                        <a:latin typeface="Calibri" panose="020F0502020204030204" pitchFamily="34" charset="0"/>
                      </a:endParaRPr>
                    </a:p>
                  </a:txBody>
                  <a:tcPr marL="7253" marR="7253" marT="7253" marB="0" anchor="b">
                    <a:solidFill>
                      <a:srgbClr val="D0D8E8"/>
                    </a:solidFill>
                  </a:tcPr>
                </a:tc>
                <a:tc>
                  <a:txBody>
                    <a:bodyPr/>
                    <a:lstStyle/>
                    <a:p>
                      <a:pPr algn="l" fontAlgn="b"/>
                      <a:r>
                        <a:rPr lang="en-ZA" sz="1400" u="none" strike="noStrike" dirty="0">
                          <a:effectLst/>
                        </a:rPr>
                        <a:t>                     1 </a:t>
                      </a:r>
                      <a:endParaRPr lang="en-ZA" sz="1400" b="1" i="0" u="none" strike="noStrike" dirty="0">
                        <a:solidFill>
                          <a:srgbClr val="000000"/>
                        </a:solidFill>
                        <a:effectLst/>
                        <a:latin typeface="Calibri" panose="020F0502020204030204" pitchFamily="34" charset="0"/>
                      </a:endParaRPr>
                    </a:p>
                  </a:txBody>
                  <a:tcPr marL="7253" marR="7253" marT="7253" marB="0" anchor="b">
                    <a:solidFill>
                      <a:srgbClr val="D0D8E8"/>
                    </a:solidFill>
                  </a:tcPr>
                </a:tc>
              </a:tr>
              <a:tr h="268356">
                <a:tc>
                  <a:txBody>
                    <a:bodyPr/>
                    <a:lstStyle/>
                    <a:p>
                      <a:pPr algn="l" fontAlgn="b"/>
                      <a:r>
                        <a:rPr lang="en-ZA" sz="1400" u="none" strike="noStrike" dirty="0">
                          <a:effectLst/>
                        </a:rPr>
                        <a:t>Departmental agencies and accounts</a:t>
                      </a:r>
                      <a:endParaRPr lang="en-ZA" sz="1400" b="0" i="0" u="none" strike="noStrike" dirty="0">
                        <a:solidFill>
                          <a:srgbClr val="000000"/>
                        </a:solidFill>
                        <a:effectLst/>
                        <a:latin typeface="Calibri" panose="020F0502020204030204" pitchFamily="34" charset="0"/>
                      </a:endParaRPr>
                    </a:p>
                  </a:txBody>
                  <a:tcPr marL="7253" marR="7253" marT="7253" marB="0" anchor="b"/>
                </a:tc>
                <a:tc>
                  <a:txBody>
                    <a:bodyPr/>
                    <a:lstStyle/>
                    <a:p>
                      <a:pPr algn="l" fontAlgn="b"/>
                      <a:r>
                        <a:rPr lang="en-ZA" sz="1400" u="none" strike="noStrike" dirty="0">
                          <a:effectLst/>
                        </a:rPr>
                        <a:t>                     1 </a:t>
                      </a:r>
                      <a:endParaRPr lang="en-ZA" sz="1400" b="0" i="0" u="none" strike="noStrike" dirty="0">
                        <a:solidFill>
                          <a:srgbClr val="000000"/>
                        </a:solidFill>
                        <a:effectLst/>
                        <a:latin typeface="Calibri" panose="020F0502020204030204" pitchFamily="34" charset="0"/>
                      </a:endParaRPr>
                    </a:p>
                  </a:txBody>
                  <a:tcPr marL="7253" marR="7253" marT="7253" marB="0" anchor="b"/>
                </a:tc>
                <a:tc>
                  <a:txBody>
                    <a:bodyPr/>
                    <a:lstStyle/>
                    <a:p>
                      <a:pPr algn="l" fontAlgn="b"/>
                      <a:r>
                        <a:rPr lang="en-ZA" sz="1400" u="none" strike="noStrike" dirty="0">
                          <a:effectLst/>
                        </a:rPr>
                        <a:t>                    -   </a:t>
                      </a:r>
                      <a:endParaRPr lang="en-ZA" sz="1400" b="0" i="0" u="none" strike="noStrike" dirty="0">
                        <a:solidFill>
                          <a:srgbClr val="000000"/>
                        </a:solidFill>
                        <a:effectLst/>
                        <a:latin typeface="Calibri" panose="020F0502020204030204" pitchFamily="34" charset="0"/>
                      </a:endParaRPr>
                    </a:p>
                  </a:txBody>
                  <a:tcPr marL="7253" marR="7253" marT="7253" marB="0" anchor="b"/>
                </a:tc>
                <a:tc>
                  <a:txBody>
                    <a:bodyPr/>
                    <a:lstStyle/>
                    <a:p>
                      <a:pPr algn="l" fontAlgn="b"/>
                      <a:r>
                        <a:rPr lang="en-ZA" sz="1400" u="none" strike="noStrike" dirty="0">
                          <a:effectLst/>
                        </a:rPr>
                        <a:t>                     1 </a:t>
                      </a:r>
                      <a:endParaRPr lang="en-ZA" sz="1400" b="0" i="0" u="none" strike="noStrike" dirty="0">
                        <a:solidFill>
                          <a:srgbClr val="000000"/>
                        </a:solidFill>
                        <a:effectLst/>
                        <a:latin typeface="Calibri" panose="020F0502020204030204" pitchFamily="34" charset="0"/>
                      </a:endParaRPr>
                    </a:p>
                  </a:txBody>
                  <a:tcPr marL="7253" marR="7253" marT="7253" marB="0" anchor="b"/>
                </a:tc>
                <a:tc>
                  <a:txBody>
                    <a:bodyPr/>
                    <a:lstStyle/>
                    <a:p>
                      <a:pPr algn="r" fontAlgn="b"/>
                      <a:r>
                        <a:rPr lang="en-ZA" sz="1400" u="none" strike="noStrike" dirty="0">
                          <a:effectLst/>
                        </a:rPr>
                        <a:t>0.0%</a:t>
                      </a:r>
                      <a:endParaRPr lang="en-ZA" sz="1400" b="0" i="0" u="none" strike="noStrike" dirty="0">
                        <a:solidFill>
                          <a:srgbClr val="000000"/>
                        </a:solidFill>
                        <a:effectLst/>
                        <a:latin typeface="Calibri" panose="020F0502020204030204" pitchFamily="34" charset="0"/>
                      </a:endParaRPr>
                    </a:p>
                  </a:txBody>
                  <a:tcPr marL="7253" marR="7253" marT="7253" marB="0" anchor="b"/>
                </a:tc>
                <a:tc>
                  <a:txBody>
                    <a:bodyPr/>
                    <a:lstStyle/>
                    <a:p>
                      <a:pPr algn="l" fontAlgn="b"/>
                      <a:r>
                        <a:rPr lang="en-ZA" sz="1400" u="none" strike="noStrike">
                          <a:effectLst/>
                        </a:rPr>
                        <a:t>                    -   </a:t>
                      </a:r>
                      <a:endParaRPr lang="en-ZA" sz="1400" b="0" i="0" u="none" strike="noStrike">
                        <a:solidFill>
                          <a:srgbClr val="000000"/>
                        </a:solidFill>
                        <a:effectLst/>
                        <a:latin typeface="Calibri" panose="020F0502020204030204" pitchFamily="34" charset="0"/>
                      </a:endParaRPr>
                    </a:p>
                  </a:txBody>
                  <a:tcPr marL="7253" marR="7253" marT="7253" marB="0" anchor="b"/>
                </a:tc>
                <a:tc>
                  <a:txBody>
                    <a:bodyPr/>
                    <a:lstStyle/>
                    <a:p>
                      <a:pPr algn="l" fontAlgn="b"/>
                      <a:r>
                        <a:rPr lang="en-ZA" sz="1400" u="none" strike="noStrike">
                          <a:effectLst/>
                        </a:rPr>
                        <a:t>                    -   </a:t>
                      </a:r>
                      <a:endParaRPr lang="en-ZA" sz="1400" b="0" i="0" u="none" strike="noStrike">
                        <a:solidFill>
                          <a:srgbClr val="000000"/>
                        </a:solidFill>
                        <a:effectLst/>
                        <a:latin typeface="Calibri" panose="020F0502020204030204" pitchFamily="34" charset="0"/>
                      </a:endParaRPr>
                    </a:p>
                  </a:txBody>
                  <a:tcPr marL="7253" marR="7253" marT="7253" marB="0" anchor="b"/>
                </a:tc>
              </a:tr>
              <a:tr h="203081">
                <a:tc>
                  <a:txBody>
                    <a:bodyPr/>
                    <a:lstStyle/>
                    <a:p>
                      <a:pPr algn="l" fontAlgn="b"/>
                      <a:r>
                        <a:rPr lang="en-ZA" sz="1400" u="none" strike="noStrike" dirty="0">
                          <a:effectLst/>
                        </a:rPr>
                        <a:t>Households</a:t>
                      </a:r>
                      <a:endParaRPr lang="en-ZA" sz="1400" b="0" i="0" u="none" strike="noStrike" dirty="0">
                        <a:solidFill>
                          <a:srgbClr val="000000"/>
                        </a:solidFill>
                        <a:effectLst/>
                        <a:latin typeface="Calibri" panose="020F0502020204030204" pitchFamily="34" charset="0"/>
                      </a:endParaRPr>
                    </a:p>
                  </a:txBody>
                  <a:tcPr marL="7253" marR="7253" marT="7253" marB="0" anchor="b"/>
                </a:tc>
                <a:tc>
                  <a:txBody>
                    <a:bodyPr/>
                    <a:lstStyle/>
                    <a:p>
                      <a:pPr algn="l" fontAlgn="b"/>
                      <a:r>
                        <a:rPr lang="en-ZA" sz="1400" u="none" strike="noStrike" dirty="0">
                          <a:effectLst/>
                        </a:rPr>
                        <a:t>                    -   </a:t>
                      </a:r>
                      <a:endParaRPr lang="en-ZA" sz="1400" b="0" i="0" u="none" strike="noStrike" dirty="0">
                        <a:solidFill>
                          <a:srgbClr val="000000"/>
                        </a:solidFill>
                        <a:effectLst/>
                        <a:latin typeface="Calibri" panose="020F0502020204030204" pitchFamily="34" charset="0"/>
                      </a:endParaRPr>
                    </a:p>
                  </a:txBody>
                  <a:tcPr marL="7253" marR="7253" marT="7253" marB="0" anchor="b"/>
                </a:tc>
                <a:tc>
                  <a:txBody>
                    <a:bodyPr/>
                    <a:lstStyle/>
                    <a:p>
                      <a:pPr algn="l" fontAlgn="b"/>
                      <a:r>
                        <a:rPr lang="en-ZA" sz="1400" u="none" strike="noStrike">
                          <a:effectLst/>
                        </a:rPr>
                        <a:t>                    -   </a:t>
                      </a:r>
                      <a:endParaRPr lang="en-ZA" sz="1400" b="0" i="0" u="none" strike="noStrike">
                        <a:solidFill>
                          <a:srgbClr val="000000"/>
                        </a:solidFill>
                        <a:effectLst/>
                        <a:latin typeface="Calibri" panose="020F0502020204030204" pitchFamily="34" charset="0"/>
                      </a:endParaRPr>
                    </a:p>
                  </a:txBody>
                  <a:tcPr marL="7253" marR="7253" marT="7253" marB="0" anchor="b"/>
                </a:tc>
                <a:tc>
                  <a:txBody>
                    <a:bodyPr/>
                    <a:lstStyle/>
                    <a:p>
                      <a:pPr algn="l" fontAlgn="b"/>
                      <a:r>
                        <a:rPr lang="en-ZA" sz="1400" u="none" strike="noStrike">
                          <a:effectLst/>
                        </a:rPr>
                        <a:t>                    -   </a:t>
                      </a:r>
                      <a:endParaRPr lang="en-ZA" sz="1400" b="0" i="0" u="none" strike="noStrike">
                        <a:solidFill>
                          <a:srgbClr val="000000"/>
                        </a:solidFill>
                        <a:effectLst/>
                        <a:latin typeface="Calibri" panose="020F0502020204030204" pitchFamily="34" charset="0"/>
                      </a:endParaRPr>
                    </a:p>
                  </a:txBody>
                  <a:tcPr marL="7253" marR="7253" marT="7253" marB="0" anchor="b"/>
                </a:tc>
                <a:tc>
                  <a:txBody>
                    <a:bodyPr/>
                    <a:lstStyle/>
                    <a:p>
                      <a:pPr algn="r" fontAlgn="b"/>
                      <a:r>
                        <a:rPr lang="en-ZA" sz="1400" u="none" strike="noStrike">
                          <a:effectLst/>
                        </a:rPr>
                        <a:t>0.0%</a:t>
                      </a:r>
                      <a:endParaRPr lang="en-ZA" sz="1400" b="0" i="0" u="none" strike="noStrike">
                        <a:solidFill>
                          <a:srgbClr val="000000"/>
                        </a:solidFill>
                        <a:effectLst/>
                        <a:latin typeface="Calibri" panose="020F0502020204030204" pitchFamily="34" charset="0"/>
                      </a:endParaRPr>
                    </a:p>
                  </a:txBody>
                  <a:tcPr marL="7253" marR="7253" marT="7253" marB="0" anchor="b"/>
                </a:tc>
                <a:tc>
                  <a:txBody>
                    <a:bodyPr/>
                    <a:lstStyle/>
                    <a:p>
                      <a:pPr algn="l" fontAlgn="b"/>
                      <a:r>
                        <a:rPr lang="en-ZA" sz="1400" u="none" strike="noStrike" dirty="0">
                          <a:effectLst/>
                        </a:rPr>
                        <a:t>                     1 </a:t>
                      </a:r>
                      <a:endParaRPr lang="en-ZA" sz="1400" b="0" i="0" u="none" strike="noStrike" dirty="0">
                        <a:solidFill>
                          <a:srgbClr val="000000"/>
                        </a:solidFill>
                        <a:effectLst/>
                        <a:latin typeface="Calibri" panose="020F0502020204030204" pitchFamily="34" charset="0"/>
                      </a:endParaRPr>
                    </a:p>
                  </a:txBody>
                  <a:tcPr marL="7253" marR="7253" marT="7253" marB="0" anchor="b"/>
                </a:tc>
                <a:tc>
                  <a:txBody>
                    <a:bodyPr/>
                    <a:lstStyle/>
                    <a:p>
                      <a:pPr algn="l" fontAlgn="b"/>
                      <a:r>
                        <a:rPr lang="en-ZA" sz="1400" u="none" strike="noStrike">
                          <a:effectLst/>
                        </a:rPr>
                        <a:t>                     1 </a:t>
                      </a:r>
                      <a:endParaRPr lang="en-ZA" sz="1400" b="0" i="0" u="none" strike="noStrike">
                        <a:solidFill>
                          <a:srgbClr val="000000"/>
                        </a:solidFill>
                        <a:effectLst/>
                        <a:latin typeface="Calibri" panose="020F0502020204030204" pitchFamily="34" charset="0"/>
                      </a:endParaRPr>
                    </a:p>
                  </a:txBody>
                  <a:tcPr marL="7253" marR="7253" marT="7253" marB="0" anchor="b"/>
                </a:tc>
              </a:tr>
              <a:tr h="203081">
                <a:tc>
                  <a:txBody>
                    <a:bodyPr/>
                    <a:lstStyle/>
                    <a:p>
                      <a:pPr algn="l" fontAlgn="b"/>
                      <a:r>
                        <a:rPr lang="en-ZA" sz="1400" b="1" u="none" strike="noStrike" dirty="0">
                          <a:effectLst/>
                        </a:rPr>
                        <a:t> Payments for capital assets </a:t>
                      </a:r>
                      <a:endParaRPr lang="en-ZA" sz="1400" b="1" i="0" u="none" strike="noStrike" dirty="0">
                        <a:solidFill>
                          <a:srgbClr val="000000"/>
                        </a:solidFill>
                        <a:effectLst/>
                        <a:latin typeface="Calibri" panose="020F0502020204030204" pitchFamily="34" charset="0"/>
                      </a:endParaRPr>
                    </a:p>
                  </a:txBody>
                  <a:tcPr marL="7253" marR="7253" marT="7253" marB="0" anchor="b">
                    <a:solidFill>
                      <a:srgbClr val="D0D8E8"/>
                    </a:solidFill>
                  </a:tcPr>
                </a:tc>
                <a:tc>
                  <a:txBody>
                    <a:bodyPr/>
                    <a:lstStyle/>
                    <a:p>
                      <a:pPr algn="l" fontAlgn="b"/>
                      <a:r>
                        <a:rPr lang="en-ZA" sz="1400" b="1" u="none" strike="noStrike" dirty="0">
                          <a:effectLst/>
                        </a:rPr>
                        <a:t>                 246 </a:t>
                      </a:r>
                      <a:endParaRPr lang="en-ZA" sz="1400" b="1" i="0" u="none" strike="noStrike" dirty="0">
                        <a:solidFill>
                          <a:srgbClr val="000000"/>
                        </a:solidFill>
                        <a:effectLst/>
                        <a:latin typeface="Calibri" panose="020F0502020204030204" pitchFamily="34" charset="0"/>
                      </a:endParaRPr>
                    </a:p>
                  </a:txBody>
                  <a:tcPr marL="7253" marR="7253" marT="7253" marB="0" anchor="b">
                    <a:solidFill>
                      <a:srgbClr val="D0D8E8"/>
                    </a:solidFill>
                  </a:tcPr>
                </a:tc>
                <a:tc>
                  <a:txBody>
                    <a:bodyPr/>
                    <a:lstStyle/>
                    <a:p>
                      <a:pPr algn="l" fontAlgn="b"/>
                      <a:r>
                        <a:rPr lang="en-ZA" sz="1400" b="1" u="none" strike="noStrike" dirty="0">
                          <a:effectLst/>
                        </a:rPr>
                        <a:t>                   48 </a:t>
                      </a:r>
                      <a:endParaRPr lang="en-ZA" sz="1400" b="1" i="0" u="none" strike="noStrike" dirty="0">
                        <a:solidFill>
                          <a:srgbClr val="000000"/>
                        </a:solidFill>
                        <a:effectLst/>
                        <a:latin typeface="Calibri" panose="020F0502020204030204" pitchFamily="34" charset="0"/>
                      </a:endParaRPr>
                    </a:p>
                  </a:txBody>
                  <a:tcPr marL="7253" marR="7253" marT="7253" marB="0" anchor="b">
                    <a:solidFill>
                      <a:srgbClr val="D0D8E8"/>
                    </a:solidFill>
                  </a:tcPr>
                </a:tc>
                <a:tc>
                  <a:txBody>
                    <a:bodyPr/>
                    <a:lstStyle/>
                    <a:p>
                      <a:pPr algn="l" fontAlgn="b"/>
                      <a:r>
                        <a:rPr lang="en-ZA" sz="1400" b="1" u="none" strike="noStrike" dirty="0">
                          <a:effectLst/>
                        </a:rPr>
                        <a:t>                 198 </a:t>
                      </a:r>
                      <a:endParaRPr lang="en-ZA" sz="1400" b="1" i="0" u="none" strike="noStrike" dirty="0">
                        <a:solidFill>
                          <a:srgbClr val="000000"/>
                        </a:solidFill>
                        <a:effectLst/>
                        <a:latin typeface="Calibri" panose="020F0502020204030204" pitchFamily="34" charset="0"/>
                      </a:endParaRPr>
                    </a:p>
                  </a:txBody>
                  <a:tcPr marL="7253" marR="7253" marT="7253" marB="0" anchor="b">
                    <a:solidFill>
                      <a:srgbClr val="D0D8E8"/>
                    </a:solidFill>
                  </a:tcPr>
                </a:tc>
                <a:tc>
                  <a:txBody>
                    <a:bodyPr/>
                    <a:lstStyle/>
                    <a:p>
                      <a:pPr algn="r" fontAlgn="b"/>
                      <a:r>
                        <a:rPr lang="en-ZA" sz="1400" b="1" u="none" strike="noStrike" dirty="0">
                          <a:effectLst/>
                        </a:rPr>
                        <a:t>19.5%</a:t>
                      </a:r>
                      <a:endParaRPr lang="en-ZA" sz="1400" b="1" i="0" u="none" strike="noStrike" dirty="0">
                        <a:solidFill>
                          <a:srgbClr val="000000"/>
                        </a:solidFill>
                        <a:effectLst/>
                        <a:latin typeface="Calibri" panose="020F0502020204030204" pitchFamily="34" charset="0"/>
                      </a:endParaRPr>
                    </a:p>
                  </a:txBody>
                  <a:tcPr marL="7253" marR="7253" marT="7253" marB="0" anchor="b">
                    <a:solidFill>
                      <a:srgbClr val="D0D8E8"/>
                    </a:solidFill>
                  </a:tcPr>
                </a:tc>
                <a:tc>
                  <a:txBody>
                    <a:bodyPr/>
                    <a:lstStyle/>
                    <a:p>
                      <a:pPr algn="l" fontAlgn="b"/>
                      <a:r>
                        <a:rPr lang="en-ZA" sz="1400" b="1" u="none" strike="noStrike" dirty="0">
                          <a:effectLst/>
                        </a:rPr>
                        <a:t>             2 336 </a:t>
                      </a:r>
                      <a:endParaRPr lang="en-ZA" sz="1400" b="1" i="0" u="none" strike="noStrike" dirty="0">
                        <a:solidFill>
                          <a:srgbClr val="000000"/>
                        </a:solidFill>
                        <a:effectLst/>
                        <a:latin typeface="Calibri" panose="020F0502020204030204" pitchFamily="34" charset="0"/>
                      </a:endParaRPr>
                    </a:p>
                  </a:txBody>
                  <a:tcPr marL="7253" marR="7253" marT="7253" marB="0" anchor="b">
                    <a:solidFill>
                      <a:srgbClr val="D0D8E8"/>
                    </a:solidFill>
                  </a:tcPr>
                </a:tc>
                <a:tc>
                  <a:txBody>
                    <a:bodyPr/>
                    <a:lstStyle/>
                    <a:p>
                      <a:pPr algn="l" fontAlgn="b"/>
                      <a:r>
                        <a:rPr lang="en-ZA" sz="1400" b="1" u="none" strike="noStrike" dirty="0">
                          <a:effectLst/>
                        </a:rPr>
                        <a:t>             2 279 </a:t>
                      </a:r>
                      <a:endParaRPr lang="en-ZA" sz="1400" b="1" i="0" u="none" strike="noStrike" dirty="0">
                        <a:solidFill>
                          <a:srgbClr val="000000"/>
                        </a:solidFill>
                        <a:effectLst/>
                        <a:latin typeface="Calibri" panose="020F0502020204030204" pitchFamily="34" charset="0"/>
                      </a:endParaRPr>
                    </a:p>
                  </a:txBody>
                  <a:tcPr marL="7253" marR="7253" marT="7253" marB="0" anchor="b">
                    <a:solidFill>
                      <a:srgbClr val="D0D8E8"/>
                    </a:solidFill>
                  </a:tcPr>
                </a:tc>
              </a:tr>
              <a:tr h="203081">
                <a:tc>
                  <a:txBody>
                    <a:bodyPr/>
                    <a:lstStyle/>
                    <a:p>
                      <a:pPr algn="l" fontAlgn="b"/>
                      <a:r>
                        <a:rPr lang="en-ZA" sz="1400" u="none" strike="noStrike" dirty="0">
                          <a:effectLst/>
                        </a:rPr>
                        <a:t>Buildings and other fixed structures</a:t>
                      </a:r>
                      <a:endParaRPr lang="en-ZA" sz="1400" b="0" i="0" u="none" strike="noStrike" dirty="0">
                        <a:solidFill>
                          <a:srgbClr val="000000"/>
                        </a:solidFill>
                        <a:effectLst/>
                        <a:latin typeface="Calibri" panose="020F0502020204030204" pitchFamily="34" charset="0"/>
                      </a:endParaRPr>
                    </a:p>
                  </a:txBody>
                  <a:tcPr marL="7253" marR="7253" marT="7253" marB="0" anchor="b"/>
                </a:tc>
                <a:tc>
                  <a:txBody>
                    <a:bodyPr/>
                    <a:lstStyle/>
                    <a:p>
                      <a:pPr algn="l" fontAlgn="b"/>
                      <a:r>
                        <a:rPr lang="en-ZA" sz="1400" u="none" strike="noStrike" dirty="0">
                          <a:effectLst/>
                        </a:rPr>
                        <a:t>                    -   </a:t>
                      </a:r>
                      <a:endParaRPr lang="en-ZA" sz="1400" b="0" i="0" u="none" strike="noStrike" dirty="0">
                        <a:solidFill>
                          <a:srgbClr val="000000"/>
                        </a:solidFill>
                        <a:effectLst/>
                        <a:latin typeface="Calibri" panose="020F0502020204030204" pitchFamily="34" charset="0"/>
                      </a:endParaRPr>
                    </a:p>
                  </a:txBody>
                  <a:tcPr marL="7253" marR="7253" marT="7253" marB="0" anchor="b"/>
                </a:tc>
                <a:tc>
                  <a:txBody>
                    <a:bodyPr/>
                    <a:lstStyle/>
                    <a:p>
                      <a:pPr algn="l" fontAlgn="b"/>
                      <a:r>
                        <a:rPr lang="en-ZA" sz="1400" u="none" strike="noStrike" dirty="0">
                          <a:effectLst/>
                        </a:rPr>
                        <a:t>                    -   </a:t>
                      </a:r>
                      <a:endParaRPr lang="en-ZA" sz="1400" b="0" i="0" u="none" strike="noStrike" dirty="0">
                        <a:solidFill>
                          <a:srgbClr val="000000"/>
                        </a:solidFill>
                        <a:effectLst/>
                        <a:latin typeface="Calibri" panose="020F0502020204030204" pitchFamily="34" charset="0"/>
                      </a:endParaRPr>
                    </a:p>
                  </a:txBody>
                  <a:tcPr marL="7253" marR="7253" marT="7253" marB="0" anchor="b"/>
                </a:tc>
                <a:tc>
                  <a:txBody>
                    <a:bodyPr/>
                    <a:lstStyle/>
                    <a:p>
                      <a:pPr algn="l" fontAlgn="b"/>
                      <a:r>
                        <a:rPr lang="en-ZA" sz="1400" u="none" strike="noStrike">
                          <a:effectLst/>
                        </a:rPr>
                        <a:t>                    -   </a:t>
                      </a:r>
                      <a:endParaRPr lang="en-ZA" sz="1400" b="0" i="0" u="none" strike="noStrike">
                        <a:solidFill>
                          <a:srgbClr val="000000"/>
                        </a:solidFill>
                        <a:effectLst/>
                        <a:latin typeface="Calibri" panose="020F0502020204030204" pitchFamily="34" charset="0"/>
                      </a:endParaRPr>
                    </a:p>
                  </a:txBody>
                  <a:tcPr marL="7253" marR="7253" marT="7253" marB="0" anchor="b"/>
                </a:tc>
                <a:tc>
                  <a:txBody>
                    <a:bodyPr/>
                    <a:lstStyle/>
                    <a:p>
                      <a:pPr algn="r" fontAlgn="b"/>
                      <a:r>
                        <a:rPr lang="en-ZA" sz="1400" u="none" strike="noStrike" dirty="0">
                          <a:effectLst/>
                        </a:rPr>
                        <a:t>0.0%</a:t>
                      </a:r>
                      <a:endParaRPr lang="en-ZA" sz="1400" b="0" i="0" u="none" strike="noStrike" dirty="0">
                        <a:solidFill>
                          <a:srgbClr val="000000"/>
                        </a:solidFill>
                        <a:effectLst/>
                        <a:latin typeface="Calibri" panose="020F0502020204030204" pitchFamily="34" charset="0"/>
                      </a:endParaRPr>
                    </a:p>
                  </a:txBody>
                  <a:tcPr marL="7253" marR="7253" marT="7253" marB="0" anchor="b"/>
                </a:tc>
                <a:tc>
                  <a:txBody>
                    <a:bodyPr/>
                    <a:lstStyle/>
                    <a:p>
                      <a:pPr algn="l" fontAlgn="b"/>
                      <a:r>
                        <a:rPr lang="en-ZA" sz="1400" u="none" strike="noStrike" dirty="0">
                          <a:effectLst/>
                        </a:rPr>
                        <a:t>                 806 </a:t>
                      </a:r>
                      <a:endParaRPr lang="en-ZA" sz="1400" b="0" i="0" u="none" strike="noStrike" dirty="0">
                        <a:solidFill>
                          <a:srgbClr val="000000"/>
                        </a:solidFill>
                        <a:effectLst/>
                        <a:latin typeface="Calibri" panose="020F0502020204030204" pitchFamily="34" charset="0"/>
                      </a:endParaRPr>
                    </a:p>
                  </a:txBody>
                  <a:tcPr marL="7253" marR="7253" marT="7253" marB="0" anchor="b"/>
                </a:tc>
                <a:tc>
                  <a:txBody>
                    <a:bodyPr/>
                    <a:lstStyle/>
                    <a:p>
                      <a:pPr algn="l" fontAlgn="b"/>
                      <a:r>
                        <a:rPr lang="en-ZA" sz="1400" u="none" strike="noStrike" dirty="0">
                          <a:effectLst/>
                        </a:rPr>
                        <a:t>                 806 </a:t>
                      </a:r>
                      <a:endParaRPr lang="en-ZA" sz="1400" b="0" i="0" u="none" strike="noStrike" dirty="0">
                        <a:solidFill>
                          <a:srgbClr val="000000"/>
                        </a:solidFill>
                        <a:effectLst/>
                        <a:latin typeface="Calibri" panose="020F0502020204030204" pitchFamily="34" charset="0"/>
                      </a:endParaRPr>
                    </a:p>
                  </a:txBody>
                  <a:tcPr marL="7253" marR="7253" marT="7253" marB="0" anchor="b"/>
                </a:tc>
              </a:tr>
              <a:tr h="268356">
                <a:tc>
                  <a:txBody>
                    <a:bodyPr/>
                    <a:lstStyle/>
                    <a:p>
                      <a:pPr algn="l" fontAlgn="b"/>
                      <a:r>
                        <a:rPr lang="en-ZA" sz="1400" u="none" strike="noStrike" dirty="0">
                          <a:effectLst/>
                        </a:rPr>
                        <a:t>Machinery and equipment</a:t>
                      </a:r>
                      <a:endParaRPr lang="en-ZA" sz="1400" b="0" i="0" u="none" strike="noStrike" dirty="0">
                        <a:solidFill>
                          <a:srgbClr val="000000"/>
                        </a:solidFill>
                        <a:effectLst/>
                        <a:latin typeface="Calibri" panose="020F0502020204030204" pitchFamily="34" charset="0"/>
                      </a:endParaRPr>
                    </a:p>
                  </a:txBody>
                  <a:tcPr marL="7253" marR="7253" marT="7253" marB="0" anchor="b"/>
                </a:tc>
                <a:tc>
                  <a:txBody>
                    <a:bodyPr/>
                    <a:lstStyle/>
                    <a:p>
                      <a:pPr algn="l" fontAlgn="b"/>
                      <a:r>
                        <a:rPr lang="en-ZA" sz="1400" u="none" strike="noStrike">
                          <a:effectLst/>
                        </a:rPr>
                        <a:t>                 147 </a:t>
                      </a:r>
                      <a:endParaRPr lang="en-ZA" sz="1400" b="0" i="0" u="none" strike="noStrike">
                        <a:solidFill>
                          <a:srgbClr val="000000"/>
                        </a:solidFill>
                        <a:effectLst/>
                        <a:latin typeface="Calibri" panose="020F0502020204030204" pitchFamily="34" charset="0"/>
                      </a:endParaRPr>
                    </a:p>
                  </a:txBody>
                  <a:tcPr marL="7253" marR="7253" marT="7253" marB="0" anchor="b"/>
                </a:tc>
                <a:tc>
                  <a:txBody>
                    <a:bodyPr/>
                    <a:lstStyle/>
                    <a:p>
                      <a:pPr algn="l" fontAlgn="b"/>
                      <a:r>
                        <a:rPr lang="en-ZA" sz="1400" u="none" strike="noStrike">
                          <a:effectLst/>
                        </a:rPr>
                        <a:t>                   48 </a:t>
                      </a:r>
                      <a:endParaRPr lang="en-ZA" sz="1400" b="0" i="0" u="none" strike="noStrike">
                        <a:solidFill>
                          <a:srgbClr val="000000"/>
                        </a:solidFill>
                        <a:effectLst/>
                        <a:latin typeface="Calibri" panose="020F0502020204030204" pitchFamily="34" charset="0"/>
                      </a:endParaRPr>
                    </a:p>
                  </a:txBody>
                  <a:tcPr marL="7253" marR="7253" marT="7253" marB="0" anchor="b"/>
                </a:tc>
                <a:tc>
                  <a:txBody>
                    <a:bodyPr/>
                    <a:lstStyle/>
                    <a:p>
                      <a:pPr algn="l" fontAlgn="b"/>
                      <a:r>
                        <a:rPr lang="en-ZA" sz="1400" u="none" strike="noStrike" dirty="0">
                          <a:effectLst/>
                        </a:rPr>
                        <a:t>                   99 </a:t>
                      </a:r>
                      <a:endParaRPr lang="en-ZA" sz="1400" b="0" i="0" u="none" strike="noStrike" dirty="0">
                        <a:solidFill>
                          <a:srgbClr val="000000"/>
                        </a:solidFill>
                        <a:effectLst/>
                        <a:latin typeface="Calibri" panose="020F0502020204030204" pitchFamily="34" charset="0"/>
                      </a:endParaRPr>
                    </a:p>
                  </a:txBody>
                  <a:tcPr marL="7253" marR="7253" marT="7253" marB="0" anchor="b"/>
                </a:tc>
                <a:tc>
                  <a:txBody>
                    <a:bodyPr/>
                    <a:lstStyle/>
                    <a:p>
                      <a:pPr algn="r" fontAlgn="b"/>
                      <a:r>
                        <a:rPr lang="en-ZA" sz="1400" u="none" strike="noStrike">
                          <a:effectLst/>
                        </a:rPr>
                        <a:t>32.7%</a:t>
                      </a:r>
                      <a:endParaRPr lang="en-ZA" sz="1400" b="0" i="0" u="none" strike="noStrike">
                        <a:solidFill>
                          <a:srgbClr val="000000"/>
                        </a:solidFill>
                        <a:effectLst/>
                        <a:latin typeface="Calibri" panose="020F0502020204030204" pitchFamily="34" charset="0"/>
                      </a:endParaRPr>
                    </a:p>
                  </a:txBody>
                  <a:tcPr marL="7253" marR="7253" marT="7253" marB="0" anchor="b"/>
                </a:tc>
                <a:tc>
                  <a:txBody>
                    <a:bodyPr/>
                    <a:lstStyle/>
                    <a:p>
                      <a:pPr algn="l" fontAlgn="b"/>
                      <a:r>
                        <a:rPr lang="en-ZA" sz="1400" u="none" strike="noStrike">
                          <a:effectLst/>
                        </a:rPr>
                        <a:t>             1 334 </a:t>
                      </a:r>
                      <a:endParaRPr lang="en-ZA" sz="1400" b="0" i="0" u="none" strike="noStrike">
                        <a:solidFill>
                          <a:srgbClr val="000000"/>
                        </a:solidFill>
                        <a:effectLst/>
                        <a:latin typeface="Calibri" panose="020F0502020204030204" pitchFamily="34" charset="0"/>
                      </a:endParaRPr>
                    </a:p>
                  </a:txBody>
                  <a:tcPr marL="7253" marR="7253" marT="7253" marB="0" anchor="b"/>
                </a:tc>
                <a:tc>
                  <a:txBody>
                    <a:bodyPr/>
                    <a:lstStyle/>
                    <a:p>
                      <a:pPr algn="l" fontAlgn="b"/>
                      <a:r>
                        <a:rPr lang="en-ZA" sz="1400" u="none" strike="noStrike" dirty="0">
                          <a:effectLst/>
                        </a:rPr>
                        <a:t>             1 277 </a:t>
                      </a:r>
                      <a:endParaRPr lang="en-ZA" sz="1400" b="0" i="0" u="none" strike="noStrike" dirty="0">
                        <a:solidFill>
                          <a:srgbClr val="000000"/>
                        </a:solidFill>
                        <a:effectLst/>
                        <a:latin typeface="Calibri" panose="020F0502020204030204" pitchFamily="34" charset="0"/>
                      </a:endParaRPr>
                    </a:p>
                  </a:txBody>
                  <a:tcPr marL="7253" marR="7253" marT="7253" marB="0" anchor="b"/>
                </a:tc>
              </a:tr>
              <a:tr h="268356">
                <a:tc>
                  <a:txBody>
                    <a:bodyPr/>
                    <a:lstStyle/>
                    <a:p>
                      <a:pPr algn="l" fontAlgn="b"/>
                      <a:r>
                        <a:rPr lang="en-ZA" sz="1400" u="none" strike="noStrike" dirty="0">
                          <a:effectLst/>
                        </a:rPr>
                        <a:t>Software and other intangible assets</a:t>
                      </a:r>
                      <a:endParaRPr lang="en-ZA" sz="1400" b="0" i="0" u="none" strike="noStrike" dirty="0">
                        <a:solidFill>
                          <a:srgbClr val="000000"/>
                        </a:solidFill>
                        <a:effectLst/>
                        <a:latin typeface="Calibri" panose="020F0502020204030204" pitchFamily="34" charset="0"/>
                      </a:endParaRPr>
                    </a:p>
                  </a:txBody>
                  <a:tcPr marL="7253" marR="7253" marT="7253" marB="0" anchor="b"/>
                </a:tc>
                <a:tc>
                  <a:txBody>
                    <a:bodyPr/>
                    <a:lstStyle/>
                    <a:p>
                      <a:pPr algn="l" fontAlgn="b"/>
                      <a:r>
                        <a:rPr lang="en-ZA" sz="1400" u="none" strike="noStrike">
                          <a:effectLst/>
                        </a:rPr>
                        <a:t>                   99 </a:t>
                      </a:r>
                      <a:endParaRPr lang="en-ZA" sz="1400" b="0" i="0" u="none" strike="noStrike">
                        <a:solidFill>
                          <a:srgbClr val="000000"/>
                        </a:solidFill>
                        <a:effectLst/>
                        <a:latin typeface="Calibri" panose="020F0502020204030204" pitchFamily="34" charset="0"/>
                      </a:endParaRPr>
                    </a:p>
                  </a:txBody>
                  <a:tcPr marL="7253" marR="7253" marT="7253" marB="0" anchor="b"/>
                </a:tc>
                <a:tc>
                  <a:txBody>
                    <a:bodyPr/>
                    <a:lstStyle/>
                    <a:p>
                      <a:pPr algn="l" fontAlgn="b"/>
                      <a:r>
                        <a:rPr lang="en-ZA" sz="1400" u="none" strike="noStrike">
                          <a:effectLst/>
                        </a:rPr>
                        <a:t>                    -   </a:t>
                      </a:r>
                      <a:endParaRPr lang="en-ZA" sz="1400" b="0" i="0" u="none" strike="noStrike">
                        <a:solidFill>
                          <a:srgbClr val="000000"/>
                        </a:solidFill>
                        <a:effectLst/>
                        <a:latin typeface="Calibri" panose="020F0502020204030204" pitchFamily="34" charset="0"/>
                      </a:endParaRPr>
                    </a:p>
                  </a:txBody>
                  <a:tcPr marL="7253" marR="7253" marT="7253" marB="0" anchor="b"/>
                </a:tc>
                <a:tc>
                  <a:txBody>
                    <a:bodyPr/>
                    <a:lstStyle/>
                    <a:p>
                      <a:pPr algn="l" fontAlgn="b"/>
                      <a:r>
                        <a:rPr lang="en-ZA" sz="1400" u="none" strike="noStrike">
                          <a:effectLst/>
                        </a:rPr>
                        <a:t>                   99 </a:t>
                      </a:r>
                      <a:endParaRPr lang="en-ZA" sz="1400" b="0" i="0" u="none" strike="noStrike">
                        <a:solidFill>
                          <a:srgbClr val="000000"/>
                        </a:solidFill>
                        <a:effectLst/>
                        <a:latin typeface="Calibri" panose="020F0502020204030204" pitchFamily="34" charset="0"/>
                      </a:endParaRPr>
                    </a:p>
                  </a:txBody>
                  <a:tcPr marL="7253" marR="7253" marT="7253" marB="0" anchor="b"/>
                </a:tc>
                <a:tc>
                  <a:txBody>
                    <a:bodyPr/>
                    <a:lstStyle/>
                    <a:p>
                      <a:pPr algn="r" fontAlgn="b"/>
                      <a:r>
                        <a:rPr lang="en-ZA" sz="1400" u="none" strike="noStrike">
                          <a:effectLst/>
                        </a:rPr>
                        <a:t>0.0%</a:t>
                      </a:r>
                      <a:endParaRPr lang="en-ZA" sz="1400" b="0" i="0" u="none" strike="noStrike">
                        <a:solidFill>
                          <a:srgbClr val="000000"/>
                        </a:solidFill>
                        <a:effectLst/>
                        <a:latin typeface="Calibri" panose="020F0502020204030204" pitchFamily="34" charset="0"/>
                      </a:endParaRPr>
                    </a:p>
                  </a:txBody>
                  <a:tcPr marL="7253" marR="7253" marT="7253" marB="0" anchor="b"/>
                </a:tc>
                <a:tc>
                  <a:txBody>
                    <a:bodyPr/>
                    <a:lstStyle/>
                    <a:p>
                      <a:pPr algn="l" fontAlgn="b"/>
                      <a:r>
                        <a:rPr lang="en-ZA" sz="1400" u="none" strike="noStrike">
                          <a:effectLst/>
                        </a:rPr>
                        <a:t>                 196 </a:t>
                      </a:r>
                      <a:endParaRPr lang="en-ZA" sz="1400" b="0" i="0" u="none" strike="noStrike">
                        <a:solidFill>
                          <a:srgbClr val="000000"/>
                        </a:solidFill>
                        <a:effectLst/>
                        <a:latin typeface="Calibri" panose="020F0502020204030204" pitchFamily="34" charset="0"/>
                      </a:endParaRPr>
                    </a:p>
                  </a:txBody>
                  <a:tcPr marL="7253" marR="7253" marT="7253" marB="0" anchor="b"/>
                </a:tc>
                <a:tc>
                  <a:txBody>
                    <a:bodyPr/>
                    <a:lstStyle/>
                    <a:p>
                      <a:pPr algn="l" fontAlgn="b"/>
                      <a:r>
                        <a:rPr lang="en-ZA" sz="1400" u="none" strike="noStrike" dirty="0">
                          <a:effectLst/>
                        </a:rPr>
                        <a:t>                 196 </a:t>
                      </a:r>
                      <a:endParaRPr lang="en-ZA" sz="1400" b="0" i="0" u="none" strike="noStrike" dirty="0">
                        <a:solidFill>
                          <a:srgbClr val="000000"/>
                        </a:solidFill>
                        <a:effectLst/>
                        <a:latin typeface="Calibri" panose="020F0502020204030204" pitchFamily="34" charset="0"/>
                      </a:endParaRPr>
                    </a:p>
                  </a:txBody>
                  <a:tcPr marL="7253" marR="7253" marT="7253" marB="0" anchor="b"/>
                </a:tc>
              </a:tr>
              <a:tr h="268356">
                <a:tc>
                  <a:txBody>
                    <a:bodyPr/>
                    <a:lstStyle/>
                    <a:p>
                      <a:pPr algn="l" fontAlgn="b"/>
                      <a:r>
                        <a:rPr lang="en-ZA" sz="1400" b="1" u="none" strike="noStrike" dirty="0">
                          <a:effectLst/>
                        </a:rPr>
                        <a:t> TOTAL </a:t>
                      </a:r>
                      <a:endParaRPr lang="en-ZA" sz="1400" b="1" i="0" u="none" strike="noStrike" dirty="0">
                        <a:solidFill>
                          <a:srgbClr val="000000"/>
                        </a:solidFill>
                        <a:effectLst/>
                        <a:latin typeface="Calibri" panose="020F0502020204030204" pitchFamily="34" charset="0"/>
                      </a:endParaRPr>
                    </a:p>
                  </a:txBody>
                  <a:tcPr marL="7253" marR="7253" marT="7253" marB="0" anchor="b">
                    <a:solidFill>
                      <a:srgbClr val="4F81BD"/>
                    </a:solidFill>
                  </a:tcPr>
                </a:tc>
                <a:tc>
                  <a:txBody>
                    <a:bodyPr/>
                    <a:lstStyle/>
                    <a:p>
                      <a:pPr algn="l" fontAlgn="b"/>
                      <a:r>
                        <a:rPr lang="en-ZA" sz="1400" b="1" u="none" strike="noStrike" dirty="0">
                          <a:effectLst/>
                        </a:rPr>
                        <a:t>           34 055 </a:t>
                      </a:r>
                      <a:endParaRPr lang="en-ZA" sz="1400" b="1" i="0" u="none" strike="noStrike" dirty="0">
                        <a:solidFill>
                          <a:srgbClr val="000000"/>
                        </a:solidFill>
                        <a:effectLst/>
                        <a:latin typeface="Calibri" panose="020F0502020204030204" pitchFamily="34" charset="0"/>
                      </a:endParaRPr>
                    </a:p>
                  </a:txBody>
                  <a:tcPr marL="7253" marR="7253" marT="7253" marB="0" anchor="b">
                    <a:solidFill>
                      <a:srgbClr val="4F81BD"/>
                    </a:solidFill>
                  </a:tcPr>
                </a:tc>
                <a:tc>
                  <a:txBody>
                    <a:bodyPr/>
                    <a:lstStyle/>
                    <a:p>
                      <a:pPr algn="l" fontAlgn="b"/>
                      <a:r>
                        <a:rPr lang="en-ZA" sz="1400" b="1" u="none" strike="noStrike" dirty="0">
                          <a:effectLst/>
                        </a:rPr>
                        <a:t>             5 853 </a:t>
                      </a:r>
                      <a:endParaRPr lang="en-ZA" sz="1400" b="1" i="0" u="none" strike="noStrike" dirty="0">
                        <a:solidFill>
                          <a:srgbClr val="000000"/>
                        </a:solidFill>
                        <a:effectLst/>
                        <a:latin typeface="Calibri" panose="020F0502020204030204" pitchFamily="34" charset="0"/>
                      </a:endParaRPr>
                    </a:p>
                  </a:txBody>
                  <a:tcPr marL="7253" marR="7253" marT="7253" marB="0" anchor="b">
                    <a:solidFill>
                      <a:srgbClr val="4F81BD"/>
                    </a:solidFill>
                  </a:tcPr>
                </a:tc>
                <a:tc>
                  <a:txBody>
                    <a:bodyPr/>
                    <a:lstStyle/>
                    <a:p>
                      <a:pPr algn="l" fontAlgn="b"/>
                      <a:r>
                        <a:rPr lang="en-ZA" sz="1400" b="1" u="none" strike="noStrike" dirty="0">
                          <a:effectLst/>
                        </a:rPr>
                        <a:t>           28 202 </a:t>
                      </a:r>
                      <a:endParaRPr lang="en-ZA" sz="1400" b="1" i="0" u="none" strike="noStrike" dirty="0">
                        <a:solidFill>
                          <a:srgbClr val="000000"/>
                        </a:solidFill>
                        <a:effectLst/>
                        <a:latin typeface="Calibri" panose="020F0502020204030204" pitchFamily="34" charset="0"/>
                      </a:endParaRPr>
                    </a:p>
                  </a:txBody>
                  <a:tcPr marL="7253" marR="7253" marT="7253" marB="0" anchor="b">
                    <a:solidFill>
                      <a:srgbClr val="4F81BD"/>
                    </a:solidFill>
                  </a:tcPr>
                </a:tc>
                <a:tc>
                  <a:txBody>
                    <a:bodyPr/>
                    <a:lstStyle/>
                    <a:p>
                      <a:pPr algn="r" fontAlgn="b"/>
                      <a:r>
                        <a:rPr lang="en-ZA" sz="1400" b="1" u="none" strike="noStrike" dirty="0">
                          <a:effectLst/>
                        </a:rPr>
                        <a:t>17.2%</a:t>
                      </a:r>
                      <a:endParaRPr lang="en-ZA" sz="1400" b="1" i="0" u="none" strike="noStrike" dirty="0">
                        <a:solidFill>
                          <a:srgbClr val="000000"/>
                        </a:solidFill>
                        <a:effectLst/>
                        <a:latin typeface="Calibri" panose="020F0502020204030204" pitchFamily="34" charset="0"/>
                      </a:endParaRPr>
                    </a:p>
                  </a:txBody>
                  <a:tcPr marL="7253" marR="7253" marT="7253" marB="0" anchor="b">
                    <a:solidFill>
                      <a:srgbClr val="4F81BD"/>
                    </a:solidFill>
                  </a:tcPr>
                </a:tc>
                <a:tc>
                  <a:txBody>
                    <a:bodyPr/>
                    <a:lstStyle/>
                    <a:p>
                      <a:pPr algn="l" fontAlgn="b"/>
                      <a:r>
                        <a:rPr lang="en-ZA" sz="1400" b="1" u="none" strike="noStrike" dirty="0">
                          <a:effectLst/>
                        </a:rPr>
                        <a:t>           32 094 </a:t>
                      </a:r>
                      <a:endParaRPr lang="en-ZA" sz="1400" b="1" i="0" u="none" strike="noStrike" dirty="0">
                        <a:solidFill>
                          <a:srgbClr val="000000"/>
                        </a:solidFill>
                        <a:effectLst/>
                        <a:latin typeface="Calibri" panose="020F0502020204030204" pitchFamily="34" charset="0"/>
                      </a:endParaRPr>
                    </a:p>
                  </a:txBody>
                  <a:tcPr marL="7253" marR="7253" marT="7253" marB="0" anchor="b">
                    <a:solidFill>
                      <a:srgbClr val="4F81BD"/>
                    </a:solidFill>
                  </a:tcPr>
                </a:tc>
                <a:tc>
                  <a:txBody>
                    <a:bodyPr/>
                    <a:lstStyle/>
                    <a:p>
                      <a:pPr algn="l" fontAlgn="b"/>
                      <a:r>
                        <a:rPr lang="en-ZA" sz="1400" b="1" u="none" strike="noStrike" dirty="0">
                          <a:effectLst/>
                        </a:rPr>
                        <a:t>           31 407 </a:t>
                      </a:r>
                      <a:endParaRPr lang="en-ZA" sz="1400" b="1" i="0" u="none" strike="noStrike" dirty="0">
                        <a:solidFill>
                          <a:srgbClr val="000000"/>
                        </a:solidFill>
                        <a:effectLst/>
                        <a:latin typeface="Calibri" panose="020F0502020204030204" pitchFamily="34" charset="0"/>
                      </a:endParaRPr>
                    </a:p>
                  </a:txBody>
                  <a:tcPr marL="7253" marR="7253" marT="7253" marB="0" anchor="b">
                    <a:solidFill>
                      <a:srgbClr val="4F81BD"/>
                    </a:solidFill>
                  </a:tcPr>
                </a:tc>
              </a:tr>
            </a:tbl>
          </a:graphicData>
        </a:graphic>
      </p:graphicFrame>
    </p:spTree>
    <p:extLst>
      <p:ext uri="{BB962C8B-B14F-4D97-AF65-F5344CB8AC3E}">
        <p14:creationId xmlns:p14="http://schemas.microsoft.com/office/powerpoint/2010/main" xmlns="" val="34602714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9973" y="0"/>
            <a:ext cx="7394027" cy="969771"/>
          </a:xfrm>
        </p:spPr>
        <p:txBody>
          <a:bodyPr/>
          <a:lstStyle/>
          <a:p>
            <a:r>
              <a:rPr lang="en-ZA" dirty="0" smtClean="0"/>
              <a:t>Appropriation statement </a:t>
            </a:r>
            <a:br>
              <a:rPr lang="en-ZA" dirty="0" smtClean="0"/>
            </a:br>
            <a:r>
              <a:rPr lang="en-ZA" sz="1800" dirty="0"/>
              <a:t>(continued)</a:t>
            </a:r>
          </a:p>
        </p:txBody>
      </p:sp>
      <p:sp>
        <p:nvSpPr>
          <p:cNvPr id="5" name="Slide Number Placeholder 4"/>
          <p:cNvSpPr>
            <a:spLocks noGrp="1"/>
          </p:cNvSpPr>
          <p:nvPr>
            <p:ph type="sldNum" sz="quarter" idx="12"/>
          </p:nvPr>
        </p:nvSpPr>
        <p:spPr/>
        <p:txBody>
          <a:bodyPr/>
          <a:lstStyle/>
          <a:p>
            <a:fld id="{4414807B-44EB-7242-827D-16A5EC7111B6}" type="slidenum">
              <a:rPr lang="en-ZA" smtClean="0"/>
              <a:pPr/>
              <a:t>18</a:t>
            </a:fld>
            <a:endParaRPr lang="en-ZA"/>
          </a:p>
        </p:txBody>
      </p:sp>
      <p:graphicFrame>
        <p:nvGraphicFramePr>
          <p:cNvPr id="4" name="Table 3"/>
          <p:cNvGraphicFramePr>
            <a:graphicFrameLocks noGrp="1"/>
          </p:cNvGraphicFramePr>
          <p:nvPr>
            <p:extLst>
              <p:ext uri="{D42A27DB-BD31-4B8C-83A1-F6EECF244321}">
                <p14:modId xmlns:p14="http://schemas.microsoft.com/office/powerpoint/2010/main" xmlns="" val="2355360867"/>
              </p:ext>
            </p:extLst>
          </p:nvPr>
        </p:nvGraphicFramePr>
        <p:xfrm>
          <a:off x="177800" y="1737361"/>
          <a:ext cx="8788401" cy="3383277"/>
        </p:xfrm>
        <a:graphic>
          <a:graphicData uri="http://schemas.openxmlformats.org/drawingml/2006/table">
            <a:tbl>
              <a:tblPr>
                <a:tableStyleId>{5C22544A-7EE6-4342-B048-85BDC9FD1C3A}</a:tableStyleId>
              </a:tblPr>
              <a:tblGrid>
                <a:gridCol w="2543865"/>
                <a:gridCol w="1040756"/>
                <a:gridCol w="1040756"/>
                <a:gridCol w="1040756"/>
                <a:gridCol w="1040756"/>
                <a:gridCol w="1040756"/>
                <a:gridCol w="1040756"/>
              </a:tblGrid>
              <a:tr h="36000">
                <a:tc rowSpan="2">
                  <a:txBody>
                    <a:bodyPr/>
                    <a:lstStyle/>
                    <a:p>
                      <a:pPr algn="ctr" fontAlgn="t"/>
                      <a:r>
                        <a:rPr lang="en-ZA" sz="1300" b="1" u="none" strike="noStrike" dirty="0">
                          <a:effectLst/>
                        </a:rPr>
                        <a:t>Description</a:t>
                      </a:r>
                      <a:endParaRPr lang="en-ZA" sz="1300" b="1" i="0" u="none" strike="noStrike" dirty="0">
                        <a:solidFill>
                          <a:srgbClr val="000000"/>
                        </a:solidFill>
                        <a:effectLst/>
                        <a:latin typeface="Calibri" panose="020F0502020204030204" pitchFamily="34" charset="0"/>
                      </a:endParaRPr>
                    </a:p>
                  </a:txBody>
                  <a:tcPr marL="6927" marR="6927" marT="6927" marB="0">
                    <a:solidFill>
                      <a:srgbClr val="4F81BD"/>
                    </a:solidFill>
                  </a:tcPr>
                </a:tc>
                <a:tc gridSpan="4">
                  <a:txBody>
                    <a:bodyPr/>
                    <a:lstStyle/>
                    <a:p>
                      <a:pPr algn="ctr" fontAlgn="b"/>
                      <a:r>
                        <a:rPr lang="en-ZA" sz="1400" b="1" u="none" strike="noStrike" dirty="0">
                          <a:effectLst/>
                        </a:rPr>
                        <a:t>2017/18</a:t>
                      </a:r>
                      <a:endParaRPr lang="en-ZA" sz="1400" b="1" i="0" u="none" strike="noStrike" dirty="0">
                        <a:solidFill>
                          <a:srgbClr val="000000"/>
                        </a:solidFill>
                        <a:effectLst/>
                        <a:latin typeface="Calibri" panose="020F0502020204030204" pitchFamily="34" charset="0"/>
                      </a:endParaRPr>
                    </a:p>
                  </a:txBody>
                  <a:tcPr marL="6927" marR="6927" marT="6927" marB="0" anchor="b">
                    <a:solidFill>
                      <a:srgbClr val="4F81BD"/>
                    </a:solidFill>
                  </a:tcPr>
                </a:tc>
                <a:tc hMerge="1">
                  <a:txBody>
                    <a:bodyPr/>
                    <a:lstStyle/>
                    <a:p>
                      <a:endParaRPr lang="en-ZA"/>
                    </a:p>
                  </a:txBody>
                  <a:tcPr/>
                </a:tc>
                <a:tc hMerge="1">
                  <a:txBody>
                    <a:bodyPr/>
                    <a:lstStyle/>
                    <a:p>
                      <a:endParaRPr lang="en-ZA"/>
                    </a:p>
                  </a:txBody>
                  <a:tcPr/>
                </a:tc>
                <a:tc hMerge="1">
                  <a:txBody>
                    <a:bodyPr/>
                    <a:lstStyle/>
                    <a:p>
                      <a:endParaRPr lang="en-ZA"/>
                    </a:p>
                  </a:txBody>
                  <a:tcPr/>
                </a:tc>
                <a:tc gridSpan="2">
                  <a:txBody>
                    <a:bodyPr/>
                    <a:lstStyle/>
                    <a:p>
                      <a:pPr algn="ctr" fontAlgn="b"/>
                      <a:r>
                        <a:rPr lang="en-ZA" sz="1400" b="1" u="none" strike="noStrike" dirty="0">
                          <a:effectLst/>
                        </a:rPr>
                        <a:t>2016/17</a:t>
                      </a:r>
                      <a:endParaRPr lang="en-ZA" sz="1400" b="1" i="0" u="none" strike="noStrike" dirty="0">
                        <a:solidFill>
                          <a:srgbClr val="000000"/>
                        </a:solidFill>
                        <a:effectLst/>
                        <a:latin typeface="Calibri" panose="020F0502020204030204" pitchFamily="34" charset="0"/>
                      </a:endParaRPr>
                    </a:p>
                  </a:txBody>
                  <a:tcPr marL="6927" marR="6927" marT="6927" marB="0" anchor="b">
                    <a:solidFill>
                      <a:srgbClr val="4F81BD"/>
                    </a:solidFill>
                  </a:tcPr>
                </a:tc>
                <a:tc hMerge="1">
                  <a:txBody>
                    <a:bodyPr/>
                    <a:lstStyle/>
                    <a:p>
                      <a:endParaRPr lang="en-ZA"/>
                    </a:p>
                  </a:txBody>
                  <a:tcPr/>
                </a:tc>
              </a:tr>
              <a:tr h="36000">
                <a:tc vMerge="1">
                  <a:txBody>
                    <a:bodyPr/>
                    <a:lstStyle/>
                    <a:p>
                      <a:endParaRPr lang="en-ZA"/>
                    </a:p>
                  </a:txBody>
                  <a:tcPr/>
                </a:tc>
                <a:tc>
                  <a:txBody>
                    <a:bodyPr/>
                    <a:lstStyle/>
                    <a:p>
                      <a:pPr algn="ctr" fontAlgn="b"/>
                      <a:r>
                        <a:rPr lang="en-ZA" sz="1300" b="1" u="none" strike="noStrike" dirty="0">
                          <a:effectLst/>
                        </a:rPr>
                        <a:t>Final Appropriation</a:t>
                      </a:r>
                      <a:br>
                        <a:rPr lang="en-ZA" sz="1300" b="1" u="none" strike="noStrike" dirty="0">
                          <a:effectLst/>
                        </a:rPr>
                      </a:br>
                      <a:r>
                        <a:rPr lang="en-ZA" sz="1300" b="1" u="none" strike="noStrike" dirty="0">
                          <a:effectLst/>
                        </a:rPr>
                        <a:t/>
                      </a:r>
                      <a:br>
                        <a:rPr lang="en-ZA" sz="1300" b="1" u="none" strike="noStrike" dirty="0">
                          <a:effectLst/>
                        </a:rPr>
                      </a:br>
                      <a:r>
                        <a:rPr lang="en-ZA" sz="1300" b="1" u="none" strike="noStrike" dirty="0">
                          <a:effectLst/>
                        </a:rPr>
                        <a:t>R'000</a:t>
                      </a:r>
                      <a:endParaRPr lang="en-ZA" sz="1300" b="1" i="0" u="none" strike="noStrike" dirty="0">
                        <a:solidFill>
                          <a:srgbClr val="000000"/>
                        </a:solidFill>
                        <a:effectLst/>
                        <a:latin typeface="Calibri" panose="020F0502020204030204" pitchFamily="34" charset="0"/>
                      </a:endParaRPr>
                    </a:p>
                  </a:txBody>
                  <a:tcPr marL="6927" marR="6927" marT="6927" marB="0" anchor="b">
                    <a:solidFill>
                      <a:srgbClr val="4F81BD"/>
                    </a:solidFill>
                  </a:tcPr>
                </a:tc>
                <a:tc>
                  <a:txBody>
                    <a:bodyPr/>
                    <a:lstStyle/>
                    <a:p>
                      <a:pPr algn="ctr" fontAlgn="b"/>
                      <a:r>
                        <a:rPr lang="en-ZA" sz="1300" b="1" u="none" strike="noStrike" dirty="0">
                          <a:effectLst/>
                        </a:rPr>
                        <a:t>Actual Expenditure</a:t>
                      </a:r>
                      <a:br>
                        <a:rPr lang="en-ZA" sz="1300" b="1" u="none" strike="noStrike" dirty="0">
                          <a:effectLst/>
                        </a:rPr>
                      </a:br>
                      <a:r>
                        <a:rPr lang="en-ZA" sz="1300" b="1" u="none" strike="noStrike" dirty="0">
                          <a:effectLst/>
                        </a:rPr>
                        <a:t/>
                      </a:r>
                      <a:br>
                        <a:rPr lang="en-ZA" sz="1300" b="1" u="none" strike="noStrike" dirty="0">
                          <a:effectLst/>
                        </a:rPr>
                      </a:br>
                      <a:r>
                        <a:rPr lang="en-ZA" sz="1300" b="1" u="none" strike="noStrike" dirty="0">
                          <a:effectLst/>
                        </a:rPr>
                        <a:t>R'000</a:t>
                      </a:r>
                      <a:endParaRPr lang="en-ZA" sz="1300" b="1" i="0" u="none" strike="noStrike" dirty="0">
                        <a:solidFill>
                          <a:srgbClr val="000000"/>
                        </a:solidFill>
                        <a:effectLst/>
                        <a:latin typeface="Calibri" panose="020F0502020204030204" pitchFamily="34" charset="0"/>
                      </a:endParaRPr>
                    </a:p>
                  </a:txBody>
                  <a:tcPr marL="6927" marR="6927" marT="6927" marB="0" anchor="b">
                    <a:solidFill>
                      <a:srgbClr val="4F81BD"/>
                    </a:solidFill>
                  </a:tcPr>
                </a:tc>
                <a:tc>
                  <a:txBody>
                    <a:bodyPr/>
                    <a:lstStyle/>
                    <a:p>
                      <a:pPr algn="ctr" fontAlgn="b"/>
                      <a:r>
                        <a:rPr lang="en-ZA" sz="1300" b="1" u="none" strike="noStrike" dirty="0">
                          <a:effectLst/>
                        </a:rPr>
                        <a:t>Variance</a:t>
                      </a:r>
                      <a:br>
                        <a:rPr lang="en-ZA" sz="1300" b="1" u="none" strike="noStrike" dirty="0">
                          <a:effectLst/>
                        </a:rPr>
                      </a:br>
                      <a:r>
                        <a:rPr lang="en-ZA" sz="1300" b="1" u="none" strike="noStrike" dirty="0">
                          <a:effectLst/>
                        </a:rPr>
                        <a:t/>
                      </a:r>
                      <a:br>
                        <a:rPr lang="en-ZA" sz="1300" b="1" u="none" strike="noStrike" dirty="0">
                          <a:effectLst/>
                        </a:rPr>
                      </a:br>
                      <a:r>
                        <a:rPr lang="en-ZA" sz="1300" b="1" u="none" strike="noStrike" dirty="0">
                          <a:effectLst/>
                        </a:rPr>
                        <a:t/>
                      </a:r>
                      <a:br>
                        <a:rPr lang="en-ZA" sz="1300" b="1" u="none" strike="noStrike" dirty="0">
                          <a:effectLst/>
                        </a:rPr>
                      </a:br>
                      <a:r>
                        <a:rPr lang="en-ZA" sz="1300" b="1" u="none" strike="noStrike" dirty="0">
                          <a:effectLst/>
                        </a:rPr>
                        <a:t>R'000</a:t>
                      </a:r>
                      <a:endParaRPr lang="en-ZA" sz="1300" b="1" i="0" u="none" strike="noStrike" dirty="0">
                        <a:solidFill>
                          <a:srgbClr val="000000"/>
                        </a:solidFill>
                        <a:effectLst/>
                        <a:latin typeface="Calibri" panose="020F0502020204030204" pitchFamily="34" charset="0"/>
                      </a:endParaRPr>
                    </a:p>
                  </a:txBody>
                  <a:tcPr marL="6927" marR="6927" marT="6927" marB="0" anchor="b">
                    <a:solidFill>
                      <a:srgbClr val="4F81BD"/>
                    </a:solidFill>
                  </a:tcPr>
                </a:tc>
                <a:tc>
                  <a:txBody>
                    <a:bodyPr/>
                    <a:lstStyle/>
                    <a:p>
                      <a:pPr algn="ctr" fontAlgn="b"/>
                      <a:r>
                        <a:rPr lang="en-ZA" sz="1300" b="1" u="none" strike="noStrike" dirty="0">
                          <a:effectLst/>
                        </a:rPr>
                        <a:t>Expenditure as % of final appropriation</a:t>
                      </a:r>
                      <a:br>
                        <a:rPr lang="en-ZA" sz="1300" b="1" u="none" strike="noStrike" dirty="0">
                          <a:effectLst/>
                        </a:rPr>
                      </a:br>
                      <a:r>
                        <a:rPr lang="en-ZA" sz="1300" b="1" u="none" strike="noStrike" dirty="0">
                          <a:effectLst/>
                        </a:rPr>
                        <a:t>%</a:t>
                      </a:r>
                      <a:endParaRPr lang="en-ZA" sz="1300" b="1" i="0" u="none" strike="noStrike" dirty="0">
                        <a:solidFill>
                          <a:srgbClr val="000000"/>
                        </a:solidFill>
                        <a:effectLst/>
                        <a:latin typeface="Calibri" panose="020F0502020204030204" pitchFamily="34" charset="0"/>
                      </a:endParaRPr>
                    </a:p>
                  </a:txBody>
                  <a:tcPr marL="6927" marR="6927" marT="6927" marB="0" anchor="b">
                    <a:solidFill>
                      <a:srgbClr val="4F81BD"/>
                    </a:solidFill>
                  </a:tcPr>
                </a:tc>
                <a:tc>
                  <a:txBody>
                    <a:bodyPr/>
                    <a:lstStyle/>
                    <a:p>
                      <a:pPr algn="ctr" fontAlgn="b"/>
                      <a:r>
                        <a:rPr lang="en-ZA" sz="1300" b="1" u="none" strike="noStrike" dirty="0">
                          <a:effectLst/>
                        </a:rPr>
                        <a:t/>
                      </a:r>
                      <a:br>
                        <a:rPr lang="en-ZA" sz="1300" b="1" u="none" strike="noStrike" dirty="0">
                          <a:effectLst/>
                        </a:rPr>
                      </a:br>
                      <a:r>
                        <a:rPr lang="en-ZA" sz="1300" b="1" u="none" strike="noStrike" dirty="0">
                          <a:effectLst/>
                        </a:rPr>
                        <a:t>Final Appropriation</a:t>
                      </a:r>
                      <a:br>
                        <a:rPr lang="en-ZA" sz="1300" b="1" u="none" strike="noStrike" dirty="0">
                          <a:effectLst/>
                        </a:rPr>
                      </a:br>
                      <a:r>
                        <a:rPr lang="en-ZA" sz="1300" b="1" u="none" strike="noStrike" dirty="0">
                          <a:effectLst/>
                        </a:rPr>
                        <a:t/>
                      </a:r>
                      <a:br>
                        <a:rPr lang="en-ZA" sz="1300" b="1" u="none" strike="noStrike" dirty="0">
                          <a:effectLst/>
                        </a:rPr>
                      </a:br>
                      <a:r>
                        <a:rPr lang="en-ZA" sz="1300" b="1" u="none" strike="noStrike" dirty="0">
                          <a:effectLst/>
                        </a:rPr>
                        <a:t>R'000</a:t>
                      </a:r>
                      <a:endParaRPr lang="en-ZA" sz="1300" b="1" i="0" u="none" strike="noStrike" dirty="0">
                        <a:solidFill>
                          <a:srgbClr val="000000"/>
                        </a:solidFill>
                        <a:effectLst/>
                        <a:latin typeface="Calibri" panose="020F0502020204030204" pitchFamily="34" charset="0"/>
                      </a:endParaRPr>
                    </a:p>
                  </a:txBody>
                  <a:tcPr marL="6927" marR="6927" marT="6927" marB="0" anchor="b">
                    <a:solidFill>
                      <a:srgbClr val="4F81BD"/>
                    </a:solidFill>
                  </a:tcPr>
                </a:tc>
                <a:tc>
                  <a:txBody>
                    <a:bodyPr/>
                    <a:lstStyle/>
                    <a:p>
                      <a:pPr algn="ctr" fontAlgn="b"/>
                      <a:r>
                        <a:rPr lang="en-ZA" sz="1300" b="1" u="none" strike="noStrike" dirty="0">
                          <a:effectLst/>
                        </a:rPr>
                        <a:t/>
                      </a:r>
                      <a:br>
                        <a:rPr lang="en-ZA" sz="1300" b="1" u="none" strike="noStrike" dirty="0">
                          <a:effectLst/>
                        </a:rPr>
                      </a:br>
                      <a:r>
                        <a:rPr lang="en-ZA" sz="1300" b="1" u="none" strike="noStrike" dirty="0">
                          <a:effectLst/>
                        </a:rPr>
                        <a:t>Actual Expenditure</a:t>
                      </a:r>
                      <a:br>
                        <a:rPr lang="en-ZA" sz="1300" b="1" u="none" strike="noStrike" dirty="0">
                          <a:effectLst/>
                        </a:rPr>
                      </a:br>
                      <a:r>
                        <a:rPr lang="en-ZA" sz="1300" b="1" u="none" strike="noStrike" dirty="0">
                          <a:effectLst/>
                        </a:rPr>
                        <a:t/>
                      </a:r>
                      <a:br>
                        <a:rPr lang="en-ZA" sz="1300" b="1" u="none" strike="noStrike" dirty="0">
                          <a:effectLst/>
                        </a:rPr>
                      </a:br>
                      <a:r>
                        <a:rPr lang="en-ZA" sz="1300" b="1" u="none" strike="noStrike" dirty="0">
                          <a:effectLst/>
                        </a:rPr>
                        <a:t>R'000</a:t>
                      </a:r>
                      <a:endParaRPr lang="en-ZA" sz="1300" b="1" i="0" u="none" strike="noStrike" dirty="0">
                        <a:solidFill>
                          <a:srgbClr val="000000"/>
                        </a:solidFill>
                        <a:effectLst/>
                        <a:latin typeface="Calibri" panose="020F0502020204030204" pitchFamily="34" charset="0"/>
                      </a:endParaRPr>
                    </a:p>
                  </a:txBody>
                  <a:tcPr marL="6927" marR="6927" marT="6927" marB="0" anchor="b">
                    <a:solidFill>
                      <a:srgbClr val="4F81BD"/>
                    </a:solidFill>
                  </a:tcPr>
                </a:tc>
              </a:tr>
              <a:tr h="36000">
                <a:tc>
                  <a:txBody>
                    <a:bodyPr/>
                    <a:lstStyle/>
                    <a:p>
                      <a:pPr algn="l" fontAlgn="b"/>
                      <a:r>
                        <a:rPr lang="en-ZA" sz="1300" u="none" strike="noStrike" dirty="0">
                          <a:effectLst/>
                        </a:rPr>
                        <a:t>Strategic Management</a:t>
                      </a:r>
                      <a:endParaRPr lang="en-ZA" sz="1300" b="0" i="0" u="none" strike="noStrike" dirty="0">
                        <a:solidFill>
                          <a:srgbClr val="000000"/>
                        </a:solidFill>
                        <a:effectLst/>
                        <a:latin typeface="Calibri" panose="020F0502020204030204" pitchFamily="34" charset="0"/>
                      </a:endParaRPr>
                    </a:p>
                  </a:txBody>
                  <a:tcPr marL="6927" marR="6927" marT="6927" marB="0" anchor="b"/>
                </a:tc>
                <a:tc>
                  <a:txBody>
                    <a:bodyPr/>
                    <a:lstStyle/>
                    <a:p>
                      <a:pPr algn="l" fontAlgn="b"/>
                      <a:r>
                        <a:rPr lang="en-ZA" sz="1400" u="none" strike="noStrike">
                          <a:effectLst/>
                        </a:rPr>
                        <a:t>             3 817 </a:t>
                      </a:r>
                      <a:endParaRPr lang="en-ZA" sz="1400" b="0" i="0" u="none" strike="noStrike">
                        <a:solidFill>
                          <a:srgbClr val="000000"/>
                        </a:solidFill>
                        <a:effectLst/>
                        <a:latin typeface="Calibri" panose="020F0502020204030204" pitchFamily="34" charset="0"/>
                      </a:endParaRPr>
                    </a:p>
                  </a:txBody>
                  <a:tcPr marL="6927" marR="6927" marT="6927" marB="0" anchor="b"/>
                </a:tc>
                <a:tc>
                  <a:txBody>
                    <a:bodyPr/>
                    <a:lstStyle/>
                    <a:p>
                      <a:pPr algn="l" fontAlgn="b"/>
                      <a:r>
                        <a:rPr lang="en-ZA" sz="1400" u="none" strike="noStrike" dirty="0">
                          <a:effectLst/>
                        </a:rPr>
                        <a:t>                832 </a:t>
                      </a:r>
                      <a:endParaRPr lang="en-ZA" sz="1400" b="0" i="0" u="none" strike="noStrike" dirty="0">
                        <a:solidFill>
                          <a:srgbClr val="000000"/>
                        </a:solidFill>
                        <a:effectLst/>
                        <a:latin typeface="Calibri" panose="020F0502020204030204" pitchFamily="34" charset="0"/>
                      </a:endParaRPr>
                    </a:p>
                  </a:txBody>
                  <a:tcPr marL="6927" marR="6927" marT="6927" marB="0" anchor="b"/>
                </a:tc>
                <a:tc>
                  <a:txBody>
                    <a:bodyPr/>
                    <a:lstStyle/>
                    <a:p>
                      <a:pPr algn="l" fontAlgn="b"/>
                      <a:r>
                        <a:rPr lang="en-ZA" sz="1400" u="none" strike="noStrike" dirty="0">
                          <a:effectLst/>
                        </a:rPr>
                        <a:t>             2 985 </a:t>
                      </a:r>
                      <a:endParaRPr lang="en-ZA" sz="1400" b="0" i="0" u="none" strike="noStrike" dirty="0">
                        <a:solidFill>
                          <a:srgbClr val="000000"/>
                        </a:solidFill>
                        <a:effectLst/>
                        <a:latin typeface="Calibri" panose="020F0502020204030204" pitchFamily="34" charset="0"/>
                      </a:endParaRPr>
                    </a:p>
                  </a:txBody>
                  <a:tcPr marL="6927" marR="6927" marT="6927" marB="0" anchor="b"/>
                </a:tc>
                <a:tc>
                  <a:txBody>
                    <a:bodyPr/>
                    <a:lstStyle/>
                    <a:p>
                      <a:pPr algn="r" fontAlgn="b"/>
                      <a:r>
                        <a:rPr lang="en-ZA" sz="1400" u="none" strike="noStrike">
                          <a:effectLst/>
                        </a:rPr>
                        <a:t>21.8%</a:t>
                      </a:r>
                      <a:endParaRPr lang="en-ZA" sz="1400" b="0" i="0" u="none" strike="noStrike">
                        <a:solidFill>
                          <a:srgbClr val="000000"/>
                        </a:solidFill>
                        <a:effectLst/>
                        <a:latin typeface="Calibri" panose="020F0502020204030204" pitchFamily="34" charset="0"/>
                      </a:endParaRPr>
                    </a:p>
                  </a:txBody>
                  <a:tcPr marL="6927" marR="6927" marT="6927" marB="0" anchor="b"/>
                </a:tc>
                <a:tc>
                  <a:txBody>
                    <a:bodyPr/>
                    <a:lstStyle/>
                    <a:p>
                      <a:pPr algn="l" fontAlgn="b"/>
                      <a:r>
                        <a:rPr lang="en-ZA" sz="1400" u="none" strike="noStrike">
                          <a:effectLst/>
                        </a:rPr>
                        <a:t>             3 723 </a:t>
                      </a:r>
                      <a:endParaRPr lang="en-ZA" sz="1400" b="0" i="0" u="none" strike="noStrike">
                        <a:solidFill>
                          <a:srgbClr val="000000"/>
                        </a:solidFill>
                        <a:effectLst/>
                        <a:latin typeface="Calibri" panose="020F0502020204030204" pitchFamily="34" charset="0"/>
                      </a:endParaRPr>
                    </a:p>
                  </a:txBody>
                  <a:tcPr marL="6927" marR="6927" marT="6927" marB="0" anchor="b"/>
                </a:tc>
                <a:tc>
                  <a:txBody>
                    <a:bodyPr/>
                    <a:lstStyle/>
                    <a:p>
                      <a:pPr algn="l" fontAlgn="b"/>
                      <a:r>
                        <a:rPr lang="en-ZA" sz="1400" u="none" strike="noStrike" dirty="0">
                          <a:effectLst/>
                        </a:rPr>
                        <a:t>             3 698 </a:t>
                      </a:r>
                      <a:endParaRPr lang="en-ZA" sz="1400" b="0" i="0" u="none" strike="noStrike" dirty="0">
                        <a:solidFill>
                          <a:srgbClr val="000000"/>
                        </a:solidFill>
                        <a:effectLst/>
                        <a:latin typeface="Calibri" panose="020F0502020204030204" pitchFamily="34" charset="0"/>
                      </a:endParaRPr>
                    </a:p>
                  </a:txBody>
                  <a:tcPr marL="6927" marR="6927" marT="6927" marB="0" anchor="b"/>
                </a:tc>
              </a:tr>
              <a:tr h="36000">
                <a:tc>
                  <a:txBody>
                    <a:bodyPr/>
                    <a:lstStyle/>
                    <a:p>
                      <a:pPr algn="l" fontAlgn="b"/>
                      <a:r>
                        <a:rPr lang="en-ZA" sz="1300" u="none" strike="noStrike" dirty="0">
                          <a:effectLst/>
                        </a:rPr>
                        <a:t>Corporate Resource Management</a:t>
                      </a:r>
                      <a:endParaRPr lang="en-ZA" sz="1300" b="0" i="0" u="none" strike="noStrike" dirty="0">
                        <a:solidFill>
                          <a:srgbClr val="000000"/>
                        </a:solidFill>
                        <a:effectLst/>
                        <a:latin typeface="Calibri" panose="020F0502020204030204" pitchFamily="34" charset="0"/>
                      </a:endParaRPr>
                    </a:p>
                  </a:txBody>
                  <a:tcPr marL="6927" marR="6927" marT="6927" marB="0" anchor="b"/>
                </a:tc>
                <a:tc>
                  <a:txBody>
                    <a:bodyPr/>
                    <a:lstStyle/>
                    <a:p>
                      <a:pPr algn="l" fontAlgn="b"/>
                      <a:r>
                        <a:rPr lang="en-ZA" sz="1400" u="none" strike="noStrike">
                          <a:effectLst/>
                        </a:rPr>
                        <a:t>             8 347 </a:t>
                      </a:r>
                      <a:endParaRPr lang="en-ZA" sz="1400" b="0" i="0" u="none" strike="noStrike">
                        <a:solidFill>
                          <a:srgbClr val="000000"/>
                        </a:solidFill>
                        <a:effectLst/>
                        <a:latin typeface="Calibri" panose="020F0502020204030204" pitchFamily="34" charset="0"/>
                      </a:endParaRPr>
                    </a:p>
                  </a:txBody>
                  <a:tcPr marL="6927" marR="6927" marT="6927" marB="0" anchor="b"/>
                </a:tc>
                <a:tc>
                  <a:txBody>
                    <a:bodyPr/>
                    <a:lstStyle/>
                    <a:p>
                      <a:pPr algn="l" fontAlgn="b"/>
                      <a:r>
                        <a:rPr lang="en-ZA" sz="1400" u="none" strike="noStrike">
                          <a:effectLst/>
                        </a:rPr>
                        <a:t>             1 604 </a:t>
                      </a:r>
                      <a:endParaRPr lang="en-ZA" sz="1400" b="0" i="0" u="none" strike="noStrike">
                        <a:solidFill>
                          <a:srgbClr val="000000"/>
                        </a:solidFill>
                        <a:effectLst/>
                        <a:latin typeface="Calibri" panose="020F0502020204030204" pitchFamily="34" charset="0"/>
                      </a:endParaRPr>
                    </a:p>
                  </a:txBody>
                  <a:tcPr marL="6927" marR="6927" marT="6927" marB="0" anchor="b"/>
                </a:tc>
                <a:tc>
                  <a:txBody>
                    <a:bodyPr/>
                    <a:lstStyle/>
                    <a:p>
                      <a:pPr algn="l" fontAlgn="b"/>
                      <a:r>
                        <a:rPr lang="en-ZA" sz="1400" u="none" strike="noStrike">
                          <a:effectLst/>
                        </a:rPr>
                        <a:t>             6 743 </a:t>
                      </a:r>
                      <a:endParaRPr lang="en-ZA" sz="1400" b="0" i="0" u="none" strike="noStrike">
                        <a:solidFill>
                          <a:srgbClr val="000000"/>
                        </a:solidFill>
                        <a:effectLst/>
                        <a:latin typeface="Calibri" panose="020F0502020204030204" pitchFamily="34" charset="0"/>
                      </a:endParaRPr>
                    </a:p>
                  </a:txBody>
                  <a:tcPr marL="6927" marR="6927" marT="6927" marB="0" anchor="b"/>
                </a:tc>
                <a:tc>
                  <a:txBody>
                    <a:bodyPr/>
                    <a:lstStyle/>
                    <a:p>
                      <a:pPr algn="r" fontAlgn="b"/>
                      <a:r>
                        <a:rPr lang="en-ZA" sz="1400" u="none" strike="noStrike">
                          <a:effectLst/>
                        </a:rPr>
                        <a:t>19.2%</a:t>
                      </a:r>
                      <a:endParaRPr lang="en-ZA" sz="1400" b="0" i="0" u="none" strike="noStrike">
                        <a:solidFill>
                          <a:srgbClr val="000000"/>
                        </a:solidFill>
                        <a:effectLst/>
                        <a:latin typeface="Calibri" panose="020F0502020204030204" pitchFamily="34" charset="0"/>
                      </a:endParaRPr>
                    </a:p>
                  </a:txBody>
                  <a:tcPr marL="6927" marR="6927" marT="6927" marB="0" anchor="b"/>
                </a:tc>
                <a:tc>
                  <a:txBody>
                    <a:bodyPr/>
                    <a:lstStyle/>
                    <a:p>
                      <a:pPr algn="l" fontAlgn="b"/>
                      <a:r>
                        <a:rPr lang="en-ZA" sz="1400" u="none" strike="noStrike">
                          <a:effectLst/>
                        </a:rPr>
                        <a:t>             9 690 </a:t>
                      </a:r>
                      <a:endParaRPr lang="en-ZA" sz="1400" b="0" i="0" u="none" strike="noStrike">
                        <a:solidFill>
                          <a:srgbClr val="000000"/>
                        </a:solidFill>
                        <a:effectLst/>
                        <a:latin typeface="Calibri" panose="020F0502020204030204" pitchFamily="34" charset="0"/>
                      </a:endParaRPr>
                    </a:p>
                  </a:txBody>
                  <a:tcPr marL="6927" marR="6927" marT="6927" marB="0" anchor="b"/>
                </a:tc>
                <a:tc>
                  <a:txBody>
                    <a:bodyPr/>
                    <a:lstStyle/>
                    <a:p>
                      <a:pPr algn="l" fontAlgn="b"/>
                      <a:r>
                        <a:rPr lang="en-ZA" sz="1400" u="none" strike="noStrike">
                          <a:effectLst/>
                        </a:rPr>
                        <a:t>             9 583 </a:t>
                      </a:r>
                      <a:endParaRPr lang="en-ZA" sz="1400" b="0" i="0" u="none" strike="noStrike">
                        <a:solidFill>
                          <a:srgbClr val="000000"/>
                        </a:solidFill>
                        <a:effectLst/>
                        <a:latin typeface="Calibri" panose="020F0502020204030204" pitchFamily="34" charset="0"/>
                      </a:endParaRPr>
                    </a:p>
                  </a:txBody>
                  <a:tcPr marL="6927" marR="6927" marT="6927" marB="0" anchor="b"/>
                </a:tc>
              </a:tr>
              <a:tr h="36000">
                <a:tc>
                  <a:txBody>
                    <a:bodyPr/>
                    <a:lstStyle/>
                    <a:p>
                      <a:pPr algn="l" fontAlgn="b"/>
                      <a:r>
                        <a:rPr lang="en-ZA" sz="1300" u="none" strike="noStrike" dirty="0">
                          <a:effectLst/>
                        </a:rPr>
                        <a:t>Office of the Chief Financial Officer</a:t>
                      </a:r>
                      <a:endParaRPr lang="en-ZA" sz="1300" b="0" i="0" u="none" strike="noStrike" dirty="0">
                        <a:solidFill>
                          <a:srgbClr val="000000"/>
                        </a:solidFill>
                        <a:effectLst/>
                        <a:latin typeface="Calibri" panose="020F0502020204030204" pitchFamily="34" charset="0"/>
                      </a:endParaRPr>
                    </a:p>
                  </a:txBody>
                  <a:tcPr marL="6927" marR="6927" marT="6927" marB="0" anchor="b"/>
                </a:tc>
                <a:tc>
                  <a:txBody>
                    <a:bodyPr/>
                    <a:lstStyle/>
                    <a:p>
                      <a:pPr algn="l" fontAlgn="b"/>
                      <a:r>
                        <a:rPr lang="en-ZA" sz="1400" u="none" strike="noStrike">
                          <a:effectLst/>
                        </a:rPr>
                        <a:t>             6 511 </a:t>
                      </a:r>
                      <a:endParaRPr lang="en-ZA" sz="1400" b="0" i="0" u="none" strike="noStrike">
                        <a:solidFill>
                          <a:srgbClr val="000000"/>
                        </a:solidFill>
                        <a:effectLst/>
                        <a:latin typeface="Calibri" panose="020F0502020204030204" pitchFamily="34" charset="0"/>
                      </a:endParaRPr>
                    </a:p>
                  </a:txBody>
                  <a:tcPr marL="6927" marR="6927" marT="6927" marB="0" anchor="b"/>
                </a:tc>
                <a:tc>
                  <a:txBody>
                    <a:bodyPr/>
                    <a:lstStyle/>
                    <a:p>
                      <a:pPr algn="l" fontAlgn="b"/>
                      <a:r>
                        <a:rPr lang="en-ZA" sz="1400" u="none" strike="noStrike">
                          <a:effectLst/>
                        </a:rPr>
                        <a:t>                922 </a:t>
                      </a:r>
                      <a:endParaRPr lang="en-ZA" sz="1400" b="0" i="0" u="none" strike="noStrike">
                        <a:solidFill>
                          <a:srgbClr val="000000"/>
                        </a:solidFill>
                        <a:effectLst/>
                        <a:latin typeface="Calibri" panose="020F0502020204030204" pitchFamily="34" charset="0"/>
                      </a:endParaRPr>
                    </a:p>
                  </a:txBody>
                  <a:tcPr marL="6927" marR="6927" marT="6927" marB="0" anchor="b"/>
                </a:tc>
                <a:tc>
                  <a:txBody>
                    <a:bodyPr/>
                    <a:lstStyle/>
                    <a:p>
                      <a:pPr algn="l" fontAlgn="b"/>
                      <a:r>
                        <a:rPr lang="en-ZA" sz="1400" u="none" strike="noStrike">
                          <a:effectLst/>
                        </a:rPr>
                        <a:t>             5 589 </a:t>
                      </a:r>
                      <a:endParaRPr lang="en-ZA" sz="1400" b="0" i="0" u="none" strike="noStrike">
                        <a:solidFill>
                          <a:srgbClr val="000000"/>
                        </a:solidFill>
                        <a:effectLst/>
                        <a:latin typeface="Calibri" panose="020F0502020204030204" pitchFamily="34" charset="0"/>
                      </a:endParaRPr>
                    </a:p>
                  </a:txBody>
                  <a:tcPr marL="6927" marR="6927" marT="6927" marB="0" anchor="b"/>
                </a:tc>
                <a:tc>
                  <a:txBody>
                    <a:bodyPr/>
                    <a:lstStyle/>
                    <a:p>
                      <a:pPr algn="r" fontAlgn="b"/>
                      <a:r>
                        <a:rPr lang="en-ZA" sz="1400" u="none" strike="noStrike">
                          <a:effectLst/>
                        </a:rPr>
                        <a:t>14.2%</a:t>
                      </a:r>
                      <a:endParaRPr lang="en-ZA" sz="1400" b="0" i="0" u="none" strike="noStrike">
                        <a:solidFill>
                          <a:srgbClr val="000000"/>
                        </a:solidFill>
                        <a:effectLst/>
                        <a:latin typeface="Calibri" panose="020F0502020204030204" pitchFamily="34" charset="0"/>
                      </a:endParaRPr>
                    </a:p>
                  </a:txBody>
                  <a:tcPr marL="6927" marR="6927" marT="6927" marB="0" anchor="b"/>
                </a:tc>
                <a:tc>
                  <a:txBody>
                    <a:bodyPr/>
                    <a:lstStyle/>
                    <a:p>
                      <a:pPr algn="l" fontAlgn="b"/>
                      <a:r>
                        <a:rPr lang="en-ZA" sz="1400" u="none" strike="noStrike">
                          <a:effectLst/>
                        </a:rPr>
                        <a:t>             4 866 </a:t>
                      </a:r>
                      <a:endParaRPr lang="en-ZA" sz="1400" b="0" i="0" u="none" strike="noStrike">
                        <a:solidFill>
                          <a:srgbClr val="000000"/>
                        </a:solidFill>
                        <a:effectLst/>
                        <a:latin typeface="Calibri" panose="020F0502020204030204" pitchFamily="34" charset="0"/>
                      </a:endParaRPr>
                    </a:p>
                  </a:txBody>
                  <a:tcPr marL="6927" marR="6927" marT="6927" marB="0" anchor="b"/>
                </a:tc>
                <a:tc>
                  <a:txBody>
                    <a:bodyPr/>
                    <a:lstStyle/>
                    <a:p>
                      <a:pPr algn="l" fontAlgn="b"/>
                      <a:r>
                        <a:rPr lang="en-ZA" sz="1400" u="none" strike="noStrike">
                          <a:effectLst/>
                        </a:rPr>
                        <a:t>             4 628 </a:t>
                      </a:r>
                      <a:endParaRPr lang="en-ZA" sz="1400" b="0" i="0" u="none" strike="noStrike">
                        <a:solidFill>
                          <a:srgbClr val="000000"/>
                        </a:solidFill>
                        <a:effectLst/>
                        <a:latin typeface="Calibri" panose="020F0502020204030204" pitchFamily="34" charset="0"/>
                      </a:endParaRPr>
                    </a:p>
                  </a:txBody>
                  <a:tcPr marL="6927" marR="6927" marT="6927" marB="0" anchor="b"/>
                </a:tc>
              </a:tr>
              <a:tr h="36000">
                <a:tc>
                  <a:txBody>
                    <a:bodyPr/>
                    <a:lstStyle/>
                    <a:p>
                      <a:pPr algn="l" fontAlgn="b"/>
                      <a:r>
                        <a:rPr lang="en-ZA" sz="1300" b="1" u="none" strike="noStrike" dirty="0">
                          <a:effectLst/>
                        </a:rPr>
                        <a:t>PROGRAMME 1: ADMINISTRATION</a:t>
                      </a:r>
                      <a:endParaRPr lang="en-ZA" sz="1300" b="1" i="0" u="none" strike="noStrike" dirty="0">
                        <a:solidFill>
                          <a:srgbClr val="000000"/>
                        </a:solidFill>
                        <a:effectLst/>
                        <a:latin typeface="Calibri" panose="020F0502020204030204" pitchFamily="34" charset="0"/>
                      </a:endParaRPr>
                    </a:p>
                  </a:txBody>
                  <a:tcPr marL="6927" marR="6927" marT="6927" marB="0" anchor="b">
                    <a:solidFill>
                      <a:srgbClr val="4F81BD"/>
                    </a:solidFill>
                  </a:tcPr>
                </a:tc>
                <a:tc>
                  <a:txBody>
                    <a:bodyPr/>
                    <a:lstStyle/>
                    <a:p>
                      <a:pPr algn="l" fontAlgn="b"/>
                      <a:r>
                        <a:rPr lang="en-ZA" sz="1400" b="1" u="none" strike="noStrike" dirty="0">
                          <a:effectLst/>
                        </a:rPr>
                        <a:t>           18 675 </a:t>
                      </a:r>
                      <a:endParaRPr lang="en-ZA" sz="1400" b="1" i="0" u="none" strike="noStrike" dirty="0">
                        <a:solidFill>
                          <a:srgbClr val="000000"/>
                        </a:solidFill>
                        <a:effectLst/>
                        <a:latin typeface="Calibri" panose="020F0502020204030204" pitchFamily="34" charset="0"/>
                      </a:endParaRPr>
                    </a:p>
                  </a:txBody>
                  <a:tcPr marL="6927" marR="6927" marT="6927" marB="0" anchor="b">
                    <a:solidFill>
                      <a:srgbClr val="4F81BD"/>
                    </a:solidFill>
                  </a:tcPr>
                </a:tc>
                <a:tc>
                  <a:txBody>
                    <a:bodyPr/>
                    <a:lstStyle/>
                    <a:p>
                      <a:pPr algn="l" fontAlgn="b"/>
                      <a:r>
                        <a:rPr lang="en-ZA" sz="1400" b="1" u="none" strike="noStrike">
                          <a:effectLst/>
                        </a:rPr>
                        <a:t>             3 358 </a:t>
                      </a:r>
                      <a:endParaRPr lang="en-ZA" sz="1400" b="1" i="0" u="none" strike="noStrike">
                        <a:solidFill>
                          <a:srgbClr val="000000"/>
                        </a:solidFill>
                        <a:effectLst/>
                        <a:latin typeface="Calibri" panose="020F0502020204030204" pitchFamily="34" charset="0"/>
                      </a:endParaRPr>
                    </a:p>
                  </a:txBody>
                  <a:tcPr marL="6927" marR="6927" marT="6927" marB="0" anchor="b">
                    <a:solidFill>
                      <a:srgbClr val="4F81BD"/>
                    </a:solidFill>
                  </a:tcPr>
                </a:tc>
                <a:tc>
                  <a:txBody>
                    <a:bodyPr/>
                    <a:lstStyle/>
                    <a:p>
                      <a:pPr algn="l" fontAlgn="b"/>
                      <a:r>
                        <a:rPr lang="en-ZA" sz="1400" b="1" u="none" strike="noStrike" dirty="0">
                          <a:effectLst/>
                        </a:rPr>
                        <a:t>           15 317 </a:t>
                      </a:r>
                      <a:endParaRPr lang="en-ZA" sz="1400" b="1" i="0" u="none" strike="noStrike" dirty="0">
                        <a:solidFill>
                          <a:srgbClr val="000000"/>
                        </a:solidFill>
                        <a:effectLst/>
                        <a:latin typeface="Calibri" panose="020F0502020204030204" pitchFamily="34" charset="0"/>
                      </a:endParaRPr>
                    </a:p>
                  </a:txBody>
                  <a:tcPr marL="6927" marR="6927" marT="6927" marB="0" anchor="b">
                    <a:solidFill>
                      <a:srgbClr val="4F81BD"/>
                    </a:solidFill>
                  </a:tcPr>
                </a:tc>
                <a:tc>
                  <a:txBody>
                    <a:bodyPr/>
                    <a:lstStyle/>
                    <a:p>
                      <a:pPr algn="r" fontAlgn="b"/>
                      <a:r>
                        <a:rPr lang="en-ZA" sz="1400" b="1" u="none" strike="noStrike" dirty="0">
                          <a:effectLst/>
                        </a:rPr>
                        <a:t>18.0%</a:t>
                      </a:r>
                      <a:endParaRPr lang="en-ZA" sz="1400" b="1" i="0" u="none" strike="noStrike" dirty="0">
                        <a:solidFill>
                          <a:srgbClr val="000000"/>
                        </a:solidFill>
                        <a:effectLst/>
                        <a:latin typeface="Calibri" panose="020F0502020204030204" pitchFamily="34" charset="0"/>
                      </a:endParaRPr>
                    </a:p>
                  </a:txBody>
                  <a:tcPr marL="6927" marR="6927" marT="6927" marB="0" anchor="b">
                    <a:solidFill>
                      <a:srgbClr val="4F81BD"/>
                    </a:solidFill>
                  </a:tcPr>
                </a:tc>
                <a:tc>
                  <a:txBody>
                    <a:bodyPr/>
                    <a:lstStyle/>
                    <a:p>
                      <a:pPr algn="l" fontAlgn="b"/>
                      <a:r>
                        <a:rPr lang="en-ZA" sz="1400" b="1" u="none" strike="noStrike" dirty="0">
                          <a:effectLst/>
                        </a:rPr>
                        <a:t>           18 279 </a:t>
                      </a:r>
                      <a:endParaRPr lang="en-ZA" sz="1400" b="1" i="0" u="none" strike="noStrike" dirty="0">
                        <a:solidFill>
                          <a:srgbClr val="000000"/>
                        </a:solidFill>
                        <a:effectLst/>
                        <a:latin typeface="Calibri" panose="020F0502020204030204" pitchFamily="34" charset="0"/>
                      </a:endParaRPr>
                    </a:p>
                  </a:txBody>
                  <a:tcPr marL="6927" marR="6927" marT="6927" marB="0" anchor="b">
                    <a:solidFill>
                      <a:srgbClr val="4F81BD"/>
                    </a:solidFill>
                  </a:tcPr>
                </a:tc>
                <a:tc>
                  <a:txBody>
                    <a:bodyPr/>
                    <a:lstStyle/>
                    <a:p>
                      <a:pPr algn="l" fontAlgn="b"/>
                      <a:r>
                        <a:rPr lang="en-ZA" sz="1400" b="1" u="none" strike="noStrike" dirty="0">
                          <a:effectLst/>
                        </a:rPr>
                        <a:t>           17 909 </a:t>
                      </a:r>
                      <a:endParaRPr lang="en-ZA" sz="1400" b="1" i="0" u="none" strike="noStrike" dirty="0">
                        <a:solidFill>
                          <a:srgbClr val="000000"/>
                        </a:solidFill>
                        <a:effectLst/>
                        <a:latin typeface="Calibri" panose="020F0502020204030204" pitchFamily="34" charset="0"/>
                      </a:endParaRPr>
                    </a:p>
                  </a:txBody>
                  <a:tcPr marL="6927" marR="6927" marT="6927" marB="0" anchor="b">
                    <a:solidFill>
                      <a:srgbClr val="4F81BD"/>
                    </a:solidFill>
                  </a:tcPr>
                </a:tc>
              </a:tr>
              <a:tr h="36000">
                <a:tc>
                  <a:txBody>
                    <a:bodyPr/>
                    <a:lstStyle/>
                    <a:p>
                      <a:pPr algn="l" fontAlgn="b"/>
                      <a:r>
                        <a:rPr lang="en-ZA" sz="1300" u="none" strike="noStrike" dirty="0">
                          <a:effectLst/>
                        </a:rPr>
                        <a:t>Research and Development</a:t>
                      </a:r>
                      <a:endParaRPr lang="en-ZA" sz="1300" b="0" i="0" u="none" strike="noStrike" dirty="0">
                        <a:solidFill>
                          <a:srgbClr val="000000"/>
                        </a:solidFill>
                        <a:effectLst/>
                        <a:latin typeface="Calibri" panose="020F0502020204030204" pitchFamily="34" charset="0"/>
                      </a:endParaRPr>
                    </a:p>
                  </a:txBody>
                  <a:tcPr marL="6927" marR="6927" marT="6927" marB="0" anchor="b"/>
                </a:tc>
                <a:tc>
                  <a:txBody>
                    <a:bodyPr/>
                    <a:lstStyle/>
                    <a:p>
                      <a:pPr algn="l" fontAlgn="b"/>
                      <a:r>
                        <a:rPr lang="en-ZA" sz="1400" u="none" strike="noStrike">
                          <a:effectLst/>
                        </a:rPr>
                        <a:t>             3 682 </a:t>
                      </a:r>
                      <a:endParaRPr lang="en-ZA" sz="1400" b="0" i="0" u="none" strike="noStrike">
                        <a:solidFill>
                          <a:srgbClr val="000000"/>
                        </a:solidFill>
                        <a:effectLst/>
                        <a:latin typeface="Calibri" panose="020F0502020204030204" pitchFamily="34" charset="0"/>
                      </a:endParaRPr>
                    </a:p>
                  </a:txBody>
                  <a:tcPr marL="6927" marR="6927" marT="6927" marB="0" anchor="b"/>
                </a:tc>
                <a:tc>
                  <a:txBody>
                    <a:bodyPr/>
                    <a:lstStyle/>
                    <a:p>
                      <a:pPr algn="l" fontAlgn="b"/>
                      <a:r>
                        <a:rPr lang="en-ZA" sz="1400" u="none" strike="noStrike" dirty="0">
                          <a:effectLst/>
                        </a:rPr>
                        <a:t>                690 </a:t>
                      </a:r>
                      <a:endParaRPr lang="en-ZA" sz="1400" b="0" i="0" u="none" strike="noStrike" dirty="0">
                        <a:solidFill>
                          <a:srgbClr val="000000"/>
                        </a:solidFill>
                        <a:effectLst/>
                        <a:latin typeface="Calibri" panose="020F0502020204030204" pitchFamily="34" charset="0"/>
                      </a:endParaRPr>
                    </a:p>
                  </a:txBody>
                  <a:tcPr marL="6927" marR="6927" marT="6927" marB="0" anchor="b"/>
                </a:tc>
                <a:tc>
                  <a:txBody>
                    <a:bodyPr/>
                    <a:lstStyle/>
                    <a:p>
                      <a:pPr algn="l" fontAlgn="b"/>
                      <a:r>
                        <a:rPr lang="en-ZA" sz="1400" u="none" strike="noStrike" dirty="0">
                          <a:effectLst/>
                        </a:rPr>
                        <a:t>             2 992 </a:t>
                      </a:r>
                      <a:endParaRPr lang="en-ZA" sz="1400" b="0" i="0" u="none" strike="noStrike" dirty="0">
                        <a:solidFill>
                          <a:srgbClr val="000000"/>
                        </a:solidFill>
                        <a:effectLst/>
                        <a:latin typeface="Calibri" panose="020F0502020204030204" pitchFamily="34" charset="0"/>
                      </a:endParaRPr>
                    </a:p>
                  </a:txBody>
                  <a:tcPr marL="6927" marR="6927" marT="6927" marB="0" anchor="b"/>
                </a:tc>
                <a:tc>
                  <a:txBody>
                    <a:bodyPr/>
                    <a:lstStyle/>
                    <a:p>
                      <a:pPr algn="r" fontAlgn="b"/>
                      <a:r>
                        <a:rPr lang="en-ZA" sz="1400" u="none" strike="noStrike" dirty="0">
                          <a:effectLst/>
                        </a:rPr>
                        <a:t>18.7%</a:t>
                      </a:r>
                      <a:endParaRPr lang="en-ZA" sz="1400" b="0" i="0" u="none" strike="noStrike" dirty="0">
                        <a:solidFill>
                          <a:srgbClr val="000000"/>
                        </a:solidFill>
                        <a:effectLst/>
                        <a:latin typeface="Calibri" panose="020F0502020204030204" pitchFamily="34" charset="0"/>
                      </a:endParaRPr>
                    </a:p>
                  </a:txBody>
                  <a:tcPr marL="6927" marR="6927" marT="6927" marB="0" anchor="b"/>
                </a:tc>
                <a:tc>
                  <a:txBody>
                    <a:bodyPr/>
                    <a:lstStyle/>
                    <a:p>
                      <a:pPr algn="l" fontAlgn="b"/>
                      <a:r>
                        <a:rPr lang="en-ZA" sz="1400" u="none" strike="noStrike">
                          <a:effectLst/>
                        </a:rPr>
                        <a:t>             2 713 </a:t>
                      </a:r>
                      <a:endParaRPr lang="en-ZA" sz="1400" b="0" i="0" u="none" strike="noStrike">
                        <a:solidFill>
                          <a:srgbClr val="000000"/>
                        </a:solidFill>
                        <a:effectLst/>
                        <a:latin typeface="Calibri" panose="020F0502020204030204" pitchFamily="34" charset="0"/>
                      </a:endParaRPr>
                    </a:p>
                  </a:txBody>
                  <a:tcPr marL="6927" marR="6927" marT="6927" marB="0" anchor="b"/>
                </a:tc>
                <a:tc>
                  <a:txBody>
                    <a:bodyPr/>
                    <a:lstStyle/>
                    <a:p>
                      <a:pPr algn="l" fontAlgn="b"/>
                      <a:r>
                        <a:rPr lang="en-ZA" sz="1400" u="none" strike="noStrike">
                          <a:effectLst/>
                        </a:rPr>
                        <a:t>             2 493 </a:t>
                      </a:r>
                      <a:endParaRPr lang="en-ZA" sz="1400" b="0" i="0" u="none" strike="noStrike">
                        <a:solidFill>
                          <a:srgbClr val="000000"/>
                        </a:solidFill>
                        <a:effectLst/>
                        <a:latin typeface="Calibri" panose="020F0502020204030204" pitchFamily="34" charset="0"/>
                      </a:endParaRPr>
                    </a:p>
                  </a:txBody>
                  <a:tcPr marL="6927" marR="6927" marT="6927" marB="0" anchor="b"/>
                </a:tc>
              </a:tr>
              <a:tr h="36000">
                <a:tc>
                  <a:txBody>
                    <a:bodyPr/>
                    <a:lstStyle/>
                    <a:p>
                      <a:pPr algn="l" fontAlgn="b"/>
                      <a:r>
                        <a:rPr lang="en-ZA" sz="1300" u="none" strike="noStrike" dirty="0">
                          <a:effectLst/>
                        </a:rPr>
                        <a:t>Solution Support and Incubation</a:t>
                      </a:r>
                      <a:endParaRPr lang="en-ZA" sz="1300" b="0" i="0" u="none" strike="noStrike" dirty="0">
                        <a:solidFill>
                          <a:srgbClr val="000000"/>
                        </a:solidFill>
                        <a:effectLst/>
                        <a:latin typeface="Calibri" panose="020F0502020204030204" pitchFamily="34" charset="0"/>
                      </a:endParaRPr>
                    </a:p>
                  </a:txBody>
                  <a:tcPr marL="6927" marR="6927" marT="6927" marB="0" anchor="b"/>
                </a:tc>
                <a:tc>
                  <a:txBody>
                    <a:bodyPr/>
                    <a:lstStyle/>
                    <a:p>
                      <a:pPr algn="l" fontAlgn="b"/>
                      <a:r>
                        <a:rPr lang="en-ZA" sz="1400" u="none" strike="noStrike">
                          <a:effectLst/>
                        </a:rPr>
                        <a:t>             3 347 </a:t>
                      </a:r>
                      <a:endParaRPr lang="en-ZA" sz="1400" b="0" i="0" u="none" strike="noStrike">
                        <a:solidFill>
                          <a:srgbClr val="000000"/>
                        </a:solidFill>
                        <a:effectLst/>
                        <a:latin typeface="Calibri" panose="020F0502020204030204" pitchFamily="34" charset="0"/>
                      </a:endParaRPr>
                    </a:p>
                  </a:txBody>
                  <a:tcPr marL="6927" marR="6927" marT="6927" marB="0" anchor="b"/>
                </a:tc>
                <a:tc>
                  <a:txBody>
                    <a:bodyPr/>
                    <a:lstStyle/>
                    <a:p>
                      <a:pPr algn="l" fontAlgn="b"/>
                      <a:r>
                        <a:rPr lang="en-ZA" sz="1400" u="none" strike="noStrike" dirty="0">
                          <a:effectLst/>
                        </a:rPr>
                        <a:t>                706 </a:t>
                      </a:r>
                      <a:endParaRPr lang="en-ZA" sz="1400" b="0" i="0" u="none" strike="noStrike" dirty="0">
                        <a:solidFill>
                          <a:srgbClr val="000000"/>
                        </a:solidFill>
                        <a:effectLst/>
                        <a:latin typeface="Calibri" panose="020F0502020204030204" pitchFamily="34" charset="0"/>
                      </a:endParaRPr>
                    </a:p>
                  </a:txBody>
                  <a:tcPr marL="6927" marR="6927" marT="6927" marB="0" anchor="b"/>
                </a:tc>
                <a:tc>
                  <a:txBody>
                    <a:bodyPr/>
                    <a:lstStyle/>
                    <a:p>
                      <a:pPr algn="l" fontAlgn="b"/>
                      <a:r>
                        <a:rPr lang="en-ZA" sz="1400" u="none" strike="noStrike" dirty="0">
                          <a:effectLst/>
                        </a:rPr>
                        <a:t>             2 641 </a:t>
                      </a:r>
                      <a:endParaRPr lang="en-ZA" sz="1400" b="0" i="0" u="none" strike="noStrike" dirty="0">
                        <a:solidFill>
                          <a:srgbClr val="000000"/>
                        </a:solidFill>
                        <a:effectLst/>
                        <a:latin typeface="Calibri" panose="020F0502020204030204" pitchFamily="34" charset="0"/>
                      </a:endParaRPr>
                    </a:p>
                  </a:txBody>
                  <a:tcPr marL="6927" marR="6927" marT="6927" marB="0" anchor="b"/>
                </a:tc>
                <a:tc>
                  <a:txBody>
                    <a:bodyPr/>
                    <a:lstStyle/>
                    <a:p>
                      <a:pPr algn="r" fontAlgn="b"/>
                      <a:r>
                        <a:rPr lang="en-ZA" sz="1400" u="none" strike="noStrike" dirty="0">
                          <a:effectLst/>
                        </a:rPr>
                        <a:t>21.1%</a:t>
                      </a:r>
                      <a:endParaRPr lang="en-ZA" sz="1400" b="0" i="0" u="none" strike="noStrike" dirty="0">
                        <a:solidFill>
                          <a:srgbClr val="000000"/>
                        </a:solidFill>
                        <a:effectLst/>
                        <a:latin typeface="Calibri" panose="020F0502020204030204" pitchFamily="34" charset="0"/>
                      </a:endParaRPr>
                    </a:p>
                  </a:txBody>
                  <a:tcPr marL="6927" marR="6927" marT="6927" marB="0" anchor="b"/>
                </a:tc>
                <a:tc>
                  <a:txBody>
                    <a:bodyPr/>
                    <a:lstStyle/>
                    <a:p>
                      <a:pPr algn="l" fontAlgn="b"/>
                      <a:r>
                        <a:rPr lang="en-ZA" sz="1400" u="none" strike="noStrike">
                          <a:effectLst/>
                        </a:rPr>
                        <a:t>             3 441 </a:t>
                      </a:r>
                      <a:endParaRPr lang="en-ZA" sz="1400" b="0" i="0" u="none" strike="noStrike">
                        <a:solidFill>
                          <a:srgbClr val="000000"/>
                        </a:solidFill>
                        <a:effectLst/>
                        <a:latin typeface="Calibri" panose="020F0502020204030204" pitchFamily="34" charset="0"/>
                      </a:endParaRPr>
                    </a:p>
                  </a:txBody>
                  <a:tcPr marL="6927" marR="6927" marT="6927" marB="0" anchor="b"/>
                </a:tc>
                <a:tc>
                  <a:txBody>
                    <a:bodyPr/>
                    <a:lstStyle/>
                    <a:p>
                      <a:pPr algn="l" fontAlgn="b"/>
                      <a:r>
                        <a:rPr lang="en-ZA" sz="1400" u="none" strike="noStrike">
                          <a:effectLst/>
                        </a:rPr>
                        <a:t>             3 420 </a:t>
                      </a:r>
                      <a:endParaRPr lang="en-ZA" sz="1400" b="0" i="0" u="none" strike="noStrike">
                        <a:solidFill>
                          <a:srgbClr val="000000"/>
                        </a:solidFill>
                        <a:effectLst/>
                        <a:latin typeface="Calibri" panose="020F0502020204030204" pitchFamily="34" charset="0"/>
                      </a:endParaRPr>
                    </a:p>
                  </a:txBody>
                  <a:tcPr marL="6927" marR="6927" marT="6927" marB="0" anchor="b"/>
                </a:tc>
              </a:tr>
              <a:tr h="36000">
                <a:tc>
                  <a:txBody>
                    <a:bodyPr/>
                    <a:lstStyle/>
                    <a:p>
                      <a:pPr algn="l" fontAlgn="b"/>
                      <a:r>
                        <a:rPr lang="en-ZA" sz="1300" u="none" strike="noStrike" dirty="0">
                          <a:effectLst/>
                        </a:rPr>
                        <a:t>Enabling Environment</a:t>
                      </a:r>
                      <a:endParaRPr lang="en-ZA" sz="1300" b="0" i="0" u="none" strike="noStrike" dirty="0">
                        <a:solidFill>
                          <a:srgbClr val="000000"/>
                        </a:solidFill>
                        <a:effectLst/>
                        <a:latin typeface="Calibri" panose="020F0502020204030204" pitchFamily="34" charset="0"/>
                      </a:endParaRPr>
                    </a:p>
                  </a:txBody>
                  <a:tcPr marL="6927" marR="6927" marT="6927" marB="0" anchor="b"/>
                </a:tc>
                <a:tc>
                  <a:txBody>
                    <a:bodyPr/>
                    <a:lstStyle/>
                    <a:p>
                      <a:pPr algn="l" fontAlgn="b"/>
                      <a:r>
                        <a:rPr lang="en-ZA" sz="1400" u="none" strike="noStrike">
                          <a:effectLst/>
                        </a:rPr>
                        <a:t>             8 351 </a:t>
                      </a:r>
                      <a:endParaRPr lang="en-ZA" sz="1400" b="0" i="0" u="none" strike="noStrike">
                        <a:solidFill>
                          <a:srgbClr val="000000"/>
                        </a:solidFill>
                        <a:effectLst/>
                        <a:latin typeface="Calibri" panose="020F0502020204030204" pitchFamily="34" charset="0"/>
                      </a:endParaRPr>
                    </a:p>
                  </a:txBody>
                  <a:tcPr marL="6927" marR="6927" marT="6927" marB="0" anchor="b"/>
                </a:tc>
                <a:tc>
                  <a:txBody>
                    <a:bodyPr/>
                    <a:lstStyle/>
                    <a:p>
                      <a:pPr algn="l" fontAlgn="b"/>
                      <a:r>
                        <a:rPr lang="en-ZA" sz="1400" u="none" strike="noStrike">
                          <a:effectLst/>
                        </a:rPr>
                        <a:t>             1 099 </a:t>
                      </a:r>
                      <a:endParaRPr lang="en-ZA" sz="1400" b="0" i="0" u="none" strike="noStrike">
                        <a:solidFill>
                          <a:srgbClr val="000000"/>
                        </a:solidFill>
                        <a:effectLst/>
                        <a:latin typeface="Calibri" panose="020F0502020204030204" pitchFamily="34" charset="0"/>
                      </a:endParaRPr>
                    </a:p>
                  </a:txBody>
                  <a:tcPr marL="6927" marR="6927" marT="6927" marB="0" anchor="b"/>
                </a:tc>
                <a:tc>
                  <a:txBody>
                    <a:bodyPr/>
                    <a:lstStyle/>
                    <a:p>
                      <a:pPr algn="l" fontAlgn="b"/>
                      <a:r>
                        <a:rPr lang="en-ZA" sz="1400" u="none" strike="noStrike" dirty="0">
                          <a:effectLst/>
                        </a:rPr>
                        <a:t>             7 252 </a:t>
                      </a:r>
                      <a:endParaRPr lang="en-ZA" sz="1400" b="0" i="0" u="none" strike="noStrike" dirty="0">
                        <a:solidFill>
                          <a:srgbClr val="000000"/>
                        </a:solidFill>
                        <a:effectLst/>
                        <a:latin typeface="Calibri" panose="020F0502020204030204" pitchFamily="34" charset="0"/>
                      </a:endParaRPr>
                    </a:p>
                  </a:txBody>
                  <a:tcPr marL="6927" marR="6927" marT="6927" marB="0" anchor="b"/>
                </a:tc>
                <a:tc>
                  <a:txBody>
                    <a:bodyPr/>
                    <a:lstStyle/>
                    <a:p>
                      <a:pPr algn="r" fontAlgn="b"/>
                      <a:r>
                        <a:rPr lang="en-ZA" sz="1400" u="none" strike="noStrike" dirty="0">
                          <a:effectLst/>
                        </a:rPr>
                        <a:t>13.2%</a:t>
                      </a:r>
                      <a:endParaRPr lang="en-ZA" sz="1400" b="0" i="0" u="none" strike="noStrike" dirty="0">
                        <a:solidFill>
                          <a:srgbClr val="000000"/>
                        </a:solidFill>
                        <a:effectLst/>
                        <a:latin typeface="Calibri" panose="020F0502020204030204" pitchFamily="34" charset="0"/>
                      </a:endParaRPr>
                    </a:p>
                  </a:txBody>
                  <a:tcPr marL="6927" marR="6927" marT="6927" marB="0" anchor="b"/>
                </a:tc>
                <a:tc>
                  <a:txBody>
                    <a:bodyPr/>
                    <a:lstStyle/>
                    <a:p>
                      <a:pPr algn="l" fontAlgn="b"/>
                      <a:r>
                        <a:rPr lang="en-ZA" sz="1400" u="none" strike="noStrike" dirty="0">
                          <a:effectLst/>
                        </a:rPr>
                        <a:t>             7 661 </a:t>
                      </a:r>
                      <a:endParaRPr lang="en-ZA" sz="1400" b="0" i="0" u="none" strike="noStrike" dirty="0">
                        <a:solidFill>
                          <a:srgbClr val="000000"/>
                        </a:solidFill>
                        <a:effectLst/>
                        <a:latin typeface="Calibri" panose="020F0502020204030204" pitchFamily="34" charset="0"/>
                      </a:endParaRPr>
                    </a:p>
                  </a:txBody>
                  <a:tcPr marL="6927" marR="6927" marT="6927" marB="0" anchor="b"/>
                </a:tc>
                <a:tc>
                  <a:txBody>
                    <a:bodyPr/>
                    <a:lstStyle/>
                    <a:p>
                      <a:pPr algn="l" fontAlgn="b"/>
                      <a:r>
                        <a:rPr lang="en-ZA" sz="1400" u="none" strike="noStrike">
                          <a:effectLst/>
                        </a:rPr>
                        <a:t>             7 585 </a:t>
                      </a:r>
                      <a:endParaRPr lang="en-ZA" sz="1400" b="0" i="0" u="none" strike="noStrike">
                        <a:solidFill>
                          <a:srgbClr val="000000"/>
                        </a:solidFill>
                        <a:effectLst/>
                        <a:latin typeface="Calibri" panose="020F0502020204030204" pitchFamily="34" charset="0"/>
                      </a:endParaRPr>
                    </a:p>
                  </a:txBody>
                  <a:tcPr marL="6927" marR="6927" marT="6927" marB="0" anchor="b"/>
                </a:tc>
              </a:tr>
              <a:tr h="36000">
                <a:tc>
                  <a:txBody>
                    <a:bodyPr/>
                    <a:lstStyle/>
                    <a:p>
                      <a:pPr algn="l" fontAlgn="b"/>
                      <a:r>
                        <a:rPr lang="en-ZA" sz="1300" b="1" u="none" strike="noStrike" dirty="0">
                          <a:effectLst/>
                        </a:rPr>
                        <a:t>PROGRAMME 2: PUBLIC SECTOR INNOVATION</a:t>
                      </a:r>
                      <a:endParaRPr lang="en-ZA" sz="1300" b="1" i="0" u="none" strike="noStrike" dirty="0">
                        <a:solidFill>
                          <a:srgbClr val="000000"/>
                        </a:solidFill>
                        <a:effectLst/>
                        <a:latin typeface="Calibri" panose="020F0502020204030204" pitchFamily="34" charset="0"/>
                      </a:endParaRPr>
                    </a:p>
                  </a:txBody>
                  <a:tcPr marL="6927" marR="6927" marT="6927" marB="0" anchor="b">
                    <a:solidFill>
                      <a:srgbClr val="4F81BD"/>
                    </a:solidFill>
                  </a:tcPr>
                </a:tc>
                <a:tc>
                  <a:txBody>
                    <a:bodyPr/>
                    <a:lstStyle/>
                    <a:p>
                      <a:pPr algn="l" fontAlgn="b"/>
                      <a:r>
                        <a:rPr lang="en-ZA" sz="1400" b="1" u="none" strike="noStrike" dirty="0">
                          <a:effectLst/>
                        </a:rPr>
                        <a:t>           15 380 </a:t>
                      </a:r>
                      <a:endParaRPr lang="en-ZA" sz="1400" b="1" i="0" u="none" strike="noStrike" dirty="0">
                        <a:solidFill>
                          <a:srgbClr val="000000"/>
                        </a:solidFill>
                        <a:effectLst/>
                        <a:latin typeface="Calibri" panose="020F0502020204030204" pitchFamily="34" charset="0"/>
                      </a:endParaRPr>
                    </a:p>
                  </a:txBody>
                  <a:tcPr marL="6927" marR="6927" marT="6927" marB="0" anchor="b">
                    <a:solidFill>
                      <a:srgbClr val="4F81BD"/>
                    </a:solidFill>
                  </a:tcPr>
                </a:tc>
                <a:tc>
                  <a:txBody>
                    <a:bodyPr/>
                    <a:lstStyle/>
                    <a:p>
                      <a:pPr algn="l" fontAlgn="b"/>
                      <a:r>
                        <a:rPr lang="en-ZA" sz="1400" b="1" u="none" strike="noStrike" dirty="0">
                          <a:effectLst/>
                        </a:rPr>
                        <a:t>             2 495 </a:t>
                      </a:r>
                      <a:endParaRPr lang="en-ZA" sz="1400" b="1" i="0" u="none" strike="noStrike" dirty="0">
                        <a:solidFill>
                          <a:srgbClr val="000000"/>
                        </a:solidFill>
                        <a:effectLst/>
                        <a:latin typeface="Calibri" panose="020F0502020204030204" pitchFamily="34" charset="0"/>
                      </a:endParaRPr>
                    </a:p>
                  </a:txBody>
                  <a:tcPr marL="6927" marR="6927" marT="6927" marB="0" anchor="b">
                    <a:solidFill>
                      <a:srgbClr val="4F81BD"/>
                    </a:solidFill>
                  </a:tcPr>
                </a:tc>
                <a:tc>
                  <a:txBody>
                    <a:bodyPr/>
                    <a:lstStyle/>
                    <a:p>
                      <a:pPr algn="l" fontAlgn="b"/>
                      <a:r>
                        <a:rPr lang="en-ZA" sz="1400" b="1" u="none" strike="noStrike" dirty="0">
                          <a:effectLst/>
                        </a:rPr>
                        <a:t>           12 885 </a:t>
                      </a:r>
                      <a:endParaRPr lang="en-ZA" sz="1400" b="1" i="0" u="none" strike="noStrike" dirty="0">
                        <a:solidFill>
                          <a:srgbClr val="000000"/>
                        </a:solidFill>
                        <a:effectLst/>
                        <a:latin typeface="Calibri" panose="020F0502020204030204" pitchFamily="34" charset="0"/>
                      </a:endParaRPr>
                    </a:p>
                  </a:txBody>
                  <a:tcPr marL="6927" marR="6927" marT="6927" marB="0" anchor="b">
                    <a:solidFill>
                      <a:srgbClr val="4F81BD"/>
                    </a:solidFill>
                  </a:tcPr>
                </a:tc>
                <a:tc>
                  <a:txBody>
                    <a:bodyPr/>
                    <a:lstStyle/>
                    <a:p>
                      <a:pPr algn="r" fontAlgn="b"/>
                      <a:r>
                        <a:rPr lang="en-ZA" sz="1400" b="1" u="none" strike="noStrike" dirty="0">
                          <a:effectLst/>
                        </a:rPr>
                        <a:t>16.2%</a:t>
                      </a:r>
                      <a:endParaRPr lang="en-ZA" sz="1400" b="1" i="0" u="none" strike="noStrike" dirty="0">
                        <a:solidFill>
                          <a:srgbClr val="000000"/>
                        </a:solidFill>
                        <a:effectLst/>
                        <a:latin typeface="Calibri" panose="020F0502020204030204" pitchFamily="34" charset="0"/>
                      </a:endParaRPr>
                    </a:p>
                  </a:txBody>
                  <a:tcPr marL="6927" marR="6927" marT="6927" marB="0" anchor="b">
                    <a:solidFill>
                      <a:srgbClr val="4F81BD"/>
                    </a:solidFill>
                  </a:tcPr>
                </a:tc>
                <a:tc>
                  <a:txBody>
                    <a:bodyPr/>
                    <a:lstStyle/>
                    <a:p>
                      <a:pPr algn="l" fontAlgn="b"/>
                      <a:r>
                        <a:rPr lang="en-ZA" sz="1400" b="1" u="none" strike="noStrike" dirty="0">
                          <a:effectLst/>
                        </a:rPr>
                        <a:t>           13 815 </a:t>
                      </a:r>
                      <a:endParaRPr lang="en-ZA" sz="1400" b="1" i="0" u="none" strike="noStrike" dirty="0">
                        <a:solidFill>
                          <a:srgbClr val="000000"/>
                        </a:solidFill>
                        <a:effectLst/>
                        <a:latin typeface="Calibri" panose="020F0502020204030204" pitchFamily="34" charset="0"/>
                      </a:endParaRPr>
                    </a:p>
                  </a:txBody>
                  <a:tcPr marL="6927" marR="6927" marT="6927" marB="0" anchor="b">
                    <a:solidFill>
                      <a:srgbClr val="4F81BD"/>
                    </a:solidFill>
                  </a:tcPr>
                </a:tc>
                <a:tc>
                  <a:txBody>
                    <a:bodyPr/>
                    <a:lstStyle/>
                    <a:p>
                      <a:pPr algn="l" fontAlgn="b"/>
                      <a:r>
                        <a:rPr lang="en-ZA" sz="1400" b="1" u="none" strike="noStrike" dirty="0">
                          <a:effectLst/>
                        </a:rPr>
                        <a:t>           13 498 </a:t>
                      </a:r>
                      <a:endParaRPr lang="en-ZA" sz="1400" b="1" i="0" u="none" strike="noStrike" dirty="0">
                        <a:solidFill>
                          <a:srgbClr val="000000"/>
                        </a:solidFill>
                        <a:effectLst/>
                        <a:latin typeface="Calibri" panose="020F0502020204030204" pitchFamily="34" charset="0"/>
                      </a:endParaRPr>
                    </a:p>
                  </a:txBody>
                  <a:tcPr marL="6927" marR="6927" marT="6927" marB="0" anchor="b">
                    <a:solidFill>
                      <a:srgbClr val="4F81BD"/>
                    </a:solidFill>
                  </a:tcPr>
                </a:tc>
              </a:tr>
              <a:tr h="36000">
                <a:tc>
                  <a:txBody>
                    <a:bodyPr/>
                    <a:lstStyle/>
                    <a:p>
                      <a:pPr algn="l" fontAlgn="b"/>
                      <a:r>
                        <a:rPr lang="en-ZA" sz="1300" b="1" u="none" strike="noStrike" dirty="0">
                          <a:effectLst/>
                        </a:rPr>
                        <a:t>Total</a:t>
                      </a:r>
                      <a:endParaRPr lang="en-ZA" sz="1300" b="1" i="0" u="none" strike="noStrike" dirty="0">
                        <a:solidFill>
                          <a:srgbClr val="000000"/>
                        </a:solidFill>
                        <a:effectLst/>
                        <a:latin typeface="Calibri" panose="020F0502020204030204" pitchFamily="34" charset="0"/>
                      </a:endParaRPr>
                    </a:p>
                  </a:txBody>
                  <a:tcPr marL="6927" marR="6927" marT="6927" marB="0" anchor="b">
                    <a:solidFill>
                      <a:srgbClr val="4F81BD"/>
                    </a:solidFill>
                  </a:tcPr>
                </a:tc>
                <a:tc>
                  <a:txBody>
                    <a:bodyPr/>
                    <a:lstStyle/>
                    <a:p>
                      <a:pPr algn="l" fontAlgn="b"/>
                      <a:r>
                        <a:rPr lang="en-ZA" sz="1400" b="1" u="none" strike="noStrike" dirty="0">
                          <a:effectLst/>
                        </a:rPr>
                        <a:t>           34 055 </a:t>
                      </a:r>
                      <a:endParaRPr lang="en-ZA" sz="1400" b="1" i="0" u="none" strike="noStrike" dirty="0">
                        <a:solidFill>
                          <a:srgbClr val="000000"/>
                        </a:solidFill>
                        <a:effectLst/>
                        <a:latin typeface="Calibri" panose="020F0502020204030204" pitchFamily="34" charset="0"/>
                      </a:endParaRPr>
                    </a:p>
                  </a:txBody>
                  <a:tcPr marL="6927" marR="6927" marT="6927" marB="0" anchor="b">
                    <a:solidFill>
                      <a:srgbClr val="4F81BD"/>
                    </a:solidFill>
                  </a:tcPr>
                </a:tc>
                <a:tc>
                  <a:txBody>
                    <a:bodyPr/>
                    <a:lstStyle/>
                    <a:p>
                      <a:pPr algn="l" fontAlgn="b"/>
                      <a:r>
                        <a:rPr lang="en-ZA" sz="1400" b="1" u="none" strike="noStrike" dirty="0">
                          <a:effectLst/>
                        </a:rPr>
                        <a:t>             5 853 </a:t>
                      </a:r>
                      <a:endParaRPr lang="en-ZA" sz="1400" b="1" i="0" u="none" strike="noStrike" dirty="0">
                        <a:solidFill>
                          <a:srgbClr val="000000"/>
                        </a:solidFill>
                        <a:effectLst/>
                        <a:latin typeface="Calibri" panose="020F0502020204030204" pitchFamily="34" charset="0"/>
                      </a:endParaRPr>
                    </a:p>
                  </a:txBody>
                  <a:tcPr marL="6927" marR="6927" marT="6927" marB="0" anchor="b">
                    <a:solidFill>
                      <a:srgbClr val="4F81BD"/>
                    </a:solidFill>
                  </a:tcPr>
                </a:tc>
                <a:tc>
                  <a:txBody>
                    <a:bodyPr/>
                    <a:lstStyle/>
                    <a:p>
                      <a:pPr algn="l" fontAlgn="b"/>
                      <a:r>
                        <a:rPr lang="en-ZA" sz="1400" b="1" u="none" strike="noStrike" dirty="0">
                          <a:effectLst/>
                        </a:rPr>
                        <a:t>           28 202 </a:t>
                      </a:r>
                      <a:endParaRPr lang="en-ZA" sz="1400" b="1" i="0" u="none" strike="noStrike" dirty="0">
                        <a:solidFill>
                          <a:srgbClr val="000000"/>
                        </a:solidFill>
                        <a:effectLst/>
                        <a:latin typeface="Calibri" panose="020F0502020204030204" pitchFamily="34" charset="0"/>
                      </a:endParaRPr>
                    </a:p>
                  </a:txBody>
                  <a:tcPr marL="6927" marR="6927" marT="6927" marB="0" anchor="b">
                    <a:solidFill>
                      <a:srgbClr val="4F81BD"/>
                    </a:solidFill>
                  </a:tcPr>
                </a:tc>
                <a:tc>
                  <a:txBody>
                    <a:bodyPr/>
                    <a:lstStyle/>
                    <a:p>
                      <a:pPr algn="r" fontAlgn="b"/>
                      <a:r>
                        <a:rPr lang="en-ZA" sz="1400" b="1" u="none" strike="noStrike" dirty="0">
                          <a:effectLst/>
                        </a:rPr>
                        <a:t>17.2%</a:t>
                      </a:r>
                      <a:endParaRPr lang="en-ZA" sz="1400" b="1" i="0" u="none" strike="noStrike" dirty="0">
                        <a:solidFill>
                          <a:srgbClr val="000000"/>
                        </a:solidFill>
                        <a:effectLst/>
                        <a:latin typeface="Calibri" panose="020F0502020204030204" pitchFamily="34" charset="0"/>
                      </a:endParaRPr>
                    </a:p>
                  </a:txBody>
                  <a:tcPr marL="6927" marR="6927" marT="6927" marB="0" anchor="b">
                    <a:solidFill>
                      <a:srgbClr val="4F81BD"/>
                    </a:solidFill>
                  </a:tcPr>
                </a:tc>
                <a:tc>
                  <a:txBody>
                    <a:bodyPr/>
                    <a:lstStyle/>
                    <a:p>
                      <a:pPr algn="l" fontAlgn="b"/>
                      <a:r>
                        <a:rPr lang="en-ZA" sz="1400" b="1" u="none" strike="noStrike" dirty="0">
                          <a:effectLst/>
                        </a:rPr>
                        <a:t>           32 094 </a:t>
                      </a:r>
                      <a:endParaRPr lang="en-ZA" sz="1400" b="1" i="0" u="none" strike="noStrike" dirty="0">
                        <a:solidFill>
                          <a:srgbClr val="000000"/>
                        </a:solidFill>
                        <a:effectLst/>
                        <a:latin typeface="Calibri" panose="020F0502020204030204" pitchFamily="34" charset="0"/>
                      </a:endParaRPr>
                    </a:p>
                  </a:txBody>
                  <a:tcPr marL="6927" marR="6927" marT="6927" marB="0" anchor="b">
                    <a:solidFill>
                      <a:srgbClr val="4F81BD"/>
                    </a:solidFill>
                  </a:tcPr>
                </a:tc>
                <a:tc>
                  <a:txBody>
                    <a:bodyPr/>
                    <a:lstStyle/>
                    <a:p>
                      <a:pPr algn="l" fontAlgn="b"/>
                      <a:r>
                        <a:rPr lang="en-ZA" sz="1400" b="1" u="none" strike="noStrike" dirty="0">
                          <a:effectLst/>
                        </a:rPr>
                        <a:t>           31 407 </a:t>
                      </a:r>
                      <a:endParaRPr lang="en-ZA" sz="1400" b="1" i="0" u="none" strike="noStrike" dirty="0">
                        <a:solidFill>
                          <a:srgbClr val="000000"/>
                        </a:solidFill>
                        <a:effectLst/>
                        <a:latin typeface="Calibri" panose="020F0502020204030204" pitchFamily="34" charset="0"/>
                      </a:endParaRPr>
                    </a:p>
                  </a:txBody>
                  <a:tcPr marL="6927" marR="6927" marT="6927" marB="0" anchor="b">
                    <a:solidFill>
                      <a:srgbClr val="4F81BD"/>
                    </a:solidFill>
                  </a:tcPr>
                </a:tc>
              </a:tr>
            </a:tbl>
          </a:graphicData>
        </a:graphic>
      </p:graphicFrame>
    </p:spTree>
    <p:extLst>
      <p:ext uri="{BB962C8B-B14F-4D97-AF65-F5344CB8AC3E}">
        <p14:creationId xmlns:p14="http://schemas.microsoft.com/office/powerpoint/2010/main" xmlns="" val="28630450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7854" y="0"/>
            <a:ext cx="7386146" cy="857250"/>
          </a:xfrm>
        </p:spPr>
        <p:txBody>
          <a:bodyPr/>
          <a:lstStyle/>
          <a:p>
            <a:r>
              <a:rPr lang="en-ZA" dirty="0" smtClean="0"/>
              <a:t>Appropriation statement </a:t>
            </a:r>
            <a:r>
              <a:rPr lang="en-ZA" sz="1800" dirty="0"/>
              <a:t>(continued)</a:t>
            </a:r>
            <a:endParaRPr lang="en-ZA" dirty="0"/>
          </a:p>
        </p:txBody>
      </p:sp>
      <p:sp>
        <p:nvSpPr>
          <p:cNvPr id="5" name="Slide Number Placeholder 4"/>
          <p:cNvSpPr>
            <a:spLocks noGrp="1"/>
          </p:cNvSpPr>
          <p:nvPr>
            <p:ph type="sldNum" sz="quarter" idx="12"/>
          </p:nvPr>
        </p:nvSpPr>
        <p:spPr/>
        <p:txBody>
          <a:bodyPr/>
          <a:lstStyle/>
          <a:p>
            <a:fld id="{4414807B-44EB-7242-827D-16A5EC7111B6}" type="slidenum">
              <a:rPr lang="en-ZA" smtClean="0"/>
              <a:pPr/>
              <a:t>19</a:t>
            </a:fld>
            <a:endParaRPr lang="en-ZA"/>
          </a:p>
        </p:txBody>
      </p:sp>
      <p:sp>
        <p:nvSpPr>
          <p:cNvPr id="7" name="TextBox 6"/>
          <p:cNvSpPr txBox="1"/>
          <p:nvPr/>
        </p:nvSpPr>
        <p:spPr>
          <a:xfrm>
            <a:off x="547833" y="1582340"/>
            <a:ext cx="8048335" cy="3693319"/>
          </a:xfrm>
          <a:prstGeom prst="rect">
            <a:avLst/>
          </a:prstGeom>
          <a:noFill/>
        </p:spPr>
        <p:txBody>
          <a:bodyPr wrap="square" rtlCol="0">
            <a:spAutoFit/>
          </a:bodyPr>
          <a:lstStyle/>
          <a:p>
            <a:r>
              <a:rPr lang="en-ZA" b="1" dirty="0" smtClean="0"/>
              <a:t>Programme 1: Administration</a:t>
            </a:r>
          </a:p>
          <a:p>
            <a:endParaRPr lang="en-ZA" b="1" dirty="0" smtClean="0"/>
          </a:p>
          <a:p>
            <a:pPr algn="just"/>
            <a:r>
              <a:rPr lang="en-ZA" dirty="0" smtClean="0"/>
              <a:t>The </a:t>
            </a:r>
            <a:r>
              <a:rPr lang="en-ZA" dirty="0"/>
              <a:t>expenditure is lower than originally projected as the invoices from the Department of Public Works for June 2017, were not submitted in time for payment.  The projection relating to payment for the Auditor General is lower than anticipated following a revised audit methodology which resulted in reduced costs.  The CPSI has identified areas within the organisation which will be funded from these savings</a:t>
            </a:r>
            <a:r>
              <a:rPr lang="en-ZA" dirty="0" smtClean="0"/>
              <a:t>.</a:t>
            </a:r>
          </a:p>
          <a:p>
            <a:endParaRPr lang="en-ZA" dirty="0"/>
          </a:p>
          <a:p>
            <a:r>
              <a:rPr lang="en-ZA" b="1" dirty="0" smtClean="0"/>
              <a:t>Programme 2:  Public Sector Innovation </a:t>
            </a:r>
          </a:p>
          <a:p>
            <a:endParaRPr lang="en-ZA" dirty="0" smtClean="0"/>
          </a:p>
          <a:p>
            <a:pPr algn="just"/>
            <a:r>
              <a:rPr lang="en-ZA" dirty="0" smtClean="0"/>
              <a:t>Projected expenditure for </a:t>
            </a:r>
            <a:r>
              <a:rPr lang="en-ZA" dirty="0"/>
              <a:t>the hosting of the annual Public Service Innovation Conference </a:t>
            </a:r>
            <a:r>
              <a:rPr lang="en-ZA" dirty="0" smtClean="0"/>
              <a:t>was deferred to the 2</a:t>
            </a:r>
            <a:r>
              <a:rPr lang="en-ZA" baseline="30000" dirty="0" smtClean="0"/>
              <a:t>nd</a:t>
            </a:r>
            <a:r>
              <a:rPr lang="en-ZA" dirty="0" smtClean="0"/>
              <a:t> quarter of the financial year.</a:t>
            </a:r>
            <a:endParaRPr lang="en-ZA" dirty="0"/>
          </a:p>
          <a:p>
            <a:endParaRPr lang="en-ZA" dirty="0"/>
          </a:p>
        </p:txBody>
      </p:sp>
    </p:spTree>
    <p:extLst>
      <p:ext uri="{BB962C8B-B14F-4D97-AF65-F5344CB8AC3E}">
        <p14:creationId xmlns:p14="http://schemas.microsoft.com/office/powerpoint/2010/main" xmlns="" val="4772638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7315" y="-13447"/>
            <a:ext cx="6826685" cy="739036"/>
          </a:xfrm>
        </p:spPr>
        <p:txBody>
          <a:bodyPr>
            <a:normAutofit/>
          </a:bodyPr>
          <a:lstStyle/>
          <a:p>
            <a:r>
              <a:rPr lang="en-ZA" sz="2800" b="1" dirty="0" smtClean="0">
                <a:latin typeface="Calibri" panose="020F0502020204030204" pitchFamily="34" charset="0"/>
              </a:rPr>
              <a:t>OVERVIEW</a:t>
            </a:r>
            <a:endParaRPr lang="en-ZA" sz="2800" b="1" dirty="0">
              <a:latin typeface="Calibri" panose="020F0502020204030204" pitchFamily="34" charset="0"/>
            </a:endParaRPr>
          </a:p>
        </p:txBody>
      </p:sp>
      <p:sp>
        <p:nvSpPr>
          <p:cNvPr id="3" name="Content Placeholder 2"/>
          <p:cNvSpPr>
            <a:spLocks noGrp="1"/>
          </p:cNvSpPr>
          <p:nvPr>
            <p:ph idx="1"/>
          </p:nvPr>
        </p:nvSpPr>
        <p:spPr>
          <a:xfrm>
            <a:off x="457200" y="1166018"/>
            <a:ext cx="8229600" cy="4525963"/>
          </a:xfrm>
        </p:spPr>
        <p:txBody>
          <a:bodyPr>
            <a:normAutofit/>
          </a:bodyPr>
          <a:lstStyle/>
          <a:p>
            <a:r>
              <a:rPr lang="en-GB" sz="2800" dirty="0" smtClean="0">
                <a:latin typeface="Calibri" panose="020F0502020204030204" pitchFamily="34" charset="0"/>
              </a:rPr>
              <a:t>Executive Summary	</a:t>
            </a:r>
            <a:endParaRPr lang="en-ZA" sz="2800" dirty="0" smtClean="0">
              <a:latin typeface="Calibri" panose="020F0502020204030204" pitchFamily="34" charset="0"/>
            </a:endParaRPr>
          </a:p>
          <a:p>
            <a:r>
              <a:rPr lang="en-GB" sz="2800" dirty="0" smtClean="0">
                <a:latin typeface="Calibri" panose="020F0502020204030204" pitchFamily="34" charset="0"/>
              </a:rPr>
              <a:t>Purpose and scope of the report	</a:t>
            </a:r>
            <a:endParaRPr lang="en-ZA" sz="2800" dirty="0" smtClean="0">
              <a:latin typeface="Calibri" panose="020F0502020204030204" pitchFamily="34" charset="0"/>
            </a:endParaRPr>
          </a:p>
          <a:p>
            <a:r>
              <a:rPr lang="en-ZA" sz="2800" dirty="0">
                <a:solidFill>
                  <a:prstClr val="black"/>
                </a:solidFill>
                <a:latin typeface="Calibri" panose="020F0502020204030204" pitchFamily="34" charset="0"/>
                <a:ea typeface="+mj-ea"/>
                <a:cs typeface="+mj-cs"/>
              </a:rPr>
              <a:t>Overview of the Organisation’s 1</a:t>
            </a:r>
            <a:r>
              <a:rPr lang="en-ZA" sz="2800" baseline="30000" dirty="0">
                <a:solidFill>
                  <a:prstClr val="black"/>
                </a:solidFill>
                <a:latin typeface="Calibri" panose="020F0502020204030204" pitchFamily="34" charset="0"/>
                <a:ea typeface="+mj-ea"/>
                <a:cs typeface="+mj-cs"/>
              </a:rPr>
              <a:t>st</a:t>
            </a:r>
            <a:r>
              <a:rPr lang="en-ZA" sz="2800" dirty="0">
                <a:solidFill>
                  <a:prstClr val="black"/>
                </a:solidFill>
                <a:latin typeface="Calibri" panose="020F0502020204030204" pitchFamily="34" charset="0"/>
                <a:ea typeface="+mj-ea"/>
                <a:cs typeface="+mj-cs"/>
              </a:rPr>
              <a:t> Quarter Performance </a:t>
            </a:r>
            <a:endParaRPr lang="en-GB" sz="2800" dirty="0" smtClean="0">
              <a:latin typeface="Calibri" panose="020F0502020204030204" pitchFamily="34" charset="0"/>
            </a:endParaRPr>
          </a:p>
          <a:p>
            <a:r>
              <a:rPr lang="en-GB" sz="2800" dirty="0" smtClean="0">
                <a:latin typeface="Calibri" panose="020F0502020204030204" pitchFamily="34" charset="0"/>
              </a:rPr>
              <a:t>1</a:t>
            </a:r>
            <a:r>
              <a:rPr lang="en-GB" sz="2800" baseline="30000" dirty="0" smtClean="0">
                <a:latin typeface="Calibri" panose="020F0502020204030204" pitchFamily="34" charset="0"/>
              </a:rPr>
              <a:t>st </a:t>
            </a:r>
            <a:r>
              <a:rPr lang="en-GB" sz="2800" dirty="0" smtClean="0">
                <a:latin typeface="Calibri" panose="020F0502020204030204" pitchFamily="34" charset="0"/>
              </a:rPr>
              <a:t>Quarter </a:t>
            </a:r>
            <a:r>
              <a:rPr lang="en-GB" sz="2800" dirty="0">
                <a:solidFill>
                  <a:prstClr val="black"/>
                </a:solidFill>
                <a:latin typeface="Calibri" panose="020F0502020204030204" pitchFamily="34" charset="0"/>
              </a:rPr>
              <a:t>Achievements </a:t>
            </a:r>
            <a:r>
              <a:rPr lang="en-GB" sz="2800" dirty="0" smtClean="0">
                <a:latin typeface="Calibri" panose="020F0502020204030204" pitchFamily="34" charset="0"/>
              </a:rPr>
              <a:t>	</a:t>
            </a:r>
          </a:p>
          <a:p>
            <a:r>
              <a:rPr lang="en-ZA" sz="2800" dirty="0">
                <a:solidFill>
                  <a:prstClr val="black"/>
                </a:solidFill>
                <a:latin typeface="Calibri" panose="020F0502020204030204" pitchFamily="34" charset="0"/>
                <a:ea typeface="+mj-ea"/>
                <a:cs typeface="+mj-cs"/>
              </a:rPr>
              <a:t>Progress against 1</a:t>
            </a:r>
            <a:r>
              <a:rPr lang="en-ZA" sz="2800" baseline="30000" dirty="0">
                <a:solidFill>
                  <a:prstClr val="black"/>
                </a:solidFill>
                <a:latin typeface="Calibri" panose="020F0502020204030204" pitchFamily="34" charset="0"/>
                <a:ea typeface="+mj-ea"/>
                <a:cs typeface="+mj-cs"/>
              </a:rPr>
              <a:t>st</a:t>
            </a:r>
            <a:r>
              <a:rPr lang="en-ZA" sz="2800" dirty="0">
                <a:solidFill>
                  <a:prstClr val="black"/>
                </a:solidFill>
                <a:latin typeface="Calibri" panose="020F0502020204030204" pitchFamily="34" charset="0"/>
                <a:ea typeface="+mj-ea"/>
                <a:cs typeface="+mj-cs"/>
              </a:rPr>
              <a:t> Quarter targets</a:t>
            </a:r>
            <a:endParaRPr lang="en-GB" sz="2800" dirty="0" smtClean="0">
              <a:latin typeface="Calibri" panose="020F0502020204030204" pitchFamily="34" charset="0"/>
            </a:endParaRPr>
          </a:p>
          <a:p>
            <a:r>
              <a:rPr lang="en-ZA" sz="2800" smtClean="0">
                <a:solidFill>
                  <a:prstClr val="black"/>
                </a:solidFill>
                <a:latin typeface="Calibri" panose="020F0502020204030204" pitchFamily="34" charset="0"/>
                <a:ea typeface="+mj-ea"/>
                <a:cs typeface="+mj-cs"/>
              </a:rPr>
              <a:t>Appropriation Statement</a:t>
            </a:r>
            <a:endParaRPr lang="en-ZA" dirty="0"/>
          </a:p>
        </p:txBody>
      </p:sp>
      <p:sp>
        <p:nvSpPr>
          <p:cNvPr id="4" name="Slide Number Placeholder 3"/>
          <p:cNvSpPr>
            <a:spLocks noGrp="1"/>
          </p:cNvSpPr>
          <p:nvPr>
            <p:ph type="sldNum" sz="quarter" idx="12"/>
          </p:nvPr>
        </p:nvSpPr>
        <p:spPr/>
        <p:txBody>
          <a:bodyPr/>
          <a:lstStyle/>
          <a:p>
            <a:fld id="{4414807B-44EB-7242-827D-16A5EC7111B6}" type="slidenum">
              <a:rPr lang="en-ZA" smtClean="0"/>
              <a:pPr/>
              <a:t>2</a:t>
            </a:fld>
            <a:endParaRPr lang="en-ZA"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ctr"/>
            <a:endParaRPr lang="en-ZA" dirty="0" smtClean="0"/>
          </a:p>
          <a:p>
            <a:pPr algn="ctr">
              <a:buNone/>
            </a:pPr>
            <a:endParaRPr lang="en-ZA" dirty="0" smtClean="0"/>
          </a:p>
          <a:p>
            <a:pPr algn="ctr">
              <a:buNone/>
            </a:pPr>
            <a:endParaRPr lang="en-ZA" dirty="0" smtClean="0"/>
          </a:p>
          <a:p>
            <a:pPr algn="ctr">
              <a:buNone/>
            </a:pPr>
            <a:r>
              <a:rPr lang="en-ZA" sz="4000" b="1" i="1" dirty="0" smtClean="0">
                <a:latin typeface="Century Gothic" panose="020B0502020202020204" pitchFamily="34" charset="0"/>
              </a:rPr>
              <a:t>THANK YOU</a:t>
            </a:r>
            <a:endParaRPr lang="en-ZA" sz="4000" b="1" i="1" dirty="0">
              <a:latin typeface="Century Gothic" panose="020B0502020202020204" pitchFamily="34" charset="0"/>
            </a:endParaRPr>
          </a:p>
        </p:txBody>
      </p:sp>
      <p:sp>
        <p:nvSpPr>
          <p:cNvPr id="4" name="Slide Number Placeholder 3"/>
          <p:cNvSpPr>
            <a:spLocks noGrp="1"/>
          </p:cNvSpPr>
          <p:nvPr>
            <p:ph type="sldNum" sz="quarter" idx="12"/>
          </p:nvPr>
        </p:nvSpPr>
        <p:spPr/>
        <p:txBody>
          <a:bodyPr/>
          <a:lstStyle/>
          <a:p>
            <a:fld id="{4414807B-44EB-7242-827D-16A5EC7111B6}" type="slidenum">
              <a:rPr lang="en-ZA" smtClean="0"/>
              <a:pPr/>
              <a:t>20</a:t>
            </a:fld>
            <a:endParaRPr lang="en-ZA"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8400" y="0"/>
            <a:ext cx="6825600" cy="726510"/>
          </a:xfrm>
        </p:spPr>
        <p:txBody>
          <a:bodyPr>
            <a:normAutofit fontScale="90000"/>
          </a:bodyPr>
          <a:lstStyle/>
          <a:p>
            <a:r>
              <a:rPr lang="en-ZA" sz="4000" b="1" dirty="0" smtClean="0"/>
              <a:t/>
            </a:r>
            <a:br>
              <a:rPr lang="en-ZA" sz="4000" b="1" dirty="0" smtClean="0"/>
            </a:br>
            <a:r>
              <a:rPr lang="en-ZA" sz="3100" b="1" dirty="0" smtClean="0">
                <a:latin typeface="Calibri" panose="020F0502020204030204" pitchFamily="34" charset="0"/>
              </a:rPr>
              <a:t>Executive Summary </a:t>
            </a:r>
            <a:br>
              <a:rPr lang="en-ZA" sz="3100" b="1" dirty="0" smtClean="0">
                <a:latin typeface="Calibri" panose="020F0502020204030204" pitchFamily="34" charset="0"/>
              </a:rPr>
            </a:br>
            <a:endParaRPr lang="en-ZA" sz="3100" dirty="0">
              <a:latin typeface="Calibri" panose="020F0502020204030204" pitchFamily="34" charset="0"/>
            </a:endParaRPr>
          </a:p>
        </p:txBody>
      </p:sp>
      <p:sp>
        <p:nvSpPr>
          <p:cNvPr id="3" name="Content Placeholder 2"/>
          <p:cNvSpPr>
            <a:spLocks noGrp="1"/>
          </p:cNvSpPr>
          <p:nvPr>
            <p:ph idx="1"/>
          </p:nvPr>
        </p:nvSpPr>
        <p:spPr>
          <a:xfrm>
            <a:off x="457199" y="915498"/>
            <a:ext cx="8461717" cy="5654114"/>
          </a:xfrm>
        </p:spPr>
        <p:txBody>
          <a:bodyPr>
            <a:noAutofit/>
          </a:bodyPr>
          <a:lstStyle/>
          <a:p>
            <a:pPr algn="just">
              <a:spcBef>
                <a:spcPts val="0"/>
              </a:spcBef>
            </a:pPr>
            <a:r>
              <a:rPr lang="en-ZA" sz="2400" dirty="0" smtClean="0">
                <a:latin typeface="Calibri" panose="020F0502020204030204" pitchFamily="34" charset="0"/>
              </a:rPr>
              <a:t>This is a report on the organisation’s progress with regards to the achievement of the 1</a:t>
            </a:r>
            <a:r>
              <a:rPr lang="en-ZA" sz="2400" baseline="30000" dirty="0" smtClean="0">
                <a:latin typeface="Calibri" panose="020F0502020204030204" pitchFamily="34" charset="0"/>
              </a:rPr>
              <a:t>st</a:t>
            </a:r>
            <a:r>
              <a:rPr lang="en-ZA" sz="2400" dirty="0" smtClean="0">
                <a:latin typeface="Calibri" panose="020F0502020204030204" pitchFamily="34" charset="0"/>
              </a:rPr>
              <a:t> Quarter on the organisation’s 2017/2018 Annual Performance Plan (APP) as at the end of June 2017. </a:t>
            </a:r>
          </a:p>
          <a:p>
            <a:pPr algn="just">
              <a:spcBef>
                <a:spcPts val="0"/>
              </a:spcBef>
            </a:pPr>
            <a:endParaRPr lang="en-ZA" sz="2400" dirty="0" smtClean="0">
              <a:latin typeface="Calibri" panose="020F0502020204030204" pitchFamily="34" charset="0"/>
            </a:endParaRPr>
          </a:p>
          <a:p>
            <a:pPr algn="just">
              <a:spcBef>
                <a:spcPts val="0"/>
              </a:spcBef>
            </a:pPr>
            <a:r>
              <a:rPr lang="en-ZA" sz="2400" dirty="0" smtClean="0">
                <a:latin typeface="Calibri" panose="020F0502020204030204" pitchFamily="34" charset="0"/>
              </a:rPr>
              <a:t>The report has been compiled by the Executive members of the CPSI based on the analysis of the progress from the work streams. </a:t>
            </a:r>
          </a:p>
          <a:p>
            <a:pPr algn="just">
              <a:spcBef>
                <a:spcPts val="0"/>
              </a:spcBef>
            </a:pPr>
            <a:endParaRPr lang="en-ZA" sz="2400" dirty="0">
              <a:latin typeface="Calibri" panose="020F0502020204030204" pitchFamily="34" charset="0"/>
            </a:endParaRPr>
          </a:p>
          <a:p>
            <a:pPr algn="just">
              <a:spcBef>
                <a:spcPts val="0"/>
              </a:spcBef>
            </a:pPr>
            <a:r>
              <a:rPr lang="en-ZA" sz="2400" dirty="0" smtClean="0">
                <a:latin typeface="Calibri" panose="020F0502020204030204" pitchFamily="34" charset="0"/>
              </a:rPr>
              <a:t>The reported progress has been verified by the Internal Audit and Risk Management Unit. </a:t>
            </a:r>
          </a:p>
          <a:p>
            <a:pPr marL="0" indent="0" algn="just">
              <a:spcBef>
                <a:spcPts val="0"/>
              </a:spcBef>
              <a:buNone/>
            </a:pPr>
            <a:endParaRPr lang="en-ZA" sz="2400" dirty="0" smtClean="0"/>
          </a:p>
        </p:txBody>
      </p:sp>
      <p:sp>
        <p:nvSpPr>
          <p:cNvPr id="4" name="Slide Number Placeholder 3"/>
          <p:cNvSpPr>
            <a:spLocks noGrp="1"/>
          </p:cNvSpPr>
          <p:nvPr>
            <p:ph type="sldNum" sz="quarter" idx="12"/>
          </p:nvPr>
        </p:nvSpPr>
        <p:spPr/>
        <p:txBody>
          <a:bodyPr/>
          <a:lstStyle/>
          <a:p>
            <a:fld id="{4414807B-44EB-7242-827D-16A5EC7111B6}" type="slidenum">
              <a:rPr lang="en-ZA" smtClean="0"/>
              <a:pPr/>
              <a:t>3</a:t>
            </a:fld>
            <a:endParaRPr lang="en-ZA"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8400" y="0"/>
            <a:ext cx="6825600" cy="739036"/>
          </a:xfrm>
        </p:spPr>
        <p:txBody>
          <a:bodyPr>
            <a:normAutofit/>
          </a:bodyPr>
          <a:lstStyle/>
          <a:p>
            <a:pPr lvl="0"/>
            <a:r>
              <a:rPr lang="en-GB" sz="2800" b="1" dirty="0" smtClean="0">
                <a:latin typeface="Calibri" panose="020F0502020204030204" pitchFamily="34" charset="0"/>
              </a:rPr>
              <a:t>Purpose and scope of the report </a:t>
            </a:r>
            <a:endParaRPr lang="en-ZA" sz="2800" dirty="0">
              <a:latin typeface="Calibri" panose="020F0502020204030204" pitchFamily="34" charset="0"/>
            </a:endParaRPr>
          </a:p>
        </p:txBody>
      </p:sp>
      <p:sp>
        <p:nvSpPr>
          <p:cNvPr id="3" name="Content Placeholder 2"/>
          <p:cNvSpPr>
            <a:spLocks noGrp="1"/>
          </p:cNvSpPr>
          <p:nvPr>
            <p:ph idx="1"/>
          </p:nvPr>
        </p:nvSpPr>
        <p:spPr>
          <a:xfrm>
            <a:off x="295422" y="930605"/>
            <a:ext cx="8581292" cy="5681209"/>
          </a:xfrm>
        </p:spPr>
        <p:txBody>
          <a:bodyPr>
            <a:noAutofit/>
          </a:bodyPr>
          <a:lstStyle/>
          <a:p>
            <a:pPr algn="just">
              <a:spcBef>
                <a:spcPts val="0"/>
              </a:spcBef>
            </a:pPr>
            <a:r>
              <a:rPr lang="en-GB" sz="2000" dirty="0" smtClean="0">
                <a:latin typeface="Calibri" panose="020F0502020204030204" pitchFamily="34" charset="0"/>
              </a:rPr>
              <a:t>The monitoring and reporting of the organisation's performance against its Annual Performance Plan (APP) is a requirement as per:</a:t>
            </a:r>
            <a:endParaRPr lang="en-ZA" sz="2000" dirty="0" smtClean="0">
              <a:latin typeface="Calibri" panose="020F0502020204030204" pitchFamily="34" charset="0"/>
            </a:endParaRPr>
          </a:p>
          <a:p>
            <a:pPr marL="627063" lvl="2" indent="-263525" algn="just">
              <a:spcBef>
                <a:spcPts val="0"/>
              </a:spcBef>
            </a:pPr>
            <a:r>
              <a:rPr lang="en-GB" sz="2000" dirty="0" smtClean="0">
                <a:latin typeface="Calibri" panose="020F0502020204030204" pitchFamily="34" charset="0"/>
              </a:rPr>
              <a:t>Section 40(d) of the Public Finance Management Act, 1999 (Act No 1 of 1999), and </a:t>
            </a:r>
            <a:endParaRPr lang="en-ZA" sz="2000" dirty="0" smtClean="0">
              <a:latin typeface="Calibri" panose="020F0502020204030204" pitchFamily="34" charset="0"/>
            </a:endParaRPr>
          </a:p>
          <a:p>
            <a:pPr marL="627063" lvl="2" indent="-263525" algn="just">
              <a:spcBef>
                <a:spcPts val="0"/>
              </a:spcBef>
            </a:pPr>
            <a:r>
              <a:rPr lang="en-GB" sz="2000" dirty="0" smtClean="0">
                <a:latin typeface="Calibri" panose="020F0502020204030204" pitchFamily="34" charset="0"/>
              </a:rPr>
              <a:t>National Treasury's Framework for Strategic and Annual Performance Plans (August 2010).</a:t>
            </a:r>
          </a:p>
          <a:p>
            <a:pPr lvl="2" algn="just">
              <a:spcBef>
                <a:spcPts val="0"/>
              </a:spcBef>
              <a:buNone/>
            </a:pPr>
            <a:endParaRPr lang="en-ZA" sz="2000" dirty="0" smtClean="0">
              <a:latin typeface="Calibri" panose="020F0502020204030204" pitchFamily="34" charset="0"/>
            </a:endParaRPr>
          </a:p>
          <a:p>
            <a:pPr algn="just">
              <a:spcBef>
                <a:spcPts val="0"/>
              </a:spcBef>
            </a:pPr>
            <a:r>
              <a:rPr lang="en-GB" sz="2000" dirty="0" smtClean="0">
                <a:latin typeface="Calibri" panose="020F0502020204030204" pitchFamily="34" charset="0"/>
              </a:rPr>
              <a:t> Accordingly, the report has been submitted to:</a:t>
            </a:r>
            <a:endParaRPr lang="en-ZA" sz="2000" dirty="0" smtClean="0">
              <a:latin typeface="Calibri" panose="020F0502020204030204" pitchFamily="34" charset="0"/>
            </a:endParaRPr>
          </a:p>
          <a:p>
            <a:pPr marL="627063" lvl="2" indent="-263525" algn="just">
              <a:spcBef>
                <a:spcPts val="0"/>
              </a:spcBef>
            </a:pPr>
            <a:r>
              <a:rPr lang="en-GB" sz="2000" dirty="0" smtClean="0">
                <a:latin typeface="Calibri" panose="020F0502020204030204" pitchFamily="34" charset="0"/>
              </a:rPr>
              <a:t>The Minister and Deputy Minister;</a:t>
            </a:r>
          </a:p>
          <a:p>
            <a:pPr marL="627063" lvl="2" indent="-263525" algn="just">
              <a:spcBef>
                <a:spcPts val="0"/>
              </a:spcBef>
            </a:pPr>
            <a:r>
              <a:rPr lang="en-GB" sz="2000" dirty="0" smtClean="0">
                <a:latin typeface="Calibri" panose="020F0502020204030204" pitchFamily="34" charset="0"/>
              </a:rPr>
              <a:t>The Director General of the DPSA for noting;</a:t>
            </a:r>
            <a:endParaRPr lang="en-ZA" sz="2000" dirty="0" smtClean="0">
              <a:latin typeface="Calibri" panose="020F0502020204030204" pitchFamily="34" charset="0"/>
            </a:endParaRPr>
          </a:p>
          <a:p>
            <a:pPr marL="627063" lvl="2" indent="-263525" algn="just">
              <a:spcBef>
                <a:spcPts val="0"/>
              </a:spcBef>
            </a:pPr>
            <a:r>
              <a:rPr lang="en-GB" sz="2000" dirty="0" smtClean="0">
                <a:latin typeface="Calibri" panose="020F0502020204030204" pitchFamily="34" charset="0"/>
              </a:rPr>
              <a:t>The National Treasury; and</a:t>
            </a:r>
            <a:endParaRPr lang="en-ZA" sz="2000" dirty="0" smtClean="0">
              <a:latin typeface="Calibri" panose="020F0502020204030204" pitchFamily="34" charset="0"/>
            </a:endParaRPr>
          </a:p>
          <a:p>
            <a:pPr marL="627063" lvl="2" indent="-263525" algn="just">
              <a:spcBef>
                <a:spcPts val="0"/>
              </a:spcBef>
            </a:pPr>
            <a:r>
              <a:rPr lang="en-GB" sz="2000" dirty="0" smtClean="0">
                <a:latin typeface="Calibri" panose="020F0502020204030204" pitchFamily="34" charset="0"/>
              </a:rPr>
              <a:t>The Department of Monitoring and Evaluation.</a:t>
            </a:r>
            <a:endParaRPr lang="en-ZA" sz="2000" dirty="0" smtClean="0">
              <a:latin typeface="Calibri" panose="020F0502020204030204" pitchFamily="34" charset="0"/>
            </a:endParaRPr>
          </a:p>
          <a:p>
            <a:pPr>
              <a:spcBef>
                <a:spcPts val="0"/>
              </a:spcBef>
            </a:pPr>
            <a:endParaRPr lang="en-ZA" sz="2000" dirty="0">
              <a:latin typeface="Calibri" panose="020F0502020204030204" pitchFamily="34" charset="0"/>
            </a:endParaRPr>
          </a:p>
          <a:p>
            <a:pPr>
              <a:spcBef>
                <a:spcPts val="0"/>
              </a:spcBef>
            </a:pPr>
            <a:r>
              <a:rPr lang="en-GB" sz="2000" dirty="0" smtClean="0">
                <a:latin typeface="Calibri" panose="020F0502020204030204" pitchFamily="34" charset="0"/>
              </a:rPr>
              <a:t>This 1</a:t>
            </a:r>
            <a:r>
              <a:rPr lang="en-GB" sz="2000" baseline="30000" dirty="0" smtClean="0">
                <a:latin typeface="Calibri" panose="020F0502020204030204" pitchFamily="34" charset="0"/>
              </a:rPr>
              <a:t>st</a:t>
            </a:r>
            <a:r>
              <a:rPr lang="en-GB" sz="2000" dirty="0" smtClean="0">
                <a:latin typeface="Calibri" panose="020F0502020204030204" pitchFamily="34" charset="0"/>
              </a:rPr>
              <a:t> Quarter Report highlights the overall performance of the organisation.</a:t>
            </a:r>
            <a:endParaRPr lang="en-ZA" sz="2000" dirty="0">
              <a:latin typeface="Calibri" panose="020F0502020204030204" pitchFamily="34" charset="0"/>
            </a:endParaRPr>
          </a:p>
        </p:txBody>
      </p:sp>
      <p:sp>
        <p:nvSpPr>
          <p:cNvPr id="4" name="Slide Number Placeholder 3"/>
          <p:cNvSpPr>
            <a:spLocks noGrp="1"/>
          </p:cNvSpPr>
          <p:nvPr>
            <p:ph type="sldNum" sz="quarter" idx="12"/>
          </p:nvPr>
        </p:nvSpPr>
        <p:spPr/>
        <p:txBody>
          <a:bodyPr/>
          <a:lstStyle/>
          <a:p>
            <a:fld id="{4414807B-44EB-7242-827D-16A5EC7111B6}" type="slidenum">
              <a:rPr lang="en-ZA" smtClean="0"/>
              <a:pPr/>
              <a:t>4</a:t>
            </a:fld>
            <a:endParaRPr lang="en-ZA"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8400" y="0"/>
            <a:ext cx="6825600" cy="726510"/>
          </a:xfrm>
        </p:spPr>
        <p:txBody>
          <a:bodyPr>
            <a:noAutofit/>
          </a:bodyPr>
          <a:lstStyle/>
          <a:p>
            <a:r>
              <a:rPr lang="en-ZA" sz="2800" b="1" dirty="0" smtClean="0">
                <a:latin typeface="Calibri" panose="020F0502020204030204" pitchFamily="34" charset="0"/>
              </a:rPr>
              <a:t>Overview of the Organisation’s 1</a:t>
            </a:r>
            <a:r>
              <a:rPr lang="en-ZA" sz="2800" b="1" baseline="30000" dirty="0" smtClean="0">
                <a:latin typeface="Calibri" panose="020F0502020204030204" pitchFamily="34" charset="0"/>
              </a:rPr>
              <a:t>st</a:t>
            </a:r>
            <a:r>
              <a:rPr lang="en-ZA" sz="2800" b="1" dirty="0" smtClean="0">
                <a:latin typeface="Calibri" panose="020F0502020204030204" pitchFamily="34" charset="0"/>
              </a:rPr>
              <a:t> Quarter Performance </a:t>
            </a:r>
            <a:endParaRPr lang="en-ZA" sz="2800" dirty="0">
              <a:latin typeface="Calibri" panose="020F0502020204030204" pitchFamily="34"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3735257803"/>
              </p:ext>
            </p:extLst>
          </p:nvPr>
        </p:nvGraphicFramePr>
        <p:xfrm>
          <a:off x="1822537" y="1253925"/>
          <a:ext cx="6172200" cy="1010920"/>
        </p:xfrm>
        <a:graphic>
          <a:graphicData uri="http://schemas.openxmlformats.org/drawingml/2006/table">
            <a:tbl>
              <a:tblPr firstRow="1" bandRow="1">
                <a:tableStyleId>{5C22544A-7EE6-4342-B048-85BDC9FD1C3A}</a:tableStyleId>
              </a:tblPr>
              <a:tblGrid>
                <a:gridCol w="2057400"/>
                <a:gridCol w="2057400"/>
                <a:gridCol w="2057400"/>
              </a:tblGrid>
              <a:tr h="599049">
                <a:tc>
                  <a:txBody>
                    <a:bodyPr/>
                    <a:lstStyle/>
                    <a:p>
                      <a:r>
                        <a:rPr lang="en-ZA" b="1" dirty="0" smtClean="0">
                          <a:latin typeface="Calibri" panose="020F0502020204030204" pitchFamily="34" charset="0"/>
                        </a:rPr>
                        <a:t>No of Targets 	</a:t>
                      </a:r>
                      <a:endParaRPr lang="en-ZA" dirty="0">
                        <a:latin typeface="Calibri" panose="020F0502020204030204" pitchFamily="34" charset="0"/>
                      </a:endParaRPr>
                    </a:p>
                  </a:txBody>
                  <a:tcPr/>
                </a:tc>
                <a:tc>
                  <a:txBody>
                    <a:bodyPr/>
                    <a:lstStyle/>
                    <a:p>
                      <a:r>
                        <a:rPr lang="en-ZA" b="1" dirty="0" smtClean="0">
                          <a:solidFill>
                            <a:schemeClr val="tx1"/>
                          </a:solidFill>
                          <a:latin typeface="Calibri" panose="020F0502020204030204" pitchFamily="34" charset="0"/>
                        </a:rPr>
                        <a:t>1</a:t>
                      </a:r>
                      <a:r>
                        <a:rPr lang="en-ZA" b="1" baseline="30000" dirty="0" smtClean="0">
                          <a:solidFill>
                            <a:schemeClr val="tx1"/>
                          </a:solidFill>
                          <a:latin typeface="Calibri" panose="020F0502020204030204" pitchFamily="34" charset="0"/>
                        </a:rPr>
                        <a:t>st</a:t>
                      </a:r>
                      <a:r>
                        <a:rPr lang="en-ZA" b="1" baseline="0" dirty="0" smtClean="0">
                          <a:solidFill>
                            <a:schemeClr val="tx1"/>
                          </a:solidFill>
                          <a:latin typeface="Calibri" panose="020F0502020204030204" pitchFamily="34" charset="0"/>
                        </a:rPr>
                        <a:t>  </a:t>
                      </a:r>
                      <a:r>
                        <a:rPr lang="en-ZA" b="1" dirty="0" smtClean="0">
                          <a:solidFill>
                            <a:schemeClr val="tx1"/>
                          </a:solidFill>
                          <a:latin typeface="Calibri" panose="020F0502020204030204" pitchFamily="34" charset="0"/>
                        </a:rPr>
                        <a:t>Quarter Targets Achieved 	</a:t>
                      </a:r>
                      <a:endParaRPr lang="en-ZA" dirty="0">
                        <a:solidFill>
                          <a:schemeClr val="tx1"/>
                        </a:solidFill>
                        <a:latin typeface="Calibri" panose="020F0502020204030204" pitchFamily="34" charset="0"/>
                      </a:endParaRPr>
                    </a:p>
                  </a:txBody>
                  <a:tcPr>
                    <a:solidFill>
                      <a:srgbClr val="92D050"/>
                    </a:solidFill>
                  </a:tcPr>
                </a:tc>
                <a:tc>
                  <a:txBody>
                    <a:bodyPr/>
                    <a:lstStyle/>
                    <a:p>
                      <a:r>
                        <a:rPr lang="en-ZA" b="1" dirty="0" smtClean="0">
                          <a:solidFill>
                            <a:schemeClr val="tx1"/>
                          </a:solidFill>
                          <a:latin typeface="Calibri" panose="020F0502020204030204" pitchFamily="34" charset="0"/>
                        </a:rPr>
                        <a:t>1</a:t>
                      </a:r>
                      <a:r>
                        <a:rPr lang="en-ZA" b="1" baseline="30000" dirty="0" smtClean="0">
                          <a:solidFill>
                            <a:schemeClr val="tx1"/>
                          </a:solidFill>
                          <a:latin typeface="Calibri" panose="020F0502020204030204" pitchFamily="34" charset="0"/>
                        </a:rPr>
                        <a:t>st</a:t>
                      </a:r>
                      <a:r>
                        <a:rPr lang="en-ZA" b="1" dirty="0" smtClean="0">
                          <a:solidFill>
                            <a:schemeClr val="tx1"/>
                          </a:solidFill>
                          <a:latin typeface="Calibri" panose="020F0502020204030204" pitchFamily="34" charset="0"/>
                        </a:rPr>
                        <a:t> Quarter Targets Not Achieved </a:t>
                      </a:r>
                      <a:endParaRPr lang="en-ZA" dirty="0">
                        <a:solidFill>
                          <a:schemeClr val="tx1"/>
                        </a:solidFill>
                        <a:latin typeface="Calibri" panose="020F0502020204030204" pitchFamily="34" charset="0"/>
                      </a:endParaRPr>
                    </a:p>
                  </a:txBody>
                  <a:tcPr>
                    <a:solidFill>
                      <a:srgbClr val="FF0000"/>
                    </a:solidFill>
                  </a:tcPr>
                </a:tc>
              </a:tr>
              <a:tr h="370840">
                <a:tc>
                  <a:txBody>
                    <a:bodyPr/>
                    <a:lstStyle/>
                    <a:p>
                      <a:pPr algn="ctr"/>
                      <a:r>
                        <a:rPr lang="en-ZA" dirty="0" smtClean="0">
                          <a:latin typeface="Calibri" panose="020F0502020204030204" pitchFamily="34" charset="0"/>
                        </a:rPr>
                        <a:t>18</a:t>
                      </a:r>
                      <a:endParaRPr lang="en-ZA" dirty="0">
                        <a:latin typeface="Calibri" panose="020F0502020204030204" pitchFamily="34" charset="0"/>
                      </a:endParaRPr>
                    </a:p>
                  </a:txBody>
                  <a:tcPr/>
                </a:tc>
                <a:tc>
                  <a:txBody>
                    <a:bodyPr/>
                    <a:lstStyle/>
                    <a:p>
                      <a:pPr algn="ctr"/>
                      <a:r>
                        <a:rPr lang="en-ZA" dirty="0" smtClean="0">
                          <a:latin typeface="Calibri" panose="020F0502020204030204" pitchFamily="34" charset="0"/>
                        </a:rPr>
                        <a:t>18</a:t>
                      </a:r>
                      <a:endParaRPr lang="en-ZA" dirty="0">
                        <a:latin typeface="Calibri" panose="020F0502020204030204" pitchFamily="34" charset="0"/>
                      </a:endParaRPr>
                    </a:p>
                  </a:txBody>
                  <a:tcPr>
                    <a:solidFill>
                      <a:srgbClr val="92D050"/>
                    </a:solidFill>
                  </a:tcPr>
                </a:tc>
                <a:tc>
                  <a:txBody>
                    <a:bodyPr/>
                    <a:lstStyle/>
                    <a:p>
                      <a:pPr algn="ctr"/>
                      <a:r>
                        <a:rPr lang="en-ZA" dirty="0" smtClean="0">
                          <a:latin typeface="Calibri" panose="020F0502020204030204" pitchFamily="34" charset="0"/>
                        </a:rPr>
                        <a:t>0</a:t>
                      </a:r>
                      <a:endParaRPr lang="en-ZA" dirty="0">
                        <a:latin typeface="Calibri" panose="020F0502020204030204" pitchFamily="34" charset="0"/>
                      </a:endParaRPr>
                    </a:p>
                  </a:txBody>
                  <a:tcPr>
                    <a:solidFill>
                      <a:srgbClr val="FF0000"/>
                    </a:solidFill>
                  </a:tcPr>
                </a:tc>
              </a:tr>
            </a:tbl>
          </a:graphicData>
        </a:graphic>
      </p:graphicFrame>
      <p:sp>
        <p:nvSpPr>
          <p:cNvPr id="4" name="Slide Number Placeholder 3"/>
          <p:cNvSpPr>
            <a:spLocks noGrp="1"/>
          </p:cNvSpPr>
          <p:nvPr>
            <p:ph type="sldNum" sz="quarter" idx="12"/>
          </p:nvPr>
        </p:nvSpPr>
        <p:spPr/>
        <p:txBody>
          <a:bodyPr/>
          <a:lstStyle/>
          <a:p>
            <a:fld id="{4414807B-44EB-7242-827D-16A5EC7111B6}" type="slidenum">
              <a:rPr lang="en-ZA" smtClean="0"/>
              <a:pPr/>
              <a:t>5</a:t>
            </a:fld>
            <a:endParaRPr lang="en-ZA" dirty="0"/>
          </a:p>
        </p:txBody>
      </p:sp>
      <p:sp>
        <p:nvSpPr>
          <p:cNvPr id="5" name="Rectangle 4"/>
          <p:cNvSpPr/>
          <p:nvPr/>
        </p:nvSpPr>
        <p:spPr>
          <a:xfrm>
            <a:off x="2286000" y="2828836"/>
            <a:ext cx="4572000" cy="646331"/>
          </a:xfrm>
          <a:prstGeom prst="rect">
            <a:avLst/>
          </a:prstGeom>
        </p:spPr>
        <p:txBody>
          <a:bodyPr>
            <a:spAutoFit/>
          </a:bodyPr>
          <a:lstStyle/>
          <a:p>
            <a:r>
              <a:rPr lang="en-ZA" b="1" dirty="0" smtClean="0"/>
              <a:t>		</a:t>
            </a:r>
          </a:p>
          <a:p>
            <a:r>
              <a:rPr lang="en-ZA" dirty="0" smtClean="0"/>
              <a:t>	</a:t>
            </a:r>
          </a:p>
        </p:txBody>
      </p:sp>
      <p:sp>
        <p:nvSpPr>
          <p:cNvPr id="532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dirty="0"/>
          </a:p>
        </p:txBody>
      </p:sp>
      <p:sp>
        <p:nvSpPr>
          <p:cNvPr id="10" name="Rectangle 10"/>
          <p:cNvSpPr>
            <a:spLocks noChangeArrowheads="1"/>
          </p:cNvSpPr>
          <p:nvPr/>
        </p:nvSpPr>
        <p:spPr bwMode="auto">
          <a:xfrm>
            <a:off x="1600200" y="320684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dirty="0"/>
          </a:p>
        </p:txBody>
      </p:sp>
      <p:graphicFrame>
        <p:nvGraphicFramePr>
          <p:cNvPr id="12" name="Chart 11"/>
          <p:cNvGraphicFramePr/>
          <p:nvPr>
            <p:extLst>
              <p:ext uri="{D42A27DB-BD31-4B8C-83A1-F6EECF244321}">
                <p14:modId xmlns:p14="http://schemas.microsoft.com/office/powerpoint/2010/main" xmlns="" val="2495004685"/>
              </p:ext>
            </p:extLst>
          </p:nvPr>
        </p:nvGraphicFramePr>
        <p:xfrm>
          <a:off x="5455085" y="1765664"/>
          <a:ext cx="3450921" cy="4220709"/>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p:cNvSpPr/>
          <p:nvPr/>
        </p:nvSpPr>
        <p:spPr>
          <a:xfrm>
            <a:off x="457200" y="2301421"/>
            <a:ext cx="4572000" cy="2585323"/>
          </a:xfrm>
          <a:prstGeom prst="rect">
            <a:avLst/>
          </a:prstGeom>
        </p:spPr>
        <p:txBody>
          <a:bodyPr>
            <a:spAutoFit/>
          </a:bodyPr>
          <a:lstStyle/>
          <a:p>
            <a:pPr algn="just">
              <a:spcBef>
                <a:spcPts val="0"/>
              </a:spcBef>
              <a:buFont typeface="Arial" panose="020B0604020202020204" pitchFamily="34" charset="0"/>
              <a:buChar char="•"/>
            </a:pPr>
            <a:endParaRPr lang="en-ZA" dirty="0">
              <a:latin typeface="Calibri" panose="020F0502020204030204" pitchFamily="34" charset="0"/>
            </a:endParaRPr>
          </a:p>
          <a:p>
            <a:pPr algn="just">
              <a:spcBef>
                <a:spcPts val="0"/>
              </a:spcBef>
              <a:buFont typeface="Arial" panose="020B0604020202020204" pitchFamily="34" charset="0"/>
              <a:buChar char="•"/>
            </a:pPr>
            <a:r>
              <a:rPr lang="en-ZA" dirty="0">
                <a:latin typeface="Calibri" panose="020F0502020204030204" pitchFamily="34" charset="0"/>
              </a:rPr>
              <a:t>During the </a:t>
            </a:r>
            <a:r>
              <a:rPr lang="en-ZA" dirty="0" smtClean="0">
                <a:latin typeface="Calibri" panose="020F0502020204030204" pitchFamily="34" charset="0"/>
              </a:rPr>
              <a:t>1</a:t>
            </a:r>
            <a:r>
              <a:rPr lang="en-ZA" baseline="30000" dirty="0" smtClean="0">
                <a:latin typeface="Calibri" panose="020F0502020204030204" pitchFamily="34" charset="0"/>
              </a:rPr>
              <a:t>st</a:t>
            </a:r>
            <a:r>
              <a:rPr lang="en-ZA" dirty="0" smtClean="0">
                <a:latin typeface="Calibri" panose="020F0502020204030204" pitchFamily="34" charset="0"/>
              </a:rPr>
              <a:t> Quarter </a:t>
            </a:r>
            <a:r>
              <a:rPr lang="en-ZA" dirty="0">
                <a:latin typeface="Calibri" panose="020F0502020204030204" pitchFamily="34" charset="0"/>
              </a:rPr>
              <a:t>period the organisation had </a:t>
            </a:r>
            <a:r>
              <a:rPr lang="en-ZA" dirty="0" smtClean="0">
                <a:latin typeface="Calibri" panose="020F0502020204030204" pitchFamily="34" charset="0"/>
              </a:rPr>
              <a:t>18 </a:t>
            </a:r>
            <a:r>
              <a:rPr lang="en-ZA" dirty="0">
                <a:latin typeface="Calibri" panose="020F0502020204030204" pitchFamily="34" charset="0"/>
              </a:rPr>
              <a:t>Targets and </a:t>
            </a:r>
            <a:r>
              <a:rPr lang="en-ZA" dirty="0" smtClean="0">
                <a:latin typeface="Calibri" panose="020F0502020204030204" pitchFamily="34" charset="0"/>
              </a:rPr>
              <a:t>all (100%) </a:t>
            </a:r>
            <a:r>
              <a:rPr lang="en-ZA" dirty="0">
                <a:latin typeface="Calibri" panose="020F0502020204030204" pitchFamily="34" charset="0"/>
              </a:rPr>
              <a:t>of the targets were achieved </a:t>
            </a:r>
            <a:r>
              <a:rPr lang="en-ZA" dirty="0" smtClean="0">
                <a:latin typeface="Calibri" panose="020F0502020204030204" pitchFamily="34" charset="0"/>
              </a:rPr>
              <a:t>as </a:t>
            </a:r>
            <a:r>
              <a:rPr lang="en-ZA" dirty="0">
                <a:latin typeface="Calibri" panose="020F0502020204030204" pitchFamily="34" charset="0"/>
              </a:rPr>
              <a:t>at </a:t>
            </a:r>
            <a:r>
              <a:rPr lang="en-ZA" dirty="0" smtClean="0">
                <a:latin typeface="Calibri" panose="020F0502020204030204" pitchFamily="34" charset="0"/>
              </a:rPr>
              <a:t>30 June 2017. </a:t>
            </a:r>
            <a:endParaRPr lang="en-ZA" dirty="0">
              <a:latin typeface="Calibri" panose="020F0502020204030204" pitchFamily="34" charset="0"/>
            </a:endParaRPr>
          </a:p>
          <a:p>
            <a:pPr algn="just">
              <a:spcBef>
                <a:spcPts val="0"/>
              </a:spcBef>
            </a:pPr>
            <a:endParaRPr lang="en-ZA" dirty="0">
              <a:latin typeface="Calibri" panose="020F0502020204030204" pitchFamily="34" charset="0"/>
            </a:endParaRPr>
          </a:p>
          <a:p>
            <a:pPr algn="just">
              <a:spcBef>
                <a:spcPts val="0"/>
              </a:spcBef>
              <a:buFont typeface="Arial" panose="020B0604020202020204" pitchFamily="34" charset="0"/>
              <a:buChar char="•"/>
            </a:pPr>
            <a:r>
              <a:rPr lang="en-ZA" dirty="0">
                <a:latin typeface="Calibri" panose="020F0502020204030204" pitchFamily="34" charset="0"/>
              </a:rPr>
              <a:t>The full achievement (100%) of quarterly targets gives assurance that the planned annual targets, as per the </a:t>
            </a:r>
            <a:r>
              <a:rPr lang="en-ZA" dirty="0" smtClean="0">
                <a:latin typeface="Calibri" panose="020F0502020204030204" pitchFamily="34" charset="0"/>
              </a:rPr>
              <a:t>2017/18 </a:t>
            </a:r>
            <a:r>
              <a:rPr lang="en-ZA" dirty="0">
                <a:latin typeface="Calibri" panose="020F0502020204030204" pitchFamily="34" charset="0"/>
              </a:rPr>
              <a:t>Annual Performance Plan will be achieved.</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b="1" dirty="0" smtClean="0">
                <a:latin typeface="Calibri" panose="020F0502020204030204" pitchFamily="34" charset="0"/>
              </a:rPr>
              <a:t>1</a:t>
            </a:r>
            <a:r>
              <a:rPr lang="en-ZA" b="1" baseline="30000" dirty="0" smtClean="0">
                <a:latin typeface="Calibri" panose="020F0502020204030204" pitchFamily="34" charset="0"/>
              </a:rPr>
              <a:t>st</a:t>
            </a:r>
            <a:r>
              <a:rPr lang="en-ZA" b="1" dirty="0" smtClean="0">
                <a:latin typeface="Calibri" panose="020F0502020204030204" pitchFamily="34" charset="0"/>
              </a:rPr>
              <a:t> Quarter</a:t>
            </a:r>
            <a:r>
              <a:rPr lang="en-ZA" b="1" dirty="0">
                <a:solidFill>
                  <a:prstClr val="black"/>
                </a:solidFill>
                <a:latin typeface="Calibri" panose="020F0502020204030204" pitchFamily="34" charset="0"/>
              </a:rPr>
              <a:t> </a:t>
            </a:r>
            <a:r>
              <a:rPr lang="en-ZA" b="1" dirty="0" smtClean="0">
                <a:solidFill>
                  <a:prstClr val="black"/>
                </a:solidFill>
                <a:latin typeface="Calibri" panose="020F0502020204030204" pitchFamily="34" charset="0"/>
              </a:rPr>
              <a:t>Achievements</a:t>
            </a:r>
            <a:endParaRPr lang="en-ZA" b="1" dirty="0">
              <a:latin typeface="Calibri" panose="020F0502020204030204" pitchFamily="34" charset="0"/>
            </a:endParaRPr>
          </a:p>
        </p:txBody>
      </p:sp>
      <p:sp>
        <p:nvSpPr>
          <p:cNvPr id="4" name="Slide Number Placeholder 3"/>
          <p:cNvSpPr>
            <a:spLocks noGrp="1"/>
          </p:cNvSpPr>
          <p:nvPr>
            <p:ph type="sldNum" sz="quarter" idx="12"/>
          </p:nvPr>
        </p:nvSpPr>
        <p:spPr/>
        <p:txBody>
          <a:bodyPr/>
          <a:lstStyle/>
          <a:p>
            <a:fld id="{4414807B-44EB-7242-827D-16A5EC7111B6}" type="slidenum">
              <a:rPr lang="en-ZA" smtClean="0">
                <a:solidFill>
                  <a:prstClr val="black">
                    <a:tint val="75000"/>
                  </a:prstClr>
                </a:solidFill>
              </a:rPr>
              <a:pPr/>
              <a:t>6</a:t>
            </a:fld>
            <a:endParaRPr lang="en-ZA" dirty="0">
              <a:solidFill>
                <a:prstClr val="black">
                  <a:tint val="75000"/>
                </a:prstClr>
              </a:solidFill>
            </a:endParaRPr>
          </a:p>
        </p:txBody>
      </p:sp>
      <p:sp>
        <p:nvSpPr>
          <p:cNvPr id="5" name="Content Placeholder 2"/>
          <p:cNvSpPr>
            <a:spLocks noGrp="1"/>
          </p:cNvSpPr>
          <p:nvPr>
            <p:ph idx="1"/>
          </p:nvPr>
        </p:nvSpPr>
        <p:spPr>
          <a:xfrm>
            <a:off x="156575" y="862444"/>
            <a:ext cx="8830850" cy="5659380"/>
          </a:xfrm>
        </p:spPr>
        <p:txBody>
          <a:bodyPr>
            <a:noAutofit/>
          </a:bodyPr>
          <a:lstStyle/>
          <a:p>
            <a:pPr marL="82296" lvl="1" indent="0" algn="just">
              <a:spcBef>
                <a:spcPts val="0"/>
              </a:spcBef>
              <a:buSzPct val="80000"/>
              <a:buNone/>
            </a:pPr>
            <a:r>
              <a:rPr lang="en-GB" sz="2000" b="1" dirty="0" smtClean="0">
                <a:latin typeface="Calibri" panose="020F0502020204030204" pitchFamily="34" charset="0"/>
              </a:rPr>
              <a:t>PROGRAMME 1</a:t>
            </a:r>
          </a:p>
          <a:p>
            <a:pPr algn="just">
              <a:lnSpc>
                <a:spcPct val="106000"/>
              </a:lnSpc>
              <a:spcAft>
                <a:spcPts val="0"/>
              </a:spcAft>
            </a:pPr>
            <a:r>
              <a:rPr lang="en-ZA" sz="1800" dirty="0" smtClean="0">
                <a:solidFill>
                  <a:srgbClr val="000000"/>
                </a:solidFill>
                <a:latin typeface="Calibri" panose="020F0502020204030204" pitchFamily="34" charset="0"/>
                <a:ea typeface="Calibri" panose="020F0502020204030204" pitchFamily="34" charset="0"/>
              </a:rPr>
              <a:t>The 4th Quarter Performance Report of 2016/17 was submitted to the MPSA, DPSA, National Treasury, DPME and Auditor General respectively within the required timeframes</a:t>
            </a:r>
          </a:p>
          <a:p>
            <a:pPr marL="0" indent="0" algn="just">
              <a:lnSpc>
                <a:spcPct val="106000"/>
              </a:lnSpc>
              <a:spcAft>
                <a:spcPts val="0"/>
              </a:spcAft>
              <a:buNone/>
            </a:pPr>
            <a:endParaRPr lang="en-ZA" sz="1800" dirty="0" smtClean="0">
              <a:solidFill>
                <a:srgbClr val="000000"/>
              </a:solidFill>
              <a:latin typeface="Calibri" panose="020F0502020204030204" pitchFamily="34" charset="0"/>
              <a:ea typeface="Calibri" panose="020F0502020204030204" pitchFamily="34" charset="0"/>
            </a:endParaRPr>
          </a:p>
          <a:p>
            <a:pPr marL="363538" lvl="1" indent="-363538" algn="just">
              <a:lnSpc>
                <a:spcPct val="106000"/>
              </a:lnSpc>
              <a:buFont typeface="Arial" panose="020B0604020202020204" pitchFamily="34" charset="0"/>
              <a:buChar char="•"/>
            </a:pPr>
            <a:r>
              <a:rPr lang="en-ZA" sz="1800" dirty="0" smtClean="0">
                <a:solidFill>
                  <a:srgbClr val="000000"/>
                </a:solidFill>
                <a:latin typeface="Calibri" panose="020F0502020204030204" pitchFamily="34" charset="0"/>
                <a:ea typeface="Calibri" panose="020F0502020204030204" pitchFamily="34" charset="0"/>
              </a:rPr>
              <a:t>The 1</a:t>
            </a:r>
            <a:r>
              <a:rPr lang="en-ZA" sz="1800" baseline="30000" dirty="0" smtClean="0">
                <a:solidFill>
                  <a:srgbClr val="000000"/>
                </a:solidFill>
                <a:latin typeface="Calibri" panose="020F0502020204030204" pitchFamily="34" charset="0"/>
                <a:ea typeface="Calibri" panose="020F0502020204030204" pitchFamily="34" charset="0"/>
              </a:rPr>
              <a:t>st</a:t>
            </a:r>
            <a:r>
              <a:rPr lang="en-ZA" sz="1800" dirty="0" smtClean="0">
                <a:solidFill>
                  <a:srgbClr val="000000"/>
                </a:solidFill>
                <a:latin typeface="Calibri" panose="020F0502020204030204" pitchFamily="34" charset="0"/>
                <a:ea typeface="Calibri" panose="020F0502020204030204" pitchFamily="34" charset="0"/>
              </a:rPr>
              <a:t> draft of the 2016/17 Annual Report and Annual Financial Statements were submitted to the Auditor General and the National Treasury</a:t>
            </a:r>
          </a:p>
          <a:p>
            <a:pPr marL="174625" lvl="2" indent="0" algn="just">
              <a:spcBef>
                <a:spcPts val="0"/>
              </a:spcBef>
              <a:buSzPct val="80000"/>
              <a:buNone/>
            </a:pPr>
            <a:endParaRPr lang="en-ZA" sz="1800" dirty="0" smtClean="0">
              <a:latin typeface="Calibri" panose="020F0502020204030204" pitchFamily="34" charset="0"/>
            </a:endParaRPr>
          </a:p>
          <a:p>
            <a:pPr marL="282575" lvl="2" indent="-282575" algn="just">
              <a:spcBef>
                <a:spcPts val="0"/>
              </a:spcBef>
              <a:buSzPct val="80000"/>
              <a:buFont typeface="Wingdings 2"/>
              <a:buChar char=""/>
            </a:pPr>
            <a:r>
              <a:rPr lang="en-ZA" sz="1800" dirty="0" smtClean="0">
                <a:latin typeface="Calibri" panose="020F0502020204030204" pitchFamily="34" charset="0"/>
              </a:rPr>
              <a:t>The Annual Performance Plan for 2017/18 was tabled in Parliament on 10 March 2017 </a:t>
            </a:r>
          </a:p>
          <a:p>
            <a:pPr marL="282575" lvl="3" indent="-282575" algn="just">
              <a:spcBef>
                <a:spcPts val="0"/>
              </a:spcBef>
              <a:buSzPct val="80000"/>
              <a:buNone/>
            </a:pPr>
            <a:endParaRPr lang="en-GB" dirty="0" smtClean="0">
              <a:latin typeface="Calibri" panose="020F0502020204030204" pitchFamily="34" charset="0"/>
            </a:endParaRPr>
          </a:p>
          <a:p>
            <a:pPr marL="282575" lvl="2" indent="-282575" algn="just">
              <a:spcBef>
                <a:spcPts val="0"/>
              </a:spcBef>
              <a:buSzPct val="80000"/>
              <a:buFont typeface="Wingdings 2"/>
              <a:buChar char=""/>
            </a:pPr>
            <a:r>
              <a:rPr lang="en-ZA" sz="1800" dirty="0">
                <a:latin typeface="Calibri" panose="020F0502020204030204" pitchFamily="34" charset="0"/>
              </a:rPr>
              <a:t>100 percent of </a:t>
            </a:r>
            <a:r>
              <a:rPr lang="en-ZA" sz="1800" dirty="0" smtClean="0">
                <a:latin typeface="Calibri" panose="020F0502020204030204" pitchFamily="34" charset="0"/>
              </a:rPr>
              <a:t>all invoices </a:t>
            </a:r>
            <a:r>
              <a:rPr lang="en-ZA" sz="1800" dirty="0">
                <a:latin typeface="Calibri" panose="020F0502020204030204" pitchFamily="34" charset="0"/>
              </a:rPr>
              <a:t>paid </a:t>
            </a:r>
            <a:r>
              <a:rPr lang="en-ZA" sz="1800" dirty="0" smtClean="0">
                <a:latin typeface="Calibri" panose="020F0502020204030204" pitchFamily="34" charset="0"/>
              </a:rPr>
              <a:t>within 30 </a:t>
            </a:r>
            <a:r>
              <a:rPr lang="en-ZA" sz="1800" dirty="0">
                <a:latin typeface="Calibri" panose="020F0502020204030204" pitchFamily="34" charset="0"/>
              </a:rPr>
              <a:t>days on receipt </a:t>
            </a:r>
            <a:r>
              <a:rPr lang="en-ZA" sz="1800" dirty="0" smtClean="0">
                <a:latin typeface="Calibri" panose="020F0502020204030204" pitchFamily="34" charset="0"/>
              </a:rPr>
              <a:t>of a </a:t>
            </a:r>
            <a:r>
              <a:rPr lang="en-ZA" sz="1800" dirty="0">
                <a:latin typeface="Calibri" panose="020F0502020204030204" pitchFamily="34" charset="0"/>
              </a:rPr>
              <a:t>valid invoice </a:t>
            </a:r>
            <a:r>
              <a:rPr lang="en-ZA" sz="1800" dirty="0" smtClean="0">
                <a:latin typeface="Calibri" panose="020F0502020204030204" pitchFamily="34" charset="0"/>
              </a:rPr>
              <a:t>and reported </a:t>
            </a:r>
            <a:r>
              <a:rPr lang="en-ZA" sz="1800" dirty="0">
                <a:latin typeface="Calibri" panose="020F0502020204030204" pitchFamily="34" charset="0"/>
              </a:rPr>
              <a:t>to </a:t>
            </a:r>
            <a:r>
              <a:rPr lang="en-ZA" sz="1800" dirty="0" smtClean="0">
                <a:latin typeface="Calibri" panose="020F0502020204030204" pitchFamily="34" charset="0"/>
              </a:rPr>
              <a:t>National Treasury </a:t>
            </a:r>
            <a:r>
              <a:rPr lang="en-ZA" sz="1800" dirty="0">
                <a:latin typeface="Calibri" panose="020F0502020204030204" pitchFamily="34" charset="0"/>
              </a:rPr>
              <a:t>within </a:t>
            </a:r>
            <a:r>
              <a:rPr lang="en-ZA" sz="1800" dirty="0" smtClean="0">
                <a:latin typeface="Calibri" panose="020F0502020204030204" pitchFamily="34" charset="0"/>
              </a:rPr>
              <a:t>15 days </a:t>
            </a:r>
            <a:r>
              <a:rPr lang="en-ZA" sz="1800" dirty="0">
                <a:latin typeface="Calibri" panose="020F0502020204030204" pitchFamily="34" charset="0"/>
              </a:rPr>
              <a:t>from the end </a:t>
            </a:r>
            <a:r>
              <a:rPr lang="en-ZA" sz="1800" dirty="0" smtClean="0">
                <a:latin typeface="Calibri" panose="020F0502020204030204" pitchFamily="34" charset="0"/>
              </a:rPr>
              <a:t>of each </a:t>
            </a:r>
            <a:r>
              <a:rPr lang="en-ZA" sz="1800" dirty="0">
                <a:latin typeface="Calibri" panose="020F0502020204030204" pitchFamily="34" charset="0"/>
              </a:rPr>
              <a:t>month</a:t>
            </a:r>
          </a:p>
          <a:p>
            <a:pPr marL="450850" lvl="2" indent="-282575" algn="just">
              <a:spcBef>
                <a:spcPts val="0"/>
              </a:spcBef>
              <a:buSzPct val="80000"/>
              <a:buFont typeface="Wingdings 2"/>
              <a:buChar char=""/>
            </a:pPr>
            <a:endParaRPr lang="en-ZA" sz="2200" dirty="0" smtClean="0">
              <a:latin typeface="Century Gothic" panose="020B0502020202020204" pitchFamily="34" charset="0"/>
            </a:endParaRPr>
          </a:p>
          <a:p>
            <a:pPr>
              <a:spcAft>
                <a:spcPts val="0"/>
              </a:spcAft>
            </a:pPr>
            <a:endParaRPr lang="en-ZA" sz="1600" dirty="0"/>
          </a:p>
        </p:txBody>
      </p:sp>
    </p:spTree>
    <p:extLst>
      <p:ext uri="{BB962C8B-B14F-4D97-AF65-F5344CB8AC3E}">
        <p14:creationId xmlns:p14="http://schemas.microsoft.com/office/powerpoint/2010/main" xmlns="" val="14934564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900" b="1" dirty="0" smtClean="0">
                <a:solidFill>
                  <a:prstClr val="black"/>
                </a:solidFill>
                <a:latin typeface="Calibri" panose="020F0502020204030204" pitchFamily="34" charset="0"/>
              </a:rPr>
              <a:t>1</a:t>
            </a:r>
            <a:r>
              <a:rPr lang="en-ZA" sz="2900" b="1" baseline="30000" dirty="0" smtClean="0">
                <a:solidFill>
                  <a:prstClr val="black"/>
                </a:solidFill>
                <a:latin typeface="Calibri" panose="020F0502020204030204" pitchFamily="34" charset="0"/>
              </a:rPr>
              <a:t>st</a:t>
            </a:r>
            <a:r>
              <a:rPr lang="en-ZA" sz="2900" b="1" dirty="0" smtClean="0">
                <a:solidFill>
                  <a:prstClr val="black"/>
                </a:solidFill>
                <a:latin typeface="Calibri" panose="020F0502020204030204" pitchFamily="34" charset="0"/>
              </a:rPr>
              <a:t> Quarter</a:t>
            </a:r>
            <a:r>
              <a:rPr lang="en-ZA" sz="2900" b="1" dirty="0">
                <a:solidFill>
                  <a:prstClr val="black"/>
                </a:solidFill>
                <a:latin typeface="Calibri" panose="020F0502020204030204" pitchFamily="34" charset="0"/>
              </a:rPr>
              <a:t> </a:t>
            </a:r>
            <a:r>
              <a:rPr lang="en-ZA" sz="2900" b="1" dirty="0" smtClean="0">
                <a:solidFill>
                  <a:prstClr val="black"/>
                </a:solidFill>
                <a:latin typeface="Calibri" panose="020F0502020204030204" pitchFamily="34" charset="0"/>
              </a:rPr>
              <a:t>Achievements</a:t>
            </a:r>
            <a:endParaRPr lang="en-ZA" dirty="0">
              <a:latin typeface="Calibri" panose="020F0502020204030204" pitchFamily="34" charset="0"/>
            </a:endParaRPr>
          </a:p>
        </p:txBody>
      </p:sp>
      <p:sp>
        <p:nvSpPr>
          <p:cNvPr id="4" name="Slide Number Placeholder 3"/>
          <p:cNvSpPr>
            <a:spLocks noGrp="1"/>
          </p:cNvSpPr>
          <p:nvPr>
            <p:ph type="sldNum" sz="quarter" idx="12"/>
          </p:nvPr>
        </p:nvSpPr>
        <p:spPr/>
        <p:txBody>
          <a:bodyPr/>
          <a:lstStyle/>
          <a:p>
            <a:fld id="{4414807B-44EB-7242-827D-16A5EC7111B6}" type="slidenum">
              <a:rPr lang="en-ZA" smtClean="0"/>
              <a:pPr/>
              <a:t>7</a:t>
            </a:fld>
            <a:endParaRPr lang="en-ZA" dirty="0"/>
          </a:p>
        </p:txBody>
      </p:sp>
      <p:sp>
        <p:nvSpPr>
          <p:cNvPr id="5" name="Content Placeholder 2"/>
          <p:cNvSpPr>
            <a:spLocks noGrp="1"/>
          </p:cNvSpPr>
          <p:nvPr>
            <p:ph idx="1"/>
          </p:nvPr>
        </p:nvSpPr>
        <p:spPr>
          <a:xfrm>
            <a:off x="156575" y="751483"/>
            <a:ext cx="8830850" cy="5995556"/>
          </a:xfrm>
        </p:spPr>
        <p:txBody>
          <a:bodyPr>
            <a:noAutofit/>
          </a:bodyPr>
          <a:lstStyle/>
          <a:p>
            <a:pPr marL="82296" lvl="1" indent="0" algn="just">
              <a:spcBef>
                <a:spcPts val="0"/>
              </a:spcBef>
              <a:buSzPct val="80000"/>
              <a:buNone/>
            </a:pPr>
            <a:endParaRPr lang="en-GB" sz="1800" b="1" dirty="0" smtClean="0">
              <a:latin typeface="Calibri" panose="020F0502020204030204" pitchFamily="34" charset="0"/>
            </a:endParaRPr>
          </a:p>
          <a:p>
            <a:pPr marL="82296" lvl="1" indent="0" algn="just">
              <a:spcBef>
                <a:spcPts val="0"/>
              </a:spcBef>
              <a:buSzPct val="80000"/>
              <a:buNone/>
            </a:pPr>
            <a:r>
              <a:rPr lang="en-GB" sz="1800" b="1" dirty="0" smtClean="0">
                <a:latin typeface="Calibri" panose="020F0502020204030204" pitchFamily="34" charset="0"/>
              </a:rPr>
              <a:t>PROGRAMME 2</a:t>
            </a:r>
          </a:p>
          <a:p>
            <a:pPr marL="0" lvl="0" indent="0" algn="just">
              <a:lnSpc>
                <a:spcPct val="106000"/>
              </a:lnSpc>
              <a:spcBef>
                <a:spcPts val="0"/>
              </a:spcBef>
              <a:buNone/>
            </a:pPr>
            <a:endParaRPr lang="en-ZA" sz="1800" dirty="0" smtClean="0">
              <a:solidFill>
                <a:prstClr val="black"/>
              </a:solidFill>
              <a:latin typeface="Calibri" panose="020F0502020204030204" pitchFamily="34" charset="0"/>
              <a:ea typeface="Times New Roman" panose="02020603050405020304" pitchFamily="18" charset="0"/>
            </a:endParaRPr>
          </a:p>
          <a:p>
            <a:pPr marL="0" lvl="0" indent="0" algn="just">
              <a:lnSpc>
                <a:spcPct val="107000"/>
              </a:lnSpc>
              <a:spcBef>
                <a:spcPts val="0"/>
              </a:spcBef>
              <a:buNone/>
            </a:pPr>
            <a:r>
              <a:rPr lang="en-GB" sz="1800" b="1" dirty="0" smtClean="0">
                <a:solidFill>
                  <a:srgbClr val="221E1F"/>
                </a:solidFill>
                <a:latin typeface="Calibri" panose="020F0502020204030204" pitchFamily="34" charset="0"/>
                <a:ea typeface="Times New Roman" panose="02020603050405020304" pitchFamily="18" charset="0"/>
                <a:cs typeface="Times New Roman" panose="02020603050405020304" pitchFamily="18" charset="0"/>
              </a:rPr>
              <a:t>Investigation</a:t>
            </a:r>
            <a:r>
              <a:rPr lang="en-ZA" sz="1800" b="1" dirty="0" smtClean="0">
                <a:solidFill>
                  <a:srgbClr val="221E1F"/>
                </a:solidFill>
                <a:latin typeface="Calibri" panose="020F0502020204030204" pitchFamily="34" charset="0"/>
                <a:ea typeface="Times New Roman" panose="02020603050405020304" pitchFamily="18" charset="0"/>
                <a:cs typeface="Times New Roman" panose="02020603050405020304" pitchFamily="18" charset="0"/>
              </a:rPr>
              <a:t> of</a:t>
            </a:r>
            <a:r>
              <a:rPr lang="en-GB" sz="1800" b="1" dirty="0" smtClean="0">
                <a:solidFill>
                  <a:srgbClr val="221E1F"/>
                </a:solidFill>
                <a:latin typeface="Calibri" panose="020F0502020204030204" pitchFamily="34" charset="0"/>
                <a:ea typeface="Times New Roman" panose="02020603050405020304" pitchFamily="18" charset="0"/>
                <a:cs typeface="Times New Roman" panose="02020603050405020304" pitchFamily="18" charset="0"/>
              </a:rPr>
              <a:t> </a:t>
            </a:r>
            <a:r>
              <a:rPr lang="en-GB" sz="1800" b="1" dirty="0">
                <a:solidFill>
                  <a:srgbClr val="221E1F"/>
                </a:solidFill>
                <a:latin typeface="Calibri" panose="020F0502020204030204" pitchFamily="34" charset="0"/>
                <a:ea typeface="Times New Roman" panose="02020603050405020304" pitchFamily="18" charset="0"/>
                <a:cs typeface="Times New Roman" panose="02020603050405020304" pitchFamily="18" charset="0"/>
              </a:rPr>
              <a:t>service </a:t>
            </a:r>
            <a:r>
              <a:rPr lang="en-GB" sz="1800" b="1" dirty="0" smtClean="0">
                <a:solidFill>
                  <a:srgbClr val="221E1F"/>
                </a:solidFill>
                <a:latin typeface="Calibri" panose="020F0502020204030204" pitchFamily="34" charset="0"/>
                <a:ea typeface="Times New Roman" panose="02020603050405020304" pitchFamily="18" charset="0"/>
                <a:cs typeface="Times New Roman" panose="02020603050405020304" pitchFamily="18" charset="0"/>
              </a:rPr>
              <a:t>delivery challenges </a:t>
            </a:r>
            <a:r>
              <a:rPr lang="en-GB" sz="1800" b="1" dirty="0">
                <a:solidFill>
                  <a:srgbClr val="221E1F"/>
                </a:solidFill>
                <a:latin typeface="Calibri" panose="020F0502020204030204" pitchFamily="34" charset="0"/>
                <a:ea typeface="Times New Roman" panose="02020603050405020304" pitchFamily="18" charset="0"/>
                <a:cs typeface="Times New Roman" panose="02020603050405020304" pitchFamily="18" charset="0"/>
              </a:rPr>
              <a:t>to </a:t>
            </a:r>
            <a:r>
              <a:rPr lang="en-GB" sz="1800" b="1" dirty="0" smtClean="0">
                <a:solidFill>
                  <a:srgbClr val="221E1F"/>
                </a:solidFill>
                <a:latin typeface="Calibri" panose="020F0502020204030204" pitchFamily="34" charset="0"/>
                <a:ea typeface="Times New Roman" panose="02020603050405020304" pitchFamily="18" charset="0"/>
                <a:cs typeface="Times New Roman" panose="02020603050405020304" pitchFamily="18" charset="0"/>
              </a:rPr>
              <a:t>identify possible solutions</a:t>
            </a:r>
          </a:p>
          <a:p>
            <a:pPr marL="0" lvl="0" indent="0" algn="just">
              <a:lnSpc>
                <a:spcPct val="107000"/>
              </a:lnSpc>
              <a:spcBef>
                <a:spcPts val="0"/>
              </a:spcBef>
              <a:buNone/>
            </a:pPr>
            <a:endParaRPr lang="en-ZA" sz="1800" b="1"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6000"/>
              </a:lnSpc>
              <a:spcBef>
                <a:spcPts val="0"/>
              </a:spcBef>
            </a:pPr>
            <a:r>
              <a:rPr lang="en-ZA" sz="1800" dirty="0" smtClean="0">
                <a:solidFill>
                  <a:prstClr val="black"/>
                </a:solidFill>
                <a:latin typeface="Calibri" panose="020F0502020204030204" pitchFamily="34" charset="0"/>
                <a:ea typeface="Times New Roman" panose="02020603050405020304" pitchFamily="18" charset="0"/>
              </a:rPr>
              <a:t>One </a:t>
            </a:r>
            <a:r>
              <a:rPr lang="en-ZA" sz="1800" dirty="0">
                <a:solidFill>
                  <a:prstClr val="black"/>
                </a:solidFill>
                <a:latin typeface="Calibri" panose="020F0502020204030204" pitchFamily="34" charset="0"/>
                <a:ea typeface="Times New Roman" panose="02020603050405020304" pitchFamily="18" charset="0"/>
              </a:rPr>
              <a:t>challenge on the Use of Electronic Document Management in government was investigated. A report on existing solutions has been </a:t>
            </a:r>
            <a:r>
              <a:rPr lang="en-ZA" sz="1800" dirty="0" smtClean="0">
                <a:solidFill>
                  <a:prstClr val="black"/>
                </a:solidFill>
                <a:latin typeface="Calibri" panose="020F0502020204030204" pitchFamily="34" charset="0"/>
                <a:ea typeface="Times New Roman" panose="02020603050405020304" pitchFamily="18" charset="0"/>
              </a:rPr>
              <a:t>compiled to inform further action on the digitisation of document workflows.</a:t>
            </a:r>
            <a:endParaRPr lang="en-ZA" sz="1800" dirty="0">
              <a:solidFill>
                <a:prstClr val="black"/>
              </a:solidFill>
              <a:latin typeface="Calibri" panose="020F0502020204030204" pitchFamily="34" charset="0"/>
              <a:ea typeface="Times New Roman" panose="02020603050405020304" pitchFamily="18" charset="0"/>
            </a:endParaRPr>
          </a:p>
          <a:p>
            <a:pPr marL="82296" lvl="1" indent="0" algn="just">
              <a:spcBef>
                <a:spcPts val="0"/>
              </a:spcBef>
              <a:buSzPct val="80000"/>
              <a:buNone/>
            </a:pPr>
            <a:endParaRPr lang="en-GB" sz="1800" b="1" dirty="0" smtClean="0">
              <a:latin typeface="Calibri" panose="020F0502020204030204" pitchFamily="34" charset="0"/>
            </a:endParaRPr>
          </a:p>
          <a:p>
            <a:pPr marL="82296" lvl="1" indent="0" algn="just">
              <a:spcBef>
                <a:spcPts val="0"/>
              </a:spcBef>
              <a:buSzPct val="80000"/>
              <a:buNone/>
            </a:pPr>
            <a:r>
              <a:rPr lang="en-GB" sz="1800" b="1" dirty="0" smtClean="0">
                <a:latin typeface="Calibri" panose="020F0502020204030204" pitchFamily="34" charset="0"/>
              </a:rPr>
              <a:t>Replication of Innovative solutions </a:t>
            </a:r>
          </a:p>
          <a:p>
            <a:pPr marL="82296" lvl="1" indent="0" algn="just">
              <a:spcBef>
                <a:spcPts val="0"/>
              </a:spcBef>
              <a:buSzPct val="80000"/>
              <a:buNone/>
            </a:pPr>
            <a:endParaRPr lang="en-GB" sz="1800" b="1" dirty="0">
              <a:latin typeface="Calibri" panose="020F0502020204030204" pitchFamily="34" charset="0"/>
            </a:endParaRPr>
          </a:p>
          <a:p>
            <a:pPr marL="342900" lvl="1" indent="-342900" algn="just">
              <a:spcBef>
                <a:spcPts val="0"/>
              </a:spcBef>
              <a:buSzPct val="80000"/>
            </a:pPr>
            <a:r>
              <a:rPr lang="en-ZA" sz="1800" dirty="0" smtClean="0">
                <a:latin typeface="Calibri" panose="020F0502020204030204" pitchFamily="34" charset="0"/>
              </a:rPr>
              <a:t>Two </a:t>
            </a:r>
            <a:r>
              <a:rPr lang="en-ZA" sz="1800" dirty="0">
                <a:latin typeface="Calibri" panose="020F0502020204030204" pitchFamily="34" charset="0"/>
              </a:rPr>
              <a:t>projects </a:t>
            </a:r>
            <a:r>
              <a:rPr lang="en-ZA" sz="1800" dirty="0" smtClean="0">
                <a:latin typeface="Calibri" panose="020F0502020204030204" pitchFamily="34" charset="0"/>
              </a:rPr>
              <a:t>from the previous year’s Awards programme have been identified through </a:t>
            </a:r>
            <a:r>
              <a:rPr lang="en-ZA" sz="1800" dirty="0">
                <a:latin typeface="Calibri" panose="020F0502020204030204" pitchFamily="34" charset="0"/>
              </a:rPr>
              <a:t>an internal review </a:t>
            </a:r>
            <a:r>
              <a:rPr lang="en-ZA" sz="1800" dirty="0" smtClean="0">
                <a:latin typeface="Calibri" panose="020F0502020204030204" pitchFamily="34" charset="0"/>
              </a:rPr>
              <a:t>process for replication. Project a</a:t>
            </a:r>
            <a:r>
              <a:rPr lang="en-ZA" sz="1800" dirty="0" smtClean="0">
                <a:solidFill>
                  <a:prstClr val="black"/>
                </a:solidFill>
                <a:latin typeface="Calibri" panose="020F0502020204030204" pitchFamily="34" charset="0"/>
              </a:rPr>
              <a:t>ssessment </a:t>
            </a:r>
            <a:r>
              <a:rPr lang="en-ZA" sz="1800" dirty="0">
                <a:solidFill>
                  <a:prstClr val="black"/>
                </a:solidFill>
                <a:latin typeface="Calibri" panose="020F0502020204030204" pitchFamily="34" charset="0"/>
              </a:rPr>
              <a:t>and risk analysis </a:t>
            </a:r>
            <a:r>
              <a:rPr lang="en-ZA" sz="1800" dirty="0" smtClean="0">
                <a:solidFill>
                  <a:prstClr val="black"/>
                </a:solidFill>
                <a:latin typeface="Calibri" panose="020F0502020204030204" pitchFamily="34" charset="0"/>
              </a:rPr>
              <a:t>were conducted in Q1:</a:t>
            </a:r>
          </a:p>
          <a:p>
            <a:pPr marL="0" lvl="1" indent="0" algn="just">
              <a:spcBef>
                <a:spcPts val="0"/>
              </a:spcBef>
              <a:buSzPct val="80000"/>
              <a:buNone/>
            </a:pPr>
            <a:endParaRPr lang="en-ZA" sz="1800" dirty="0">
              <a:solidFill>
                <a:prstClr val="black"/>
              </a:solidFill>
              <a:latin typeface="Calibri" panose="020F0502020204030204" pitchFamily="34" charset="0"/>
            </a:endParaRPr>
          </a:p>
          <a:p>
            <a:pPr marL="742950" lvl="2" indent="-342900" algn="just">
              <a:spcBef>
                <a:spcPts val="0"/>
              </a:spcBef>
              <a:buSzPct val="80000"/>
            </a:pPr>
            <a:r>
              <a:rPr lang="en-ZA" sz="1800" b="1" dirty="0" smtClean="0">
                <a:latin typeface="Calibri" panose="020F0502020204030204" pitchFamily="34" charset="0"/>
              </a:rPr>
              <a:t>Mpumalanga </a:t>
            </a:r>
            <a:r>
              <a:rPr lang="en-ZA" sz="1800" b="1" dirty="0">
                <a:latin typeface="Calibri" panose="020F0502020204030204" pitchFamily="34" charset="0"/>
              </a:rPr>
              <a:t>Department of Agriculture </a:t>
            </a:r>
            <a:r>
              <a:rPr lang="en-ZA" sz="1800" b="1" dirty="0" smtClean="0">
                <a:latin typeface="Calibri" panose="020F0502020204030204" pitchFamily="34" charset="0"/>
              </a:rPr>
              <a:t>Farm Mapping project  </a:t>
            </a:r>
            <a:endParaRPr lang="en-ZA" sz="1800" b="1" dirty="0">
              <a:latin typeface="Calibri" panose="020F0502020204030204" pitchFamily="34" charset="0"/>
            </a:endParaRPr>
          </a:p>
          <a:p>
            <a:pPr marL="742950" lvl="2" indent="-342900" algn="just">
              <a:spcBef>
                <a:spcPts val="0"/>
              </a:spcBef>
              <a:buSzPct val="80000"/>
            </a:pPr>
            <a:r>
              <a:rPr lang="en-ZA" sz="1800" b="1" dirty="0" smtClean="0">
                <a:latin typeface="Calibri" panose="020F0502020204030204" pitchFamily="34" charset="0"/>
              </a:rPr>
              <a:t>Free </a:t>
            </a:r>
            <a:r>
              <a:rPr lang="en-ZA" sz="1800" b="1" dirty="0">
                <a:latin typeface="Calibri" panose="020F0502020204030204" pitchFamily="34" charset="0"/>
              </a:rPr>
              <a:t>State and Limpopo Blood use optimization projects </a:t>
            </a:r>
          </a:p>
          <a:p>
            <a:pPr marL="342900" lvl="2" indent="-342900" algn="just">
              <a:spcBef>
                <a:spcPts val="0"/>
              </a:spcBef>
              <a:buSzPct val="80000"/>
            </a:pPr>
            <a:endParaRPr lang="en-ZA" sz="1800" b="1" dirty="0" smtClean="0">
              <a:latin typeface="Calibri" panose="020F0502020204030204" pitchFamily="34" charset="0"/>
            </a:endParaRPr>
          </a:p>
          <a:p>
            <a:pPr marL="342900" lvl="2" indent="-342900" algn="just">
              <a:spcBef>
                <a:spcPts val="0"/>
              </a:spcBef>
              <a:buSzPct val="80000"/>
            </a:pPr>
            <a:endParaRPr lang="en-ZA" sz="2000" b="1" dirty="0" smtClean="0">
              <a:latin typeface="Calibri" panose="020F0502020204030204" pitchFamily="34" charset="0"/>
            </a:endParaRPr>
          </a:p>
        </p:txBody>
      </p:sp>
    </p:spTree>
    <p:extLst>
      <p:ext uri="{BB962C8B-B14F-4D97-AF65-F5344CB8AC3E}">
        <p14:creationId xmlns:p14="http://schemas.microsoft.com/office/powerpoint/2010/main" xmlns="" val="2747800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900" b="1" dirty="0" smtClean="0">
                <a:solidFill>
                  <a:prstClr val="black"/>
                </a:solidFill>
                <a:latin typeface="Calibri" panose="020F0502020204030204" pitchFamily="34" charset="0"/>
              </a:rPr>
              <a:t>1</a:t>
            </a:r>
            <a:r>
              <a:rPr lang="en-ZA" sz="2900" b="1" baseline="30000" dirty="0" smtClean="0">
                <a:solidFill>
                  <a:prstClr val="black"/>
                </a:solidFill>
                <a:latin typeface="Calibri" panose="020F0502020204030204" pitchFamily="34" charset="0"/>
              </a:rPr>
              <a:t>st</a:t>
            </a:r>
            <a:r>
              <a:rPr lang="en-ZA" sz="2900" b="1" dirty="0" smtClean="0">
                <a:solidFill>
                  <a:prstClr val="black"/>
                </a:solidFill>
                <a:latin typeface="Calibri" panose="020F0502020204030204" pitchFamily="34" charset="0"/>
              </a:rPr>
              <a:t> Quarter</a:t>
            </a:r>
            <a:r>
              <a:rPr lang="en-ZA" sz="2900" b="1" dirty="0">
                <a:solidFill>
                  <a:prstClr val="black"/>
                </a:solidFill>
                <a:latin typeface="Calibri" panose="020F0502020204030204" pitchFamily="34" charset="0"/>
              </a:rPr>
              <a:t> </a:t>
            </a:r>
            <a:r>
              <a:rPr lang="en-ZA" sz="2900" b="1" dirty="0" smtClean="0">
                <a:solidFill>
                  <a:prstClr val="black"/>
                </a:solidFill>
                <a:latin typeface="Calibri" panose="020F0502020204030204" pitchFamily="34" charset="0"/>
              </a:rPr>
              <a:t>Achievements</a:t>
            </a:r>
            <a:endParaRPr lang="en-ZA" dirty="0">
              <a:latin typeface="Calibri" panose="020F0502020204030204" pitchFamily="34" charset="0"/>
            </a:endParaRPr>
          </a:p>
        </p:txBody>
      </p:sp>
      <p:sp>
        <p:nvSpPr>
          <p:cNvPr id="4" name="Slide Number Placeholder 3"/>
          <p:cNvSpPr>
            <a:spLocks noGrp="1"/>
          </p:cNvSpPr>
          <p:nvPr>
            <p:ph type="sldNum" sz="quarter" idx="12"/>
          </p:nvPr>
        </p:nvSpPr>
        <p:spPr/>
        <p:txBody>
          <a:bodyPr/>
          <a:lstStyle/>
          <a:p>
            <a:fld id="{4414807B-44EB-7242-827D-16A5EC7111B6}" type="slidenum">
              <a:rPr lang="en-ZA" smtClean="0"/>
              <a:pPr/>
              <a:t>8</a:t>
            </a:fld>
            <a:endParaRPr lang="en-ZA" dirty="0"/>
          </a:p>
        </p:txBody>
      </p:sp>
      <p:sp>
        <p:nvSpPr>
          <p:cNvPr id="5" name="Content Placeholder 2"/>
          <p:cNvSpPr>
            <a:spLocks noGrp="1"/>
          </p:cNvSpPr>
          <p:nvPr>
            <p:ph idx="1"/>
          </p:nvPr>
        </p:nvSpPr>
        <p:spPr>
          <a:xfrm>
            <a:off x="0" y="742757"/>
            <a:ext cx="9143999" cy="5978718"/>
          </a:xfrm>
        </p:spPr>
        <p:txBody>
          <a:bodyPr>
            <a:noAutofit/>
          </a:bodyPr>
          <a:lstStyle/>
          <a:p>
            <a:pPr marL="82296" lvl="1" indent="0" algn="just">
              <a:spcBef>
                <a:spcPts val="0"/>
              </a:spcBef>
              <a:buSzPct val="80000"/>
              <a:buNone/>
            </a:pPr>
            <a:r>
              <a:rPr lang="en-GB" sz="2000" b="1" dirty="0" smtClean="0">
                <a:latin typeface="Calibri" panose="020F0502020204030204" pitchFamily="34" charset="0"/>
              </a:rPr>
              <a:t>Pilot Projects</a:t>
            </a:r>
            <a:r>
              <a:rPr lang="en-GB" sz="1400" dirty="0" smtClean="0">
                <a:latin typeface="Calibri" panose="020F0502020204030204" pitchFamily="34" charset="0"/>
              </a:rPr>
              <a:t> </a:t>
            </a:r>
          </a:p>
          <a:p>
            <a:pPr marL="82296" lvl="1" indent="0" algn="just">
              <a:spcBef>
                <a:spcPts val="0"/>
              </a:spcBef>
              <a:buSzPct val="80000"/>
              <a:buNone/>
            </a:pPr>
            <a:endParaRPr lang="en-GB" sz="2000" dirty="0" smtClean="0">
              <a:latin typeface="Calibri" panose="020F0502020204030204" pitchFamily="34" charset="0"/>
            </a:endParaRPr>
          </a:p>
          <a:p>
            <a:pPr marL="444500" indent="-317500" algn="just">
              <a:spcBef>
                <a:spcPts val="0"/>
              </a:spcBef>
              <a:buSzPct val="80000"/>
              <a:buFont typeface="Arial" panose="020B0604020202020204" pitchFamily="34" charset="0"/>
              <a:buChar char="•"/>
            </a:pPr>
            <a:r>
              <a:rPr lang="en-GB" sz="1800" b="1" dirty="0">
                <a:solidFill>
                  <a:prstClr val="black"/>
                </a:solidFill>
                <a:latin typeface="Calibri" panose="020F0502020204030204" pitchFamily="34" charset="0"/>
                <a:cs typeface="Century Gothic"/>
              </a:rPr>
              <a:t>Bertha </a:t>
            </a:r>
            <a:r>
              <a:rPr lang="en-GB" sz="1800" b="1" dirty="0" err="1">
                <a:solidFill>
                  <a:prstClr val="black"/>
                </a:solidFill>
                <a:latin typeface="Calibri" panose="020F0502020204030204" pitchFamily="34" charset="0"/>
                <a:cs typeface="Century Gothic"/>
              </a:rPr>
              <a:t>Gxowa</a:t>
            </a:r>
            <a:r>
              <a:rPr lang="en-GB" sz="1800" b="1" dirty="0">
                <a:solidFill>
                  <a:prstClr val="black"/>
                </a:solidFill>
                <a:latin typeface="Calibri" panose="020F0502020204030204" pitchFamily="34" charset="0"/>
                <a:cs typeface="Century Gothic"/>
              </a:rPr>
              <a:t> Hospital Innovation Hub</a:t>
            </a:r>
            <a:r>
              <a:rPr lang="en-GB" sz="1800" dirty="0">
                <a:solidFill>
                  <a:prstClr val="black"/>
                </a:solidFill>
                <a:latin typeface="Calibri" panose="020F0502020204030204" pitchFamily="34" charset="0"/>
                <a:cs typeface="Century Gothic"/>
              </a:rPr>
              <a:t>: </a:t>
            </a:r>
            <a:r>
              <a:rPr lang="en-GB" sz="1800" dirty="0" smtClean="0">
                <a:solidFill>
                  <a:prstClr val="black"/>
                </a:solidFill>
                <a:latin typeface="Calibri" panose="020F0502020204030204" pitchFamily="34" charset="0"/>
                <a:cs typeface="Century Gothic"/>
              </a:rPr>
              <a:t>Active case management review process to minimise </a:t>
            </a:r>
            <a:r>
              <a:rPr lang="en-GB" sz="1800" b="1" dirty="0" smtClean="0">
                <a:solidFill>
                  <a:prstClr val="black"/>
                </a:solidFill>
                <a:latin typeface="Calibri" panose="020F0502020204030204" pitchFamily="34" charset="0"/>
                <a:cs typeface="Century Gothic"/>
              </a:rPr>
              <a:t>litigation</a:t>
            </a:r>
            <a:r>
              <a:rPr lang="en-GB" sz="1800" dirty="0" smtClean="0">
                <a:solidFill>
                  <a:prstClr val="black"/>
                </a:solidFill>
                <a:latin typeface="Calibri" panose="020F0502020204030204" pitchFamily="34" charset="0"/>
                <a:cs typeface="Century Gothic"/>
              </a:rPr>
              <a:t> put in place.  </a:t>
            </a:r>
          </a:p>
          <a:p>
            <a:pPr marL="844550" lvl="1" indent="-317500" algn="just">
              <a:spcBef>
                <a:spcPts val="0"/>
              </a:spcBef>
              <a:buSzPct val="80000"/>
              <a:buFont typeface="Arial" panose="020B0604020202020204" pitchFamily="34" charset="0"/>
              <a:buChar char="•"/>
            </a:pPr>
            <a:r>
              <a:rPr lang="en-GB" sz="1800" dirty="0" smtClean="0">
                <a:solidFill>
                  <a:prstClr val="black"/>
                </a:solidFill>
                <a:latin typeface="Calibri" panose="020F0502020204030204" pitchFamily="34" charset="0"/>
                <a:cs typeface="Century Gothic"/>
              </a:rPr>
              <a:t>Determination of </a:t>
            </a:r>
            <a:r>
              <a:rPr lang="en-GB" sz="1800" dirty="0" err="1" smtClean="0">
                <a:solidFill>
                  <a:prstClr val="black"/>
                </a:solidFill>
                <a:latin typeface="Calibri" panose="020F0502020204030204" pitchFamily="34" charset="0"/>
                <a:cs typeface="Century Gothic"/>
              </a:rPr>
              <a:t>avoidability</a:t>
            </a:r>
            <a:r>
              <a:rPr lang="en-GB" sz="1800" dirty="0" smtClean="0">
                <a:solidFill>
                  <a:prstClr val="black"/>
                </a:solidFill>
                <a:latin typeface="Calibri" panose="020F0502020204030204" pitchFamily="34" charset="0"/>
                <a:cs typeface="Century Gothic"/>
              </a:rPr>
              <a:t> and non-</a:t>
            </a:r>
            <a:r>
              <a:rPr lang="en-GB" sz="1800" dirty="0" err="1" smtClean="0">
                <a:solidFill>
                  <a:prstClr val="black"/>
                </a:solidFill>
                <a:latin typeface="Calibri" panose="020F0502020204030204" pitchFamily="34" charset="0"/>
                <a:cs typeface="Century Gothic"/>
              </a:rPr>
              <a:t>avoidability</a:t>
            </a:r>
            <a:r>
              <a:rPr lang="en-GB" sz="1800" dirty="0" smtClean="0">
                <a:solidFill>
                  <a:prstClr val="black"/>
                </a:solidFill>
                <a:latin typeface="Calibri" panose="020F0502020204030204" pitchFamily="34" charset="0"/>
                <a:cs typeface="Century Gothic"/>
              </a:rPr>
              <a:t> of incidents (following the correct protocols and procedures).</a:t>
            </a:r>
          </a:p>
          <a:p>
            <a:pPr marL="844550" lvl="1" indent="-317500" algn="just">
              <a:spcBef>
                <a:spcPts val="0"/>
              </a:spcBef>
              <a:buSzPct val="80000"/>
              <a:buFont typeface="Arial" panose="020B0604020202020204" pitchFamily="34" charset="0"/>
              <a:buChar char="•"/>
            </a:pPr>
            <a:r>
              <a:rPr lang="en-GB" sz="1800" dirty="0" smtClean="0">
                <a:solidFill>
                  <a:prstClr val="black"/>
                </a:solidFill>
                <a:latin typeface="Calibri" panose="020F0502020204030204" pitchFamily="34" charset="0"/>
                <a:cs typeface="Century Gothic"/>
              </a:rPr>
              <a:t>Staff are now briefed on each case for learning purposes to understand the implications of litigation and to </a:t>
            </a:r>
            <a:r>
              <a:rPr lang="en-GB" sz="1800" b="1" dirty="0" smtClean="0">
                <a:solidFill>
                  <a:prstClr val="black"/>
                </a:solidFill>
                <a:latin typeface="Calibri" panose="020F0502020204030204" pitchFamily="34" charset="0"/>
                <a:cs typeface="Century Gothic"/>
              </a:rPr>
              <a:t>prevent future incidents</a:t>
            </a:r>
            <a:r>
              <a:rPr lang="en-GB" sz="1800" dirty="0" smtClean="0">
                <a:solidFill>
                  <a:prstClr val="black"/>
                </a:solidFill>
                <a:latin typeface="Calibri" panose="020F0502020204030204" pitchFamily="34" charset="0"/>
                <a:cs typeface="Century Gothic"/>
              </a:rPr>
              <a:t>.</a:t>
            </a:r>
            <a:endParaRPr lang="en-ZA" sz="1800" dirty="0" smtClean="0">
              <a:latin typeface="Calibri" panose="020F0502020204030204" pitchFamily="34" charset="0"/>
            </a:endParaRPr>
          </a:p>
          <a:p>
            <a:pPr marL="444500" indent="-317500" algn="just">
              <a:spcBef>
                <a:spcPts val="0"/>
              </a:spcBef>
              <a:buSzPct val="80000"/>
              <a:buFont typeface="Arial" panose="020B0604020202020204" pitchFamily="34" charset="0"/>
              <a:buChar char="•"/>
            </a:pPr>
            <a:endParaRPr lang="en-ZA" sz="1800" dirty="0">
              <a:latin typeface="Calibri" panose="020F0502020204030204" pitchFamily="34" charset="0"/>
            </a:endParaRPr>
          </a:p>
          <a:p>
            <a:pPr marL="444500" indent="-317500" algn="just">
              <a:spcBef>
                <a:spcPts val="0"/>
              </a:spcBef>
              <a:buSzPct val="80000"/>
              <a:buFont typeface="Arial" panose="020B0604020202020204" pitchFamily="34" charset="0"/>
              <a:buChar char="•"/>
            </a:pPr>
            <a:r>
              <a:rPr lang="en-ZA" sz="1800" dirty="0" smtClean="0">
                <a:latin typeface="Calibri" panose="020F0502020204030204" pitchFamily="34" charset="0"/>
              </a:rPr>
              <a:t>A  </a:t>
            </a:r>
            <a:r>
              <a:rPr lang="en-ZA" sz="1800" b="1" dirty="0" smtClean="0">
                <a:latin typeface="Calibri" panose="020F0502020204030204" pitchFamily="34" charset="0"/>
              </a:rPr>
              <a:t>Theatre Use </a:t>
            </a:r>
            <a:r>
              <a:rPr lang="en-ZA" sz="1800" b="1" dirty="0">
                <a:latin typeface="Calibri" panose="020F0502020204030204" pitchFamily="34" charset="0"/>
              </a:rPr>
              <a:t>Optimisation </a:t>
            </a:r>
            <a:r>
              <a:rPr lang="en-ZA" sz="1800" b="1" dirty="0" smtClean="0">
                <a:latin typeface="Calibri" panose="020F0502020204030204" pitchFamily="34" charset="0"/>
              </a:rPr>
              <a:t>Solution </a:t>
            </a:r>
            <a:r>
              <a:rPr lang="en-ZA" sz="1800" dirty="0" smtClean="0">
                <a:latin typeface="Calibri" panose="020F0502020204030204" pitchFamily="34" charset="0"/>
              </a:rPr>
              <a:t>was identified for piloting at</a:t>
            </a:r>
            <a:r>
              <a:rPr lang="en-ZA" sz="1800" b="1" dirty="0" smtClean="0">
                <a:latin typeface="Calibri" panose="020F0502020204030204" pitchFamily="34" charset="0"/>
              </a:rPr>
              <a:t> </a:t>
            </a:r>
            <a:r>
              <a:rPr lang="en-ZA" sz="1800" b="1" dirty="0">
                <a:latin typeface="Calibri" panose="020F0502020204030204" pitchFamily="34" charset="0"/>
              </a:rPr>
              <a:t>Tembisa </a:t>
            </a:r>
            <a:r>
              <a:rPr lang="en-ZA" sz="1800" b="1" dirty="0" smtClean="0">
                <a:latin typeface="Calibri" panose="020F0502020204030204" pitchFamily="34" charset="0"/>
              </a:rPr>
              <a:t>Hospital</a:t>
            </a:r>
            <a:r>
              <a:rPr lang="en-ZA" sz="1800" dirty="0">
                <a:latin typeface="Calibri" panose="020F0502020204030204" pitchFamily="34" charset="0"/>
              </a:rPr>
              <a:t> </a:t>
            </a:r>
            <a:r>
              <a:rPr lang="en-ZA" sz="1800" dirty="0" smtClean="0">
                <a:latin typeface="Calibri" panose="020F0502020204030204" pitchFamily="34" charset="0"/>
              </a:rPr>
              <a:t>- </a:t>
            </a:r>
            <a:r>
              <a:rPr lang="en-ZA" sz="1800" dirty="0">
                <a:latin typeface="Calibri" panose="020F0502020204030204" pitchFamily="34" charset="0"/>
              </a:rPr>
              <a:t>Stakeholders have been engaged, risks analysis and project planning </a:t>
            </a:r>
            <a:r>
              <a:rPr lang="en-ZA" sz="1800" dirty="0" smtClean="0">
                <a:latin typeface="Calibri" panose="020F0502020204030204" pitchFamily="34" charset="0"/>
              </a:rPr>
              <a:t>started.</a:t>
            </a:r>
          </a:p>
          <a:p>
            <a:pPr marL="488950" indent="0" algn="just">
              <a:spcBef>
                <a:spcPts val="0"/>
              </a:spcBef>
              <a:buSzPct val="80000"/>
              <a:buNone/>
            </a:pPr>
            <a:endParaRPr lang="en-ZA" sz="1800" dirty="0">
              <a:latin typeface="Calibri" panose="020F0502020204030204" pitchFamily="34" charset="0"/>
            </a:endParaRPr>
          </a:p>
          <a:p>
            <a:pPr marL="444500" lvl="2" indent="-285750" algn="just">
              <a:spcBef>
                <a:spcPts val="0"/>
              </a:spcBef>
              <a:buSzPct val="80000"/>
              <a:buFont typeface="Arial" panose="020B0604020202020204" pitchFamily="34" charset="0"/>
              <a:buChar char="•"/>
            </a:pPr>
            <a:r>
              <a:rPr lang="en-GB" sz="1800" dirty="0">
                <a:solidFill>
                  <a:prstClr val="black"/>
                </a:solidFill>
                <a:latin typeface="Calibri" panose="020F0502020204030204" pitchFamily="34" charset="0"/>
              </a:rPr>
              <a:t>The Helen </a:t>
            </a:r>
            <a:r>
              <a:rPr lang="en-GB" sz="1800" b="1" dirty="0">
                <a:solidFill>
                  <a:prstClr val="black"/>
                </a:solidFill>
                <a:latin typeface="Calibri" panose="020F0502020204030204" pitchFamily="34" charset="0"/>
              </a:rPr>
              <a:t>Joseph Energy Efficiency </a:t>
            </a:r>
            <a:r>
              <a:rPr lang="en-GB" sz="1800" dirty="0" smtClean="0">
                <a:solidFill>
                  <a:prstClr val="black"/>
                </a:solidFill>
                <a:latin typeface="Calibri" panose="020F0502020204030204" pitchFamily="34" charset="0"/>
              </a:rPr>
              <a:t>project was concluded in Q1, and a </a:t>
            </a:r>
            <a:r>
              <a:rPr lang="en-GB" sz="1800" dirty="0">
                <a:solidFill>
                  <a:prstClr val="black"/>
                </a:solidFill>
                <a:latin typeface="Calibri" panose="020F0502020204030204" pitchFamily="34" charset="0"/>
              </a:rPr>
              <a:t>model to reduce the energy use </a:t>
            </a:r>
            <a:r>
              <a:rPr lang="en-GB" sz="1800" dirty="0" smtClean="0">
                <a:solidFill>
                  <a:prstClr val="black"/>
                </a:solidFill>
                <a:latin typeface="Calibri" panose="020F0502020204030204" pitchFamily="34" charset="0"/>
              </a:rPr>
              <a:t>in hospitals developed.</a:t>
            </a:r>
            <a:endParaRPr lang="en-GB" sz="1800" dirty="0" smtClean="0">
              <a:latin typeface="Calibri" panose="020F0502020204030204" pitchFamily="34" charset="0"/>
            </a:endParaRPr>
          </a:p>
          <a:p>
            <a:pPr marL="482346" lvl="2" indent="0" algn="just">
              <a:spcBef>
                <a:spcPts val="0"/>
              </a:spcBef>
              <a:buSzPct val="80000"/>
              <a:buNone/>
            </a:pPr>
            <a:endParaRPr lang="en-ZA" sz="1800" dirty="0" smtClean="0">
              <a:latin typeface="Calibri" panose="020F0502020204030204" pitchFamily="34" charset="0"/>
            </a:endParaRPr>
          </a:p>
          <a:p>
            <a:pPr marL="444500" lvl="0" algn="just">
              <a:lnSpc>
                <a:spcPct val="107000"/>
              </a:lnSpc>
              <a:spcBef>
                <a:spcPts val="0"/>
              </a:spcBef>
              <a:spcAft>
                <a:spcPts val="800"/>
              </a:spcAft>
              <a:buFont typeface="Arial" panose="020B0604020202020204" pitchFamily="34" charset="0"/>
              <a:buChar char="•"/>
            </a:pPr>
            <a:r>
              <a:rPr lang="en-ZA" sz="1800" dirty="0" smtClean="0">
                <a:solidFill>
                  <a:prstClr val="black"/>
                </a:solidFill>
                <a:latin typeface="Calibri" panose="020F0502020204030204" pitchFamily="34" charset="0"/>
              </a:rPr>
              <a:t>Two additional projects </a:t>
            </a:r>
            <a:r>
              <a:rPr lang="en-ZA" sz="1800" dirty="0">
                <a:solidFill>
                  <a:prstClr val="black"/>
                </a:solidFill>
                <a:latin typeface="Calibri" panose="020F0502020204030204" pitchFamily="34" charset="0"/>
              </a:rPr>
              <a:t>have been identified for possible piloting. Stakeholder engagement and risks analysis conducted:    </a:t>
            </a:r>
          </a:p>
          <a:p>
            <a:pPr marL="444500" lvl="0" indent="0" algn="just">
              <a:lnSpc>
                <a:spcPct val="107000"/>
              </a:lnSpc>
              <a:spcBef>
                <a:spcPts val="0"/>
              </a:spcBef>
              <a:spcAft>
                <a:spcPts val="800"/>
              </a:spcAft>
              <a:buNone/>
            </a:pPr>
            <a:r>
              <a:rPr lang="en-ZA" sz="1800" b="1" dirty="0">
                <a:solidFill>
                  <a:prstClr val="black"/>
                </a:solidFill>
                <a:latin typeface="Calibri" panose="020F0502020204030204" pitchFamily="34" charset="0"/>
              </a:rPr>
              <a:t>-	Home Affairs Front Line Service Delivery Reporting </a:t>
            </a:r>
            <a:r>
              <a:rPr lang="en-ZA" sz="1800" b="1" dirty="0" smtClean="0">
                <a:solidFill>
                  <a:prstClr val="black"/>
                </a:solidFill>
                <a:latin typeface="Calibri" panose="020F0502020204030204" pitchFamily="34" charset="0"/>
              </a:rPr>
              <a:t>Tool.</a:t>
            </a:r>
            <a:endParaRPr lang="en-ZA" sz="1800" b="1" dirty="0">
              <a:solidFill>
                <a:prstClr val="black"/>
              </a:solidFill>
              <a:latin typeface="Calibri" panose="020F0502020204030204" pitchFamily="34" charset="0"/>
            </a:endParaRPr>
          </a:p>
          <a:p>
            <a:pPr marL="444500" indent="0" algn="just">
              <a:lnSpc>
                <a:spcPct val="107000"/>
              </a:lnSpc>
              <a:spcBef>
                <a:spcPts val="0"/>
              </a:spcBef>
              <a:spcAft>
                <a:spcPts val="800"/>
              </a:spcAft>
              <a:buNone/>
            </a:pPr>
            <a:r>
              <a:rPr lang="en-ZA" sz="1800" b="1" dirty="0">
                <a:solidFill>
                  <a:prstClr val="black"/>
                </a:solidFill>
                <a:latin typeface="Calibri" panose="020F0502020204030204" pitchFamily="34" charset="0"/>
              </a:rPr>
              <a:t>-	Automated Pharmacy for Chris Hani Baragwanath Hospital.</a:t>
            </a:r>
          </a:p>
          <a:p>
            <a:pPr marL="444500" lvl="0" indent="0" algn="just">
              <a:lnSpc>
                <a:spcPct val="107000"/>
              </a:lnSpc>
              <a:spcBef>
                <a:spcPts val="0"/>
              </a:spcBef>
              <a:spcAft>
                <a:spcPts val="800"/>
              </a:spcAft>
              <a:buNone/>
            </a:pPr>
            <a:endParaRPr lang="en-ZA" sz="1800" dirty="0">
              <a:solidFill>
                <a:prstClr val="black"/>
              </a:solidFill>
              <a:latin typeface="Century Gothic" panose="020B0502020202020204" pitchFamily="34" charset="0"/>
            </a:endParaRPr>
          </a:p>
          <a:p>
            <a:pPr marL="482346" lvl="2" indent="0" algn="just">
              <a:spcBef>
                <a:spcPts val="0"/>
              </a:spcBef>
              <a:buSzPct val="80000"/>
              <a:buNone/>
            </a:pPr>
            <a:endParaRPr lang="en-ZA" sz="1800" dirty="0" smtClean="0"/>
          </a:p>
        </p:txBody>
      </p:sp>
    </p:spTree>
    <p:extLst>
      <p:ext uri="{BB962C8B-B14F-4D97-AF65-F5344CB8AC3E}">
        <p14:creationId xmlns:p14="http://schemas.microsoft.com/office/powerpoint/2010/main" xmlns="" val="23035368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900" b="1" dirty="0" smtClean="0">
                <a:solidFill>
                  <a:prstClr val="black"/>
                </a:solidFill>
                <a:latin typeface="Calibri" panose="020F0502020204030204" pitchFamily="34" charset="0"/>
              </a:rPr>
              <a:t>1</a:t>
            </a:r>
            <a:r>
              <a:rPr lang="en-ZA" sz="2900" b="1" baseline="30000" dirty="0" smtClean="0">
                <a:solidFill>
                  <a:prstClr val="black"/>
                </a:solidFill>
                <a:latin typeface="Calibri" panose="020F0502020204030204" pitchFamily="34" charset="0"/>
              </a:rPr>
              <a:t>st</a:t>
            </a:r>
            <a:r>
              <a:rPr lang="en-ZA" sz="2900" b="1" dirty="0" smtClean="0">
                <a:solidFill>
                  <a:prstClr val="black"/>
                </a:solidFill>
                <a:latin typeface="Calibri" panose="020F0502020204030204" pitchFamily="34" charset="0"/>
              </a:rPr>
              <a:t> </a:t>
            </a:r>
            <a:r>
              <a:rPr lang="en-ZA" sz="2900" b="1" dirty="0">
                <a:solidFill>
                  <a:prstClr val="black"/>
                </a:solidFill>
                <a:latin typeface="Calibri" panose="020F0502020204030204" pitchFamily="34" charset="0"/>
              </a:rPr>
              <a:t>Quarter </a:t>
            </a:r>
            <a:r>
              <a:rPr lang="en-ZA" sz="2900" b="1" dirty="0" smtClean="0">
                <a:solidFill>
                  <a:prstClr val="black"/>
                </a:solidFill>
                <a:latin typeface="Calibri" panose="020F0502020204030204" pitchFamily="34" charset="0"/>
              </a:rPr>
              <a:t>Achievements</a:t>
            </a:r>
            <a:endParaRPr lang="en-ZA" dirty="0">
              <a:latin typeface="Calibri" panose="020F0502020204030204" pitchFamily="34" charset="0"/>
            </a:endParaRPr>
          </a:p>
        </p:txBody>
      </p:sp>
      <p:sp>
        <p:nvSpPr>
          <p:cNvPr id="4" name="Slide Number Placeholder 3"/>
          <p:cNvSpPr>
            <a:spLocks noGrp="1"/>
          </p:cNvSpPr>
          <p:nvPr>
            <p:ph type="sldNum" sz="quarter" idx="12"/>
          </p:nvPr>
        </p:nvSpPr>
        <p:spPr/>
        <p:txBody>
          <a:bodyPr/>
          <a:lstStyle/>
          <a:p>
            <a:fld id="{4414807B-44EB-7242-827D-16A5EC7111B6}" type="slidenum">
              <a:rPr lang="en-ZA" smtClean="0"/>
              <a:pPr/>
              <a:t>9</a:t>
            </a:fld>
            <a:endParaRPr lang="en-ZA" dirty="0"/>
          </a:p>
        </p:txBody>
      </p:sp>
      <p:sp>
        <p:nvSpPr>
          <p:cNvPr id="5" name="Content Placeholder 2"/>
          <p:cNvSpPr>
            <a:spLocks noGrp="1"/>
          </p:cNvSpPr>
          <p:nvPr>
            <p:ph idx="1"/>
          </p:nvPr>
        </p:nvSpPr>
        <p:spPr>
          <a:xfrm>
            <a:off x="0" y="645218"/>
            <a:ext cx="9144000" cy="6126480"/>
          </a:xfrm>
        </p:spPr>
        <p:txBody>
          <a:bodyPr>
            <a:noAutofit/>
          </a:bodyPr>
          <a:lstStyle/>
          <a:p>
            <a:pPr marL="595313" lvl="2" indent="0" algn="just">
              <a:spcBef>
                <a:spcPts val="0"/>
              </a:spcBef>
              <a:buNone/>
            </a:pPr>
            <a:endParaRPr lang="en-GB" sz="1600" dirty="0" smtClean="0"/>
          </a:p>
          <a:p>
            <a:pPr marL="595313" lvl="2" indent="0" algn="just">
              <a:spcBef>
                <a:spcPts val="0"/>
              </a:spcBef>
              <a:buNone/>
            </a:pPr>
            <a:endParaRPr lang="en-GB" sz="1600" dirty="0" smtClean="0">
              <a:latin typeface="Calibri" panose="020F0502020204030204" pitchFamily="34" charset="0"/>
            </a:endParaRPr>
          </a:p>
          <a:p>
            <a:pPr algn="just">
              <a:lnSpc>
                <a:spcPct val="106000"/>
              </a:lnSpc>
              <a:spcAft>
                <a:spcPts val="0"/>
              </a:spcAft>
            </a:pPr>
            <a:r>
              <a:rPr lang="en-ZA" sz="1800" b="1" dirty="0" smtClean="0">
                <a:latin typeface="Calibri" panose="020F0502020204030204" pitchFamily="34" charset="0"/>
                <a:ea typeface="Calibri" panose="020F0502020204030204" pitchFamily="34" charset="0"/>
              </a:rPr>
              <a:t>Multi Media Innovation Centre (MMIC) </a:t>
            </a:r>
            <a:r>
              <a:rPr lang="en-ZA" sz="1800" dirty="0" smtClean="0">
                <a:latin typeface="Calibri" panose="020F0502020204030204" pitchFamily="34" charset="0"/>
                <a:ea typeface="Calibri" panose="020F0502020204030204" pitchFamily="34" charset="0"/>
              </a:rPr>
              <a:t>78 </a:t>
            </a:r>
            <a:r>
              <a:rPr lang="en-ZA" sz="1800" dirty="0">
                <a:latin typeface="Calibri" panose="020F0502020204030204" pitchFamily="34" charset="0"/>
                <a:ea typeface="Calibri" panose="020F0502020204030204" pitchFamily="34" charset="0"/>
              </a:rPr>
              <a:t>officials and other partners </a:t>
            </a:r>
            <a:r>
              <a:rPr lang="en-ZA" sz="1800" dirty="0" smtClean="0">
                <a:latin typeface="Calibri" panose="020F0502020204030204" pitchFamily="34" charset="0"/>
                <a:ea typeface="Calibri" panose="020F0502020204030204" pitchFamily="34" charset="0"/>
              </a:rPr>
              <a:t>accessed and used the tools and repositories in </a:t>
            </a:r>
            <a:r>
              <a:rPr lang="en-ZA" sz="1800" dirty="0">
                <a:latin typeface="Calibri" panose="020F0502020204030204" pitchFamily="34" charset="0"/>
                <a:ea typeface="Calibri" panose="020F0502020204030204" pitchFamily="34" charset="0"/>
              </a:rPr>
              <a:t>the </a:t>
            </a:r>
            <a:r>
              <a:rPr lang="en-ZA" sz="1800" dirty="0" smtClean="0">
                <a:latin typeface="Calibri" panose="020F0502020204030204" pitchFamily="34" charset="0"/>
                <a:ea typeface="Calibri" panose="020F0502020204030204" pitchFamily="34" charset="0"/>
              </a:rPr>
              <a:t>MMIC for process improvement. </a:t>
            </a:r>
            <a:r>
              <a:rPr lang="en-ZA" sz="1800" dirty="0">
                <a:latin typeface="Calibri" panose="020F0502020204030204" pitchFamily="34" charset="0"/>
                <a:ea typeface="Calibri" panose="020F0502020204030204" pitchFamily="34" charset="0"/>
              </a:rPr>
              <a:t>The CPSI </a:t>
            </a:r>
            <a:r>
              <a:rPr lang="en-ZA" sz="1800" dirty="0" smtClean="0">
                <a:latin typeface="Calibri" panose="020F0502020204030204" pitchFamily="34" charset="0"/>
                <a:ea typeface="Calibri" panose="020F0502020204030204" pitchFamily="34" charset="0"/>
              </a:rPr>
              <a:t>also exhibited </a:t>
            </a:r>
            <a:r>
              <a:rPr lang="en-ZA" sz="1800" dirty="0">
                <a:latin typeface="Calibri" panose="020F0502020204030204" pitchFamily="34" charset="0"/>
                <a:ea typeface="Calibri" panose="020F0502020204030204" pitchFamily="34" charset="0"/>
              </a:rPr>
              <a:t>the mobile MMIC at the </a:t>
            </a:r>
            <a:r>
              <a:rPr lang="en-ZA" sz="1800" b="1" dirty="0">
                <a:latin typeface="Calibri" panose="020F0502020204030204" pitchFamily="34" charset="0"/>
                <a:ea typeface="Calibri" panose="020F0502020204030204" pitchFamily="34" charset="0"/>
              </a:rPr>
              <a:t>2017</a:t>
            </a:r>
            <a:r>
              <a:rPr lang="en-ZA" sz="1800" dirty="0">
                <a:latin typeface="Calibri" panose="020F0502020204030204" pitchFamily="34" charset="0"/>
                <a:ea typeface="Calibri" panose="020F0502020204030204" pitchFamily="34" charset="0"/>
              </a:rPr>
              <a:t> </a:t>
            </a:r>
            <a:r>
              <a:rPr lang="en-ZA" sz="1800" b="1" dirty="0">
                <a:latin typeface="Calibri" panose="020F0502020204030204" pitchFamily="34" charset="0"/>
                <a:ea typeface="Calibri" panose="020F0502020204030204" pitchFamily="34" charset="0"/>
              </a:rPr>
              <a:t>Continental Africa Public Service Day Celebration </a:t>
            </a:r>
            <a:r>
              <a:rPr lang="en-ZA" sz="1800" dirty="0">
                <a:latin typeface="Calibri" panose="020F0502020204030204" pitchFamily="34" charset="0"/>
                <a:ea typeface="Calibri" panose="020F0502020204030204" pitchFamily="34" charset="0"/>
              </a:rPr>
              <a:t>in Rwanda which attracted a lot of interest </a:t>
            </a:r>
            <a:r>
              <a:rPr lang="en-ZA" sz="1800" dirty="0" smtClean="0">
                <a:latin typeface="Calibri" panose="020F0502020204030204" pitchFamily="34" charset="0"/>
                <a:ea typeface="Calibri" panose="020F0502020204030204" pitchFamily="34" charset="0"/>
              </a:rPr>
              <a:t>from delegates.</a:t>
            </a:r>
            <a:endParaRPr lang="en-ZA" sz="2800" dirty="0">
              <a:latin typeface="Calibri" panose="020F0502020204030204" pitchFamily="34" charset="0"/>
              <a:ea typeface="Times New Roman" panose="02020603050405020304" pitchFamily="18" charset="0"/>
            </a:endParaRPr>
          </a:p>
          <a:p>
            <a:pPr marL="0" indent="0">
              <a:spcBef>
                <a:spcPts val="0"/>
              </a:spcBef>
              <a:buNone/>
            </a:pPr>
            <a:endParaRPr lang="en-GB" sz="1800" b="1" dirty="0">
              <a:latin typeface="Calibri" panose="020F0502020204030204" pitchFamily="34" charset="0"/>
            </a:endParaRPr>
          </a:p>
          <a:p>
            <a:pPr>
              <a:spcBef>
                <a:spcPts val="0"/>
              </a:spcBef>
            </a:pPr>
            <a:r>
              <a:rPr lang="en-GB" sz="1800" b="1" dirty="0" smtClean="0">
                <a:latin typeface="Calibri" panose="020F0502020204030204" pitchFamily="34" charset="0"/>
              </a:rPr>
              <a:t>The CPSI Innovation Awards Programme: </a:t>
            </a:r>
            <a:r>
              <a:rPr lang="en-ZA" sz="1800" dirty="0">
                <a:solidFill>
                  <a:prstClr val="black"/>
                </a:solidFill>
                <a:latin typeface="Calibri" panose="020F0502020204030204" pitchFamily="34" charset="0"/>
                <a:ea typeface="Calibri" panose="020F0502020204030204" pitchFamily="34" charset="0"/>
                <a:cs typeface="Times New Roman" panose="02020603050405020304" pitchFamily="18" charset="0"/>
              </a:rPr>
              <a:t>The 2017 Public Sector Innovation Programme was officially launched in KZN on 6</a:t>
            </a:r>
            <a:r>
              <a:rPr lang="en-ZA" sz="1800" baseline="30000" dirty="0">
                <a:solidFill>
                  <a:prstClr val="black"/>
                </a:solidFill>
                <a:latin typeface="Calibri" panose="020F0502020204030204" pitchFamily="34" charset="0"/>
                <a:ea typeface="Calibri" panose="020F0502020204030204" pitchFamily="34" charset="0"/>
                <a:cs typeface="Times New Roman" panose="02020603050405020304" pitchFamily="18" charset="0"/>
              </a:rPr>
              <a:t>th</a:t>
            </a:r>
            <a:r>
              <a:rPr lang="en-ZA" sz="1800"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en-ZA" sz="18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of April </a:t>
            </a:r>
            <a:r>
              <a:rPr lang="en-ZA" sz="1800" dirty="0">
                <a:solidFill>
                  <a:prstClr val="black"/>
                </a:solidFill>
                <a:latin typeface="Calibri" panose="020F0502020204030204" pitchFamily="34" charset="0"/>
                <a:ea typeface="Calibri" panose="020F0502020204030204" pitchFamily="34" charset="0"/>
                <a:cs typeface="Times New Roman" panose="02020603050405020304" pitchFamily="18" charset="0"/>
              </a:rPr>
              <a:t>2017.  The session was attended by representatives from all spheres of </a:t>
            </a:r>
            <a:r>
              <a:rPr lang="en-ZA" sz="18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government to ensure awareness and participation.</a:t>
            </a:r>
          </a:p>
          <a:p>
            <a:pPr algn="just">
              <a:spcAft>
                <a:spcPts val="0"/>
              </a:spcAft>
            </a:pPr>
            <a:endParaRPr lang="en-GB" sz="1800" dirty="0">
              <a:solidFill>
                <a:srgbClr val="221E1F"/>
              </a:solidFill>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n-GB" sz="1800" dirty="0">
                <a:solidFill>
                  <a:srgbClr val="221E1F"/>
                </a:solidFill>
                <a:latin typeface="Calibri" panose="020F0502020204030204" pitchFamily="34" charset="0"/>
                <a:ea typeface="Times New Roman" panose="02020603050405020304" pitchFamily="18" charset="0"/>
                <a:cs typeface="Times New Roman" panose="02020603050405020304" pitchFamily="18" charset="0"/>
              </a:rPr>
              <a:t>The </a:t>
            </a:r>
            <a:r>
              <a:rPr lang="en-GB" sz="1800" b="1" dirty="0" err="1" smtClean="0">
                <a:solidFill>
                  <a:srgbClr val="221E1F"/>
                </a:solidFill>
                <a:latin typeface="Calibri" panose="020F0502020204030204" pitchFamily="34" charset="0"/>
                <a:ea typeface="Times New Roman" panose="02020603050405020304" pitchFamily="18" charset="0"/>
                <a:cs typeface="Times New Roman" panose="02020603050405020304" pitchFamily="18" charset="0"/>
              </a:rPr>
              <a:t>SADC</a:t>
            </a:r>
            <a:r>
              <a:rPr lang="en-GB" sz="1800" b="1" dirty="0" err="1">
                <a:solidFill>
                  <a:srgbClr val="221E1F"/>
                </a:solidFill>
                <a:latin typeface="Calibri" panose="020F0502020204030204" pitchFamily="34" charset="0"/>
                <a:ea typeface="Times New Roman" panose="02020603050405020304" pitchFamily="18" charset="0"/>
                <a:cs typeface="Times New Roman" panose="02020603050405020304" pitchFamily="18" charset="0"/>
              </a:rPr>
              <a:t>-</a:t>
            </a:r>
            <a:r>
              <a:rPr lang="en-GB" sz="1800" b="1" dirty="0" err="1" smtClean="0">
                <a:solidFill>
                  <a:srgbClr val="221E1F"/>
                </a:solidFill>
                <a:latin typeface="Calibri" panose="020F0502020204030204" pitchFamily="34" charset="0"/>
                <a:ea typeface="Times New Roman" panose="02020603050405020304" pitchFamily="18" charset="0"/>
                <a:cs typeface="Times New Roman" panose="02020603050405020304" pitchFamily="18" charset="0"/>
              </a:rPr>
              <a:t>UNPAN</a:t>
            </a:r>
            <a:r>
              <a:rPr lang="en-GB" sz="1800" b="1" dirty="0" smtClean="0">
                <a:solidFill>
                  <a:srgbClr val="221E1F"/>
                </a:solidFill>
                <a:latin typeface="Calibri" panose="020F0502020204030204" pitchFamily="34" charset="0"/>
                <a:ea typeface="Times New Roman" panose="02020603050405020304" pitchFamily="18" charset="0"/>
                <a:cs typeface="Times New Roman" panose="02020603050405020304" pitchFamily="18" charset="0"/>
              </a:rPr>
              <a:t> </a:t>
            </a:r>
            <a:r>
              <a:rPr lang="en-GB" sz="1800" b="1" dirty="0">
                <a:solidFill>
                  <a:srgbClr val="221E1F"/>
                </a:solidFill>
                <a:latin typeface="Calibri" panose="020F0502020204030204" pitchFamily="34" charset="0"/>
                <a:ea typeface="Times New Roman" panose="02020603050405020304" pitchFamily="18" charset="0"/>
                <a:cs typeface="Times New Roman" panose="02020603050405020304" pitchFamily="18" charset="0"/>
              </a:rPr>
              <a:t>workshop </a:t>
            </a:r>
            <a:r>
              <a:rPr lang="en-GB" sz="1800" dirty="0" smtClean="0">
                <a:solidFill>
                  <a:srgbClr val="221E1F"/>
                </a:solidFill>
                <a:latin typeface="Calibri" panose="020F0502020204030204" pitchFamily="34" charset="0"/>
                <a:ea typeface="Times New Roman" panose="02020603050405020304" pitchFamily="18" charset="0"/>
                <a:cs typeface="Times New Roman" panose="02020603050405020304" pitchFamily="18" charset="0"/>
              </a:rPr>
              <a:t>was hosted </a:t>
            </a:r>
            <a:r>
              <a:rPr lang="en-GB" sz="1800" dirty="0">
                <a:solidFill>
                  <a:srgbClr val="221E1F"/>
                </a:solidFill>
                <a:latin typeface="Calibri" panose="020F0502020204030204" pitchFamily="34" charset="0"/>
                <a:ea typeface="Times New Roman" panose="02020603050405020304" pitchFamily="18" charset="0"/>
                <a:cs typeface="Times New Roman" panose="02020603050405020304" pitchFamily="18" charset="0"/>
              </a:rPr>
              <a:t>on 28-29 June 2017 </a:t>
            </a:r>
            <a:r>
              <a:rPr lang="en-GB" sz="1800" dirty="0" smtClean="0">
                <a:solidFill>
                  <a:srgbClr val="221E1F"/>
                </a:solidFill>
                <a:latin typeface="Calibri" panose="020F0502020204030204" pitchFamily="34" charset="0"/>
                <a:ea typeface="Times New Roman" panose="02020603050405020304" pitchFamily="18" charset="0"/>
                <a:cs typeface="Times New Roman" panose="02020603050405020304" pitchFamily="18" charset="0"/>
              </a:rPr>
              <a:t>in partnership with the UNDP and was attended </a:t>
            </a:r>
            <a:r>
              <a:rPr lang="en-GB" sz="1800" dirty="0">
                <a:solidFill>
                  <a:srgbClr val="221E1F"/>
                </a:solidFill>
                <a:latin typeface="Calibri" panose="020F0502020204030204" pitchFamily="34" charset="0"/>
                <a:ea typeface="Times New Roman" panose="02020603050405020304" pitchFamily="18" charset="0"/>
                <a:cs typeface="Times New Roman" panose="02020603050405020304" pitchFamily="18" charset="0"/>
              </a:rPr>
              <a:t>by representatives </a:t>
            </a:r>
            <a:r>
              <a:rPr lang="en-GB" sz="1800" dirty="0" smtClean="0">
                <a:solidFill>
                  <a:srgbClr val="221E1F"/>
                </a:solidFill>
                <a:latin typeface="Calibri" panose="020F0502020204030204" pitchFamily="34" charset="0"/>
                <a:ea typeface="Times New Roman" panose="02020603050405020304" pitchFamily="18" charset="0"/>
                <a:cs typeface="Times New Roman" panose="02020603050405020304" pitchFamily="18" charset="0"/>
              </a:rPr>
              <a:t>from </a:t>
            </a:r>
            <a:r>
              <a:rPr lang="en-GB" sz="1800" b="1" dirty="0">
                <a:solidFill>
                  <a:srgbClr val="221E1F"/>
                </a:solidFill>
                <a:latin typeface="Calibri" panose="020F0502020204030204" pitchFamily="34" charset="0"/>
                <a:ea typeface="Times New Roman" panose="02020603050405020304" pitchFamily="18" charset="0"/>
                <a:cs typeface="Times New Roman" panose="02020603050405020304" pitchFamily="18" charset="0"/>
              </a:rPr>
              <a:t>13 </a:t>
            </a:r>
            <a:r>
              <a:rPr lang="en-GB" sz="1800" b="1" dirty="0" err="1">
                <a:solidFill>
                  <a:srgbClr val="221E1F"/>
                </a:solidFill>
                <a:latin typeface="Calibri" panose="020F0502020204030204" pitchFamily="34" charset="0"/>
                <a:ea typeface="Times New Roman" panose="02020603050405020304" pitchFamily="18" charset="0"/>
                <a:cs typeface="Times New Roman" panose="02020603050405020304" pitchFamily="18" charset="0"/>
              </a:rPr>
              <a:t>SADC</a:t>
            </a:r>
            <a:r>
              <a:rPr lang="en-GB" sz="1800" b="1" dirty="0">
                <a:solidFill>
                  <a:srgbClr val="221E1F"/>
                </a:solidFill>
                <a:latin typeface="Calibri" panose="020F0502020204030204" pitchFamily="34" charset="0"/>
                <a:ea typeface="Times New Roman" panose="02020603050405020304" pitchFamily="18" charset="0"/>
                <a:cs typeface="Times New Roman" panose="02020603050405020304" pitchFamily="18" charset="0"/>
              </a:rPr>
              <a:t> </a:t>
            </a:r>
            <a:r>
              <a:rPr lang="en-GB" sz="1800" b="1" dirty="0" smtClean="0">
                <a:solidFill>
                  <a:srgbClr val="221E1F"/>
                </a:solidFill>
                <a:latin typeface="Calibri" panose="020F0502020204030204" pitchFamily="34" charset="0"/>
                <a:ea typeface="Times New Roman" panose="02020603050405020304" pitchFamily="18" charset="0"/>
                <a:cs typeface="Times New Roman" panose="02020603050405020304" pitchFamily="18" charset="0"/>
              </a:rPr>
              <a:t>countries</a:t>
            </a:r>
            <a:r>
              <a:rPr lang="en-GB" sz="1800" dirty="0" smtClean="0">
                <a:solidFill>
                  <a:srgbClr val="221E1F"/>
                </a:solidFill>
                <a:latin typeface="Calibri" panose="020F0502020204030204" pitchFamily="34" charset="0"/>
                <a:ea typeface="Times New Roman" panose="02020603050405020304" pitchFamily="18" charset="0"/>
                <a:cs typeface="Times New Roman" panose="02020603050405020304" pitchFamily="18" charset="0"/>
              </a:rPr>
              <a:t>. A number of successfully implemented innovative solutions were shared amongst </a:t>
            </a:r>
            <a:r>
              <a:rPr lang="en-GB" sz="1800" dirty="0" err="1" smtClean="0">
                <a:solidFill>
                  <a:srgbClr val="221E1F"/>
                </a:solidFill>
                <a:latin typeface="Calibri" panose="020F0502020204030204" pitchFamily="34" charset="0"/>
                <a:ea typeface="Times New Roman" panose="02020603050405020304" pitchFamily="18" charset="0"/>
                <a:cs typeface="Times New Roman" panose="02020603050405020304" pitchFamily="18" charset="0"/>
              </a:rPr>
              <a:t>SADC</a:t>
            </a:r>
            <a:r>
              <a:rPr lang="en-GB" sz="1800" dirty="0" smtClean="0">
                <a:solidFill>
                  <a:srgbClr val="221E1F"/>
                </a:solidFill>
                <a:latin typeface="Calibri" panose="020F0502020204030204" pitchFamily="34" charset="0"/>
                <a:ea typeface="Times New Roman" panose="02020603050405020304" pitchFamily="18" charset="0"/>
                <a:cs typeface="Times New Roman" panose="02020603050405020304" pitchFamily="18" charset="0"/>
              </a:rPr>
              <a:t> countries as thought leadership contributions towards achieving the </a:t>
            </a:r>
            <a:r>
              <a:rPr lang="en-GB" sz="1800" dirty="0" err="1" smtClean="0">
                <a:solidFill>
                  <a:srgbClr val="221E1F"/>
                </a:solidFill>
                <a:latin typeface="Calibri" panose="020F0502020204030204" pitchFamily="34" charset="0"/>
                <a:ea typeface="Times New Roman" panose="02020603050405020304" pitchFamily="18" charset="0"/>
                <a:cs typeface="Times New Roman" panose="02020603050405020304" pitchFamily="18" charset="0"/>
              </a:rPr>
              <a:t>NDPs</a:t>
            </a:r>
            <a:r>
              <a:rPr lang="en-GB" sz="1800" dirty="0" smtClean="0">
                <a:solidFill>
                  <a:srgbClr val="221E1F"/>
                </a:solidFill>
                <a:latin typeface="Calibri" panose="020F0502020204030204" pitchFamily="34" charset="0"/>
                <a:ea typeface="Times New Roman" panose="02020603050405020304" pitchFamily="18" charset="0"/>
                <a:cs typeface="Times New Roman" panose="02020603050405020304" pitchFamily="18" charset="0"/>
              </a:rPr>
              <a:t>, SDGs and Agenda 2063.</a:t>
            </a:r>
            <a:endParaRPr lang="en-ZA" sz="18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115791231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PSI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CPSI Template" id="{2E7D3442-5EFF-464F-8062-616BE287B4AE}" vid="{3951B3D7-AB39-4718-AB9E-6A83113B583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6095</TotalTime>
  <Words>2610</Words>
  <Application>Microsoft Office PowerPoint</Application>
  <PresentationFormat>On-screen Show (4:3)</PresentationFormat>
  <Paragraphs>692</Paragraphs>
  <Slides>20</Slides>
  <Notes>1</Notes>
  <HiddenSlides>0</HiddenSlides>
  <MMClips>0</MMClips>
  <ScaleCrop>false</ScaleCrop>
  <HeadingPairs>
    <vt:vector size="4" baseType="variant">
      <vt:variant>
        <vt:lpstr>Theme</vt:lpstr>
      </vt:variant>
      <vt:variant>
        <vt:i4>2</vt:i4>
      </vt:variant>
      <vt:variant>
        <vt:lpstr>Slide Titles</vt:lpstr>
      </vt:variant>
      <vt:variant>
        <vt:i4>20</vt:i4>
      </vt:variant>
    </vt:vector>
  </HeadingPairs>
  <TitlesOfParts>
    <vt:vector size="22" baseType="lpstr">
      <vt:lpstr>Office Theme</vt:lpstr>
      <vt:lpstr>CPSI Template</vt:lpstr>
      <vt:lpstr>Presentation to Portfolio Committee</vt:lpstr>
      <vt:lpstr>OVERVIEW</vt:lpstr>
      <vt:lpstr> Executive Summary  </vt:lpstr>
      <vt:lpstr>Purpose and scope of the report </vt:lpstr>
      <vt:lpstr>Overview of the Organisation’s 1st Quarter Performance </vt:lpstr>
      <vt:lpstr>1st Quarter Achievements</vt:lpstr>
      <vt:lpstr>1st Quarter Achievements</vt:lpstr>
      <vt:lpstr>1st Quarter Achievements</vt:lpstr>
      <vt:lpstr>1st Quarter Achievements</vt:lpstr>
      <vt:lpstr>Progress against 1st Quarter targets</vt:lpstr>
      <vt:lpstr>Progress against 1st Quarter targets</vt:lpstr>
      <vt:lpstr>Progress against 1st Quarter targets</vt:lpstr>
      <vt:lpstr>Progress against 1st Quarter targets</vt:lpstr>
      <vt:lpstr>Progress against 1st Quarter targets</vt:lpstr>
      <vt:lpstr>FINANCIAL INFORMATION FOR THE PERIOD ENDING 30 JUNE2017</vt:lpstr>
      <vt:lpstr>Appropriation statement</vt:lpstr>
      <vt:lpstr>Appropriation statement  (continued)</vt:lpstr>
      <vt:lpstr>Appropriation statement  (continued)</vt:lpstr>
      <vt:lpstr>Appropriation statement (continued)</vt:lpstr>
      <vt:lpstr>Slide 20</vt:lpstr>
    </vt:vector>
  </TitlesOfParts>
  <Company>CPSI</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Pierre Schoonraad</dc:creator>
  <cp:lastModifiedBy>PUMZA</cp:lastModifiedBy>
  <cp:revision>312</cp:revision>
  <cp:lastPrinted>2017-08-10T12:03:25Z</cp:lastPrinted>
  <dcterms:created xsi:type="dcterms:W3CDTF">2014-06-30T11:19:50Z</dcterms:created>
  <dcterms:modified xsi:type="dcterms:W3CDTF">2017-09-15T06:38:56Z</dcterms:modified>
</cp:coreProperties>
</file>