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60" r:id="rId2"/>
    <p:sldId id="307" r:id="rId3"/>
    <p:sldId id="309" r:id="rId4"/>
    <p:sldId id="258" r:id="rId5"/>
    <p:sldId id="316" r:id="rId6"/>
    <p:sldId id="315" r:id="rId7"/>
    <p:sldId id="310" r:id="rId8"/>
    <p:sldId id="311" r:id="rId9"/>
    <p:sldId id="312" r:id="rId10"/>
    <p:sldId id="313" r:id="rId11"/>
    <p:sldId id="317" r:id="rId12"/>
    <p:sldId id="318" r:id="rId13"/>
    <p:sldId id="319" r:id="rId14"/>
    <p:sldId id="324" r:id="rId15"/>
    <p:sldId id="320" r:id="rId16"/>
    <p:sldId id="321" r:id="rId17"/>
    <p:sldId id="322" r:id="rId18"/>
    <p:sldId id="323" r:id="rId19"/>
    <p:sldId id="325" r:id="rId20"/>
    <p:sldId id="327" r:id="rId21"/>
    <p:sldId id="328" r:id="rId22"/>
    <p:sldId id="330" r:id="rId23"/>
    <p:sldId id="331" r:id="rId24"/>
    <p:sldId id="335" r:id="rId25"/>
    <p:sldId id="336" r:id="rId26"/>
    <p:sldId id="29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8" d="100"/>
          <a:sy n="58" d="100"/>
        </p:scale>
        <p:origin x="-102" y="-13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877279-AEC2-4ABD-8C05-CDC97FF28E69}" type="datetimeFigureOut">
              <a:rPr lang="en-ZA" smtClean="0"/>
              <a:pPr/>
              <a:t>2017/09/14</a:t>
            </a:fld>
            <a:endParaRPr lang="en-Z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92E305-21F2-42AF-9ABA-286CB6B3CCCD}" type="slidenum">
              <a:rPr lang="en-ZA" smtClean="0"/>
              <a:pPr/>
              <a:t>‹#›</a:t>
            </a:fld>
            <a:endParaRPr lang="en-ZA"/>
          </a:p>
        </p:txBody>
      </p:sp>
    </p:spTree>
    <p:extLst>
      <p:ext uri="{BB962C8B-B14F-4D97-AF65-F5344CB8AC3E}">
        <p14:creationId xmlns:p14="http://schemas.microsoft.com/office/powerpoint/2010/main" xmlns="" val="290598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DAB99C-9979-4944-8432-3E6A6B215E9D}" type="datetimeFigureOut">
              <a:rPr lang="en-ZA" smtClean="0"/>
              <a:pPr/>
              <a:t>2017/09/14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B78BD4-860F-4236-A4FF-E5730776BB7C}" type="slidenum">
              <a:rPr lang="en-ZA" smtClean="0"/>
              <a:pPr/>
              <a:t>‹#›</a:t>
            </a:fld>
            <a:endParaRPr lang="en-ZA"/>
          </a:p>
        </p:txBody>
      </p:sp>
    </p:spTree>
    <p:extLst>
      <p:ext uri="{BB962C8B-B14F-4D97-AF65-F5344CB8AC3E}">
        <p14:creationId xmlns:p14="http://schemas.microsoft.com/office/powerpoint/2010/main" xmlns="" val="1548363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8623D12-30D0-4716-8D86-AA2AB886BF7C}" type="slidenum">
              <a:rPr lang="en-ZA" smtClean="0"/>
              <a:pPr/>
              <a:t>1</a:t>
            </a:fld>
            <a:endParaRPr lang="en-ZA" dirty="0"/>
          </a:p>
        </p:txBody>
      </p:sp>
    </p:spTree>
    <p:extLst>
      <p:ext uri="{BB962C8B-B14F-4D97-AF65-F5344CB8AC3E}">
        <p14:creationId xmlns:p14="http://schemas.microsoft.com/office/powerpoint/2010/main" xmlns="" val="3850188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57C54B67-FC05-4B35-AF3C-475262C7A4C3}" type="datetimeFigureOut">
              <a:rPr lang="en-ZA" smtClean="0"/>
              <a:pPr/>
              <a:t>2017/09/14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286111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7C54B67-FC05-4B35-AF3C-475262C7A4C3}" type="datetimeFigureOut">
              <a:rPr lang="en-ZA" smtClean="0"/>
              <a:pPr/>
              <a:t>2017/09/14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2558252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7C54B67-FC05-4B35-AF3C-475262C7A4C3}" type="datetimeFigureOut">
              <a:rPr lang="en-ZA" smtClean="0"/>
              <a:pPr/>
              <a:t>2017/09/14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516466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7C54B67-FC05-4B35-AF3C-475262C7A4C3}" type="datetimeFigureOut">
              <a:rPr lang="en-ZA" smtClean="0"/>
              <a:pPr/>
              <a:t>2017/09/14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2020927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C54B67-FC05-4B35-AF3C-475262C7A4C3}" type="datetimeFigureOut">
              <a:rPr lang="en-ZA" smtClean="0"/>
              <a:pPr/>
              <a:t>2017/09/14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172860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57C54B67-FC05-4B35-AF3C-475262C7A4C3}" type="datetimeFigureOut">
              <a:rPr lang="en-ZA" smtClean="0"/>
              <a:pPr/>
              <a:t>2017/09/14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1138332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57C54B67-FC05-4B35-AF3C-475262C7A4C3}" type="datetimeFigureOut">
              <a:rPr lang="en-ZA" smtClean="0"/>
              <a:pPr/>
              <a:t>2017/09/14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2341466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57C54B67-FC05-4B35-AF3C-475262C7A4C3}" type="datetimeFigureOut">
              <a:rPr lang="en-ZA" smtClean="0"/>
              <a:pPr/>
              <a:t>2017/09/14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156419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C54B67-FC05-4B35-AF3C-475262C7A4C3}" type="datetimeFigureOut">
              <a:rPr lang="en-ZA" smtClean="0"/>
              <a:pPr/>
              <a:t>2017/09/14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3320022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C54B67-FC05-4B35-AF3C-475262C7A4C3}" type="datetimeFigureOut">
              <a:rPr lang="en-ZA" smtClean="0"/>
              <a:pPr/>
              <a:t>2017/09/14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403121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C54B67-FC05-4B35-AF3C-475262C7A4C3}" type="datetimeFigureOut">
              <a:rPr lang="en-ZA" smtClean="0"/>
              <a:pPr/>
              <a:t>2017/09/14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4285715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54B67-FC05-4B35-AF3C-475262C7A4C3}" type="datetimeFigureOut">
              <a:rPr lang="en-ZA" smtClean="0"/>
              <a:pPr/>
              <a:t>2017/09/14</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1347155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cer.org.za/"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888634" y="2407024"/>
            <a:ext cx="8414733" cy="1842247"/>
          </a:xfrm>
        </p:spPr>
        <p:txBody>
          <a:bodyPr>
            <a:noAutofit/>
          </a:bodyPr>
          <a:lstStyle/>
          <a:p>
            <a:r>
              <a:rPr lang="en-ZA" sz="4800" b="1" dirty="0" smtClean="0"/>
              <a:t>Holding </a:t>
            </a:r>
            <a:r>
              <a:rPr lang="en-ZA" sz="4800" b="1" dirty="0"/>
              <a:t>polluters to </a:t>
            </a:r>
            <a:r>
              <a:rPr lang="en-ZA" sz="4800" b="1" dirty="0" smtClean="0"/>
              <a:t>account: What needs to happen to improve </a:t>
            </a:r>
            <a:r>
              <a:rPr lang="en-ZA" sz="4800" b="1" dirty="0"/>
              <a:t>air </a:t>
            </a:r>
            <a:r>
              <a:rPr lang="en-ZA" sz="4800" b="1" dirty="0" smtClean="0"/>
              <a:t>quality </a:t>
            </a:r>
            <a:r>
              <a:rPr lang="en-ZA" sz="4800" b="1" dirty="0"/>
              <a:t>in priority areas</a:t>
            </a:r>
            <a:r>
              <a:rPr lang="en-ZA" sz="4800" b="1" dirty="0" smtClean="0"/>
              <a:t>?</a:t>
            </a:r>
            <a:r>
              <a:rPr lang="en-ZA" sz="4800" b="1" dirty="0" smtClean="0">
                <a:solidFill>
                  <a:schemeClr val="tx1">
                    <a:lumMod val="75000"/>
                    <a:lumOff val="25000"/>
                  </a:schemeClr>
                </a:solidFill>
                <a:latin typeface="+mn-lt"/>
              </a:rPr>
              <a:t/>
            </a:r>
            <a:br>
              <a:rPr lang="en-ZA" sz="4800" b="1" dirty="0" smtClean="0">
                <a:solidFill>
                  <a:schemeClr val="tx1">
                    <a:lumMod val="75000"/>
                    <a:lumOff val="25000"/>
                  </a:schemeClr>
                </a:solidFill>
                <a:latin typeface="+mn-lt"/>
              </a:rPr>
            </a:br>
            <a:endParaRPr lang="en-ZA" sz="3200" b="1" dirty="0">
              <a:solidFill>
                <a:schemeClr val="tx1">
                  <a:lumMod val="75000"/>
                  <a:lumOff val="25000"/>
                </a:schemeClr>
              </a:solidFill>
              <a:latin typeface="+mn-lt"/>
            </a:endParaRPr>
          </a:p>
        </p:txBody>
      </p:sp>
      <p:sp>
        <p:nvSpPr>
          <p:cNvPr id="3" name="Subtitle 2"/>
          <p:cNvSpPr>
            <a:spLocks noGrp="1"/>
          </p:cNvSpPr>
          <p:nvPr>
            <p:ph type="subTitle" idx="1"/>
          </p:nvPr>
        </p:nvSpPr>
        <p:spPr>
          <a:xfrm>
            <a:off x="2667000" y="3870515"/>
            <a:ext cx="6944932" cy="2140320"/>
          </a:xfrm>
        </p:spPr>
        <p:txBody>
          <a:bodyPr>
            <a:normAutofit fontScale="55000" lnSpcReduction="20000"/>
          </a:bodyPr>
          <a:lstStyle/>
          <a:p>
            <a:endParaRPr lang="en-ZA" sz="2800" dirty="0" smtClean="0">
              <a:solidFill>
                <a:schemeClr val="tx1">
                  <a:lumMod val="75000"/>
                  <a:lumOff val="25000"/>
                </a:schemeClr>
              </a:solidFill>
            </a:endParaRPr>
          </a:p>
          <a:p>
            <a:r>
              <a:rPr lang="en-ZA" sz="5100" dirty="0" smtClean="0">
                <a:solidFill>
                  <a:schemeClr val="tx1">
                    <a:lumMod val="75000"/>
                    <a:lumOff val="25000"/>
                  </a:schemeClr>
                </a:solidFill>
              </a:rPr>
              <a:t>Air Quality Colloquium</a:t>
            </a:r>
            <a:endParaRPr lang="en-ZA" sz="5100" dirty="0">
              <a:solidFill>
                <a:schemeClr val="tx1">
                  <a:lumMod val="75000"/>
                  <a:lumOff val="25000"/>
                </a:schemeClr>
              </a:solidFill>
            </a:endParaRPr>
          </a:p>
          <a:p>
            <a:r>
              <a:rPr lang="en-ZA" sz="5100" dirty="0" smtClean="0">
                <a:solidFill>
                  <a:schemeClr val="tx1">
                    <a:lumMod val="75000"/>
                    <a:lumOff val="25000"/>
                  </a:schemeClr>
                </a:solidFill>
              </a:rPr>
              <a:t>Portfolio Committee on Environmental Affairs</a:t>
            </a:r>
            <a:endParaRPr lang="en-ZA" sz="5100" dirty="0">
              <a:solidFill>
                <a:schemeClr val="tx1">
                  <a:lumMod val="75000"/>
                  <a:lumOff val="25000"/>
                </a:schemeClr>
              </a:solidFill>
            </a:endParaRPr>
          </a:p>
          <a:p>
            <a:r>
              <a:rPr lang="en-ZA" sz="5100" dirty="0" smtClean="0">
                <a:solidFill>
                  <a:schemeClr val="tx1">
                    <a:lumMod val="75000"/>
                    <a:lumOff val="25000"/>
                  </a:schemeClr>
                </a:solidFill>
              </a:rPr>
              <a:t>13 September 2017</a:t>
            </a:r>
            <a:endParaRPr lang="en-ZA" sz="5100" dirty="0">
              <a:solidFill>
                <a:schemeClr val="tx1">
                  <a:lumMod val="75000"/>
                  <a:lumOff val="25000"/>
                </a:schemeClr>
              </a:solidFill>
            </a:endParaRPr>
          </a:p>
          <a:p>
            <a:r>
              <a:rPr lang="en-US" sz="5100" dirty="0">
                <a:solidFill>
                  <a:schemeClr val="tx1">
                    <a:lumMod val="75000"/>
                    <a:lumOff val="25000"/>
                  </a:schemeClr>
                </a:solidFill>
              </a:rPr>
              <a:t>Centre for Environmental Rights </a:t>
            </a:r>
            <a:endParaRPr lang="en-US" sz="5100" dirty="0" smtClean="0">
              <a:solidFill>
                <a:schemeClr val="tx1">
                  <a:lumMod val="75000"/>
                  <a:lumOff val="25000"/>
                </a:schemeClr>
              </a:solidFill>
            </a:endParaRPr>
          </a:p>
        </p:txBody>
      </p:sp>
    </p:spTree>
    <p:extLst>
      <p:ext uri="{BB962C8B-B14F-4D97-AF65-F5344CB8AC3E}">
        <p14:creationId xmlns:p14="http://schemas.microsoft.com/office/powerpoint/2010/main" xmlns="" val="2211320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smtClean="0"/>
              <a:t>KEY FINDINGS</a:t>
            </a:r>
            <a:endParaRPr lang="en-ZA" b="1" dirty="0"/>
          </a:p>
        </p:txBody>
      </p:sp>
      <p:sp>
        <p:nvSpPr>
          <p:cNvPr id="3" name="Content Placeholder 2"/>
          <p:cNvSpPr>
            <a:spLocks noGrp="1"/>
          </p:cNvSpPr>
          <p:nvPr>
            <p:ph idx="1"/>
          </p:nvPr>
        </p:nvSpPr>
        <p:spPr>
          <a:xfrm>
            <a:off x="721217" y="1390918"/>
            <a:ext cx="10632583" cy="4786045"/>
          </a:xfrm>
        </p:spPr>
        <p:txBody>
          <a:bodyPr>
            <a:normAutofit lnSpcReduction="10000"/>
          </a:bodyPr>
          <a:lstStyle/>
          <a:p>
            <a:pPr marL="514350" indent="-514350" algn="just">
              <a:buFont typeface="+mj-lt"/>
              <a:buAutoNum type="arabicPeriod"/>
            </a:pPr>
            <a:r>
              <a:rPr lang="en-US" b="1" dirty="0"/>
              <a:t>A</a:t>
            </a:r>
            <a:r>
              <a:rPr lang="en-US" b="1" dirty="0" smtClean="0"/>
              <a:t>ir </a:t>
            </a:r>
            <a:r>
              <a:rPr lang="en-US" b="1" dirty="0"/>
              <a:t>quality in the HPA remains poor and out of compliance with health-based NAAQS, despite a decade having passed since the HPA was declared</a:t>
            </a:r>
            <a:r>
              <a:rPr lang="en-US" dirty="0"/>
              <a:t>. </a:t>
            </a:r>
            <a:r>
              <a:rPr lang="en-US" dirty="0" smtClean="0"/>
              <a:t>DEA’s </a:t>
            </a:r>
            <a:r>
              <a:rPr lang="en-US" dirty="0"/>
              <a:t>own mid-term review of the AQMP, published in February 2017, confirms that emissions have not decreased significantly – if at all - over this period. </a:t>
            </a:r>
            <a:endParaRPr lang="en-US" dirty="0" smtClean="0"/>
          </a:p>
          <a:p>
            <a:pPr marL="514350" indent="-514350" algn="just">
              <a:buFont typeface="+mj-lt"/>
              <a:buAutoNum type="arabicPeriod"/>
            </a:pPr>
            <a:r>
              <a:rPr lang="en-US" dirty="0"/>
              <a:t>C</a:t>
            </a:r>
            <a:r>
              <a:rPr lang="en-US" dirty="0" smtClean="0"/>
              <a:t>ontinued </a:t>
            </a:r>
            <a:r>
              <a:rPr lang="en-US" dirty="0"/>
              <a:t>non-compliance with NAAQS </a:t>
            </a:r>
            <a:r>
              <a:rPr lang="en-US" dirty="0" smtClean="0"/>
              <a:t>is likely, </a:t>
            </a:r>
            <a:r>
              <a:rPr lang="en-US" dirty="0"/>
              <a:t>in large part, due to the </a:t>
            </a:r>
            <a:r>
              <a:rPr lang="en-US" b="1" dirty="0"/>
              <a:t>failure of key major industrial facilities to reduce their emissions either adequately, or at all</a:t>
            </a:r>
            <a:r>
              <a:rPr lang="en-US" dirty="0"/>
              <a:t>. The NAQO’s </a:t>
            </a:r>
            <a:r>
              <a:rPr lang="en-US" dirty="0" smtClean="0"/>
              <a:t>decision </a:t>
            </a:r>
            <a:r>
              <a:rPr lang="en-US" dirty="0"/>
              <a:t>in early 2015 to grant</a:t>
            </a:r>
            <a:r>
              <a:rPr lang="en-US" b="1" dirty="0"/>
              <a:t> postponements from compliance with the minimum emission standards (MES</a:t>
            </a:r>
            <a:r>
              <a:rPr lang="en-US" b="1" dirty="0" smtClean="0"/>
              <a:t>) </a:t>
            </a:r>
            <a:r>
              <a:rPr lang="en-US" b="1" dirty="0"/>
              <a:t>to the biggest polluters in the HPA – Eskom and Sasol </a:t>
            </a:r>
            <a:r>
              <a:rPr lang="en-US" dirty="0"/>
              <a:t>– has made it significantly more difficult for air pollution in the HPA to be reduced.</a:t>
            </a:r>
            <a:endParaRPr lang="en-ZA" dirty="0"/>
          </a:p>
          <a:p>
            <a:endParaRPr lang="en-ZA" dirty="0"/>
          </a:p>
          <a:p>
            <a:endParaRPr lang="en-ZA" dirty="0"/>
          </a:p>
        </p:txBody>
      </p:sp>
    </p:spTree>
    <p:extLst>
      <p:ext uri="{BB962C8B-B14F-4D97-AF65-F5344CB8AC3E}">
        <p14:creationId xmlns:p14="http://schemas.microsoft.com/office/powerpoint/2010/main" xmlns="" val="1881933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b="1" dirty="0" smtClean="0"/>
              <a:t>Multi-stakeholder Reference Group Meeting May 2017 State of </a:t>
            </a:r>
            <a:r>
              <a:rPr lang="en-ZA" b="1" dirty="0"/>
              <a:t>t</a:t>
            </a:r>
            <a:r>
              <a:rPr lang="en-ZA" b="1" dirty="0" smtClean="0"/>
              <a:t>he Air Report</a:t>
            </a:r>
            <a:endParaRPr lang="en-ZA" b="1" dirty="0"/>
          </a:p>
        </p:txBody>
      </p:sp>
      <p:sp>
        <p:nvSpPr>
          <p:cNvPr id="5" name="Content Placeholder 4"/>
          <p:cNvSpPr>
            <a:spLocks noGrp="1"/>
          </p:cNvSpPr>
          <p:nvPr>
            <p:ph idx="1"/>
          </p:nvPr>
        </p:nvSpPr>
        <p:spPr>
          <a:xfrm>
            <a:off x="838200" y="1690688"/>
            <a:ext cx="10515600" cy="4486275"/>
          </a:xfrm>
        </p:spPr>
        <p:txBody>
          <a:bodyPr/>
          <a:lstStyle/>
          <a:p>
            <a:pPr marL="0" indent="0">
              <a:buNone/>
            </a:pPr>
            <a:endParaRPr lang="en-ZA" dirty="0" smtClean="0"/>
          </a:p>
          <a:p>
            <a:pPr marL="0" indent="0">
              <a:buNone/>
            </a:pPr>
            <a:endParaRPr lang="en-ZA" dirty="0"/>
          </a:p>
          <a:p>
            <a:pPr marL="0" indent="0">
              <a:buNone/>
            </a:pPr>
            <a:endParaRPr lang="en-ZA" dirty="0" smtClean="0"/>
          </a:p>
          <a:p>
            <a:pPr marL="0" indent="0">
              <a:buNone/>
            </a:pPr>
            <a:endParaRPr lang="en-ZA" dirty="0"/>
          </a:p>
          <a:p>
            <a:pPr marL="0" indent="0">
              <a:buNone/>
            </a:pPr>
            <a:r>
              <a:rPr lang="en-ZA" sz="2400" dirty="0" smtClean="0"/>
              <a:t>     May 2016-April 2017</a:t>
            </a:r>
          </a:p>
          <a:p>
            <a:pPr marL="0" indent="0">
              <a:buNone/>
            </a:pPr>
            <a:endParaRPr lang="en-ZA" dirty="0"/>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80439" y="1825625"/>
            <a:ext cx="6412960" cy="4351338"/>
          </a:xfrm>
          <a:prstGeom prst="rect">
            <a:avLst/>
          </a:prstGeom>
        </p:spPr>
      </p:pic>
    </p:spTree>
    <p:extLst>
      <p:ext uri="{BB962C8B-B14F-4D97-AF65-F5344CB8AC3E}">
        <p14:creationId xmlns:p14="http://schemas.microsoft.com/office/powerpoint/2010/main" xmlns="" val="2079096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14" y="218940"/>
            <a:ext cx="11771290" cy="6639059"/>
          </a:xfrm>
        </p:spPr>
        <p:txBody>
          <a:bodyPr>
            <a:normAutofit/>
          </a:bodyPr>
          <a:lstStyle/>
          <a:p>
            <a:pPr marL="0" indent="0">
              <a:buNone/>
            </a:pPr>
            <a:endParaRPr lang="en-ZA" sz="2400" dirty="0" smtClean="0"/>
          </a:p>
          <a:p>
            <a:pPr marL="0" indent="0">
              <a:buNone/>
            </a:pPr>
            <a:endParaRPr lang="en-ZA" sz="2400" dirty="0" smtClean="0"/>
          </a:p>
          <a:p>
            <a:pPr marL="0" indent="0">
              <a:spcBef>
                <a:spcPts val="0"/>
              </a:spcBef>
              <a:buNone/>
            </a:pPr>
            <a:r>
              <a:rPr lang="en-ZA" sz="2400" dirty="0" smtClean="0"/>
              <a:t>	Red line: </a:t>
            </a:r>
            <a:br>
              <a:rPr lang="en-ZA" sz="2400" dirty="0" smtClean="0"/>
            </a:br>
            <a:r>
              <a:rPr lang="en-ZA" sz="2400" dirty="0" smtClean="0"/>
              <a:t>	Standard from Jan 2015</a:t>
            </a:r>
          </a:p>
          <a:p>
            <a:pPr marL="0" indent="0">
              <a:buNone/>
            </a:pPr>
            <a:endParaRPr lang="en-ZA" sz="2400" dirty="0" smtClean="0"/>
          </a:p>
          <a:p>
            <a:pPr marL="0" indent="0">
              <a:buNone/>
            </a:pPr>
            <a:endParaRPr lang="en-ZA" sz="2400" dirty="0"/>
          </a:p>
          <a:p>
            <a:pPr marL="0" indent="0">
              <a:buNone/>
            </a:pPr>
            <a:endParaRPr lang="en-ZA" sz="2400" dirty="0" smtClean="0"/>
          </a:p>
          <a:p>
            <a:pPr marL="0" indent="0">
              <a:buNone/>
            </a:pPr>
            <a:endParaRPr lang="en-ZA" sz="2400" dirty="0"/>
          </a:p>
          <a:p>
            <a:pPr marL="0" indent="0">
              <a:buNone/>
            </a:pPr>
            <a:endParaRPr lang="en-ZA" sz="2400" dirty="0" smtClean="0"/>
          </a:p>
          <a:p>
            <a:pPr marL="0" indent="0">
              <a:buNone/>
            </a:pPr>
            <a:endParaRPr lang="en-ZA" sz="2400" dirty="0"/>
          </a:p>
          <a:p>
            <a:pPr marL="0" indent="0">
              <a:buNone/>
            </a:pPr>
            <a:r>
              <a:rPr lang="en-ZA" sz="2400" dirty="0"/>
              <a:t>	</a:t>
            </a:r>
            <a:r>
              <a:rPr lang="en-ZA" sz="2400" dirty="0" smtClean="0"/>
              <a:t>							Red line: </a:t>
            </a:r>
            <a:r>
              <a:rPr lang="en-ZA" sz="2400" dirty="0"/>
              <a:t>S</a:t>
            </a:r>
            <a:r>
              <a:rPr lang="en-ZA" sz="2400" dirty="0" smtClean="0"/>
              <a:t>tandard from Jan 2016</a:t>
            </a:r>
          </a:p>
          <a:p>
            <a:pPr marL="0" indent="0">
              <a:spcBef>
                <a:spcPts val="0"/>
              </a:spcBef>
              <a:buNone/>
            </a:pPr>
            <a:r>
              <a:rPr lang="en-ZA" sz="2400" dirty="0" smtClean="0"/>
              <a:t>								Stricter from Jan 2030</a:t>
            </a:r>
            <a:endParaRPr lang="en-ZA"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32373" y="115910"/>
            <a:ext cx="7493595" cy="3275111"/>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8789" y="3391021"/>
            <a:ext cx="7309297" cy="3175763"/>
          </a:xfrm>
          <a:prstGeom prst="rect">
            <a:avLst/>
          </a:prstGeom>
        </p:spPr>
      </p:pic>
    </p:spTree>
    <p:extLst>
      <p:ext uri="{BB962C8B-B14F-4D97-AF65-F5344CB8AC3E}">
        <p14:creationId xmlns:p14="http://schemas.microsoft.com/office/powerpoint/2010/main" xmlns="" val="3622925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smtClean="0"/>
              <a:t>CAPACITY (Goal 1: 2015)</a:t>
            </a:r>
            <a:endParaRPr lang="en-ZA" b="1" dirty="0"/>
          </a:p>
        </p:txBody>
      </p:sp>
      <p:sp>
        <p:nvSpPr>
          <p:cNvPr id="3" name="Content Placeholder 2"/>
          <p:cNvSpPr>
            <a:spLocks noGrp="1"/>
          </p:cNvSpPr>
          <p:nvPr>
            <p:ph idx="1"/>
          </p:nvPr>
        </p:nvSpPr>
        <p:spPr>
          <a:xfrm>
            <a:off x="734096" y="1519707"/>
            <a:ext cx="10619704" cy="4657256"/>
          </a:xfrm>
        </p:spPr>
        <p:txBody>
          <a:bodyPr>
            <a:normAutofit lnSpcReduction="10000"/>
          </a:bodyPr>
          <a:lstStyle/>
          <a:p>
            <a:pPr algn="just"/>
            <a:r>
              <a:rPr lang="en-US" b="1" dirty="0"/>
              <a:t>Neither NDM nor the local municipalities have enough money or dedicated, appropriately-trained and skilled staff to implement the HPA AQMP and to enforce AQA</a:t>
            </a:r>
            <a:r>
              <a:rPr lang="en-US" dirty="0"/>
              <a:t>. Municipalities only have a few of the right people to do air quality management </a:t>
            </a:r>
            <a:r>
              <a:rPr lang="en-US" dirty="0" smtClean="0"/>
              <a:t>(AQM) work</a:t>
            </a:r>
            <a:r>
              <a:rPr lang="en-US" dirty="0"/>
              <a:t>. These officials have too many responsibilities, and are over-stretched to the extent that they are unable to devote adequate time to </a:t>
            </a:r>
            <a:r>
              <a:rPr lang="en-US" dirty="0" smtClean="0"/>
              <a:t>AQM </a:t>
            </a:r>
            <a:r>
              <a:rPr lang="en-US" dirty="0"/>
              <a:t>compliance and enforcement. </a:t>
            </a:r>
          </a:p>
          <a:p>
            <a:pPr algn="just"/>
            <a:r>
              <a:rPr lang="en-US" dirty="0"/>
              <a:t>NDM has only 3</a:t>
            </a:r>
            <a:r>
              <a:rPr lang="en-US" dirty="0" smtClean="0"/>
              <a:t> </a:t>
            </a:r>
            <a:r>
              <a:rPr lang="en-US" dirty="0"/>
              <a:t>officials designated to do compliance monitoring and enforcement, and these municipal officials have undertaken few compliance inspections of polluting facilities. Various HPA municipalities do not have designated Air Quality </a:t>
            </a:r>
            <a:r>
              <a:rPr lang="en-US" dirty="0" smtClean="0"/>
              <a:t>Officers (AQOs) </a:t>
            </a:r>
            <a:r>
              <a:rPr lang="en-US" dirty="0"/>
              <a:t>or AQMPs as required by </a:t>
            </a:r>
            <a:r>
              <a:rPr lang="en-US" dirty="0" smtClean="0"/>
              <a:t>AQA</a:t>
            </a:r>
            <a:r>
              <a:rPr lang="en-US" dirty="0"/>
              <a:t>.</a:t>
            </a:r>
            <a:endParaRPr lang="en-ZA" dirty="0"/>
          </a:p>
          <a:p>
            <a:endParaRPr lang="en-ZA" dirty="0"/>
          </a:p>
        </p:txBody>
      </p:sp>
    </p:spTree>
    <p:extLst>
      <p:ext uri="{BB962C8B-B14F-4D97-AF65-F5344CB8AC3E}">
        <p14:creationId xmlns:p14="http://schemas.microsoft.com/office/powerpoint/2010/main" xmlns="" val="2666257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12890" y="197602"/>
            <a:ext cx="8538693" cy="6437450"/>
          </a:xfrm>
        </p:spPr>
      </p:pic>
    </p:spTree>
    <p:extLst>
      <p:ext uri="{BB962C8B-B14F-4D97-AF65-F5344CB8AC3E}">
        <p14:creationId xmlns:p14="http://schemas.microsoft.com/office/powerpoint/2010/main" xmlns="" val="2952322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smtClean="0"/>
              <a:t>AIR QUALITY MONITORING </a:t>
            </a:r>
            <a:endParaRPr lang="en-ZA" b="1" dirty="0"/>
          </a:p>
        </p:txBody>
      </p:sp>
      <p:sp>
        <p:nvSpPr>
          <p:cNvPr id="3" name="Content Placeholder 2"/>
          <p:cNvSpPr>
            <a:spLocks noGrp="1"/>
          </p:cNvSpPr>
          <p:nvPr>
            <p:ph idx="1"/>
          </p:nvPr>
        </p:nvSpPr>
        <p:spPr>
          <a:xfrm>
            <a:off x="734096" y="1519707"/>
            <a:ext cx="10619704" cy="4657256"/>
          </a:xfrm>
        </p:spPr>
        <p:txBody>
          <a:bodyPr>
            <a:normAutofit/>
          </a:bodyPr>
          <a:lstStyle/>
          <a:p>
            <a:pPr algn="just"/>
            <a:r>
              <a:rPr lang="en-US" dirty="0" smtClean="0"/>
              <a:t>No sufficiently credible </a:t>
            </a:r>
            <a:r>
              <a:rPr lang="en-US" dirty="0"/>
              <a:t>method of monitoring, tracking, and reporting air pollutant emissions in the HPA has </a:t>
            </a:r>
            <a:r>
              <a:rPr lang="en-US" dirty="0" smtClean="0"/>
              <a:t>been </a:t>
            </a:r>
            <a:r>
              <a:rPr lang="en-US" dirty="0"/>
              <a:t>developed.</a:t>
            </a:r>
            <a:r>
              <a:rPr lang="en-US" b="1" dirty="0"/>
              <a:t> Without adequately-functioning, accredited monitoring stations</a:t>
            </a:r>
            <a:r>
              <a:rPr lang="en-US" dirty="0"/>
              <a:t>, we do not know whether the air quality is actually far worse than it appears. </a:t>
            </a:r>
            <a:endParaRPr lang="en-US" dirty="0" smtClean="0"/>
          </a:p>
          <a:p>
            <a:pPr algn="just"/>
            <a:r>
              <a:rPr lang="en-US" dirty="0" smtClean="0"/>
              <a:t>The </a:t>
            </a:r>
            <a:r>
              <a:rPr lang="en-US" dirty="0"/>
              <a:t>HPA ambient air quality monitoring network has deteriorated since its declaration – the 2012 HPA AQMP listed 23 monitoring sites with available data; the DEA’s review of the AQMP listed just 9</a:t>
            </a:r>
            <a:r>
              <a:rPr lang="en-US" dirty="0" smtClean="0"/>
              <a:t> </a:t>
            </a:r>
            <a:r>
              <a:rPr lang="en-US" dirty="0"/>
              <a:t>monitoring stations with available </a:t>
            </a:r>
            <a:r>
              <a:rPr lang="en-US" dirty="0" smtClean="0"/>
              <a:t>data – only 5 of which </a:t>
            </a:r>
            <a:r>
              <a:rPr lang="en-US" dirty="0"/>
              <a:t>publish timeous monthly reports, available on the South African Air Quality Information System (SAAQIS) website. </a:t>
            </a:r>
            <a:endParaRPr lang="en-ZA" dirty="0"/>
          </a:p>
        </p:txBody>
      </p:sp>
    </p:spTree>
    <p:extLst>
      <p:ext uri="{BB962C8B-B14F-4D97-AF65-F5344CB8AC3E}">
        <p14:creationId xmlns:p14="http://schemas.microsoft.com/office/powerpoint/2010/main" xmlns="" val="2416945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smtClean="0"/>
              <a:t>ACCESS TO AIR QUALITY DATA</a:t>
            </a:r>
            <a:endParaRPr lang="en-ZA" b="1" dirty="0"/>
          </a:p>
        </p:txBody>
      </p:sp>
      <p:sp>
        <p:nvSpPr>
          <p:cNvPr id="3" name="Content Placeholder 2"/>
          <p:cNvSpPr>
            <a:spLocks noGrp="1"/>
          </p:cNvSpPr>
          <p:nvPr>
            <p:ph idx="1"/>
          </p:nvPr>
        </p:nvSpPr>
        <p:spPr>
          <a:xfrm>
            <a:off x="734096" y="1506828"/>
            <a:ext cx="10619704" cy="4670135"/>
          </a:xfrm>
        </p:spPr>
        <p:txBody>
          <a:bodyPr/>
          <a:lstStyle/>
          <a:p>
            <a:pPr algn="just"/>
            <a:r>
              <a:rPr lang="en-US" dirty="0"/>
              <a:t>It is difficult to assess directly whether key industries have reduced emissions, given that </a:t>
            </a:r>
            <a:r>
              <a:rPr lang="en-US" b="1" dirty="0"/>
              <a:t>neither government nor industries make key data and documents publicly available for review</a:t>
            </a:r>
            <a:r>
              <a:rPr lang="en-US" dirty="0"/>
              <a:t>. Some </a:t>
            </a:r>
            <a:r>
              <a:rPr lang="en-US" dirty="0" smtClean="0"/>
              <a:t>information </a:t>
            </a:r>
            <a:r>
              <a:rPr lang="en-US" dirty="0"/>
              <a:t>is available in industries’ annual emission reports and/or from the National Atmospheric Emissions Inventory System (NAEIS) and SAAQIS, but this information is not complete or updated, nor is it very easily accessible to the public. The accuracy of the available information is unknown. </a:t>
            </a:r>
            <a:endParaRPr lang="en-US" dirty="0" smtClean="0"/>
          </a:p>
          <a:p>
            <a:pPr algn="just"/>
            <a:r>
              <a:rPr lang="en-US" dirty="0" smtClean="0"/>
              <a:t>Such </a:t>
            </a:r>
            <a:r>
              <a:rPr lang="en-US" dirty="0"/>
              <a:t>information as is available has to be evaluated and interpreted by air quality experts, which is often not practical or affordable for affected people.  </a:t>
            </a:r>
            <a:endParaRPr lang="en-ZA" dirty="0"/>
          </a:p>
          <a:p>
            <a:pPr marL="0" indent="0">
              <a:buNone/>
            </a:pPr>
            <a:endParaRPr lang="en-ZA" dirty="0"/>
          </a:p>
        </p:txBody>
      </p:sp>
    </p:spTree>
    <p:extLst>
      <p:ext uri="{BB962C8B-B14F-4D97-AF65-F5344CB8AC3E}">
        <p14:creationId xmlns:p14="http://schemas.microsoft.com/office/powerpoint/2010/main" xmlns="" val="3063953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smtClean="0"/>
              <a:t>DUST EMISSIONS</a:t>
            </a:r>
            <a:endParaRPr lang="en-ZA" b="1" dirty="0"/>
          </a:p>
        </p:txBody>
      </p:sp>
      <p:sp>
        <p:nvSpPr>
          <p:cNvPr id="3" name="Content Placeholder 2"/>
          <p:cNvSpPr>
            <a:spLocks noGrp="1"/>
          </p:cNvSpPr>
          <p:nvPr>
            <p:ph idx="1"/>
          </p:nvPr>
        </p:nvSpPr>
        <p:spPr>
          <a:xfrm>
            <a:off x="746975" y="1493949"/>
            <a:ext cx="10606825" cy="4683014"/>
          </a:xfrm>
        </p:spPr>
        <p:txBody>
          <a:bodyPr/>
          <a:lstStyle/>
          <a:p>
            <a:pPr algn="just"/>
            <a:r>
              <a:rPr lang="en-US" b="1" dirty="0"/>
              <a:t>Negligible measures </a:t>
            </a:r>
            <a:r>
              <a:rPr lang="en-US" dirty="0"/>
              <a:t>have been taken for the past ten years </a:t>
            </a:r>
            <a:r>
              <a:rPr lang="en-US" b="1" dirty="0"/>
              <a:t>to reduce dust emissions, particularly from mining activities – one of the major contributors to poor air quality in the HPA</a:t>
            </a:r>
            <a:r>
              <a:rPr lang="en-US" dirty="0"/>
              <a:t>. </a:t>
            </a:r>
            <a:endParaRPr lang="en-US" dirty="0" smtClean="0"/>
          </a:p>
          <a:p>
            <a:pPr algn="just"/>
            <a:r>
              <a:rPr lang="en-US" dirty="0" smtClean="0"/>
              <a:t>These </a:t>
            </a:r>
            <a:r>
              <a:rPr lang="en-US" dirty="0"/>
              <a:t>measures include by-laws, and undertaking some compliance inspections when there are complaints about dust. The existing National Dust Control Regulations, 2013 have proved inadequate. The Department of Mineral </a:t>
            </a:r>
            <a:r>
              <a:rPr lang="en-US" dirty="0" smtClean="0"/>
              <a:t>Resources, </a:t>
            </a:r>
            <a:r>
              <a:rPr lang="en-US" dirty="0"/>
              <a:t>which is responsible for regulating the environmental impacts of mines, including on air quality, is absent from the HPA process.  </a:t>
            </a:r>
            <a:endParaRPr lang="en-ZA" dirty="0"/>
          </a:p>
          <a:p>
            <a:endParaRPr lang="en-ZA" dirty="0"/>
          </a:p>
        </p:txBody>
      </p:sp>
    </p:spTree>
    <p:extLst>
      <p:ext uri="{BB962C8B-B14F-4D97-AF65-F5344CB8AC3E}">
        <p14:creationId xmlns:p14="http://schemas.microsoft.com/office/powerpoint/2010/main" xmlns="" val="566371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smtClean="0"/>
              <a:t>DOMESTIC AIR QUALITY</a:t>
            </a:r>
            <a:endParaRPr lang="en-ZA" b="1" dirty="0"/>
          </a:p>
        </p:txBody>
      </p:sp>
      <p:sp>
        <p:nvSpPr>
          <p:cNvPr id="3" name="Content Placeholder 2"/>
          <p:cNvSpPr>
            <a:spLocks noGrp="1"/>
          </p:cNvSpPr>
          <p:nvPr>
            <p:ph idx="1"/>
          </p:nvPr>
        </p:nvSpPr>
        <p:spPr>
          <a:xfrm>
            <a:off x="708339" y="1365161"/>
            <a:ext cx="10645462" cy="4811802"/>
          </a:xfrm>
        </p:spPr>
        <p:txBody>
          <a:bodyPr/>
          <a:lstStyle/>
          <a:p>
            <a:pPr algn="just"/>
            <a:r>
              <a:rPr lang="en-US" b="1" dirty="0"/>
              <a:t>Limited steps have been taken to reduce air pollution in dense, low-income settlements</a:t>
            </a:r>
            <a:r>
              <a:rPr lang="en-US" dirty="0"/>
              <a:t>. The draft Strategy to address Air Pollution in Dense Low-income Settlements, </a:t>
            </a:r>
            <a:r>
              <a:rPr lang="en-US" dirty="0" smtClean="0"/>
              <a:t>eventually </a:t>
            </a:r>
            <a:r>
              <a:rPr lang="en-US" dirty="0"/>
              <a:t>published for public comment in July 2016, does not contain adequate, measurable, and progressive plans to address the complex challenges of indoor air pollution. </a:t>
            </a:r>
            <a:r>
              <a:rPr lang="en-US" dirty="0" smtClean="0"/>
              <a:t>The </a:t>
            </a:r>
            <a:r>
              <a:rPr lang="en-US" dirty="0"/>
              <a:t>draft Strategy also fails to make adequate provision for the participation of community-based and non-governmental </a:t>
            </a:r>
            <a:r>
              <a:rPr lang="en-US" dirty="0" err="1"/>
              <a:t>organisations</a:t>
            </a:r>
            <a:r>
              <a:rPr lang="en-US" dirty="0"/>
              <a:t> in its design, implementation, review, and updating.  </a:t>
            </a:r>
            <a:endParaRPr lang="en-US" dirty="0" smtClean="0"/>
          </a:p>
          <a:p>
            <a:pPr algn="just"/>
            <a:r>
              <a:rPr lang="en-US" dirty="0" smtClean="0"/>
              <a:t>There </a:t>
            </a:r>
            <a:r>
              <a:rPr lang="en-US" dirty="0"/>
              <a:t>has been no indication of when a final Strategy will be adopted and implemented.</a:t>
            </a:r>
            <a:endParaRPr lang="en-ZA" dirty="0"/>
          </a:p>
          <a:p>
            <a:endParaRPr lang="en-ZA" dirty="0"/>
          </a:p>
        </p:txBody>
      </p:sp>
    </p:spTree>
    <p:extLst>
      <p:ext uri="{BB962C8B-B14F-4D97-AF65-F5344CB8AC3E}">
        <p14:creationId xmlns:p14="http://schemas.microsoft.com/office/powerpoint/2010/main" xmlns="" val="2347173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smtClean="0"/>
              <a:t>WHAT DOES THIS MEAN?</a:t>
            </a:r>
            <a:endParaRPr lang="en-ZA" b="1" dirty="0"/>
          </a:p>
        </p:txBody>
      </p:sp>
      <p:sp>
        <p:nvSpPr>
          <p:cNvPr id="3" name="Content Placeholder 2"/>
          <p:cNvSpPr>
            <a:spLocks noGrp="1"/>
          </p:cNvSpPr>
          <p:nvPr>
            <p:ph idx="1"/>
          </p:nvPr>
        </p:nvSpPr>
        <p:spPr>
          <a:xfrm>
            <a:off x="682580" y="1493949"/>
            <a:ext cx="10671220" cy="4683014"/>
          </a:xfrm>
        </p:spPr>
        <p:txBody>
          <a:bodyPr>
            <a:normAutofit/>
          </a:bodyPr>
          <a:lstStyle/>
          <a:p>
            <a:pPr algn="just"/>
            <a:r>
              <a:rPr lang="en-US" b="1" dirty="0"/>
              <a:t>HPA has, to date, dismally failed in its purpose: to improve air quality so that it at least meets the NAAQS. This means that </a:t>
            </a:r>
            <a:r>
              <a:rPr lang="en-US" b="1" dirty="0" smtClean="0"/>
              <a:t>HPA residents </a:t>
            </a:r>
            <a:r>
              <a:rPr lang="en-US" b="1" dirty="0"/>
              <a:t>are having their Constitutional rights to an environment not harmful to health and wellbeing violated</a:t>
            </a:r>
            <a:r>
              <a:rPr lang="en-US" dirty="0"/>
              <a:t>.  </a:t>
            </a:r>
            <a:r>
              <a:rPr lang="en-US" dirty="0" smtClean="0"/>
              <a:t>The </a:t>
            </a:r>
            <a:r>
              <a:rPr lang="en-US" dirty="0"/>
              <a:t>significant air pollution means </a:t>
            </a:r>
            <a:r>
              <a:rPr lang="en-US" dirty="0" smtClean="0"/>
              <a:t>that people </a:t>
            </a:r>
            <a:r>
              <a:rPr lang="en-US" dirty="0"/>
              <a:t>are dying prematurely, and suffering from respiratory and cardiac illnesses that inhibit their prosperity and wellbeing</a:t>
            </a:r>
            <a:r>
              <a:rPr lang="en-US" dirty="0" smtClean="0"/>
              <a:t>.</a:t>
            </a:r>
          </a:p>
          <a:p>
            <a:pPr algn="just"/>
            <a:r>
              <a:rPr lang="en-ZA" i="1" dirty="0"/>
              <a:t>Health impacts of coal fired power plants in South Africa, 2017</a:t>
            </a:r>
            <a:r>
              <a:rPr lang="en-ZA" dirty="0"/>
              <a:t>: Dr Mike </a:t>
            </a:r>
            <a:r>
              <a:rPr lang="en-ZA" dirty="0" smtClean="0"/>
              <a:t>Holland: </a:t>
            </a:r>
            <a:r>
              <a:rPr lang="en-US" dirty="0" smtClean="0"/>
              <a:t>some </a:t>
            </a:r>
            <a:r>
              <a:rPr lang="en-US" dirty="0"/>
              <a:t>$</a:t>
            </a:r>
            <a:r>
              <a:rPr lang="en-US" dirty="0" err="1"/>
              <a:t>int</a:t>
            </a:r>
            <a:r>
              <a:rPr lang="en-US" dirty="0"/>
              <a:t> 2.4 billion is the estimate annual health cost of </a:t>
            </a:r>
            <a:r>
              <a:rPr lang="en-US" dirty="0" smtClean="0"/>
              <a:t>Eskom CFPS emissions (more than </a:t>
            </a:r>
            <a:r>
              <a:rPr lang="en-US" b="1" smtClean="0"/>
              <a:t>R30 billion per </a:t>
            </a:r>
            <a:r>
              <a:rPr lang="en-US" b="1" dirty="0" smtClean="0"/>
              <a:t>year</a:t>
            </a:r>
            <a:r>
              <a:rPr lang="en-US" dirty="0" smtClean="0"/>
              <a:t>).</a:t>
            </a:r>
          </a:p>
          <a:p>
            <a:pPr algn="just"/>
            <a:r>
              <a:rPr lang="en-US" dirty="0" smtClean="0"/>
              <a:t>Excludes, </a:t>
            </a:r>
            <a:r>
              <a:rPr lang="en-US" dirty="0"/>
              <a:t>among other things: mining and transport of coal, contamination of water; and impacts from blasting.</a:t>
            </a:r>
            <a:endParaRPr lang="en-US" dirty="0" smtClean="0"/>
          </a:p>
          <a:p>
            <a:endParaRPr lang="en-ZA" dirty="0"/>
          </a:p>
        </p:txBody>
      </p:sp>
    </p:spTree>
    <p:extLst>
      <p:ext uri="{BB962C8B-B14F-4D97-AF65-F5344CB8AC3E}">
        <p14:creationId xmlns:p14="http://schemas.microsoft.com/office/powerpoint/2010/main" xmlns="" val="4092756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b="1" dirty="0" smtClean="0"/>
              <a:t>LIFE AFTER COAL CAMPAIGN</a:t>
            </a:r>
            <a:endParaRPr lang="en-ZA" b="1" dirty="0"/>
          </a:p>
        </p:txBody>
      </p:sp>
      <p:pic>
        <p:nvPicPr>
          <p:cNvPr id="6" name="Picture 2" descr="https://pbs.twimg.com/media/CuoV53CWcAAwn0k.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17154" y="1825625"/>
            <a:ext cx="6157691" cy="4351338"/>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85975" y="595312"/>
            <a:ext cx="8020050" cy="5667375"/>
          </a:xfrm>
          <a:prstGeom prst="rect">
            <a:avLst/>
          </a:prstGeom>
        </p:spPr>
      </p:pic>
    </p:spTree>
    <p:extLst>
      <p:ext uri="{BB962C8B-B14F-4D97-AF65-F5344CB8AC3E}">
        <p14:creationId xmlns:p14="http://schemas.microsoft.com/office/powerpoint/2010/main" xmlns="" val="3819784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69" y="167425"/>
            <a:ext cx="11075831" cy="6452316"/>
          </a:xfrm>
        </p:spPr>
        <p:txBody>
          <a:bodyPr/>
          <a:lstStyle/>
          <a:p>
            <a:pPr lvl="1"/>
            <a:endParaRPr lang="en-ZA" dirty="0" smtClean="0"/>
          </a:p>
          <a:p>
            <a:pPr lvl="1"/>
            <a:endParaRPr lang="en-ZA" dirty="0"/>
          </a:p>
          <a:p>
            <a:pPr lvl="1"/>
            <a:endParaRPr lang="en-ZA" dirty="0" smtClean="0"/>
          </a:p>
          <a:p>
            <a:pPr lvl="1"/>
            <a:endParaRPr lang="en-ZA" dirty="0"/>
          </a:p>
          <a:p>
            <a:pPr lvl="1"/>
            <a:endParaRPr lang="en-ZA" dirty="0" smtClean="0"/>
          </a:p>
          <a:p>
            <a:pPr lvl="1"/>
            <a:endParaRPr lang="en-ZA" dirty="0"/>
          </a:p>
          <a:p>
            <a:pPr lvl="1"/>
            <a:endParaRPr lang="en-ZA" dirty="0" smtClean="0"/>
          </a:p>
          <a:p>
            <a:pPr lvl="1"/>
            <a:endParaRPr lang="en-ZA" dirty="0"/>
          </a:p>
          <a:p>
            <a:pPr lvl="1"/>
            <a:endParaRPr lang="en-ZA" dirty="0" smtClean="0"/>
          </a:p>
          <a:p>
            <a:pPr lvl="1"/>
            <a:endParaRPr lang="en-ZA" sz="2200" dirty="0" smtClean="0"/>
          </a:p>
          <a:p>
            <a:pPr lvl="1" algn="just"/>
            <a:r>
              <a:rPr lang="en-ZA" sz="2200" dirty="0" smtClean="0"/>
              <a:t>Medupi</a:t>
            </a:r>
            <a:r>
              <a:rPr lang="en-ZA" sz="2200" dirty="0"/>
              <a:t>: 364 deaths (also with 453 cases of chronic bronchitis, 1552 cases of bronchitis in children ages 6-19, 15 412 asthma symptom days in children, all at a cost of more than $386 million per year)</a:t>
            </a:r>
          </a:p>
          <a:p>
            <a:pPr lvl="1" algn="just"/>
            <a:r>
              <a:rPr lang="en-ZA" sz="2200" dirty="0" err="1"/>
              <a:t>Matimba</a:t>
            </a:r>
            <a:r>
              <a:rPr lang="en-ZA" sz="2200" dirty="0"/>
              <a:t>: 262 deaths per year</a:t>
            </a:r>
          </a:p>
          <a:p>
            <a:pPr lvl="1" algn="just"/>
            <a:r>
              <a:rPr lang="en-ZA" sz="2200" dirty="0"/>
              <a:t>Kendal: 210 deaths per year</a:t>
            </a:r>
          </a:p>
          <a:p>
            <a:pPr lvl="1" algn="just"/>
            <a:r>
              <a:rPr lang="en-ZA" sz="2200" dirty="0" err="1"/>
              <a:t>Lethabo</a:t>
            </a:r>
            <a:r>
              <a:rPr lang="en-ZA" sz="2200" dirty="0"/>
              <a:t>: 204 deaths per year</a:t>
            </a:r>
          </a:p>
          <a:p>
            <a:pPr lvl="1" algn="just"/>
            <a:r>
              <a:rPr lang="en-ZA" sz="2200" dirty="0" err="1"/>
              <a:t>Matla</a:t>
            </a:r>
            <a:r>
              <a:rPr lang="en-ZA" sz="2200" dirty="0"/>
              <a:t> and </a:t>
            </a:r>
            <a:r>
              <a:rPr lang="en-ZA" sz="2200" dirty="0" err="1"/>
              <a:t>Tutuka</a:t>
            </a:r>
            <a:r>
              <a:rPr lang="en-ZA" sz="2200" dirty="0"/>
              <a:t>: each with 192 deaths per year</a:t>
            </a:r>
          </a:p>
          <a:p>
            <a:endParaRPr lang="en-ZA" dirty="0"/>
          </a:p>
        </p:txBody>
      </p:sp>
      <p:pic>
        <p:nvPicPr>
          <p:cNvPr id="4" name="Picture 1" descr="image00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93806" y="283335"/>
            <a:ext cx="6372994" cy="3850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09516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smtClean="0"/>
              <a:t>WHAT NEEDS TO CHANGE?</a:t>
            </a:r>
            <a:endParaRPr lang="en-ZA" b="1" dirty="0"/>
          </a:p>
        </p:txBody>
      </p:sp>
      <p:sp>
        <p:nvSpPr>
          <p:cNvPr id="3" name="Content Placeholder 2"/>
          <p:cNvSpPr>
            <a:spLocks noGrp="1"/>
          </p:cNvSpPr>
          <p:nvPr>
            <p:ph idx="1"/>
          </p:nvPr>
        </p:nvSpPr>
        <p:spPr>
          <a:xfrm>
            <a:off x="838200" y="1519707"/>
            <a:ext cx="10515600" cy="4657256"/>
          </a:xfrm>
        </p:spPr>
        <p:txBody>
          <a:bodyPr/>
          <a:lstStyle/>
          <a:p>
            <a:pPr algn="just"/>
            <a:r>
              <a:rPr lang="en-US" dirty="0"/>
              <a:t>People living in the HPA, and </a:t>
            </a:r>
            <a:r>
              <a:rPr lang="en-US" dirty="0" err="1"/>
              <a:t>organisations</a:t>
            </a:r>
            <a:r>
              <a:rPr lang="en-US" dirty="0"/>
              <a:t> that have been active and vocal participants in the HPA structures, are frustrated by government’s failure to protect health by reducing air pollution in priority areas. Pollution is not being adequately monitored or reduced, and polluters are not being held accountable.  </a:t>
            </a:r>
            <a:endParaRPr lang="en-ZA" dirty="0"/>
          </a:p>
          <a:p>
            <a:pPr algn="just"/>
            <a:r>
              <a:rPr lang="en-US" dirty="0" smtClean="0"/>
              <a:t>Some minimum measures are required </a:t>
            </a:r>
            <a:r>
              <a:rPr lang="en-US" dirty="0"/>
              <a:t>in order for the DEA to meet its Constitutional obligations under section 24 (the environmental right) and for all authorities to meet their </a:t>
            </a:r>
            <a:r>
              <a:rPr lang="en-US" dirty="0" smtClean="0"/>
              <a:t>AQA obligations.</a:t>
            </a:r>
          </a:p>
          <a:p>
            <a:pPr algn="just"/>
            <a:r>
              <a:rPr lang="en-US" dirty="0" smtClean="0"/>
              <a:t>These </a:t>
            </a:r>
            <a:r>
              <a:rPr lang="en-US" dirty="0"/>
              <a:t>steps must be taken urgently by various authorities to demonstrate that improving air quality in the HPA is, in fact, a priority for </a:t>
            </a:r>
            <a:r>
              <a:rPr lang="en-US" dirty="0" smtClean="0"/>
              <a:t>government:</a:t>
            </a:r>
            <a:endParaRPr lang="en-ZA" dirty="0"/>
          </a:p>
          <a:p>
            <a:pPr algn="just"/>
            <a:endParaRPr lang="en-ZA" dirty="0"/>
          </a:p>
          <a:p>
            <a:pPr marL="0" indent="0">
              <a:buNone/>
            </a:pPr>
            <a:endParaRPr lang="en-ZA" dirty="0"/>
          </a:p>
        </p:txBody>
      </p:sp>
    </p:spTree>
    <p:extLst>
      <p:ext uri="{BB962C8B-B14F-4D97-AF65-F5344CB8AC3E}">
        <p14:creationId xmlns:p14="http://schemas.microsoft.com/office/powerpoint/2010/main" xmlns="" val="2880648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553790"/>
            <a:ext cx="10792496" cy="5988678"/>
          </a:xfrm>
        </p:spPr>
        <p:txBody>
          <a:bodyPr>
            <a:normAutofit lnSpcReduction="10000"/>
          </a:bodyPr>
          <a:lstStyle/>
          <a:p>
            <a:pPr lvl="0" algn="just"/>
            <a:r>
              <a:rPr lang="en-US" b="1" dirty="0"/>
              <a:t>Given the continued </a:t>
            </a:r>
            <a:r>
              <a:rPr lang="en-US" b="1" dirty="0" smtClean="0"/>
              <a:t>NAAQS non-compliance, </a:t>
            </a:r>
            <a:r>
              <a:rPr lang="en-US" b="1" dirty="0"/>
              <a:t>immediate steps must be taken to reduce emissions of pollutants</a:t>
            </a:r>
            <a:r>
              <a:rPr lang="en-US" dirty="0"/>
              <a:t>:</a:t>
            </a:r>
            <a:endParaRPr lang="en-ZA" dirty="0"/>
          </a:p>
          <a:p>
            <a:pPr lvl="1" algn="just"/>
            <a:r>
              <a:rPr lang="en-US" b="1" dirty="0"/>
              <a:t>All </a:t>
            </a:r>
            <a:r>
              <a:rPr lang="en-US" b="1" dirty="0" smtClean="0"/>
              <a:t>HPA facilities must comply </a:t>
            </a:r>
            <a:r>
              <a:rPr lang="en-US" b="1" dirty="0"/>
              <a:t>with at least with the MES</a:t>
            </a:r>
            <a:r>
              <a:rPr lang="en-US" dirty="0"/>
              <a:t>, but ideally with stricter emission limits. </a:t>
            </a:r>
            <a:r>
              <a:rPr lang="en-US" dirty="0" smtClean="0"/>
              <a:t>Having </a:t>
            </a:r>
            <a:r>
              <a:rPr lang="en-US" dirty="0"/>
              <a:t>heard representations from the facilities and affected communities, the NAQO should use her </a:t>
            </a:r>
            <a:r>
              <a:rPr lang="en-US" dirty="0" smtClean="0"/>
              <a:t>AQA powers to </a:t>
            </a:r>
            <a:r>
              <a:rPr lang="en-US" dirty="0"/>
              <a:t>consider </a:t>
            </a:r>
            <a:r>
              <a:rPr lang="en-US" b="1" dirty="0"/>
              <a:t>withdrawing the MES postponements granted to Eskom and Sasol</a:t>
            </a:r>
            <a:r>
              <a:rPr lang="en-US" dirty="0"/>
              <a:t>.</a:t>
            </a:r>
            <a:endParaRPr lang="en-ZA" dirty="0"/>
          </a:p>
          <a:p>
            <a:pPr lvl="1" algn="just"/>
            <a:r>
              <a:rPr lang="en-US" b="1" dirty="0"/>
              <a:t>No further postponements </a:t>
            </a:r>
            <a:r>
              <a:rPr lang="en-US" dirty="0"/>
              <a:t>of </a:t>
            </a:r>
            <a:r>
              <a:rPr lang="en-US" dirty="0" smtClean="0"/>
              <a:t>MES compliance </a:t>
            </a:r>
            <a:r>
              <a:rPr lang="en-US" dirty="0"/>
              <a:t>or other </a:t>
            </a:r>
            <a:r>
              <a:rPr lang="en-US" dirty="0" err="1"/>
              <a:t>licence</a:t>
            </a:r>
            <a:r>
              <a:rPr lang="en-US" dirty="0"/>
              <a:t> variations that permit exceedances of </a:t>
            </a:r>
            <a:r>
              <a:rPr lang="en-US" dirty="0" err="1"/>
              <a:t>licence</a:t>
            </a:r>
            <a:r>
              <a:rPr lang="en-US" dirty="0"/>
              <a:t> emission standards should be allowed.</a:t>
            </a:r>
            <a:endParaRPr lang="en-ZA" dirty="0"/>
          </a:p>
          <a:p>
            <a:pPr lvl="1" algn="just"/>
            <a:r>
              <a:rPr lang="en-US" dirty="0"/>
              <a:t>Licensing authorities must </a:t>
            </a:r>
            <a:r>
              <a:rPr lang="en-US" b="1" dirty="0"/>
              <a:t>suspend the issuing of all new AELs in the </a:t>
            </a:r>
            <a:r>
              <a:rPr lang="en-US" b="1" dirty="0" smtClean="0"/>
              <a:t>HPA</a:t>
            </a:r>
            <a:r>
              <a:rPr lang="en-US" dirty="0" smtClean="0"/>
              <a:t> </a:t>
            </a:r>
            <a:r>
              <a:rPr lang="en-US" dirty="0"/>
              <a:t>until there is consistent compliance with all NAAQS. Approval and licensing of any expansion plans of existing industries must be contingent on a simultaneous substantial reduction in emissions.</a:t>
            </a:r>
            <a:endParaRPr lang="en-ZA" dirty="0"/>
          </a:p>
          <a:p>
            <a:pPr lvl="1" algn="just"/>
            <a:r>
              <a:rPr lang="en-US" dirty="0"/>
              <a:t>When facilities reach their scheduled end-of-life </a:t>
            </a:r>
            <a:r>
              <a:rPr lang="en-US" dirty="0" smtClean="0"/>
              <a:t>(esp. </a:t>
            </a:r>
            <a:r>
              <a:rPr lang="en-US" dirty="0"/>
              <a:t>certain Eskom </a:t>
            </a:r>
            <a:r>
              <a:rPr lang="en-US" dirty="0" smtClean="0"/>
              <a:t>CFPSs), </a:t>
            </a:r>
            <a:r>
              <a:rPr lang="en-US" b="1" dirty="0"/>
              <a:t>AELs must be withdrawn</a:t>
            </a:r>
            <a:r>
              <a:rPr lang="en-US" dirty="0"/>
              <a:t>, and decommissioning and rehabilitation enforced.</a:t>
            </a:r>
            <a:endParaRPr lang="en-ZA" dirty="0"/>
          </a:p>
          <a:p>
            <a:pPr lvl="1" algn="just"/>
            <a:r>
              <a:rPr lang="en-US" dirty="0"/>
              <a:t>The Dust Control Regulations must be amended to ensure adequate monitoring, measurement, and </a:t>
            </a:r>
            <a:r>
              <a:rPr lang="en-US" b="1" dirty="0"/>
              <a:t>reduction of the significant dust emissions </a:t>
            </a:r>
            <a:r>
              <a:rPr lang="en-US" dirty="0"/>
              <a:t>in the HPA, particularly from mining sources.</a:t>
            </a:r>
            <a:endParaRPr lang="en-ZA" dirty="0"/>
          </a:p>
          <a:p>
            <a:endParaRPr lang="en-ZA" dirty="0"/>
          </a:p>
          <a:p>
            <a:endParaRPr lang="en-ZA" dirty="0"/>
          </a:p>
        </p:txBody>
      </p:sp>
    </p:spTree>
    <p:extLst>
      <p:ext uri="{BB962C8B-B14F-4D97-AF65-F5344CB8AC3E}">
        <p14:creationId xmlns:p14="http://schemas.microsoft.com/office/powerpoint/2010/main" xmlns="" val="9980878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944" y="1287886"/>
            <a:ext cx="10709856" cy="4901955"/>
          </a:xfrm>
        </p:spPr>
        <p:txBody>
          <a:bodyPr/>
          <a:lstStyle/>
          <a:p>
            <a:pPr algn="just"/>
            <a:r>
              <a:rPr lang="en-US" dirty="0"/>
              <a:t>In recognition of the crucial importance of air quality compliance in the HPA, </a:t>
            </a:r>
            <a:r>
              <a:rPr lang="en-US" b="1" dirty="0"/>
              <a:t>a comprehensive compliance monitoring and enforcement </a:t>
            </a:r>
            <a:r>
              <a:rPr lang="en-US" b="1" dirty="0" err="1"/>
              <a:t>programme</a:t>
            </a:r>
            <a:r>
              <a:rPr lang="en-US" b="1" dirty="0"/>
              <a:t> must be put in place</a:t>
            </a:r>
            <a:r>
              <a:rPr lang="en-US" dirty="0"/>
              <a:t> by DEA and local authorities to ensure that violations of AELs are detected, and enforcement action taken against those who violate </a:t>
            </a:r>
            <a:r>
              <a:rPr lang="en-US" dirty="0" err="1"/>
              <a:t>licence</a:t>
            </a:r>
            <a:r>
              <a:rPr lang="en-US" dirty="0"/>
              <a:t> conditions. </a:t>
            </a:r>
            <a:endParaRPr lang="en-US" dirty="0" smtClean="0"/>
          </a:p>
          <a:p>
            <a:pPr algn="just"/>
            <a:r>
              <a:rPr lang="en-US" dirty="0" smtClean="0"/>
              <a:t>Such </a:t>
            </a:r>
            <a:r>
              <a:rPr lang="en-US" dirty="0"/>
              <a:t>enforcement action must include </a:t>
            </a:r>
            <a:r>
              <a:rPr lang="en-US" b="1" dirty="0"/>
              <a:t>suspension of </a:t>
            </a:r>
            <a:r>
              <a:rPr lang="en-US" b="1" dirty="0" err="1"/>
              <a:t>licences</a:t>
            </a:r>
            <a:r>
              <a:rPr lang="en-US" b="1" dirty="0"/>
              <a:t> </a:t>
            </a:r>
            <a:r>
              <a:rPr lang="en-US" dirty="0"/>
              <a:t>for facilities until such time as emissions comply with </a:t>
            </a:r>
            <a:r>
              <a:rPr lang="en-US" dirty="0" err="1"/>
              <a:t>licence</a:t>
            </a:r>
            <a:r>
              <a:rPr lang="en-US" dirty="0"/>
              <a:t> conditions.</a:t>
            </a:r>
            <a:endParaRPr lang="en-ZA" dirty="0"/>
          </a:p>
          <a:p>
            <a:pPr algn="just"/>
            <a:endParaRPr lang="en-ZA" dirty="0"/>
          </a:p>
        </p:txBody>
      </p:sp>
    </p:spTree>
    <p:extLst>
      <p:ext uri="{BB962C8B-B14F-4D97-AF65-F5344CB8AC3E}">
        <p14:creationId xmlns:p14="http://schemas.microsoft.com/office/powerpoint/2010/main" xmlns="" val="983122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943" y="412124"/>
            <a:ext cx="10998557" cy="6001555"/>
          </a:xfrm>
        </p:spPr>
        <p:txBody>
          <a:bodyPr>
            <a:normAutofit lnSpcReduction="10000"/>
          </a:bodyPr>
          <a:lstStyle/>
          <a:p>
            <a:pPr lvl="0" algn="just"/>
            <a:r>
              <a:rPr lang="en-US" b="1" dirty="0"/>
              <a:t>The institutions charged with ensuring improved air quality in the HPA must be strengthened and appropriately resourced</a:t>
            </a:r>
            <a:r>
              <a:rPr lang="en-US" dirty="0"/>
              <a:t>:</a:t>
            </a:r>
            <a:endParaRPr lang="en-ZA" dirty="0"/>
          </a:p>
          <a:p>
            <a:pPr lvl="1" algn="just"/>
            <a:r>
              <a:rPr lang="en-US" dirty="0"/>
              <a:t>All </a:t>
            </a:r>
            <a:r>
              <a:rPr lang="en-US" dirty="0" smtClean="0"/>
              <a:t>government spheres must </a:t>
            </a:r>
            <a:r>
              <a:rPr lang="en-US" dirty="0"/>
              <a:t>demonstrate accountability for the proper management of priority areas, </a:t>
            </a:r>
            <a:r>
              <a:rPr lang="en-US" dirty="0" err="1"/>
              <a:t>recognising</a:t>
            </a:r>
            <a:r>
              <a:rPr lang="en-US" dirty="0"/>
              <a:t> that they have an </a:t>
            </a:r>
            <a:r>
              <a:rPr lang="en-US" b="1" dirty="0"/>
              <a:t>ongoing responsibility </a:t>
            </a:r>
            <a:r>
              <a:rPr lang="en-US" dirty="0"/>
              <a:t>for implementing and enforcing approved priority area AQMPs. </a:t>
            </a:r>
            <a:endParaRPr lang="en-ZA" dirty="0"/>
          </a:p>
          <a:p>
            <a:pPr lvl="1" algn="just"/>
            <a:r>
              <a:rPr lang="en-US" dirty="0" smtClean="0"/>
              <a:t>HPA authorities must </a:t>
            </a:r>
            <a:r>
              <a:rPr lang="en-US" dirty="0"/>
              <a:t>allocate </a:t>
            </a:r>
            <a:r>
              <a:rPr lang="en-US" b="1" dirty="0"/>
              <a:t>adequate financial and human resources </a:t>
            </a:r>
            <a:r>
              <a:rPr lang="en-US" dirty="0"/>
              <a:t>to fulfill </a:t>
            </a:r>
            <a:r>
              <a:rPr lang="en-US" dirty="0" smtClean="0"/>
              <a:t>AQM </a:t>
            </a:r>
            <a:r>
              <a:rPr lang="en-US" dirty="0"/>
              <a:t>functions, including the right tools, training, and equipment to enable the reduction of emissions and improvement of the ambient air </a:t>
            </a:r>
            <a:r>
              <a:rPr lang="en-US" dirty="0" smtClean="0"/>
              <a:t>quality. </a:t>
            </a:r>
          </a:p>
          <a:p>
            <a:pPr lvl="1" algn="just"/>
            <a:r>
              <a:rPr lang="en-US" dirty="0" smtClean="0"/>
              <a:t>To </a:t>
            </a:r>
            <a:r>
              <a:rPr lang="en-US" dirty="0"/>
              <a:t>bolster resources for compliance monitoring and enforcement, the DEA must give serious consideration to </a:t>
            </a:r>
            <a:r>
              <a:rPr lang="en-US" b="1" dirty="0"/>
              <a:t>requiring all existing facilities in priority areas to pay a substantial annual licensing fee</a:t>
            </a:r>
            <a:r>
              <a:rPr lang="en-US" dirty="0"/>
              <a:t>, </a:t>
            </a:r>
            <a:r>
              <a:rPr lang="en-US" dirty="0" smtClean="0"/>
              <a:t>instead of </a:t>
            </a:r>
            <a:r>
              <a:rPr lang="en-US" dirty="0"/>
              <a:t>a once-off application fee.</a:t>
            </a:r>
            <a:endParaRPr lang="en-ZA" dirty="0"/>
          </a:p>
          <a:p>
            <a:pPr lvl="1" algn="just"/>
            <a:r>
              <a:rPr lang="en-US" dirty="0"/>
              <a:t>Municipalities must take urgent steps to ensure the </a:t>
            </a:r>
            <a:r>
              <a:rPr lang="en-US" b="1" dirty="0"/>
              <a:t>appointment and training of suitable </a:t>
            </a:r>
            <a:r>
              <a:rPr lang="en-US" b="1" dirty="0" smtClean="0"/>
              <a:t>AQOs, </a:t>
            </a:r>
            <a:r>
              <a:rPr lang="en-US" b="1" dirty="0"/>
              <a:t>Environmental Management Inspectors, the development of </a:t>
            </a:r>
            <a:r>
              <a:rPr lang="en-US" b="1" dirty="0" smtClean="0"/>
              <a:t>AQMPs, </a:t>
            </a:r>
            <a:r>
              <a:rPr lang="en-US" b="1" dirty="0"/>
              <a:t>and </a:t>
            </a:r>
            <a:r>
              <a:rPr lang="en-US" b="1" dirty="0" smtClean="0"/>
              <a:t>their incorporation into </a:t>
            </a:r>
            <a:r>
              <a:rPr lang="en-US" b="1" dirty="0"/>
              <a:t>Integrated Development Plans</a:t>
            </a:r>
            <a:r>
              <a:rPr lang="en-US" dirty="0"/>
              <a:t>.</a:t>
            </a:r>
            <a:endParaRPr lang="en-ZA" dirty="0"/>
          </a:p>
          <a:p>
            <a:pPr lvl="1" algn="just"/>
            <a:r>
              <a:rPr lang="en-US" dirty="0"/>
              <a:t>The </a:t>
            </a:r>
            <a:r>
              <a:rPr lang="en-US" b="1" dirty="0" smtClean="0"/>
              <a:t>DMR, Department of </a:t>
            </a:r>
            <a:r>
              <a:rPr lang="en-US" b="1" dirty="0"/>
              <a:t>Health</a:t>
            </a:r>
            <a:r>
              <a:rPr lang="en-US" dirty="0"/>
              <a:t> – and other relevant departments, when appropriate – must participate in the HPA process to ensure that air pollution from mining is reduced, and human health impacts are addressed adequately.</a:t>
            </a:r>
            <a:endParaRPr lang="en-ZA" dirty="0"/>
          </a:p>
          <a:p>
            <a:endParaRPr lang="en-ZA" dirty="0"/>
          </a:p>
        </p:txBody>
      </p:sp>
    </p:spTree>
    <p:extLst>
      <p:ext uri="{BB962C8B-B14F-4D97-AF65-F5344CB8AC3E}">
        <p14:creationId xmlns:p14="http://schemas.microsoft.com/office/powerpoint/2010/main" xmlns="" val="655029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549" y="618185"/>
            <a:ext cx="10774251" cy="5558777"/>
          </a:xfrm>
        </p:spPr>
        <p:txBody>
          <a:bodyPr>
            <a:normAutofit/>
          </a:bodyPr>
          <a:lstStyle/>
          <a:p>
            <a:pPr lvl="0" algn="just"/>
            <a:r>
              <a:rPr lang="en-US" dirty="0"/>
              <a:t>To build trust in the integrity of the management of the HPA, and enable meaningful and informed participation by all stakeholders, there must be </a:t>
            </a:r>
            <a:r>
              <a:rPr lang="en-US" b="1" dirty="0"/>
              <a:t>far greater transparency about regulation, monitoring, and compliance in the HPA</a:t>
            </a:r>
            <a:r>
              <a:rPr lang="en-US" dirty="0"/>
              <a:t>:</a:t>
            </a:r>
            <a:endParaRPr lang="en-ZA" dirty="0"/>
          </a:p>
          <a:p>
            <a:pPr lvl="1" algn="just"/>
            <a:r>
              <a:rPr lang="en-US" dirty="0"/>
              <a:t>AELs for all facilities in the HPA with significant polluting emissions must require real-time emissions monitoring, and that </a:t>
            </a:r>
            <a:r>
              <a:rPr lang="en-US" b="1" dirty="0"/>
              <a:t>real-time emissions data be publicly available</a:t>
            </a:r>
            <a:r>
              <a:rPr lang="en-US" dirty="0"/>
              <a:t> online and on request.</a:t>
            </a:r>
            <a:endParaRPr lang="en-ZA" dirty="0"/>
          </a:p>
          <a:p>
            <a:pPr lvl="1" algn="just"/>
            <a:r>
              <a:rPr lang="en-US" dirty="0"/>
              <a:t>The </a:t>
            </a:r>
            <a:r>
              <a:rPr lang="en-US" b="1" dirty="0"/>
              <a:t>air quality monitoring station network must urgently be improved </a:t>
            </a:r>
            <a:r>
              <a:rPr lang="en-US" dirty="0"/>
              <a:t>upon and adequately managed and maintained, so as to produce verified, reliable HPA air quality data that are readily and publicly available.</a:t>
            </a:r>
            <a:endParaRPr lang="en-ZA" dirty="0"/>
          </a:p>
          <a:p>
            <a:pPr lvl="1" algn="just"/>
            <a:r>
              <a:rPr lang="en-US" dirty="0"/>
              <a:t>The DEA and all licensing authorities within the HPA must make all </a:t>
            </a:r>
            <a:r>
              <a:rPr lang="en-US" b="1" dirty="0"/>
              <a:t>AELs and annual emission reports submitted to them publicly available</a:t>
            </a:r>
            <a:r>
              <a:rPr lang="en-US" dirty="0"/>
              <a:t>, and all </a:t>
            </a:r>
            <a:r>
              <a:rPr lang="en-US" dirty="0" err="1"/>
              <a:t>licence</a:t>
            </a:r>
            <a:r>
              <a:rPr lang="en-US" dirty="0"/>
              <a:t>-holders must be required to make these documents available on their websites and on request.</a:t>
            </a:r>
            <a:endParaRPr lang="en-ZA" dirty="0"/>
          </a:p>
          <a:p>
            <a:endParaRPr lang="en-ZA" dirty="0"/>
          </a:p>
        </p:txBody>
      </p:sp>
    </p:spTree>
    <p:extLst>
      <p:ext uri="{BB962C8B-B14F-4D97-AF65-F5344CB8AC3E}">
        <p14:creationId xmlns:p14="http://schemas.microsoft.com/office/powerpoint/2010/main" xmlns="" val="2620493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05872"/>
            <a:ext cx="12192000" cy="6858000"/>
          </a:xfrm>
          <a:prstGeom prst="rect">
            <a:avLst/>
          </a:prstGeom>
        </p:spPr>
      </p:pic>
      <p:sp>
        <p:nvSpPr>
          <p:cNvPr id="3" name="Subtitle 2"/>
          <p:cNvSpPr>
            <a:spLocks noGrp="1"/>
          </p:cNvSpPr>
          <p:nvPr>
            <p:ph type="subTitle" idx="1"/>
          </p:nvPr>
        </p:nvSpPr>
        <p:spPr>
          <a:xfrm>
            <a:off x="1545464" y="1635617"/>
            <a:ext cx="7070501" cy="3309870"/>
          </a:xfrm>
        </p:spPr>
        <p:txBody>
          <a:bodyPr>
            <a:normAutofit fontScale="85000" lnSpcReduction="10000"/>
          </a:bodyPr>
          <a:lstStyle/>
          <a:p>
            <a:pPr algn="l"/>
            <a:r>
              <a:rPr lang="en-ZA" sz="3600" b="1" dirty="0" smtClean="0"/>
              <a:t>Centre for Environmental Rights</a:t>
            </a:r>
          </a:p>
          <a:p>
            <a:pPr algn="l"/>
            <a:r>
              <a:rPr lang="en-ZA" sz="3600" b="1" dirty="0" smtClean="0"/>
              <a:t>Pollution &amp; Climate </a:t>
            </a:r>
            <a:r>
              <a:rPr lang="en-ZA" sz="3600" b="1" smtClean="0"/>
              <a:t>Change Programme </a:t>
            </a:r>
            <a:endParaRPr lang="en-ZA" sz="3600" b="1" dirty="0" smtClean="0"/>
          </a:p>
          <a:p>
            <a:pPr algn="l"/>
            <a:r>
              <a:rPr lang="en-ZA" sz="3100" dirty="0" smtClean="0"/>
              <a:t>Tel: 021 447 1647</a:t>
            </a:r>
          </a:p>
          <a:p>
            <a:pPr algn="l"/>
            <a:r>
              <a:rPr lang="en-ZA" sz="3100" dirty="0" smtClean="0"/>
              <a:t>Email: rhugo@cer.org.za</a:t>
            </a:r>
          </a:p>
          <a:p>
            <a:pPr algn="l"/>
            <a:r>
              <a:rPr lang="en-ZA" sz="3100" dirty="0" smtClean="0"/>
              <a:t>Web: </a:t>
            </a:r>
            <a:r>
              <a:rPr lang="en-ZA" sz="3100" dirty="0" smtClean="0">
                <a:hlinkClick r:id="rId3"/>
              </a:rPr>
              <a:t>www.cer.org.za</a:t>
            </a:r>
            <a:endParaRPr lang="en-ZA" sz="3100" dirty="0" smtClean="0"/>
          </a:p>
          <a:p>
            <a:pPr algn="l"/>
            <a:r>
              <a:rPr lang="en-ZA" sz="3100" dirty="0" smtClean="0"/>
              <a:t>Facebook: @</a:t>
            </a:r>
            <a:r>
              <a:rPr lang="en-ZA" sz="3100" dirty="0" err="1" smtClean="0"/>
              <a:t>CentreEnvironmentalRights</a:t>
            </a:r>
            <a:r>
              <a:rPr lang="en-ZA" sz="3100" dirty="0" smtClean="0"/>
              <a:t> </a:t>
            </a:r>
          </a:p>
          <a:p>
            <a:pPr algn="l"/>
            <a:r>
              <a:rPr lang="en-ZA" sz="3100" dirty="0" smtClean="0"/>
              <a:t>Twitter @</a:t>
            </a:r>
            <a:r>
              <a:rPr lang="en-ZA" sz="3100" dirty="0" err="1" smtClean="0"/>
              <a:t>CentreEnvRights</a:t>
            </a:r>
            <a:endParaRPr lang="en-ZA" sz="3100" dirty="0" smtClean="0"/>
          </a:p>
          <a:p>
            <a:pPr algn="l"/>
            <a:endParaRPr lang="en-ZA" sz="2800" dirty="0" smtClean="0"/>
          </a:p>
          <a:p>
            <a:pPr algn="l"/>
            <a:endParaRPr lang="en-ZA" dirty="0">
              <a:solidFill>
                <a:schemeClr val="tx1">
                  <a:lumMod val="75000"/>
                  <a:lumOff val="25000"/>
                </a:schemeClr>
              </a:solidFill>
            </a:endParaRPr>
          </a:p>
        </p:txBody>
      </p:sp>
    </p:spTree>
    <p:extLst>
      <p:ext uri="{BB962C8B-B14F-4D97-AF65-F5344CB8AC3E}">
        <p14:creationId xmlns:p14="http://schemas.microsoft.com/office/powerpoint/2010/main" xmlns="" val="2734417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smtClean="0"/>
              <a:t>HIGHVELD PRIORITY AREA</a:t>
            </a:r>
            <a:endParaRPr lang="en-ZA" b="1" dirty="0"/>
          </a:p>
        </p:txBody>
      </p:sp>
      <p:pic>
        <p:nvPicPr>
          <p:cNvPr id="4"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09067" y="1286749"/>
            <a:ext cx="8373866" cy="5436022"/>
          </a:xfrm>
        </p:spPr>
      </p:pic>
    </p:spTree>
    <p:extLst>
      <p:ext uri="{BB962C8B-B14F-4D97-AF65-F5344CB8AC3E}">
        <p14:creationId xmlns:p14="http://schemas.microsoft.com/office/powerpoint/2010/main" xmlns="" val="1466490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1680" y="489398"/>
            <a:ext cx="7675808" cy="5718220"/>
          </a:xfrm>
        </p:spPr>
        <p:txBody>
          <a:bodyPr>
            <a:noAutofit/>
          </a:bodyPr>
          <a:lstStyle/>
          <a:p>
            <a:pPr marL="0" indent="0" algn="just">
              <a:buNone/>
            </a:pPr>
            <a:endParaRPr lang="en-ZA"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77284" y="251138"/>
            <a:ext cx="7740204" cy="5032208"/>
          </a:xfrm>
          <a:prstGeom prst="rect">
            <a:avLst/>
          </a:prstGeom>
        </p:spPr>
      </p:pic>
      <p:sp>
        <p:nvSpPr>
          <p:cNvPr id="2" name="TextBox 1"/>
          <p:cNvSpPr txBox="1"/>
          <p:nvPr/>
        </p:nvSpPr>
        <p:spPr>
          <a:xfrm>
            <a:off x="1562100" y="5447340"/>
            <a:ext cx="8706118" cy="1384995"/>
          </a:xfrm>
          <a:prstGeom prst="rect">
            <a:avLst/>
          </a:prstGeom>
          <a:noFill/>
        </p:spPr>
        <p:txBody>
          <a:bodyPr wrap="square" rtlCol="0">
            <a:spAutoFit/>
          </a:bodyPr>
          <a:lstStyle/>
          <a:p>
            <a:r>
              <a:rPr lang="en-US" sz="2800" dirty="0"/>
              <a:t>Home to 12 of Eskom’s </a:t>
            </a:r>
            <a:r>
              <a:rPr lang="en-US" sz="2800" dirty="0" smtClean="0"/>
              <a:t>coal </a:t>
            </a:r>
            <a:r>
              <a:rPr lang="en-US" sz="2800" dirty="0"/>
              <a:t>power stations </a:t>
            </a:r>
            <a:r>
              <a:rPr lang="en-US" sz="2800" dirty="0" smtClean="0"/>
              <a:t>and </a:t>
            </a:r>
            <a:r>
              <a:rPr lang="en-US" sz="2800" dirty="0"/>
              <a:t>Sasol’s </a:t>
            </a:r>
            <a:r>
              <a:rPr lang="en-US" sz="2800" dirty="0" err="1"/>
              <a:t>Secunda</a:t>
            </a:r>
            <a:r>
              <a:rPr lang="en-US" sz="2800" dirty="0"/>
              <a:t> refinery, among many hundreds of mines and other facilities.</a:t>
            </a:r>
            <a:endParaRPr lang="en-ZA" sz="2800" dirty="0"/>
          </a:p>
        </p:txBody>
      </p:sp>
      <p:sp>
        <p:nvSpPr>
          <p:cNvPr id="4" name="TextBox 3"/>
          <p:cNvSpPr txBox="1"/>
          <p:nvPr/>
        </p:nvSpPr>
        <p:spPr>
          <a:xfrm>
            <a:off x="1841680" y="489398"/>
            <a:ext cx="7302321" cy="1077218"/>
          </a:xfrm>
          <a:prstGeom prst="rect">
            <a:avLst/>
          </a:prstGeom>
          <a:noFill/>
        </p:spPr>
        <p:txBody>
          <a:bodyPr wrap="square" rtlCol="0">
            <a:spAutoFit/>
          </a:bodyPr>
          <a:lstStyle/>
          <a:p>
            <a:r>
              <a:rPr lang="en-ZA" sz="3200" dirty="0">
                <a:solidFill>
                  <a:schemeClr val="bg1"/>
                </a:solidFill>
              </a:rPr>
              <a:t>Mpumalanga </a:t>
            </a:r>
            <a:r>
              <a:rPr lang="en-ZA" sz="3200" dirty="0" smtClean="0">
                <a:solidFill>
                  <a:schemeClr val="bg1"/>
                </a:solidFill>
              </a:rPr>
              <a:t>Highveld: One </a:t>
            </a:r>
            <a:r>
              <a:rPr lang="en-ZA" sz="3200" dirty="0">
                <a:solidFill>
                  <a:schemeClr val="bg1"/>
                </a:solidFill>
              </a:rPr>
              <a:t>of SA’s industrial </a:t>
            </a:r>
            <a:r>
              <a:rPr lang="en-ZA" sz="3200" dirty="0" smtClean="0">
                <a:solidFill>
                  <a:schemeClr val="bg1"/>
                </a:solidFill>
              </a:rPr>
              <a:t>heartlands </a:t>
            </a:r>
            <a:endParaRPr lang="en-ZA" sz="3200" dirty="0">
              <a:solidFill>
                <a:schemeClr val="bg1"/>
              </a:solidFill>
            </a:endParaRPr>
          </a:p>
        </p:txBody>
      </p:sp>
    </p:spTree>
    <p:extLst>
      <p:ext uri="{BB962C8B-B14F-4D97-AF65-F5344CB8AC3E}">
        <p14:creationId xmlns:p14="http://schemas.microsoft.com/office/powerpoint/2010/main" xmlns="" val="3861995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4096" y="605307"/>
            <a:ext cx="10619704" cy="5718220"/>
          </a:xfrm>
        </p:spPr>
        <p:txBody>
          <a:bodyPr>
            <a:noAutofit/>
          </a:bodyPr>
          <a:lstStyle/>
          <a:p>
            <a:pPr algn="just"/>
            <a:r>
              <a:rPr lang="en-US" sz="2400" dirty="0" smtClean="0"/>
              <a:t>10 years ago, </a:t>
            </a:r>
            <a:r>
              <a:rPr lang="en-US" sz="2400" dirty="0"/>
              <a:t>following demands by civil society for intervention to address the </a:t>
            </a:r>
            <a:r>
              <a:rPr lang="en-US" sz="2400" dirty="0" smtClean="0"/>
              <a:t>significant air pollution: the Highveld was declared the 2</a:t>
            </a:r>
            <a:r>
              <a:rPr lang="en-US" sz="2400" baseline="30000" dirty="0" smtClean="0"/>
              <a:t>nd</a:t>
            </a:r>
            <a:r>
              <a:rPr lang="en-US" sz="2400" dirty="0" smtClean="0"/>
              <a:t> priority area (after the Vaal Triangle) – HPA – under the Air Quality Act (AQA).</a:t>
            </a:r>
          </a:p>
          <a:p>
            <a:pPr algn="just"/>
            <a:r>
              <a:rPr lang="en-US" sz="2400" dirty="0"/>
              <a:t>Department of Environmental Affairs (DEA</a:t>
            </a:r>
            <a:r>
              <a:rPr lang="en-US" sz="2400" dirty="0" smtClean="0"/>
              <a:t>): “</a:t>
            </a:r>
            <a:r>
              <a:rPr lang="en-US" sz="2400" dirty="0"/>
              <a:t>people living and working in these areas do not enjoy air quality that is not harmful to their health and well-being”, as required by </a:t>
            </a:r>
            <a:r>
              <a:rPr lang="en-US" sz="2400" dirty="0" smtClean="0"/>
              <a:t>s24 </a:t>
            </a:r>
            <a:r>
              <a:rPr lang="en-US" sz="2400" dirty="0"/>
              <a:t>of the Constitution.</a:t>
            </a:r>
            <a:endParaRPr lang="en-ZA" sz="2400" dirty="0"/>
          </a:p>
          <a:p>
            <a:pPr marL="0" indent="0">
              <a:buNone/>
            </a:pPr>
            <a:r>
              <a:rPr lang="en-US" sz="2400" dirty="0" smtClean="0"/>
              <a:t/>
            </a:r>
            <a:br>
              <a:rPr lang="en-US" sz="2400" dirty="0" smtClean="0"/>
            </a:br>
            <a:endParaRPr lang="en-ZA" sz="2400" dirty="0"/>
          </a:p>
        </p:txBody>
      </p:sp>
      <p:pic>
        <p:nvPicPr>
          <p:cNvPr id="2" name="Picture 1"/>
          <p:cNvPicPr>
            <a:picLocks noChangeAspect="1"/>
          </p:cNvPicPr>
          <p:nvPr/>
        </p:nvPicPr>
        <p:blipFill>
          <a:blip r:embed="rId2" cstate="print"/>
          <a:stretch>
            <a:fillRect/>
          </a:stretch>
        </p:blipFill>
        <p:spPr>
          <a:xfrm>
            <a:off x="1598007" y="2962143"/>
            <a:ext cx="8891882" cy="2884866"/>
          </a:xfrm>
          <a:prstGeom prst="rect">
            <a:avLst/>
          </a:prstGeom>
        </p:spPr>
      </p:pic>
    </p:spTree>
    <p:extLst>
      <p:ext uri="{BB962C8B-B14F-4D97-AF65-F5344CB8AC3E}">
        <p14:creationId xmlns:p14="http://schemas.microsoft.com/office/powerpoint/2010/main" xmlns="" val="3371364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smtClean="0"/>
              <a:t>AIR QUALITY MANAGEMENT PLAN</a:t>
            </a:r>
            <a:endParaRPr lang="en-ZA" b="1" dirty="0"/>
          </a:p>
        </p:txBody>
      </p:sp>
      <p:sp>
        <p:nvSpPr>
          <p:cNvPr id="3" name="Content Placeholder 2"/>
          <p:cNvSpPr>
            <a:spLocks noGrp="1"/>
          </p:cNvSpPr>
          <p:nvPr>
            <p:ph idx="1"/>
          </p:nvPr>
        </p:nvSpPr>
        <p:spPr>
          <a:xfrm>
            <a:off x="838200" y="1558344"/>
            <a:ext cx="10515600" cy="4618619"/>
          </a:xfrm>
        </p:spPr>
        <p:txBody>
          <a:bodyPr/>
          <a:lstStyle/>
          <a:p>
            <a:pPr algn="just"/>
            <a:r>
              <a:rPr lang="en-US" dirty="0" smtClean="0"/>
              <a:t>4 years later, in Nov </a:t>
            </a:r>
            <a:r>
              <a:rPr lang="en-US" dirty="0"/>
              <a:t>2012, </a:t>
            </a:r>
            <a:r>
              <a:rPr lang="en-US" dirty="0" smtClean="0"/>
              <a:t>AQMP </a:t>
            </a:r>
            <a:r>
              <a:rPr lang="en-US" dirty="0"/>
              <a:t>published: </a:t>
            </a:r>
            <a:r>
              <a:rPr lang="en-US" b="1" dirty="0"/>
              <a:t>main aim for ambient air quality in the HPA to comply with all health-based national ambient air quality standards (NAAQS)</a:t>
            </a:r>
            <a:r>
              <a:rPr lang="en-US" dirty="0"/>
              <a:t>. Standards set under the AQA that ambient air must meet in order for people to breathe that air without damaging their health. </a:t>
            </a:r>
          </a:p>
          <a:p>
            <a:pPr algn="just"/>
            <a:r>
              <a:rPr lang="en-US" dirty="0"/>
              <a:t>Specific objectives committing the DEA, the Mpumalanga and Gauteng provinces, and the affected municipalities to start tackling the air quality </a:t>
            </a:r>
            <a:r>
              <a:rPr lang="en-US" dirty="0" smtClean="0"/>
              <a:t>problems.</a:t>
            </a:r>
          </a:p>
          <a:p>
            <a:pPr algn="just"/>
            <a:r>
              <a:rPr lang="en-US" dirty="0" smtClean="0"/>
              <a:t>Should be reviewed after 5 years.</a:t>
            </a:r>
            <a:endParaRPr lang="en-ZA" dirty="0"/>
          </a:p>
        </p:txBody>
      </p:sp>
    </p:spTree>
    <p:extLst>
      <p:ext uri="{BB962C8B-B14F-4D97-AF65-F5344CB8AC3E}">
        <p14:creationId xmlns:p14="http://schemas.microsoft.com/office/powerpoint/2010/main" xmlns="" val="2288990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4096" y="605307"/>
            <a:ext cx="10619704" cy="5718220"/>
          </a:xfrm>
        </p:spPr>
        <p:txBody>
          <a:bodyPr>
            <a:normAutofit/>
          </a:bodyPr>
          <a:lstStyle/>
          <a:p>
            <a:pPr marL="0" indent="0">
              <a:buNone/>
            </a:pPr>
            <a:r>
              <a:rPr lang="en-US" dirty="0" smtClean="0"/>
              <a:t/>
            </a:r>
            <a:br>
              <a:rPr lang="en-US" dirty="0" smtClean="0"/>
            </a:b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4051376878"/>
              </p:ext>
            </p:extLst>
          </p:nvPr>
        </p:nvGraphicFramePr>
        <p:xfrm>
          <a:off x="309094" y="283335"/>
          <a:ext cx="11178862" cy="6495273"/>
        </p:xfrm>
        <a:graphic>
          <a:graphicData uri="http://schemas.openxmlformats.org/drawingml/2006/table">
            <a:tbl>
              <a:tblPr firstRow="1" firstCol="1" bandRow="1">
                <a:tableStyleId>{5C22544A-7EE6-4342-B048-85BDC9FD1C3A}</a:tableStyleId>
              </a:tblPr>
              <a:tblGrid>
                <a:gridCol w="1287684"/>
                <a:gridCol w="9891178"/>
              </a:tblGrid>
              <a:tr h="376544">
                <a:tc>
                  <a:txBody>
                    <a:bodyPr/>
                    <a:lstStyle/>
                    <a:p>
                      <a:pPr algn="just">
                        <a:spcAft>
                          <a:spcPts val="0"/>
                        </a:spcAft>
                      </a:pPr>
                      <a:r>
                        <a:rPr lang="en-ZA" sz="2400" dirty="0">
                          <a:effectLst/>
                        </a:rPr>
                        <a:t> </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37" marR="61737" marT="0" marB="0"/>
                </a:tc>
                <a:tc>
                  <a:txBody>
                    <a:bodyPr/>
                    <a:lstStyle/>
                    <a:p>
                      <a:pPr algn="ctr">
                        <a:spcAft>
                          <a:spcPts val="0"/>
                        </a:spcAft>
                      </a:pPr>
                      <a:r>
                        <a:rPr lang="en-ZA" sz="2400" dirty="0" smtClean="0">
                          <a:solidFill>
                            <a:schemeClr val="tx1"/>
                          </a:solidFill>
                          <a:effectLst/>
                          <a:latin typeface="+mn-lt"/>
                          <a:ea typeface="+mn-ea"/>
                          <a:cs typeface="+mn-cs"/>
                        </a:rPr>
                        <a:t>7</a:t>
                      </a:r>
                      <a:r>
                        <a:rPr lang="en-ZA" sz="2400" baseline="0" dirty="0" smtClean="0">
                          <a:solidFill>
                            <a:schemeClr val="tx1"/>
                          </a:solidFill>
                          <a:effectLst/>
                          <a:latin typeface="+mn-lt"/>
                          <a:ea typeface="+mn-ea"/>
                          <a:cs typeface="+mn-cs"/>
                        </a:rPr>
                        <a:t> GOALS TO ADDRESS OVERALL OBJECTIVE</a:t>
                      </a:r>
                      <a:endParaRPr lang="en-ZA"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37" marR="61737" marT="0" marB="0"/>
                </a:tc>
              </a:tr>
              <a:tr h="931111">
                <a:tc>
                  <a:txBody>
                    <a:bodyPr/>
                    <a:lstStyle/>
                    <a:p>
                      <a:pPr algn="ctr">
                        <a:spcAft>
                          <a:spcPts val="0"/>
                        </a:spcAft>
                      </a:pPr>
                      <a:r>
                        <a:rPr lang="en-ZA" sz="2400" b="1" dirty="0">
                          <a:solidFill>
                            <a:schemeClr val="tx1"/>
                          </a:solidFill>
                          <a:effectLst/>
                        </a:rPr>
                        <a:t> </a:t>
                      </a:r>
                      <a:r>
                        <a:rPr lang="en-ZA" sz="2400" b="1" dirty="0" smtClean="0">
                          <a:solidFill>
                            <a:schemeClr val="tx1"/>
                          </a:solidFill>
                          <a:effectLst/>
                        </a:rPr>
                        <a:t>1</a:t>
                      </a:r>
                      <a:endParaRPr lang="en-ZA" sz="2400" b="1" dirty="0">
                        <a:solidFill>
                          <a:schemeClr val="tx1"/>
                        </a:solidFill>
                        <a:effectLst/>
                      </a:endParaRPr>
                    </a:p>
                    <a:p>
                      <a:pPr algn="ctr">
                        <a:spcAft>
                          <a:spcPts val="0"/>
                        </a:spcAft>
                      </a:pPr>
                      <a:r>
                        <a:rPr lang="en-ZA" sz="2400" b="1" dirty="0">
                          <a:solidFill>
                            <a:schemeClr val="tx1"/>
                          </a:solidFill>
                          <a:effectLst/>
                        </a:rPr>
                        <a:t> </a:t>
                      </a:r>
                      <a:endParaRPr lang="en-ZA"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37" marR="61737" marT="0" marB="0"/>
                </a:tc>
                <a:tc>
                  <a:txBody>
                    <a:bodyPr/>
                    <a:lstStyle/>
                    <a:p>
                      <a:pPr algn="just">
                        <a:spcAft>
                          <a:spcPts val="0"/>
                        </a:spcAft>
                      </a:pPr>
                      <a:r>
                        <a:rPr lang="en-ZA" sz="2400" dirty="0" smtClean="0">
                          <a:effectLst/>
                        </a:rPr>
                        <a:t>By </a:t>
                      </a:r>
                      <a:r>
                        <a:rPr lang="en-ZA" sz="2400" dirty="0">
                          <a:effectLst/>
                        </a:rPr>
                        <a:t>2015, organisational capacity in government is optimised to efficiently and</a:t>
                      </a:r>
                    </a:p>
                    <a:p>
                      <a:pPr algn="just">
                        <a:spcAft>
                          <a:spcPts val="0"/>
                        </a:spcAft>
                      </a:pPr>
                      <a:r>
                        <a:rPr lang="en-ZA" sz="2400" dirty="0">
                          <a:effectLst/>
                        </a:rPr>
                        <a:t>effectively maintain, monitor and enforce compliance with </a:t>
                      </a:r>
                      <a:r>
                        <a:rPr lang="en-ZA" sz="2400" dirty="0" smtClean="0">
                          <a:effectLst/>
                        </a:rPr>
                        <a:t>NAAQS</a:t>
                      </a:r>
                      <a:endParaRPr lang="en-ZA" sz="2400" dirty="0">
                        <a:effectLst/>
                      </a:endParaRPr>
                    </a:p>
                  </a:txBody>
                  <a:tcPr marL="61737" marR="61737" marT="0" marB="0"/>
                </a:tc>
              </a:tr>
              <a:tr h="931111">
                <a:tc>
                  <a:txBody>
                    <a:bodyPr/>
                    <a:lstStyle/>
                    <a:p>
                      <a:pPr algn="ctr">
                        <a:spcAft>
                          <a:spcPts val="0"/>
                        </a:spcAft>
                      </a:pPr>
                      <a:r>
                        <a:rPr lang="en-ZA" sz="2400" b="1" dirty="0">
                          <a:solidFill>
                            <a:schemeClr val="tx1"/>
                          </a:solidFill>
                          <a:effectLst/>
                        </a:rPr>
                        <a:t> </a:t>
                      </a:r>
                      <a:r>
                        <a:rPr lang="en-ZA" sz="2400" b="1" dirty="0" smtClean="0">
                          <a:solidFill>
                            <a:schemeClr val="tx1"/>
                          </a:solidFill>
                          <a:effectLst/>
                        </a:rPr>
                        <a:t>2</a:t>
                      </a:r>
                      <a:endParaRPr lang="en-ZA" sz="2400" b="1" dirty="0">
                        <a:solidFill>
                          <a:schemeClr val="tx1"/>
                        </a:solidFill>
                        <a:effectLst/>
                      </a:endParaRPr>
                    </a:p>
                    <a:p>
                      <a:pPr algn="ctr">
                        <a:spcAft>
                          <a:spcPts val="0"/>
                        </a:spcAft>
                      </a:pPr>
                      <a:r>
                        <a:rPr lang="en-ZA" sz="2400" b="1" dirty="0">
                          <a:solidFill>
                            <a:schemeClr val="tx1"/>
                          </a:solidFill>
                          <a:effectLst/>
                        </a:rPr>
                        <a:t> </a:t>
                      </a:r>
                      <a:endParaRPr lang="en-ZA"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37" marR="61737" marT="0" marB="0"/>
                </a:tc>
                <a:tc>
                  <a:txBody>
                    <a:bodyPr/>
                    <a:lstStyle/>
                    <a:p>
                      <a:pPr algn="just">
                        <a:spcAft>
                          <a:spcPts val="0"/>
                        </a:spcAft>
                      </a:pPr>
                      <a:r>
                        <a:rPr lang="en-ZA" sz="2400" dirty="0" smtClean="0">
                          <a:effectLst/>
                        </a:rPr>
                        <a:t>By </a:t>
                      </a:r>
                      <a:r>
                        <a:rPr lang="en-ZA" sz="2400" dirty="0">
                          <a:effectLst/>
                        </a:rPr>
                        <a:t>2020, industrial emissions are equitably reduced to achieve compliance with NAAQS and dust fallout limit </a:t>
                      </a:r>
                      <a:r>
                        <a:rPr lang="en-ZA" sz="2400" dirty="0" smtClean="0">
                          <a:effectLst/>
                        </a:rPr>
                        <a:t>values</a:t>
                      </a:r>
                      <a:endParaRPr lang="en-ZA" sz="2400" dirty="0">
                        <a:effectLst/>
                      </a:endParaRPr>
                    </a:p>
                  </a:txBody>
                  <a:tcPr marL="61737" marR="61737" marT="0" marB="0"/>
                </a:tc>
              </a:tr>
              <a:tr h="931111">
                <a:tc>
                  <a:txBody>
                    <a:bodyPr/>
                    <a:lstStyle/>
                    <a:p>
                      <a:pPr algn="ctr">
                        <a:spcAft>
                          <a:spcPts val="0"/>
                        </a:spcAft>
                      </a:pPr>
                      <a:r>
                        <a:rPr lang="en-ZA" sz="2400" b="1" dirty="0" smtClean="0">
                          <a:solidFill>
                            <a:schemeClr val="tx1"/>
                          </a:solidFill>
                          <a:effectLst/>
                        </a:rPr>
                        <a:t>3</a:t>
                      </a:r>
                      <a:endParaRPr lang="en-ZA" sz="2400" b="1" dirty="0">
                        <a:solidFill>
                          <a:schemeClr val="tx1"/>
                        </a:solidFill>
                        <a:effectLst/>
                      </a:endParaRPr>
                    </a:p>
                    <a:p>
                      <a:pPr algn="ctr">
                        <a:spcAft>
                          <a:spcPts val="0"/>
                        </a:spcAft>
                      </a:pPr>
                      <a:r>
                        <a:rPr lang="en-ZA" sz="2400" b="1" dirty="0">
                          <a:solidFill>
                            <a:schemeClr val="tx1"/>
                          </a:solidFill>
                          <a:effectLst/>
                        </a:rPr>
                        <a:t> </a:t>
                      </a:r>
                      <a:endParaRPr lang="en-ZA"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37" marR="61737" marT="0" marB="0"/>
                </a:tc>
                <a:tc>
                  <a:txBody>
                    <a:bodyPr/>
                    <a:lstStyle/>
                    <a:p>
                      <a:pPr algn="just">
                        <a:spcAft>
                          <a:spcPts val="0"/>
                        </a:spcAft>
                      </a:pPr>
                      <a:r>
                        <a:rPr lang="en-ZA" sz="2400" dirty="0" smtClean="0">
                          <a:effectLst/>
                        </a:rPr>
                        <a:t>By </a:t>
                      </a:r>
                      <a:r>
                        <a:rPr lang="en-ZA" sz="2400" dirty="0">
                          <a:effectLst/>
                        </a:rPr>
                        <a:t>2020, air quality in all low-income settlements is in full compliance with </a:t>
                      </a:r>
                      <a:r>
                        <a:rPr lang="en-ZA" sz="2400" dirty="0" smtClean="0">
                          <a:effectLst/>
                        </a:rPr>
                        <a:t>NAAQS</a:t>
                      </a:r>
                      <a:endParaRPr lang="en-ZA" sz="2400" dirty="0">
                        <a:effectLst/>
                      </a:endParaRPr>
                    </a:p>
                  </a:txBody>
                  <a:tcPr marL="61737" marR="61737" marT="0" marB="0"/>
                </a:tc>
              </a:tr>
              <a:tr h="931111">
                <a:tc>
                  <a:txBody>
                    <a:bodyPr/>
                    <a:lstStyle/>
                    <a:p>
                      <a:pPr algn="ctr">
                        <a:spcAft>
                          <a:spcPts val="0"/>
                        </a:spcAft>
                      </a:pPr>
                      <a:r>
                        <a:rPr lang="en-ZA" sz="2400" b="1" dirty="0" smtClean="0">
                          <a:solidFill>
                            <a:schemeClr val="tx1"/>
                          </a:solidFill>
                          <a:effectLst/>
                        </a:rPr>
                        <a:t>4</a:t>
                      </a:r>
                      <a:endParaRPr lang="en-ZA" sz="2400" b="1" dirty="0">
                        <a:solidFill>
                          <a:schemeClr val="tx1"/>
                        </a:solidFill>
                        <a:effectLst/>
                      </a:endParaRPr>
                    </a:p>
                    <a:p>
                      <a:pPr algn="ctr">
                        <a:spcAft>
                          <a:spcPts val="0"/>
                        </a:spcAft>
                      </a:pPr>
                      <a:r>
                        <a:rPr lang="en-ZA" sz="2400" b="1" dirty="0">
                          <a:solidFill>
                            <a:schemeClr val="tx1"/>
                          </a:solidFill>
                          <a:effectLst/>
                        </a:rPr>
                        <a:t> </a:t>
                      </a:r>
                      <a:endParaRPr lang="en-ZA"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37" marR="61737" marT="0" marB="0"/>
                </a:tc>
                <a:tc>
                  <a:txBody>
                    <a:bodyPr/>
                    <a:lstStyle/>
                    <a:p>
                      <a:pPr algn="just">
                        <a:spcAft>
                          <a:spcPts val="0"/>
                        </a:spcAft>
                      </a:pPr>
                      <a:r>
                        <a:rPr lang="en-ZA" sz="2400" dirty="0" smtClean="0">
                          <a:effectLst/>
                        </a:rPr>
                        <a:t>By </a:t>
                      </a:r>
                      <a:r>
                        <a:rPr lang="en-ZA" sz="2400" dirty="0">
                          <a:effectLst/>
                        </a:rPr>
                        <a:t>2020, all vehicles comply with the requirements of the National Vehicle Emission </a:t>
                      </a:r>
                      <a:r>
                        <a:rPr lang="en-ZA" sz="2400" dirty="0" smtClean="0">
                          <a:effectLst/>
                        </a:rPr>
                        <a:t>Strategy</a:t>
                      </a:r>
                      <a:endParaRPr lang="en-ZA" sz="2400" dirty="0">
                        <a:effectLst/>
                      </a:endParaRPr>
                    </a:p>
                  </a:txBody>
                  <a:tcPr marL="61737" marR="61737" marT="0" marB="0"/>
                </a:tc>
              </a:tr>
              <a:tr h="798095">
                <a:tc>
                  <a:txBody>
                    <a:bodyPr/>
                    <a:lstStyle/>
                    <a:p>
                      <a:pPr algn="ctr">
                        <a:spcAft>
                          <a:spcPts val="0"/>
                        </a:spcAft>
                      </a:pPr>
                      <a:r>
                        <a:rPr lang="en-ZA" sz="2400" b="1" dirty="0">
                          <a:solidFill>
                            <a:schemeClr val="tx1"/>
                          </a:solidFill>
                          <a:effectLst/>
                        </a:rPr>
                        <a:t> </a:t>
                      </a:r>
                      <a:r>
                        <a:rPr lang="en-ZA" sz="2400" b="1" dirty="0" smtClean="0">
                          <a:solidFill>
                            <a:schemeClr val="tx1"/>
                          </a:solidFill>
                          <a:effectLst/>
                        </a:rPr>
                        <a:t>5</a:t>
                      </a:r>
                      <a:endParaRPr lang="en-ZA" sz="2400" b="1" dirty="0">
                        <a:solidFill>
                          <a:schemeClr val="tx1"/>
                        </a:solidFill>
                        <a:effectLst/>
                      </a:endParaRPr>
                    </a:p>
                    <a:p>
                      <a:pPr algn="ctr">
                        <a:spcAft>
                          <a:spcPts val="0"/>
                        </a:spcAft>
                      </a:pPr>
                      <a:r>
                        <a:rPr lang="en-ZA" sz="2400" b="1" dirty="0">
                          <a:solidFill>
                            <a:schemeClr val="tx1"/>
                          </a:solidFill>
                          <a:effectLst/>
                        </a:rPr>
                        <a:t> </a:t>
                      </a:r>
                      <a:endParaRPr lang="en-ZA"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37" marR="61737" marT="0" marB="0"/>
                </a:tc>
                <a:tc>
                  <a:txBody>
                    <a:bodyPr/>
                    <a:lstStyle/>
                    <a:p>
                      <a:pPr algn="just">
                        <a:spcAft>
                          <a:spcPts val="0"/>
                        </a:spcAft>
                      </a:pPr>
                      <a:r>
                        <a:rPr lang="en-ZA" sz="2400" dirty="0" smtClean="0">
                          <a:effectLst/>
                        </a:rPr>
                        <a:t>By </a:t>
                      </a:r>
                      <a:r>
                        <a:rPr lang="en-ZA" sz="2400" dirty="0">
                          <a:effectLst/>
                        </a:rPr>
                        <a:t>2020, a measurable increase in awareness and knowledge of air quality exists</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37" marR="61737" marT="0" marB="0"/>
                </a:tc>
              </a:tr>
              <a:tr h="798095">
                <a:tc>
                  <a:txBody>
                    <a:bodyPr/>
                    <a:lstStyle/>
                    <a:p>
                      <a:pPr algn="ctr">
                        <a:spcAft>
                          <a:spcPts val="0"/>
                        </a:spcAft>
                      </a:pPr>
                      <a:r>
                        <a:rPr lang="en-ZA" sz="2400" b="1" dirty="0">
                          <a:solidFill>
                            <a:schemeClr val="tx1"/>
                          </a:solidFill>
                          <a:effectLst/>
                        </a:rPr>
                        <a:t> </a:t>
                      </a:r>
                      <a:r>
                        <a:rPr lang="en-ZA" sz="2400" b="1" dirty="0" smtClean="0">
                          <a:solidFill>
                            <a:schemeClr val="tx1"/>
                          </a:solidFill>
                          <a:effectLst/>
                        </a:rPr>
                        <a:t>6</a:t>
                      </a:r>
                    </a:p>
                    <a:p>
                      <a:pPr algn="ctr">
                        <a:spcAft>
                          <a:spcPts val="0"/>
                        </a:spcAft>
                      </a:pPr>
                      <a:r>
                        <a:rPr lang="en-ZA" sz="2400" b="1" dirty="0" smtClean="0">
                          <a:solidFill>
                            <a:schemeClr val="tx1"/>
                          </a:solidFill>
                          <a:effectLst/>
                        </a:rPr>
                        <a:t> </a:t>
                      </a:r>
                      <a:endParaRPr lang="en-ZA"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37" marR="61737" marT="0" marB="0"/>
                </a:tc>
                <a:tc>
                  <a:txBody>
                    <a:bodyPr/>
                    <a:lstStyle/>
                    <a:p>
                      <a:pPr algn="just">
                        <a:spcAft>
                          <a:spcPts val="0"/>
                        </a:spcAft>
                      </a:pPr>
                      <a:r>
                        <a:rPr lang="en-ZA" sz="2400" dirty="0">
                          <a:effectLst/>
                        </a:rPr>
                        <a:t> </a:t>
                      </a:r>
                      <a:r>
                        <a:rPr lang="en-ZA" sz="2400" dirty="0" smtClean="0">
                          <a:effectLst/>
                        </a:rPr>
                        <a:t>By </a:t>
                      </a:r>
                      <a:r>
                        <a:rPr lang="en-ZA" sz="2400" dirty="0">
                          <a:effectLst/>
                        </a:rPr>
                        <a:t>2020, biomass burning and agricultural emissions are 30% less than current</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37" marR="61737" marT="0" marB="0"/>
                </a:tc>
              </a:tr>
              <a:tr h="798095">
                <a:tc>
                  <a:txBody>
                    <a:bodyPr/>
                    <a:lstStyle/>
                    <a:p>
                      <a:pPr algn="ctr">
                        <a:spcAft>
                          <a:spcPts val="0"/>
                        </a:spcAft>
                      </a:pPr>
                      <a:r>
                        <a:rPr lang="en-ZA" sz="2400" b="1" dirty="0">
                          <a:solidFill>
                            <a:schemeClr val="tx1"/>
                          </a:solidFill>
                          <a:effectLst/>
                        </a:rPr>
                        <a:t> </a:t>
                      </a:r>
                      <a:r>
                        <a:rPr lang="en-ZA" sz="2400" b="1" dirty="0" smtClean="0">
                          <a:solidFill>
                            <a:schemeClr val="tx1"/>
                          </a:solidFill>
                          <a:effectLst/>
                        </a:rPr>
                        <a:t>7</a:t>
                      </a:r>
                      <a:r>
                        <a:rPr lang="en-ZA" sz="2400" b="1" dirty="0">
                          <a:solidFill>
                            <a:schemeClr val="tx1"/>
                          </a:solidFill>
                          <a:effectLst/>
                        </a:rPr>
                        <a:t> </a:t>
                      </a:r>
                      <a:endParaRPr lang="en-ZA"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37" marR="61737" marT="0" marB="0"/>
                </a:tc>
                <a:tc>
                  <a:txBody>
                    <a:bodyPr/>
                    <a:lstStyle/>
                    <a:p>
                      <a:pPr algn="just">
                        <a:spcAft>
                          <a:spcPts val="0"/>
                        </a:spcAft>
                      </a:pPr>
                      <a:r>
                        <a:rPr lang="en-ZA" sz="2400" dirty="0">
                          <a:effectLst/>
                        </a:rPr>
                        <a:t> </a:t>
                      </a:r>
                      <a:r>
                        <a:rPr lang="en-ZA" sz="2400" dirty="0" smtClean="0">
                          <a:effectLst/>
                        </a:rPr>
                        <a:t>By </a:t>
                      </a:r>
                      <a:r>
                        <a:rPr lang="en-ZA" sz="2400" dirty="0">
                          <a:effectLst/>
                        </a:rPr>
                        <a:t>2020, emissions from waste management are 40% less than current</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37" marR="61737" marT="0" marB="0"/>
                </a:tc>
              </a:tr>
            </a:tbl>
          </a:graphicData>
        </a:graphic>
      </p:graphicFrame>
    </p:spTree>
    <p:extLst>
      <p:ext uri="{BB962C8B-B14F-4D97-AF65-F5344CB8AC3E}">
        <p14:creationId xmlns:p14="http://schemas.microsoft.com/office/powerpoint/2010/main" xmlns="" val="1595219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smtClean="0"/>
              <a:t>Participation in HPA process, </a:t>
            </a:r>
            <a:br>
              <a:rPr lang="en-ZA" b="1" dirty="0" smtClean="0"/>
            </a:br>
            <a:r>
              <a:rPr lang="en-ZA" b="1" dirty="0" smtClean="0"/>
              <a:t>leading to our own AQMP review</a:t>
            </a:r>
            <a:endParaRPr lang="en-ZA" b="1" dirty="0"/>
          </a:p>
        </p:txBody>
      </p:sp>
      <p:sp>
        <p:nvSpPr>
          <p:cNvPr id="3" name="Content Placeholder 2"/>
          <p:cNvSpPr>
            <a:spLocks noGrp="1"/>
          </p:cNvSpPr>
          <p:nvPr>
            <p:ph idx="1"/>
          </p:nvPr>
        </p:nvSpPr>
        <p:spPr/>
        <p:txBody>
          <a:bodyPr>
            <a:normAutofit lnSpcReduction="10000"/>
          </a:bodyPr>
          <a:lstStyle/>
          <a:p>
            <a:pPr algn="just"/>
            <a:r>
              <a:rPr lang="en-US" dirty="0"/>
              <a:t>CER, </a:t>
            </a:r>
            <a:r>
              <a:rPr lang="en-US" dirty="0" err="1"/>
              <a:t>groundWork</a:t>
            </a:r>
            <a:r>
              <a:rPr lang="en-US" dirty="0"/>
              <a:t>, and the Highveld Environmental Justice Network (HEJN) have been supportive, </a:t>
            </a:r>
            <a:r>
              <a:rPr lang="en-US" dirty="0" smtClean="0"/>
              <a:t>active, </a:t>
            </a:r>
            <a:r>
              <a:rPr lang="en-US" dirty="0"/>
              <a:t>and vocal participants in the various HPA processes for many years, with a particular focus on the Nkangala District Municipality </a:t>
            </a:r>
            <a:r>
              <a:rPr lang="en-US" dirty="0" smtClean="0"/>
              <a:t>(</a:t>
            </a:r>
            <a:r>
              <a:rPr lang="en-US" dirty="0"/>
              <a:t>home to towns including </a:t>
            </a:r>
            <a:r>
              <a:rPr lang="en-US" dirty="0" err="1"/>
              <a:t>eMalahleni</a:t>
            </a:r>
            <a:r>
              <a:rPr lang="en-US" dirty="0"/>
              <a:t>, Middelburg, </a:t>
            </a:r>
            <a:r>
              <a:rPr lang="en-US" dirty="0" err="1"/>
              <a:t>Delmas</a:t>
            </a:r>
            <a:r>
              <a:rPr lang="en-US" dirty="0"/>
              <a:t> and </a:t>
            </a:r>
            <a:r>
              <a:rPr lang="en-US" dirty="0" err="1"/>
              <a:t>Hendrina</a:t>
            </a:r>
            <a:r>
              <a:rPr lang="en-US" dirty="0"/>
              <a:t>), which </a:t>
            </a:r>
            <a:r>
              <a:rPr lang="en-ZA" dirty="0"/>
              <a:t>hosts significant industrial, electricity generation, mining, and manufacturing activity</a:t>
            </a:r>
            <a:r>
              <a:rPr lang="en-US" dirty="0"/>
              <a:t>. </a:t>
            </a:r>
            <a:endParaRPr lang="en-US" dirty="0" smtClean="0"/>
          </a:p>
          <a:p>
            <a:pPr algn="just"/>
            <a:r>
              <a:rPr lang="en-US" dirty="0" smtClean="0"/>
              <a:t>Frustrated </a:t>
            </a:r>
            <a:r>
              <a:rPr lang="en-US" dirty="0"/>
              <a:t>with the lack of progress and the ongoing and devastating health impacts related to this failure, the CER has, with support from </a:t>
            </a:r>
            <a:r>
              <a:rPr lang="en-US" dirty="0" err="1"/>
              <a:t>groundWork</a:t>
            </a:r>
            <a:r>
              <a:rPr lang="en-US" dirty="0"/>
              <a:t> and HEJN, conducted its own analysis to determine whether the declaration of the HPA and the promulgation of the AQMP have improved air quality within the HPA to protect health; and if not, why not? </a:t>
            </a:r>
            <a:endParaRPr lang="en-ZA" dirty="0"/>
          </a:p>
          <a:p>
            <a:endParaRPr lang="en-ZA" dirty="0"/>
          </a:p>
        </p:txBody>
      </p:sp>
    </p:spTree>
    <p:extLst>
      <p:ext uri="{BB962C8B-B14F-4D97-AF65-F5344CB8AC3E}">
        <p14:creationId xmlns:p14="http://schemas.microsoft.com/office/powerpoint/2010/main" xmlns="" val="2483201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4096" y="682580"/>
            <a:ext cx="10470524" cy="5494383"/>
          </a:xfrm>
        </p:spPr>
        <p:txBody>
          <a:bodyPr>
            <a:normAutofit lnSpcReduction="10000"/>
          </a:bodyPr>
          <a:lstStyle/>
          <a:p>
            <a:pPr algn="just"/>
            <a:r>
              <a:rPr lang="en-US" dirty="0"/>
              <a:t>U</a:t>
            </a:r>
            <a:r>
              <a:rPr lang="en-US" dirty="0" smtClean="0"/>
              <a:t>sed </a:t>
            </a:r>
            <a:r>
              <a:rPr lang="en-US" dirty="0"/>
              <a:t>information from various sources, including annual reports of the National Air Quality </a:t>
            </a:r>
            <a:r>
              <a:rPr lang="en-US" dirty="0" smtClean="0"/>
              <a:t>Officer (NAQO); </a:t>
            </a:r>
            <a:r>
              <a:rPr lang="en-US" dirty="0"/>
              <a:t>reports presented by government at HPA meetings; experts’ reports; the DEA’s own review of the AQMP; emission data available to us; submissions made by the DEA in Parliament; and our own participations and observations</a:t>
            </a:r>
            <a:r>
              <a:rPr lang="en-US" dirty="0" smtClean="0"/>
              <a:t>.</a:t>
            </a:r>
          </a:p>
          <a:p>
            <a:pPr algn="just"/>
            <a:r>
              <a:rPr lang="en-US" dirty="0"/>
              <a:t>G</a:t>
            </a:r>
            <a:r>
              <a:rPr lang="en-US" dirty="0" smtClean="0"/>
              <a:t>iven our experience and perceptions of municipalities’ difficulties in fulfilling their important responsibilities in regulating air quality under the Constitution (including being the licensing authority for atmospheric emission </a:t>
            </a:r>
            <a:r>
              <a:rPr lang="en-US" dirty="0" err="1" smtClean="0"/>
              <a:t>licences</a:t>
            </a:r>
            <a:r>
              <a:rPr lang="en-US" dirty="0" smtClean="0"/>
              <a:t> (AELs)), a questionnaire was developed: </a:t>
            </a:r>
          </a:p>
          <a:p>
            <a:pPr lvl="1" algn="just"/>
            <a:r>
              <a:rPr lang="en-US" dirty="0" smtClean="0"/>
              <a:t>to assess the views of the NDM and the </a:t>
            </a:r>
            <a:r>
              <a:rPr lang="en-US" dirty="0" err="1" smtClean="0"/>
              <a:t>eMalahleni</a:t>
            </a:r>
            <a:r>
              <a:rPr lang="en-US" dirty="0" smtClean="0"/>
              <a:t> Local Municipality on issues like: capacity, dust control, domestic fuel burning, industrial emissions, and whether air quality had improved since the HPA’s declaration, and </a:t>
            </a:r>
          </a:p>
          <a:p>
            <a:pPr lvl="1" algn="just"/>
            <a:r>
              <a:rPr lang="en-US" dirty="0" smtClean="0"/>
              <a:t>to evaluate the extent to which municipalities require assistance in meeting these obligations.</a:t>
            </a:r>
            <a:endParaRPr lang="en-ZA" dirty="0" smtClean="0"/>
          </a:p>
          <a:p>
            <a:pPr marL="0" indent="0">
              <a:buNone/>
            </a:pPr>
            <a:endParaRPr lang="en-ZA" dirty="0"/>
          </a:p>
        </p:txBody>
      </p:sp>
    </p:spTree>
    <p:extLst>
      <p:ext uri="{BB962C8B-B14F-4D97-AF65-F5344CB8AC3E}">
        <p14:creationId xmlns:p14="http://schemas.microsoft.com/office/powerpoint/2010/main" xmlns="" val="907659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14188</TotalTime>
  <Words>2216</Words>
  <Application>Microsoft Office PowerPoint</Application>
  <PresentationFormat>Custom</PresentationFormat>
  <Paragraphs>132</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Holding polluters to account: What needs to happen to improve air quality in priority areas? </vt:lpstr>
      <vt:lpstr>LIFE AFTER COAL CAMPAIGN</vt:lpstr>
      <vt:lpstr>HIGHVELD PRIORITY AREA</vt:lpstr>
      <vt:lpstr>Slide 4</vt:lpstr>
      <vt:lpstr>Slide 5</vt:lpstr>
      <vt:lpstr>AIR QUALITY MANAGEMENT PLAN</vt:lpstr>
      <vt:lpstr>Slide 7</vt:lpstr>
      <vt:lpstr>Participation in HPA process,  leading to our own AQMP review</vt:lpstr>
      <vt:lpstr>Slide 9</vt:lpstr>
      <vt:lpstr>KEY FINDINGS</vt:lpstr>
      <vt:lpstr>Multi-stakeholder Reference Group Meeting May 2017 State of the Air Report</vt:lpstr>
      <vt:lpstr>Slide 12</vt:lpstr>
      <vt:lpstr>CAPACITY (Goal 1: 2015)</vt:lpstr>
      <vt:lpstr>Slide 14</vt:lpstr>
      <vt:lpstr>AIR QUALITY MONITORING </vt:lpstr>
      <vt:lpstr>ACCESS TO AIR QUALITY DATA</vt:lpstr>
      <vt:lpstr>DUST EMISSIONS</vt:lpstr>
      <vt:lpstr>DOMESTIC AIR QUALITY</vt:lpstr>
      <vt:lpstr>WHAT DOES THIS MEAN?</vt:lpstr>
      <vt:lpstr>Slide 20</vt:lpstr>
      <vt:lpstr>WHAT NEEDS TO CHANGE?</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we should quit coal:</dc:title>
  <dc:creator>Robyn Hugo</dc:creator>
  <cp:lastModifiedBy>User</cp:lastModifiedBy>
  <cp:revision>157</cp:revision>
  <cp:lastPrinted>2016-10-17T15:26:40Z</cp:lastPrinted>
  <dcterms:created xsi:type="dcterms:W3CDTF">2016-10-05T14:47:53Z</dcterms:created>
  <dcterms:modified xsi:type="dcterms:W3CDTF">2017-09-14T10:35:38Z</dcterms:modified>
</cp:coreProperties>
</file>