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4" r:id="rId4"/>
    <p:sldId id="275" r:id="rId5"/>
    <p:sldId id="276" r:id="rId6"/>
    <p:sldId id="277" r:id="rId7"/>
    <p:sldId id="258" r:id="rId8"/>
    <p:sldId id="259" r:id="rId9"/>
    <p:sldId id="272" r:id="rId10"/>
    <p:sldId id="273" r:id="rId11"/>
    <p:sldId id="260" r:id="rId12"/>
    <p:sldId id="264" r:id="rId13"/>
    <p:sldId id="265" r:id="rId14"/>
    <p:sldId id="261" r:id="rId15"/>
    <p:sldId id="266" r:id="rId16"/>
    <p:sldId id="267" r:id="rId17"/>
    <p:sldId id="268" r:id="rId18"/>
    <p:sldId id="269" r:id="rId19"/>
    <p:sldId id="270" r:id="rId20"/>
    <p:sldId id="271" r:id="rId21"/>
    <p:sldId id="262" r:id="rId22"/>
    <p:sldId id="263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79"/>
    <a:srgbClr val="FFFF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7BAD-01D4-4466-A10E-76B86488EC62}" type="datetimeFigureOut">
              <a:rPr lang="en-ZA" smtClean="0"/>
              <a:t>2017-09-13</a:t>
            </a:fld>
            <a:endParaRPr lang="en-Z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A01E4-A462-45F7-A664-0AE14CF09AFD}" type="slidenum">
              <a:rPr lang="en-ZA" smtClean="0"/>
              <a:t>‹#›</a:t>
            </a:fld>
            <a:endParaRPr lang="en-Z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7BAD-01D4-4466-A10E-76B86488EC62}" type="datetimeFigureOut">
              <a:rPr lang="en-ZA" smtClean="0"/>
              <a:t>2017-09-13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A01E4-A462-45F7-A664-0AE14CF09AFD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7BAD-01D4-4466-A10E-76B86488EC62}" type="datetimeFigureOut">
              <a:rPr lang="en-ZA" smtClean="0"/>
              <a:t>2017-09-13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A01E4-A462-45F7-A664-0AE14CF09AFD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7BAD-01D4-4466-A10E-76B86488EC62}" type="datetimeFigureOut">
              <a:rPr lang="en-ZA" smtClean="0"/>
              <a:t>2017-09-13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A01E4-A462-45F7-A664-0AE14CF09AFD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7BAD-01D4-4466-A10E-76B86488EC62}" type="datetimeFigureOut">
              <a:rPr lang="en-ZA" smtClean="0"/>
              <a:t>2017-09-13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A01E4-A462-45F7-A664-0AE14CF09AFD}" type="slidenum">
              <a:rPr lang="en-ZA" smtClean="0"/>
              <a:t>‹#›</a:t>
            </a:fld>
            <a:endParaRPr lang="en-Z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7BAD-01D4-4466-A10E-76B86488EC62}" type="datetimeFigureOut">
              <a:rPr lang="en-ZA" smtClean="0"/>
              <a:t>2017-09-13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A01E4-A462-45F7-A664-0AE14CF09AFD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7BAD-01D4-4466-A10E-76B86488EC62}" type="datetimeFigureOut">
              <a:rPr lang="en-ZA" smtClean="0"/>
              <a:t>2017-09-13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A01E4-A462-45F7-A664-0AE14CF09AFD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7BAD-01D4-4466-A10E-76B86488EC62}" type="datetimeFigureOut">
              <a:rPr lang="en-ZA" smtClean="0"/>
              <a:t>2017-09-13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A01E4-A462-45F7-A664-0AE14CF09AFD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7BAD-01D4-4466-A10E-76B86488EC62}" type="datetimeFigureOut">
              <a:rPr lang="en-ZA" smtClean="0"/>
              <a:t>2017-09-13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A01E4-A462-45F7-A664-0AE14CF09AFD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7BAD-01D4-4466-A10E-76B86488EC62}" type="datetimeFigureOut">
              <a:rPr lang="en-ZA" smtClean="0"/>
              <a:t>2017-09-13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A01E4-A462-45F7-A664-0AE14CF09AFD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7BAD-01D4-4466-A10E-76B86488EC62}" type="datetimeFigureOut">
              <a:rPr lang="en-ZA" smtClean="0"/>
              <a:t>2017-09-13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87A01E4-A462-45F7-A664-0AE14CF09AFD}" type="slidenum">
              <a:rPr lang="en-ZA" smtClean="0"/>
              <a:t>‹#›</a:t>
            </a:fld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8157BAD-01D4-4466-A10E-76B86488EC62}" type="datetimeFigureOut">
              <a:rPr lang="en-ZA" smtClean="0"/>
              <a:t>2017-09-13</a:t>
            </a:fld>
            <a:endParaRPr lang="en-Z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87A01E4-A462-45F7-A664-0AE14CF09AFD}" type="slidenum">
              <a:rPr lang="en-ZA" smtClean="0"/>
              <a:t>‹#›</a:t>
            </a:fld>
            <a:endParaRPr lang="en-Z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ZA" sz="3800" dirty="0" smtClean="0"/>
              <a:t/>
            </a:r>
            <a:br>
              <a:rPr lang="en-ZA" sz="3800" dirty="0" smtClean="0"/>
            </a:br>
            <a:r>
              <a:rPr lang="en-ZA" sz="3800" dirty="0" smtClean="0"/>
              <a:t>“</a:t>
            </a:r>
            <a:r>
              <a:rPr lang="en-ZA" sz="3800" dirty="0"/>
              <a:t>Proper measurement of ambient air quality: are we better or worse off</a:t>
            </a:r>
            <a:r>
              <a:rPr lang="en-ZA" sz="3800" dirty="0" smtClean="0"/>
              <a:t>?”</a:t>
            </a:r>
            <a:r>
              <a:rPr lang="en-ZA" sz="3800" dirty="0"/>
              <a:t>	</a:t>
            </a:r>
            <a:br>
              <a:rPr lang="en-ZA" sz="3800" dirty="0"/>
            </a:br>
            <a:endParaRPr lang="en-ZA" sz="3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ZA" dirty="0"/>
              <a:t>Air Quality Colloquium</a:t>
            </a:r>
          </a:p>
          <a:p>
            <a:r>
              <a:rPr lang="en-ZA" dirty="0"/>
              <a:t>Portfolio Committee on Environmental Affairs</a:t>
            </a:r>
          </a:p>
          <a:p>
            <a:r>
              <a:rPr lang="en-ZA" dirty="0"/>
              <a:t>13 September 2017</a:t>
            </a:r>
          </a:p>
          <a:p>
            <a:r>
              <a:rPr lang="en-US" dirty="0"/>
              <a:t>Eugene K. </a:t>
            </a:r>
            <a:r>
              <a:rPr lang="en-US" dirty="0" err="1"/>
              <a:t>Cairncross</a:t>
            </a:r>
            <a:r>
              <a:rPr lang="en-US" dirty="0"/>
              <a:t>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29072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908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ZA" dirty="0" smtClean="0"/>
              <a:t>Accessing data via the </a:t>
            </a:r>
            <a:r>
              <a:rPr lang="en-ZA" dirty="0" err="1" smtClean="0"/>
              <a:t>saaqis</a:t>
            </a:r>
            <a:r>
              <a:rPr lang="en-ZA" dirty="0" smtClean="0"/>
              <a:t> website: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39382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2050" name="Picture 2" descr="http://www.saaqis.org.za/NevronChart.axd?InstanceGuid=929376f7-3f28-4254-8589-aa47f8fa2de0&amp;SnapshotGuid=61da036f-d26c-4a7c-88a3-00c523aae85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1000"/>
            <a:ext cx="8916924" cy="562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032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6146" name="Picture 2" descr="http://www.saaqis.org.za/NevronChart.axd?InstanceGuid=8239f8d5-da6f-45e6-8adb-0bcaf9cc8f6f&amp;SnapshotGuid=78251ca5-1238-4e26-bbc3-368d377215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49" y="228600"/>
            <a:ext cx="8904351" cy="561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0600" y="563880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 smtClean="0"/>
              <a:t>Note the difference between period 1 Jan 2016 to 31 Aug 2017 and the x axis period. Note data gaps.</a:t>
            </a:r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1464311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7170" name="Picture 2" descr="http://www.saaqis.org.za/NevronChart.axd?InstanceGuid=8239f8d5-da6f-45e6-8adb-0bcaf9cc8f6f&amp;SnapshotGuid=b086dcb0-5d04-4020-9b0c-482e87bb6a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534" y="62017"/>
            <a:ext cx="9201534" cy="580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895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3074" name="Picture 2" descr="http://www.saaqis.org.za/NevronChart.axd?InstanceGuid=8239f8d5-da6f-45e6-8adb-0bcaf9cc8f6f&amp;SnapshotGuid=91bffaa1-6f20-4e2f-ad1b-f84a60e8d25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8" y="796614"/>
            <a:ext cx="8607452" cy="543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242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8194" name="Picture 2" descr="http://www.saaqis.org.za/NevronChart.axd?InstanceGuid=8239f8d5-da6f-45e6-8adb-0bcaf9cc8f6f&amp;SnapshotGuid=6b296838-404e-4d12-aaa9-36a27197bc6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7147"/>
            <a:ext cx="8305800" cy="5240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579120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 smtClean="0"/>
              <a:t>Note the poor data recovery; the data gap.</a:t>
            </a:r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3120766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9218" name="Picture 2" descr="http://www.saaqis.org.za/NevronChart.axd?InstanceGuid=8239f8d5-da6f-45e6-8adb-0bcaf9cc8f6f&amp;SnapshotGuid=6f6a8606-97ce-425d-8703-a1a25d0b678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7442"/>
            <a:ext cx="8612505" cy="5433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798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10242" name="Picture 2" descr="http://www.saaqis.org.za/NevronChart.axd?InstanceGuid=8239f8d5-da6f-45e6-8adb-0bcaf9cc8f6f&amp;SnapshotGuid=056adfdf-8dbb-4841-9199-9e7a332e59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143000"/>
            <a:ext cx="8333613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1145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11266" name="Picture 2" descr="http://www.saaqis.org.za/NevronChart.axd?InstanceGuid=8239f8d5-da6f-45e6-8adb-0bcaf9cc8f6f&amp;SnapshotGuid=146560ee-e054-4ef1-b707-2ca3a5d34e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" y="0"/>
            <a:ext cx="9058276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1791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12290" name="Picture 2" descr="http://www.saaqis.org.za/NevronChart.axd?InstanceGuid=8239f8d5-da6f-45e6-8adb-0bcaf9cc8f6f&amp;SnapshotGuid=0bba04c0-1ab4-4693-8e12-8cbc1f5eddd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990601"/>
            <a:ext cx="8541637" cy="538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055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Outline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The importance of air quality monitoring</a:t>
            </a:r>
          </a:p>
          <a:p>
            <a:r>
              <a:rPr lang="en-ZA" dirty="0" smtClean="0"/>
              <a:t>The provisions of NEM-AQA and the Framework</a:t>
            </a:r>
          </a:p>
          <a:p>
            <a:r>
              <a:rPr lang="en-ZA" dirty="0"/>
              <a:t>What is “proper air quality monitoring”</a:t>
            </a:r>
          </a:p>
          <a:p>
            <a:r>
              <a:rPr lang="en-ZA" dirty="0" smtClean="0"/>
              <a:t>The national monitoring network </a:t>
            </a:r>
          </a:p>
          <a:p>
            <a:pPr lvl="1"/>
            <a:r>
              <a:rPr lang="en-ZA" dirty="0" smtClean="0"/>
              <a:t> a collection of local networks</a:t>
            </a:r>
          </a:p>
          <a:p>
            <a:pPr lvl="1"/>
            <a:r>
              <a:rPr lang="en-ZA" dirty="0" smtClean="0"/>
              <a:t>What (which pollutants) is being monitored?</a:t>
            </a:r>
          </a:p>
          <a:p>
            <a:pPr lvl="1"/>
            <a:r>
              <a:rPr lang="en-ZA" dirty="0" smtClean="0"/>
              <a:t>The present</a:t>
            </a:r>
          </a:p>
          <a:p>
            <a:r>
              <a:rPr lang="en-ZA" dirty="0" smtClean="0"/>
              <a:t>The future?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011614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13314" name="Picture 2" descr="http://www.saaqis.org.za/NevronChart.axd?InstanceGuid=8239f8d5-da6f-45e6-8adb-0bcaf9cc8f6f&amp;SnapshotGuid=dfb5b6a7-85d8-45bb-aade-a121e94f135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914400"/>
            <a:ext cx="8575167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6461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4100" name="Picture 4" descr="http://www.saaqis.org.za/NevronChart.axd?InstanceGuid=8239f8d5-da6f-45e6-8adb-0bcaf9cc8f6f&amp;SnapshotGuid=ffe5a760-44a3-453b-ba84-f5471bda8ad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599"/>
            <a:ext cx="7620000" cy="480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74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5122" name="Picture 2" descr="http://www.saaqis.org.za/NevronChart.axd?InstanceGuid=8239f8d5-da6f-45e6-8adb-0bcaf9cc8f6f&amp;SnapshotGuid=e90c5034-f80d-4d65-b7ac-6af608fbb4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14418"/>
            <a:ext cx="8991600" cy="5672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5400" y="5887352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 smtClean="0"/>
              <a:t>Note the difference between period 1 Jan 2016 to 31 Aug 2017 and the x axis period.</a:t>
            </a:r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36888544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24712"/>
          </a:xfrm>
        </p:spPr>
        <p:txBody>
          <a:bodyPr>
            <a:noAutofit/>
          </a:bodyPr>
          <a:lstStyle/>
          <a:p>
            <a:r>
              <a:rPr lang="en-ZA" sz="3600" dirty="0" smtClean="0"/>
              <a:t>What is the current status of the monitoring network? Is it improving?</a:t>
            </a:r>
            <a:endParaRPr lang="en-Z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89120"/>
          </a:xfrm>
        </p:spPr>
        <p:txBody>
          <a:bodyPr>
            <a:normAutofit fontScale="92500" lnSpcReduction="10000"/>
          </a:bodyPr>
          <a:lstStyle/>
          <a:p>
            <a:r>
              <a:rPr lang="en-ZA" dirty="0" smtClean="0"/>
              <a:t>The question should be asked in relation to each pollutant – the monitoring of PM2.5 is most important from a health impact perspective.</a:t>
            </a:r>
          </a:p>
          <a:p>
            <a:r>
              <a:rPr lang="en-ZA" dirty="0" smtClean="0"/>
              <a:t>Early 2016 I requested all available PM2.5 and /or PM10 data available, for 2012-2015, via </a:t>
            </a:r>
            <a:r>
              <a:rPr lang="en-ZA" dirty="0" err="1" smtClean="0"/>
              <a:t>saaqis</a:t>
            </a:r>
            <a:r>
              <a:rPr lang="en-ZA" dirty="0"/>
              <a:t> </a:t>
            </a:r>
            <a:r>
              <a:rPr lang="en-ZA" dirty="0" smtClean="0"/>
              <a:t>(plus </a:t>
            </a:r>
            <a:r>
              <a:rPr lang="en-ZA" dirty="0" err="1" smtClean="0"/>
              <a:t>CoCT</a:t>
            </a:r>
            <a:r>
              <a:rPr lang="en-ZA" dirty="0" smtClean="0"/>
              <a:t>)</a:t>
            </a:r>
          </a:p>
          <a:p>
            <a:r>
              <a:rPr lang="en-ZA" dirty="0" smtClean="0"/>
              <a:t>Of a total of about 100 MSs, only 36 provided (usable) data of either PM10 or PM2.5 or both</a:t>
            </a:r>
          </a:p>
          <a:p>
            <a:r>
              <a:rPr lang="en-ZA" dirty="0" smtClean="0"/>
              <a:t>Of the 36, only 21 (i.e. about 20%) satisfied an annual data recovery benchmark of 80%. (SANAS – 90%)</a:t>
            </a:r>
          </a:p>
          <a:p>
            <a:r>
              <a:rPr lang="en-ZA" dirty="0" smtClean="0"/>
              <a:t>In 2012, only 11 stations were monitoring PM2.5. A few more PM2.5 stations (2?) may have been added, but the monitoring of PM2.5 remains very poor.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209425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Are things improving?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I don’t know! I don’t have access to accurate and credible information.</a:t>
            </a:r>
          </a:p>
          <a:p>
            <a:r>
              <a:rPr lang="en-ZA" dirty="0" smtClean="0"/>
              <a:t>As far as I can tell, no!</a:t>
            </a:r>
          </a:p>
          <a:p>
            <a:r>
              <a:rPr lang="en-ZA" dirty="0" smtClean="0"/>
              <a:t>What is the destination – compliance with the AQA and the Framework?  </a:t>
            </a:r>
          </a:p>
          <a:p>
            <a:r>
              <a:rPr lang="en-ZA" dirty="0" smtClean="0"/>
              <a:t>What is the solution? – for discussion.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716210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639312"/>
          </a:xfrm>
        </p:spPr>
        <p:txBody>
          <a:bodyPr>
            <a:normAutofit/>
          </a:bodyPr>
          <a:lstStyle/>
          <a:p>
            <a:pPr algn="ctr"/>
            <a:r>
              <a:rPr lang="en-ZA" dirty="0" smtClean="0">
                <a:latin typeface="BATAVIA" panose="00000400000000000000" pitchFamily="2" charset="2"/>
              </a:rPr>
              <a:t>Thank you</a:t>
            </a:r>
            <a:br>
              <a:rPr lang="en-ZA" dirty="0" smtClean="0">
                <a:latin typeface="BATAVIA" panose="00000400000000000000" pitchFamily="2" charset="2"/>
              </a:rPr>
            </a:br>
            <a:r>
              <a:rPr lang="en-ZA" dirty="0" smtClean="0">
                <a:latin typeface="BATAVIA" panose="00000400000000000000" pitchFamily="2" charset="2"/>
              </a:rPr>
              <a:t/>
            </a:r>
            <a:br>
              <a:rPr lang="en-ZA" dirty="0" smtClean="0">
                <a:latin typeface="BATAVIA" panose="00000400000000000000" pitchFamily="2" charset="2"/>
              </a:rPr>
            </a:br>
            <a:r>
              <a:rPr lang="en-ZA" dirty="0" smtClean="0">
                <a:latin typeface="BATAVIA" panose="00000400000000000000" pitchFamily="2" charset="2"/>
              </a:rPr>
              <a:t>Questions?</a:t>
            </a:r>
            <a:endParaRPr lang="en-ZA" dirty="0">
              <a:latin typeface="BATAVIA" panose="000004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34145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ZA" dirty="0"/>
              <a:t/>
            </a:r>
            <a:br>
              <a:rPr lang="en-ZA" dirty="0"/>
            </a:br>
            <a:r>
              <a:rPr lang="en-ZA" dirty="0"/>
              <a:t>The importance of air quality monitoring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371601"/>
            <a:ext cx="5195047" cy="346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4114800" cy="3161039"/>
          </a:xfrm>
        </p:spPr>
        <p:txBody>
          <a:bodyPr>
            <a:normAutofit/>
          </a:bodyPr>
          <a:lstStyle/>
          <a:p>
            <a:r>
              <a:rPr lang="en-ZA" sz="2000" dirty="0" smtClean="0"/>
              <a:t>Referring to continuous monitors</a:t>
            </a:r>
          </a:p>
          <a:p>
            <a:r>
              <a:rPr lang="en-ZA" sz="2000" dirty="0" smtClean="0"/>
              <a:t>Several instruments in a secure enclosure, usually temperature controlled</a:t>
            </a:r>
          </a:p>
          <a:p>
            <a:r>
              <a:rPr lang="en-ZA" sz="2000" dirty="0" smtClean="0"/>
              <a:t>Instruments suck in air at a controlled rate; detectors measure pollutant concentrations, usually every few seconds.</a:t>
            </a:r>
          </a:p>
          <a:p>
            <a:endParaRPr lang="en-ZA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4828474"/>
            <a:ext cx="7924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i="1" dirty="0" smtClean="0"/>
              <a:t>In principle, the monitoring system gives accurate information on the concentrations of specific air pollutants, monitored continuously, but obviously the information is only valid for the specific site.</a:t>
            </a:r>
          </a:p>
          <a:p>
            <a:r>
              <a:rPr lang="en-ZA" b="1" i="1" dirty="0" smtClean="0"/>
              <a:t>Other methods of assessing air quality, such as modelling, have to use the measured concentrations as a point of reference.</a:t>
            </a:r>
            <a:endParaRPr lang="en-ZA" b="1" i="1" dirty="0"/>
          </a:p>
        </p:txBody>
      </p:sp>
    </p:spTree>
    <p:extLst>
      <p:ext uri="{BB962C8B-B14F-4D97-AF65-F5344CB8AC3E}">
        <p14:creationId xmlns:p14="http://schemas.microsoft.com/office/powerpoint/2010/main" val="799917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ZA" sz="4000" dirty="0" smtClean="0"/>
              <a:t>Provisions of the AQA and the Framework</a:t>
            </a:r>
            <a:endParaRPr lang="en-Z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891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ZA" sz="2000" dirty="0" smtClean="0"/>
              <a:t>AQA: </a:t>
            </a:r>
            <a:r>
              <a:rPr lang="en-ZA" sz="2000" dirty="0"/>
              <a:t>7. Establishment</a:t>
            </a:r>
          </a:p>
          <a:p>
            <a:pPr marL="27432" indent="0">
              <a:buNone/>
            </a:pPr>
            <a:r>
              <a:rPr lang="en-ZA" sz="2000" dirty="0"/>
              <a:t>(1) The Minister must, within two years of the date on which this section took effect, by</a:t>
            </a:r>
          </a:p>
          <a:p>
            <a:pPr marL="393192" lvl="1" indent="0">
              <a:buNone/>
            </a:pPr>
            <a:r>
              <a:rPr lang="en-ZA" sz="2000" dirty="0"/>
              <a:t>notice in the Gazette, establish a national framework for achieving the object of this</a:t>
            </a:r>
          </a:p>
          <a:p>
            <a:pPr marL="27432" indent="0">
              <a:buNone/>
            </a:pPr>
            <a:r>
              <a:rPr lang="en-ZA" sz="2200" dirty="0"/>
              <a:t>Act, which must include -</a:t>
            </a:r>
          </a:p>
          <a:p>
            <a:pPr marL="393192" lvl="1" indent="0">
              <a:buNone/>
            </a:pPr>
            <a:r>
              <a:rPr lang="en-ZA" sz="2000" dirty="0"/>
              <a:t>(a) mechanisms, systems and procedures to attain compliance with ambient air</a:t>
            </a:r>
          </a:p>
          <a:p>
            <a:pPr marL="393192" lvl="1" indent="0">
              <a:buNone/>
            </a:pPr>
            <a:r>
              <a:rPr lang="en-ZA" sz="2000" dirty="0"/>
              <a:t>quality standards</a:t>
            </a:r>
            <a:r>
              <a:rPr lang="en-ZA" sz="2000" dirty="0" smtClean="0"/>
              <a:t>;</a:t>
            </a:r>
          </a:p>
          <a:p>
            <a:pPr marL="393192" lvl="1" indent="0">
              <a:buNone/>
            </a:pPr>
            <a:r>
              <a:rPr lang="en-ZA" sz="2000" dirty="0" smtClean="0"/>
              <a:t>…</a:t>
            </a:r>
          </a:p>
          <a:p>
            <a:pPr marL="393192" lvl="1" indent="0">
              <a:buNone/>
            </a:pPr>
            <a:r>
              <a:rPr lang="en-ZA" sz="2000" dirty="0"/>
              <a:t>(d) national norms and standards for air quality monitoring</a:t>
            </a:r>
            <a:r>
              <a:rPr lang="en-ZA" sz="2000" dirty="0" smtClean="0"/>
              <a:t>;</a:t>
            </a:r>
          </a:p>
          <a:p>
            <a:pPr marL="393192" lvl="1" indent="0">
              <a:buNone/>
            </a:pPr>
            <a:r>
              <a:rPr lang="en-ZA" sz="2000" dirty="0" smtClean="0"/>
              <a:t>….</a:t>
            </a:r>
          </a:p>
          <a:p>
            <a:pPr marL="393192" lvl="1" indent="0">
              <a:buNone/>
            </a:pPr>
            <a:r>
              <a:rPr lang="en-ZA" sz="2000" dirty="0"/>
              <a:t>(f) national norms and standards for air quality information </a:t>
            </a:r>
            <a:r>
              <a:rPr lang="en-ZA" sz="2000" dirty="0" smtClean="0"/>
              <a:t>management</a:t>
            </a:r>
          </a:p>
          <a:p>
            <a:pPr marL="393192" lvl="1" indent="0">
              <a:buNone/>
            </a:pPr>
            <a:endParaRPr lang="en-ZA" sz="2000" dirty="0"/>
          </a:p>
        </p:txBody>
      </p:sp>
    </p:spTree>
    <p:extLst>
      <p:ext uri="{BB962C8B-B14F-4D97-AF65-F5344CB8AC3E}">
        <p14:creationId xmlns:p14="http://schemas.microsoft.com/office/powerpoint/2010/main" val="1315774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229600" cy="495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ZA" sz="2000" dirty="0"/>
              <a:t>(2) National norms and standards established in terms of subsection (1) must be aimed at</a:t>
            </a:r>
          </a:p>
          <a:p>
            <a:pPr marL="365760" lvl="1" indent="0">
              <a:buNone/>
            </a:pPr>
            <a:r>
              <a:rPr lang="en-ZA" sz="2000" dirty="0"/>
              <a:t>ensuring -</a:t>
            </a:r>
          </a:p>
          <a:p>
            <a:pPr marL="365760" lvl="1" indent="0">
              <a:buNone/>
            </a:pPr>
            <a:r>
              <a:rPr lang="en-ZA" sz="2000" dirty="0"/>
              <a:t>(a) opportunities for public participation in the protection and enhancement of air</a:t>
            </a:r>
          </a:p>
          <a:p>
            <a:pPr marL="365760" lvl="1" indent="0">
              <a:buNone/>
            </a:pPr>
            <a:r>
              <a:rPr lang="en-ZA" sz="2000" dirty="0"/>
              <a:t>quality;</a:t>
            </a:r>
          </a:p>
          <a:p>
            <a:pPr marL="365760" lvl="1" indent="0">
              <a:buNone/>
            </a:pPr>
            <a:r>
              <a:rPr lang="en-ZA" sz="2000" dirty="0" smtClean="0"/>
              <a:t>(</a:t>
            </a:r>
            <a:r>
              <a:rPr lang="en-ZA" sz="2000" dirty="0"/>
              <a:t>b) public access to air quality information;</a:t>
            </a:r>
          </a:p>
          <a:p>
            <a:pPr marL="365760" lvl="1" indent="0">
              <a:buNone/>
            </a:pPr>
            <a:r>
              <a:rPr lang="en-ZA" sz="2000" dirty="0"/>
              <a:t>(c) the prevention of air pollution and degradation of air quality;</a:t>
            </a:r>
          </a:p>
          <a:p>
            <a:pPr marL="365760" lvl="1" indent="0">
              <a:buNone/>
            </a:pPr>
            <a:r>
              <a:rPr lang="en-ZA" sz="2000" dirty="0"/>
              <a:t>(d) the reduction of discharges likely to impair air quality, including the reduction of</a:t>
            </a:r>
          </a:p>
          <a:p>
            <a:pPr marL="365760" lvl="1" indent="0">
              <a:buNone/>
            </a:pPr>
            <a:r>
              <a:rPr lang="en-ZA" sz="2000" dirty="0"/>
              <a:t>air pollution at source;</a:t>
            </a:r>
          </a:p>
          <a:p>
            <a:pPr marL="365760" lvl="1" indent="0">
              <a:buNone/>
            </a:pPr>
            <a:r>
              <a:rPr lang="en-ZA" sz="2000" dirty="0"/>
              <a:t>(e) the promotion of efficient and effective air quality management;</a:t>
            </a:r>
          </a:p>
          <a:p>
            <a:pPr marL="365760" lvl="1" indent="0">
              <a:buNone/>
            </a:pPr>
            <a:r>
              <a:rPr lang="en-ZA" sz="2000" dirty="0"/>
              <a:t>(f) effective air quality monitoring;</a:t>
            </a:r>
          </a:p>
          <a:p>
            <a:pPr marL="365760" lvl="1" indent="0">
              <a:buNone/>
            </a:pPr>
            <a:r>
              <a:rPr lang="en-ZA" sz="2000" dirty="0"/>
              <a:t>(g) regular reporting on air quality; and</a:t>
            </a:r>
          </a:p>
        </p:txBody>
      </p:sp>
    </p:spTree>
    <p:extLst>
      <p:ext uri="{BB962C8B-B14F-4D97-AF65-F5344CB8AC3E}">
        <p14:creationId xmlns:p14="http://schemas.microsoft.com/office/powerpoint/2010/main" val="644217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43712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The Framework: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r>
              <a:rPr lang="en-ZA" dirty="0" smtClean="0"/>
              <a:t>Sets out criteria for site selection</a:t>
            </a:r>
          </a:p>
          <a:p>
            <a:r>
              <a:rPr lang="en-ZA" dirty="0" smtClean="0"/>
              <a:t>Criteria for recommended number of sampling points, in relation to factors such as the class (severity) of air pollution, the population density, ..</a:t>
            </a:r>
          </a:p>
          <a:p>
            <a:r>
              <a:rPr lang="en-ZA" dirty="0" smtClean="0"/>
              <a:t>Site selection criteria related to each of the pollutants – PM (PM10, and later, PM2.5), SO2, NO2, CO, benzene, ozone ..</a:t>
            </a:r>
          </a:p>
          <a:p>
            <a:r>
              <a:rPr lang="en-ZA" dirty="0" smtClean="0"/>
              <a:t>In addition, recognises different methods of monitoring – periodic, campaigns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31435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What is “proper air quality monitoring”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Production of good (acceptable according to criteria) quality data</a:t>
            </a:r>
          </a:p>
          <a:p>
            <a:r>
              <a:rPr lang="en-ZA" dirty="0" smtClean="0"/>
              <a:t>Spatial distribution and number of monitoring stations, and pollutants monitored, taking cognisance of factors such as the characteristics and sources of pollution, population distribution, etc..</a:t>
            </a:r>
          </a:p>
          <a:p>
            <a:r>
              <a:rPr lang="en-ZA" dirty="0" smtClean="0"/>
              <a:t>Proper management of data</a:t>
            </a:r>
          </a:p>
          <a:p>
            <a:r>
              <a:rPr lang="en-ZA" dirty="0" smtClean="0"/>
              <a:t>Accessibility of data</a:t>
            </a:r>
          </a:p>
          <a:p>
            <a:pPr marL="0" indent="0">
              <a:buNone/>
            </a:pPr>
            <a:r>
              <a:rPr lang="en-ZA" dirty="0" smtClean="0"/>
              <a:t>(AQA provides a more detailed description of what a “proper air quality monitoring system” would look like!)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84422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85" y="101366"/>
            <a:ext cx="9073885" cy="6604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381000"/>
            <a:ext cx="4953000" cy="320087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ZA" sz="2000" b="1" dirty="0" err="1" smtClean="0">
                <a:solidFill>
                  <a:srgbClr val="FFFF00"/>
                </a:solidFill>
              </a:rPr>
              <a:t>Saaqis</a:t>
            </a:r>
            <a:r>
              <a:rPr lang="en-ZA" sz="2000" b="1" dirty="0" smtClean="0">
                <a:solidFill>
                  <a:srgbClr val="FFFF00"/>
                </a:solidFill>
              </a:rPr>
              <a:t> website has the following map, but</a:t>
            </a:r>
            <a:r>
              <a:rPr lang="en-ZA" dirty="0" smtClean="0">
                <a:solidFill>
                  <a:srgbClr val="FFFF0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>
                <a:solidFill>
                  <a:schemeClr val="bg2"/>
                </a:solidFill>
              </a:rPr>
              <a:t>what  (which pollutants)is being monitored?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>
                <a:solidFill>
                  <a:schemeClr val="bg2"/>
                </a:solidFill>
              </a:rPr>
              <a:t>what is the quality of the data (does the station follow proper data quality assurance procedures for each pollutant monitored?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>
                <a:solidFill>
                  <a:schemeClr val="bg2"/>
                </a:solidFill>
              </a:rPr>
              <a:t>are procedures in place to validate (confirm that the reported data meet quality assurance standards)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>
                <a:solidFill>
                  <a:schemeClr val="bg2"/>
                </a:solidFill>
              </a:rPr>
              <a:t>Is the information accessible to the public?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82357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674" y="152400"/>
            <a:ext cx="6314326" cy="525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148" y="5257800"/>
            <a:ext cx="521165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0647" y="381000"/>
            <a:ext cx="3505200" cy="61247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ZA" sz="3000" dirty="0" err="1" smtClean="0">
                <a:solidFill>
                  <a:srgbClr val="FFFF6D"/>
                </a:solidFill>
              </a:rPr>
              <a:t>Saaqis</a:t>
            </a:r>
            <a:r>
              <a:rPr lang="en-ZA" sz="3000" dirty="0" smtClean="0">
                <a:solidFill>
                  <a:srgbClr val="FFFF6D"/>
                </a:solidFill>
              </a:rPr>
              <a:t> website list:</a:t>
            </a:r>
          </a:p>
          <a:p>
            <a:endParaRPr lang="en-ZA" sz="2800" dirty="0" smtClean="0">
              <a:solidFill>
                <a:schemeClr val="bg2"/>
              </a:solidFill>
            </a:endParaRPr>
          </a:p>
          <a:p>
            <a:r>
              <a:rPr lang="en-ZA" sz="2800" dirty="0" smtClean="0">
                <a:solidFill>
                  <a:schemeClr val="bg2"/>
                </a:solidFill>
              </a:rPr>
              <a:t>A collection of 27 data providers.</a:t>
            </a:r>
          </a:p>
          <a:p>
            <a:endParaRPr lang="en-ZA" sz="2800" dirty="0">
              <a:solidFill>
                <a:schemeClr val="bg2"/>
              </a:solidFill>
            </a:endParaRPr>
          </a:p>
          <a:p>
            <a:r>
              <a:rPr lang="en-ZA" sz="2800" dirty="0" smtClean="0">
                <a:solidFill>
                  <a:schemeClr val="bg2"/>
                </a:solidFill>
              </a:rPr>
              <a:t>How many are in fact submitting data? Quality of the data?</a:t>
            </a:r>
          </a:p>
          <a:p>
            <a:endParaRPr lang="en-ZA" sz="2800" dirty="0">
              <a:solidFill>
                <a:schemeClr val="bg2"/>
              </a:solidFill>
            </a:endParaRPr>
          </a:p>
          <a:p>
            <a:r>
              <a:rPr lang="en-ZA" sz="2800" dirty="0" smtClean="0">
                <a:solidFill>
                  <a:schemeClr val="bg2"/>
                </a:solidFill>
              </a:rPr>
              <a:t>Question: Are they functioning to a uniform set of norms and standards, as required by AQA?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36463168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223</TotalTime>
  <Words>869</Words>
  <Application>Microsoft Office PowerPoint</Application>
  <PresentationFormat>On-screen Show (4:3)</PresentationFormat>
  <Paragraphs>81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BATAVIA</vt:lpstr>
      <vt:lpstr>Calibri</vt:lpstr>
      <vt:lpstr>Constantia</vt:lpstr>
      <vt:lpstr>Wingdings 2</vt:lpstr>
      <vt:lpstr>Flow</vt:lpstr>
      <vt:lpstr> “Proper measurement of ambient air quality: are we better or worse off?”  </vt:lpstr>
      <vt:lpstr>Outline</vt:lpstr>
      <vt:lpstr> The importance of air quality monitoring</vt:lpstr>
      <vt:lpstr>Provisions of the AQA and the Framework</vt:lpstr>
      <vt:lpstr>PowerPoint Presentation</vt:lpstr>
      <vt:lpstr>The Framework:</vt:lpstr>
      <vt:lpstr>What is “proper air quality monitoring”</vt:lpstr>
      <vt:lpstr>PowerPoint Presentation</vt:lpstr>
      <vt:lpstr>PowerPoint Presentation</vt:lpstr>
      <vt:lpstr>Accessing data via the saaqis website: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the current status of the monitoring network? Is it improving?</vt:lpstr>
      <vt:lpstr>Are things improving?</vt:lpstr>
      <vt:lpstr>Thank you  Questions?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“Proper measurement of ambient air quality: are we better or worse off?”</dc:title>
  <dc:creator>Eugene</dc:creator>
  <cp:lastModifiedBy>Tyhileka Madubela</cp:lastModifiedBy>
  <cp:revision>30</cp:revision>
  <dcterms:created xsi:type="dcterms:W3CDTF">2017-09-12T21:23:10Z</dcterms:created>
  <dcterms:modified xsi:type="dcterms:W3CDTF">2017-09-13T11:16:14Z</dcterms:modified>
</cp:coreProperties>
</file>