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256" r:id="rId3"/>
    <p:sldId id="257" r:id="rId4"/>
    <p:sldId id="283" r:id="rId5"/>
    <p:sldId id="267" r:id="rId6"/>
    <p:sldId id="274" r:id="rId7"/>
    <p:sldId id="264" r:id="rId8"/>
    <p:sldId id="268" r:id="rId9"/>
    <p:sldId id="270" r:id="rId10"/>
    <p:sldId id="265" r:id="rId11"/>
    <p:sldId id="271" r:id="rId12"/>
    <p:sldId id="273" r:id="rId13"/>
    <p:sldId id="272" r:id="rId14"/>
    <p:sldId id="291" r:id="rId15"/>
    <p:sldId id="286" r:id="rId16"/>
    <p:sldId id="287" r:id="rId17"/>
    <p:sldId id="288" r:id="rId18"/>
    <p:sldId id="289" r:id="rId19"/>
    <p:sldId id="290" r:id="rId20"/>
    <p:sldId id="285" r:id="rId21"/>
    <p:sldId id="277" r:id="rId22"/>
    <p:sldId id="278" r:id="rId23"/>
    <p:sldId id="279" r:id="rId24"/>
    <p:sldId id="280" r:id="rId25"/>
    <p:sldId id="281" r:id="rId26"/>
    <p:sldId id="282" r:id="rId27"/>
    <p:sldId id="259"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34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588E5-B500-46DA-A9D4-11983EDBE5CD}" type="doc">
      <dgm:prSet loTypeId="urn:microsoft.com/office/officeart/2005/8/layout/process1" loCatId="process" qsTypeId="urn:microsoft.com/office/officeart/2005/8/quickstyle/simple1" qsCatId="simple" csTypeId="urn:microsoft.com/office/officeart/2005/8/colors/accent3_4" csCatId="accent3" phldr="1"/>
      <dgm:spPr/>
    </dgm:pt>
    <dgm:pt modelId="{04D863F5-8A03-4360-8635-F15E0ACED1D0}">
      <dgm:prSet custT="1"/>
      <dgm:spPr/>
      <dgm:t>
        <a:bodyPr/>
        <a:lstStyle/>
        <a:p>
          <a:r>
            <a:rPr lang="en-ZA" sz="2400" b="1" dirty="0" smtClean="0"/>
            <a:t>Atmospheric Pollution Prevention Act, 1965</a:t>
          </a:r>
        </a:p>
        <a:p>
          <a:r>
            <a:rPr lang="en-ZA" sz="2200" dirty="0" smtClean="0"/>
            <a:t>1. Point source focused</a:t>
          </a:r>
        </a:p>
        <a:p>
          <a:r>
            <a:rPr lang="en-ZA" sz="2200" dirty="0" smtClean="0"/>
            <a:t>2. Ambient air quality not considered</a:t>
          </a:r>
        </a:p>
        <a:p>
          <a:r>
            <a:rPr lang="en-ZA" sz="2200" dirty="0" smtClean="0"/>
            <a:t>3. Resulted in the creation of air pollution hotspots</a:t>
          </a:r>
        </a:p>
        <a:p>
          <a:r>
            <a:rPr lang="en-ZA" sz="2200" dirty="0" smtClean="0"/>
            <a:t>4.  Poorly crafted conditions</a:t>
          </a:r>
        </a:p>
        <a:p>
          <a:r>
            <a:rPr lang="en-ZA" sz="2200" dirty="0" smtClean="0"/>
            <a:t>5. Limited monitoring of emissions</a:t>
          </a:r>
        </a:p>
        <a:p>
          <a:r>
            <a:rPr lang="en-ZA" sz="2200" dirty="0" smtClean="0"/>
            <a:t>6. Most Registration Certificates had no reporting requirements</a:t>
          </a:r>
          <a:endParaRPr lang="en-ZA" sz="2000" dirty="0"/>
        </a:p>
      </dgm:t>
    </dgm:pt>
    <dgm:pt modelId="{1194F83F-FFF1-48EF-9AF7-207C50661114}" type="parTrans" cxnId="{FE719C8C-96F0-44CC-8339-AE35D76868F9}">
      <dgm:prSet/>
      <dgm:spPr/>
      <dgm:t>
        <a:bodyPr/>
        <a:lstStyle/>
        <a:p>
          <a:endParaRPr lang="en-ZA"/>
        </a:p>
      </dgm:t>
    </dgm:pt>
    <dgm:pt modelId="{F33A5767-DDE7-4780-87C5-5242270CEEE0}" type="sibTrans" cxnId="{FE719C8C-96F0-44CC-8339-AE35D76868F9}">
      <dgm:prSet/>
      <dgm:spPr/>
      <dgm:t>
        <a:bodyPr/>
        <a:lstStyle/>
        <a:p>
          <a:endParaRPr lang="en-ZA"/>
        </a:p>
      </dgm:t>
    </dgm:pt>
    <dgm:pt modelId="{26E38C68-0EC2-4D96-9973-6C2D99B96966}">
      <dgm:prSet phldrT="[Text]" custT="1"/>
      <dgm:spPr/>
      <dgm:t>
        <a:bodyPr/>
        <a:lstStyle/>
        <a:p>
          <a:r>
            <a:rPr lang="en-ZA" sz="2400" b="1" dirty="0" smtClean="0">
              <a:solidFill>
                <a:schemeClr val="accent3">
                  <a:lumMod val="50000"/>
                </a:schemeClr>
              </a:solidFill>
            </a:rPr>
            <a:t>National Environmental Management: Air Quality Act, 2004 </a:t>
          </a:r>
        </a:p>
        <a:p>
          <a:r>
            <a:rPr lang="en-ZA" sz="2200" b="0" dirty="0" smtClean="0">
              <a:solidFill>
                <a:schemeClr val="accent3">
                  <a:lumMod val="50000"/>
                </a:schemeClr>
              </a:solidFill>
            </a:rPr>
            <a:t>1. National Ambient Air Quality Standards established </a:t>
          </a:r>
          <a:r>
            <a:rPr lang="en-ZA" sz="2200" b="0" i="1" dirty="0" smtClean="0">
              <a:solidFill>
                <a:schemeClr val="accent3">
                  <a:lumMod val="50000"/>
                </a:schemeClr>
              </a:solidFill>
            </a:rPr>
            <a:t>(24 December 2009)</a:t>
          </a:r>
        </a:p>
        <a:p>
          <a:r>
            <a:rPr lang="en-ZA" sz="2200" b="0" dirty="0" smtClean="0">
              <a:solidFill>
                <a:schemeClr val="accent3">
                  <a:lumMod val="50000"/>
                </a:schemeClr>
              </a:solidFill>
            </a:rPr>
            <a:t>2. Minimum Emission Standards established </a:t>
          </a:r>
          <a:r>
            <a:rPr lang="en-ZA" sz="2200" b="0" i="1" dirty="0" smtClean="0">
              <a:solidFill>
                <a:schemeClr val="accent3">
                  <a:lumMod val="50000"/>
                </a:schemeClr>
              </a:solidFill>
            </a:rPr>
            <a:t>(31 March 2010)</a:t>
          </a:r>
        </a:p>
        <a:p>
          <a:r>
            <a:rPr lang="en-ZA" sz="2200" b="0" dirty="0" smtClean="0">
              <a:solidFill>
                <a:schemeClr val="accent3">
                  <a:lumMod val="50000"/>
                </a:schemeClr>
              </a:solidFill>
            </a:rPr>
            <a:t>3. Improved emission source management through AEL</a:t>
          </a:r>
        </a:p>
        <a:p>
          <a:r>
            <a:rPr lang="en-ZA" sz="2200" b="0" dirty="0" smtClean="0">
              <a:solidFill>
                <a:schemeClr val="accent3">
                  <a:lumMod val="50000"/>
                </a:schemeClr>
              </a:solidFill>
            </a:rPr>
            <a:t>4. Emission measurement &amp; reporting requirements established for all sources</a:t>
          </a:r>
          <a:endParaRPr lang="en-ZA" sz="2000" dirty="0">
            <a:solidFill>
              <a:schemeClr val="accent3">
                <a:lumMod val="50000"/>
              </a:schemeClr>
            </a:solidFill>
          </a:endParaRPr>
        </a:p>
      </dgm:t>
    </dgm:pt>
    <dgm:pt modelId="{75982AA8-32F1-4D25-B6B2-6B96F9BE5D76}" type="sibTrans" cxnId="{03A00ED7-33F0-4027-A87E-1D7353CF53E0}">
      <dgm:prSet/>
      <dgm:spPr/>
      <dgm:t>
        <a:bodyPr/>
        <a:lstStyle/>
        <a:p>
          <a:endParaRPr lang="en-ZA"/>
        </a:p>
      </dgm:t>
    </dgm:pt>
    <dgm:pt modelId="{F8A400DF-044E-41B7-89CA-4FD91D628CC4}" type="parTrans" cxnId="{03A00ED7-33F0-4027-A87E-1D7353CF53E0}">
      <dgm:prSet/>
      <dgm:spPr/>
      <dgm:t>
        <a:bodyPr/>
        <a:lstStyle/>
        <a:p>
          <a:endParaRPr lang="en-ZA"/>
        </a:p>
      </dgm:t>
    </dgm:pt>
    <dgm:pt modelId="{98B6027C-3BFB-4367-B6AD-76E19FCF7FE4}" type="pres">
      <dgm:prSet presAssocID="{551588E5-B500-46DA-A9D4-11983EDBE5CD}" presName="Name0" presStyleCnt="0">
        <dgm:presLayoutVars>
          <dgm:dir/>
          <dgm:resizeHandles val="exact"/>
        </dgm:presLayoutVars>
      </dgm:prSet>
      <dgm:spPr/>
    </dgm:pt>
    <dgm:pt modelId="{09426277-586E-4A61-835C-4BC9924BD45B}" type="pres">
      <dgm:prSet presAssocID="{04D863F5-8A03-4360-8635-F15E0ACED1D0}" presName="node" presStyleLbl="node1" presStyleIdx="0" presStyleCnt="2">
        <dgm:presLayoutVars>
          <dgm:bulletEnabled val="1"/>
        </dgm:presLayoutVars>
      </dgm:prSet>
      <dgm:spPr/>
      <dgm:t>
        <a:bodyPr/>
        <a:lstStyle/>
        <a:p>
          <a:endParaRPr lang="en-ZA"/>
        </a:p>
      </dgm:t>
    </dgm:pt>
    <dgm:pt modelId="{97A6DA7F-9313-407A-AD49-73FF989EEC92}" type="pres">
      <dgm:prSet presAssocID="{F33A5767-DDE7-4780-87C5-5242270CEEE0}" presName="sibTrans" presStyleLbl="sibTrans2D1" presStyleIdx="0" presStyleCnt="1"/>
      <dgm:spPr/>
      <dgm:t>
        <a:bodyPr/>
        <a:lstStyle/>
        <a:p>
          <a:endParaRPr lang="en-ZA"/>
        </a:p>
      </dgm:t>
    </dgm:pt>
    <dgm:pt modelId="{16A56283-8798-4411-9B52-D9B93ED7C3A9}" type="pres">
      <dgm:prSet presAssocID="{F33A5767-DDE7-4780-87C5-5242270CEEE0}" presName="connectorText" presStyleLbl="sibTrans2D1" presStyleIdx="0" presStyleCnt="1"/>
      <dgm:spPr/>
      <dgm:t>
        <a:bodyPr/>
        <a:lstStyle/>
        <a:p>
          <a:endParaRPr lang="en-ZA"/>
        </a:p>
      </dgm:t>
    </dgm:pt>
    <dgm:pt modelId="{E759144E-F51E-492C-90E8-1ACEEC4E6447}" type="pres">
      <dgm:prSet presAssocID="{26E38C68-0EC2-4D96-9973-6C2D99B96966}" presName="node" presStyleLbl="node1" presStyleIdx="1" presStyleCnt="2">
        <dgm:presLayoutVars>
          <dgm:bulletEnabled val="1"/>
        </dgm:presLayoutVars>
      </dgm:prSet>
      <dgm:spPr/>
      <dgm:t>
        <a:bodyPr/>
        <a:lstStyle/>
        <a:p>
          <a:endParaRPr lang="en-ZA"/>
        </a:p>
      </dgm:t>
    </dgm:pt>
  </dgm:ptLst>
  <dgm:cxnLst>
    <dgm:cxn modelId="{03A00ED7-33F0-4027-A87E-1D7353CF53E0}" srcId="{551588E5-B500-46DA-A9D4-11983EDBE5CD}" destId="{26E38C68-0EC2-4D96-9973-6C2D99B96966}" srcOrd="1" destOrd="0" parTransId="{F8A400DF-044E-41B7-89CA-4FD91D628CC4}" sibTransId="{75982AA8-32F1-4D25-B6B2-6B96F9BE5D76}"/>
    <dgm:cxn modelId="{D70FE217-3AE3-4A46-8BAD-3001C38A6BB2}" type="presOf" srcId="{551588E5-B500-46DA-A9D4-11983EDBE5CD}" destId="{98B6027C-3BFB-4367-B6AD-76E19FCF7FE4}" srcOrd="0" destOrd="0" presId="urn:microsoft.com/office/officeart/2005/8/layout/process1"/>
    <dgm:cxn modelId="{B20D89C7-D1CB-45C6-A9D5-08AFA1E16D07}" type="presOf" srcId="{F33A5767-DDE7-4780-87C5-5242270CEEE0}" destId="{97A6DA7F-9313-407A-AD49-73FF989EEC92}" srcOrd="0" destOrd="0" presId="urn:microsoft.com/office/officeart/2005/8/layout/process1"/>
    <dgm:cxn modelId="{519632FE-FC1A-42CC-AB0C-E16DC742A417}" type="presOf" srcId="{04D863F5-8A03-4360-8635-F15E0ACED1D0}" destId="{09426277-586E-4A61-835C-4BC9924BD45B}" srcOrd="0" destOrd="0" presId="urn:microsoft.com/office/officeart/2005/8/layout/process1"/>
    <dgm:cxn modelId="{FE719C8C-96F0-44CC-8339-AE35D76868F9}" srcId="{551588E5-B500-46DA-A9D4-11983EDBE5CD}" destId="{04D863F5-8A03-4360-8635-F15E0ACED1D0}" srcOrd="0" destOrd="0" parTransId="{1194F83F-FFF1-48EF-9AF7-207C50661114}" sibTransId="{F33A5767-DDE7-4780-87C5-5242270CEEE0}"/>
    <dgm:cxn modelId="{0D5BF3B0-6BD2-41E2-9471-C241AF62303D}" type="presOf" srcId="{F33A5767-DDE7-4780-87C5-5242270CEEE0}" destId="{16A56283-8798-4411-9B52-D9B93ED7C3A9}" srcOrd="1" destOrd="0" presId="urn:microsoft.com/office/officeart/2005/8/layout/process1"/>
    <dgm:cxn modelId="{4C6307BA-0165-4189-AEDD-8DBBA3394A52}" type="presOf" srcId="{26E38C68-0EC2-4D96-9973-6C2D99B96966}" destId="{E759144E-F51E-492C-90E8-1ACEEC4E6447}" srcOrd="0" destOrd="0" presId="urn:microsoft.com/office/officeart/2005/8/layout/process1"/>
    <dgm:cxn modelId="{7A1BDA2A-6749-4E7D-AE9C-9E75F30202F9}" type="presParOf" srcId="{98B6027C-3BFB-4367-B6AD-76E19FCF7FE4}" destId="{09426277-586E-4A61-835C-4BC9924BD45B}" srcOrd="0" destOrd="0" presId="urn:microsoft.com/office/officeart/2005/8/layout/process1"/>
    <dgm:cxn modelId="{2A3A8096-124E-4A94-8923-7FB0BC04386F}" type="presParOf" srcId="{98B6027C-3BFB-4367-B6AD-76E19FCF7FE4}" destId="{97A6DA7F-9313-407A-AD49-73FF989EEC92}" srcOrd="1" destOrd="0" presId="urn:microsoft.com/office/officeart/2005/8/layout/process1"/>
    <dgm:cxn modelId="{4155494A-0219-4A1E-AD04-7F24B2925FB7}" type="presParOf" srcId="{97A6DA7F-9313-407A-AD49-73FF989EEC92}" destId="{16A56283-8798-4411-9B52-D9B93ED7C3A9}" srcOrd="0" destOrd="0" presId="urn:microsoft.com/office/officeart/2005/8/layout/process1"/>
    <dgm:cxn modelId="{AD8C5D45-3549-40D1-8D95-1892C1BD1E84}" type="presParOf" srcId="{98B6027C-3BFB-4367-B6AD-76E19FCF7FE4}" destId="{E759144E-F51E-492C-90E8-1ACEEC4E644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1588E5-B500-46DA-A9D4-11983EDBE5CD}" type="doc">
      <dgm:prSet loTypeId="urn:microsoft.com/office/officeart/2005/8/layout/process1" loCatId="process" qsTypeId="urn:microsoft.com/office/officeart/2005/8/quickstyle/simple1" qsCatId="simple" csTypeId="urn:microsoft.com/office/officeart/2005/8/colors/accent3_4" csCatId="accent3" phldr="1"/>
      <dgm:spPr/>
    </dgm:pt>
    <dgm:pt modelId="{04D863F5-8A03-4360-8635-F15E0ACED1D0}">
      <dgm:prSet custT="1"/>
      <dgm:spPr/>
      <dgm:t>
        <a:bodyPr/>
        <a:lstStyle/>
        <a:p>
          <a:r>
            <a:rPr lang="en-ZA" sz="2400" b="1" dirty="0" smtClean="0"/>
            <a:t>Atmospheric Pollution Prevention Act, 1965 Emission Limit</a:t>
          </a:r>
        </a:p>
        <a:p>
          <a:r>
            <a:rPr lang="en-ZA" sz="2000" dirty="0" smtClean="0"/>
            <a:t>- PM: 200 mg/Sm</a:t>
          </a:r>
          <a:r>
            <a:rPr lang="en-ZA" sz="2000" baseline="30000" dirty="0" smtClean="0"/>
            <a:t>3</a:t>
          </a:r>
        </a:p>
        <a:p>
          <a:endParaRPr lang="en-ZA" sz="2000" dirty="0" smtClean="0"/>
        </a:p>
        <a:p>
          <a:endParaRPr lang="en-ZA" sz="2000" dirty="0"/>
        </a:p>
      </dgm:t>
    </dgm:pt>
    <dgm:pt modelId="{1194F83F-FFF1-48EF-9AF7-207C50661114}" type="parTrans" cxnId="{FE719C8C-96F0-44CC-8339-AE35D76868F9}">
      <dgm:prSet/>
      <dgm:spPr/>
      <dgm:t>
        <a:bodyPr/>
        <a:lstStyle/>
        <a:p>
          <a:endParaRPr lang="en-ZA"/>
        </a:p>
      </dgm:t>
    </dgm:pt>
    <dgm:pt modelId="{F33A5767-DDE7-4780-87C5-5242270CEEE0}" type="sibTrans" cxnId="{FE719C8C-96F0-44CC-8339-AE35D76868F9}">
      <dgm:prSet/>
      <dgm:spPr/>
      <dgm:t>
        <a:bodyPr/>
        <a:lstStyle/>
        <a:p>
          <a:endParaRPr lang="en-ZA"/>
        </a:p>
      </dgm:t>
    </dgm:pt>
    <dgm:pt modelId="{26E38C68-0EC2-4D96-9973-6C2D99B96966}">
      <dgm:prSet phldrT="[Text]" custT="1"/>
      <dgm:spPr/>
      <dgm:t>
        <a:bodyPr/>
        <a:lstStyle/>
        <a:p>
          <a:pPr>
            <a:lnSpc>
              <a:spcPct val="100000"/>
            </a:lnSpc>
            <a:spcAft>
              <a:spcPts val="0"/>
            </a:spcAft>
          </a:pPr>
          <a:r>
            <a:rPr lang="en-ZA" sz="2400" b="1" dirty="0" smtClean="0">
              <a:solidFill>
                <a:schemeClr val="accent3">
                  <a:lumMod val="50000"/>
                </a:schemeClr>
              </a:solidFill>
            </a:rPr>
            <a:t>Air Quality Act, 2004 Emission Limits </a:t>
          </a:r>
        </a:p>
        <a:p>
          <a:pPr>
            <a:lnSpc>
              <a:spcPct val="100000"/>
            </a:lnSpc>
            <a:spcAft>
              <a:spcPts val="1200"/>
            </a:spcAft>
          </a:pPr>
          <a:r>
            <a:rPr lang="en-ZA" sz="2000" b="0" dirty="0" smtClean="0">
              <a:solidFill>
                <a:schemeClr val="accent3">
                  <a:lumMod val="50000"/>
                </a:schemeClr>
              </a:solidFill>
            </a:rPr>
            <a:t>(10% O</a:t>
          </a:r>
          <a:r>
            <a:rPr lang="en-ZA" sz="2000" b="0" baseline="-25000" dirty="0" smtClean="0">
              <a:solidFill>
                <a:schemeClr val="accent3">
                  <a:lumMod val="50000"/>
                </a:schemeClr>
              </a:solidFill>
            </a:rPr>
            <a:t>2</a:t>
          </a:r>
          <a:r>
            <a:rPr lang="en-ZA" sz="2000" b="0" dirty="0" smtClean="0">
              <a:solidFill>
                <a:schemeClr val="accent3">
                  <a:lumMod val="50000"/>
                </a:schemeClr>
              </a:solidFill>
            </a:rPr>
            <a:t>, 273 K &amp; 101.3 </a:t>
          </a:r>
          <a:r>
            <a:rPr lang="en-ZA" sz="2000" b="0" dirty="0" err="1" smtClean="0">
              <a:solidFill>
                <a:schemeClr val="accent3">
                  <a:lumMod val="50000"/>
                </a:schemeClr>
              </a:solidFill>
            </a:rPr>
            <a:t>kPa</a:t>
          </a:r>
          <a:r>
            <a:rPr lang="en-ZA" sz="2000" b="0" dirty="0" smtClean="0">
              <a:solidFill>
                <a:schemeClr val="accent3">
                  <a:lumMod val="50000"/>
                </a:schemeClr>
              </a:solidFill>
            </a:rPr>
            <a:t>)</a:t>
          </a:r>
          <a:endParaRPr lang="en-ZA" sz="2000" b="1" dirty="0" smtClean="0">
            <a:solidFill>
              <a:schemeClr val="accent3">
                <a:lumMod val="50000"/>
              </a:schemeClr>
            </a:solidFill>
          </a:endParaRPr>
        </a:p>
        <a:p>
          <a:pPr>
            <a:lnSpc>
              <a:spcPct val="90000"/>
            </a:lnSpc>
            <a:spcAft>
              <a:spcPct val="35000"/>
            </a:spcAft>
          </a:pPr>
          <a:r>
            <a:rPr lang="en-ZA" sz="2200" b="0" dirty="0" smtClean="0">
              <a:solidFill>
                <a:schemeClr val="accent3">
                  <a:lumMod val="50000"/>
                </a:schemeClr>
              </a:solidFill>
            </a:rPr>
            <a:t> - PM: 100 mg/Nm</a:t>
          </a:r>
          <a:r>
            <a:rPr lang="en-ZA" sz="2200" b="0" baseline="30000" dirty="0" smtClean="0">
              <a:solidFill>
                <a:schemeClr val="accent3">
                  <a:lumMod val="50000"/>
                </a:schemeClr>
              </a:solidFill>
            </a:rPr>
            <a:t>3</a:t>
          </a:r>
        </a:p>
        <a:p>
          <a:pPr>
            <a:lnSpc>
              <a:spcPct val="90000"/>
            </a:lnSpc>
            <a:spcAft>
              <a:spcPct val="35000"/>
            </a:spcAft>
          </a:pPr>
          <a:r>
            <a:rPr lang="en-ZA" sz="2200" b="0" dirty="0" smtClean="0">
              <a:solidFill>
                <a:schemeClr val="accent3">
                  <a:lumMod val="50000"/>
                </a:schemeClr>
              </a:solidFill>
            </a:rPr>
            <a:t>- SO</a:t>
          </a:r>
          <a:r>
            <a:rPr lang="en-ZA" sz="2200" b="0" baseline="-25000" dirty="0" smtClean="0">
              <a:solidFill>
                <a:schemeClr val="accent3">
                  <a:lumMod val="50000"/>
                </a:schemeClr>
              </a:solidFill>
            </a:rPr>
            <a:t>2</a:t>
          </a:r>
          <a:r>
            <a:rPr lang="en-ZA" sz="2200" b="0" dirty="0" smtClean="0">
              <a:solidFill>
                <a:schemeClr val="accent3">
                  <a:lumMod val="50000"/>
                </a:schemeClr>
              </a:solidFill>
            </a:rPr>
            <a:t>: 3500 mg/Nm</a:t>
          </a:r>
          <a:r>
            <a:rPr lang="en-ZA" sz="2200" b="0" baseline="30000" dirty="0" smtClean="0">
              <a:solidFill>
                <a:schemeClr val="accent3">
                  <a:lumMod val="50000"/>
                </a:schemeClr>
              </a:solidFill>
            </a:rPr>
            <a:t>3</a:t>
          </a:r>
        </a:p>
        <a:p>
          <a:pPr>
            <a:lnSpc>
              <a:spcPct val="90000"/>
            </a:lnSpc>
            <a:spcAft>
              <a:spcPct val="35000"/>
            </a:spcAft>
          </a:pPr>
          <a:r>
            <a:rPr lang="en-ZA" sz="2200" b="0" dirty="0" smtClean="0">
              <a:solidFill>
                <a:schemeClr val="accent3">
                  <a:lumMod val="50000"/>
                </a:schemeClr>
              </a:solidFill>
            </a:rPr>
            <a:t>- NO</a:t>
          </a:r>
          <a:r>
            <a:rPr lang="en-ZA" sz="2200" b="0" baseline="-25000" dirty="0" smtClean="0">
              <a:solidFill>
                <a:schemeClr val="accent3">
                  <a:lumMod val="50000"/>
                </a:schemeClr>
              </a:solidFill>
            </a:rPr>
            <a:t>X</a:t>
          </a:r>
          <a:r>
            <a:rPr lang="en-ZA" sz="2200" b="0" dirty="0" smtClean="0">
              <a:solidFill>
                <a:schemeClr val="accent3">
                  <a:lumMod val="50000"/>
                </a:schemeClr>
              </a:solidFill>
            </a:rPr>
            <a:t>: 1100 mg/Nm</a:t>
          </a:r>
          <a:r>
            <a:rPr lang="en-ZA" sz="2200" b="0" baseline="30000" dirty="0" smtClean="0">
              <a:solidFill>
                <a:schemeClr val="accent3">
                  <a:lumMod val="50000"/>
                </a:schemeClr>
              </a:solidFill>
            </a:rPr>
            <a:t>3</a:t>
          </a:r>
          <a:endParaRPr lang="en-ZA" sz="2200" b="0" baseline="30000" dirty="0">
            <a:solidFill>
              <a:schemeClr val="accent3">
                <a:lumMod val="50000"/>
              </a:schemeClr>
            </a:solidFill>
          </a:endParaRPr>
        </a:p>
      </dgm:t>
    </dgm:pt>
    <dgm:pt modelId="{75982AA8-32F1-4D25-B6B2-6B96F9BE5D76}" type="sibTrans" cxnId="{03A00ED7-33F0-4027-A87E-1D7353CF53E0}">
      <dgm:prSet/>
      <dgm:spPr/>
      <dgm:t>
        <a:bodyPr/>
        <a:lstStyle/>
        <a:p>
          <a:endParaRPr lang="en-ZA"/>
        </a:p>
      </dgm:t>
    </dgm:pt>
    <dgm:pt modelId="{F8A400DF-044E-41B7-89CA-4FD91D628CC4}" type="parTrans" cxnId="{03A00ED7-33F0-4027-A87E-1D7353CF53E0}">
      <dgm:prSet/>
      <dgm:spPr/>
      <dgm:t>
        <a:bodyPr/>
        <a:lstStyle/>
        <a:p>
          <a:endParaRPr lang="en-ZA"/>
        </a:p>
      </dgm:t>
    </dgm:pt>
    <dgm:pt modelId="{98B6027C-3BFB-4367-B6AD-76E19FCF7FE4}" type="pres">
      <dgm:prSet presAssocID="{551588E5-B500-46DA-A9D4-11983EDBE5CD}" presName="Name0" presStyleCnt="0">
        <dgm:presLayoutVars>
          <dgm:dir/>
          <dgm:resizeHandles val="exact"/>
        </dgm:presLayoutVars>
      </dgm:prSet>
      <dgm:spPr/>
    </dgm:pt>
    <dgm:pt modelId="{09426277-586E-4A61-835C-4BC9924BD45B}" type="pres">
      <dgm:prSet presAssocID="{04D863F5-8A03-4360-8635-F15E0ACED1D0}" presName="node" presStyleLbl="node1" presStyleIdx="0" presStyleCnt="2">
        <dgm:presLayoutVars>
          <dgm:bulletEnabled val="1"/>
        </dgm:presLayoutVars>
      </dgm:prSet>
      <dgm:spPr/>
      <dgm:t>
        <a:bodyPr/>
        <a:lstStyle/>
        <a:p>
          <a:endParaRPr lang="en-ZA"/>
        </a:p>
      </dgm:t>
    </dgm:pt>
    <dgm:pt modelId="{97A6DA7F-9313-407A-AD49-73FF989EEC92}" type="pres">
      <dgm:prSet presAssocID="{F33A5767-DDE7-4780-87C5-5242270CEEE0}" presName="sibTrans" presStyleLbl="sibTrans2D1" presStyleIdx="0" presStyleCnt="1"/>
      <dgm:spPr/>
      <dgm:t>
        <a:bodyPr/>
        <a:lstStyle/>
        <a:p>
          <a:endParaRPr lang="en-ZA"/>
        </a:p>
      </dgm:t>
    </dgm:pt>
    <dgm:pt modelId="{16A56283-8798-4411-9B52-D9B93ED7C3A9}" type="pres">
      <dgm:prSet presAssocID="{F33A5767-DDE7-4780-87C5-5242270CEEE0}" presName="connectorText" presStyleLbl="sibTrans2D1" presStyleIdx="0" presStyleCnt="1"/>
      <dgm:spPr/>
      <dgm:t>
        <a:bodyPr/>
        <a:lstStyle/>
        <a:p>
          <a:endParaRPr lang="en-ZA"/>
        </a:p>
      </dgm:t>
    </dgm:pt>
    <dgm:pt modelId="{E759144E-F51E-492C-90E8-1ACEEC4E6447}" type="pres">
      <dgm:prSet presAssocID="{26E38C68-0EC2-4D96-9973-6C2D99B96966}" presName="node" presStyleLbl="node1" presStyleIdx="1" presStyleCnt="2">
        <dgm:presLayoutVars>
          <dgm:bulletEnabled val="1"/>
        </dgm:presLayoutVars>
      </dgm:prSet>
      <dgm:spPr/>
      <dgm:t>
        <a:bodyPr/>
        <a:lstStyle/>
        <a:p>
          <a:endParaRPr lang="en-ZA"/>
        </a:p>
      </dgm:t>
    </dgm:pt>
  </dgm:ptLst>
  <dgm:cxnLst>
    <dgm:cxn modelId="{03A00ED7-33F0-4027-A87E-1D7353CF53E0}" srcId="{551588E5-B500-46DA-A9D4-11983EDBE5CD}" destId="{26E38C68-0EC2-4D96-9973-6C2D99B96966}" srcOrd="1" destOrd="0" parTransId="{F8A400DF-044E-41B7-89CA-4FD91D628CC4}" sibTransId="{75982AA8-32F1-4D25-B6B2-6B96F9BE5D76}"/>
    <dgm:cxn modelId="{156820E1-6A3E-4D2F-A64B-A1EE4C7DE089}" type="presOf" srcId="{F33A5767-DDE7-4780-87C5-5242270CEEE0}" destId="{16A56283-8798-4411-9B52-D9B93ED7C3A9}" srcOrd="1" destOrd="0" presId="urn:microsoft.com/office/officeart/2005/8/layout/process1"/>
    <dgm:cxn modelId="{FE719C8C-96F0-44CC-8339-AE35D76868F9}" srcId="{551588E5-B500-46DA-A9D4-11983EDBE5CD}" destId="{04D863F5-8A03-4360-8635-F15E0ACED1D0}" srcOrd="0" destOrd="0" parTransId="{1194F83F-FFF1-48EF-9AF7-207C50661114}" sibTransId="{F33A5767-DDE7-4780-87C5-5242270CEEE0}"/>
    <dgm:cxn modelId="{0BB0F58A-F1A3-43B7-9A8F-DEBBB80AE4EF}" type="presOf" srcId="{551588E5-B500-46DA-A9D4-11983EDBE5CD}" destId="{98B6027C-3BFB-4367-B6AD-76E19FCF7FE4}" srcOrd="0" destOrd="0" presId="urn:microsoft.com/office/officeart/2005/8/layout/process1"/>
    <dgm:cxn modelId="{40DE0027-1FB6-4103-B769-C780A022D409}" type="presOf" srcId="{F33A5767-DDE7-4780-87C5-5242270CEEE0}" destId="{97A6DA7F-9313-407A-AD49-73FF989EEC92}" srcOrd="0" destOrd="0" presId="urn:microsoft.com/office/officeart/2005/8/layout/process1"/>
    <dgm:cxn modelId="{DD2C28BC-2FA5-4762-94AF-5FDF0612ADC1}" type="presOf" srcId="{26E38C68-0EC2-4D96-9973-6C2D99B96966}" destId="{E759144E-F51E-492C-90E8-1ACEEC4E6447}" srcOrd="0" destOrd="0" presId="urn:microsoft.com/office/officeart/2005/8/layout/process1"/>
    <dgm:cxn modelId="{0A55B744-EA82-4118-AF6D-D0CCFA52E304}" type="presOf" srcId="{04D863F5-8A03-4360-8635-F15E0ACED1D0}" destId="{09426277-586E-4A61-835C-4BC9924BD45B}" srcOrd="0" destOrd="0" presId="urn:microsoft.com/office/officeart/2005/8/layout/process1"/>
    <dgm:cxn modelId="{5BECF70B-A897-4410-BAAE-00EFE4513F45}" type="presParOf" srcId="{98B6027C-3BFB-4367-B6AD-76E19FCF7FE4}" destId="{09426277-586E-4A61-835C-4BC9924BD45B}" srcOrd="0" destOrd="0" presId="urn:microsoft.com/office/officeart/2005/8/layout/process1"/>
    <dgm:cxn modelId="{40EDD517-93B0-43FB-85BE-2CD848A5FDB3}" type="presParOf" srcId="{98B6027C-3BFB-4367-B6AD-76E19FCF7FE4}" destId="{97A6DA7F-9313-407A-AD49-73FF989EEC92}" srcOrd="1" destOrd="0" presId="urn:microsoft.com/office/officeart/2005/8/layout/process1"/>
    <dgm:cxn modelId="{FD0C6B7D-6061-411E-A4DA-573051CE8016}" type="presParOf" srcId="{97A6DA7F-9313-407A-AD49-73FF989EEC92}" destId="{16A56283-8798-4411-9B52-D9B93ED7C3A9}" srcOrd="0" destOrd="0" presId="urn:microsoft.com/office/officeart/2005/8/layout/process1"/>
    <dgm:cxn modelId="{BB238449-F7A1-48A1-898C-B0EA28AD041D}" type="presParOf" srcId="{98B6027C-3BFB-4367-B6AD-76E19FCF7FE4}" destId="{E759144E-F51E-492C-90E8-1ACEEC4E644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9245E7-88B0-4E45-BD01-6879105465CF}" type="doc">
      <dgm:prSet loTypeId="urn:microsoft.com/office/officeart/2005/8/layout/process4" loCatId="list" qsTypeId="urn:microsoft.com/office/officeart/2005/8/quickstyle/simple1" qsCatId="simple" csTypeId="urn:microsoft.com/office/officeart/2005/8/colors/accent3_4" csCatId="accent3" phldr="1"/>
      <dgm:spPr/>
      <dgm:t>
        <a:bodyPr/>
        <a:lstStyle/>
        <a:p>
          <a:endParaRPr lang="en-ZA"/>
        </a:p>
      </dgm:t>
    </dgm:pt>
    <dgm:pt modelId="{65A44051-A961-4D1B-AADA-3CBA88B7615E}">
      <dgm:prSet phldrT="[Text]" custT="1"/>
      <dgm:spPr/>
      <dgm:t>
        <a:bodyPr/>
        <a:lstStyle/>
        <a:p>
          <a:r>
            <a:rPr lang="en-ZA" sz="2200" b="1" dirty="0" smtClean="0">
              <a:solidFill>
                <a:schemeClr val="accent3">
                  <a:lumMod val="50000"/>
                </a:schemeClr>
              </a:solidFill>
            </a:rPr>
            <a:t>2010 - 2015</a:t>
          </a:r>
          <a:endParaRPr lang="en-ZA" sz="2200" b="1" dirty="0">
            <a:solidFill>
              <a:schemeClr val="accent3">
                <a:lumMod val="50000"/>
              </a:schemeClr>
            </a:solidFill>
          </a:endParaRPr>
        </a:p>
      </dgm:t>
    </dgm:pt>
    <dgm:pt modelId="{C07BE0EB-3C9A-4E44-9DAC-0F8E86454E11}" type="parTrans" cxnId="{497C7884-E933-4945-870D-8227F2B88796}">
      <dgm:prSet/>
      <dgm:spPr/>
      <dgm:t>
        <a:bodyPr/>
        <a:lstStyle/>
        <a:p>
          <a:endParaRPr lang="en-ZA" sz="2200"/>
        </a:p>
      </dgm:t>
    </dgm:pt>
    <dgm:pt modelId="{0D1F701B-5E30-4F9B-8D7C-CC752944C358}" type="sibTrans" cxnId="{497C7884-E933-4945-870D-8227F2B88796}">
      <dgm:prSet/>
      <dgm:spPr/>
      <dgm:t>
        <a:bodyPr/>
        <a:lstStyle/>
        <a:p>
          <a:endParaRPr lang="en-ZA" sz="2200"/>
        </a:p>
      </dgm:t>
    </dgm:pt>
    <dgm:pt modelId="{8E4FA37E-3101-4022-9C08-C182E674E869}">
      <dgm:prSet phldrT="[Text]" custT="1"/>
      <dgm:spPr/>
      <dgm:t>
        <a:bodyPr/>
        <a:lstStyle/>
        <a:p>
          <a:r>
            <a:rPr lang="en-ZA" sz="2200" b="1" dirty="0" smtClean="0"/>
            <a:t>Existing Plants</a:t>
          </a:r>
        </a:p>
        <a:p>
          <a:r>
            <a:rPr lang="en-ZA" sz="2000" dirty="0" smtClean="0"/>
            <a:t>- APPA conditions largely  maintained </a:t>
          </a:r>
          <a:endParaRPr lang="en-ZA" sz="2000" dirty="0"/>
        </a:p>
      </dgm:t>
    </dgm:pt>
    <dgm:pt modelId="{F68095CC-DBF5-414A-ADF2-4BB107A99648}" type="parTrans" cxnId="{F6CAB430-F7CF-46A3-B77C-10D4C58E6F3E}">
      <dgm:prSet/>
      <dgm:spPr/>
      <dgm:t>
        <a:bodyPr/>
        <a:lstStyle/>
        <a:p>
          <a:endParaRPr lang="en-ZA" sz="2200"/>
        </a:p>
      </dgm:t>
    </dgm:pt>
    <dgm:pt modelId="{406CDDDC-6756-4386-A775-AB947D7BA002}" type="sibTrans" cxnId="{F6CAB430-F7CF-46A3-B77C-10D4C58E6F3E}">
      <dgm:prSet/>
      <dgm:spPr/>
      <dgm:t>
        <a:bodyPr/>
        <a:lstStyle/>
        <a:p>
          <a:endParaRPr lang="en-ZA" sz="2200"/>
        </a:p>
      </dgm:t>
    </dgm:pt>
    <dgm:pt modelId="{C5538E14-F19E-48C4-8253-10AF63665C11}">
      <dgm:prSet phldrT="[Text]" custT="1"/>
      <dgm:spPr/>
      <dgm:t>
        <a:bodyPr/>
        <a:lstStyle/>
        <a:p>
          <a:r>
            <a:rPr lang="en-ZA" sz="2200" b="1" dirty="0" smtClean="0">
              <a:solidFill>
                <a:schemeClr val="tx1"/>
              </a:solidFill>
            </a:rPr>
            <a:t>New Plants</a:t>
          </a:r>
        </a:p>
        <a:p>
          <a:r>
            <a:rPr lang="en-ZA" sz="2000" dirty="0" smtClean="0"/>
            <a:t>- Required to comply with 2020 MES</a:t>
          </a:r>
          <a:endParaRPr lang="en-ZA" sz="2000" dirty="0"/>
        </a:p>
      </dgm:t>
    </dgm:pt>
    <dgm:pt modelId="{BF6C11AD-AC10-4197-B91A-A470057D41E1}" type="parTrans" cxnId="{A507B635-E27E-484D-A1F1-C3E60BC354F7}">
      <dgm:prSet/>
      <dgm:spPr/>
      <dgm:t>
        <a:bodyPr/>
        <a:lstStyle/>
        <a:p>
          <a:endParaRPr lang="en-ZA" sz="2200"/>
        </a:p>
      </dgm:t>
    </dgm:pt>
    <dgm:pt modelId="{B32A0C8A-D6C4-445E-9D0C-20FDF2ABC009}" type="sibTrans" cxnId="{A507B635-E27E-484D-A1F1-C3E60BC354F7}">
      <dgm:prSet/>
      <dgm:spPr/>
      <dgm:t>
        <a:bodyPr/>
        <a:lstStyle/>
        <a:p>
          <a:endParaRPr lang="en-ZA" sz="2200"/>
        </a:p>
      </dgm:t>
    </dgm:pt>
    <dgm:pt modelId="{D6E00C1F-5765-4628-B1BD-EFA28CD0FA33}">
      <dgm:prSet phldrT="[Text]" custT="1"/>
      <dgm:spPr/>
      <dgm:t>
        <a:bodyPr/>
        <a:lstStyle/>
        <a:p>
          <a:r>
            <a:rPr lang="en-ZA" sz="2200" b="1" dirty="0" smtClean="0">
              <a:solidFill>
                <a:schemeClr val="accent3">
                  <a:lumMod val="50000"/>
                </a:schemeClr>
              </a:solidFill>
            </a:rPr>
            <a:t>2015 - 2020</a:t>
          </a:r>
          <a:endParaRPr lang="en-ZA" sz="2200" b="1" dirty="0">
            <a:solidFill>
              <a:schemeClr val="accent3">
                <a:lumMod val="50000"/>
              </a:schemeClr>
            </a:solidFill>
          </a:endParaRPr>
        </a:p>
      </dgm:t>
    </dgm:pt>
    <dgm:pt modelId="{FCD065EB-81AA-4C60-A653-D20080756E2D}" type="parTrans" cxnId="{A1DF3E89-5162-4FF7-A76D-D197342CC7FE}">
      <dgm:prSet/>
      <dgm:spPr/>
      <dgm:t>
        <a:bodyPr/>
        <a:lstStyle/>
        <a:p>
          <a:endParaRPr lang="en-ZA" sz="2200"/>
        </a:p>
      </dgm:t>
    </dgm:pt>
    <dgm:pt modelId="{A34229A6-E0EC-413D-907C-B3910853247F}" type="sibTrans" cxnId="{A1DF3E89-5162-4FF7-A76D-D197342CC7FE}">
      <dgm:prSet/>
      <dgm:spPr/>
      <dgm:t>
        <a:bodyPr/>
        <a:lstStyle/>
        <a:p>
          <a:endParaRPr lang="en-ZA" sz="2200"/>
        </a:p>
      </dgm:t>
    </dgm:pt>
    <dgm:pt modelId="{88F982C2-5783-4BA4-8B8A-8F59808EBD8B}">
      <dgm:prSet phldrT="[Text]" custT="1"/>
      <dgm:spPr/>
      <dgm:t>
        <a:bodyPr/>
        <a:lstStyle/>
        <a:p>
          <a:r>
            <a:rPr lang="en-ZA" sz="2200" b="1" dirty="0" smtClean="0">
              <a:solidFill>
                <a:schemeClr val="tx1"/>
              </a:solidFill>
            </a:rPr>
            <a:t>Existing Plants </a:t>
          </a:r>
        </a:p>
        <a:p>
          <a:r>
            <a:rPr lang="en-ZA" sz="2000" dirty="0" smtClean="0"/>
            <a:t>- Required to comply with 2015 MES </a:t>
          </a:r>
          <a:endParaRPr lang="en-ZA" sz="2000" dirty="0"/>
        </a:p>
      </dgm:t>
    </dgm:pt>
    <dgm:pt modelId="{F8E6B4B7-7811-4876-9E40-B388F38F254B}" type="parTrans" cxnId="{C985D102-A633-47A6-9921-B479C19DFE11}">
      <dgm:prSet/>
      <dgm:spPr/>
      <dgm:t>
        <a:bodyPr/>
        <a:lstStyle/>
        <a:p>
          <a:endParaRPr lang="en-ZA" sz="2200"/>
        </a:p>
      </dgm:t>
    </dgm:pt>
    <dgm:pt modelId="{127D72D1-23B9-454B-9DCB-12E1145B9698}" type="sibTrans" cxnId="{C985D102-A633-47A6-9921-B479C19DFE11}">
      <dgm:prSet/>
      <dgm:spPr/>
      <dgm:t>
        <a:bodyPr/>
        <a:lstStyle/>
        <a:p>
          <a:endParaRPr lang="en-ZA" sz="2200"/>
        </a:p>
      </dgm:t>
    </dgm:pt>
    <dgm:pt modelId="{4658D29C-32FB-4F90-B9D0-5382A3D7BF16}">
      <dgm:prSet phldrT="[Text]" custT="1"/>
      <dgm:spPr/>
      <dgm:t>
        <a:bodyPr/>
        <a:lstStyle/>
        <a:p>
          <a:r>
            <a:rPr lang="en-ZA" sz="2200" b="1" dirty="0" smtClean="0">
              <a:solidFill>
                <a:schemeClr val="tx1"/>
              </a:solidFill>
            </a:rPr>
            <a:t>New Plants</a:t>
          </a:r>
        </a:p>
        <a:p>
          <a:r>
            <a:rPr lang="en-ZA" sz="2000" dirty="0" smtClean="0"/>
            <a:t> - Required to comply with 2020 MES</a:t>
          </a:r>
          <a:endParaRPr lang="en-ZA" sz="2000" dirty="0"/>
        </a:p>
      </dgm:t>
    </dgm:pt>
    <dgm:pt modelId="{3C0B0C5B-176A-45A9-8595-3E142477D6E4}" type="parTrans" cxnId="{16F0D64F-AEFB-4134-A257-68191322386B}">
      <dgm:prSet/>
      <dgm:spPr/>
      <dgm:t>
        <a:bodyPr/>
        <a:lstStyle/>
        <a:p>
          <a:endParaRPr lang="en-ZA" sz="2200"/>
        </a:p>
      </dgm:t>
    </dgm:pt>
    <dgm:pt modelId="{A135BF49-5C6A-44AD-BB68-09E24EFF2684}" type="sibTrans" cxnId="{16F0D64F-AEFB-4134-A257-68191322386B}">
      <dgm:prSet/>
      <dgm:spPr/>
      <dgm:t>
        <a:bodyPr/>
        <a:lstStyle/>
        <a:p>
          <a:endParaRPr lang="en-ZA" sz="2200"/>
        </a:p>
      </dgm:t>
    </dgm:pt>
    <dgm:pt modelId="{03877A4C-F0BA-4E68-BB11-F1747ECDEB73}">
      <dgm:prSet phldrT="[Text]" custT="1"/>
      <dgm:spPr/>
      <dgm:t>
        <a:bodyPr/>
        <a:lstStyle/>
        <a:p>
          <a:r>
            <a:rPr lang="en-ZA" sz="2200" b="1" dirty="0" smtClean="0"/>
            <a:t>2020 &amp; Beyond</a:t>
          </a:r>
          <a:endParaRPr lang="en-ZA" sz="2200" b="1" dirty="0"/>
        </a:p>
      </dgm:t>
    </dgm:pt>
    <dgm:pt modelId="{ECA93CFF-DC93-4D96-B52C-3EEAD358B69A}" type="parTrans" cxnId="{F75A3E4D-FB9B-4AA4-8BD0-F33F951BE0AD}">
      <dgm:prSet/>
      <dgm:spPr/>
      <dgm:t>
        <a:bodyPr/>
        <a:lstStyle/>
        <a:p>
          <a:endParaRPr lang="en-ZA" sz="2200"/>
        </a:p>
      </dgm:t>
    </dgm:pt>
    <dgm:pt modelId="{6CE3F385-B0B8-4C3E-9F0E-71413CE227C7}" type="sibTrans" cxnId="{F75A3E4D-FB9B-4AA4-8BD0-F33F951BE0AD}">
      <dgm:prSet/>
      <dgm:spPr/>
      <dgm:t>
        <a:bodyPr/>
        <a:lstStyle/>
        <a:p>
          <a:endParaRPr lang="en-ZA" sz="2200"/>
        </a:p>
      </dgm:t>
    </dgm:pt>
    <dgm:pt modelId="{5390C297-CDAB-45E1-B542-9741F2EA2DCF}">
      <dgm:prSet phldrT="[Text]" custT="1"/>
      <dgm:spPr/>
      <dgm:t>
        <a:bodyPr/>
        <a:lstStyle/>
        <a:p>
          <a:r>
            <a:rPr lang="en-ZA" sz="2200" b="1" dirty="0" smtClean="0">
              <a:solidFill>
                <a:schemeClr val="tx1"/>
              </a:solidFill>
            </a:rPr>
            <a:t>Existing Plants</a:t>
          </a:r>
        </a:p>
        <a:p>
          <a:r>
            <a:rPr lang="en-ZA" sz="2000" dirty="0" smtClean="0"/>
            <a:t>- Required to comply with 2020 MES  </a:t>
          </a:r>
          <a:endParaRPr lang="en-ZA" sz="2000" dirty="0"/>
        </a:p>
      </dgm:t>
    </dgm:pt>
    <dgm:pt modelId="{6883958D-5B32-4B9B-A578-242FE2645E49}" type="parTrans" cxnId="{4A1286FC-3BEE-44CB-BC3D-C29F0D726C77}">
      <dgm:prSet/>
      <dgm:spPr/>
      <dgm:t>
        <a:bodyPr/>
        <a:lstStyle/>
        <a:p>
          <a:endParaRPr lang="en-ZA" sz="2200"/>
        </a:p>
      </dgm:t>
    </dgm:pt>
    <dgm:pt modelId="{5E3BF411-1499-4021-85E1-C3F2569D75B8}" type="sibTrans" cxnId="{4A1286FC-3BEE-44CB-BC3D-C29F0D726C77}">
      <dgm:prSet/>
      <dgm:spPr/>
      <dgm:t>
        <a:bodyPr/>
        <a:lstStyle/>
        <a:p>
          <a:endParaRPr lang="en-ZA" sz="2200"/>
        </a:p>
      </dgm:t>
    </dgm:pt>
    <dgm:pt modelId="{E5B4DE52-8104-477C-BCED-469B25A4346F}">
      <dgm:prSet phldrT="[Text]" custT="1"/>
      <dgm:spPr/>
      <dgm:t>
        <a:bodyPr/>
        <a:lstStyle/>
        <a:p>
          <a:r>
            <a:rPr lang="en-ZA" sz="2200" b="1" dirty="0" smtClean="0">
              <a:solidFill>
                <a:schemeClr val="tx1"/>
              </a:solidFill>
            </a:rPr>
            <a:t>New Plants</a:t>
          </a:r>
        </a:p>
        <a:p>
          <a:r>
            <a:rPr lang="en-ZA" sz="2000" dirty="0" smtClean="0"/>
            <a:t>- Required to comply with 2020 MES</a:t>
          </a:r>
          <a:endParaRPr lang="en-ZA" sz="2000" dirty="0"/>
        </a:p>
      </dgm:t>
    </dgm:pt>
    <dgm:pt modelId="{A01183C0-6A54-4C55-AA4E-C6495C382BF5}" type="parTrans" cxnId="{56DB4CCC-B238-44AA-9B50-6C9DC6ED9E43}">
      <dgm:prSet/>
      <dgm:spPr/>
      <dgm:t>
        <a:bodyPr/>
        <a:lstStyle/>
        <a:p>
          <a:endParaRPr lang="en-ZA" sz="2200"/>
        </a:p>
      </dgm:t>
    </dgm:pt>
    <dgm:pt modelId="{1B65228D-A44F-4A64-9C5E-7B57A492A4EF}" type="sibTrans" cxnId="{56DB4CCC-B238-44AA-9B50-6C9DC6ED9E43}">
      <dgm:prSet/>
      <dgm:spPr/>
      <dgm:t>
        <a:bodyPr/>
        <a:lstStyle/>
        <a:p>
          <a:endParaRPr lang="en-ZA" sz="2200"/>
        </a:p>
      </dgm:t>
    </dgm:pt>
    <dgm:pt modelId="{805C8028-3079-43AD-AC1F-51C28BB4CEF3}" type="pres">
      <dgm:prSet presAssocID="{249245E7-88B0-4E45-BD01-6879105465CF}" presName="Name0" presStyleCnt="0">
        <dgm:presLayoutVars>
          <dgm:dir/>
          <dgm:animLvl val="lvl"/>
          <dgm:resizeHandles val="exact"/>
        </dgm:presLayoutVars>
      </dgm:prSet>
      <dgm:spPr/>
      <dgm:t>
        <a:bodyPr/>
        <a:lstStyle/>
        <a:p>
          <a:endParaRPr lang="en-ZA"/>
        </a:p>
      </dgm:t>
    </dgm:pt>
    <dgm:pt modelId="{F8EBB4D2-0F5E-414E-9C3A-85BF5FA81AB9}" type="pres">
      <dgm:prSet presAssocID="{03877A4C-F0BA-4E68-BB11-F1747ECDEB73}" presName="boxAndChildren" presStyleCnt="0"/>
      <dgm:spPr/>
    </dgm:pt>
    <dgm:pt modelId="{84BA9ADF-4A41-4DA8-B998-C0995382FEC4}" type="pres">
      <dgm:prSet presAssocID="{03877A4C-F0BA-4E68-BB11-F1747ECDEB73}" presName="parentTextBox" presStyleLbl="node1" presStyleIdx="0" presStyleCnt="3"/>
      <dgm:spPr/>
      <dgm:t>
        <a:bodyPr/>
        <a:lstStyle/>
        <a:p>
          <a:endParaRPr lang="en-ZA"/>
        </a:p>
      </dgm:t>
    </dgm:pt>
    <dgm:pt modelId="{C34B73A1-C03F-4904-A3C7-667BD3D9D206}" type="pres">
      <dgm:prSet presAssocID="{03877A4C-F0BA-4E68-BB11-F1747ECDEB73}" presName="entireBox" presStyleLbl="node1" presStyleIdx="0" presStyleCnt="3"/>
      <dgm:spPr/>
      <dgm:t>
        <a:bodyPr/>
        <a:lstStyle/>
        <a:p>
          <a:endParaRPr lang="en-ZA"/>
        </a:p>
      </dgm:t>
    </dgm:pt>
    <dgm:pt modelId="{C71AD2A5-3E15-40E8-B123-2D826BEA77EE}" type="pres">
      <dgm:prSet presAssocID="{03877A4C-F0BA-4E68-BB11-F1747ECDEB73}" presName="descendantBox" presStyleCnt="0"/>
      <dgm:spPr/>
    </dgm:pt>
    <dgm:pt modelId="{F1ABB222-EF5A-41E6-8B66-72DEFC207F08}" type="pres">
      <dgm:prSet presAssocID="{5390C297-CDAB-45E1-B542-9741F2EA2DCF}" presName="childTextBox" presStyleLbl="fgAccFollowNode1" presStyleIdx="0" presStyleCnt="6">
        <dgm:presLayoutVars>
          <dgm:bulletEnabled val="1"/>
        </dgm:presLayoutVars>
      </dgm:prSet>
      <dgm:spPr/>
      <dgm:t>
        <a:bodyPr/>
        <a:lstStyle/>
        <a:p>
          <a:endParaRPr lang="en-ZA"/>
        </a:p>
      </dgm:t>
    </dgm:pt>
    <dgm:pt modelId="{8C9CFE91-9226-4794-B3E9-DCF7D8F7F686}" type="pres">
      <dgm:prSet presAssocID="{E5B4DE52-8104-477C-BCED-469B25A4346F}" presName="childTextBox" presStyleLbl="fgAccFollowNode1" presStyleIdx="1" presStyleCnt="6">
        <dgm:presLayoutVars>
          <dgm:bulletEnabled val="1"/>
        </dgm:presLayoutVars>
      </dgm:prSet>
      <dgm:spPr/>
      <dgm:t>
        <a:bodyPr/>
        <a:lstStyle/>
        <a:p>
          <a:endParaRPr lang="en-ZA"/>
        </a:p>
      </dgm:t>
    </dgm:pt>
    <dgm:pt modelId="{BA2BEC78-F265-46D0-A25F-B123244D8968}" type="pres">
      <dgm:prSet presAssocID="{A34229A6-E0EC-413D-907C-B3910853247F}" presName="sp" presStyleCnt="0"/>
      <dgm:spPr/>
    </dgm:pt>
    <dgm:pt modelId="{444D03C5-06AD-44BD-819C-A61727998B66}" type="pres">
      <dgm:prSet presAssocID="{D6E00C1F-5765-4628-B1BD-EFA28CD0FA33}" presName="arrowAndChildren" presStyleCnt="0"/>
      <dgm:spPr/>
    </dgm:pt>
    <dgm:pt modelId="{162E55EE-5057-424C-8447-62143290DAD2}" type="pres">
      <dgm:prSet presAssocID="{D6E00C1F-5765-4628-B1BD-EFA28CD0FA33}" presName="parentTextArrow" presStyleLbl="node1" presStyleIdx="0" presStyleCnt="3"/>
      <dgm:spPr/>
      <dgm:t>
        <a:bodyPr/>
        <a:lstStyle/>
        <a:p>
          <a:endParaRPr lang="en-ZA"/>
        </a:p>
      </dgm:t>
    </dgm:pt>
    <dgm:pt modelId="{FC139C63-2B5E-4660-A3B0-42973947FE6E}" type="pres">
      <dgm:prSet presAssocID="{D6E00C1F-5765-4628-B1BD-EFA28CD0FA33}" presName="arrow" presStyleLbl="node1" presStyleIdx="1" presStyleCnt="3"/>
      <dgm:spPr/>
      <dgm:t>
        <a:bodyPr/>
        <a:lstStyle/>
        <a:p>
          <a:endParaRPr lang="en-ZA"/>
        </a:p>
      </dgm:t>
    </dgm:pt>
    <dgm:pt modelId="{502F8321-81E0-403E-BE25-D21F70A8C788}" type="pres">
      <dgm:prSet presAssocID="{D6E00C1F-5765-4628-B1BD-EFA28CD0FA33}" presName="descendantArrow" presStyleCnt="0"/>
      <dgm:spPr/>
    </dgm:pt>
    <dgm:pt modelId="{070D4947-B949-45F5-8EC2-8F2BD2F12ED2}" type="pres">
      <dgm:prSet presAssocID="{88F982C2-5783-4BA4-8B8A-8F59808EBD8B}" presName="childTextArrow" presStyleLbl="fgAccFollowNode1" presStyleIdx="2" presStyleCnt="6">
        <dgm:presLayoutVars>
          <dgm:bulletEnabled val="1"/>
        </dgm:presLayoutVars>
      </dgm:prSet>
      <dgm:spPr/>
      <dgm:t>
        <a:bodyPr/>
        <a:lstStyle/>
        <a:p>
          <a:endParaRPr lang="en-ZA"/>
        </a:p>
      </dgm:t>
    </dgm:pt>
    <dgm:pt modelId="{AFAE7241-96C1-4D74-BCF4-55FC93A29DDF}" type="pres">
      <dgm:prSet presAssocID="{4658D29C-32FB-4F90-B9D0-5382A3D7BF16}" presName="childTextArrow" presStyleLbl="fgAccFollowNode1" presStyleIdx="3" presStyleCnt="6" custLinFactNeighborX="2452">
        <dgm:presLayoutVars>
          <dgm:bulletEnabled val="1"/>
        </dgm:presLayoutVars>
      </dgm:prSet>
      <dgm:spPr/>
      <dgm:t>
        <a:bodyPr/>
        <a:lstStyle/>
        <a:p>
          <a:endParaRPr lang="en-ZA"/>
        </a:p>
      </dgm:t>
    </dgm:pt>
    <dgm:pt modelId="{458BA02B-D07C-43A4-BBFE-5E2DEB55E137}" type="pres">
      <dgm:prSet presAssocID="{0D1F701B-5E30-4F9B-8D7C-CC752944C358}" presName="sp" presStyleCnt="0"/>
      <dgm:spPr/>
    </dgm:pt>
    <dgm:pt modelId="{FE8E32E2-7A1F-44F0-A2AC-FB2599035EA0}" type="pres">
      <dgm:prSet presAssocID="{65A44051-A961-4D1B-AADA-3CBA88B7615E}" presName="arrowAndChildren" presStyleCnt="0"/>
      <dgm:spPr/>
    </dgm:pt>
    <dgm:pt modelId="{03507998-9DA4-458A-A0F5-8A363EB3EF1E}" type="pres">
      <dgm:prSet presAssocID="{65A44051-A961-4D1B-AADA-3CBA88B7615E}" presName="parentTextArrow" presStyleLbl="node1" presStyleIdx="1" presStyleCnt="3"/>
      <dgm:spPr/>
      <dgm:t>
        <a:bodyPr/>
        <a:lstStyle/>
        <a:p>
          <a:endParaRPr lang="en-ZA"/>
        </a:p>
      </dgm:t>
    </dgm:pt>
    <dgm:pt modelId="{4AB09E90-96B6-4A6F-959C-7916FEF1F7F7}" type="pres">
      <dgm:prSet presAssocID="{65A44051-A961-4D1B-AADA-3CBA88B7615E}" presName="arrow" presStyleLbl="node1" presStyleIdx="2" presStyleCnt="3"/>
      <dgm:spPr/>
      <dgm:t>
        <a:bodyPr/>
        <a:lstStyle/>
        <a:p>
          <a:endParaRPr lang="en-ZA"/>
        </a:p>
      </dgm:t>
    </dgm:pt>
    <dgm:pt modelId="{C114A23B-80AA-456E-9CAB-ACC56E3277DC}" type="pres">
      <dgm:prSet presAssocID="{65A44051-A961-4D1B-AADA-3CBA88B7615E}" presName="descendantArrow" presStyleCnt="0"/>
      <dgm:spPr/>
    </dgm:pt>
    <dgm:pt modelId="{A9714D89-D9F0-4756-A7FC-A5875F4F8190}" type="pres">
      <dgm:prSet presAssocID="{8E4FA37E-3101-4022-9C08-C182E674E869}" presName="childTextArrow" presStyleLbl="fgAccFollowNode1" presStyleIdx="4" presStyleCnt="6">
        <dgm:presLayoutVars>
          <dgm:bulletEnabled val="1"/>
        </dgm:presLayoutVars>
      </dgm:prSet>
      <dgm:spPr/>
      <dgm:t>
        <a:bodyPr/>
        <a:lstStyle/>
        <a:p>
          <a:endParaRPr lang="en-ZA"/>
        </a:p>
      </dgm:t>
    </dgm:pt>
    <dgm:pt modelId="{DCE66B25-2355-4E8F-BF8A-098B1797DE6A}" type="pres">
      <dgm:prSet presAssocID="{C5538E14-F19E-48C4-8253-10AF63665C11}" presName="childTextArrow" presStyleLbl="fgAccFollowNode1" presStyleIdx="5" presStyleCnt="6">
        <dgm:presLayoutVars>
          <dgm:bulletEnabled val="1"/>
        </dgm:presLayoutVars>
      </dgm:prSet>
      <dgm:spPr/>
      <dgm:t>
        <a:bodyPr/>
        <a:lstStyle/>
        <a:p>
          <a:endParaRPr lang="en-ZA"/>
        </a:p>
      </dgm:t>
    </dgm:pt>
  </dgm:ptLst>
  <dgm:cxnLst>
    <dgm:cxn modelId="{7DE6005D-FDEE-466A-8DC2-105856BC8FFC}" type="presOf" srcId="{C5538E14-F19E-48C4-8253-10AF63665C11}" destId="{DCE66B25-2355-4E8F-BF8A-098B1797DE6A}" srcOrd="0" destOrd="0" presId="urn:microsoft.com/office/officeart/2005/8/layout/process4"/>
    <dgm:cxn modelId="{224E84EA-C793-4F3D-AB3C-CD5E2CFAAADF}" type="presOf" srcId="{88F982C2-5783-4BA4-8B8A-8F59808EBD8B}" destId="{070D4947-B949-45F5-8EC2-8F2BD2F12ED2}" srcOrd="0" destOrd="0" presId="urn:microsoft.com/office/officeart/2005/8/layout/process4"/>
    <dgm:cxn modelId="{F86E02E9-827B-4EEF-9F02-6A6ED2E3A565}" type="presOf" srcId="{65A44051-A961-4D1B-AADA-3CBA88B7615E}" destId="{4AB09E90-96B6-4A6F-959C-7916FEF1F7F7}" srcOrd="1" destOrd="0" presId="urn:microsoft.com/office/officeart/2005/8/layout/process4"/>
    <dgm:cxn modelId="{A1DF3E89-5162-4FF7-A76D-D197342CC7FE}" srcId="{249245E7-88B0-4E45-BD01-6879105465CF}" destId="{D6E00C1F-5765-4628-B1BD-EFA28CD0FA33}" srcOrd="1" destOrd="0" parTransId="{FCD065EB-81AA-4C60-A653-D20080756E2D}" sibTransId="{A34229A6-E0EC-413D-907C-B3910853247F}"/>
    <dgm:cxn modelId="{296FEE4C-CAA2-4126-A12E-4788B5E49114}" type="presOf" srcId="{8E4FA37E-3101-4022-9C08-C182E674E869}" destId="{A9714D89-D9F0-4756-A7FC-A5875F4F8190}" srcOrd="0" destOrd="0" presId="urn:microsoft.com/office/officeart/2005/8/layout/process4"/>
    <dgm:cxn modelId="{A507B635-E27E-484D-A1F1-C3E60BC354F7}" srcId="{65A44051-A961-4D1B-AADA-3CBA88B7615E}" destId="{C5538E14-F19E-48C4-8253-10AF63665C11}" srcOrd="1" destOrd="0" parTransId="{BF6C11AD-AC10-4197-B91A-A470057D41E1}" sibTransId="{B32A0C8A-D6C4-445E-9D0C-20FDF2ABC009}"/>
    <dgm:cxn modelId="{A7CAFACE-E926-495E-B2FC-6B7C30BDAE6E}" type="presOf" srcId="{5390C297-CDAB-45E1-B542-9741F2EA2DCF}" destId="{F1ABB222-EF5A-41E6-8B66-72DEFC207F08}" srcOrd="0" destOrd="0" presId="urn:microsoft.com/office/officeart/2005/8/layout/process4"/>
    <dgm:cxn modelId="{497C7884-E933-4945-870D-8227F2B88796}" srcId="{249245E7-88B0-4E45-BD01-6879105465CF}" destId="{65A44051-A961-4D1B-AADA-3CBA88B7615E}" srcOrd="0" destOrd="0" parTransId="{C07BE0EB-3C9A-4E44-9DAC-0F8E86454E11}" sibTransId="{0D1F701B-5E30-4F9B-8D7C-CC752944C358}"/>
    <dgm:cxn modelId="{1673FD8E-9695-4F2B-B44F-D100C7653F8B}" type="presOf" srcId="{249245E7-88B0-4E45-BD01-6879105465CF}" destId="{805C8028-3079-43AD-AC1F-51C28BB4CEF3}" srcOrd="0" destOrd="0" presId="urn:microsoft.com/office/officeart/2005/8/layout/process4"/>
    <dgm:cxn modelId="{16F0D64F-AEFB-4134-A257-68191322386B}" srcId="{D6E00C1F-5765-4628-B1BD-EFA28CD0FA33}" destId="{4658D29C-32FB-4F90-B9D0-5382A3D7BF16}" srcOrd="1" destOrd="0" parTransId="{3C0B0C5B-176A-45A9-8595-3E142477D6E4}" sibTransId="{A135BF49-5C6A-44AD-BB68-09E24EFF2684}"/>
    <dgm:cxn modelId="{379C41CD-A101-425F-A96D-8018D58455BC}" type="presOf" srcId="{03877A4C-F0BA-4E68-BB11-F1747ECDEB73}" destId="{84BA9ADF-4A41-4DA8-B998-C0995382FEC4}" srcOrd="0" destOrd="0" presId="urn:microsoft.com/office/officeart/2005/8/layout/process4"/>
    <dgm:cxn modelId="{F6CAB430-F7CF-46A3-B77C-10D4C58E6F3E}" srcId="{65A44051-A961-4D1B-AADA-3CBA88B7615E}" destId="{8E4FA37E-3101-4022-9C08-C182E674E869}" srcOrd="0" destOrd="0" parTransId="{F68095CC-DBF5-414A-ADF2-4BB107A99648}" sibTransId="{406CDDDC-6756-4386-A775-AB947D7BA002}"/>
    <dgm:cxn modelId="{56DB4CCC-B238-44AA-9B50-6C9DC6ED9E43}" srcId="{03877A4C-F0BA-4E68-BB11-F1747ECDEB73}" destId="{E5B4DE52-8104-477C-BCED-469B25A4346F}" srcOrd="1" destOrd="0" parTransId="{A01183C0-6A54-4C55-AA4E-C6495C382BF5}" sibTransId="{1B65228D-A44F-4A64-9C5E-7B57A492A4EF}"/>
    <dgm:cxn modelId="{F75A3E4D-FB9B-4AA4-8BD0-F33F951BE0AD}" srcId="{249245E7-88B0-4E45-BD01-6879105465CF}" destId="{03877A4C-F0BA-4E68-BB11-F1747ECDEB73}" srcOrd="2" destOrd="0" parTransId="{ECA93CFF-DC93-4D96-B52C-3EEAD358B69A}" sibTransId="{6CE3F385-B0B8-4C3E-9F0E-71413CE227C7}"/>
    <dgm:cxn modelId="{156143D8-5060-496B-BF0A-8225015E8E02}" type="presOf" srcId="{65A44051-A961-4D1B-AADA-3CBA88B7615E}" destId="{03507998-9DA4-458A-A0F5-8A363EB3EF1E}" srcOrd="0" destOrd="0" presId="urn:microsoft.com/office/officeart/2005/8/layout/process4"/>
    <dgm:cxn modelId="{C985D102-A633-47A6-9921-B479C19DFE11}" srcId="{D6E00C1F-5765-4628-B1BD-EFA28CD0FA33}" destId="{88F982C2-5783-4BA4-8B8A-8F59808EBD8B}" srcOrd="0" destOrd="0" parTransId="{F8E6B4B7-7811-4876-9E40-B388F38F254B}" sibTransId="{127D72D1-23B9-454B-9DCB-12E1145B9698}"/>
    <dgm:cxn modelId="{14495B29-211F-4D6B-9C8E-CDADC979A3D0}" type="presOf" srcId="{D6E00C1F-5765-4628-B1BD-EFA28CD0FA33}" destId="{162E55EE-5057-424C-8447-62143290DAD2}" srcOrd="0" destOrd="0" presId="urn:microsoft.com/office/officeart/2005/8/layout/process4"/>
    <dgm:cxn modelId="{A153D5C4-EE0B-4C84-AF65-1ED1F6341CF0}" type="presOf" srcId="{03877A4C-F0BA-4E68-BB11-F1747ECDEB73}" destId="{C34B73A1-C03F-4904-A3C7-667BD3D9D206}" srcOrd="1" destOrd="0" presId="urn:microsoft.com/office/officeart/2005/8/layout/process4"/>
    <dgm:cxn modelId="{2EB4F472-7271-4517-9C64-CC8FC76031B0}" type="presOf" srcId="{4658D29C-32FB-4F90-B9D0-5382A3D7BF16}" destId="{AFAE7241-96C1-4D74-BCF4-55FC93A29DDF}" srcOrd="0" destOrd="0" presId="urn:microsoft.com/office/officeart/2005/8/layout/process4"/>
    <dgm:cxn modelId="{4A1286FC-3BEE-44CB-BC3D-C29F0D726C77}" srcId="{03877A4C-F0BA-4E68-BB11-F1747ECDEB73}" destId="{5390C297-CDAB-45E1-B542-9741F2EA2DCF}" srcOrd="0" destOrd="0" parTransId="{6883958D-5B32-4B9B-A578-242FE2645E49}" sibTransId="{5E3BF411-1499-4021-85E1-C3F2569D75B8}"/>
    <dgm:cxn modelId="{612F824D-FF5A-4C9A-AB02-EAEC6A1BD626}" type="presOf" srcId="{D6E00C1F-5765-4628-B1BD-EFA28CD0FA33}" destId="{FC139C63-2B5E-4660-A3B0-42973947FE6E}" srcOrd="1" destOrd="0" presId="urn:microsoft.com/office/officeart/2005/8/layout/process4"/>
    <dgm:cxn modelId="{AA6CFCEB-696E-462F-BB95-C4CB11926025}" type="presOf" srcId="{E5B4DE52-8104-477C-BCED-469B25A4346F}" destId="{8C9CFE91-9226-4794-B3E9-DCF7D8F7F686}" srcOrd="0" destOrd="0" presId="urn:microsoft.com/office/officeart/2005/8/layout/process4"/>
    <dgm:cxn modelId="{8CD12DA9-AF0A-4250-90DB-49976DC93A56}" type="presParOf" srcId="{805C8028-3079-43AD-AC1F-51C28BB4CEF3}" destId="{F8EBB4D2-0F5E-414E-9C3A-85BF5FA81AB9}" srcOrd="0" destOrd="0" presId="urn:microsoft.com/office/officeart/2005/8/layout/process4"/>
    <dgm:cxn modelId="{2BEC2BE8-732C-4B2C-8860-32FB28681CD8}" type="presParOf" srcId="{F8EBB4D2-0F5E-414E-9C3A-85BF5FA81AB9}" destId="{84BA9ADF-4A41-4DA8-B998-C0995382FEC4}" srcOrd="0" destOrd="0" presId="urn:microsoft.com/office/officeart/2005/8/layout/process4"/>
    <dgm:cxn modelId="{3F5DAF3B-9F97-40A0-929F-D45087B4A6C7}" type="presParOf" srcId="{F8EBB4D2-0F5E-414E-9C3A-85BF5FA81AB9}" destId="{C34B73A1-C03F-4904-A3C7-667BD3D9D206}" srcOrd="1" destOrd="0" presId="urn:microsoft.com/office/officeart/2005/8/layout/process4"/>
    <dgm:cxn modelId="{5B6A0F8B-1307-4578-87E0-43325F5480D2}" type="presParOf" srcId="{F8EBB4D2-0F5E-414E-9C3A-85BF5FA81AB9}" destId="{C71AD2A5-3E15-40E8-B123-2D826BEA77EE}" srcOrd="2" destOrd="0" presId="urn:microsoft.com/office/officeart/2005/8/layout/process4"/>
    <dgm:cxn modelId="{C15AA530-EA37-4A00-AA33-CCCD2F0A5A39}" type="presParOf" srcId="{C71AD2A5-3E15-40E8-B123-2D826BEA77EE}" destId="{F1ABB222-EF5A-41E6-8B66-72DEFC207F08}" srcOrd="0" destOrd="0" presId="urn:microsoft.com/office/officeart/2005/8/layout/process4"/>
    <dgm:cxn modelId="{59D28D6B-25B7-496D-B2CF-106E8F5F5E7F}" type="presParOf" srcId="{C71AD2A5-3E15-40E8-B123-2D826BEA77EE}" destId="{8C9CFE91-9226-4794-B3E9-DCF7D8F7F686}" srcOrd="1" destOrd="0" presId="urn:microsoft.com/office/officeart/2005/8/layout/process4"/>
    <dgm:cxn modelId="{49B394EB-8039-4A96-9790-54845FAE4F94}" type="presParOf" srcId="{805C8028-3079-43AD-AC1F-51C28BB4CEF3}" destId="{BA2BEC78-F265-46D0-A25F-B123244D8968}" srcOrd="1" destOrd="0" presId="urn:microsoft.com/office/officeart/2005/8/layout/process4"/>
    <dgm:cxn modelId="{41627642-BD18-4A63-8531-7805F2700CBC}" type="presParOf" srcId="{805C8028-3079-43AD-AC1F-51C28BB4CEF3}" destId="{444D03C5-06AD-44BD-819C-A61727998B66}" srcOrd="2" destOrd="0" presId="urn:microsoft.com/office/officeart/2005/8/layout/process4"/>
    <dgm:cxn modelId="{34F8258F-9230-47DE-918A-B15201F8B705}" type="presParOf" srcId="{444D03C5-06AD-44BD-819C-A61727998B66}" destId="{162E55EE-5057-424C-8447-62143290DAD2}" srcOrd="0" destOrd="0" presId="urn:microsoft.com/office/officeart/2005/8/layout/process4"/>
    <dgm:cxn modelId="{77C1B022-EED5-4925-A087-E579BA9BB295}" type="presParOf" srcId="{444D03C5-06AD-44BD-819C-A61727998B66}" destId="{FC139C63-2B5E-4660-A3B0-42973947FE6E}" srcOrd="1" destOrd="0" presId="urn:microsoft.com/office/officeart/2005/8/layout/process4"/>
    <dgm:cxn modelId="{D18646C1-A75D-4322-9045-0A9A067647C0}" type="presParOf" srcId="{444D03C5-06AD-44BD-819C-A61727998B66}" destId="{502F8321-81E0-403E-BE25-D21F70A8C788}" srcOrd="2" destOrd="0" presId="urn:microsoft.com/office/officeart/2005/8/layout/process4"/>
    <dgm:cxn modelId="{1728BBD0-EF57-435A-A84B-0F8B44B2FBDC}" type="presParOf" srcId="{502F8321-81E0-403E-BE25-D21F70A8C788}" destId="{070D4947-B949-45F5-8EC2-8F2BD2F12ED2}" srcOrd="0" destOrd="0" presId="urn:microsoft.com/office/officeart/2005/8/layout/process4"/>
    <dgm:cxn modelId="{01791AFB-2A84-4E8B-8AE4-A496446B9CA9}" type="presParOf" srcId="{502F8321-81E0-403E-BE25-D21F70A8C788}" destId="{AFAE7241-96C1-4D74-BCF4-55FC93A29DDF}" srcOrd="1" destOrd="0" presId="urn:microsoft.com/office/officeart/2005/8/layout/process4"/>
    <dgm:cxn modelId="{72B8053D-13E7-43E1-83CA-AF6F78F49BE8}" type="presParOf" srcId="{805C8028-3079-43AD-AC1F-51C28BB4CEF3}" destId="{458BA02B-D07C-43A4-BBFE-5E2DEB55E137}" srcOrd="3" destOrd="0" presId="urn:microsoft.com/office/officeart/2005/8/layout/process4"/>
    <dgm:cxn modelId="{2D1F05A7-18B1-4EEB-A900-0A131384B854}" type="presParOf" srcId="{805C8028-3079-43AD-AC1F-51C28BB4CEF3}" destId="{FE8E32E2-7A1F-44F0-A2AC-FB2599035EA0}" srcOrd="4" destOrd="0" presId="urn:microsoft.com/office/officeart/2005/8/layout/process4"/>
    <dgm:cxn modelId="{6F9B063B-6B63-4591-B91D-D184C2636208}" type="presParOf" srcId="{FE8E32E2-7A1F-44F0-A2AC-FB2599035EA0}" destId="{03507998-9DA4-458A-A0F5-8A363EB3EF1E}" srcOrd="0" destOrd="0" presId="urn:microsoft.com/office/officeart/2005/8/layout/process4"/>
    <dgm:cxn modelId="{BE4D8E8A-4875-462F-B4A3-681CBF99051C}" type="presParOf" srcId="{FE8E32E2-7A1F-44F0-A2AC-FB2599035EA0}" destId="{4AB09E90-96B6-4A6F-959C-7916FEF1F7F7}" srcOrd="1" destOrd="0" presId="urn:microsoft.com/office/officeart/2005/8/layout/process4"/>
    <dgm:cxn modelId="{241089F1-2136-4985-ACF6-6EBB7C622192}" type="presParOf" srcId="{FE8E32E2-7A1F-44F0-A2AC-FB2599035EA0}" destId="{C114A23B-80AA-456E-9CAB-ACC56E3277DC}" srcOrd="2" destOrd="0" presId="urn:microsoft.com/office/officeart/2005/8/layout/process4"/>
    <dgm:cxn modelId="{CE6DFD3C-0850-466C-B8FF-A621138F622F}" type="presParOf" srcId="{C114A23B-80AA-456E-9CAB-ACC56E3277DC}" destId="{A9714D89-D9F0-4756-A7FC-A5875F4F8190}" srcOrd="0" destOrd="0" presId="urn:microsoft.com/office/officeart/2005/8/layout/process4"/>
    <dgm:cxn modelId="{73F1807D-2822-45F9-9EAD-26CD8F46D0D4}" type="presParOf" srcId="{C114A23B-80AA-456E-9CAB-ACC56E3277DC}" destId="{DCE66B25-2355-4E8F-BF8A-098B1797DE6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ED81E2F-462E-4492-A2CB-C93D828DE075}" type="datetimeFigureOut">
              <a:rPr lang="en-ZA" smtClean="0"/>
              <a:t>2017/09/11</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FEF368C-4848-402B-94ED-5DC325EC23D0}" type="slidenum">
              <a:rPr lang="en-ZA" smtClean="0"/>
              <a:t>‹#›</a:t>
            </a:fld>
            <a:endParaRPr lang="en-ZA"/>
          </a:p>
        </p:txBody>
      </p:sp>
    </p:spTree>
    <p:extLst>
      <p:ext uri="{BB962C8B-B14F-4D97-AF65-F5344CB8AC3E}">
        <p14:creationId xmlns:p14="http://schemas.microsoft.com/office/powerpoint/2010/main" val="1100710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2267BD2-5A09-4474-A349-2BCB59E982CB}" type="datetimeFigureOut">
              <a:rPr lang="en-US" smtClean="0"/>
              <a:t>9/11/2017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592F5A2-70CA-4E2B-B9EF-EFA3A6FC5559}" type="slidenum">
              <a:rPr lang="en-US" smtClean="0"/>
              <a:t>‹#›</a:t>
            </a:fld>
            <a:endParaRPr lang="en-US"/>
          </a:p>
        </p:txBody>
      </p:sp>
    </p:spTree>
    <p:extLst>
      <p:ext uri="{BB962C8B-B14F-4D97-AF65-F5344CB8AC3E}">
        <p14:creationId xmlns:p14="http://schemas.microsoft.com/office/powerpoint/2010/main" val="132794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592F5A2-70CA-4E2B-B9EF-EFA3A6FC5559}" type="slidenum">
              <a:rPr lang="en-US" smtClean="0"/>
              <a:t>9</a:t>
            </a:fld>
            <a:endParaRPr lang="en-US"/>
          </a:p>
        </p:txBody>
      </p:sp>
    </p:spTree>
    <p:extLst>
      <p:ext uri="{BB962C8B-B14F-4D97-AF65-F5344CB8AC3E}">
        <p14:creationId xmlns:p14="http://schemas.microsoft.com/office/powerpoint/2010/main" val="12749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3A4A3-1339-8F4A-AB34-FE05E7F3EAE9}" type="slidenum">
              <a:rPr lang="en-US" smtClean="0"/>
              <a:t>‹#›</a:t>
            </a:fld>
            <a:endParaRPr lang="en-US"/>
          </a:p>
        </p:txBody>
      </p:sp>
    </p:spTree>
    <p:extLst>
      <p:ext uri="{BB962C8B-B14F-4D97-AF65-F5344CB8AC3E}">
        <p14:creationId xmlns:p14="http://schemas.microsoft.com/office/powerpoint/2010/main" val="93522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3A4A3-1339-8F4A-AB34-FE05E7F3EAE9}" type="slidenum">
              <a:rPr lang="en-US" smtClean="0"/>
              <a:t>‹#›</a:t>
            </a:fld>
            <a:endParaRPr lang="en-US"/>
          </a:p>
        </p:txBody>
      </p:sp>
    </p:spTree>
    <p:extLst>
      <p:ext uri="{BB962C8B-B14F-4D97-AF65-F5344CB8AC3E}">
        <p14:creationId xmlns:p14="http://schemas.microsoft.com/office/powerpoint/2010/main" val="172654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3A4A3-1339-8F4A-AB34-FE05E7F3EAE9}" type="slidenum">
              <a:rPr lang="en-US" smtClean="0"/>
              <a:t>‹#›</a:t>
            </a:fld>
            <a:endParaRPr lang="en-US"/>
          </a:p>
        </p:txBody>
      </p:sp>
    </p:spTree>
    <p:extLst>
      <p:ext uri="{BB962C8B-B14F-4D97-AF65-F5344CB8AC3E}">
        <p14:creationId xmlns:p14="http://schemas.microsoft.com/office/powerpoint/2010/main" val="2534370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C5237B7-37B0-467F-A560-0AB5DF84C66F}" type="datetime1">
              <a:rPr lang="en-US"/>
              <a:pPr>
                <a:defRPr/>
              </a:pPr>
              <a:t>9/11/2017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E6EC48-ABEF-4AD6-9EC0-BE6C16F9F184}" type="slidenum">
              <a:rPr lang="en-US" altLang="en-US"/>
              <a:pPr>
                <a:defRPr/>
              </a:pPr>
              <a:t>‹#›</a:t>
            </a:fld>
            <a:endParaRPr lang="en-US" altLang="en-US"/>
          </a:p>
        </p:txBody>
      </p:sp>
    </p:spTree>
    <p:extLst>
      <p:ext uri="{BB962C8B-B14F-4D97-AF65-F5344CB8AC3E}">
        <p14:creationId xmlns:p14="http://schemas.microsoft.com/office/powerpoint/2010/main" val="2227524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5237B7-37B0-467F-A560-0AB5DF84C66F}" type="datetime1">
              <a:rPr lang="en-US"/>
              <a:pPr>
                <a:defRPr/>
              </a:pPr>
              <a:t>9/11/2017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164AFF-3FE4-4DD9-81E7-4F6539F0BE82}" type="slidenum">
              <a:rPr lang="en-US" altLang="en-US"/>
              <a:pPr>
                <a:defRPr/>
              </a:pPr>
              <a:t>‹#›</a:t>
            </a:fld>
            <a:endParaRPr lang="en-US" altLang="en-US"/>
          </a:p>
        </p:txBody>
      </p:sp>
    </p:spTree>
    <p:extLst>
      <p:ext uri="{BB962C8B-B14F-4D97-AF65-F5344CB8AC3E}">
        <p14:creationId xmlns:p14="http://schemas.microsoft.com/office/powerpoint/2010/main" val="1972690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5237B7-37B0-467F-A560-0AB5DF84C66F}" type="datetime1">
              <a:rPr lang="en-US"/>
              <a:pPr>
                <a:defRPr/>
              </a:pPr>
              <a:t>9/11/2017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6DE829-8CCD-446F-80F4-47F17458CB5F}" type="slidenum">
              <a:rPr lang="en-US" altLang="en-US"/>
              <a:pPr>
                <a:defRPr/>
              </a:pPr>
              <a:t>‹#›</a:t>
            </a:fld>
            <a:endParaRPr lang="en-US" altLang="en-US"/>
          </a:p>
        </p:txBody>
      </p:sp>
    </p:spTree>
    <p:extLst>
      <p:ext uri="{BB962C8B-B14F-4D97-AF65-F5344CB8AC3E}">
        <p14:creationId xmlns:p14="http://schemas.microsoft.com/office/powerpoint/2010/main" val="867330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5237B7-37B0-467F-A560-0AB5DF84C66F}" type="datetime1">
              <a:rPr lang="en-US"/>
              <a:pPr>
                <a:defRPr/>
              </a:pPr>
              <a:t>9/11/2017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00A7D1-EDE2-4245-9E2C-93219DF357EA}" type="slidenum">
              <a:rPr lang="en-US" altLang="en-US"/>
              <a:pPr>
                <a:defRPr/>
              </a:pPr>
              <a:t>‹#›</a:t>
            </a:fld>
            <a:endParaRPr lang="en-US" altLang="en-US"/>
          </a:p>
        </p:txBody>
      </p:sp>
    </p:spTree>
    <p:extLst>
      <p:ext uri="{BB962C8B-B14F-4D97-AF65-F5344CB8AC3E}">
        <p14:creationId xmlns:p14="http://schemas.microsoft.com/office/powerpoint/2010/main" val="2200176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5237B7-37B0-467F-A560-0AB5DF84C66F}" type="datetime1">
              <a:rPr lang="en-US"/>
              <a:pPr>
                <a:defRPr/>
              </a:pPr>
              <a:t>9/11/2017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E84B97-0671-4994-A6E6-D4162CF9F238}" type="slidenum">
              <a:rPr lang="en-US" altLang="en-US"/>
              <a:pPr>
                <a:defRPr/>
              </a:pPr>
              <a:t>‹#›</a:t>
            </a:fld>
            <a:endParaRPr lang="en-US" altLang="en-US"/>
          </a:p>
        </p:txBody>
      </p:sp>
    </p:spTree>
    <p:extLst>
      <p:ext uri="{BB962C8B-B14F-4D97-AF65-F5344CB8AC3E}">
        <p14:creationId xmlns:p14="http://schemas.microsoft.com/office/powerpoint/2010/main" val="3711697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C5237B7-37B0-467F-A560-0AB5DF84C66F}" type="datetime1">
              <a:rPr lang="en-US"/>
              <a:pPr>
                <a:defRPr/>
              </a:pPr>
              <a:t>9/11/2017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79307D-52D4-4254-BBFE-E681238E2665}" type="slidenum">
              <a:rPr lang="en-US" altLang="en-US"/>
              <a:pPr>
                <a:defRPr/>
              </a:pPr>
              <a:t>‹#›</a:t>
            </a:fld>
            <a:endParaRPr lang="en-US" altLang="en-US"/>
          </a:p>
        </p:txBody>
      </p:sp>
    </p:spTree>
    <p:extLst>
      <p:ext uri="{BB962C8B-B14F-4D97-AF65-F5344CB8AC3E}">
        <p14:creationId xmlns:p14="http://schemas.microsoft.com/office/powerpoint/2010/main" val="2252418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5237B7-37B0-467F-A560-0AB5DF84C66F}" type="datetime1">
              <a:rPr lang="en-US"/>
              <a:pPr>
                <a:defRPr/>
              </a:pPr>
              <a:t>9/11/2017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99683A-2A4A-4B7D-B4E3-EB6BDB8CF4A5}" type="slidenum">
              <a:rPr lang="en-US" altLang="en-US"/>
              <a:pPr>
                <a:defRPr/>
              </a:pPr>
              <a:t>‹#›</a:t>
            </a:fld>
            <a:endParaRPr lang="en-US" altLang="en-US"/>
          </a:p>
        </p:txBody>
      </p:sp>
    </p:spTree>
    <p:extLst>
      <p:ext uri="{BB962C8B-B14F-4D97-AF65-F5344CB8AC3E}">
        <p14:creationId xmlns:p14="http://schemas.microsoft.com/office/powerpoint/2010/main" val="1970074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77" y="27307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8" y="143512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5237B7-37B0-467F-A560-0AB5DF84C66F}" type="datetime1">
              <a:rPr lang="en-US"/>
              <a:pPr>
                <a:defRPr/>
              </a:pPr>
              <a:t>9/11/2017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45AE1A-8573-4E79-BE8B-BE937C98BF35}" type="slidenum">
              <a:rPr lang="en-US" altLang="en-US"/>
              <a:pPr>
                <a:defRPr/>
              </a:pPr>
              <a:t>‹#›</a:t>
            </a:fld>
            <a:endParaRPr lang="en-US" altLang="en-US"/>
          </a:p>
        </p:txBody>
      </p:sp>
    </p:spTree>
    <p:extLst>
      <p:ext uri="{BB962C8B-B14F-4D97-AF65-F5344CB8AC3E}">
        <p14:creationId xmlns:p14="http://schemas.microsoft.com/office/powerpoint/2010/main" val="404085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3A4A3-1339-8F4A-AB34-FE05E7F3EAE9}" type="slidenum">
              <a:rPr lang="en-US" smtClean="0"/>
              <a:t>‹#›</a:t>
            </a:fld>
            <a:endParaRPr lang="en-US"/>
          </a:p>
        </p:txBody>
      </p:sp>
    </p:spTree>
    <p:extLst>
      <p:ext uri="{BB962C8B-B14F-4D97-AF65-F5344CB8AC3E}">
        <p14:creationId xmlns:p14="http://schemas.microsoft.com/office/powerpoint/2010/main" val="2515603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5237B7-37B0-467F-A560-0AB5DF84C66F}" type="datetime1">
              <a:rPr lang="en-US"/>
              <a:pPr>
                <a:defRPr/>
              </a:pPr>
              <a:t>9/11/2017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6D1CF0-C91A-4D41-B7B2-EB358A14954B}" type="slidenum">
              <a:rPr lang="en-US" altLang="en-US"/>
              <a:pPr>
                <a:defRPr/>
              </a:pPr>
              <a:t>‹#›</a:t>
            </a:fld>
            <a:endParaRPr lang="en-US" altLang="en-US"/>
          </a:p>
        </p:txBody>
      </p:sp>
    </p:spTree>
    <p:extLst>
      <p:ext uri="{BB962C8B-B14F-4D97-AF65-F5344CB8AC3E}">
        <p14:creationId xmlns:p14="http://schemas.microsoft.com/office/powerpoint/2010/main" val="359850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5237B7-37B0-467F-A560-0AB5DF84C66F}" type="datetime1">
              <a:rPr lang="en-US"/>
              <a:pPr>
                <a:defRPr/>
              </a:pPr>
              <a:t>9/11/2017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08662B-9642-4B20-8280-76EE612BB869}" type="slidenum">
              <a:rPr lang="en-US" altLang="en-US"/>
              <a:pPr>
                <a:defRPr/>
              </a:pPr>
              <a:t>‹#›</a:t>
            </a:fld>
            <a:endParaRPr lang="en-US" altLang="en-US"/>
          </a:p>
        </p:txBody>
      </p:sp>
    </p:spTree>
    <p:extLst>
      <p:ext uri="{BB962C8B-B14F-4D97-AF65-F5344CB8AC3E}">
        <p14:creationId xmlns:p14="http://schemas.microsoft.com/office/powerpoint/2010/main" val="1366127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5237B7-37B0-467F-A560-0AB5DF84C66F}" type="datetime1">
              <a:rPr lang="en-US"/>
              <a:pPr>
                <a:defRPr/>
              </a:pPr>
              <a:t>9/11/2017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CA2DAD-4304-4F87-A81D-75450BBA35AF}" type="slidenum">
              <a:rPr lang="en-US" altLang="en-US"/>
              <a:pPr>
                <a:defRPr/>
              </a:pPr>
              <a:t>‹#›</a:t>
            </a:fld>
            <a:endParaRPr lang="en-US" altLang="en-US"/>
          </a:p>
        </p:txBody>
      </p:sp>
    </p:spTree>
    <p:extLst>
      <p:ext uri="{BB962C8B-B14F-4D97-AF65-F5344CB8AC3E}">
        <p14:creationId xmlns:p14="http://schemas.microsoft.com/office/powerpoint/2010/main" val="1172631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48" descr="Poster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1"/>
          <p:cNvSpPr txBox="1">
            <a:spLocks noChangeArrowheads="1"/>
          </p:cNvSpPr>
          <p:nvPr/>
        </p:nvSpPr>
        <p:spPr bwMode="auto">
          <a:xfrm>
            <a:off x="0" y="0"/>
            <a:ext cx="2971800" cy="378618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dirty="0">
                <a:solidFill>
                  <a:srgbClr val="002060"/>
                </a:solidFill>
                <a:effectLst>
                  <a:outerShdw blurRad="38100" dist="38100" dir="2700000" algn="tl">
                    <a:srgbClr val="C0C0C0"/>
                  </a:outerShdw>
                </a:effectLst>
                <a:cs typeface="Arial" panose="020B0604020202020204" pitchFamily="34" charset="0"/>
              </a:rPr>
              <a:t>The National Environment Management: Air Quality Act (Act No. 39 of 2004)</a:t>
            </a:r>
          </a:p>
          <a:p>
            <a:pPr algn="ctr" fontAlgn="base">
              <a:spcBef>
                <a:spcPct val="50000"/>
              </a:spcBef>
              <a:spcAft>
                <a:spcPct val="0"/>
              </a:spcAft>
              <a:defRPr/>
            </a:pPr>
            <a:r>
              <a:rPr lang="en-US" sz="2400" dirty="0">
                <a:solidFill>
                  <a:srgbClr val="002060"/>
                </a:solidFill>
                <a:effectLst>
                  <a:outerShdw blurRad="38100" dist="38100" dir="2700000" algn="tl">
                    <a:srgbClr val="C0C0C0"/>
                  </a:outerShdw>
                </a:effectLst>
                <a:cs typeface="Arial" panose="020B0604020202020204" pitchFamily="34" charset="0"/>
              </a:rPr>
              <a:t>Turning the page on poor air quality in South Africa</a:t>
            </a:r>
          </a:p>
          <a:p>
            <a:pPr fontAlgn="base">
              <a:spcBef>
                <a:spcPct val="50000"/>
              </a:spcBef>
              <a:spcAft>
                <a:spcPct val="0"/>
              </a:spcAft>
              <a:defRPr/>
            </a:pPr>
            <a:endParaRPr lang="en-GB" sz="2400" dirty="0">
              <a:solidFill>
                <a:srgbClr val="EEECE1"/>
              </a:solidFill>
              <a:effectLst>
                <a:outerShdw blurRad="38100" dist="38100" dir="2700000" algn="tl">
                  <a:srgbClr val="C0C0C0"/>
                </a:outerShdw>
              </a:effectLst>
              <a:cs typeface="Arial" panose="020B0604020202020204" pitchFamily="34" charset="0"/>
            </a:endParaRPr>
          </a:p>
        </p:txBody>
      </p:sp>
      <p:sp>
        <p:nvSpPr>
          <p:cNvPr id="5160" name="Rectangle 40"/>
          <p:cNvSpPr>
            <a:spLocks noGrp="1" noChangeArrowheads="1"/>
          </p:cNvSpPr>
          <p:nvPr>
            <p:ph type="ctrTitle"/>
          </p:nvPr>
        </p:nvSpPr>
        <p:spPr>
          <a:xfrm>
            <a:off x="3657600" y="457200"/>
            <a:ext cx="5486400" cy="5486400"/>
          </a:xfrm>
        </p:spPr>
        <p:txBody>
          <a:bodyPr anchorCtr="1"/>
          <a:lstStyle>
            <a:lvl1pPr>
              <a:defRPr sz="4000"/>
            </a:lvl1pPr>
          </a:lstStyle>
          <a:p>
            <a:r>
              <a:rPr lang="en-GB" dirty="0"/>
              <a:t>Click to edit Master title style</a:t>
            </a:r>
          </a:p>
        </p:txBody>
      </p:sp>
    </p:spTree>
    <p:extLst>
      <p:ext uri="{BB962C8B-B14F-4D97-AF65-F5344CB8AC3E}">
        <p14:creationId xmlns:p14="http://schemas.microsoft.com/office/powerpoint/2010/main" val="1090883162"/>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3A4A3-1339-8F4A-AB34-FE05E7F3EAE9}" type="slidenum">
              <a:rPr lang="en-US" smtClean="0"/>
              <a:t>‹#›</a:t>
            </a:fld>
            <a:endParaRPr lang="en-US"/>
          </a:p>
        </p:txBody>
      </p:sp>
    </p:spTree>
    <p:extLst>
      <p:ext uri="{BB962C8B-B14F-4D97-AF65-F5344CB8AC3E}">
        <p14:creationId xmlns:p14="http://schemas.microsoft.com/office/powerpoint/2010/main" val="238381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3A4A3-1339-8F4A-AB34-FE05E7F3EAE9}" type="slidenum">
              <a:rPr lang="en-US" smtClean="0"/>
              <a:t>‹#›</a:t>
            </a:fld>
            <a:endParaRPr lang="en-US"/>
          </a:p>
        </p:txBody>
      </p:sp>
    </p:spTree>
    <p:extLst>
      <p:ext uri="{BB962C8B-B14F-4D97-AF65-F5344CB8AC3E}">
        <p14:creationId xmlns:p14="http://schemas.microsoft.com/office/powerpoint/2010/main" val="8705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03A4A3-1339-8F4A-AB34-FE05E7F3EAE9}" type="slidenum">
              <a:rPr lang="en-US" smtClean="0"/>
              <a:t>‹#›</a:t>
            </a:fld>
            <a:endParaRPr lang="en-US"/>
          </a:p>
        </p:txBody>
      </p:sp>
    </p:spTree>
    <p:extLst>
      <p:ext uri="{BB962C8B-B14F-4D97-AF65-F5344CB8AC3E}">
        <p14:creationId xmlns:p14="http://schemas.microsoft.com/office/powerpoint/2010/main" val="338219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03A4A3-1339-8F4A-AB34-FE05E7F3EAE9}" type="slidenum">
              <a:rPr lang="en-US" smtClean="0"/>
              <a:t>‹#›</a:t>
            </a:fld>
            <a:endParaRPr lang="en-US"/>
          </a:p>
        </p:txBody>
      </p:sp>
    </p:spTree>
    <p:extLst>
      <p:ext uri="{BB962C8B-B14F-4D97-AF65-F5344CB8AC3E}">
        <p14:creationId xmlns:p14="http://schemas.microsoft.com/office/powerpoint/2010/main" val="380813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03A4A3-1339-8F4A-AB34-FE05E7F3EAE9}" type="slidenum">
              <a:rPr lang="en-US" smtClean="0"/>
              <a:t>‹#›</a:t>
            </a:fld>
            <a:endParaRPr lang="en-US"/>
          </a:p>
        </p:txBody>
      </p:sp>
    </p:spTree>
    <p:extLst>
      <p:ext uri="{BB962C8B-B14F-4D97-AF65-F5344CB8AC3E}">
        <p14:creationId xmlns:p14="http://schemas.microsoft.com/office/powerpoint/2010/main" val="240014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3A4A3-1339-8F4A-AB34-FE05E7F3EAE9}" type="slidenum">
              <a:rPr lang="en-US" smtClean="0"/>
              <a:t>‹#›</a:t>
            </a:fld>
            <a:endParaRPr lang="en-US"/>
          </a:p>
        </p:txBody>
      </p:sp>
    </p:spTree>
    <p:extLst>
      <p:ext uri="{BB962C8B-B14F-4D97-AF65-F5344CB8AC3E}">
        <p14:creationId xmlns:p14="http://schemas.microsoft.com/office/powerpoint/2010/main" val="54017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3A4A3-1339-8F4A-AB34-FE05E7F3EAE9}" type="slidenum">
              <a:rPr lang="en-US" smtClean="0"/>
              <a:t>‹#›</a:t>
            </a:fld>
            <a:endParaRPr lang="en-US"/>
          </a:p>
        </p:txBody>
      </p:sp>
    </p:spTree>
    <p:extLst>
      <p:ext uri="{BB962C8B-B14F-4D97-AF65-F5344CB8AC3E}">
        <p14:creationId xmlns:p14="http://schemas.microsoft.com/office/powerpoint/2010/main" val="69436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t>9/11/2017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t>‹#›</a:t>
            </a:fld>
            <a:endParaRPr lang="en-US"/>
          </a:p>
        </p:txBody>
      </p:sp>
    </p:spTree>
    <p:extLst>
      <p:ext uri="{BB962C8B-B14F-4D97-AF65-F5344CB8AC3E}">
        <p14:creationId xmlns:p14="http://schemas.microsoft.com/office/powerpoint/2010/main" val="616353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AC5237B7-37B0-467F-A560-0AB5DF84C66F}" type="datetime1">
              <a:rPr lang="en-US"/>
              <a:pPr>
                <a:defRPr/>
              </a:pPr>
              <a:t>9/11/2017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FF3B2258-DE35-471D-AAB0-6B796360169C}"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539334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364" y="2899467"/>
            <a:ext cx="8925636" cy="840020"/>
          </a:xfrm>
        </p:spPr>
        <p:txBody>
          <a:bodyPr>
            <a:noAutofit/>
          </a:bodyPr>
          <a:lstStyle/>
          <a:p>
            <a:r>
              <a:rPr lang="en-US" sz="3600" b="1" dirty="0" smtClean="0">
                <a:solidFill>
                  <a:schemeClr val="bg1"/>
                </a:solidFill>
                <a:latin typeface="+mn-lt"/>
              </a:rPr>
              <a:t/>
            </a:r>
            <a:br>
              <a:rPr lang="en-US" sz="3600" b="1" dirty="0" smtClean="0">
                <a:solidFill>
                  <a:schemeClr val="bg1"/>
                </a:solidFill>
                <a:latin typeface="+mn-lt"/>
              </a:rPr>
            </a:br>
            <a:r>
              <a:rPr lang="en-US" sz="3600" b="1" dirty="0" smtClean="0">
                <a:solidFill>
                  <a:schemeClr val="bg1"/>
                </a:solidFill>
                <a:latin typeface="+mn-lt"/>
              </a:rPr>
              <a:t>Implementation of the Air Quality Act </a:t>
            </a:r>
            <a:br>
              <a:rPr lang="en-US" sz="3600" b="1" dirty="0" smtClean="0">
                <a:solidFill>
                  <a:schemeClr val="bg1"/>
                </a:solidFill>
                <a:latin typeface="+mn-lt"/>
              </a:rPr>
            </a:br>
            <a:r>
              <a:rPr lang="en-US" sz="3600" b="1" dirty="0" smtClean="0">
                <a:solidFill>
                  <a:schemeClr val="bg1"/>
                </a:solidFill>
                <a:latin typeface="+mn-lt"/>
              </a:rPr>
              <a:t>(Act No. 39 of 2004) </a:t>
            </a:r>
            <a:endParaRPr lang="en-US" sz="3600" b="1" dirty="0">
              <a:solidFill>
                <a:schemeClr val="bg1"/>
              </a:solidFill>
              <a:latin typeface="+mn-lt"/>
            </a:endParaRPr>
          </a:p>
        </p:txBody>
      </p:sp>
      <p:sp>
        <p:nvSpPr>
          <p:cNvPr id="3" name="TextBox 2"/>
          <p:cNvSpPr txBox="1"/>
          <p:nvPr/>
        </p:nvSpPr>
        <p:spPr>
          <a:xfrm>
            <a:off x="4435522" y="4384180"/>
            <a:ext cx="4708478" cy="1015663"/>
          </a:xfrm>
          <a:prstGeom prst="rect">
            <a:avLst/>
          </a:prstGeom>
          <a:noFill/>
        </p:spPr>
        <p:txBody>
          <a:bodyPr wrap="square" rtlCol="0">
            <a:spAutoFit/>
          </a:bodyPr>
          <a:lstStyle/>
          <a:p>
            <a:pPr algn="ctr"/>
            <a:r>
              <a:rPr lang="en-US" sz="2000" b="1" dirty="0" smtClean="0">
                <a:solidFill>
                  <a:schemeClr val="bg1"/>
                </a:solidFill>
              </a:rPr>
              <a:t>Colloquium on Air Quality Management</a:t>
            </a:r>
            <a:endParaRPr lang="en-US" sz="2000" b="1" dirty="0">
              <a:solidFill>
                <a:schemeClr val="bg1"/>
              </a:solidFill>
            </a:endParaRPr>
          </a:p>
          <a:p>
            <a:pPr algn="ctr"/>
            <a:r>
              <a:rPr lang="en-US" sz="2000" b="1" dirty="0" smtClean="0">
                <a:solidFill>
                  <a:schemeClr val="bg1"/>
                </a:solidFill>
              </a:rPr>
              <a:t>Parliament of the Republic of South Africa</a:t>
            </a:r>
          </a:p>
          <a:p>
            <a:pPr algn="ctr"/>
            <a:r>
              <a:rPr lang="en-US" sz="2000" b="1" dirty="0" smtClean="0">
                <a:solidFill>
                  <a:schemeClr val="bg1"/>
                </a:solidFill>
              </a:rPr>
              <a:t>    13 September 2016</a:t>
            </a:r>
            <a:endParaRPr lang="en-US" sz="2000" b="1" dirty="0">
              <a:solidFill>
                <a:schemeClr val="bg1"/>
              </a:solidFill>
            </a:endParaRPr>
          </a:p>
        </p:txBody>
      </p:sp>
    </p:spTree>
    <p:extLst>
      <p:ext uri="{BB962C8B-B14F-4D97-AF65-F5344CB8AC3E}">
        <p14:creationId xmlns:p14="http://schemas.microsoft.com/office/powerpoint/2010/main" val="1935213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ZA" sz="3200" b="1" dirty="0" smtClean="0">
                <a:solidFill>
                  <a:schemeClr val="bg1"/>
                </a:solidFill>
              </a:rPr>
              <a:t>Challenges in Ensuring Compliance with MES</a:t>
            </a:r>
            <a:r>
              <a:rPr lang="en-US" sz="3200" b="1" dirty="0" smtClean="0">
                <a:solidFill>
                  <a:schemeClr val="bg1"/>
                </a:solidFill>
              </a:rPr>
              <a:t> </a:t>
            </a:r>
            <a:endParaRPr lang="en-ZA" sz="3200" b="1" dirty="0">
              <a:solidFill>
                <a:schemeClr val="bg1"/>
              </a:solidFill>
            </a:endParaRPr>
          </a:p>
        </p:txBody>
      </p:sp>
      <p:sp>
        <p:nvSpPr>
          <p:cNvPr id="3" name="Content Placeholder 2"/>
          <p:cNvSpPr>
            <a:spLocks noGrp="1"/>
          </p:cNvSpPr>
          <p:nvPr>
            <p:ph idx="1"/>
          </p:nvPr>
        </p:nvSpPr>
        <p:spPr>
          <a:xfrm>
            <a:off x="136479" y="832513"/>
            <a:ext cx="8884692" cy="5923129"/>
          </a:xfrm>
        </p:spPr>
        <p:txBody>
          <a:bodyPr>
            <a:normAutofit/>
          </a:bodyPr>
          <a:lstStyle/>
          <a:p>
            <a:pPr lvl="0" algn="just" eaLnBrk="0" fontAlgn="base" hangingPunct="0">
              <a:spcAft>
                <a:spcPts val="600"/>
              </a:spcAft>
              <a:buFont typeface="Arial" panose="020B0604020202020204" pitchFamily="34" charset="0"/>
              <a:buChar char="•"/>
              <a:defRPr/>
            </a:pPr>
            <a:r>
              <a:rPr lang="en-ZA" sz="2400" dirty="0" smtClean="0">
                <a:solidFill>
                  <a:prstClr val="black"/>
                </a:solidFill>
              </a:rPr>
              <a:t>Due to the fact that air </a:t>
            </a:r>
            <a:r>
              <a:rPr lang="en-ZA" sz="2400" dirty="0">
                <a:solidFill>
                  <a:prstClr val="black"/>
                </a:solidFill>
              </a:rPr>
              <a:t>q</a:t>
            </a:r>
            <a:r>
              <a:rPr lang="en-ZA" sz="2400" dirty="0" smtClean="0">
                <a:solidFill>
                  <a:prstClr val="black"/>
                </a:solidFill>
              </a:rPr>
              <a:t>uality management </a:t>
            </a:r>
            <a:r>
              <a:rPr lang="en-ZA" sz="2400" dirty="0">
                <a:solidFill>
                  <a:prstClr val="black"/>
                </a:solidFill>
              </a:rPr>
              <a:t>is a </a:t>
            </a:r>
            <a:r>
              <a:rPr lang="en-ZA" sz="2400" dirty="0">
                <a:solidFill>
                  <a:schemeClr val="accent3">
                    <a:lumMod val="50000"/>
                  </a:schemeClr>
                </a:solidFill>
              </a:rPr>
              <a:t>concurrent function</a:t>
            </a:r>
            <a:r>
              <a:rPr lang="en-ZA" sz="2400" dirty="0">
                <a:solidFill>
                  <a:prstClr val="black"/>
                </a:solidFill>
              </a:rPr>
              <a:t> across all three spheres of government, </a:t>
            </a:r>
            <a:r>
              <a:rPr lang="en-ZA" sz="2400" dirty="0" smtClean="0">
                <a:solidFill>
                  <a:prstClr val="black"/>
                </a:solidFill>
              </a:rPr>
              <a:t>the </a:t>
            </a:r>
            <a:r>
              <a:rPr lang="en-ZA" sz="2400" dirty="0">
                <a:solidFill>
                  <a:prstClr val="black"/>
                </a:solidFill>
              </a:rPr>
              <a:t>atmospheric emission licensing function </a:t>
            </a:r>
            <a:r>
              <a:rPr lang="en-ZA" sz="2400" dirty="0" smtClean="0">
                <a:solidFill>
                  <a:prstClr val="black"/>
                </a:solidFill>
              </a:rPr>
              <a:t>is shared </a:t>
            </a:r>
            <a:r>
              <a:rPr lang="en-ZA" sz="2400" dirty="0">
                <a:solidFill>
                  <a:prstClr val="black"/>
                </a:solidFill>
              </a:rPr>
              <a:t>by National, Provincial, and Metropolitan and District Municipalities. </a:t>
            </a:r>
            <a:r>
              <a:rPr lang="en-ZA" sz="2400" dirty="0" smtClean="0">
                <a:solidFill>
                  <a:prstClr val="black"/>
                </a:solidFill>
              </a:rPr>
              <a:t>Many of the Licensing Authorities (LAs) took over the function in 2010 after the promulgation of the MES.</a:t>
            </a:r>
          </a:p>
          <a:p>
            <a:pPr lvl="0" algn="just" eaLnBrk="0" fontAlgn="base" hangingPunct="0">
              <a:spcAft>
                <a:spcPts val="600"/>
              </a:spcAft>
              <a:buFont typeface="Arial" panose="020B0604020202020204" pitchFamily="34" charset="0"/>
              <a:buChar char="•"/>
              <a:defRPr/>
            </a:pPr>
            <a:r>
              <a:rPr lang="en-ZA" sz="2400" dirty="0" smtClean="0">
                <a:solidFill>
                  <a:prstClr val="black"/>
                </a:solidFill>
              </a:rPr>
              <a:t>While the National Department undertook capacity building for the new LAs, capacity has remained a challenges due to high staff turnover and shortage of personnel.  </a:t>
            </a:r>
          </a:p>
          <a:p>
            <a:pPr lvl="0" algn="just" eaLnBrk="0" fontAlgn="base" hangingPunct="0">
              <a:spcAft>
                <a:spcPts val="600"/>
              </a:spcAft>
              <a:buFont typeface="Arial" panose="020B0604020202020204" pitchFamily="34" charset="0"/>
              <a:buChar char="•"/>
              <a:defRPr/>
            </a:pPr>
            <a:r>
              <a:rPr lang="en-ZA" sz="2400" dirty="0" smtClean="0">
                <a:solidFill>
                  <a:prstClr val="black"/>
                </a:solidFill>
              </a:rPr>
              <a:t>This lack of capacity in some municipalities has resulted in the late detection/identification of facilities operating illegally or in non-compliance to AEL conditions.  </a:t>
            </a:r>
            <a:endParaRPr lang="en-US" sz="2400" dirty="0" smtClean="0"/>
          </a:p>
          <a:p>
            <a:pPr algn="just">
              <a:spcAft>
                <a:spcPts val="600"/>
              </a:spcAft>
            </a:pPr>
            <a:endParaRPr lang="en-US" sz="2400" dirty="0"/>
          </a:p>
        </p:txBody>
      </p:sp>
    </p:spTree>
    <p:extLst>
      <p:ext uri="{BB962C8B-B14F-4D97-AF65-F5344CB8AC3E}">
        <p14:creationId xmlns:p14="http://schemas.microsoft.com/office/powerpoint/2010/main" val="2362001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ZA" sz="3200" b="1" dirty="0" smtClean="0">
                <a:solidFill>
                  <a:schemeClr val="bg1"/>
                </a:solidFill>
              </a:rPr>
              <a:t>Measures to Address Challenges</a:t>
            </a:r>
            <a:endParaRPr lang="en-ZA" sz="3200" b="1" dirty="0">
              <a:solidFill>
                <a:schemeClr val="bg1"/>
              </a:solidFill>
            </a:endParaRPr>
          </a:p>
        </p:txBody>
      </p:sp>
      <p:sp>
        <p:nvSpPr>
          <p:cNvPr id="3" name="Content Placeholder 2"/>
          <p:cNvSpPr>
            <a:spLocks noGrp="1"/>
          </p:cNvSpPr>
          <p:nvPr>
            <p:ph idx="1"/>
          </p:nvPr>
        </p:nvSpPr>
        <p:spPr>
          <a:xfrm>
            <a:off x="136478" y="832513"/>
            <a:ext cx="9007521" cy="5923129"/>
          </a:xfrm>
        </p:spPr>
        <p:txBody>
          <a:bodyPr>
            <a:normAutofit/>
          </a:bodyPr>
          <a:lstStyle/>
          <a:p>
            <a:pPr lvl="0" algn="just" eaLnBrk="0" fontAlgn="base" hangingPunct="0">
              <a:spcAft>
                <a:spcPct val="0"/>
              </a:spcAft>
              <a:buFont typeface="Arial" panose="020B0604020202020204" pitchFamily="34" charset="0"/>
              <a:buChar char="•"/>
              <a:defRPr/>
            </a:pPr>
            <a:r>
              <a:rPr lang="en-ZA" sz="2450" dirty="0" smtClean="0">
                <a:solidFill>
                  <a:prstClr val="black"/>
                </a:solidFill>
              </a:rPr>
              <a:t>There’s an ongoing capacity building programme aimed at assisting LAs with the necessary skills, with special focus on priority areas.</a:t>
            </a:r>
          </a:p>
          <a:p>
            <a:pPr lvl="0" algn="just" eaLnBrk="0" fontAlgn="base" hangingPunct="0">
              <a:spcAft>
                <a:spcPct val="0"/>
              </a:spcAft>
              <a:buFont typeface="Arial" panose="020B0604020202020204" pitchFamily="34" charset="0"/>
              <a:buChar char="•"/>
              <a:defRPr/>
            </a:pPr>
            <a:r>
              <a:rPr lang="en-ZA" sz="2450" dirty="0" smtClean="0">
                <a:solidFill>
                  <a:prstClr val="black"/>
                </a:solidFill>
              </a:rPr>
              <a:t>The Department has developed the South African Atmospheric Emission Licensing &amp; Inventory Portal for issuing and managing AELs. The portal provides the following AEL management features:</a:t>
            </a:r>
          </a:p>
          <a:p>
            <a:pPr lvl="1" algn="just" eaLnBrk="0" fontAlgn="base" hangingPunct="0">
              <a:spcAft>
                <a:spcPct val="0"/>
              </a:spcAft>
              <a:buFont typeface="Wingdings" panose="05000000000000000000" pitchFamily="2" charset="2"/>
              <a:buChar char="ü"/>
              <a:defRPr/>
            </a:pPr>
            <a:r>
              <a:rPr lang="en-ZA" sz="2450" dirty="0" smtClean="0">
                <a:solidFill>
                  <a:schemeClr val="accent3">
                    <a:lumMod val="50000"/>
                  </a:schemeClr>
                </a:solidFill>
              </a:rPr>
              <a:t>Capturing and archiving all issued AEL</a:t>
            </a:r>
          </a:p>
          <a:p>
            <a:pPr lvl="1" algn="just" eaLnBrk="0" fontAlgn="base" hangingPunct="0">
              <a:spcAft>
                <a:spcPct val="0"/>
              </a:spcAft>
              <a:buFont typeface="Wingdings" panose="05000000000000000000" pitchFamily="2" charset="2"/>
              <a:buChar char="ü"/>
              <a:defRPr/>
            </a:pPr>
            <a:r>
              <a:rPr lang="en-ZA" sz="2450" dirty="0" smtClean="0">
                <a:solidFill>
                  <a:schemeClr val="accent3">
                    <a:lumMod val="50000"/>
                  </a:schemeClr>
                </a:solidFill>
              </a:rPr>
              <a:t>Notification of LAs on due dates for submission of emission report and all other reporting requirements </a:t>
            </a:r>
          </a:p>
          <a:p>
            <a:pPr lvl="1" algn="just" eaLnBrk="0" fontAlgn="base" hangingPunct="0">
              <a:spcAft>
                <a:spcPct val="0"/>
              </a:spcAft>
              <a:buFont typeface="Wingdings" panose="05000000000000000000" pitchFamily="2" charset="2"/>
              <a:buChar char="ü"/>
              <a:defRPr/>
            </a:pPr>
            <a:r>
              <a:rPr lang="en-ZA" sz="2450" dirty="0" smtClean="0">
                <a:solidFill>
                  <a:schemeClr val="accent3">
                    <a:lumMod val="50000"/>
                  </a:schemeClr>
                </a:solidFill>
              </a:rPr>
              <a:t>Reminders for planned inspections</a:t>
            </a:r>
          </a:p>
          <a:p>
            <a:pPr lvl="1" algn="just" eaLnBrk="0" fontAlgn="base" hangingPunct="0">
              <a:spcAft>
                <a:spcPct val="0"/>
              </a:spcAft>
              <a:buFont typeface="Wingdings" panose="05000000000000000000" pitchFamily="2" charset="2"/>
              <a:buChar char="ü"/>
              <a:defRPr/>
            </a:pPr>
            <a:r>
              <a:rPr lang="en-ZA" sz="2450" dirty="0" smtClean="0">
                <a:solidFill>
                  <a:schemeClr val="accent3">
                    <a:lumMod val="50000"/>
                  </a:schemeClr>
                </a:solidFill>
              </a:rPr>
              <a:t>Reminders on AEL renewals and reviews</a:t>
            </a:r>
          </a:p>
          <a:p>
            <a:pPr algn="just" eaLnBrk="0" fontAlgn="base" hangingPunct="0">
              <a:spcBef>
                <a:spcPts val="1200"/>
              </a:spcBef>
              <a:spcAft>
                <a:spcPct val="0"/>
              </a:spcAft>
              <a:buFont typeface="Arial" panose="020B0604020202020204" pitchFamily="34" charset="0"/>
              <a:buChar char="•"/>
              <a:defRPr/>
            </a:pPr>
            <a:r>
              <a:rPr lang="en-ZA" sz="2450" dirty="0">
                <a:solidFill>
                  <a:prstClr val="black"/>
                </a:solidFill>
              </a:rPr>
              <a:t>These features are </a:t>
            </a:r>
            <a:r>
              <a:rPr lang="en-ZA" sz="2450" dirty="0" smtClean="0">
                <a:solidFill>
                  <a:prstClr val="black"/>
                </a:solidFill>
              </a:rPr>
              <a:t>addressing critical deficiencies in document management systems of municipalities and provinces.</a:t>
            </a:r>
            <a:endParaRPr lang="en-ZA" sz="2450" dirty="0">
              <a:solidFill>
                <a:prstClr val="black"/>
              </a:solidFill>
            </a:endParaRPr>
          </a:p>
          <a:p>
            <a:pPr algn="just" eaLnBrk="0" fontAlgn="base" hangingPunct="0">
              <a:spcAft>
                <a:spcPct val="0"/>
              </a:spcAft>
              <a:buFont typeface="Arial" panose="020B0604020202020204" pitchFamily="34" charset="0"/>
              <a:buChar char="•"/>
              <a:defRPr/>
            </a:pPr>
            <a:endParaRPr lang="en-US" sz="2450" dirty="0">
              <a:solidFill>
                <a:prstClr val="black"/>
              </a:solidFill>
            </a:endParaRPr>
          </a:p>
        </p:txBody>
      </p:sp>
    </p:spTree>
    <p:extLst>
      <p:ext uri="{BB962C8B-B14F-4D97-AF65-F5344CB8AC3E}">
        <p14:creationId xmlns:p14="http://schemas.microsoft.com/office/powerpoint/2010/main" val="1324949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ZA" sz="3200" b="1" dirty="0" smtClean="0">
                <a:solidFill>
                  <a:schemeClr val="bg1"/>
                </a:solidFill>
              </a:rPr>
              <a:t>Key Achievements from the Implementation of MES</a:t>
            </a:r>
            <a:endParaRPr lang="en-ZA" sz="3200" b="1" dirty="0">
              <a:solidFill>
                <a:schemeClr val="bg1"/>
              </a:solidFill>
            </a:endParaRPr>
          </a:p>
        </p:txBody>
      </p:sp>
      <p:sp>
        <p:nvSpPr>
          <p:cNvPr id="3" name="Content Placeholder 2"/>
          <p:cNvSpPr>
            <a:spLocks noGrp="1"/>
          </p:cNvSpPr>
          <p:nvPr>
            <p:ph idx="1"/>
          </p:nvPr>
        </p:nvSpPr>
        <p:spPr>
          <a:xfrm>
            <a:off x="136478" y="832513"/>
            <a:ext cx="8895555" cy="5923129"/>
          </a:xfrm>
        </p:spPr>
        <p:txBody>
          <a:bodyPr>
            <a:normAutofit/>
          </a:bodyPr>
          <a:lstStyle/>
          <a:p>
            <a:pPr lvl="0" algn="just" eaLnBrk="0" fontAlgn="base" hangingPunct="0">
              <a:spcAft>
                <a:spcPct val="0"/>
              </a:spcAft>
              <a:buFont typeface="Arial" panose="020B0604020202020204" pitchFamily="34" charset="0"/>
              <a:buChar char="•"/>
              <a:defRPr/>
            </a:pPr>
            <a:r>
              <a:rPr lang="en-ZA" sz="2450" dirty="0" smtClean="0">
                <a:solidFill>
                  <a:prstClr val="black"/>
                </a:solidFill>
              </a:rPr>
              <a:t>Benchmark has been set for all new facilities going forward. Any potential new entry in the market will know what emissions are expected and will design a plant accordingly,</a:t>
            </a:r>
          </a:p>
          <a:p>
            <a:pPr lvl="0" algn="just" eaLnBrk="0" fontAlgn="base" hangingPunct="0">
              <a:spcAft>
                <a:spcPct val="0"/>
              </a:spcAft>
              <a:buFont typeface="Arial" panose="020B0604020202020204" pitchFamily="34" charset="0"/>
              <a:buChar char="•"/>
              <a:defRPr/>
            </a:pPr>
            <a:r>
              <a:rPr lang="en-ZA" sz="2450" dirty="0" smtClean="0">
                <a:solidFill>
                  <a:prstClr val="black"/>
                </a:solidFill>
              </a:rPr>
              <a:t>Even though it was always going to be difficult to address historic issues, the MES have resulted in improved management of emissions from existing facilities through:</a:t>
            </a:r>
          </a:p>
          <a:p>
            <a:pPr lvl="1" algn="just" eaLnBrk="0" fontAlgn="base" hangingPunct="0">
              <a:spcAft>
                <a:spcPct val="0"/>
              </a:spcAft>
              <a:buFont typeface="Wingdings" panose="05000000000000000000" pitchFamily="2" charset="2"/>
              <a:buChar char="ü"/>
              <a:defRPr/>
            </a:pPr>
            <a:r>
              <a:rPr lang="en-ZA" sz="2450" dirty="0" smtClean="0">
                <a:solidFill>
                  <a:schemeClr val="accent3">
                    <a:lumMod val="50000"/>
                  </a:schemeClr>
                </a:solidFill>
              </a:rPr>
              <a:t>Clear monitoring &amp; reporting requirements, </a:t>
            </a:r>
            <a:endParaRPr lang="en-ZA" sz="2450" dirty="0">
              <a:solidFill>
                <a:schemeClr val="accent3">
                  <a:lumMod val="50000"/>
                </a:schemeClr>
              </a:solidFill>
            </a:endParaRPr>
          </a:p>
          <a:p>
            <a:pPr lvl="1" algn="just" eaLnBrk="0" fontAlgn="base" hangingPunct="0">
              <a:spcAft>
                <a:spcPct val="0"/>
              </a:spcAft>
              <a:buFont typeface="Wingdings" panose="05000000000000000000" pitchFamily="2" charset="2"/>
              <a:buChar char="ü"/>
              <a:defRPr/>
            </a:pPr>
            <a:r>
              <a:rPr lang="en-ZA" sz="2450" dirty="0" smtClean="0">
                <a:solidFill>
                  <a:schemeClr val="accent3">
                    <a:lumMod val="50000"/>
                  </a:schemeClr>
                </a:solidFill>
              </a:rPr>
              <a:t>Improved enforceability of conditions and subsequent fines in cases of non-compliance, and</a:t>
            </a:r>
          </a:p>
          <a:p>
            <a:pPr lvl="1" algn="just" eaLnBrk="0" fontAlgn="base" hangingPunct="0">
              <a:spcAft>
                <a:spcPct val="0"/>
              </a:spcAft>
              <a:buFont typeface="Wingdings" panose="05000000000000000000" pitchFamily="2" charset="2"/>
              <a:buChar char="ü"/>
              <a:defRPr/>
            </a:pPr>
            <a:r>
              <a:rPr lang="en-ZA" sz="2450" dirty="0" smtClean="0">
                <a:solidFill>
                  <a:schemeClr val="accent3">
                    <a:lumMod val="50000"/>
                  </a:schemeClr>
                </a:solidFill>
              </a:rPr>
              <a:t>Transparency of applicable emission limits for respective facilities.</a:t>
            </a:r>
          </a:p>
          <a:p>
            <a:pPr marL="0" indent="0" algn="just" eaLnBrk="0" fontAlgn="base" hangingPunct="0">
              <a:spcBef>
                <a:spcPts val="1200"/>
              </a:spcBef>
              <a:spcAft>
                <a:spcPct val="0"/>
              </a:spcAft>
              <a:buNone/>
              <a:defRPr/>
            </a:pPr>
            <a:endParaRPr lang="en-US" sz="2450" dirty="0">
              <a:solidFill>
                <a:prstClr val="black"/>
              </a:solidFill>
            </a:endParaRPr>
          </a:p>
        </p:txBody>
      </p:sp>
    </p:spTree>
    <p:extLst>
      <p:ext uri="{BB962C8B-B14F-4D97-AF65-F5344CB8AC3E}">
        <p14:creationId xmlns:p14="http://schemas.microsoft.com/office/powerpoint/2010/main" val="1778534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0" y="2227656"/>
            <a:ext cx="9144000" cy="1094035"/>
          </a:xfrm>
        </p:spPr>
        <p:txBody>
          <a:bodyPr>
            <a:noAutofit/>
          </a:bodyPr>
          <a:lstStyle/>
          <a:p>
            <a:r>
              <a:rPr lang="en-ZA" sz="3600" b="1" dirty="0" smtClean="0">
                <a:solidFill>
                  <a:schemeClr val="bg1"/>
                </a:solidFill>
                <a:latin typeface="+mn-lt"/>
              </a:rPr>
              <a:t>Compliance with Minimum Emission Standards</a:t>
            </a:r>
            <a:endParaRPr lang="en-ZA" sz="3600" b="1" dirty="0">
              <a:solidFill>
                <a:schemeClr val="bg1"/>
              </a:solidFill>
              <a:latin typeface="+mn-lt"/>
            </a:endParaRPr>
          </a:p>
        </p:txBody>
      </p:sp>
      <p:sp>
        <p:nvSpPr>
          <p:cNvPr id="7" name="TextBox 6"/>
          <p:cNvSpPr txBox="1"/>
          <p:nvPr/>
        </p:nvSpPr>
        <p:spPr>
          <a:xfrm>
            <a:off x="3900196" y="3628397"/>
            <a:ext cx="5243804" cy="707886"/>
          </a:xfrm>
          <a:prstGeom prst="rect">
            <a:avLst/>
          </a:prstGeom>
          <a:noFill/>
        </p:spPr>
        <p:txBody>
          <a:bodyPr wrap="square" rtlCol="0">
            <a:spAutoFit/>
          </a:bodyPr>
          <a:lstStyle/>
          <a:p>
            <a:pPr algn="ctr"/>
            <a:r>
              <a:rPr lang="en-ZA" sz="2000" b="1" dirty="0">
                <a:solidFill>
                  <a:schemeClr val="bg1"/>
                </a:solidFill>
              </a:rPr>
              <a:t>Ms </a:t>
            </a:r>
            <a:r>
              <a:rPr lang="en-ZA" sz="2000" b="1" dirty="0" smtClean="0">
                <a:solidFill>
                  <a:schemeClr val="bg1"/>
                </a:solidFill>
              </a:rPr>
              <a:t>Minky Chauke</a:t>
            </a:r>
            <a:endParaRPr lang="en-ZA" sz="2000" b="1" dirty="0">
              <a:solidFill>
                <a:schemeClr val="bg1"/>
              </a:solidFill>
            </a:endParaRPr>
          </a:p>
          <a:p>
            <a:pPr algn="ctr"/>
            <a:r>
              <a:rPr lang="en-ZA" sz="2000" b="1" dirty="0">
                <a:solidFill>
                  <a:schemeClr val="bg1"/>
                </a:solidFill>
              </a:rPr>
              <a:t>Director – </a:t>
            </a:r>
            <a:r>
              <a:rPr lang="en-ZA" sz="2000" b="1" dirty="0" smtClean="0">
                <a:solidFill>
                  <a:schemeClr val="bg1"/>
                </a:solidFill>
              </a:rPr>
              <a:t>Compliance  EIP </a:t>
            </a:r>
            <a:endParaRPr lang="en-ZA" sz="2000" b="1" dirty="0">
              <a:solidFill>
                <a:schemeClr val="bg1"/>
              </a:solidFill>
            </a:endParaRPr>
          </a:p>
        </p:txBody>
      </p:sp>
    </p:spTree>
    <p:extLst>
      <p:ext uri="{BB962C8B-B14F-4D97-AF65-F5344CB8AC3E}">
        <p14:creationId xmlns:p14="http://schemas.microsoft.com/office/powerpoint/2010/main" val="3593908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33265" y="765110"/>
            <a:ext cx="8761445" cy="5361054"/>
          </a:xfrm>
        </p:spPr>
        <p:txBody>
          <a:bodyPr>
            <a:normAutofit/>
          </a:bodyPr>
          <a:lstStyle/>
          <a:p>
            <a:pPr algn="just"/>
            <a:r>
              <a:rPr lang="en-ZA" sz="2800" dirty="0"/>
              <a:t>On site compliance monitoring inspections </a:t>
            </a:r>
            <a:r>
              <a:rPr lang="en-ZA" sz="2800" dirty="0" smtClean="0"/>
              <a:t>by EMIs (DEA, </a:t>
            </a:r>
            <a:r>
              <a:rPr lang="en-ZA" sz="2800" dirty="0"/>
              <a:t>Provincial Environmental Departments and </a:t>
            </a:r>
            <a:r>
              <a:rPr lang="en-ZA" sz="2800" dirty="0" smtClean="0"/>
              <a:t>Municipalities)</a:t>
            </a:r>
          </a:p>
          <a:p>
            <a:pPr algn="just"/>
            <a:r>
              <a:rPr lang="en-ZA" sz="2800" dirty="0"/>
              <a:t>F</a:t>
            </a:r>
            <a:r>
              <a:rPr lang="en-ZA" sz="2800" dirty="0" smtClean="0"/>
              <a:t>acilities required </a:t>
            </a:r>
            <a:r>
              <a:rPr lang="en-ZA" sz="2800" dirty="0"/>
              <a:t>to conduct emissions monitoring continuously and/or periodically and submit emissions monitoring reports to the Licensing Authorities (District Municipalities and Provinces) for review. </a:t>
            </a:r>
            <a:endParaRPr lang="en-ZA" sz="2800" dirty="0" smtClean="0"/>
          </a:p>
        </p:txBody>
      </p:sp>
      <p:sp>
        <p:nvSpPr>
          <p:cNvPr id="5" name="Title 4"/>
          <p:cNvSpPr>
            <a:spLocks noGrp="1"/>
          </p:cNvSpPr>
          <p:nvPr>
            <p:ph type="title"/>
          </p:nvPr>
        </p:nvSpPr>
        <p:spPr>
          <a:xfrm>
            <a:off x="550506" y="13381"/>
            <a:ext cx="8229600" cy="397166"/>
          </a:xfrm>
        </p:spPr>
        <p:txBody>
          <a:bodyPr>
            <a:noAutofit/>
          </a:bodyPr>
          <a:lstStyle/>
          <a:p>
            <a:r>
              <a:rPr lang="en-ZA" sz="3200" b="1" dirty="0" smtClean="0">
                <a:solidFill>
                  <a:schemeClr val="bg1"/>
                </a:solidFill>
              </a:rPr>
              <a:t>BACKGROUND</a:t>
            </a:r>
            <a:endParaRPr lang="en-ZA" sz="3200" b="1" dirty="0">
              <a:solidFill>
                <a:schemeClr val="bg1"/>
              </a:solidFill>
            </a:endParaRPr>
          </a:p>
        </p:txBody>
      </p:sp>
    </p:spTree>
    <p:extLst>
      <p:ext uri="{BB962C8B-B14F-4D97-AF65-F5344CB8AC3E}">
        <p14:creationId xmlns:p14="http://schemas.microsoft.com/office/powerpoint/2010/main" val="1154193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
            <a:ext cx="8229600" cy="438538"/>
          </a:xfrm>
        </p:spPr>
        <p:txBody>
          <a:bodyPr>
            <a:noAutofit/>
          </a:bodyPr>
          <a:lstStyle/>
          <a:p>
            <a:r>
              <a:rPr lang="en-ZA" sz="3200" dirty="0" smtClean="0">
                <a:solidFill>
                  <a:schemeClr val="bg1"/>
                </a:solidFill>
              </a:rPr>
              <a:t>COMPLIANCE STATUS</a:t>
            </a:r>
            <a:endParaRPr lang="en-ZA" sz="3200" dirty="0">
              <a:solidFill>
                <a:schemeClr val="bg1"/>
              </a:solidFill>
            </a:endParaRPr>
          </a:p>
        </p:txBody>
      </p:sp>
      <p:sp>
        <p:nvSpPr>
          <p:cNvPr id="5" name="Content Placeholder 4"/>
          <p:cNvSpPr>
            <a:spLocks noGrp="1"/>
          </p:cNvSpPr>
          <p:nvPr>
            <p:ph idx="1"/>
          </p:nvPr>
        </p:nvSpPr>
        <p:spPr>
          <a:xfrm>
            <a:off x="193964" y="1163782"/>
            <a:ext cx="8700654" cy="4962381"/>
          </a:xfrm>
        </p:spPr>
        <p:txBody>
          <a:bodyPr>
            <a:normAutofit/>
          </a:bodyPr>
          <a:lstStyle/>
          <a:p>
            <a:pPr marL="0" indent="0">
              <a:buNone/>
            </a:pPr>
            <a:r>
              <a:rPr lang="en-ZA" sz="3600" dirty="0" smtClean="0"/>
              <a:t>Onsite inspections conducted at 21 Facilities jointly EMIs from 3 spheres since April 2015</a:t>
            </a:r>
          </a:p>
          <a:p>
            <a:r>
              <a:rPr lang="en-ZA" sz="3600" dirty="0" smtClean="0"/>
              <a:t>Total of 16 not in full compliance to MES</a:t>
            </a:r>
          </a:p>
          <a:p>
            <a:r>
              <a:rPr lang="en-ZA" sz="3600" dirty="0" smtClean="0"/>
              <a:t>5 of the 16 are Eskom Power Stations </a:t>
            </a:r>
          </a:p>
          <a:p>
            <a:r>
              <a:rPr lang="en-ZA" sz="3600" dirty="0" smtClean="0"/>
              <a:t>5 of the 16 HCRW facilities</a:t>
            </a:r>
          </a:p>
          <a:p>
            <a:pPr marL="0" indent="0">
              <a:buNone/>
            </a:pPr>
            <a:r>
              <a:rPr lang="en-ZA" sz="3600" dirty="0" smtClean="0"/>
              <a:t>Old technologies and poor quality of coal cited as reason for non-compliance</a:t>
            </a:r>
          </a:p>
          <a:p>
            <a:pPr marL="0" indent="0">
              <a:buNone/>
            </a:pPr>
            <a:endParaRPr lang="en-ZA" sz="3600" dirty="0" smtClean="0"/>
          </a:p>
          <a:p>
            <a:endParaRPr lang="en-ZA" sz="3600" dirty="0" smtClean="0"/>
          </a:p>
          <a:p>
            <a:endParaRPr lang="en-ZA" sz="3600" dirty="0" smtClean="0"/>
          </a:p>
          <a:p>
            <a:endParaRPr lang="en-ZA" sz="3600" dirty="0"/>
          </a:p>
        </p:txBody>
      </p:sp>
    </p:spTree>
    <p:extLst>
      <p:ext uri="{BB962C8B-B14F-4D97-AF65-F5344CB8AC3E}">
        <p14:creationId xmlns:p14="http://schemas.microsoft.com/office/powerpoint/2010/main" val="1308355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
            <a:ext cx="8229600" cy="457200"/>
          </a:xfrm>
        </p:spPr>
        <p:txBody>
          <a:bodyPr>
            <a:noAutofit/>
          </a:bodyPr>
          <a:lstStyle/>
          <a:p>
            <a:r>
              <a:rPr lang="en-ZA" sz="3600" dirty="0" smtClean="0">
                <a:solidFill>
                  <a:schemeClr val="bg1"/>
                </a:solidFill>
              </a:rPr>
              <a:t>FACILITIES EXCEEDING MES</a:t>
            </a:r>
            <a:endParaRPr lang="en-ZA" sz="3600" dirty="0">
              <a:solidFill>
                <a:schemeClr val="bg1"/>
              </a:solidFill>
            </a:endParaRPr>
          </a:p>
        </p:txBody>
      </p:sp>
      <p:graphicFrame>
        <p:nvGraphicFramePr>
          <p:cNvPr id="9" name="Content Placeholder 8"/>
          <p:cNvGraphicFramePr>
            <a:graphicFrameLocks noGrp="1"/>
          </p:cNvGraphicFramePr>
          <p:nvPr>
            <p:ph idx="1"/>
            <p:extLst/>
          </p:nvPr>
        </p:nvGraphicFramePr>
        <p:xfrm>
          <a:off x="0" y="692727"/>
          <a:ext cx="9144000" cy="5303520"/>
        </p:xfrm>
        <a:graphic>
          <a:graphicData uri="http://schemas.openxmlformats.org/drawingml/2006/table">
            <a:tbl>
              <a:tblPr firstRow="1" bandRow="1">
                <a:tableStyleId>{5C22544A-7EE6-4342-B048-85BDC9FD1C3A}</a:tableStyleId>
              </a:tblPr>
              <a:tblGrid>
                <a:gridCol w="2784764">
                  <a:extLst>
                    <a:ext uri="{9D8B030D-6E8A-4147-A177-3AD203B41FA5}">
                      <a16:colId xmlns:a16="http://schemas.microsoft.com/office/drawing/2014/main" xmlns="" val="211886056"/>
                    </a:ext>
                  </a:extLst>
                </a:gridCol>
                <a:gridCol w="2826327">
                  <a:extLst>
                    <a:ext uri="{9D8B030D-6E8A-4147-A177-3AD203B41FA5}">
                      <a16:colId xmlns:a16="http://schemas.microsoft.com/office/drawing/2014/main" xmlns="" val="1801227185"/>
                    </a:ext>
                  </a:extLst>
                </a:gridCol>
                <a:gridCol w="3532909">
                  <a:extLst>
                    <a:ext uri="{9D8B030D-6E8A-4147-A177-3AD203B41FA5}">
                      <a16:colId xmlns:a16="http://schemas.microsoft.com/office/drawing/2014/main" xmlns="" val="1064115126"/>
                    </a:ext>
                  </a:extLst>
                </a:gridCol>
              </a:tblGrid>
              <a:tr h="454833">
                <a:tc gridSpan="3">
                  <a:txBody>
                    <a:bodyPr/>
                    <a:lstStyle/>
                    <a:p>
                      <a:pPr algn="ctr"/>
                      <a:r>
                        <a:rPr lang="en-ZA" sz="3600" dirty="0" smtClean="0"/>
                        <a:t>2015/16 FY</a:t>
                      </a:r>
                      <a:endParaRPr lang="en-ZA" sz="3600"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322651126"/>
                  </a:ext>
                </a:extLst>
              </a:tr>
              <a:tr h="454833">
                <a:tc>
                  <a:txBody>
                    <a:bodyPr/>
                    <a:lstStyle/>
                    <a:p>
                      <a:r>
                        <a:rPr lang="en-ZA" sz="2400" b="1" dirty="0" smtClean="0"/>
                        <a:t>Facility</a:t>
                      </a:r>
                      <a:endParaRPr lang="en-ZA" sz="2400" b="1" dirty="0"/>
                    </a:p>
                  </a:txBody>
                  <a:tcPr/>
                </a:tc>
                <a:tc>
                  <a:txBody>
                    <a:bodyPr/>
                    <a:lstStyle/>
                    <a:p>
                      <a:r>
                        <a:rPr lang="en-ZA" sz="2400" b="1" dirty="0" smtClean="0"/>
                        <a:t>Date</a:t>
                      </a:r>
                      <a:endParaRPr lang="en-ZA" sz="2400" b="1" dirty="0"/>
                    </a:p>
                  </a:txBody>
                  <a:tcPr/>
                </a:tc>
                <a:tc>
                  <a:txBody>
                    <a:bodyPr/>
                    <a:lstStyle/>
                    <a:p>
                      <a:r>
                        <a:rPr lang="en-ZA" sz="2400" b="1" dirty="0" smtClean="0"/>
                        <a:t>Findings</a:t>
                      </a:r>
                      <a:r>
                        <a:rPr lang="en-ZA" sz="2400" b="1" baseline="0" dirty="0" smtClean="0"/>
                        <a:t> (Exceedances)</a:t>
                      </a:r>
                      <a:endParaRPr lang="en-ZA" sz="2400" b="1" dirty="0"/>
                    </a:p>
                  </a:txBody>
                  <a:tcPr/>
                </a:tc>
                <a:extLst>
                  <a:ext uri="{0D108BD9-81ED-4DB2-BD59-A6C34878D82A}">
                    <a16:rowId xmlns:a16="http://schemas.microsoft.com/office/drawing/2014/main" xmlns="" val="770018101"/>
                  </a:ext>
                </a:extLst>
              </a:tr>
              <a:tr h="454833">
                <a:tc>
                  <a:txBody>
                    <a:bodyPr/>
                    <a:lstStyle/>
                    <a:p>
                      <a:r>
                        <a:rPr lang="en-ZA" sz="2400" dirty="0" err="1" smtClean="0"/>
                        <a:t>Evraz</a:t>
                      </a:r>
                      <a:r>
                        <a:rPr lang="en-ZA" sz="2400" baseline="0" dirty="0" smtClean="0"/>
                        <a:t> Highveld Steel</a:t>
                      </a:r>
                      <a:endParaRPr lang="en-ZA" sz="2400" dirty="0"/>
                    </a:p>
                  </a:txBody>
                  <a:tcPr/>
                </a:tc>
                <a:tc>
                  <a:txBody>
                    <a:bodyPr/>
                    <a:lstStyle/>
                    <a:p>
                      <a:r>
                        <a:rPr lang="en-ZA" sz="2400" dirty="0" smtClean="0"/>
                        <a:t>02-03 June 2015</a:t>
                      </a:r>
                      <a:endParaRPr lang="en-ZA" sz="2400" dirty="0"/>
                    </a:p>
                  </a:txBody>
                  <a:tcPr/>
                </a:tc>
                <a:tc>
                  <a:txBody>
                    <a:bodyPr/>
                    <a:lstStyle/>
                    <a:p>
                      <a:r>
                        <a:rPr lang="en-ZA" sz="2400" dirty="0" smtClean="0"/>
                        <a:t>PM,</a:t>
                      </a:r>
                      <a:r>
                        <a:rPr lang="en-ZA" sz="2400" baseline="0" dirty="0" smtClean="0"/>
                        <a:t> SO2</a:t>
                      </a:r>
                      <a:endParaRPr lang="en-ZA" sz="2400" dirty="0"/>
                    </a:p>
                  </a:txBody>
                  <a:tcPr/>
                </a:tc>
                <a:extLst>
                  <a:ext uri="{0D108BD9-81ED-4DB2-BD59-A6C34878D82A}">
                    <a16:rowId xmlns:a16="http://schemas.microsoft.com/office/drawing/2014/main" xmlns="" val="3186397187"/>
                  </a:ext>
                </a:extLst>
              </a:tr>
              <a:tr h="454833">
                <a:tc>
                  <a:txBody>
                    <a:bodyPr/>
                    <a:lstStyle/>
                    <a:p>
                      <a:r>
                        <a:rPr lang="en-ZA" sz="2400" dirty="0" smtClean="0"/>
                        <a:t>PPC </a:t>
                      </a:r>
                      <a:r>
                        <a:rPr lang="en-ZA" sz="2400" dirty="0" err="1" smtClean="0"/>
                        <a:t>Dwaalboom</a:t>
                      </a:r>
                      <a:endParaRPr lang="en-ZA" sz="2400" dirty="0"/>
                    </a:p>
                  </a:txBody>
                  <a:tcPr/>
                </a:tc>
                <a:tc>
                  <a:txBody>
                    <a:bodyPr/>
                    <a:lstStyle/>
                    <a:p>
                      <a:r>
                        <a:rPr lang="en-ZA" sz="2400" dirty="0" smtClean="0"/>
                        <a:t>1 September 2015</a:t>
                      </a:r>
                      <a:endParaRPr lang="en-ZA" sz="2400" dirty="0"/>
                    </a:p>
                  </a:txBody>
                  <a:tcPr/>
                </a:tc>
                <a:tc>
                  <a:txBody>
                    <a:bodyPr/>
                    <a:lstStyle/>
                    <a:p>
                      <a:r>
                        <a:rPr lang="en-ZA" sz="2400" dirty="0" smtClean="0"/>
                        <a:t>PM</a:t>
                      </a:r>
                      <a:endParaRPr lang="en-ZA" sz="2400" dirty="0"/>
                    </a:p>
                  </a:txBody>
                  <a:tcPr/>
                </a:tc>
                <a:extLst>
                  <a:ext uri="{0D108BD9-81ED-4DB2-BD59-A6C34878D82A}">
                    <a16:rowId xmlns:a16="http://schemas.microsoft.com/office/drawing/2014/main" xmlns="" val="3256030879"/>
                  </a:ext>
                </a:extLst>
              </a:tr>
              <a:tr h="454833">
                <a:tc>
                  <a:txBody>
                    <a:bodyPr/>
                    <a:lstStyle/>
                    <a:p>
                      <a:r>
                        <a:rPr lang="en-ZA" sz="2400" dirty="0" smtClean="0"/>
                        <a:t>Eskom Tutuka Power Station</a:t>
                      </a:r>
                      <a:endParaRPr lang="en-ZA" sz="2400" dirty="0"/>
                    </a:p>
                  </a:txBody>
                  <a:tcPr/>
                </a:tc>
                <a:tc>
                  <a:txBody>
                    <a:bodyPr/>
                    <a:lstStyle/>
                    <a:p>
                      <a:r>
                        <a:rPr lang="en-ZA" sz="2400" dirty="0" smtClean="0"/>
                        <a:t>17-18 November 2015</a:t>
                      </a:r>
                      <a:endParaRPr lang="en-ZA" sz="2400" dirty="0"/>
                    </a:p>
                  </a:txBody>
                  <a:tcPr/>
                </a:tc>
                <a:tc>
                  <a:txBody>
                    <a:bodyPr/>
                    <a:lstStyle/>
                    <a:p>
                      <a:r>
                        <a:rPr lang="en-ZA" sz="2400" dirty="0" smtClean="0"/>
                        <a:t>PM, SO2, NOX</a:t>
                      </a:r>
                      <a:endParaRPr lang="en-ZA" sz="2400" dirty="0"/>
                    </a:p>
                  </a:txBody>
                  <a:tcPr/>
                </a:tc>
                <a:extLst>
                  <a:ext uri="{0D108BD9-81ED-4DB2-BD59-A6C34878D82A}">
                    <a16:rowId xmlns:a16="http://schemas.microsoft.com/office/drawing/2014/main" xmlns="" val="1404056147"/>
                  </a:ext>
                </a:extLst>
              </a:tr>
              <a:tr h="454833">
                <a:tc>
                  <a:txBody>
                    <a:bodyPr/>
                    <a:lstStyle/>
                    <a:p>
                      <a:r>
                        <a:rPr lang="en-ZA" sz="2400" dirty="0" smtClean="0"/>
                        <a:t>Natref</a:t>
                      </a:r>
                      <a:endParaRPr lang="en-ZA" sz="2400" dirty="0"/>
                    </a:p>
                  </a:txBody>
                  <a:tcPr/>
                </a:tc>
                <a:tc>
                  <a:txBody>
                    <a:bodyPr/>
                    <a:lstStyle/>
                    <a:p>
                      <a:r>
                        <a:rPr lang="en-ZA" sz="2400" dirty="0" smtClean="0"/>
                        <a:t>14 December 2015</a:t>
                      </a:r>
                      <a:endParaRPr lang="en-ZA" sz="2400" dirty="0"/>
                    </a:p>
                  </a:txBody>
                  <a:tcPr/>
                </a:tc>
                <a:tc>
                  <a:txBody>
                    <a:bodyPr/>
                    <a:lstStyle/>
                    <a:p>
                      <a:r>
                        <a:rPr lang="en-ZA" sz="2400" dirty="0" smtClean="0"/>
                        <a:t>Monitoring not conducted as</a:t>
                      </a:r>
                      <a:r>
                        <a:rPr lang="en-ZA" sz="2400" baseline="0" dirty="0" smtClean="0"/>
                        <a:t> required</a:t>
                      </a:r>
                      <a:endParaRPr lang="en-ZA" sz="2400" dirty="0"/>
                    </a:p>
                  </a:txBody>
                  <a:tcPr/>
                </a:tc>
                <a:extLst>
                  <a:ext uri="{0D108BD9-81ED-4DB2-BD59-A6C34878D82A}">
                    <a16:rowId xmlns:a16="http://schemas.microsoft.com/office/drawing/2014/main" xmlns="" val="658325070"/>
                  </a:ext>
                </a:extLst>
              </a:tr>
              <a:tr h="454833">
                <a:tc>
                  <a:txBody>
                    <a:bodyPr/>
                    <a:lstStyle/>
                    <a:p>
                      <a:r>
                        <a:rPr lang="en-ZA" sz="2400" dirty="0" smtClean="0"/>
                        <a:t>Eskom Kendal Power Station</a:t>
                      </a:r>
                      <a:endParaRPr lang="en-ZA" sz="2400" dirty="0"/>
                    </a:p>
                  </a:txBody>
                  <a:tcPr/>
                </a:tc>
                <a:tc>
                  <a:txBody>
                    <a:bodyPr/>
                    <a:lstStyle/>
                    <a:p>
                      <a:r>
                        <a:rPr lang="en-ZA" sz="2400" dirty="0" smtClean="0"/>
                        <a:t>14 December</a:t>
                      </a:r>
                      <a:r>
                        <a:rPr lang="en-ZA" sz="2400" baseline="0" dirty="0" smtClean="0"/>
                        <a:t> 2015</a:t>
                      </a:r>
                      <a:endParaRPr lang="en-ZA" sz="2400" dirty="0"/>
                    </a:p>
                  </a:txBody>
                  <a:tcPr/>
                </a:tc>
                <a:tc>
                  <a:txBody>
                    <a:bodyPr/>
                    <a:lstStyle/>
                    <a:p>
                      <a:r>
                        <a:rPr lang="en-ZA" sz="2400" dirty="0" smtClean="0"/>
                        <a:t>PM</a:t>
                      </a:r>
                      <a:endParaRPr lang="en-ZA" sz="2400" dirty="0"/>
                    </a:p>
                  </a:txBody>
                  <a:tcPr/>
                </a:tc>
                <a:extLst>
                  <a:ext uri="{0D108BD9-81ED-4DB2-BD59-A6C34878D82A}">
                    <a16:rowId xmlns:a16="http://schemas.microsoft.com/office/drawing/2014/main" xmlns="" val="3556204705"/>
                  </a:ext>
                </a:extLst>
              </a:tr>
              <a:tr h="454833">
                <a:tc>
                  <a:txBody>
                    <a:bodyPr/>
                    <a:lstStyle/>
                    <a:p>
                      <a:r>
                        <a:rPr lang="en-ZA" sz="2400" dirty="0" smtClean="0"/>
                        <a:t>AEL Mining</a:t>
                      </a:r>
                      <a:endParaRPr lang="en-ZA" sz="2400" dirty="0"/>
                    </a:p>
                  </a:txBody>
                  <a:tcPr/>
                </a:tc>
                <a:tc>
                  <a:txBody>
                    <a:bodyPr/>
                    <a:lstStyle/>
                    <a:p>
                      <a:r>
                        <a:rPr lang="en-ZA" sz="2400" dirty="0" smtClean="0"/>
                        <a:t>14</a:t>
                      </a:r>
                      <a:r>
                        <a:rPr lang="en-ZA" sz="2400" baseline="0" dirty="0" smtClean="0"/>
                        <a:t> December 2015</a:t>
                      </a:r>
                      <a:endParaRPr lang="en-ZA" sz="2400" dirty="0"/>
                    </a:p>
                  </a:txBody>
                  <a:tcPr/>
                </a:tc>
                <a:tc>
                  <a:txBody>
                    <a:bodyPr/>
                    <a:lstStyle/>
                    <a:p>
                      <a:r>
                        <a:rPr lang="en-ZA" sz="2400" dirty="0" smtClean="0"/>
                        <a:t>Monitoring not conducted as required</a:t>
                      </a:r>
                      <a:endParaRPr lang="en-ZA" sz="2400" dirty="0"/>
                    </a:p>
                  </a:txBody>
                  <a:tcPr/>
                </a:tc>
                <a:extLst>
                  <a:ext uri="{0D108BD9-81ED-4DB2-BD59-A6C34878D82A}">
                    <a16:rowId xmlns:a16="http://schemas.microsoft.com/office/drawing/2014/main" xmlns="" val="2211097994"/>
                  </a:ext>
                </a:extLst>
              </a:tr>
            </a:tbl>
          </a:graphicData>
        </a:graphic>
      </p:graphicFrame>
    </p:spTree>
    <p:extLst>
      <p:ext uri="{BB962C8B-B14F-4D97-AF65-F5344CB8AC3E}">
        <p14:creationId xmlns:p14="http://schemas.microsoft.com/office/powerpoint/2010/main" val="273384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410547"/>
          </a:xfrm>
        </p:spPr>
        <p:txBody>
          <a:bodyPr>
            <a:noAutofit/>
          </a:bodyPr>
          <a:lstStyle/>
          <a:p>
            <a:r>
              <a:rPr lang="en-ZA" sz="3200" b="1" dirty="0" smtClean="0">
                <a:solidFill>
                  <a:schemeClr val="bg1"/>
                </a:solidFill>
              </a:rPr>
              <a:t>FACILITIES EXCEEDING MES</a:t>
            </a:r>
            <a:endParaRPr lang="en-ZA" sz="3200" b="1" dirty="0">
              <a:solidFill>
                <a:schemeClr val="bg1"/>
              </a:solidFill>
            </a:endParaRPr>
          </a:p>
        </p:txBody>
      </p:sp>
      <p:graphicFrame>
        <p:nvGraphicFramePr>
          <p:cNvPr id="9" name="Content Placeholder 8"/>
          <p:cNvGraphicFramePr>
            <a:graphicFrameLocks noGrp="1"/>
          </p:cNvGraphicFramePr>
          <p:nvPr>
            <p:ph idx="1"/>
            <p:extLst/>
          </p:nvPr>
        </p:nvGraphicFramePr>
        <p:xfrm>
          <a:off x="0" y="692727"/>
          <a:ext cx="9144000" cy="5242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11886056"/>
                    </a:ext>
                  </a:extLst>
                </a:gridCol>
                <a:gridCol w="2078182">
                  <a:extLst>
                    <a:ext uri="{9D8B030D-6E8A-4147-A177-3AD203B41FA5}">
                      <a16:colId xmlns:a16="http://schemas.microsoft.com/office/drawing/2014/main" xmlns="" val="1801227185"/>
                    </a:ext>
                  </a:extLst>
                </a:gridCol>
                <a:gridCol w="4017818">
                  <a:extLst>
                    <a:ext uri="{9D8B030D-6E8A-4147-A177-3AD203B41FA5}">
                      <a16:colId xmlns:a16="http://schemas.microsoft.com/office/drawing/2014/main" xmlns="" val="1064115126"/>
                    </a:ext>
                  </a:extLst>
                </a:gridCol>
              </a:tblGrid>
              <a:tr h="454833">
                <a:tc gridSpan="3">
                  <a:txBody>
                    <a:bodyPr/>
                    <a:lstStyle/>
                    <a:p>
                      <a:pPr algn="ctr"/>
                      <a:r>
                        <a:rPr lang="en-ZA" sz="3200" dirty="0" smtClean="0"/>
                        <a:t>2016/17 FY</a:t>
                      </a:r>
                      <a:endParaRPr lang="en-ZA" sz="3200"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322651126"/>
                  </a:ext>
                </a:extLst>
              </a:tr>
              <a:tr h="454833">
                <a:tc>
                  <a:txBody>
                    <a:bodyPr/>
                    <a:lstStyle/>
                    <a:p>
                      <a:r>
                        <a:rPr lang="en-ZA" sz="2400" b="1" dirty="0" smtClean="0"/>
                        <a:t>Facility</a:t>
                      </a:r>
                      <a:endParaRPr lang="en-ZA" sz="2400" b="1" dirty="0"/>
                    </a:p>
                  </a:txBody>
                  <a:tcPr/>
                </a:tc>
                <a:tc>
                  <a:txBody>
                    <a:bodyPr/>
                    <a:lstStyle/>
                    <a:p>
                      <a:r>
                        <a:rPr lang="en-ZA" sz="2400" b="1" dirty="0" smtClean="0"/>
                        <a:t>Date</a:t>
                      </a:r>
                      <a:endParaRPr lang="en-ZA" sz="2400" b="1" dirty="0"/>
                    </a:p>
                  </a:txBody>
                  <a:tcPr/>
                </a:tc>
                <a:tc>
                  <a:txBody>
                    <a:bodyPr/>
                    <a:lstStyle/>
                    <a:p>
                      <a:r>
                        <a:rPr lang="en-ZA" sz="2400" b="1" dirty="0" smtClean="0"/>
                        <a:t>Findings</a:t>
                      </a:r>
                      <a:r>
                        <a:rPr lang="en-ZA" sz="2400" b="1" baseline="0" dirty="0" smtClean="0"/>
                        <a:t> (Exceedances)</a:t>
                      </a:r>
                      <a:endParaRPr lang="en-ZA" sz="2400" b="1" dirty="0"/>
                    </a:p>
                  </a:txBody>
                  <a:tcPr/>
                </a:tc>
                <a:extLst>
                  <a:ext uri="{0D108BD9-81ED-4DB2-BD59-A6C34878D82A}">
                    <a16:rowId xmlns:a16="http://schemas.microsoft.com/office/drawing/2014/main" xmlns="" val="770018101"/>
                  </a:ext>
                </a:extLst>
              </a:tr>
              <a:tr h="454833">
                <a:tc>
                  <a:txBody>
                    <a:bodyPr/>
                    <a:lstStyle/>
                    <a:p>
                      <a:r>
                        <a:rPr lang="en-ZA" sz="2400" dirty="0" smtClean="0"/>
                        <a:t>Sasol Sasolburg</a:t>
                      </a:r>
                      <a:endParaRPr lang="en-ZA" sz="2400" dirty="0"/>
                    </a:p>
                  </a:txBody>
                  <a:tcPr/>
                </a:tc>
                <a:tc>
                  <a:txBody>
                    <a:bodyPr/>
                    <a:lstStyle/>
                    <a:p>
                      <a:r>
                        <a:rPr lang="en-ZA" sz="2400" dirty="0" smtClean="0"/>
                        <a:t>19 April 2016</a:t>
                      </a:r>
                      <a:endParaRPr lang="en-ZA" sz="2400" dirty="0"/>
                    </a:p>
                  </a:txBody>
                  <a:tcPr/>
                </a:tc>
                <a:tc>
                  <a:txBody>
                    <a:bodyPr/>
                    <a:lstStyle/>
                    <a:p>
                      <a:r>
                        <a:rPr lang="en-ZA" sz="2400" dirty="0" smtClean="0"/>
                        <a:t>CO, SO</a:t>
                      </a:r>
                      <a:r>
                        <a:rPr lang="en-ZA" sz="2000" dirty="0" smtClean="0"/>
                        <a:t>2</a:t>
                      </a:r>
                      <a:r>
                        <a:rPr lang="en-ZA" sz="2400" dirty="0" smtClean="0"/>
                        <a:t>, NO</a:t>
                      </a:r>
                      <a:r>
                        <a:rPr lang="en-ZA" sz="2000" dirty="0" smtClean="0"/>
                        <a:t>X</a:t>
                      </a:r>
                      <a:r>
                        <a:rPr lang="en-ZA" sz="2400" dirty="0" smtClean="0"/>
                        <a:t>, TOC</a:t>
                      </a:r>
                      <a:endParaRPr lang="en-ZA" sz="2400" dirty="0"/>
                    </a:p>
                  </a:txBody>
                  <a:tcPr/>
                </a:tc>
                <a:extLst>
                  <a:ext uri="{0D108BD9-81ED-4DB2-BD59-A6C34878D82A}">
                    <a16:rowId xmlns:a16="http://schemas.microsoft.com/office/drawing/2014/main" xmlns="" val="3186397187"/>
                  </a:ext>
                </a:extLst>
              </a:tr>
              <a:tr h="454833">
                <a:tc>
                  <a:txBody>
                    <a:bodyPr/>
                    <a:lstStyle/>
                    <a:p>
                      <a:r>
                        <a:rPr lang="en-ZA" sz="2400" dirty="0" smtClean="0"/>
                        <a:t>AMSA</a:t>
                      </a:r>
                      <a:r>
                        <a:rPr lang="en-ZA" sz="2400" baseline="0" dirty="0" smtClean="0"/>
                        <a:t> Vanderbijlpark</a:t>
                      </a:r>
                      <a:endParaRPr lang="en-ZA" sz="2400" dirty="0"/>
                    </a:p>
                  </a:txBody>
                  <a:tcPr/>
                </a:tc>
                <a:tc>
                  <a:txBody>
                    <a:bodyPr/>
                    <a:lstStyle/>
                    <a:p>
                      <a:r>
                        <a:rPr lang="en-ZA" sz="2400" dirty="0" smtClean="0"/>
                        <a:t>6-7 June 2016</a:t>
                      </a:r>
                      <a:endParaRPr lang="en-ZA" sz="2400" dirty="0"/>
                    </a:p>
                  </a:txBody>
                  <a:tcPr/>
                </a:tc>
                <a:tc>
                  <a:txBody>
                    <a:bodyPr/>
                    <a:lstStyle/>
                    <a:p>
                      <a:r>
                        <a:rPr lang="en-ZA" sz="2400" dirty="0" smtClean="0"/>
                        <a:t>PM</a:t>
                      </a:r>
                      <a:endParaRPr lang="en-ZA" sz="2400" dirty="0"/>
                    </a:p>
                  </a:txBody>
                  <a:tcPr/>
                </a:tc>
                <a:extLst>
                  <a:ext uri="{0D108BD9-81ED-4DB2-BD59-A6C34878D82A}">
                    <a16:rowId xmlns:a16="http://schemas.microsoft.com/office/drawing/2014/main" xmlns="" val="3256030879"/>
                  </a:ext>
                </a:extLst>
              </a:tr>
              <a:tr h="454833">
                <a:tc>
                  <a:txBody>
                    <a:bodyPr/>
                    <a:lstStyle/>
                    <a:p>
                      <a:r>
                        <a:rPr lang="en-ZA" sz="2400" dirty="0" smtClean="0"/>
                        <a:t>DMS Powders</a:t>
                      </a:r>
                      <a:endParaRPr lang="en-ZA" sz="2400" dirty="0"/>
                    </a:p>
                  </a:txBody>
                  <a:tcPr/>
                </a:tc>
                <a:tc>
                  <a:txBody>
                    <a:bodyPr/>
                    <a:lstStyle/>
                    <a:p>
                      <a:r>
                        <a:rPr lang="en-ZA" sz="2400" dirty="0" smtClean="0"/>
                        <a:t>30 August</a:t>
                      </a:r>
                      <a:r>
                        <a:rPr lang="en-ZA" sz="2400" baseline="0" dirty="0" smtClean="0"/>
                        <a:t> 2016</a:t>
                      </a:r>
                      <a:endParaRPr lang="en-ZA" sz="2400" dirty="0"/>
                    </a:p>
                  </a:txBody>
                  <a:tcPr/>
                </a:tc>
                <a:tc>
                  <a:txBody>
                    <a:bodyPr/>
                    <a:lstStyle/>
                    <a:p>
                      <a:r>
                        <a:rPr lang="en-ZA" sz="2400" dirty="0" smtClean="0"/>
                        <a:t>PM</a:t>
                      </a:r>
                      <a:endParaRPr lang="en-ZA" sz="2400" dirty="0"/>
                    </a:p>
                  </a:txBody>
                  <a:tcPr/>
                </a:tc>
                <a:extLst>
                  <a:ext uri="{0D108BD9-81ED-4DB2-BD59-A6C34878D82A}">
                    <a16:rowId xmlns:a16="http://schemas.microsoft.com/office/drawing/2014/main" xmlns="" val="1404056147"/>
                  </a:ext>
                </a:extLst>
              </a:tr>
              <a:tr h="454833">
                <a:tc>
                  <a:txBody>
                    <a:bodyPr/>
                    <a:lstStyle/>
                    <a:p>
                      <a:r>
                        <a:rPr lang="en-ZA" sz="2400" dirty="0" smtClean="0"/>
                        <a:t>Eskom</a:t>
                      </a:r>
                      <a:r>
                        <a:rPr lang="en-ZA" sz="2400" baseline="0" dirty="0" smtClean="0"/>
                        <a:t> Lethabo Power Station</a:t>
                      </a:r>
                      <a:endParaRPr lang="en-ZA" sz="2400" dirty="0"/>
                    </a:p>
                  </a:txBody>
                  <a:tcPr/>
                </a:tc>
                <a:tc>
                  <a:txBody>
                    <a:bodyPr/>
                    <a:lstStyle/>
                    <a:p>
                      <a:r>
                        <a:rPr lang="en-ZA" sz="2400" dirty="0" smtClean="0"/>
                        <a:t>19-20 July 2016</a:t>
                      </a:r>
                      <a:endParaRPr lang="en-ZA" sz="2400" dirty="0"/>
                    </a:p>
                  </a:txBody>
                  <a:tcPr/>
                </a:tc>
                <a:tc>
                  <a:txBody>
                    <a:bodyPr/>
                    <a:lstStyle/>
                    <a:p>
                      <a:r>
                        <a:rPr lang="en-ZA" sz="2400" dirty="0" smtClean="0"/>
                        <a:t>PM,</a:t>
                      </a:r>
                      <a:r>
                        <a:rPr lang="en-ZA" sz="2400" baseline="0" dirty="0" smtClean="0"/>
                        <a:t> SO</a:t>
                      </a:r>
                      <a:r>
                        <a:rPr lang="en-ZA" sz="2000" baseline="0" dirty="0" smtClean="0"/>
                        <a:t>2</a:t>
                      </a:r>
                      <a:endParaRPr lang="en-ZA" sz="2000" dirty="0"/>
                    </a:p>
                  </a:txBody>
                  <a:tcPr/>
                </a:tc>
                <a:extLst>
                  <a:ext uri="{0D108BD9-81ED-4DB2-BD59-A6C34878D82A}">
                    <a16:rowId xmlns:a16="http://schemas.microsoft.com/office/drawing/2014/main" xmlns="" val="658325070"/>
                  </a:ext>
                </a:extLst>
              </a:tr>
              <a:tr h="454833">
                <a:tc>
                  <a:txBody>
                    <a:bodyPr/>
                    <a:lstStyle/>
                    <a:p>
                      <a:r>
                        <a:rPr lang="en-ZA" sz="2400" dirty="0" smtClean="0"/>
                        <a:t>Eskom Majuba Power Station</a:t>
                      </a:r>
                      <a:endParaRPr lang="en-ZA" sz="2400" dirty="0"/>
                    </a:p>
                  </a:txBody>
                  <a:tcPr/>
                </a:tc>
                <a:tc>
                  <a:txBody>
                    <a:bodyPr/>
                    <a:lstStyle/>
                    <a:p>
                      <a:r>
                        <a:rPr lang="en-ZA" sz="2400" dirty="0" smtClean="0"/>
                        <a:t>5-6 September 2016</a:t>
                      </a:r>
                      <a:endParaRPr lang="en-ZA" sz="2400" dirty="0"/>
                    </a:p>
                  </a:txBody>
                  <a:tcPr/>
                </a:tc>
                <a:tc>
                  <a:txBody>
                    <a:bodyPr/>
                    <a:lstStyle/>
                    <a:p>
                      <a:r>
                        <a:rPr lang="en-ZA" sz="2400" dirty="0" smtClean="0"/>
                        <a:t>Data presented not</a:t>
                      </a:r>
                      <a:r>
                        <a:rPr lang="en-ZA" sz="2400" baseline="0" dirty="0" smtClean="0"/>
                        <a:t> demonstrating compliance</a:t>
                      </a:r>
                      <a:endParaRPr lang="en-ZA" sz="2400" dirty="0"/>
                    </a:p>
                  </a:txBody>
                  <a:tcPr/>
                </a:tc>
                <a:extLst>
                  <a:ext uri="{0D108BD9-81ED-4DB2-BD59-A6C34878D82A}">
                    <a16:rowId xmlns:a16="http://schemas.microsoft.com/office/drawing/2014/main" xmlns="" val="3556204705"/>
                  </a:ext>
                </a:extLst>
              </a:tr>
              <a:tr h="454833">
                <a:tc>
                  <a:txBody>
                    <a:bodyPr/>
                    <a:lstStyle/>
                    <a:p>
                      <a:r>
                        <a:rPr lang="en-ZA" sz="2400" dirty="0" smtClean="0"/>
                        <a:t>Eskom</a:t>
                      </a:r>
                      <a:r>
                        <a:rPr lang="en-ZA" sz="2400" baseline="0" dirty="0" smtClean="0"/>
                        <a:t> Medupi Power Station</a:t>
                      </a:r>
                      <a:endParaRPr lang="en-ZA" sz="2400" dirty="0"/>
                    </a:p>
                  </a:txBody>
                  <a:tcPr/>
                </a:tc>
                <a:tc>
                  <a:txBody>
                    <a:bodyPr/>
                    <a:lstStyle/>
                    <a:p>
                      <a:r>
                        <a:rPr lang="en-ZA" sz="2400" dirty="0" smtClean="0"/>
                        <a:t>7-8 February</a:t>
                      </a:r>
                      <a:r>
                        <a:rPr lang="en-ZA" sz="2400" baseline="0" dirty="0" smtClean="0"/>
                        <a:t> 2017</a:t>
                      </a:r>
                      <a:endParaRPr lang="en-ZA" sz="2400" dirty="0"/>
                    </a:p>
                  </a:txBody>
                  <a:tcPr/>
                </a:tc>
                <a:tc>
                  <a:txBody>
                    <a:bodyPr/>
                    <a:lstStyle/>
                    <a:p>
                      <a:r>
                        <a:rPr lang="en-ZA" sz="2400" dirty="0" smtClean="0"/>
                        <a:t>PM</a:t>
                      </a:r>
                      <a:endParaRPr lang="en-ZA" sz="2400" dirty="0"/>
                    </a:p>
                  </a:txBody>
                  <a:tcPr/>
                </a:tc>
                <a:extLst>
                  <a:ext uri="{0D108BD9-81ED-4DB2-BD59-A6C34878D82A}">
                    <a16:rowId xmlns:a16="http://schemas.microsoft.com/office/drawing/2014/main" xmlns="" val="2211097994"/>
                  </a:ext>
                </a:extLst>
              </a:tr>
            </a:tbl>
          </a:graphicData>
        </a:graphic>
      </p:graphicFrame>
    </p:spTree>
    <p:extLst>
      <p:ext uri="{BB962C8B-B14F-4D97-AF65-F5344CB8AC3E}">
        <p14:creationId xmlns:p14="http://schemas.microsoft.com/office/powerpoint/2010/main" val="2728452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
            <a:ext cx="8229600" cy="457200"/>
          </a:xfrm>
        </p:spPr>
        <p:txBody>
          <a:bodyPr>
            <a:noAutofit/>
          </a:bodyPr>
          <a:lstStyle/>
          <a:p>
            <a:r>
              <a:rPr lang="en-ZA" sz="3200" dirty="0" smtClean="0">
                <a:solidFill>
                  <a:schemeClr val="bg1"/>
                </a:solidFill>
              </a:rPr>
              <a:t>FACILITIES EXCEEDING MES</a:t>
            </a:r>
            <a:endParaRPr lang="en-ZA" sz="3200" dirty="0">
              <a:solidFill>
                <a:schemeClr val="bg1"/>
              </a:solidFill>
            </a:endParaRPr>
          </a:p>
        </p:txBody>
      </p:sp>
      <p:graphicFrame>
        <p:nvGraphicFramePr>
          <p:cNvPr id="9" name="Content Placeholder 8"/>
          <p:cNvGraphicFramePr>
            <a:graphicFrameLocks noGrp="1"/>
          </p:cNvGraphicFramePr>
          <p:nvPr>
            <p:ph idx="1"/>
            <p:extLst/>
          </p:nvPr>
        </p:nvGraphicFramePr>
        <p:xfrm>
          <a:off x="0" y="692727"/>
          <a:ext cx="9144000" cy="4876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11886056"/>
                    </a:ext>
                  </a:extLst>
                </a:gridCol>
                <a:gridCol w="2078182">
                  <a:extLst>
                    <a:ext uri="{9D8B030D-6E8A-4147-A177-3AD203B41FA5}">
                      <a16:colId xmlns:a16="http://schemas.microsoft.com/office/drawing/2014/main" xmlns="" val="1801227185"/>
                    </a:ext>
                  </a:extLst>
                </a:gridCol>
                <a:gridCol w="4017818">
                  <a:extLst>
                    <a:ext uri="{9D8B030D-6E8A-4147-A177-3AD203B41FA5}">
                      <a16:colId xmlns:a16="http://schemas.microsoft.com/office/drawing/2014/main" xmlns="" val="1064115126"/>
                    </a:ext>
                  </a:extLst>
                </a:gridCol>
              </a:tblGrid>
              <a:tr h="454833">
                <a:tc gridSpan="3">
                  <a:txBody>
                    <a:bodyPr/>
                    <a:lstStyle/>
                    <a:p>
                      <a:pPr algn="ctr"/>
                      <a:r>
                        <a:rPr lang="en-ZA" sz="3200" dirty="0" smtClean="0"/>
                        <a:t>2016/17 FY HCRW INCINERATORS</a:t>
                      </a:r>
                      <a:endParaRPr lang="en-ZA" sz="3200"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322651126"/>
                  </a:ext>
                </a:extLst>
              </a:tr>
              <a:tr h="454833">
                <a:tc>
                  <a:txBody>
                    <a:bodyPr/>
                    <a:lstStyle/>
                    <a:p>
                      <a:r>
                        <a:rPr lang="en-ZA" sz="2400" b="1" dirty="0" smtClean="0"/>
                        <a:t>Facility</a:t>
                      </a:r>
                      <a:endParaRPr lang="en-ZA" sz="2400" b="1" dirty="0"/>
                    </a:p>
                  </a:txBody>
                  <a:tcPr/>
                </a:tc>
                <a:tc>
                  <a:txBody>
                    <a:bodyPr/>
                    <a:lstStyle/>
                    <a:p>
                      <a:r>
                        <a:rPr lang="en-ZA" sz="2400" b="1" dirty="0" smtClean="0"/>
                        <a:t>Date</a:t>
                      </a:r>
                      <a:endParaRPr lang="en-ZA" sz="2400" b="1" dirty="0"/>
                    </a:p>
                  </a:txBody>
                  <a:tcPr/>
                </a:tc>
                <a:tc>
                  <a:txBody>
                    <a:bodyPr/>
                    <a:lstStyle/>
                    <a:p>
                      <a:r>
                        <a:rPr lang="en-ZA" sz="2400" b="1" dirty="0" smtClean="0"/>
                        <a:t>Findings</a:t>
                      </a:r>
                      <a:r>
                        <a:rPr lang="en-ZA" sz="2400" b="1" baseline="0" dirty="0" smtClean="0"/>
                        <a:t> (Exceedances)</a:t>
                      </a:r>
                      <a:endParaRPr lang="en-ZA" sz="2400" b="1" dirty="0"/>
                    </a:p>
                  </a:txBody>
                  <a:tcPr/>
                </a:tc>
                <a:extLst>
                  <a:ext uri="{0D108BD9-81ED-4DB2-BD59-A6C34878D82A}">
                    <a16:rowId xmlns:a16="http://schemas.microsoft.com/office/drawing/2014/main" xmlns="" val="770018101"/>
                  </a:ext>
                </a:extLst>
              </a:tr>
              <a:tr h="454833">
                <a:tc>
                  <a:txBody>
                    <a:bodyPr/>
                    <a:lstStyle/>
                    <a:p>
                      <a:r>
                        <a:rPr lang="en-ZA" sz="2400" dirty="0" smtClean="0"/>
                        <a:t>Averda</a:t>
                      </a:r>
                      <a:r>
                        <a:rPr lang="en-ZA" sz="2400" baseline="0" dirty="0" smtClean="0"/>
                        <a:t> Klerksdorp</a:t>
                      </a:r>
                      <a:endParaRPr lang="en-ZA" sz="2400" dirty="0"/>
                    </a:p>
                  </a:txBody>
                  <a:tcPr/>
                </a:tc>
                <a:tc>
                  <a:txBody>
                    <a:bodyPr/>
                    <a:lstStyle/>
                    <a:p>
                      <a:r>
                        <a:rPr lang="en-ZA" sz="2400" dirty="0" smtClean="0"/>
                        <a:t>15 Nov 2016</a:t>
                      </a:r>
                      <a:endParaRPr lang="en-ZA" sz="2400" dirty="0"/>
                    </a:p>
                  </a:txBody>
                  <a:tcPr/>
                </a:tc>
                <a:tc>
                  <a:txBody>
                    <a:bodyPr/>
                    <a:lstStyle/>
                    <a:p>
                      <a:r>
                        <a:rPr lang="en-ZA" sz="2400" dirty="0" err="1" smtClean="0"/>
                        <a:t>HCl</a:t>
                      </a:r>
                      <a:r>
                        <a:rPr lang="en-ZA" sz="2400" dirty="0" smtClean="0"/>
                        <a:t>, CO, HF</a:t>
                      </a:r>
                      <a:endParaRPr lang="en-ZA" sz="2400" dirty="0"/>
                    </a:p>
                  </a:txBody>
                  <a:tcPr/>
                </a:tc>
                <a:extLst>
                  <a:ext uri="{0D108BD9-81ED-4DB2-BD59-A6C34878D82A}">
                    <a16:rowId xmlns:a16="http://schemas.microsoft.com/office/drawing/2014/main" xmlns="" val="3186397187"/>
                  </a:ext>
                </a:extLst>
              </a:tr>
              <a:tr h="454833">
                <a:tc>
                  <a:txBody>
                    <a:bodyPr/>
                    <a:lstStyle/>
                    <a:p>
                      <a:r>
                        <a:rPr lang="en-ZA" sz="2400" dirty="0" smtClean="0"/>
                        <a:t>Biomed </a:t>
                      </a:r>
                      <a:endParaRPr lang="en-ZA" sz="2400" dirty="0"/>
                    </a:p>
                  </a:txBody>
                  <a:tcPr/>
                </a:tc>
                <a:tc>
                  <a:txBody>
                    <a:bodyPr/>
                    <a:lstStyle/>
                    <a:p>
                      <a:r>
                        <a:rPr lang="en-ZA" sz="2400" dirty="0" smtClean="0"/>
                        <a:t>15 Nov</a:t>
                      </a:r>
                      <a:r>
                        <a:rPr lang="en-ZA" sz="2400" baseline="0" dirty="0" smtClean="0"/>
                        <a:t> 2016</a:t>
                      </a:r>
                      <a:endParaRPr lang="en-ZA" sz="2400" dirty="0"/>
                    </a:p>
                  </a:txBody>
                  <a:tcPr/>
                </a:tc>
                <a:tc>
                  <a:txBody>
                    <a:bodyPr/>
                    <a:lstStyle/>
                    <a:p>
                      <a:r>
                        <a:rPr lang="en-ZA" sz="2400" dirty="0" smtClean="0"/>
                        <a:t>NO,</a:t>
                      </a:r>
                      <a:r>
                        <a:rPr lang="en-ZA" sz="2400" baseline="0" dirty="0" smtClean="0"/>
                        <a:t> NO</a:t>
                      </a:r>
                      <a:r>
                        <a:rPr lang="en-ZA" sz="2000" baseline="0" dirty="0" smtClean="0"/>
                        <a:t>X, </a:t>
                      </a:r>
                      <a:r>
                        <a:rPr lang="en-ZA" sz="2400" baseline="0" dirty="0" smtClean="0"/>
                        <a:t>Heavy Metals , Dioxins and furans</a:t>
                      </a:r>
                      <a:endParaRPr lang="en-ZA" sz="2400" dirty="0"/>
                    </a:p>
                  </a:txBody>
                  <a:tcPr/>
                </a:tc>
                <a:extLst>
                  <a:ext uri="{0D108BD9-81ED-4DB2-BD59-A6C34878D82A}">
                    <a16:rowId xmlns:a16="http://schemas.microsoft.com/office/drawing/2014/main" xmlns="" val="3256030879"/>
                  </a:ext>
                </a:extLst>
              </a:tr>
              <a:tr h="454833">
                <a:tc>
                  <a:txBody>
                    <a:bodyPr/>
                    <a:lstStyle/>
                    <a:p>
                      <a:r>
                        <a:rPr lang="en-ZA" sz="2400" dirty="0" smtClean="0"/>
                        <a:t>ClinX</a:t>
                      </a:r>
                      <a:endParaRPr lang="en-ZA" sz="2400" dirty="0"/>
                    </a:p>
                  </a:txBody>
                  <a:tcPr/>
                </a:tc>
                <a:tc>
                  <a:txBody>
                    <a:bodyPr/>
                    <a:lstStyle/>
                    <a:p>
                      <a:r>
                        <a:rPr lang="en-ZA" sz="2400" dirty="0" smtClean="0"/>
                        <a:t>15 Nov 2016</a:t>
                      </a:r>
                      <a:endParaRPr lang="en-ZA" sz="2400" dirty="0"/>
                    </a:p>
                  </a:txBody>
                  <a:tcPr/>
                </a:tc>
                <a:tc>
                  <a:txBody>
                    <a:bodyPr/>
                    <a:lstStyle/>
                    <a:p>
                      <a:r>
                        <a:rPr lang="en-ZA" sz="2400" dirty="0" smtClean="0"/>
                        <a:t>Monitoring not conducted</a:t>
                      </a:r>
                      <a:endParaRPr lang="en-ZA" sz="2400" dirty="0"/>
                    </a:p>
                  </a:txBody>
                  <a:tcPr/>
                </a:tc>
                <a:extLst>
                  <a:ext uri="{0D108BD9-81ED-4DB2-BD59-A6C34878D82A}">
                    <a16:rowId xmlns:a16="http://schemas.microsoft.com/office/drawing/2014/main" xmlns="" val="1404056147"/>
                  </a:ext>
                </a:extLst>
              </a:tr>
              <a:tr h="454833">
                <a:tc>
                  <a:txBody>
                    <a:bodyPr/>
                    <a:lstStyle/>
                    <a:p>
                      <a:r>
                        <a:rPr lang="en-ZA" sz="2400" dirty="0" smtClean="0"/>
                        <a:t>EnviroServ Eastern</a:t>
                      </a:r>
                      <a:r>
                        <a:rPr lang="en-ZA" sz="2400" baseline="0" dirty="0" smtClean="0"/>
                        <a:t> Cape (</a:t>
                      </a:r>
                      <a:r>
                        <a:rPr lang="en-ZA" sz="2400" dirty="0" smtClean="0"/>
                        <a:t>Roodepoort)</a:t>
                      </a:r>
                      <a:r>
                        <a:rPr lang="en-ZA" sz="2400" baseline="0" dirty="0" smtClean="0"/>
                        <a:t> </a:t>
                      </a:r>
                      <a:endParaRPr lang="en-ZA" sz="2400" dirty="0"/>
                    </a:p>
                  </a:txBody>
                  <a:tcPr/>
                </a:tc>
                <a:tc>
                  <a:txBody>
                    <a:bodyPr/>
                    <a:lstStyle/>
                    <a:p>
                      <a:r>
                        <a:rPr lang="en-ZA" sz="2400" dirty="0" smtClean="0"/>
                        <a:t>15 Nov</a:t>
                      </a:r>
                      <a:r>
                        <a:rPr lang="en-ZA" sz="2400" baseline="0" dirty="0" smtClean="0"/>
                        <a:t> 2016</a:t>
                      </a:r>
                      <a:endParaRPr lang="en-ZA" sz="2400" dirty="0"/>
                    </a:p>
                  </a:txBody>
                  <a:tcPr/>
                </a:tc>
                <a:tc>
                  <a:txBody>
                    <a:bodyPr/>
                    <a:lstStyle/>
                    <a:p>
                      <a:r>
                        <a:rPr lang="en-ZA" sz="2400" dirty="0" smtClean="0"/>
                        <a:t>PM, </a:t>
                      </a:r>
                      <a:r>
                        <a:rPr lang="en-ZA" sz="2400" dirty="0" err="1" smtClean="0"/>
                        <a:t>HCl</a:t>
                      </a:r>
                      <a:r>
                        <a:rPr lang="en-ZA" sz="2400" dirty="0" smtClean="0"/>
                        <a:t>,</a:t>
                      </a:r>
                      <a:r>
                        <a:rPr lang="en-ZA" sz="2400" baseline="0" dirty="0" smtClean="0"/>
                        <a:t> SO</a:t>
                      </a:r>
                      <a:r>
                        <a:rPr lang="en-ZA" sz="2000" baseline="0" dirty="0" smtClean="0"/>
                        <a:t>2</a:t>
                      </a:r>
                      <a:r>
                        <a:rPr lang="en-ZA" sz="2400" baseline="0" dirty="0" smtClean="0"/>
                        <a:t>, CO, Dioxins and Furans</a:t>
                      </a:r>
                      <a:endParaRPr lang="en-ZA" sz="2400" dirty="0"/>
                    </a:p>
                  </a:txBody>
                  <a:tcPr/>
                </a:tc>
                <a:extLst>
                  <a:ext uri="{0D108BD9-81ED-4DB2-BD59-A6C34878D82A}">
                    <a16:rowId xmlns:a16="http://schemas.microsoft.com/office/drawing/2014/main" xmlns="" val="658325070"/>
                  </a:ext>
                </a:extLst>
              </a:tr>
              <a:tr h="454833">
                <a:tc>
                  <a:txBody>
                    <a:bodyPr/>
                    <a:lstStyle/>
                    <a:p>
                      <a:r>
                        <a:rPr lang="en-ZA" sz="2400" dirty="0" smtClean="0"/>
                        <a:t>Optimum</a:t>
                      </a:r>
                      <a:endParaRPr lang="en-ZA" sz="2400" dirty="0"/>
                    </a:p>
                  </a:txBody>
                  <a:tcPr/>
                </a:tc>
                <a:tc>
                  <a:txBody>
                    <a:bodyPr/>
                    <a:lstStyle/>
                    <a:p>
                      <a:r>
                        <a:rPr lang="en-ZA" sz="2400" dirty="0" smtClean="0"/>
                        <a:t>17 Nov 2016</a:t>
                      </a:r>
                      <a:endParaRPr lang="en-ZA" sz="2400" dirty="0"/>
                    </a:p>
                  </a:txBody>
                  <a:tcPr/>
                </a:tc>
                <a:tc>
                  <a:txBody>
                    <a:bodyPr/>
                    <a:lstStyle/>
                    <a:p>
                      <a:r>
                        <a:rPr lang="en-ZA" sz="2400" dirty="0" smtClean="0"/>
                        <a:t>Monitoring</a:t>
                      </a:r>
                      <a:r>
                        <a:rPr lang="en-ZA" sz="2400" baseline="0" dirty="0" smtClean="0"/>
                        <a:t> no conducted as required</a:t>
                      </a:r>
                      <a:endParaRPr lang="en-ZA" sz="2400" dirty="0"/>
                    </a:p>
                  </a:txBody>
                  <a:tcPr/>
                </a:tc>
                <a:extLst>
                  <a:ext uri="{0D108BD9-81ED-4DB2-BD59-A6C34878D82A}">
                    <a16:rowId xmlns:a16="http://schemas.microsoft.com/office/drawing/2014/main" xmlns="" val="3556204705"/>
                  </a:ext>
                </a:extLst>
              </a:tr>
              <a:tr h="454833">
                <a:tc>
                  <a:txBody>
                    <a:bodyPr/>
                    <a:lstStyle/>
                    <a:p>
                      <a:endParaRPr lang="en-ZA" sz="2400" dirty="0"/>
                    </a:p>
                  </a:txBody>
                  <a:tcPr/>
                </a:tc>
                <a:tc>
                  <a:txBody>
                    <a:bodyPr/>
                    <a:lstStyle/>
                    <a:p>
                      <a:endParaRPr lang="en-ZA" sz="2400" dirty="0"/>
                    </a:p>
                  </a:txBody>
                  <a:tcPr/>
                </a:tc>
                <a:tc>
                  <a:txBody>
                    <a:bodyPr/>
                    <a:lstStyle/>
                    <a:p>
                      <a:endParaRPr lang="en-ZA" sz="2400" dirty="0"/>
                    </a:p>
                  </a:txBody>
                  <a:tcPr/>
                </a:tc>
                <a:extLst>
                  <a:ext uri="{0D108BD9-81ED-4DB2-BD59-A6C34878D82A}">
                    <a16:rowId xmlns:a16="http://schemas.microsoft.com/office/drawing/2014/main" xmlns="" val="2211097994"/>
                  </a:ext>
                </a:extLst>
              </a:tr>
            </a:tbl>
          </a:graphicData>
        </a:graphic>
      </p:graphicFrame>
    </p:spTree>
    <p:extLst>
      <p:ext uri="{BB962C8B-B14F-4D97-AF65-F5344CB8AC3E}">
        <p14:creationId xmlns:p14="http://schemas.microsoft.com/office/powerpoint/2010/main" val="1755289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086078"/>
            <a:ext cx="9144000" cy="1094035"/>
          </a:xfrm>
        </p:spPr>
        <p:txBody>
          <a:bodyPr>
            <a:noAutofit/>
          </a:bodyPr>
          <a:lstStyle/>
          <a:p>
            <a:r>
              <a:rPr lang="en-ZA" sz="3200" b="1" dirty="0">
                <a:solidFill>
                  <a:schemeClr val="bg1"/>
                </a:solidFill>
                <a:latin typeface="+mn-lt"/>
              </a:rPr>
              <a:t>Review of Air Quality Management Plans </a:t>
            </a:r>
            <a:r>
              <a:rPr lang="en-ZA" sz="3200" b="1" dirty="0" smtClean="0">
                <a:solidFill>
                  <a:schemeClr val="bg1"/>
                </a:solidFill>
                <a:latin typeface="+mn-lt"/>
              </a:rPr>
              <a:t>&amp;</a:t>
            </a:r>
            <a:r>
              <a:rPr lang="en-ZA" sz="3200" b="1" dirty="0">
                <a:solidFill>
                  <a:schemeClr val="bg1"/>
                </a:solidFill>
                <a:latin typeface="+mn-lt"/>
              </a:rPr>
              <a:t/>
            </a:r>
            <a:br>
              <a:rPr lang="en-ZA" sz="3200" b="1" dirty="0">
                <a:solidFill>
                  <a:schemeClr val="bg1"/>
                </a:solidFill>
                <a:latin typeface="+mn-lt"/>
              </a:rPr>
            </a:br>
            <a:r>
              <a:rPr lang="en-ZA" sz="3200" b="1" dirty="0">
                <a:solidFill>
                  <a:schemeClr val="bg1"/>
                </a:solidFill>
                <a:latin typeface="+mn-lt"/>
              </a:rPr>
              <a:t> Challenges </a:t>
            </a:r>
          </a:p>
        </p:txBody>
      </p:sp>
      <p:sp>
        <p:nvSpPr>
          <p:cNvPr id="3" name="TextBox 2"/>
          <p:cNvSpPr txBox="1"/>
          <p:nvPr/>
        </p:nvSpPr>
        <p:spPr>
          <a:xfrm>
            <a:off x="3900196" y="4486819"/>
            <a:ext cx="5243804" cy="1015663"/>
          </a:xfrm>
          <a:prstGeom prst="rect">
            <a:avLst/>
          </a:prstGeom>
          <a:noFill/>
        </p:spPr>
        <p:txBody>
          <a:bodyPr wrap="square" rtlCol="0">
            <a:spAutoFit/>
          </a:bodyPr>
          <a:lstStyle/>
          <a:p>
            <a:pPr algn="ctr"/>
            <a:r>
              <a:rPr lang="en-ZA" sz="2000" b="1" dirty="0">
                <a:solidFill>
                  <a:schemeClr val="bg1"/>
                </a:solidFill>
              </a:rPr>
              <a:t>Ms Elizabeth Masekoameng</a:t>
            </a:r>
          </a:p>
          <a:p>
            <a:pPr algn="ctr"/>
            <a:r>
              <a:rPr lang="en-ZA" sz="2000" b="1" dirty="0">
                <a:solidFill>
                  <a:schemeClr val="bg1"/>
                </a:solidFill>
              </a:rPr>
              <a:t>Director – Atmospheric Policy, Regulation and Planning</a:t>
            </a:r>
          </a:p>
        </p:txBody>
      </p:sp>
    </p:spTree>
    <p:extLst>
      <p:ext uri="{BB962C8B-B14F-4D97-AF65-F5344CB8AC3E}">
        <p14:creationId xmlns:p14="http://schemas.microsoft.com/office/powerpoint/2010/main" val="2422770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US" sz="3200" b="1" dirty="0" smtClean="0">
                <a:solidFill>
                  <a:schemeClr val="bg1"/>
                </a:solidFill>
                <a:latin typeface="+mn-lt"/>
              </a:rPr>
              <a:t>Presentation Overview</a:t>
            </a:r>
            <a:endParaRPr lang="en-US" sz="3200" b="1" dirty="0">
              <a:solidFill>
                <a:schemeClr val="bg1"/>
              </a:solidFill>
              <a:latin typeface="+mn-lt"/>
            </a:endParaRPr>
          </a:p>
        </p:txBody>
      </p:sp>
      <p:sp>
        <p:nvSpPr>
          <p:cNvPr id="3" name="Content Placeholder 2"/>
          <p:cNvSpPr>
            <a:spLocks noGrp="1"/>
          </p:cNvSpPr>
          <p:nvPr>
            <p:ph idx="1"/>
          </p:nvPr>
        </p:nvSpPr>
        <p:spPr>
          <a:xfrm>
            <a:off x="136478" y="944425"/>
            <a:ext cx="9007521" cy="5811217"/>
          </a:xfrm>
        </p:spPr>
        <p:txBody>
          <a:bodyPr>
            <a:normAutofit/>
          </a:bodyPr>
          <a:lstStyle/>
          <a:p>
            <a:pPr>
              <a:lnSpc>
                <a:spcPct val="200000"/>
              </a:lnSpc>
              <a:spcBef>
                <a:spcPts val="600"/>
              </a:spcBef>
              <a:spcAft>
                <a:spcPts val="600"/>
              </a:spcAft>
            </a:pPr>
            <a:r>
              <a:rPr lang="en-ZA" sz="3000" b="1" dirty="0" smtClean="0"/>
              <a:t>Overview of Minimum </a:t>
            </a:r>
            <a:r>
              <a:rPr lang="en-ZA" sz="3000" b="1" dirty="0"/>
              <a:t>Emission Standards (MES) </a:t>
            </a:r>
            <a:endParaRPr lang="en-ZA" sz="3000" b="1" dirty="0" smtClean="0"/>
          </a:p>
          <a:p>
            <a:pPr>
              <a:lnSpc>
                <a:spcPct val="200000"/>
              </a:lnSpc>
              <a:spcBef>
                <a:spcPts val="600"/>
              </a:spcBef>
              <a:spcAft>
                <a:spcPts val="600"/>
              </a:spcAft>
            </a:pPr>
            <a:r>
              <a:rPr lang="en-ZA" sz="3000" b="1" dirty="0"/>
              <a:t>Compliance with Minimum Emission Standards (MES) </a:t>
            </a:r>
          </a:p>
          <a:p>
            <a:pPr>
              <a:lnSpc>
                <a:spcPct val="200000"/>
              </a:lnSpc>
              <a:spcBef>
                <a:spcPts val="600"/>
              </a:spcBef>
              <a:spcAft>
                <a:spcPts val="600"/>
              </a:spcAft>
            </a:pPr>
            <a:r>
              <a:rPr lang="en-ZA" sz="3000" b="1" dirty="0" smtClean="0"/>
              <a:t> </a:t>
            </a:r>
            <a:r>
              <a:rPr lang="en-ZA" sz="3000" b="1" dirty="0"/>
              <a:t>Review of Air Quality Management Plans </a:t>
            </a:r>
            <a:r>
              <a:rPr lang="en-ZA" sz="3000" b="1" dirty="0" smtClean="0"/>
              <a:t>&amp; Challenges </a:t>
            </a:r>
            <a:endParaRPr lang="en-ZA" sz="3000" b="1" dirty="0"/>
          </a:p>
          <a:p>
            <a:pPr marL="0" indent="0">
              <a:lnSpc>
                <a:spcPct val="200000"/>
              </a:lnSpc>
              <a:spcBef>
                <a:spcPts val="600"/>
              </a:spcBef>
              <a:spcAft>
                <a:spcPts val="600"/>
              </a:spcAft>
              <a:buNone/>
            </a:pPr>
            <a:endParaRPr lang="en-ZA" sz="3000" b="1" dirty="0"/>
          </a:p>
          <a:p>
            <a:pPr>
              <a:lnSpc>
                <a:spcPct val="200000"/>
              </a:lnSpc>
              <a:spcBef>
                <a:spcPts val="600"/>
              </a:spcBef>
              <a:spcAft>
                <a:spcPts val="600"/>
              </a:spcAft>
            </a:pPr>
            <a:endParaRPr lang="en-US" sz="3000" b="1" dirty="0" smtClean="0"/>
          </a:p>
          <a:p>
            <a:pPr>
              <a:lnSpc>
                <a:spcPct val="200000"/>
              </a:lnSpc>
              <a:spcBef>
                <a:spcPts val="600"/>
              </a:spcBef>
              <a:spcAft>
                <a:spcPts val="600"/>
              </a:spcAft>
            </a:pPr>
            <a:endParaRPr lang="en-US" sz="3000" dirty="0" smtClean="0"/>
          </a:p>
          <a:p>
            <a:pPr>
              <a:lnSpc>
                <a:spcPct val="200000"/>
              </a:lnSpc>
              <a:spcBef>
                <a:spcPts val="600"/>
              </a:spcBef>
              <a:spcAft>
                <a:spcPts val="600"/>
              </a:spcAft>
            </a:pPr>
            <a:endParaRPr lang="en-US" sz="3000" dirty="0"/>
          </a:p>
        </p:txBody>
      </p:sp>
    </p:spTree>
    <p:extLst>
      <p:ext uri="{BB962C8B-B14F-4D97-AF65-F5344CB8AC3E}">
        <p14:creationId xmlns:p14="http://schemas.microsoft.com/office/powerpoint/2010/main" val="2319977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ZA" sz="3200" b="1" dirty="0" smtClean="0">
                <a:solidFill>
                  <a:schemeClr val="bg1"/>
                </a:solidFill>
              </a:rPr>
              <a:t>Priority Area AQMP Review</a:t>
            </a:r>
            <a:endParaRPr lang="en-ZA" sz="3200" b="1" dirty="0">
              <a:solidFill>
                <a:schemeClr val="bg1"/>
              </a:solidFill>
            </a:endParaRPr>
          </a:p>
        </p:txBody>
      </p:sp>
      <p:sp>
        <p:nvSpPr>
          <p:cNvPr id="3" name="Content Placeholder 2"/>
          <p:cNvSpPr>
            <a:spLocks noGrp="1"/>
          </p:cNvSpPr>
          <p:nvPr>
            <p:ph idx="1"/>
          </p:nvPr>
        </p:nvSpPr>
        <p:spPr>
          <a:xfrm>
            <a:off x="136478" y="832513"/>
            <a:ext cx="9007521" cy="5923129"/>
          </a:xfrm>
        </p:spPr>
        <p:txBody>
          <a:bodyPr>
            <a:normAutofit/>
          </a:bodyPr>
          <a:lstStyle/>
          <a:p>
            <a:pPr lvl="0" algn="just" eaLnBrk="0" fontAlgn="base" hangingPunct="0">
              <a:spcAft>
                <a:spcPct val="0"/>
              </a:spcAft>
              <a:buFont typeface="Arial" panose="020B0604020202020204" pitchFamily="34" charset="0"/>
              <a:buChar char="•"/>
              <a:defRPr/>
            </a:pPr>
            <a:endParaRPr lang="en-ZA" sz="2450" dirty="0">
              <a:solidFill>
                <a:prstClr val="black"/>
              </a:solidFill>
            </a:endParaRPr>
          </a:p>
          <a:p>
            <a:pPr marL="0" indent="0" algn="just" eaLnBrk="0" fontAlgn="base" hangingPunct="0">
              <a:spcAft>
                <a:spcPct val="0"/>
              </a:spcAft>
              <a:buNone/>
              <a:defRPr/>
            </a:pPr>
            <a:endParaRPr lang="en-ZA" sz="2800" dirty="0" smtClean="0"/>
          </a:p>
          <a:p>
            <a:pPr algn="just" eaLnBrk="0" fontAlgn="base" hangingPunct="0">
              <a:spcAft>
                <a:spcPct val="0"/>
              </a:spcAft>
              <a:buFont typeface="Arial" panose="020B0604020202020204" pitchFamily="34" charset="0"/>
              <a:buChar char="•"/>
              <a:defRPr/>
            </a:pPr>
            <a:r>
              <a:rPr lang="en-ZA" sz="2800" dirty="0" smtClean="0"/>
              <a:t>The </a:t>
            </a:r>
            <a:r>
              <a:rPr lang="en-ZA" sz="2800" dirty="0"/>
              <a:t>HPA AQMP mid-term review </a:t>
            </a:r>
            <a:r>
              <a:rPr lang="en-ZA" sz="2800" dirty="0" smtClean="0"/>
              <a:t>was completed in 2017</a:t>
            </a:r>
          </a:p>
          <a:p>
            <a:pPr algn="just" eaLnBrk="0" fontAlgn="base" hangingPunct="0">
              <a:spcAft>
                <a:spcPct val="0"/>
              </a:spcAft>
              <a:buFont typeface="Arial" panose="020B0604020202020204" pitchFamily="34" charset="0"/>
              <a:buChar char="•"/>
              <a:defRPr/>
            </a:pPr>
            <a:r>
              <a:rPr lang="en-ZA" sz="2800" dirty="0" smtClean="0">
                <a:solidFill>
                  <a:prstClr val="black"/>
                </a:solidFill>
              </a:rPr>
              <a:t>The VTAPA AQMP mid-term review was completed in 2013</a:t>
            </a:r>
          </a:p>
          <a:p>
            <a:pPr lvl="1" algn="just" eaLnBrk="0" fontAlgn="base" hangingPunct="0">
              <a:spcAft>
                <a:spcPct val="0"/>
              </a:spcAft>
              <a:buFont typeface="Wingdings" panose="05000000000000000000" pitchFamily="2" charset="2"/>
              <a:buChar char="Ø"/>
              <a:defRPr/>
            </a:pPr>
            <a:r>
              <a:rPr lang="en-ZA" sz="2400" dirty="0" smtClean="0">
                <a:solidFill>
                  <a:prstClr val="black"/>
                </a:solidFill>
              </a:rPr>
              <a:t>The full revision of the AQMP has commenced</a:t>
            </a:r>
          </a:p>
          <a:p>
            <a:pPr algn="just" eaLnBrk="0" fontAlgn="base" hangingPunct="0">
              <a:spcAft>
                <a:spcPct val="0"/>
              </a:spcAft>
              <a:buFont typeface="Arial" panose="020B0604020202020204" pitchFamily="34" charset="0"/>
              <a:buChar char="•"/>
              <a:defRPr/>
            </a:pPr>
            <a:endParaRPr lang="en-US" sz="2450" dirty="0">
              <a:solidFill>
                <a:prstClr val="black"/>
              </a:solidFill>
            </a:endParaRPr>
          </a:p>
        </p:txBody>
      </p:sp>
    </p:spTree>
    <p:extLst>
      <p:ext uri="{BB962C8B-B14F-4D97-AF65-F5344CB8AC3E}">
        <p14:creationId xmlns:p14="http://schemas.microsoft.com/office/powerpoint/2010/main" val="863359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ZA" sz="3200" b="1" dirty="0" smtClean="0">
                <a:solidFill>
                  <a:schemeClr val="bg1"/>
                </a:solidFill>
              </a:rPr>
              <a:t>Priority Area AQMP Review</a:t>
            </a:r>
            <a:endParaRPr lang="en-ZA" sz="3200" b="1" dirty="0">
              <a:solidFill>
                <a:schemeClr val="bg1"/>
              </a:solidFill>
            </a:endParaRPr>
          </a:p>
        </p:txBody>
      </p:sp>
      <p:sp>
        <p:nvSpPr>
          <p:cNvPr id="3" name="Content Placeholder 2"/>
          <p:cNvSpPr>
            <a:spLocks noGrp="1"/>
          </p:cNvSpPr>
          <p:nvPr>
            <p:ph idx="1"/>
          </p:nvPr>
        </p:nvSpPr>
        <p:spPr>
          <a:xfrm>
            <a:off x="136478" y="832513"/>
            <a:ext cx="9007521" cy="5923129"/>
          </a:xfrm>
        </p:spPr>
        <p:txBody>
          <a:bodyPr>
            <a:normAutofit/>
          </a:bodyPr>
          <a:lstStyle/>
          <a:p>
            <a:pPr marL="0" indent="0" algn="just" eaLnBrk="0" fontAlgn="base" hangingPunct="0">
              <a:spcAft>
                <a:spcPct val="0"/>
              </a:spcAft>
              <a:buNone/>
              <a:defRPr/>
            </a:pPr>
            <a:r>
              <a:rPr lang="en-ZA" sz="2800" b="1" dirty="0" smtClean="0"/>
              <a:t>Data issues  found during AQMP reviews</a:t>
            </a:r>
          </a:p>
          <a:p>
            <a:pPr algn="just" eaLnBrk="0" fontAlgn="base" hangingPunct="0">
              <a:spcAft>
                <a:spcPct val="0"/>
              </a:spcAft>
              <a:buFont typeface="Arial" panose="020B0604020202020204" pitchFamily="34" charset="0"/>
              <a:buChar char="•"/>
              <a:defRPr/>
            </a:pPr>
            <a:r>
              <a:rPr lang="en-ZA" sz="2400" dirty="0" smtClean="0">
                <a:solidFill>
                  <a:prstClr val="black"/>
                </a:solidFill>
              </a:rPr>
              <a:t>The emissions data and ambient air quality data that was available during the development of the initial AQMPs was not sufficient to enable adequate problem characterisation.</a:t>
            </a:r>
          </a:p>
          <a:p>
            <a:pPr algn="just" eaLnBrk="0" fontAlgn="base" hangingPunct="0">
              <a:spcAft>
                <a:spcPct val="0"/>
              </a:spcAft>
              <a:buFont typeface="Arial" panose="020B0604020202020204" pitchFamily="34" charset="0"/>
              <a:buChar char="•"/>
              <a:defRPr/>
            </a:pPr>
            <a:endParaRPr lang="en-ZA" sz="2400" dirty="0" smtClean="0">
              <a:solidFill>
                <a:prstClr val="black"/>
              </a:solidFill>
            </a:endParaRPr>
          </a:p>
          <a:p>
            <a:pPr marL="0" indent="0" algn="just" eaLnBrk="0" fontAlgn="base" hangingPunct="0">
              <a:spcAft>
                <a:spcPct val="0"/>
              </a:spcAft>
              <a:buNone/>
              <a:defRPr/>
            </a:pPr>
            <a:r>
              <a:rPr lang="en-US" sz="2800" b="1" dirty="0" smtClean="0"/>
              <a:t>All </a:t>
            </a:r>
            <a:r>
              <a:rPr lang="en-US" sz="2800" b="1" dirty="0"/>
              <a:t>these issues have been addressed and currently: </a:t>
            </a:r>
          </a:p>
          <a:p>
            <a:pPr algn="just" eaLnBrk="0" fontAlgn="base" hangingPunct="0">
              <a:spcAft>
                <a:spcPct val="0"/>
              </a:spcAft>
              <a:buFont typeface="Arial" panose="020B0604020202020204" pitchFamily="34" charset="0"/>
              <a:buChar char="•"/>
              <a:defRPr/>
            </a:pPr>
            <a:r>
              <a:rPr lang="en-US" sz="2400" dirty="0" smtClean="0">
                <a:solidFill>
                  <a:prstClr val="black"/>
                </a:solidFill>
              </a:rPr>
              <a:t>Improved </a:t>
            </a:r>
            <a:r>
              <a:rPr lang="en-US" sz="2400" dirty="0">
                <a:solidFill>
                  <a:prstClr val="black"/>
                </a:solidFill>
              </a:rPr>
              <a:t>emissions inventories are available in NAEIS system and other </a:t>
            </a:r>
            <a:r>
              <a:rPr lang="en-US" sz="2400" dirty="0" smtClean="0">
                <a:solidFill>
                  <a:prstClr val="black"/>
                </a:solidFill>
              </a:rPr>
              <a:t>sources.</a:t>
            </a:r>
            <a:r>
              <a:rPr lang="en-US" sz="2400" dirty="0">
                <a:solidFill>
                  <a:prstClr val="black"/>
                </a:solidFill>
              </a:rPr>
              <a:t> </a:t>
            </a:r>
            <a:endParaRPr lang="en-US" sz="2400" dirty="0" smtClean="0">
              <a:solidFill>
                <a:prstClr val="black"/>
              </a:solidFill>
            </a:endParaRPr>
          </a:p>
          <a:p>
            <a:pPr algn="just" eaLnBrk="0" fontAlgn="base" hangingPunct="0">
              <a:spcAft>
                <a:spcPct val="0"/>
              </a:spcAft>
              <a:buFont typeface="Arial" panose="020B0604020202020204" pitchFamily="34" charset="0"/>
              <a:buChar char="•"/>
              <a:defRPr/>
            </a:pPr>
            <a:r>
              <a:rPr lang="en-US" sz="2400" dirty="0" smtClean="0">
                <a:solidFill>
                  <a:prstClr val="black"/>
                </a:solidFill>
              </a:rPr>
              <a:t>This </a:t>
            </a:r>
            <a:r>
              <a:rPr lang="en-US" sz="2400" dirty="0">
                <a:solidFill>
                  <a:prstClr val="black"/>
                </a:solidFill>
              </a:rPr>
              <a:t>will enable better problem characterization during the review of the AQMP</a:t>
            </a:r>
          </a:p>
          <a:p>
            <a:pPr algn="just" eaLnBrk="0" fontAlgn="base" hangingPunct="0">
              <a:spcAft>
                <a:spcPct val="0"/>
              </a:spcAft>
              <a:buFont typeface="Arial" panose="020B0604020202020204" pitchFamily="34" charset="0"/>
              <a:buChar char="•"/>
              <a:defRPr/>
            </a:pPr>
            <a:endParaRPr lang="en-US" sz="2400" dirty="0" smtClean="0">
              <a:solidFill>
                <a:prstClr val="black"/>
              </a:solidFill>
            </a:endParaRPr>
          </a:p>
          <a:p>
            <a:pPr algn="just" eaLnBrk="0" fontAlgn="base" hangingPunct="0">
              <a:spcAft>
                <a:spcPct val="0"/>
              </a:spcAft>
              <a:buFont typeface="Arial" panose="020B0604020202020204" pitchFamily="34" charset="0"/>
              <a:buChar char="•"/>
              <a:defRPr/>
            </a:pPr>
            <a:endParaRPr lang="en-US" sz="2400" dirty="0">
              <a:solidFill>
                <a:prstClr val="black"/>
              </a:solidFill>
            </a:endParaRPr>
          </a:p>
        </p:txBody>
      </p:sp>
    </p:spTree>
    <p:extLst>
      <p:ext uri="{BB962C8B-B14F-4D97-AF65-F5344CB8AC3E}">
        <p14:creationId xmlns:p14="http://schemas.microsoft.com/office/powerpoint/2010/main" val="3575907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ZA" sz="3200" b="1" dirty="0" smtClean="0">
                <a:solidFill>
                  <a:schemeClr val="bg1"/>
                </a:solidFill>
              </a:rPr>
              <a:t>Priority Area AQMP Review</a:t>
            </a:r>
            <a:endParaRPr lang="en-ZA" sz="3200" b="1" dirty="0">
              <a:solidFill>
                <a:schemeClr val="bg1"/>
              </a:solidFill>
            </a:endParaRPr>
          </a:p>
        </p:txBody>
      </p:sp>
      <p:sp>
        <p:nvSpPr>
          <p:cNvPr id="3" name="Content Placeholder 2"/>
          <p:cNvSpPr>
            <a:spLocks noGrp="1"/>
          </p:cNvSpPr>
          <p:nvPr>
            <p:ph idx="1"/>
          </p:nvPr>
        </p:nvSpPr>
        <p:spPr>
          <a:xfrm>
            <a:off x="136478" y="832513"/>
            <a:ext cx="9007521" cy="5923129"/>
          </a:xfrm>
        </p:spPr>
        <p:txBody>
          <a:bodyPr>
            <a:normAutofit/>
          </a:bodyPr>
          <a:lstStyle/>
          <a:p>
            <a:pPr marL="0" indent="0" algn="just" eaLnBrk="0" fontAlgn="base" hangingPunct="0">
              <a:spcAft>
                <a:spcPct val="0"/>
              </a:spcAft>
              <a:buNone/>
              <a:defRPr/>
            </a:pPr>
            <a:r>
              <a:rPr lang="en-ZA" sz="2800" b="1" dirty="0" smtClean="0"/>
              <a:t>Air quality issues  found during AQMP reviews</a:t>
            </a:r>
          </a:p>
          <a:p>
            <a:pPr algn="just" eaLnBrk="0" fontAlgn="base" hangingPunct="0">
              <a:spcAft>
                <a:spcPct val="0"/>
              </a:spcAft>
              <a:buFont typeface="Arial" panose="020B0604020202020204" pitchFamily="34" charset="0"/>
              <a:buChar char="•"/>
              <a:defRPr/>
            </a:pPr>
            <a:r>
              <a:rPr lang="en-ZA" sz="2400" dirty="0" smtClean="0">
                <a:solidFill>
                  <a:prstClr val="black"/>
                </a:solidFill>
              </a:rPr>
              <a:t>Since the development of the initial AQMPs, government has developed the necessary tools for AQM ( legislation and systems).</a:t>
            </a:r>
          </a:p>
          <a:p>
            <a:pPr algn="just" eaLnBrk="0" fontAlgn="base" hangingPunct="0">
              <a:spcAft>
                <a:spcPct val="0"/>
              </a:spcAft>
              <a:buFont typeface="Arial" panose="020B0604020202020204" pitchFamily="34" charset="0"/>
              <a:buChar char="•"/>
              <a:defRPr/>
            </a:pPr>
            <a:r>
              <a:rPr lang="en-ZA" sz="2400" dirty="0" smtClean="0">
                <a:solidFill>
                  <a:prstClr val="black"/>
                </a:solidFill>
              </a:rPr>
              <a:t>There has been some increase in the level of resources allocated (ambient monitoring stations). </a:t>
            </a:r>
          </a:p>
          <a:p>
            <a:pPr algn="just" eaLnBrk="0" fontAlgn="base" hangingPunct="0">
              <a:spcAft>
                <a:spcPct val="0"/>
              </a:spcAft>
              <a:buFont typeface="Arial" panose="020B0604020202020204" pitchFamily="34" charset="0"/>
              <a:buChar char="•"/>
              <a:defRPr/>
            </a:pPr>
            <a:r>
              <a:rPr lang="en-ZA" sz="2400" dirty="0" smtClean="0">
                <a:solidFill>
                  <a:prstClr val="black"/>
                </a:solidFill>
              </a:rPr>
              <a:t>Since the development of the AQMPs, the levels of air pollution have been fluctuating. But generally there is some improvement. Though not to the desired levels.</a:t>
            </a:r>
          </a:p>
          <a:p>
            <a:pPr algn="just" eaLnBrk="0" fontAlgn="base" hangingPunct="0">
              <a:spcAft>
                <a:spcPct val="0"/>
              </a:spcAft>
              <a:buFont typeface="Arial" panose="020B0604020202020204" pitchFamily="34" charset="0"/>
              <a:buChar char="•"/>
              <a:defRPr/>
            </a:pPr>
            <a:r>
              <a:rPr lang="en-ZA" sz="2400" dirty="0" smtClean="0">
                <a:solidFill>
                  <a:prstClr val="black"/>
                </a:solidFill>
              </a:rPr>
              <a:t> </a:t>
            </a:r>
          </a:p>
          <a:p>
            <a:pPr marL="0" indent="0" algn="just" eaLnBrk="0" fontAlgn="base" hangingPunct="0">
              <a:spcAft>
                <a:spcPct val="0"/>
              </a:spcAft>
              <a:buNone/>
              <a:defRPr/>
            </a:pPr>
            <a:r>
              <a:rPr lang="en-US" sz="2800" b="1" dirty="0" smtClean="0"/>
              <a:t>This issue will be addressed by: </a:t>
            </a:r>
            <a:endParaRPr lang="en-US" sz="2800" b="1" dirty="0"/>
          </a:p>
          <a:p>
            <a:pPr algn="just" eaLnBrk="0" fontAlgn="base" hangingPunct="0">
              <a:spcAft>
                <a:spcPct val="0"/>
              </a:spcAft>
              <a:buFont typeface="Arial" panose="020B0604020202020204" pitchFamily="34" charset="0"/>
              <a:buChar char="•"/>
              <a:defRPr/>
            </a:pPr>
            <a:r>
              <a:rPr lang="en-US" sz="2400" dirty="0" smtClean="0">
                <a:solidFill>
                  <a:prstClr val="black"/>
                </a:solidFill>
              </a:rPr>
              <a:t>Reviewing the AQMP to include more targeted, more focused  interventions </a:t>
            </a:r>
          </a:p>
          <a:p>
            <a:pPr algn="just" eaLnBrk="0" fontAlgn="base" hangingPunct="0">
              <a:spcAft>
                <a:spcPct val="0"/>
              </a:spcAft>
              <a:buFont typeface="Arial" panose="020B0604020202020204" pitchFamily="34" charset="0"/>
              <a:buChar char="•"/>
              <a:defRPr/>
            </a:pPr>
            <a:r>
              <a:rPr lang="en-US" sz="2400" dirty="0" smtClean="0">
                <a:solidFill>
                  <a:prstClr val="black"/>
                </a:solidFill>
              </a:rPr>
              <a:t>Ensuring that the AQMP is informed by thorough understanding of source contributions (as shown in the next slide</a:t>
            </a:r>
          </a:p>
          <a:p>
            <a:pPr algn="just" eaLnBrk="0" fontAlgn="base" hangingPunct="0">
              <a:spcAft>
                <a:spcPct val="0"/>
              </a:spcAft>
              <a:buFont typeface="Arial" panose="020B0604020202020204" pitchFamily="34" charset="0"/>
              <a:buChar char="•"/>
              <a:defRPr/>
            </a:pPr>
            <a:endParaRPr lang="en-US" sz="2400" dirty="0">
              <a:solidFill>
                <a:prstClr val="black"/>
              </a:solidFill>
            </a:endParaRPr>
          </a:p>
        </p:txBody>
      </p:sp>
    </p:spTree>
    <p:extLst>
      <p:ext uri="{BB962C8B-B14F-4D97-AF65-F5344CB8AC3E}">
        <p14:creationId xmlns:p14="http://schemas.microsoft.com/office/powerpoint/2010/main" val="3857396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ZA" sz="3200" b="1" dirty="0" smtClean="0">
                <a:solidFill>
                  <a:schemeClr val="bg1"/>
                </a:solidFill>
              </a:rPr>
              <a:t>Priority Area AQMP Review</a:t>
            </a:r>
            <a:endParaRPr lang="en-ZA" sz="3200" b="1" dirty="0">
              <a:solidFill>
                <a:schemeClr val="bg1"/>
              </a:solidFill>
            </a:endParaRPr>
          </a:p>
        </p:txBody>
      </p:sp>
      <p:sp>
        <p:nvSpPr>
          <p:cNvPr id="3" name="Content Placeholder 2"/>
          <p:cNvSpPr>
            <a:spLocks noGrp="1"/>
          </p:cNvSpPr>
          <p:nvPr>
            <p:ph idx="1"/>
          </p:nvPr>
        </p:nvSpPr>
        <p:spPr>
          <a:xfrm>
            <a:off x="136478" y="832513"/>
            <a:ext cx="9007521" cy="5923129"/>
          </a:xfrm>
        </p:spPr>
        <p:txBody>
          <a:bodyPr>
            <a:normAutofit/>
          </a:bodyPr>
          <a:lstStyle/>
          <a:p>
            <a:pPr marL="0" lvl="0" indent="0" algn="just" eaLnBrk="0" fontAlgn="base" hangingPunct="0">
              <a:spcAft>
                <a:spcPct val="0"/>
              </a:spcAft>
              <a:buNone/>
              <a:defRPr/>
            </a:pPr>
            <a:endParaRPr lang="en-ZA" sz="2450" dirty="0">
              <a:solidFill>
                <a:prstClr val="black"/>
              </a:solidFill>
            </a:endParaRPr>
          </a:p>
          <a:p>
            <a:pPr algn="just" eaLnBrk="0" fontAlgn="base" hangingPunct="0">
              <a:spcAft>
                <a:spcPct val="0"/>
              </a:spcAft>
              <a:buFont typeface="Arial" panose="020B0604020202020204" pitchFamily="34" charset="0"/>
              <a:buChar char="•"/>
              <a:defRPr/>
            </a:pPr>
            <a:r>
              <a:rPr lang="en-ZA" sz="2800" dirty="0" smtClean="0"/>
              <a:t>AQMP review process</a:t>
            </a:r>
            <a:endParaRPr lang="en-ZA" sz="2800" dirty="0" smtClean="0">
              <a:solidFill>
                <a:prstClr val="black"/>
              </a:solidFill>
            </a:endParaRPr>
          </a:p>
          <a:p>
            <a:pPr algn="just" eaLnBrk="0" fontAlgn="base" hangingPunct="0">
              <a:spcAft>
                <a:spcPct val="0"/>
              </a:spcAft>
              <a:buFont typeface="Arial" panose="020B0604020202020204" pitchFamily="34" charset="0"/>
              <a:buChar char="•"/>
              <a:defRPr/>
            </a:pPr>
            <a:endParaRPr lang="en-US" sz="2450" dirty="0">
              <a:solidFill>
                <a:prstClr val="black"/>
              </a:solidFill>
            </a:endParaRPr>
          </a:p>
        </p:txBody>
      </p:sp>
      <p:sp>
        <p:nvSpPr>
          <p:cNvPr id="5" name="Rounded Rectangle 4"/>
          <p:cNvSpPr/>
          <p:nvPr/>
        </p:nvSpPr>
        <p:spPr>
          <a:xfrm>
            <a:off x="1201003" y="1992573"/>
            <a:ext cx="3835021" cy="8325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prstClr val="black"/>
                </a:solidFill>
              </a:rPr>
              <a:t>Baseline assessment</a:t>
            </a:r>
          </a:p>
          <a:p>
            <a:pPr marL="285750" indent="-285750" algn="just">
              <a:buFontTx/>
              <a:buChar char="-"/>
            </a:pPr>
            <a:r>
              <a:rPr lang="en-ZA" dirty="0" smtClean="0">
                <a:solidFill>
                  <a:prstClr val="black"/>
                </a:solidFill>
              </a:rPr>
              <a:t>Emissions inventories</a:t>
            </a:r>
          </a:p>
          <a:p>
            <a:pPr marL="285750" indent="-285750" algn="just">
              <a:buFontTx/>
              <a:buChar char="-"/>
            </a:pPr>
            <a:r>
              <a:rPr lang="en-ZA" dirty="0" smtClean="0">
                <a:solidFill>
                  <a:prstClr val="black"/>
                </a:solidFill>
              </a:rPr>
              <a:t>Ambient AQ data</a:t>
            </a:r>
            <a:endParaRPr lang="en-ZA" dirty="0">
              <a:solidFill>
                <a:prstClr val="black"/>
              </a:solidFill>
            </a:endParaRPr>
          </a:p>
        </p:txBody>
      </p:sp>
      <p:sp>
        <p:nvSpPr>
          <p:cNvPr id="6" name="Rounded Rectangle 5"/>
          <p:cNvSpPr/>
          <p:nvPr/>
        </p:nvSpPr>
        <p:spPr>
          <a:xfrm>
            <a:off x="1201003" y="3391468"/>
            <a:ext cx="3835022" cy="8052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prstClr val="black"/>
                </a:solidFill>
              </a:rPr>
              <a:t>Gap analysis</a:t>
            </a:r>
          </a:p>
          <a:p>
            <a:pPr algn="just"/>
            <a:r>
              <a:rPr lang="en-ZA" dirty="0" smtClean="0">
                <a:solidFill>
                  <a:prstClr val="black"/>
                </a:solidFill>
              </a:rPr>
              <a:t>- Identify gaps in data</a:t>
            </a:r>
            <a:endParaRPr lang="en-ZA" dirty="0">
              <a:solidFill>
                <a:prstClr val="black"/>
              </a:solidFill>
            </a:endParaRPr>
          </a:p>
        </p:txBody>
      </p:sp>
      <p:sp>
        <p:nvSpPr>
          <p:cNvPr id="7" name="Rounded Rectangle 6"/>
          <p:cNvSpPr/>
          <p:nvPr/>
        </p:nvSpPr>
        <p:spPr>
          <a:xfrm>
            <a:off x="1201003" y="4681182"/>
            <a:ext cx="3835021" cy="9962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prstClr val="black"/>
                </a:solidFill>
              </a:rPr>
              <a:t>Intervention description</a:t>
            </a:r>
          </a:p>
          <a:p>
            <a:pPr algn="ctr"/>
            <a:r>
              <a:rPr lang="en-ZA" dirty="0" smtClean="0">
                <a:solidFill>
                  <a:prstClr val="black"/>
                </a:solidFill>
              </a:rPr>
              <a:t>- measures to reduce emissions from various sources</a:t>
            </a:r>
            <a:endParaRPr lang="en-ZA" dirty="0">
              <a:solidFill>
                <a:prstClr val="black"/>
              </a:solidFill>
            </a:endParaRPr>
          </a:p>
        </p:txBody>
      </p:sp>
      <p:sp>
        <p:nvSpPr>
          <p:cNvPr id="8" name="Rectangle 7"/>
          <p:cNvSpPr/>
          <p:nvPr/>
        </p:nvSpPr>
        <p:spPr>
          <a:xfrm>
            <a:off x="5902656" y="1992573"/>
            <a:ext cx="3043451" cy="414892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prstClr val="black"/>
                </a:solidFill>
              </a:rPr>
              <a:t>Inputs:</a:t>
            </a:r>
          </a:p>
          <a:p>
            <a:pPr marL="342900" indent="-342900" algn="ctr">
              <a:buFontTx/>
              <a:buAutoNum type="arabicParenBoth"/>
            </a:pPr>
            <a:r>
              <a:rPr lang="en-ZA" dirty="0" smtClean="0">
                <a:solidFill>
                  <a:prstClr val="black"/>
                </a:solidFill>
              </a:rPr>
              <a:t>Results of the source apportionment study</a:t>
            </a:r>
          </a:p>
          <a:p>
            <a:pPr marL="342900" indent="-342900" algn="ctr">
              <a:buFontTx/>
              <a:buAutoNum type="arabicParenBoth"/>
            </a:pPr>
            <a:endParaRPr lang="en-ZA" dirty="0">
              <a:solidFill>
                <a:prstClr val="black"/>
              </a:solidFill>
            </a:endParaRPr>
          </a:p>
          <a:p>
            <a:pPr marL="342900" indent="-342900" algn="ctr">
              <a:buFontTx/>
              <a:buAutoNum type="arabicParenBoth"/>
            </a:pPr>
            <a:r>
              <a:rPr lang="en-ZA" dirty="0" smtClean="0">
                <a:solidFill>
                  <a:prstClr val="black"/>
                </a:solidFill>
              </a:rPr>
              <a:t>Results of the VTAPA health study</a:t>
            </a:r>
          </a:p>
        </p:txBody>
      </p:sp>
      <p:sp>
        <p:nvSpPr>
          <p:cNvPr id="9" name="Down Arrow 8"/>
          <p:cNvSpPr/>
          <p:nvPr/>
        </p:nvSpPr>
        <p:spPr>
          <a:xfrm>
            <a:off x="2920621" y="2845559"/>
            <a:ext cx="197892" cy="54590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0" name="Down Arrow 9"/>
          <p:cNvSpPr/>
          <p:nvPr/>
        </p:nvSpPr>
        <p:spPr>
          <a:xfrm>
            <a:off x="2937681" y="4217158"/>
            <a:ext cx="180832" cy="4640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1" name="Left Arrow 10"/>
          <p:cNvSpPr/>
          <p:nvPr/>
        </p:nvSpPr>
        <p:spPr>
          <a:xfrm>
            <a:off x="5472752" y="3057099"/>
            <a:ext cx="245660" cy="22518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val="3683406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ZA" sz="3200" b="1" dirty="0" smtClean="0">
                <a:solidFill>
                  <a:schemeClr val="bg1"/>
                </a:solidFill>
              </a:rPr>
              <a:t>AQMP input 1: Source </a:t>
            </a:r>
            <a:r>
              <a:rPr lang="en-ZA" sz="3200" b="1" dirty="0">
                <a:solidFill>
                  <a:schemeClr val="bg1"/>
                </a:solidFill>
              </a:rPr>
              <a:t>Apportionment in the VTAPA</a:t>
            </a:r>
          </a:p>
        </p:txBody>
      </p:sp>
      <p:sp>
        <p:nvSpPr>
          <p:cNvPr id="3" name="Content Placeholder 2"/>
          <p:cNvSpPr>
            <a:spLocks noGrp="1"/>
          </p:cNvSpPr>
          <p:nvPr>
            <p:ph idx="1"/>
          </p:nvPr>
        </p:nvSpPr>
        <p:spPr>
          <a:xfrm>
            <a:off x="136478" y="832513"/>
            <a:ext cx="8895555" cy="5923129"/>
          </a:xfrm>
        </p:spPr>
        <p:txBody>
          <a:bodyPr>
            <a:normAutofit/>
          </a:bodyPr>
          <a:lstStyle/>
          <a:p>
            <a:pPr lvl="0" algn="just" eaLnBrk="0" fontAlgn="base" hangingPunct="0">
              <a:spcAft>
                <a:spcPct val="0"/>
              </a:spcAft>
              <a:buFont typeface="Arial" panose="020B0604020202020204" pitchFamily="34" charset="0"/>
              <a:buChar char="•"/>
              <a:defRPr/>
            </a:pPr>
            <a:r>
              <a:rPr lang="en-ZA" sz="2450" dirty="0">
                <a:solidFill>
                  <a:prstClr val="black"/>
                </a:solidFill>
              </a:rPr>
              <a:t>The Department has recognized the need to have a better understanding of the contribution of the different sources to the ambient air.  To this end, the Department, in collaboration with its stakeholders, is currently undertaking a Source Apportionment Study in the VTAPA. The study will shed light on the contribution of sources such as industrial activities, domestic fuel burning, mining and vehicular emissions to the ambient air. </a:t>
            </a:r>
            <a:endParaRPr lang="en-ZA" sz="2450" dirty="0" smtClean="0">
              <a:solidFill>
                <a:prstClr val="black"/>
              </a:solidFill>
            </a:endParaRPr>
          </a:p>
          <a:p>
            <a:pPr lvl="0" algn="just" eaLnBrk="0" fontAlgn="base" hangingPunct="0">
              <a:spcAft>
                <a:spcPct val="0"/>
              </a:spcAft>
              <a:buFont typeface="Arial" panose="020B0604020202020204" pitchFamily="34" charset="0"/>
              <a:buChar char="•"/>
              <a:defRPr/>
            </a:pPr>
            <a:r>
              <a:rPr lang="en-ZA" sz="2450" dirty="0" smtClean="0">
                <a:solidFill>
                  <a:prstClr val="black"/>
                </a:solidFill>
              </a:rPr>
              <a:t>It </a:t>
            </a:r>
            <a:r>
              <a:rPr lang="en-ZA" sz="2450" dirty="0">
                <a:solidFill>
                  <a:prstClr val="black"/>
                </a:solidFill>
              </a:rPr>
              <a:t>must, however, be clarified that the study will not be able to pinpoint individual contributors </a:t>
            </a:r>
            <a:r>
              <a:rPr lang="en-ZA" sz="2450" i="1" dirty="0">
                <a:solidFill>
                  <a:schemeClr val="accent3">
                    <a:lumMod val="50000"/>
                  </a:schemeClr>
                </a:solidFill>
              </a:rPr>
              <a:t>but will give us an idea of the various contributors towards air pollution in the area</a:t>
            </a:r>
            <a:r>
              <a:rPr lang="en-ZA" sz="2450" dirty="0">
                <a:solidFill>
                  <a:prstClr val="black"/>
                </a:solidFill>
              </a:rPr>
              <a:t>.</a:t>
            </a:r>
          </a:p>
          <a:p>
            <a:pPr lvl="0" algn="just" eaLnBrk="0" fontAlgn="base" hangingPunct="0">
              <a:spcAft>
                <a:spcPct val="0"/>
              </a:spcAft>
              <a:buFont typeface="Arial" panose="020B0604020202020204" pitchFamily="34" charset="0"/>
              <a:buChar char="•"/>
              <a:defRPr/>
            </a:pPr>
            <a:r>
              <a:rPr lang="en-ZA" sz="2450" dirty="0">
                <a:solidFill>
                  <a:prstClr val="black"/>
                </a:solidFill>
              </a:rPr>
              <a:t>Information obtained from this study will then assist the Department in developing targeted interventions, thereby ensuring that all stakeholders use resources efficiently &amp; effectively.</a:t>
            </a:r>
          </a:p>
          <a:p>
            <a:pPr marL="0" indent="0" algn="just" eaLnBrk="0" fontAlgn="base" hangingPunct="0">
              <a:spcBef>
                <a:spcPts val="1200"/>
              </a:spcBef>
              <a:spcAft>
                <a:spcPct val="0"/>
              </a:spcAft>
              <a:buNone/>
              <a:defRPr/>
            </a:pPr>
            <a:endParaRPr lang="en-US" sz="2450" dirty="0">
              <a:solidFill>
                <a:prstClr val="black"/>
              </a:solidFill>
            </a:endParaRPr>
          </a:p>
        </p:txBody>
      </p:sp>
    </p:spTree>
    <p:extLst>
      <p:ext uri="{BB962C8B-B14F-4D97-AF65-F5344CB8AC3E}">
        <p14:creationId xmlns:p14="http://schemas.microsoft.com/office/powerpoint/2010/main" val="926619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ZA" sz="3200" b="1" dirty="0" smtClean="0">
                <a:solidFill>
                  <a:schemeClr val="bg1"/>
                </a:solidFill>
              </a:rPr>
              <a:t>AQMP input 2: Source </a:t>
            </a:r>
            <a:r>
              <a:rPr lang="en-ZA" sz="3200" b="1" dirty="0">
                <a:solidFill>
                  <a:schemeClr val="bg1"/>
                </a:solidFill>
              </a:rPr>
              <a:t>Apportionment in the VTAPA</a:t>
            </a:r>
          </a:p>
        </p:txBody>
      </p:sp>
      <p:sp>
        <p:nvSpPr>
          <p:cNvPr id="3" name="Content Placeholder 2"/>
          <p:cNvSpPr>
            <a:spLocks noGrp="1"/>
          </p:cNvSpPr>
          <p:nvPr>
            <p:ph idx="1"/>
          </p:nvPr>
        </p:nvSpPr>
        <p:spPr>
          <a:xfrm>
            <a:off x="136478" y="996287"/>
            <a:ext cx="8895555" cy="5759355"/>
          </a:xfrm>
        </p:spPr>
        <p:txBody>
          <a:bodyPr>
            <a:normAutofit/>
          </a:bodyPr>
          <a:lstStyle/>
          <a:p>
            <a:pPr lvl="0" algn="just" eaLnBrk="0" fontAlgn="base" hangingPunct="0">
              <a:spcAft>
                <a:spcPct val="0"/>
              </a:spcAft>
              <a:buFont typeface="Arial" panose="020B0604020202020204" pitchFamily="34" charset="0"/>
              <a:buChar char="•"/>
              <a:defRPr/>
            </a:pPr>
            <a:r>
              <a:rPr lang="en-ZA" sz="2450" dirty="0" smtClean="0">
                <a:solidFill>
                  <a:prstClr val="black"/>
                </a:solidFill>
              </a:rPr>
              <a:t>The VTAPA health study enabled the Department to identify vulnerable areas: through vulnerability assessments done. </a:t>
            </a:r>
          </a:p>
          <a:p>
            <a:pPr lvl="0" algn="just" eaLnBrk="0" fontAlgn="base" hangingPunct="0">
              <a:spcAft>
                <a:spcPct val="0"/>
              </a:spcAft>
              <a:buFont typeface="Arial" panose="020B0604020202020204" pitchFamily="34" charset="0"/>
              <a:buChar char="•"/>
              <a:defRPr/>
            </a:pPr>
            <a:endParaRPr lang="en-ZA" sz="2450" dirty="0" smtClean="0">
              <a:solidFill>
                <a:prstClr val="black"/>
              </a:solidFill>
            </a:endParaRPr>
          </a:p>
          <a:p>
            <a:pPr lvl="0" algn="just" eaLnBrk="0" fontAlgn="base" hangingPunct="0">
              <a:spcAft>
                <a:spcPct val="0"/>
              </a:spcAft>
              <a:buFont typeface="Arial" panose="020B0604020202020204" pitchFamily="34" charset="0"/>
              <a:buChar char="•"/>
              <a:defRPr/>
            </a:pPr>
            <a:r>
              <a:rPr lang="en-ZA" sz="2450" dirty="0" smtClean="0">
                <a:solidFill>
                  <a:prstClr val="black"/>
                </a:solidFill>
              </a:rPr>
              <a:t>These are areas where high pollution levels coincide with the large number of vulnerable population groups (elderly and children).</a:t>
            </a:r>
          </a:p>
          <a:p>
            <a:pPr lvl="0" algn="just" eaLnBrk="0" fontAlgn="base" hangingPunct="0">
              <a:spcAft>
                <a:spcPct val="0"/>
              </a:spcAft>
              <a:buFont typeface="Arial" panose="020B0604020202020204" pitchFamily="34" charset="0"/>
              <a:buChar char="•"/>
              <a:defRPr/>
            </a:pPr>
            <a:endParaRPr lang="en-ZA" sz="2450" dirty="0" smtClean="0">
              <a:solidFill>
                <a:prstClr val="black"/>
              </a:solidFill>
            </a:endParaRPr>
          </a:p>
          <a:p>
            <a:pPr lvl="0" algn="just" eaLnBrk="0" fontAlgn="base" hangingPunct="0">
              <a:spcAft>
                <a:spcPct val="0"/>
              </a:spcAft>
              <a:buFont typeface="Arial" panose="020B0604020202020204" pitchFamily="34" charset="0"/>
              <a:buChar char="•"/>
              <a:defRPr/>
            </a:pPr>
            <a:r>
              <a:rPr lang="en-ZA" sz="2450" dirty="0" smtClean="0">
                <a:solidFill>
                  <a:prstClr val="black"/>
                </a:solidFill>
              </a:rPr>
              <a:t>The results of this study will be factored into the development of the AQMP. i.e. priority will be given to those areas in terms of implementation of interventions.</a:t>
            </a:r>
            <a:endParaRPr lang="en-ZA" sz="2450" dirty="0">
              <a:solidFill>
                <a:prstClr val="black"/>
              </a:solidFill>
            </a:endParaRPr>
          </a:p>
          <a:p>
            <a:pPr marL="0" indent="0" algn="just" eaLnBrk="0" fontAlgn="base" hangingPunct="0">
              <a:spcBef>
                <a:spcPts val="1200"/>
              </a:spcBef>
              <a:spcAft>
                <a:spcPct val="0"/>
              </a:spcAft>
              <a:buNone/>
              <a:defRPr/>
            </a:pPr>
            <a:endParaRPr lang="en-US" sz="2450" dirty="0">
              <a:solidFill>
                <a:prstClr val="black"/>
              </a:solidFill>
            </a:endParaRPr>
          </a:p>
        </p:txBody>
      </p:sp>
    </p:spTree>
    <p:extLst>
      <p:ext uri="{BB962C8B-B14F-4D97-AF65-F5344CB8AC3E}">
        <p14:creationId xmlns:p14="http://schemas.microsoft.com/office/powerpoint/2010/main" val="923291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743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086078"/>
            <a:ext cx="9144000" cy="1094035"/>
          </a:xfrm>
        </p:spPr>
        <p:txBody>
          <a:bodyPr>
            <a:noAutofit/>
          </a:bodyPr>
          <a:lstStyle/>
          <a:p>
            <a:r>
              <a:rPr lang="en-US" sz="3200" b="1" dirty="0" smtClean="0">
                <a:solidFill>
                  <a:schemeClr val="bg1"/>
                </a:solidFill>
                <a:latin typeface="+mn-lt"/>
              </a:rPr>
              <a:t>Overview of Minimum </a:t>
            </a:r>
            <a:r>
              <a:rPr lang="en-US" sz="3200" b="1" dirty="0">
                <a:solidFill>
                  <a:schemeClr val="bg1"/>
                </a:solidFill>
                <a:latin typeface="+mn-lt"/>
              </a:rPr>
              <a:t>Emission Standards (MES) </a:t>
            </a:r>
          </a:p>
        </p:txBody>
      </p:sp>
      <p:sp>
        <p:nvSpPr>
          <p:cNvPr id="3" name="TextBox 2"/>
          <p:cNvSpPr txBox="1"/>
          <p:nvPr/>
        </p:nvSpPr>
        <p:spPr>
          <a:xfrm>
            <a:off x="3900196" y="4486819"/>
            <a:ext cx="5243804" cy="707886"/>
          </a:xfrm>
          <a:prstGeom prst="rect">
            <a:avLst/>
          </a:prstGeom>
          <a:noFill/>
        </p:spPr>
        <p:txBody>
          <a:bodyPr wrap="square" rtlCol="0">
            <a:spAutoFit/>
          </a:bodyPr>
          <a:lstStyle/>
          <a:p>
            <a:pPr algn="ctr"/>
            <a:r>
              <a:rPr lang="en-US" sz="2000" b="1" dirty="0" smtClean="0">
                <a:solidFill>
                  <a:schemeClr val="bg1"/>
                </a:solidFill>
              </a:rPr>
              <a:t>Vumile Senene</a:t>
            </a:r>
          </a:p>
          <a:p>
            <a:pPr algn="ctr"/>
            <a:r>
              <a:rPr lang="en-US" sz="2000" b="1" dirty="0" smtClean="0">
                <a:solidFill>
                  <a:schemeClr val="bg1"/>
                </a:solidFill>
              </a:rPr>
              <a:t>Acting Chief Director: Air Quality Management</a:t>
            </a:r>
            <a:endParaRPr lang="en-US" sz="2000" b="1" dirty="0">
              <a:solidFill>
                <a:schemeClr val="bg1"/>
              </a:solidFill>
            </a:endParaRPr>
          </a:p>
        </p:txBody>
      </p:sp>
    </p:spTree>
    <p:extLst>
      <p:ext uri="{BB962C8B-B14F-4D97-AF65-F5344CB8AC3E}">
        <p14:creationId xmlns:p14="http://schemas.microsoft.com/office/powerpoint/2010/main" val="3370816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US" sz="3200" b="1" dirty="0" smtClean="0">
                <a:solidFill>
                  <a:schemeClr val="bg1"/>
                </a:solidFill>
              </a:rPr>
              <a:t>History of Point Source Management in South Africa</a:t>
            </a:r>
            <a:endParaRPr lang="en-US" sz="3200"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0403479"/>
              </p:ext>
            </p:extLst>
          </p:nvPr>
        </p:nvGraphicFramePr>
        <p:xfrm>
          <a:off x="204716" y="968991"/>
          <a:ext cx="8652681" cy="5889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4168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US" sz="3200" b="1" dirty="0" smtClean="0">
                <a:solidFill>
                  <a:schemeClr val="bg1"/>
                </a:solidFill>
              </a:rPr>
              <a:t>History of Point Source Management in South Africa</a:t>
            </a:r>
            <a:endParaRPr lang="en-US" sz="3200"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3176705"/>
              </p:ext>
            </p:extLst>
          </p:nvPr>
        </p:nvGraphicFramePr>
        <p:xfrm>
          <a:off x="204716" y="968991"/>
          <a:ext cx="8652681" cy="5889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034073" y="1268948"/>
            <a:ext cx="4264090" cy="523220"/>
          </a:xfrm>
          <a:prstGeom prst="rect">
            <a:avLst/>
          </a:prstGeom>
          <a:noFill/>
        </p:spPr>
        <p:txBody>
          <a:bodyPr wrap="square" rtlCol="0">
            <a:spAutoFit/>
          </a:bodyPr>
          <a:lstStyle/>
          <a:p>
            <a:pPr algn="ctr"/>
            <a:r>
              <a:rPr lang="en-ZA" sz="2800" dirty="0" smtClean="0">
                <a:solidFill>
                  <a:schemeClr val="accent3">
                    <a:lumMod val="50000"/>
                  </a:schemeClr>
                </a:solidFill>
              </a:rPr>
              <a:t>Example: Power Generation </a:t>
            </a:r>
            <a:endParaRPr lang="en-ZA" sz="2800" dirty="0">
              <a:solidFill>
                <a:schemeClr val="accent3">
                  <a:lumMod val="50000"/>
                </a:schemeClr>
              </a:solidFill>
            </a:endParaRPr>
          </a:p>
        </p:txBody>
      </p:sp>
    </p:spTree>
    <p:extLst>
      <p:ext uri="{BB962C8B-B14F-4D97-AF65-F5344CB8AC3E}">
        <p14:creationId xmlns:p14="http://schemas.microsoft.com/office/powerpoint/2010/main" val="4079275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H="1" flipV="1">
            <a:off x="3384550" y="4676775"/>
            <a:ext cx="5745163" cy="461963"/>
          </a:xfrm>
          <a:prstGeom prst="rect">
            <a:avLst/>
          </a:prstGeom>
          <a:noFill/>
        </p:spPr>
        <p:txBody>
          <a:bodyPr>
            <a:spAutoFit/>
          </a:bodyPr>
          <a:lstStyle/>
          <a:p>
            <a:pPr fontAlgn="base">
              <a:spcBef>
                <a:spcPct val="0"/>
              </a:spcBef>
              <a:spcAft>
                <a:spcPct val="0"/>
              </a:spcAft>
              <a:defRPr/>
            </a:pPr>
            <a:r>
              <a:rPr lang="en-ZA" sz="2400" dirty="0">
                <a:solidFill>
                  <a:prstClr val="white"/>
                </a:solidFill>
                <a:cs typeface="Arial" panose="020B0604020202020204" pitchFamily="34" charset="0"/>
              </a:rPr>
              <a:t>Atmospheric Pollution Prevention Act, 1965</a:t>
            </a:r>
          </a:p>
        </p:txBody>
      </p:sp>
    </p:spTree>
    <p:extLst>
      <p:ext uri="{BB962C8B-B14F-4D97-AF65-F5344CB8AC3E}">
        <p14:creationId xmlns:p14="http://schemas.microsoft.com/office/powerpoint/2010/main" val="2365870310"/>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ZA" sz="3200" b="1" dirty="0" smtClean="0">
                <a:solidFill>
                  <a:schemeClr val="bg1"/>
                </a:solidFill>
              </a:rPr>
              <a:t>APPA to AQA Transition </a:t>
            </a:r>
            <a:endParaRPr lang="en-ZA" sz="3200" b="1" dirty="0">
              <a:solidFill>
                <a:schemeClr val="bg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35214636"/>
              </p:ext>
            </p:extLst>
          </p:nvPr>
        </p:nvGraphicFramePr>
        <p:xfrm>
          <a:off x="101600" y="777922"/>
          <a:ext cx="8932863" cy="593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6497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ZA" sz="3200" b="1" dirty="0" smtClean="0">
                <a:solidFill>
                  <a:schemeClr val="bg1"/>
                </a:solidFill>
              </a:rPr>
              <a:t>Development of </a:t>
            </a:r>
            <a:r>
              <a:rPr lang="en-US" sz="3200" b="1" dirty="0" smtClean="0">
                <a:solidFill>
                  <a:schemeClr val="bg1"/>
                </a:solidFill>
              </a:rPr>
              <a:t>Minimum </a:t>
            </a:r>
            <a:r>
              <a:rPr lang="en-US" sz="3200" b="1" dirty="0">
                <a:solidFill>
                  <a:schemeClr val="bg1"/>
                </a:solidFill>
              </a:rPr>
              <a:t>Emission Standards </a:t>
            </a:r>
            <a:endParaRPr lang="en-ZA" sz="3200" b="1" dirty="0">
              <a:solidFill>
                <a:schemeClr val="bg1"/>
              </a:solidFill>
            </a:endParaRPr>
          </a:p>
        </p:txBody>
      </p:sp>
      <p:sp>
        <p:nvSpPr>
          <p:cNvPr id="3" name="Content Placeholder 2"/>
          <p:cNvSpPr>
            <a:spLocks noGrp="1"/>
          </p:cNvSpPr>
          <p:nvPr>
            <p:ph idx="1"/>
          </p:nvPr>
        </p:nvSpPr>
        <p:spPr>
          <a:xfrm>
            <a:off x="136478" y="832513"/>
            <a:ext cx="9007521" cy="5923129"/>
          </a:xfrm>
        </p:spPr>
        <p:txBody>
          <a:bodyPr>
            <a:normAutofit fontScale="92500" lnSpcReduction="10000"/>
          </a:bodyPr>
          <a:lstStyle/>
          <a:p>
            <a:pPr lvl="0" algn="just" eaLnBrk="0" fontAlgn="base" hangingPunct="0">
              <a:spcAft>
                <a:spcPct val="0"/>
              </a:spcAft>
              <a:buFont typeface="Arial" panose="020B0604020202020204" pitchFamily="34" charset="0"/>
              <a:buChar char="•"/>
              <a:defRPr/>
            </a:pPr>
            <a:r>
              <a:rPr lang="en-GB" sz="2600" dirty="0">
                <a:solidFill>
                  <a:prstClr val="black"/>
                </a:solidFill>
              </a:rPr>
              <a:t>The minimum emission standards (MES) were </a:t>
            </a:r>
            <a:r>
              <a:rPr lang="en-GB" sz="2600" dirty="0" smtClean="0">
                <a:solidFill>
                  <a:prstClr val="black"/>
                </a:solidFill>
              </a:rPr>
              <a:t>developed through the SABS process.</a:t>
            </a:r>
            <a:endParaRPr lang="en-GB" sz="2600" dirty="0">
              <a:solidFill>
                <a:prstClr val="black"/>
              </a:solidFill>
            </a:endParaRPr>
          </a:p>
          <a:p>
            <a:pPr lvl="0" algn="just" eaLnBrk="0" fontAlgn="base" hangingPunct="0">
              <a:spcAft>
                <a:spcPct val="0"/>
              </a:spcAft>
              <a:buFont typeface="Arial" panose="020B0604020202020204" pitchFamily="34" charset="0"/>
              <a:buChar char="•"/>
              <a:defRPr/>
            </a:pPr>
            <a:r>
              <a:rPr lang="en-GB" sz="2600" dirty="0" smtClean="0">
                <a:solidFill>
                  <a:prstClr val="black"/>
                </a:solidFill>
              </a:rPr>
              <a:t>Part of the process included </a:t>
            </a:r>
            <a:r>
              <a:rPr lang="en-GB" sz="2600" i="1" dirty="0" smtClean="0">
                <a:solidFill>
                  <a:schemeClr val="accent3">
                    <a:lumMod val="50000"/>
                  </a:schemeClr>
                </a:solidFill>
              </a:rPr>
              <a:t>transitional arrangements </a:t>
            </a:r>
            <a:r>
              <a:rPr lang="en-GB" sz="2600" dirty="0" smtClean="0">
                <a:solidFill>
                  <a:prstClr val="black"/>
                </a:solidFill>
              </a:rPr>
              <a:t>that would be needed to phase in the MES.</a:t>
            </a:r>
          </a:p>
          <a:p>
            <a:pPr lvl="0" algn="just" eaLnBrk="0" fontAlgn="base" hangingPunct="0">
              <a:spcAft>
                <a:spcPct val="0"/>
              </a:spcAft>
              <a:buFont typeface="Arial" panose="020B0604020202020204" pitchFamily="34" charset="0"/>
              <a:buChar char="•"/>
              <a:defRPr/>
            </a:pPr>
            <a:r>
              <a:rPr lang="en-ZA" sz="2600" dirty="0" smtClean="0">
                <a:solidFill>
                  <a:prstClr val="black"/>
                </a:solidFill>
              </a:rPr>
              <a:t>After much deliberation, it was concluded that </a:t>
            </a:r>
            <a:r>
              <a:rPr lang="en-ZA" sz="2600" i="1" dirty="0" smtClean="0">
                <a:solidFill>
                  <a:schemeClr val="accent3">
                    <a:lumMod val="50000"/>
                  </a:schemeClr>
                </a:solidFill>
              </a:rPr>
              <a:t>existing plants</a:t>
            </a:r>
            <a:r>
              <a:rPr lang="en-ZA" sz="2600" dirty="0" smtClean="0">
                <a:solidFill>
                  <a:prstClr val="black"/>
                </a:solidFill>
              </a:rPr>
              <a:t> would require time to come into compliance </a:t>
            </a:r>
            <a:r>
              <a:rPr lang="en-ZA" sz="2600" i="1" dirty="0" smtClean="0">
                <a:solidFill>
                  <a:schemeClr val="accent3">
                    <a:lumMod val="50000"/>
                  </a:schemeClr>
                </a:solidFill>
              </a:rPr>
              <a:t>(2015</a:t>
            </a:r>
            <a:r>
              <a:rPr lang="en-ZA" sz="2600" dirty="0" smtClean="0">
                <a:solidFill>
                  <a:prstClr val="black"/>
                </a:solidFill>
              </a:rPr>
              <a:t> with </a:t>
            </a:r>
            <a:r>
              <a:rPr lang="en-ZA" sz="2600" i="1" dirty="0" smtClean="0">
                <a:solidFill>
                  <a:schemeClr val="accent3">
                    <a:lumMod val="50000"/>
                  </a:schemeClr>
                </a:solidFill>
              </a:rPr>
              <a:t>existing plant standards </a:t>
            </a:r>
            <a:r>
              <a:rPr lang="en-ZA" sz="2600" dirty="0" smtClean="0">
                <a:solidFill>
                  <a:prstClr val="black"/>
                </a:solidFill>
              </a:rPr>
              <a:t>and </a:t>
            </a:r>
            <a:r>
              <a:rPr lang="en-ZA" sz="2600" i="1" dirty="0" smtClean="0">
                <a:solidFill>
                  <a:prstClr val="black"/>
                </a:solidFill>
              </a:rPr>
              <a:t>2020</a:t>
            </a:r>
            <a:r>
              <a:rPr lang="en-ZA" sz="2600" dirty="0" smtClean="0">
                <a:solidFill>
                  <a:prstClr val="black"/>
                </a:solidFill>
              </a:rPr>
              <a:t> with </a:t>
            </a:r>
            <a:r>
              <a:rPr lang="en-ZA" sz="2600" i="1" dirty="0" smtClean="0">
                <a:solidFill>
                  <a:schemeClr val="accent3">
                    <a:lumMod val="50000"/>
                  </a:schemeClr>
                </a:solidFill>
              </a:rPr>
              <a:t>new plant standards)</a:t>
            </a:r>
            <a:r>
              <a:rPr lang="en-ZA" sz="2600" dirty="0" smtClean="0">
                <a:solidFill>
                  <a:prstClr val="black"/>
                </a:solidFill>
              </a:rPr>
              <a:t>, </a:t>
            </a:r>
          </a:p>
          <a:p>
            <a:pPr lvl="0" algn="just" eaLnBrk="0" fontAlgn="base" hangingPunct="0">
              <a:spcAft>
                <a:spcPct val="0"/>
              </a:spcAft>
              <a:buFont typeface="Arial" panose="020B0604020202020204" pitchFamily="34" charset="0"/>
              <a:buChar char="•"/>
              <a:defRPr/>
            </a:pPr>
            <a:r>
              <a:rPr lang="en-ZA" sz="2600" dirty="0" smtClean="0">
                <a:solidFill>
                  <a:prstClr val="black"/>
                </a:solidFill>
              </a:rPr>
              <a:t>New plants would be required to comply with the new plant standards immediately </a:t>
            </a:r>
            <a:r>
              <a:rPr lang="en-ZA" sz="2600" i="1" dirty="0" smtClean="0">
                <a:solidFill>
                  <a:schemeClr val="accent3">
                    <a:lumMod val="50000"/>
                  </a:schemeClr>
                </a:solidFill>
              </a:rPr>
              <a:t>(2010), </a:t>
            </a:r>
          </a:p>
          <a:p>
            <a:pPr lvl="0" algn="just" eaLnBrk="0" fontAlgn="base" hangingPunct="0">
              <a:spcAft>
                <a:spcPct val="0"/>
              </a:spcAft>
              <a:buFont typeface="Arial" panose="020B0604020202020204" pitchFamily="34" charset="0"/>
              <a:buChar char="•"/>
              <a:defRPr/>
            </a:pPr>
            <a:r>
              <a:rPr lang="en-ZA" sz="2600" dirty="0">
                <a:solidFill>
                  <a:prstClr val="black"/>
                </a:solidFill>
              </a:rPr>
              <a:t>There was </a:t>
            </a:r>
            <a:r>
              <a:rPr lang="en-ZA" sz="2600" dirty="0" smtClean="0">
                <a:solidFill>
                  <a:prstClr val="black"/>
                </a:solidFill>
              </a:rPr>
              <a:t>however </a:t>
            </a:r>
            <a:r>
              <a:rPr lang="en-ZA" sz="2600" dirty="0">
                <a:solidFill>
                  <a:prstClr val="black"/>
                </a:solidFill>
              </a:rPr>
              <a:t>a push by </a:t>
            </a:r>
            <a:r>
              <a:rPr lang="en-ZA" sz="2600" dirty="0" smtClean="0">
                <a:solidFill>
                  <a:prstClr val="black"/>
                </a:solidFill>
              </a:rPr>
              <a:t>some industry players to extend the time required for existing plants to come into complies with MES due </a:t>
            </a:r>
            <a:r>
              <a:rPr lang="en-ZA" sz="2600" i="1" dirty="0" smtClean="0">
                <a:solidFill>
                  <a:schemeClr val="accent3">
                    <a:lumMod val="50000"/>
                  </a:schemeClr>
                </a:solidFill>
              </a:rPr>
              <a:t>to size &amp; complex nature </a:t>
            </a:r>
            <a:r>
              <a:rPr lang="en-ZA" sz="2600" dirty="0" smtClean="0">
                <a:solidFill>
                  <a:prstClr val="black"/>
                </a:solidFill>
              </a:rPr>
              <a:t>of some facilities.</a:t>
            </a:r>
          </a:p>
          <a:p>
            <a:pPr lvl="0" algn="just" eaLnBrk="0" fontAlgn="base" hangingPunct="0">
              <a:spcAft>
                <a:spcPct val="0"/>
              </a:spcAft>
              <a:buFont typeface="Arial" panose="020B0604020202020204" pitchFamily="34" charset="0"/>
              <a:buChar char="•"/>
              <a:defRPr/>
            </a:pPr>
            <a:r>
              <a:rPr lang="en-ZA" sz="2600" dirty="0" smtClean="0">
                <a:solidFill>
                  <a:prstClr val="black"/>
                </a:solidFill>
              </a:rPr>
              <a:t>This was dismissed by the Department as it was a blanket approach even for facilities that could comply. Instead the additional time required would be assessed on case by case basis under the provisions of the </a:t>
            </a:r>
            <a:r>
              <a:rPr lang="en-ZA" sz="2600" i="1" dirty="0" smtClean="0">
                <a:solidFill>
                  <a:schemeClr val="accent3">
                    <a:lumMod val="50000"/>
                  </a:schemeClr>
                </a:solidFill>
              </a:rPr>
              <a:t>postponement of compliance timeframes</a:t>
            </a:r>
            <a:r>
              <a:rPr lang="en-ZA" sz="2600" dirty="0" smtClean="0">
                <a:solidFill>
                  <a:prstClr val="black"/>
                </a:solidFill>
              </a:rPr>
              <a:t>. </a:t>
            </a:r>
            <a:endParaRPr lang="en-ZA" sz="2600" dirty="0">
              <a:solidFill>
                <a:prstClr val="black"/>
              </a:solidFill>
            </a:endParaRPr>
          </a:p>
          <a:p>
            <a:pPr algn="just"/>
            <a:endParaRPr lang="en-US" sz="2600" dirty="0" smtClean="0"/>
          </a:p>
          <a:p>
            <a:pPr algn="just"/>
            <a:endParaRPr lang="en-US" sz="2600" dirty="0"/>
          </a:p>
        </p:txBody>
      </p:sp>
    </p:spTree>
    <p:extLst>
      <p:ext uri="{BB962C8B-B14F-4D97-AF65-F5344CB8AC3E}">
        <p14:creationId xmlns:p14="http://schemas.microsoft.com/office/powerpoint/2010/main" val="848261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91319"/>
          </a:xfrm>
        </p:spPr>
        <p:txBody>
          <a:bodyPr>
            <a:noAutofit/>
          </a:bodyPr>
          <a:lstStyle/>
          <a:p>
            <a:r>
              <a:rPr lang="en-ZA" sz="3200" b="1" dirty="0" smtClean="0">
                <a:solidFill>
                  <a:schemeClr val="bg1"/>
                </a:solidFill>
              </a:rPr>
              <a:t>Compliance with </a:t>
            </a:r>
            <a:r>
              <a:rPr lang="en-US" sz="3200" b="1" dirty="0" smtClean="0">
                <a:solidFill>
                  <a:schemeClr val="bg1"/>
                </a:solidFill>
              </a:rPr>
              <a:t>Minimum </a:t>
            </a:r>
            <a:r>
              <a:rPr lang="en-US" sz="3200" b="1" dirty="0">
                <a:solidFill>
                  <a:schemeClr val="bg1"/>
                </a:solidFill>
              </a:rPr>
              <a:t>Emission Standards </a:t>
            </a:r>
            <a:endParaRPr lang="en-ZA" sz="3200" b="1"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49704309"/>
              </p:ext>
            </p:extLst>
          </p:nvPr>
        </p:nvGraphicFramePr>
        <p:xfrm>
          <a:off x="81887" y="832818"/>
          <a:ext cx="8993190" cy="5988333"/>
        </p:xfrm>
        <a:graphic>
          <a:graphicData uri="http://schemas.openxmlformats.org/drawingml/2006/table">
            <a:tbl>
              <a:tblPr firstRow="1" bandRow="1">
                <a:tableStyleId>{69C7853C-536D-4A76-A0AE-DD22124D55A5}</a:tableStyleId>
              </a:tblPr>
              <a:tblGrid>
                <a:gridCol w="8993190"/>
              </a:tblGrid>
              <a:tr h="424563">
                <a:tc>
                  <a:txBody>
                    <a:bodyPr/>
                    <a:lstStyle/>
                    <a:p>
                      <a:r>
                        <a:rPr lang="en-ZA" sz="2400" dirty="0" smtClean="0">
                          <a:solidFill>
                            <a:schemeClr val="accent3">
                              <a:lumMod val="50000"/>
                            </a:schemeClr>
                          </a:solidFill>
                        </a:rPr>
                        <a:t>2010</a:t>
                      </a:r>
                      <a:r>
                        <a:rPr lang="en-ZA" sz="2400" baseline="0" dirty="0" smtClean="0">
                          <a:solidFill>
                            <a:schemeClr val="accent3">
                              <a:lumMod val="50000"/>
                            </a:schemeClr>
                          </a:solidFill>
                        </a:rPr>
                        <a:t> – 2015 </a:t>
                      </a:r>
                      <a:endParaRPr lang="en-ZA" sz="2400" dirty="0">
                        <a:solidFill>
                          <a:schemeClr val="accent3">
                            <a:lumMod val="50000"/>
                          </a:schemeClr>
                        </a:solidFill>
                      </a:endParaRPr>
                    </a:p>
                  </a:txBody>
                  <a:tcPr/>
                </a:tc>
              </a:tr>
              <a:tr h="2422173">
                <a:tc>
                  <a:txBody>
                    <a:bodyPr/>
                    <a:lstStyle/>
                    <a:p>
                      <a:pPr marL="342900" indent="-342900">
                        <a:buFont typeface="Arial" panose="020B0604020202020204" pitchFamily="34" charset="0"/>
                        <a:buChar char="•"/>
                      </a:pPr>
                      <a:r>
                        <a:rPr lang="en-ZA" sz="2400" dirty="0" smtClean="0">
                          <a:solidFill>
                            <a:schemeClr val="tx1"/>
                          </a:solidFill>
                        </a:rPr>
                        <a:t>New plants complied with 2020 MES.</a:t>
                      </a:r>
                    </a:p>
                    <a:p>
                      <a:pPr marL="342900" indent="-342900">
                        <a:buFont typeface="Arial" panose="020B0604020202020204" pitchFamily="34" charset="0"/>
                        <a:buChar char="•"/>
                      </a:pPr>
                      <a:r>
                        <a:rPr lang="en-ZA" sz="2400" dirty="0" smtClean="0">
                          <a:solidFill>
                            <a:schemeClr val="tx1"/>
                          </a:solidFill>
                        </a:rPr>
                        <a:t>Some</a:t>
                      </a:r>
                      <a:r>
                        <a:rPr lang="en-ZA" sz="2400" baseline="0" dirty="0" smtClean="0">
                          <a:solidFill>
                            <a:schemeClr val="tx1"/>
                          </a:solidFill>
                        </a:rPr>
                        <a:t> existing plants complied with existing plants standards while majority complied to the APPA Registration Certificate conditions.</a:t>
                      </a:r>
                    </a:p>
                    <a:p>
                      <a:pPr marL="342900" indent="-342900">
                        <a:buFont typeface="Arial" panose="020B0604020202020204" pitchFamily="34" charset="0"/>
                        <a:buChar char="•"/>
                      </a:pPr>
                      <a:r>
                        <a:rPr lang="en-ZA" sz="2400" baseline="0" dirty="0" smtClean="0">
                          <a:solidFill>
                            <a:schemeClr val="tx1"/>
                          </a:solidFill>
                        </a:rPr>
                        <a:t>There was however a drive during this time to convert APPA Registration Certificate into AQA Atmospheric Emission licences in preparation for the 2015 target.</a:t>
                      </a:r>
                      <a:endParaRPr lang="en-ZA" sz="2400" dirty="0">
                        <a:solidFill>
                          <a:schemeClr val="tx1"/>
                        </a:solidFill>
                      </a:endParaRPr>
                    </a:p>
                  </a:txBody>
                  <a:tcPr/>
                </a:tc>
              </a:tr>
              <a:tr h="424563">
                <a:tc>
                  <a:txBody>
                    <a:bodyPr/>
                    <a:lstStyle/>
                    <a:p>
                      <a:r>
                        <a:rPr lang="en-ZA" sz="2400" b="1" kern="1200" baseline="0" dirty="0" smtClean="0">
                          <a:solidFill>
                            <a:schemeClr val="accent3">
                              <a:lumMod val="50000"/>
                            </a:schemeClr>
                          </a:solidFill>
                          <a:latin typeface="+mn-lt"/>
                          <a:ea typeface="+mn-ea"/>
                          <a:cs typeface="+mn-cs"/>
                        </a:rPr>
                        <a:t>2015 – 2020 </a:t>
                      </a:r>
                    </a:p>
                  </a:txBody>
                  <a:tcPr/>
                </a:tc>
              </a:tr>
              <a:tr h="424563">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smtClean="0">
                          <a:solidFill>
                            <a:schemeClr val="tx1"/>
                          </a:solidFill>
                        </a:rPr>
                        <a:t>New plants comply with 2020 MES.</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smtClean="0">
                          <a:solidFill>
                            <a:schemeClr val="tx1"/>
                          </a:solidFill>
                        </a:rPr>
                        <a:t>Some </a:t>
                      </a:r>
                      <a:r>
                        <a:rPr lang="en-ZA" sz="2400" baseline="0" dirty="0" smtClean="0">
                          <a:solidFill>
                            <a:schemeClr val="tx1"/>
                          </a:solidFill>
                        </a:rPr>
                        <a:t>existing plants comply with existing plants standards.</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baseline="0" dirty="0" smtClean="0">
                          <a:solidFill>
                            <a:schemeClr val="tx1"/>
                          </a:solidFill>
                        </a:rPr>
                        <a:t>Some existing plants, aware of their inability to comply with the 2015 MES, applied for postponement.</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baseline="0" dirty="0" smtClean="0">
                          <a:solidFill>
                            <a:schemeClr val="tx1"/>
                          </a:solidFill>
                        </a:rPr>
                        <a:t>Some existing facilities are currently in non-compliance and have not applied for postponement. These facilities are handled through compliance &amp; enforcement action by respective authorities. </a:t>
                      </a:r>
                      <a:endParaRPr lang="en-ZA" sz="2400" dirty="0" smtClean="0"/>
                    </a:p>
                  </a:txBody>
                  <a:tcPr/>
                </a:tc>
              </a:tr>
            </a:tbl>
          </a:graphicData>
        </a:graphic>
      </p:graphicFrame>
    </p:spTree>
    <p:extLst>
      <p:ext uri="{BB962C8B-B14F-4D97-AF65-F5344CB8AC3E}">
        <p14:creationId xmlns:p14="http://schemas.microsoft.com/office/powerpoint/2010/main" val="2772958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1702</Words>
  <Application>Microsoft Office PowerPoint</Application>
  <PresentationFormat>On-screen Show (4:3)</PresentationFormat>
  <Paragraphs>217</Paragraphs>
  <Slides>26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Wingdings</vt:lpstr>
      <vt:lpstr>Office Theme</vt:lpstr>
      <vt:lpstr>5_Office Theme</vt:lpstr>
      <vt:lpstr> Implementation of the Air Quality Act  (Act No. 39 of 2004) </vt:lpstr>
      <vt:lpstr>Presentation Overview</vt:lpstr>
      <vt:lpstr>Overview of Minimum Emission Standards (MES) </vt:lpstr>
      <vt:lpstr>History of Point Source Management in South Africa</vt:lpstr>
      <vt:lpstr>History of Point Source Management in South Africa</vt:lpstr>
      <vt:lpstr>PowerPoint Presentation</vt:lpstr>
      <vt:lpstr>APPA to AQA Transition </vt:lpstr>
      <vt:lpstr>Development of Minimum Emission Standards </vt:lpstr>
      <vt:lpstr>Compliance with Minimum Emission Standards </vt:lpstr>
      <vt:lpstr>Challenges in Ensuring Compliance with MES </vt:lpstr>
      <vt:lpstr>Measures to Address Challenges</vt:lpstr>
      <vt:lpstr>Key Achievements from the Implementation of MES</vt:lpstr>
      <vt:lpstr>Compliance with Minimum Emission Standards</vt:lpstr>
      <vt:lpstr>BACKGROUND</vt:lpstr>
      <vt:lpstr>COMPLIANCE STATUS</vt:lpstr>
      <vt:lpstr>FACILITIES EXCEEDING MES</vt:lpstr>
      <vt:lpstr>FACILITIES EXCEEDING MES</vt:lpstr>
      <vt:lpstr>FACILITIES EXCEEDING MES</vt:lpstr>
      <vt:lpstr>Review of Air Quality Management Plans &amp;  Challenges </vt:lpstr>
      <vt:lpstr>Priority Area AQMP Review</vt:lpstr>
      <vt:lpstr>Priority Area AQMP Review</vt:lpstr>
      <vt:lpstr>Priority Area AQMP Review</vt:lpstr>
      <vt:lpstr>Priority Area AQMP Review</vt:lpstr>
      <vt:lpstr>AQMP input 1: Source Apportionment in the VTAPA</vt:lpstr>
      <vt:lpstr>AQMP input 2: Source Apportionment in the VTAPA</vt:lpstr>
      <vt:lpstr>PowerPoint Presentation</vt:lpstr>
    </vt:vector>
  </TitlesOfParts>
  <Company>Environmental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Buyiswa Ndibongo</cp:lastModifiedBy>
  <cp:revision>132</cp:revision>
  <cp:lastPrinted>2017-07-06T14:08:48Z</cp:lastPrinted>
  <dcterms:created xsi:type="dcterms:W3CDTF">2017-04-03T07:19:10Z</dcterms:created>
  <dcterms:modified xsi:type="dcterms:W3CDTF">2017-09-11T11:54:01Z</dcterms:modified>
</cp:coreProperties>
</file>