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9" r:id="rId4"/>
    <p:sldId id="279" r:id="rId5"/>
    <p:sldId id="260" r:id="rId6"/>
    <p:sldId id="266" r:id="rId7"/>
    <p:sldId id="261" r:id="rId8"/>
    <p:sldId id="272" r:id="rId9"/>
    <p:sldId id="278" r:id="rId10"/>
    <p:sldId id="281" r:id="rId11"/>
    <p:sldId id="258"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0000"/>
    <a:srgbClr val="BEB612"/>
    <a:srgbClr val="301702"/>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0" d="100"/>
          <a:sy n="70" d="100"/>
        </p:scale>
        <p:origin x="-2814" y="-9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83"/>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r>
              <a:rPr lang="en-US" sz="900" dirty="0" smtClean="0">
                <a:latin typeface="Gill Sans"/>
                <a:cs typeface="Gill Sans"/>
              </a:rPr>
              <a:t>9/2/2016</a:t>
            </a:r>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r>
              <a:rPr lang="en-US" dirty="0" smtClean="0"/>
              <a:t>9/2/2016</a:t>
            </a:r>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r>
              <a:rPr lang="en-US" dirty="0" smtClean="0"/>
              <a:t>9/2/2016</a:t>
            </a:r>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938542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r>
              <a:rPr lang="en-US" dirty="0" smtClean="0"/>
              <a:t>9/2/2016</a:t>
            </a:r>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11</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fld id="{9C8E2CDD-6796-46BD-A944-5197E2048FB9}" type="datetime1">
              <a:rPr lang="en-US" smtClean="0"/>
              <a:pPr/>
              <a:t>9/14/2017</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780928"/>
            <a:ext cx="5591793" cy="936104"/>
          </a:xfrm>
        </p:spPr>
        <p:txBody>
          <a:bodyPr>
            <a:normAutofit fontScale="90000"/>
          </a:bodyPr>
          <a:lstStyle/>
          <a:p>
            <a:pPr algn="ctr"/>
            <a:r>
              <a:rPr lang="en-ZA" sz="2000" dirty="0" smtClean="0"/>
              <a:t>PRESENTATION TO THE PORTFOLIO COMMITTEE ON ARTS AN CULTURE</a:t>
            </a:r>
            <a:br>
              <a:rPr lang="en-ZA" sz="2000" dirty="0" smtClean="0"/>
            </a:br>
            <a:r>
              <a:rPr lang="en-ZA" sz="2000" dirty="0" smtClean="0"/>
              <a:t>South African Roadies Association</a:t>
            </a:r>
            <a:br>
              <a:rPr lang="en-ZA" sz="2000" dirty="0" smtClean="0"/>
            </a:br>
            <a:r>
              <a:rPr lang="en-ZA" sz="2000" dirty="0" smtClean="0"/>
              <a:t>SARA</a:t>
            </a:r>
            <a:endParaRPr lang="en-ZA" sz="2000" dirty="0"/>
          </a:p>
        </p:txBody>
      </p:sp>
      <p:sp>
        <p:nvSpPr>
          <p:cNvPr id="3" name="Subtitle 2"/>
          <p:cNvSpPr>
            <a:spLocks noGrp="1"/>
          </p:cNvSpPr>
          <p:nvPr>
            <p:ph type="subTitle" idx="1"/>
          </p:nvPr>
        </p:nvSpPr>
        <p:spPr>
          <a:xfrm>
            <a:off x="3048000" y="3645024"/>
            <a:ext cx="5599754" cy="720080"/>
          </a:xfrm>
        </p:spPr>
        <p:txBody>
          <a:bodyPr>
            <a:normAutofit/>
          </a:bodyPr>
          <a:lstStyle/>
          <a:p>
            <a:pPr algn="ctr"/>
            <a:endParaRPr lang="en-ZA" sz="1600" b="1" dirty="0" smtClean="0"/>
          </a:p>
          <a:p>
            <a:pPr algn="ctr"/>
            <a:r>
              <a:rPr lang="en-ZA" sz="1600" b="1" dirty="0" smtClean="0"/>
              <a:t>12 SEPTEMBER 2017</a:t>
            </a:r>
          </a:p>
        </p:txBody>
      </p:sp>
      <p:sp>
        <p:nvSpPr>
          <p:cNvPr id="11" name="Rectangle 10"/>
          <p:cNvSpPr/>
          <p:nvPr/>
        </p:nvSpPr>
        <p:spPr>
          <a:xfrm>
            <a:off x="3111180" y="4639300"/>
            <a:ext cx="5587246" cy="523220"/>
          </a:xfrm>
          <a:prstGeom prst="rect">
            <a:avLst/>
          </a:prstGeom>
        </p:spPr>
        <p:txBody>
          <a:bodyPr wrap="square">
            <a:noAutofit/>
          </a:bodyPr>
          <a:lstStyle/>
          <a:p>
            <a:pPr>
              <a:spcAft>
                <a:spcPts val="600"/>
              </a:spcAft>
            </a:pPr>
            <a:endParaRPr lang="en-ZA" sz="1400" dirty="0">
              <a:solidFill>
                <a:srgbClr val="800000"/>
              </a:solidFill>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075240" cy="432048"/>
          </a:xfrm>
        </p:spPr>
        <p:txBody>
          <a:bodyPr>
            <a:noAutofit/>
          </a:bodyPr>
          <a:lstStyle/>
          <a:p>
            <a:pPr algn="ctr"/>
            <a:r>
              <a:rPr lang="en-ZA" sz="2400" dirty="0" smtClean="0"/>
              <a:t>SUBSEQUENT EVENTS: </a:t>
            </a:r>
            <a:endParaRPr lang="en-ZA" sz="2400" dirty="0"/>
          </a:p>
        </p:txBody>
      </p:sp>
      <p:sp>
        <p:nvSpPr>
          <p:cNvPr id="3" name="Content Placeholder 2"/>
          <p:cNvSpPr>
            <a:spLocks noGrp="1"/>
          </p:cNvSpPr>
          <p:nvPr>
            <p:ph idx="1"/>
          </p:nvPr>
        </p:nvSpPr>
        <p:spPr>
          <a:xfrm>
            <a:off x="395536" y="476672"/>
            <a:ext cx="8280920" cy="5913948"/>
          </a:xfrm>
        </p:spPr>
        <p:txBody>
          <a:bodyPr>
            <a:noAutofit/>
          </a:bodyPr>
          <a:lstStyle/>
          <a:p>
            <a:pPr lvl="0" algn="just">
              <a:buFont typeface="+mj-lt"/>
              <a:buAutoNum type="arabicPeriod"/>
            </a:pPr>
            <a:r>
              <a:rPr lang="en-ZA" b="0" dirty="0" smtClean="0">
                <a:solidFill>
                  <a:schemeClr val="tx1"/>
                </a:solidFill>
              </a:rPr>
              <a:t>The </a:t>
            </a:r>
            <a:r>
              <a:rPr lang="en-ZA" b="0" dirty="0">
                <a:solidFill>
                  <a:schemeClr val="tx1"/>
                </a:solidFill>
              </a:rPr>
              <a:t>DAC </a:t>
            </a:r>
            <a:r>
              <a:rPr lang="en-ZA" b="0" dirty="0" smtClean="0">
                <a:solidFill>
                  <a:schemeClr val="tx1"/>
                </a:solidFill>
              </a:rPr>
              <a:t>further received </a:t>
            </a:r>
            <a:r>
              <a:rPr lang="en-ZA" b="0" dirty="0">
                <a:solidFill>
                  <a:schemeClr val="tx1"/>
                </a:solidFill>
              </a:rPr>
              <a:t>enquiries </a:t>
            </a:r>
            <a:r>
              <a:rPr lang="en-ZA" b="0" dirty="0" smtClean="0">
                <a:solidFill>
                  <a:schemeClr val="tx1"/>
                </a:solidFill>
              </a:rPr>
              <a:t>from the PP-SA in a letter dated 17 July 2017 (Refer to </a:t>
            </a:r>
            <a:r>
              <a:rPr lang="en-ZA" dirty="0" smtClean="0">
                <a:solidFill>
                  <a:schemeClr val="tx1"/>
                </a:solidFill>
              </a:rPr>
              <a:t>ANNEXURE H</a:t>
            </a:r>
            <a:r>
              <a:rPr lang="en-ZA" b="0" dirty="0" smtClean="0">
                <a:solidFill>
                  <a:schemeClr val="tx1"/>
                </a:solidFill>
              </a:rPr>
              <a:t>); in which the PPSA stated that it is conducting a further investigation into the complaints/allegations received from SARA titled:</a:t>
            </a:r>
          </a:p>
          <a:p>
            <a:pPr marL="0" lvl="0" indent="0" algn="just">
              <a:buNone/>
            </a:pPr>
            <a:endParaRPr lang="en-ZA" sz="1400" b="0" dirty="0" smtClean="0">
              <a:solidFill>
                <a:schemeClr val="tx1"/>
              </a:solidFill>
            </a:endParaRPr>
          </a:p>
          <a:p>
            <a:pPr marL="400050" lvl="1" indent="0" algn="just">
              <a:buNone/>
            </a:pPr>
            <a:r>
              <a:rPr lang="en-ZA" i="1" dirty="0" smtClean="0">
                <a:ea typeface="Calibri"/>
              </a:rPr>
              <a:t>“INVESTIGATION INTO </a:t>
            </a:r>
            <a:r>
              <a:rPr lang="en-ZA" i="1" dirty="0">
                <a:ea typeface="Calibri"/>
              </a:rPr>
              <a:t>ALLEGATIONS OF UNDUE DELAY OR FAILURE TO RESPOND AND ADDRESS THE CONCERNS RAISED BY THE SOUTH AFRICAN ROADIES ASSOCIATION’S (SARA) COMMUNICATION AND THE CONCEALMENT OF THE REPORT BY THE DEPARTMENT OF ARTS AND CULTURE (DAC</a:t>
            </a:r>
            <a:r>
              <a:rPr lang="en-ZA" i="1" dirty="0" smtClean="0">
                <a:ea typeface="Calibri"/>
              </a:rPr>
              <a:t>)”.</a:t>
            </a:r>
          </a:p>
          <a:p>
            <a:pPr lvl="0" algn="just">
              <a:buFont typeface="+mj-lt"/>
              <a:buAutoNum type="arabicPeriod"/>
            </a:pPr>
            <a:r>
              <a:rPr lang="en-ZA" b="0" dirty="0" smtClean="0">
                <a:solidFill>
                  <a:schemeClr val="tx1"/>
                </a:solidFill>
              </a:rPr>
              <a:t>The allegations were summarized as follows:</a:t>
            </a:r>
          </a:p>
          <a:p>
            <a:pPr lvl="0" algn="just">
              <a:buFont typeface="+mj-lt"/>
              <a:buAutoNum type="arabicPeriod"/>
            </a:pPr>
            <a:endParaRPr lang="en-ZA" b="0" dirty="0">
              <a:solidFill>
                <a:schemeClr val="tx1"/>
              </a:solidFill>
            </a:endParaRPr>
          </a:p>
          <a:p>
            <a:pPr lvl="1" algn="just">
              <a:spcAft>
                <a:spcPts val="1200"/>
              </a:spcAft>
              <a:buFont typeface="+mj-lt"/>
              <a:buAutoNum type="alphaLcPeriod"/>
            </a:pPr>
            <a:r>
              <a:rPr lang="en-ZA" sz="1600" b="0" i="1" dirty="0">
                <a:solidFill>
                  <a:schemeClr val="tx1"/>
                </a:solidFill>
              </a:rPr>
              <a:t>Allegations of undue delay or failure to respond and address the concerns raised by SARA to the Department of Arts and Culture, in relation to SARA’s communication to the Department dated 11th August 2016, regarding Backstage Skills Academy</a:t>
            </a:r>
            <a:r>
              <a:rPr lang="en-ZA" sz="1600" b="0" i="1" dirty="0" smtClean="0">
                <a:solidFill>
                  <a:schemeClr val="tx1"/>
                </a:solidFill>
              </a:rPr>
              <a:t>.</a:t>
            </a:r>
          </a:p>
          <a:p>
            <a:pPr lvl="1" algn="just">
              <a:spcAft>
                <a:spcPts val="1200"/>
              </a:spcAft>
              <a:buFont typeface="+mj-lt"/>
              <a:buAutoNum type="alphaLcPeriod"/>
            </a:pPr>
            <a:r>
              <a:rPr lang="en-ZA" sz="1600" b="0" i="1" dirty="0">
                <a:solidFill>
                  <a:schemeClr val="tx1"/>
                </a:solidFill>
              </a:rPr>
              <a:t>Allegations of undue delay or failure to respond to SARA challenging the Forensic Report produced by the Department of Arts and Culture and signed by the Minister, Mr. Nathi Mthethwa</a:t>
            </a:r>
            <a:r>
              <a:rPr lang="en-ZA" sz="1600" b="0" i="1" dirty="0" smtClean="0">
                <a:solidFill>
                  <a:schemeClr val="tx1"/>
                </a:solidFill>
              </a:rPr>
              <a:t>.</a:t>
            </a:r>
          </a:p>
          <a:p>
            <a:pPr lvl="1" algn="just">
              <a:spcAft>
                <a:spcPts val="1200"/>
              </a:spcAft>
              <a:buFont typeface="+mj-lt"/>
              <a:buAutoNum type="alphaLcPeriod"/>
            </a:pPr>
            <a:r>
              <a:rPr lang="en-ZA" sz="1600" b="0" i="1" dirty="0">
                <a:solidFill>
                  <a:schemeClr val="tx1"/>
                </a:solidFill>
              </a:rPr>
              <a:t>Allegations of the Department’s Concealment of the Final Forensic Report by the Business Innovation Group (Pty) Ltd.</a:t>
            </a:r>
            <a:endParaRPr lang="en-ZA" sz="1600" b="0" i="1" dirty="0" smtClean="0">
              <a:solidFill>
                <a:schemeClr val="tx1"/>
              </a:solidFill>
            </a:endParaRPr>
          </a:p>
          <a:p>
            <a:pPr lvl="0" algn="just">
              <a:buFont typeface="+mj-lt"/>
              <a:buAutoNum type="arabicPeriod"/>
            </a:pPr>
            <a:r>
              <a:rPr lang="en-ZA" b="0" dirty="0" smtClean="0">
                <a:solidFill>
                  <a:schemeClr val="tx1"/>
                </a:solidFill>
              </a:rPr>
              <a:t>The </a:t>
            </a:r>
            <a:r>
              <a:rPr lang="en-ZA" b="0" dirty="0">
                <a:solidFill>
                  <a:schemeClr val="tx1"/>
                </a:solidFill>
              </a:rPr>
              <a:t>DAC submitted its response to the above to the PPSA on 18 August 2017; and is awaiting further engagements/an outcome.</a:t>
            </a:r>
          </a:p>
          <a:p>
            <a:pPr lvl="0">
              <a:buFont typeface="+mj-lt"/>
              <a:buAutoNum type="arabicPeriod"/>
            </a:pPr>
            <a:endParaRPr lang="en-ZA" sz="1400" b="0" dirty="0" smtClean="0">
              <a:solidFill>
                <a:schemeClr val="tx1"/>
              </a:solidFill>
            </a:endParaRPr>
          </a:p>
          <a:p>
            <a:pPr marL="0" lvl="0" indent="0">
              <a:buNone/>
            </a:pPr>
            <a:endParaRPr lang="en-ZA" sz="1400" b="0" dirty="0">
              <a:solidFill>
                <a:schemeClr val="tx1"/>
              </a:solidFill>
            </a:endParaRPr>
          </a:p>
          <a:p>
            <a:pPr marL="0" lvl="0" indent="0">
              <a:buNone/>
            </a:pPr>
            <a:endParaRPr lang="en-ZA" sz="1400" b="0" dirty="0">
              <a:solidFill>
                <a:schemeClr val="tx1"/>
              </a:solidFill>
            </a:endParaRPr>
          </a:p>
          <a:p>
            <a:pPr marL="0" lvl="0" indent="0">
              <a:buNone/>
            </a:pPr>
            <a:endParaRPr lang="en-ZA" sz="1400" b="0" dirty="0" smtClean="0">
              <a:solidFill>
                <a:schemeClr val="tx1"/>
              </a:solidFill>
            </a:endParaRPr>
          </a:p>
        </p:txBody>
      </p:sp>
      <p:sp>
        <p:nvSpPr>
          <p:cNvPr id="4" name="TextBox 3"/>
          <p:cNvSpPr txBox="1"/>
          <p:nvPr/>
        </p:nvSpPr>
        <p:spPr>
          <a:xfrm>
            <a:off x="7956376" y="6021288"/>
            <a:ext cx="418704"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10</a:t>
            </a:r>
            <a:endParaRPr lang="en-ZA" dirty="0"/>
          </a:p>
        </p:txBody>
      </p:sp>
    </p:spTree>
    <p:extLst>
      <p:ext uri="{BB962C8B-B14F-4D97-AF65-F5344CB8AC3E}">
        <p14:creationId xmlns:p14="http://schemas.microsoft.com/office/powerpoint/2010/main" xmlns="" val="3076574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619672" y="2348880"/>
            <a:ext cx="5997352" cy="1224136"/>
          </a:xfrm>
        </p:spPr>
        <p:txBody>
          <a:bodyPr>
            <a:normAutofit/>
          </a:bodyPr>
          <a:lstStyle/>
          <a:p>
            <a:pPr algn="ctr"/>
            <a:r>
              <a:rPr lang="en-US" dirty="0" smtClean="0"/>
              <a:t>THANK YOU</a:t>
            </a:r>
            <a:endParaRPr lang="en-US" dirty="0"/>
          </a:p>
        </p:txBody>
      </p:sp>
    </p:spTree>
    <p:extLst>
      <p:ext uri="{BB962C8B-B14F-4D97-AF65-F5344CB8AC3E}">
        <p14:creationId xmlns:p14="http://schemas.microsoft.com/office/powerpoint/2010/main" xmlns="" val="936422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476672"/>
            <a:ext cx="8229600" cy="710952"/>
          </a:xfrm>
        </p:spPr>
        <p:txBody>
          <a:bodyPr>
            <a:normAutofit/>
          </a:bodyPr>
          <a:lstStyle/>
          <a:p>
            <a:pPr algn="ctr"/>
            <a:r>
              <a:rPr lang="en-US" sz="2400" dirty="0" smtClean="0"/>
              <a:t>BACKGROUND</a:t>
            </a:r>
            <a:endParaRPr lang="en-US" sz="2400" dirty="0"/>
          </a:p>
        </p:txBody>
      </p:sp>
      <p:sp>
        <p:nvSpPr>
          <p:cNvPr id="30" name="Content Placeholder 29"/>
          <p:cNvSpPr>
            <a:spLocks noGrp="1"/>
          </p:cNvSpPr>
          <p:nvPr>
            <p:ph idx="1"/>
          </p:nvPr>
        </p:nvSpPr>
        <p:spPr>
          <a:xfrm>
            <a:off x="539552" y="980728"/>
            <a:ext cx="8208912" cy="5328592"/>
          </a:xfrm>
        </p:spPr>
        <p:txBody>
          <a:bodyPr>
            <a:normAutofit/>
          </a:bodyPr>
          <a:lstStyle/>
          <a:p>
            <a:pPr marL="0" indent="0" algn="just">
              <a:buNone/>
            </a:pPr>
            <a:endParaRPr lang="en-ZA" sz="2000" b="0" dirty="0" smtClean="0">
              <a:solidFill>
                <a:schemeClr val="tx1"/>
              </a:solidFill>
            </a:endParaRPr>
          </a:p>
          <a:p>
            <a:pPr marL="0" indent="0" algn="just">
              <a:buNone/>
            </a:pPr>
            <a:r>
              <a:rPr lang="en-ZA" sz="2000" b="0" dirty="0" smtClean="0">
                <a:solidFill>
                  <a:schemeClr val="tx1"/>
                </a:solidFill>
              </a:rPr>
              <a:t>The presentation is a response to the letter dated 22</a:t>
            </a:r>
            <a:r>
              <a:rPr lang="en-ZA" sz="2000" b="0" baseline="30000" dirty="0" smtClean="0">
                <a:solidFill>
                  <a:schemeClr val="tx1"/>
                </a:solidFill>
              </a:rPr>
              <a:t>nd</a:t>
            </a:r>
            <a:r>
              <a:rPr lang="en-ZA" sz="2000" b="0" dirty="0" smtClean="0">
                <a:solidFill>
                  <a:schemeClr val="tx1"/>
                </a:solidFill>
              </a:rPr>
              <a:t> August 2017 from the Portfolio Committee inviting the Minister and the Director General to brief the committee on the matters listed below. The letter is enclosed as </a:t>
            </a:r>
            <a:r>
              <a:rPr lang="en-ZA" sz="2000" dirty="0" smtClean="0">
                <a:solidFill>
                  <a:schemeClr val="tx1"/>
                </a:solidFill>
              </a:rPr>
              <a:t>ANNEXURE A.</a:t>
            </a:r>
          </a:p>
          <a:p>
            <a:pPr marL="0" indent="0" algn="just">
              <a:buNone/>
            </a:pPr>
            <a:endParaRPr lang="en-ZA" sz="2000" dirty="0" smtClean="0">
              <a:solidFill>
                <a:schemeClr val="tx1"/>
              </a:solidFill>
            </a:endParaRPr>
          </a:p>
          <a:p>
            <a:pPr marL="457200" indent="-457200" algn="just">
              <a:buFont typeface="+mj-lt"/>
              <a:buAutoNum type="alphaLcParenR"/>
            </a:pPr>
            <a:r>
              <a:rPr lang="en-ZA" sz="2000" b="0" dirty="0" smtClean="0">
                <a:solidFill>
                  <a:schemeClr val="tx1"/>
                </a:solidFill>
              </a:rPr>
              <a:t>Briefing by the DAC on the Public Protector recommendations on the SARA matter.</a:t>
            </a:r>
          </a:p>
          <a:p>
            <a:pPr algn="just"/>
            <a:endParaRPr lang="en-ZA" sz="2000" b="0" dirty="0" smtClean="0">
              <a:solidFill>
                <a:schemeClr val="tx1"/>
              </a:solidFill>
            </a:endParaRPr>
          </a:p>
          <a:p>
            <a:pPr algn="just"/>
            <a:endParaRPr lang="en-ZA" b="0" dirty="0"/>
          </a:p>
        </p:txBody>
      </p:sp>
      <p:sp>
        <p:nvSpPr>
          <p:cNvPr id="4" name="TextBox 3"/>
          <p:cNvSpPr txBox="1"/>
          <p:nvPr/>
        </p:nvSpPr>
        <p:spPr>
          <a:xfrm>
            <a:off x="7956376" y="5949280"/>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476672"/>
            <a:ext cx="8229600" cy="710952"/>
          </a:xfrm>
        </p:spPr>
        <p:txBody>
          <a:bodyPr>
            <a:noAutofit/>
          </a:bodyPr>
          <a:lstStyle/>
          <a:p>
            <a:pPr algn="ctr"/>
            <a:r>
              <a:rPr lang="en-ZA" sz="2400" dirty="0" smtClean="0"/>
              <a:t>Tabling </a:t>
            </a:r>
            <a:r>
              <a:rPr lang="en-ZA" sz="2400" dirty="0"/>
              <a:t>and consideration of the South African Roadies Association complaint to the PC on Arts and Culture</a:t>
            </a:r>
          </a:p>
        </p:txBody>
      </p:sp>
      <p:sp>
        <p:nvSpPr>
          <p:cNvPr id="30" name="Content Placeholder 29"/>
          <p:cNvSpPr>
            <a:spLocks noGrp="1"/>
          </p:cNvSpPr>
          <p:nvPr>
            <p:ph idx="1"/>
          </p:nvPr>
        </p:nvSpPr>
        <p:spPr>
          <a:xfrm>
            <a:off x="539552" y="1412776"/>
            <a:ext cx="8208912" cy="4343400"/>
          </a:xfrm>
        </p:spPr>
        <p:txBody>
          <a:bodyPr>
            <a:normAutofit/>
          </a:bodyPr>
          <a:lstStyle/>
          <a:p>
            <a:pPr marL="457200" indent="-457200" algn="just">
              <a:buAutoNum type="alphaLcParenR"/>
            </a:pPr>
            <a:r>
              <a:rPr lang="en-ZA" sz="2000" b="0" dirty="0" smtClean="0">
                <a:solidFill>
                  <a:schemeClr val="tx1"/>
                </a:solidFill>
              </a:rPr>
              <a:t>On the 26</a:t>
            </a:r>
            <a:r>
              <a:rPr lang="en-ZA" sz="2000" b="0" baseline="30000" dirty="0" smtClean="0">
                <a:solidFill>
                  <a:schemeClr val="tx1"/>
                </a:solidFill>
              </a:rPr>
              <a:t>th</a:t>
            </a:r>
            <a:r>
              <a:rPr lang="en-ZA" sz="2000" b="0" dirty="0" smtClean="0">
                <a:solidFill>
                  <a:schemeClr val="tx1"/>
                </a:solidFill>
              </a:rPr>
              <a:t> May 2017 the Department of Arts and Culture received correspondence from the office of the Honourable Chairperson of the Portfolio Committee on Arts and Culture. A copy of the letter is enclosed as </a:t>
            </a:r>
            <a:r>
              <a:rPr lang="en-ZA" sz="2000" dirty="0" smtClean="0">
                <a:solidFill>
                  <a:schemeClr val="tx1"/>
                </a:solidFill>
              </a:rPr>
              <a:t>ANNEXURE B.</a:t>
            </a:r>
          </a:p>
          <a:p>
            <a:pPr marL="457200" indent="-457200" algn="just">
              <a:buAutoNum type="alphaLcParenR"/>
            </a:pPr>
            <a:endParaRPr lang="en-ZA" sz="2000" dirty="0" smtClean="0">
              <a:solidFill>
                <a:schemeClr val="tx1"/>
              </a:solidFill>
            </a:endParaRPr>
          </a:p>
          <a:p>
            <a:pPr marL="457200" indent="-457200" algn="just">
              <a:buAutoNum type="alphaLcParenR"/>
            </a:pPr>
            <a:r>
              <a:rPr lang="en-ZA" sz="2000" b="0" dirty="0" smtClean="0">
                <a:solidFill>
                  <a:schemeClr val="tx1"/>
                </a:solidFill>
              </a:rPr>
              <a:t>The correspondence indicated that the Portfolio Committee received a complaint filed by the South African Roadies Association (SARA) claiming that Officials from the Department of Arts and Culture presented “False and Dishonest statements to the Portfolio Committee on Arts and Culture”. A copy of the complaint letter  from SARA, dated 11</a:t>
            </a:r>
            <a:r>
              <a:rPr lang="en-ZA" sz="2000" b="0" baseline="30000" dirty="0">
                <a:solidFill>
                  <a:schemeClr val="tx1"/>
                </a:solidFill>
              </a:rPr>
              <a:t> </a:t>
            </a:r>
            <a:r>
              <a:rPr lang="en-ZA" sz="2000" b="0" dirty="0" smtClean="0">
                <a:solidFill>
                  <a:schemeClr val="tx1"/>
                </a:solidFill>
              </a:rPr>
              <a:t>May 2017 is enclosed as </a:t>
            </a:r>
            <a:r>
              <a:rPr lang="en-ZA" sz="2000" dirty="0" smtClean="0">
                <a:solidFill>
                  <a:schemeClr val="tx1"/>
                </a:solidFill>
              </a:rPr>
              <a:t>ANNEXURE C.</a:t>
            </a:r>
          </a:p>
          <a:p>
            <a:pPr marL="457200" indent="-457200" algn="just">
              <a:buFont typeface="+mj-lt"/>
              <a:buAutoNum type="alphaLcParenR"/>
            </a:pPr>
            <a:endParaRPr lang="en-ZA" sz="2000" b="0" dirty="0" smtClean="0">
              <a:solidFill>
                <a:schemeClr val="tx1"/>
              </a:solidFill>
            </a:endParaRPr>
          </a:p>
        </p:txBody>
      </p:sp>
      <p:sp>
        <p:nvSpPr>
          <p:cNvPr id="4" name="TextBox 3"/>
          <p:cNvSpPr txBox="1"/>
          <p:nvPr/>
        </p:nvSpPr>
        <p:spPr>
          <a:xfrm>
            <a:off x="8028384" y="5805264"/>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3</a:t>
            </a:r>
            <a:endParaRPr lang="en-ZA" dirty="0"/>
          </a:p>
        </p:txBody>
      </p:sp>
    </p:spTree>
    <p:extLst>
      <p:ext uri="{BB962C8B-B14F-4D97-AF65-F5344CB8AC3E}">
        <p14:creationId xmlns:p14="http://schemas.microsoft.com/office/powerpoint/2010/main" xmlns="" val="2897765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476672"/>
            <a:ext cx="8229600" cy="710952"/>
          </a:xfrm>
        </p:spPr>
        <p:txBody>
          <a:bodyPr>
            <a:noAutofit/>
          </a:bodyPr>
          <a:lstStyle/>
          <a:p>
            <a:pPr algn="ctr"/>
            <a:r>
              <a:rPr lang="en-ZA" sz="2400" dirty="0" smtClean="0"/>
              <a:t>Tabling </a:t>
            </a:r>
            <a:r>
              <a:rPr lang="en-ZA" sz="2400" dirty="0"/>
              <a:t>and consideration of the South African Roadies Association complaint to the PC on Arts and Culture</a:t>
            </a:r>
          </a:p>
        </p:txBody>
      </p:sp>
      <p:sp>
        <p:nvSpPr>
          <p:cNvPr id="30" name="Content Placeholder 29"/>
          <p:cNvSpPr>
            <a:spLocks noGrp="1"/>
          </p:cNvSpPr>
          <p:nvPr>
            <p:ph idx="1"/>
          </p:nvPr>
        </p:nvSpPr>
        <p:spPr>
          <a:xfrm>
            <a:off x="539552" y="1412776"/>
            <a:ext cx="8208912" cy="4343400"/>
          </a:xfrm>
        </p:spPr>
        <p:txBody>
          <a:bodyPr>
            <a:normAutofit/>
          </a:bodyPr>
          <a:lstStyle/>
          <a:p>
            <a:pPr marL="0" indent="0" algn="just">
              <a:buNone/>
            </a:pPr>
            <a:endParaRPr lang="en-ZA" sz="2000" b="0" dirty="0" smtClean="0">
              <a:solidFill>
                <a:schemeClr val="tx1"/>
              </a:solidFill>
            </a:endParaRPr>
          </a:p>
          <a:p>
            <a:pPr algn="just">
              <a:buAutoNum type="alphaLcParenR"/>
            </a:pPr>
            <a:r>
              <a:rPr lang="en-ZA" sz="2000" b="0" dirty="0" smtClean="0">
                <a:solidFill>
                  <a:schemeClr val="tx1"/>
                </a:solidFill>
              </a:rPr>
              <a:t>The Portfolio Committee requested the Department of Arts and Culture to provide a response to the committee on the allegations raised by the South African Roadies Association (SARA).</a:t>
            </a:r>
          </a:p>
          <a:p>
            <a:pPr algn="just">
              <a:buFont typeface="+mj-lt"/>
              <a:buAutoNum type="alphaLcParenR"/>
            </a:pPr>
            <a:endParaRPr lang="en-ZA" sz="2000" b="0" dirty="0" smtClean="0">
              <a:solidFill>
                <a:schemeClr val="tx1"/>
              </a:solidFill>
            </a:endParaRPr>
          </a:p>
          <a:p>
            <a:pPr algn="just">
              <a:buFont typeface="+mj-lt"/>
              <a:buAutoNum type="alphaLcParenR"/>
            </a:pPr>
            <a:r>
              <a:rPr lang="en-ZA" sz="2000" b="0" dirty="0" smtClean="0">
                <a:solidFill>
                  <a:schemeClr val="tx1"/>
                </a:solidFill>
              </a:rPr>
              <a:t>The Department submitted a response to the Portfolio Committee. See enclosed as </a:t>
            </a:r>
            <a:r>
              <a:rPr lang="en-ZA" sz="2000" dirty="0" smtClean="0">
                <a:solidFill>
                  <a:schemeClr val="tx1"/>
                </a:solidFill>
              </a:rPr>
              <a:t>ANNEXURE D</a:t>
            </a:r>
            <a:r>
              <a:rPr lang="en-ZA" sz="2000" b="0" dirty="0" smtClean="0">
                <a:solidFill>
                  <a:schemeClr val="tx1"/>
                </a:solidFill>
              </a:rPr>
              <a:t>, a letter from the Ministry of Arts and Culture dated 13 June 2017. </a:t>
            </a:r>
          </a:p>
          <a:p>
            <a:pPr marL="0" indent="0" algn="just">
              <a:buNone/>
            </a:pPr>
            <a:endParaRPr lang="en-ZA" sz="2000" b="0" dirty="0" smtClean="0">
              <a:solidFill>
                <a:schemeClr val="tx1"/>
              </a:solidFill>
            </a:endParaRPr>
          </a:p>
          <a:p>
            <a:pPr algn="just">
              <a:buFont typeface="+mj-lt"/>
              <a:buAutoNum type="alphaLcParenR"/>
            </a:pPr>
            <a:r>
              <a:rPr lang="en-ZA" sz="2000" b="0" dirty="0" smtClean="0">
                <a:solidFill>
                  <a:schemeClr val="tx1"/>
                </a:solidFill>
              </a:rPr>
              <a:t>The response is voluminous to outline on the presentation, in this regard refer to annexure D page 3 to 9. </a:t>
            </a:r>
          </a:p>
          <a:p>
            <a:pPr marL="0" indent="0" algn="just">
              <a:buNone/>
            </a:pPr>
            <a:endParaRPr lang="en-ZA" sz="2000" b="0" dirty="0" smtClean="0">
              <a:solidFill>
                <a:schemeClr val="tx1"/>
              </a:solidFill>
            </a:endParaRPr>
          </a:p>
          <a:p>
            <a:pPr marL="457200" indent="-457200" algn="just">
              <a:buFont typeface="+mj-lt"/>
              <a:buAutoNum type="romanUcPeriod"/>
            </a:pPr>
            <a:endParaRPr lang="en-ZA" sz="2000" b="0" dirty="0" smtClean="0">
              <a:solidFill>
                <a:schemeClr val="tx1"/>
              </a:solidFill>
            </a:endParaRPr>
          </a:p>
          <a:p>
            <a:pPr marL="857250" lvl="1" indent="-457200" algn="just">
              <a:buFont typeface="Wingdings" panose="05000000000000000000" pitchFamily="2" charset="2"/>
              <a:buChar char="§"/>
            </a:pPr>
            <a:endParaRPr lang="en-ZA" b="0" dirty="0" smtClean="0">
              <a:solidFill>
                <a:schemeClr val="tx1"/>
              </a:solidFill>
            </a:endParaRPr>
          </a:p>
          <a:p>
            <a:pPr marL="514350" indent="-514350" algn="just">
              <a:buFont typeface="+mj-lt"/>
              <a:buAutoNum type="romanUcPeriod"/>
            </a:pPr>
            <a:endParaRPr lang="en-ZA" sz="2000" b="0" dirty="0" smtClean="0">
              <a:solidFill>
                <a:schemeClr val="tx1"/>
              </a:solidFill>
            </a:endParaRPr>
          </a:p>
        </p:txBody>
      </p:sp>
      <p:sp>
        <p:nvSpPr>
          <p:cNvPr id="4" name="TextBox 3"/>
          <p:cNvSpPr txBox="1"/>
          <p:nvPr/>
        </p:nvSpPr>
        <p:spPr>
          <a:xfrm>
            <a:off x="8100392" y="5949280"/>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a:t>4</a:t>
            </a:r>
          </a:p>
        </p:txBody>
      </p:sp>
    </p:spTree>
    <p:extLst>
      <p:ext uri="{BB962C8B-B14F-4D97-AF65-F5344CB8AC3E}">
        <p14:creationId xmlns:p14="http://schemas.microsoft.com/office/powerpoint/2010/main" xmlns="" val="293545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fontScale="90000"/>
          </a:bodyPr>
          <a:lstStyle/>
          <a:p>
            <a:pPr algn="ctr"/>
            <a:r>
              <a:rPr lang="en-ZA" sz="2400" dirty="0" smtClean="0"/>
              <a:t>Briefing by the DAC on the Public Protectors recommendations on SARA matter</a:t>
            </a:r>
            <a:endParaRPr lang="en-ZA" sz="2400" dirty="0"/>
          </a:p>
        </p:txBody>
      </p:sp>
      <p:sp>
        <p:nvSpPr>
          <p:cNvPr id="3" name="Content Placeholder 2"/>
          <p:cNvSpPr>
            <a:spLocks noGrp="1"/>
          </p:cNvSpPr>
          <p:nvPr>
            <p:ph idx="1"/>
          </p:nvPr>
        </p:nvSpPr>
        <p:spPr>
          <a:xfrm>
            <a:off x="611560" y="908720"/>
            <a:ext cx="7922840" cy="5184576"/>
          </a:xfrm>
        </p:spPr>
        <p:txBody>
          <a:bodyPr>
            <a:normAutofit/>
          </a:bodyPr>
          <a:lstStyle/>
          <a:p>
            <a:pPr marL="457200" lvl="1" indent="0" algn="just">
              <a:lnSpc>
                <a:spcPct val="150000"/>
              </a:lnSpc>
              <a:buNone/>
            </a:pPr>
            <a:endParaRPr lang="en-ZA" dirty="0"/>
          </a:p>
          <a:p>
            <a:pPr marL="0" indent="0" algn="just">
              <a:buNone/>
            </a:pPr>
            <a:r>
              <a:rPr lang="en-ZA" sz="2000" dirty="0" smtClean="0">
                <a:solidFill>
                  <a:schemeClr val="tx1"/>
                </a:solidFill>
              </a:rPr>
              <a:t>Introduction</a:t>
            </a:r>
          </a:p>
          <a:p>
            <a:pPr marL="0" indent="0" algn="just">
              <a:buNone/>
            </a:pPr>
            <a:endParaRPr lang="en-ZA" sz="1400" b="0" dirty="0">
              <a:solidFill>
                <a:schemeClr val="tx1"/>
              </a:solidFill>
            </a:endParaRPr>
          </a:p>
          <a:p>
            <a:pPr algn="just">
              <a:buFont typeface="+mj-lt"/>
              <a:buAutoNum type="alphaLcParenR"/>
            </a:pPr>
            <a:r>
              <a:rPr lang="en-ZA" b="0" dirty="0" smtClean="0">
                <a:solidFill>
                  <a:schemeClr val="tx1"/>
                </a:solidFill>
              </a:rPr>
              <a:t>The report from the Public Protector dated 19/06/2017 refers, enclosed as </a:t>
            </a:r>
            <a:r>
              <a:rPr lang="en-ZA" dirty="0" smtClean="0">
                <a:solidFill>
                  <a:schemeClr val="tx1"/>
                </a:solidFill>
              </a:rPr>
              <a:t>ANNEXURE </a:t>
            </a:r>
            <a:r>
              <a:rPr lang="en-ZA" dirty="0">
                <a:solidFill>
                  <a:schemeClr val="tx1"/>
                </a:solidFill>
              </a:rPr>
              <a:t>E</a:t>
            </a:r>
            <a:r>
              <a:rPr lang="en-ZA" b="0" dirty="0" smtClean="0">
                <a:solidFill>
                  <a:schemeClr val="tx1"/>
                </a:solidFill>
              </a:rPr>
              <a:t>.</a:t>
            </a:r>
          </a:p>
          <a:p>
            <a:pPr algn="just">
              <a:buFont typeface="+mj-lt"/>
              <a:buAutoNum type="alphaLcParenR"/>
            </a:pPr>
            <a:endParaRPr lang="en-ZA" b="0" dirty="0" smtClean="0">
              <a:solidFill>
                <a:schemeClr val="tx1"/>
              </a:solidFill>
            </a:endParaRPr>
          </a:p>
          <a:p>
            <a:pPr algn="just">
              <a:buFont typeface="+mj-lt"/>
              <a:buAutoNum type="alphaLcParenR"/>
            </a:pPr>
            <a:r>
              <a:rPr lang="en-ZA" b="0" dirty="0" smtClean="0">
                <a:solidFill>
                  <a:schemeClr val="tx1"/>
                </a:solidFill>
              </a:rPr>
              <a:t>The report is titled “REPORT ON AN INVESTIGATION ON AN ALLEGED FAILURE OR UNDUE DELAY BY THE DEPARTMENT OF ARTS AND CULTURE TO IMPLEMENT THE SETTLEMENT AGREEMENT SIGNED IN TERMS OF SECTION 6(4) (a) and (b) OF THE PUBLIC PROETCTOR ACT 23 OF 1994.”</a:t>
            </a:r>
          </a:p>
          <a:p>
            <a:pPr algn="just">
              <a:buFont typeface="+mj-lt"/>
              <a:buAutoNum type="alphaLcParenR"/>
            </a:pPr>
            <a:endParaRPr lang="en-ZA" b="0" dirty="0" smtClean="0">
              <a:solidFill>
                <a:schemeClr val="tx1"/>
              </a:solidFill>
            </a:endParaRPr>
          </a:p>
          <a:p>
            <a:pPr algn="just">
              <a:buFont typeface="+mj-lt"/>
              <a:buAutoNum type="alphaLcParenR"/>
            </a:pPr>
            <a:r>
              <a:rPr lang="en-ZA" b="0" dirty="0" smtClean="0">
                <a:solidFill>
                  <a:schemeClr val="tx1"/>
                </a:solidFill>
              </a:rPr>
              <a:t>The report emanates from a complaint raised by the South African Roadies Association (SARA) to the Public Protector alleging that the Department of Arts and Culture (DAC) failed or unduly delayed to implement the Settlement Agreement signed between the DAC and SARA in terms of section 7 (4) (a) and (b) of the Public Protector Act 23 on the 01</a:t>
            </a:r>
            <a:r>
              <a:rPr lang="en-ZA" b="0" baseline="30000" dirty="0" smtClean="0">
                <a:solidFill>
                  <a:schemeClr val="tx1"/>
                </a:solidFill>
              </a:rPr>
              <a:t>st</a:t>
            </a:r>
            <a:r>
              <a:rPr lang="en-ZA" b="0" dirty="0" smtClean="0">
                <a:solidFill>
                  <a:schemeClr val="tx1"/>
                </a:solidFill>
              </a:rPr>
              <a:t> April 2014. A copy of the Settlement Agreement is attached as </a:t>
            </a:r>
            <a:r>
              <a:rPr lang="en-ZA" dirty="0" smtClean="0">
                <a:solidFill>
                  <a:schemeClr val="tx1"/>
                </a:solidFill>
              </a:rPr>
              <a:t>ANNEXURE F</a:t>
            </a:r>
            <a:r>
              <a:rPr lang="en-ZA" b="0" dirty="0" smtClean="0">
                <a:solidFill>
                  <a:schemeClr val="tx1"/>
                </a:solidFill>
              </a:rPr>
              <a:t>.</a:t>
            </a:r>
          </a:p>
          <a:p>
            <a:pPr algn="just"/>
            <a:endParaRPr lang="en-ZA" b="0" dirty="0" smtClean="0">
              <a:solidFill>
                <a:schemeClr val="tx1"/>
              </a:solidFill>
            </a:endParaRPr>
          </a:p>
          <a:p>
            <a:pPr marL="0" indent="0" algn="just">
              <a:buNone/>
            </a:pPr>
            <a:endParaRPr lang="en-ZA" b="0" dirty="0">
              <a:solidFill>
                <a:schemeClr val="tx1"/>
              </a:solidFill>
            </a:endParaRPr>
          </a:p>
        </p:txBody>
      </p:sp>
      <p:sp>
        <p:nvSpPr>
          <p:cNvPr id="4" name="TextBox 3"/>
          <p:cNvSpPr txBox="1"/>
          <p:nvPr/>
        </p:nvSpPr>
        <p:spPr>
          <a:xfrm>
            <a:off x="8172400" y="6093296"/>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5</a:t>
            </a:r>
            <a:endParaRPr lang="en-ZA" dirty="0"/>
          </a:p>
        </p:txBody>
      </p:sp>
    </p:spTree>
    <p:extLst>
      <p:ext uri="{BB962C8B-B14F-4D97-AF65-F5344CB8AC3E}">
        <p14:creationId xmlns:p14="http://schemas.microsoft.com/office/powerpoint/2010/main" xmlns="" val="334135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10952"/>
          </a:xfrm>
        </p:spPr>
        <p:txBody>
          <a:bodyPr>
            <a:noAutofit/>
          </a:bodyPr>
          <a:lstStyle/>
          <a:p>
            <a:pPr algn="ctr"/>
            <a:r>
              <a:rPr lang="en-ZA" sz="2400" dirty="0"/>
              <a:t>Briefing by the DAC on the Public Protectors recommendations on SARA matter</a:t>
            </a:r>
          </a:p>
        </p:txBody>
      </p:sp>
      <p:sp>
        <p:nvSpPr>
          <p:cNvPr id="3" name="Content Placeholder 2"/>
          <p:cNvSpPr>
            <a:spLocks noGrp="1"/>
          </p:cNvSpPr>
          <p:nvPr>
            <p:ph idx="1"/>
          </p:nvPr>
        </p:nvSpPr>
        <p:spPr>
          <a:xfrm>
            <a:off x="251520" y="1052736"/>
            <a:ext cx="8282880" cy="4890865"/>
          </a:xfrm>
        </p:spPr>
        <p:txBody>
          <a:bodyPr>
            <a:normAutofit/>
          </a:bodyPr>
          <a:lstStyle/>
          <a:p>
            <a:pPr marL="0" indent="0">
              <a:buNone/>
            </a:pPr>
            <a:endParaRPr lang="en-ZA" dirty="0" smtClean="0"/>
          </a:p>
          <a:p>
            <a:pPr marL="0" indent="0">
              <a:buNone/>
            </a:pPr>
            <a:endParaRPr lang="en-ZA" dirty="0">
              <a:solidFill>
                <a:schemeClr val="tx1"/>
              </a:solidFill>
            </a:endParaRPr>
          </a:p>
          <a:p>
            <a:pPr marL="0" indent="0">
              <a:buNone/>
            </a:pPr>
            <a:r>
              <a:rPr lang="en-ZA" sz="2000" dirty="0" smtClean="0">
                <a:solidFill>
                  <a:schemeClr val="tx1"/>
                </a:solidFill>
              </a:rPr>
              <a:t>Public Protector Investigations:</a:t>
            </a:r>
          </a:p>
          <a:p>
            <a:pPr marL="0" indent="0">
              <a:buNone/>
            </a:pPr>
            <a:endParaRPr lang="en-ZA" dirty="0" smtClean="0">
              <a:solidFill>
                <a:schemeClr val="tx1"/>
              </a:solidFill>
            </a:endParaRPr>
          </a:p>
          <a:p>
            <a:pPr>
              <a:buFont typeface="+mj-lt"/>
              <a:buAutoNum type="alphaLcParenR"/>
            </a:pPr>
            <a:r>
              <a:rPr lang="en-ZA" sz="2000" b="0" dirty="0" smtClean="0">
                <a:solidFill>
                  <a:schemeClr val="tx1"/>
                </a:solidFill>
              </a:rPr>
              <a:t>Upon receipt of the complaint from SARA the Public Protector conducted an investigation and concluded a report  outlining a number of findings and remedial actions to be taken. </a:t>
            </a:r>
          </a:p>
          <a:p>
            <a:pPr>
              <a:buFont typeface="+mj-lt"/>
              <a:buAutoNum type="alphaLcParenR"/>
            </a:pPr>
            <a:endParaRPr lang="en-ZA" sz="2000" b="0" dirty="0" smtClean="0">
              <a:solidFill>
                <a:schemeClr val="tx1"/>
              </a:solidFill>
            </a:endParaRPr>
          </a:p>
          <a:p>
            <a:pPr>
              <a:buFont typeface="+mj-lt"/>
              <a:buAutoNum type="alphaLcParenR"/>
            </a:pPr>
            <a:r>
              <a:rPr lang="en-ZA" sz="2000" b="0" dirty="0" smtClean="0">
                <a:solidFill>
                  <a:schemeClr val="tx1"/>
                </a:solidFill>
              </a:rPr>
              <a:t>For the issues that were identified through the investigation and the findings </a:t>
            </a:r>
            <a:r>
              <a:rPr lang="en-ZA" sz="2000" b="0" dirty="0">
                <a:solidFill>
                  <a:schemeClr val="tx1"/>
                </a:solidFill>
              </a:rPr>
              <a:t>thereof. Refer to </a:t>
            </a:r>
            <a:r>
              <a:rPr lang="en-ZA" sz="2000" b="0" dirty="0" smtClean="0">
                <a:solidFill>
                  <a:schemeClr val="tx1"/>
                </a:solidFill>
              </a:rPr>
              <a:t>Annexure </a:t>
            </a:r>
            <a:r>
              <a:rPr lang="en-ZA" sz="2000" b="0" dirty="0">
                <a:solidFill>
                  <a:schemeClr val="tx1"/>
                </a:solidFill>
              </a:rPr>
              <a:t>E</a:t>
            </a:r>
            <a:r>
              <a:rPr lang="en-ZA" sz="2000" b="0" dirty="0" smtClean="0">
                <a:solidFill>
                  <a:schemeClr val="tx1"/>
                </a:solidFill>
              </a:rPr>
              <a:t>, pages </a:t>
            </a:r>
            <a:r>
              <a:rPr lang="en-ZA" sz="2000" b="0" dirty="0">
                <a:solidFill>
                  <a:schemeClr val="tx1"/>
                </a:solidFill>
              </a:rPr>
              <a:t>6 to 11 of the Public Protector </a:t>
            </a:r>
            <a:r>
              <a:rPr lang="en-ZA" sz="2000" b="0" dirty="0" smtClean="0">
                <a:solidFill>
                  <a:schemeClr val="tx1"/>
                </a:solidFill>
              </a:rPr>
              <a:t>Report.</a:t>
            </a:r>
          </a:p>
          <a:p>
            <a:pPr>
              <a:buFont typeface="+mj-lt"/>
              <a:buAutoNum type="alphaLcParenR"/>
            </a:pPr>
            <a:endParaRPr lang="en-ZA" sz="2000" b="0" dirty="0" smtClean="0">
              <a:solidFill>
                <a:schemeClr val="tx1"/>
              </a:solidFill>
            </a:endParaRPr>
          </a:p>
          <a:p>
            <a:pPr>
              <a:buFont typeface="+mj-lt"/>
              <a:buAutoNum type="alphaLcParenR"/>
            </a:pPr>
            <a:r>
              <a:rPr lang="en-ZA" sz="2000" b="0" dirty="0" smtClean="0">
                <a:solidFill>
                  <a:schemeClr val="tx1"/>
                </a:solidFill>
              </a:rPr>
              <a:t>Further to the findings the Public Protector issued remedial actions for the Department to undertake.</a:t>
            </a:r>
          </a:p>
          <a:p>
            <a:pPr marL="0" indent="0">
              <a:buNone/>
            </a:pPr>
            <a:endParaRPr lang="en-ZA" b="0" dirty="0" smtClean="0">
              <a:solidFill>
                <a:schemeClr val="tx1"/>
              </a:solidFill>
            </a:endParaRPr>
          </a:p>
          <a:p>
            <a:pPr marL="0" indent="0">
              <a:buNone/>
            </a:pPr>
            <a:endParaRPr lang="en-ZA" b="0" dirty="0" smtClean="0"/>
          </a:p>
          <a:p>
            <a:pPr marL="0" indent="0">
              <a:buNone/>
            </a:pPr>
            <a:endParaRPr lang="en-ZA" dirty="0" smtClean="0"/>
          </a:p>
        </p:txBody>
      </p:sp>
      <p:sp>
        <p:nvSpPr>
          <p:cNvPr id="4" name="TextBox 3"/>
          <p:cNvSpPr txBox="1"/>
          <p:nvPr/>
        </p:nvSpPr>
        <p:spPr>
          <a:xfrm>
            <a:off x="8172400" y="5877272"/>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6</a:t>
            </a:r>
            <a:endParaRPr lang="en-ZA" dirty="0"/>
          </a:p>
        </p:txBody>
      </p:sp>
    </p:spTree>
    <p:extLst>
      <p:ext uri="{BB962C8B-B14F-4D97-AF65-F5344CB8AC3E}">
        <p14:creationId xmlns:p14="http://schemas.microsoft.com/office/powerpoint/2010/main" xmlns="" val="4084712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a:bodyPr>
          <a:lstStyle/>
          <a:p>
            <a:pPr algn="ctr"/>
            <a:r>
              <a:rPr lang="en-ZA" sz="2400" dirty="0" smtClean="0"/>
              <a:t>Remedial Actions</a:t>
            </a:r>
            <a:endParaRPr lang="en-ZA" sz="2400" dirty="0"/>
          </a:p>
        </p:txBody>
      </p:sp>
      <p:sp>
        <p:nvSpPr>
          <p:cNvPr id="3" name="Content Placeholder 2"/>
          <p:cNvSpPr>
            <a:spLocks noGrp="1"/>
          </p:cNvSpPr>
          <p:nvPr>
            <p:ph idx="1"/>
          </p:nvPr>
        </p:nvSpPr>
        <p:spPr>
          <a:xfrm>
            <a:off x="467544" y="1124744"/>
            <a:ext cx="8066856" cy="5040560"/>
          </a:xfrm>
        </p:spPr>
        <p:txBody>
          <a:bodyPr>
            <a:normAutofit lnSpcReduction="10000"/>
          </a:bodyPr>
          <a:lstStyle/>
          <a:p>
            <a:pPr marL="0" indent="0" algn="just">
              <a:buNone/>
            </a:pPr>
            <a:r>
              <a:rPr lang="en-ZA" sz="1800" dirty="0" smtClean="0">
                <a:solidFill>
                  <a:schemeClr val="tx1"/>
                </a:solidFill>
              </a:rPr>
              <a:t>With regard to the Renovations of SARA House:</a:t>
            </a:r>
          </a:p>
          <a:p>
            <a:pPr algn="just">
              <a:buAutoNum type="alphaLcParenR"/>
            </a:pPr>
            <a:r>
              <a:rPr lang="en-ZA" b="0" dirty="0" smtClean="0">
                <a:solidFill>
                  <a:schemeClr val="tx1"/>
                </a:solidFill>
              </a:rPr>
              <a:t>The Director-General of Department of Arts and Culture</a:t>
            </a:r>
          </a:p>
          <a:p>
            <a:pPr marL="0" indent="0" algn="just">
              <a:buNone/>
            </a:pPr>
            <a:endParaRPr lang="en-ZA" b="0" dirty="0" smtClean="0">
              <a:solidFill>
                <a:schemeClr val="tx1"/>
              </a:solidFill>
            </a:endParaRPr>
          </a:p>
          <a:p>
            <a:pPr marL="400050" indent="-400050" algn="just">
              <a:buFont typeface="+mj-lt"/>
              <a:buAutoNum type="romanLcPeriod"/>
            </a:pPr>
            <a:r>
              <a:rPr lang="en-ZA" b="0" dirty="0" smtClean="0">
                <a:solidFill>
                  <a:schemeClr val="tx1"/>
                </a:solidFill>
              </a:rPr>
              <a:t>The DAC must provide funding for the renovation of SARA House to the amount of R15 000 000.00. </a:t>
            </a:r>
          </a:p>
          <a:p>
            <a:pPr marL="400050" indent="-400050" algn="just">
              <a:buFont typeface="+mj-lt"/>
              <a:buAutoNum type="romanLcPeriod"/>
            </a:pPr>
            <a:r>
              <a:rPr lang="en-ZA" b="0" dirty="0" smtClean="0">
                <a:solidFill>
                  <a:schemeClr val="tx1"/>
                </a:solidFill>
              </a:rPr>
              <a:t>The grant amount of R15 000 000.00, as allocated to SARA for renovation is a huge amount which cannot be transferred to a private entity, considering that SARA does not have capacity to implement a renovation of this magnitude.</a:t>
            </a:r>
          </a:p>
          <a:p>
            <a:pPr marL="400050" indent="-400050" algn="just">
              <a:buFont typeface="+mj-lt"/>
              <a:buAutoNum type="romanLcPeriod"/>
            </a:pPr>
            <a:r>
              <a:rPr lang="en-ZA" b="0" dirty="0" smtClean="0">
                <a:solidFill>
                  <a:schemeClr val="tx1"/>
                </a:solidFill>
              </a:rPr>
              <a:t>In order to ensure that Public funds are spent appropriately and for the purpose it is intended for, DAC must appoint the Development Bank of Southern Africa (DBSA), as a Government infrastructure implementing agent, to implement and manage the renovation at SARA house.</a:t>
            </a:r>
          </a:p>
          <a:p>
            <a:pPr marL="400050" indent="-400050" algn="just">
              <a:buFont typeface="+mj-lt"/>
              <a:buAutoNum type="romanLcPeriod"/>
            </a:pPr>
            <a:r>
              <a:rPr lang="en-ZA" b="0" dirty="0" smtClean="0">
                <a:solidFill>
                  <a:schemeClr val="tx1"/>
                </a:solidFill>
              </a:rPr>
              <a:t>The funding of R15 000 000.00 allocated by DAC for renovations of SARA House must be paid directly to the Development Bank of Southern Africa (DBSA) within thirty (30) days of signing of the implementation agreement between DAC and DBSA.</a:t>
            </a:r>
          </a:p>
          <a:p>
            <a:pPr marL="400050" indent="-400050" algn="just">
              <a:buFont typeface="+mj-lt"/>
              <a:buAutoNum type="romanLcPeriod"/>
            </a:pPr>
            <a:r>
              <a:rPr lang="en-ZA" b="0" dirty="0" smtClean="0">
                <a:solidFill>
                  <a:schemeClr val="tx1"/>
                </a:solidFill>
              </a:rPr>
              <a:t>Development Bank of Southern Africa must be paid 10% of the grant amount by DAC, being a management fees for management of the renovations at SARA House.</a:t>
            </a:r>
            <a:endParaRPr lang="en-ZA" b="0" dirty="0">
              <a:solidFill>
                <a:schemeClr val="tx1"/>
              </a:solidFill>
            </a:endParaRPr>
          </a:p>
        </p:txBody>
      </p:sp>
      <p:sp>
        <p:nvSpPr>
          <p:cNvPr id="4" name="TextBox 3"/>
          <p:cNvSpPr txBox="1"/>
          <p:nvPr/>
        </p:nvSpPr>
        <p:spPr>
          <a:xfrm>
            <a:off x="8100392" y="6093296"/>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7</a:t>
            </a:r>
            <a:endParaRPr lang="en-ZA" dirty="0"/>
          </a:p>
        </p:txBody>
      </p:sp>
    </p:spTree>
    <p:extLst>
      <p:ext uri="{BB962C8B-B14F-4D97-AF65-F5344CB8AC3E}">
        <p14:creationId xmlns:p14="http://schemas.microsoft.com/office/powerpoint/2010/main" xmlns="" val="425755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075240" cy="710952"/>
          </a:xfrm>
        </p:spPr>
        <p:txBody>
          <a:bodyPr>
            <a:noAutofit/>
          </a:bodyPr>
          <a:lstStyle/>
          <a:p>
            <a:pPr algn="ctr"/>
            <a:r>
              <a:rPr lang="en-ZA" sz="2400" dirty="0"/>
              <a:t>Remedial </a:t>
            </a:r>
            <a:r>
              <a:rPr lang="en-ZA" sz="2400" dirty="0" smtClean="0"/>
              <a:t>Actions cont.</a:t>
            </a:r>
            <a:endParaRPr lang="en-ZA" sz="2400" dirty="0"/>
          </a:p>
        </p:txBody>
      </p:sp>
      <p:sp>
        <p:nvSpPr>
          <p:cNvPr id="3" name="Content Placeholder 2"/>
          <p:cNvSpPr>
            <a:spLocks noGrp="1"/>
          </p:cNvSpPr>
          <p:nvPr>
            <p:ph idx="1"/>
          </p:nvPr>
        </p:nvSpPr>
        <p:spPr>
          <a:xfrm>
            <a:off x="539552" y="1268761"/>
            <a:ext cx="7994848" cy="4674840"/>
          </a:xfrm>
        </p:spPr>
        <p:txBody>
          <a:bodyPr>
            <a:normAutofit/>
          </a:bodyPr>
          <a:lstStyle/>
          <a:p>
            <a:pPr marL="0" lvl="0" indent="0">
              <a:buNone/>
            </a:pPr>
            <a:r>
              <a:rPr lang="en-ZA" sz="1800" dirty="0" smtClean="0">
                <a:solidFill>
                  <a:schemeClr val="tx1"/>
                </a:solidFill>
              </a:rPr>
              <a:t>With regard to the funding of operational administrative costs of SARA:</a:t>
            </a:r>
          </a:p>
          <a:p>
            <a:pPr marL="457200" indent="-457200">
              <a:buAutoNum type="alphaLcParenR"/>
            </a:pPr>
            <a:r>
              <a:rPr lang="en-ZA" sz="1800" b="0" dirty="0" smtClean="0">
                <a:solidFill>
                  <a:schemeClr val="tx1"/>
                </a:solidFill>
              </a:rPr>
              <a:t>The Minister of Department of Arts and Culture (DAC)</a:t>
            </a:r>
          </a:p>
          <a:p>
            <a:pPr marL="857250" lvl="1" indent="-400050">
              <a:buAutoNum type="romanLcParenR"/>
            </a:pPr>
            <a:r>
              <a:rPr lang="en-ZA" sz="1800" b="0" dirty="0" smtClean="0">
                <a:solidFill>
                  <a:schemeClr val="tx1"/>
                </a:solidFill>
              </a:rPr>
              <a:t>The Minister must amend the White Paper on Arts , Culture and 	Heritage of 1996, within three (3) months of this report to ensure 	that SARA is not unfairly discriminated against when it comes to the 	allocation of operational and administrative costs</a:t>
            </a:r>
          </a:p>
          <a:p>
            <a:pPr marL="857250" lvl="1" indent="-400050">
              <a:buAutoNum type="romanLcParenR"/>
            </a:pPr>
            <a:endParaRPr lang="en-ZA" sz="1800" b="0" dirty="0" smtClean="0">
              <a:solidFill>
                <a:schemeClr val="tx1"/>
              </a:solidFill>
            </a:endParaRPr>
          </a:p>
          <a:p>
            <a:pPr marL="457200" lvl="1" indent="0">
              <a:buNone/>
            </a:pPr>
            <a:r>
              <a:rPr lang="en-ZA" sz="1800" b="0" dirty="0" smtClean="0">
                <a:solidFill>
                  <a:schemeClr val="tx1"/>
                </a:solidFill>
              </a:rPr>
              <a:t>ii) 	DAC must further ensure that within three (3) months of receipt of 	this report, a written policy informing this type of funding is 	developed for future and put in place to align the criteria that should 	be followed in this funding model. The Public Protector issues this 	remedial action against the backdrop of inconsistencies in DAC’s 	approach towards funding of administrative and operational costs. 	This should help this funding model to be more coherent and 	consistent in its approach</a:t>
            </a:r>
          </a:p>
          <a:p>
            <a:endParaRPr lang="en-ZA" sz="2000" b="0" dirty="0">
              <a:solidFill>
                <a:schemeClr val="tx1"/>
              </a:solidFill>
            </a:endParaRPr>
          </a:p>
        </p:txBody>
      </p:sp>
      <p:sp>
        <p:nvSpPr>
          <p:cNvPr id="4" name="TextBox 3"/>
          <p:cNvSpPr txBox="1"/>
          <p:nvPr/>
        </p:nvSpPr>
        <p:spPr>
          <a:xfrm>
            <a:off x="8028384" y="6021288"/>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8</a:t>
            </a:r>
            <a:endParaRPr lang="en-ZA" dirty="0"/>
          </a:p>
        </p:txBody>
      </p:sp>
    </p:spTree>
    <p:extLst>
      <p:ext uri="{BB962C8B-B14F-4D97-AF65-F5344CB8AC3E}">
        <p14:creationId xmlns:p14="http://schemas.microsoft.com/office/powerpoint/2010/main" xmlns="" val="3791285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075240" cy="710952"/>
          </a:xfrm>
        </p:spPr>
        <p:txBody>
          <a:bodyPr>
            <a:noAutofit/>
          </a:bodyPr>
          <a:lstStyle/>
          <a:p>
            <a:pPr algn="ctr"/>
            <a:r>
              <a:rPr lang="en-ZA" sz="2400" dirty="0" smtClean="0"/>
              <a:t>THE DAC’s ACTIONS/ RESPONSES TO THE PPSA REMEDIAL ACTION</a:t>
            </a:r>
            <a:endParaRPr lang="en-ZA" sz="2400" dirty="0"/>
          </a:p>
        </p:txBody>
      </p:sp>
      <p:sp>
        <p:nvSpPr>
          <p:cNvPr id="3" name="Content Placeholder 2"/>
          <p:cNvSpPr>
            <a:spLocks noGrp="1"/>
          </p:cNvSpPr>
          <p:nvPr>
            <p:ph idx="1"/>
          </p:nvPr>
        </p:nvSpPr>
        <p:spPr>
          <a:xfrm>
            <a:off x="539552" y="1268760"/>
            <a:ext cx="8280920" cy="4896544"/>
          </a:xfrm>
        </p:spPr>
        <p:txBody>
          <a:bodyPr>
            <a:normAutofit/>
          </a:bodyPr>
          <a:lstStyle/>
          <a:p>
            <a:pPr marL="0" lvl="0" indent="0">
              <a:buNone/>
            </a:pPr>
            <a:endParaRPr lang="en-ZA" dirty="0" smtClean="0">
              <a:solidFill>
                <a:schemeClr val="tx1"/>
              </a:solidFill>
            </a:endParaRPr>
          </a:p>
          <a:p>
            <a:pPr marL="0" lvl="0" indent="0">
              <a:buNone/>
            </a:pPr>
            <a:endParaRPr lang="en-ZA" dirty="0">
              <a:solidFill>
                <a:schemeClr val="tx1"/>
              </a:solidFill>
            </a:endParaRPr>
          </a:p>
          <a:p>
            <a:pPr marL="0" indent="0">
              <a:buNone/>
            </a:pPr>
            <a:r>
              <a:rPr lang="en-ZA" sz="2000" dirty="0" smtClean="0">
                <a:solidFill>
                  <a:schemeClr val="tx1"/>
                </a:solidFill>
              </a:rPr>
              <a:t>DAC conclusion on </a:t>
            </a:r>
            <a:r>
              <a:rPr lang="en-ZA" sz="2000" dirty="0">
                <a:solidFill>
                  <a:schemeClr val="tx1"/>
                </a:solidFill>
              </a:rPr>
              <a:t>the PPSA’s Recommended Remedial Action(s):</a:t>
            </a:r>
          </a:p>
          <a:p>
            <a:pPr marL="0" lvl="0" indent="0">
              <a:buNone/>
            </a:pPr>
            <a:endParaRPr lang="en-ZA" sz="2000" b="0" dirty="0" smtClean="0">
              <a:solidFill>
                <a:schemeClr val="tx1"/>
              </a:solidFill>
            </a:endParaRPr>
          </a:p>
          <a:p>
            <a:pPr>
              <a:buFont typeface="+mj-lt"/>
              <a:buAutoNum type="alphaLcParenR"/>
            </a:pPr>
            <a:r>
              <a:rPr lang="en-ZA" sz="2000" b="0" dirty="0" smtClean="0">
                <a:solidFill>
                  <a:schemeClr val="tx1"/>
                </a:solidFill>
              </a:rPr>
              <a:t>The Department of Arts and Culture studied and discussed the report and decision to review the report was taken.</a:t>
            </a:r>
          </a:p>
          <a:p>
            <a:pPr>
              <a:buFont typeface="+mj-lt"/>
              <a:buAutoNum type="alphaLcParenR"/>
            </a:pPr>
            <a:endParaRPr lang="en-ZA" sz="2000" b="0" dirty="0" smtClean="0">
              <a:solidFill>
                <a:schemeClr val="tx1"/>
              </a:solidFill>
            </a:endParaRPr>
          </a:p>
          <a:p>
            <a:pPr>
              <a:buFont typeface="+mj-lt"/>
              <a:buAutoNum type="alphaLcParenR"/>
            </a:pPr>
            <a:r>
              <a:rPr lang="en-ZA" sz="2000" b="0" dirty="0" smtClean="0">
                <a:solidFill>
                  <a:schemeClr val="tx1"/>
                </a:solidFill>
              </a:rPr>
              <a:t>The Public Protector was duly informed of the DAC’s decision. See response attached as </a:t>
            </a:r>
            <a:r>
              <a:rPr lang="en-ZA" sz="2000" dirty="0" smtClean="0">
                <a:solidFill>
                  <a:schemeClr val="tx1"/>
                </a:solidFill>
              </a:rPr>
              <a:t>ANNEXURE G.</a:t>
            </a:r>
          </a:p>
          <a:p>
            <a:pPr>
              <a:buFont typeface="+mj-lt"/>
              <a:buAutoNum type="alphaLcParenR"/>
            </a:pPr>
            <a:endParaRPr lang="en-ZA" sz="2000" dirty="0">
              <a:solidFill>
                <a:schemeClr val="tx1"/>
              </a:solidFill>
            </a:endParaRPr>
          </a:p>
          <a:p>
            <a:pPr>
              <a:buFont typeface="+mj-lt"/>
              <a:buAutoNum type="alphaLcParenR"/>
            </a:pPr>
            <a:r>
              <a:rPr lang="en-ZA" sz="2000" b="0" dirty="0" smtClean="0">
                <a:solidFill>
                  <a:schemeClr val="tx1"/>
                </a:solidFill>
              </a:rPr>
              <a:t>The review process is ongoing. </a:t>
            </a:r>
          </a:p>
        </p:txBody>
      </p:sp>
      <p:sp>
        <p:nvSpPr>
          <p:cNvPr id="4" name="TextBox 3"/>
          <p:cNvSpPr txBox="1"/>
          <p:nvPr/>
        </p:nvSpPr>
        <p:spPr>
          <a:xfrm>
            <a:off x="8028384" y="6021288"/>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9</a:t>
            </a:r>
            <a:endParaRPr lang="en-ZA" dirty="0"/>
          </a:p>
        </p:txBody>
      </p:sp>
    </p:spTree>
    <p:extLst>
      <p:ext uri="{BB962C8B-B14F-4D97-AF65-F5344CB8AC3E}">
        <p14:creationId xmlns:p14="http://schemas.microsoft.com/office/powerpoint/2010/main" xmlns="" val="1837958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3457</TotalTime>
  <Words>1082</Words>
  <Application>Microsoft Office PowerPoint</Application>
  <PresentationFormat>On-screen Show (4:3)</PresentationFormat>
  <Paragraphs>94</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PRESENTATION TO THE PORTFOLIO COMMITTEE ON ARTS AN CULTURE South African Roadies Association SARA</vt:lpstr>
      <vt:lpstr>BACKGROUND</vt:lpstr>
      <vt:lpstr>Tabling and consideration of the South African Roadies Association complaint to the PC on Arts and Culture</vt:lpstr>
      <vt:lpstr>Tabling and consideration of the South African Roadies Association complaint to the PC on Arts and Culture</vt:lpstr>
      <vt:lpstr>Briefing by the DAC on the Public Protectors recommendations on SARA matter</vt:lpstr>
      <vt:lpstr>Briefing by the DAC on the Public Protectors recommendations on SARA matter</vt:lpstr>
      <vt:lpstr>Remedial Actions</vt:lpstr>
      <vt:lpstr>Remedial Actions cont.</vt:lpstr>
      <vt:lpstr>THE DAC’s ACTIONS/ RESPONSES TO THE PPSA REMEDIAL ACTION</vt:lpstr>
      <vt:lpstr>SUBSEQUENT EVENTS: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142</cp:revision>
  <cp:lastPrinted>2017-09-08T08:28:05Z</cp:lastPrinted>
  <dcterms:created xsi:type="dcterms:W3CDTF">2013-11-12T11:39:42Z</dcterms:created>
  <dcterms:modified xsi:type="dcterms:W3CDTF">2017-09-14T07:01:44Z</dcterms:modified>
</cp:coreProperties>
</file>