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tiff" ContentType="image/tif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xls" ContentType="application/vnd.ms-exce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61" r:id="rId2"/>
    <p:sldId id="408" r:id="rId3"/>
    <p:sldId id="526" r:id="rId4"/>
    <p:sldId id="589" r:id="rId5"/>
    <p:sldId id="692" r:id="rId6"/>
    <p:sldId id="695" r:id="rId7"/>
    <p:sldId id="701" r:id="rId8"/>
    <p:sldId id="699" r:id="rId9"/>
    <p:sldId id="700" r:id="rId10"/>
    <p:sldId id="696" r:id="rId11"/>
    <p:sldId id="698" r:id="rId12"/>
    <p:sldId id="693" r:id="rId13"/>
    <p:sldId id="694" r:id="rId14"/>
    <p:sldId id="611" r:id="rId15"/>
    <p:sldId id="655" r:id="rId16"/>
    <p:sldId id="656" r:id="rId17"/>
    <p:sldId id="657" r:id="rId18"/>
    <p:sldId id="658" r:id="rId19"/>
    <p:sldId id="660" r:id="rId20"/>
    <p:sldId id="661" r:id="rId21"/>
    <p:sldId id="662" r:id="rId22"/>
    <p:sldId id="663" r:id="rId23"/>
    <p:sldId id="665" r:id="rId24"/>
    <p:sldId id="670" r:id="rId25"/>
    <p:sldId id="667" r:id="rId26"/>
    <p:sldId id="668" r:id="rId27"/>
    <p:sldId id="669" r:id="rId28"/>
    <p:sldId id="671" r:id="rId29"/>
    <p:sldId id="672" r:id="rId30"/>
    <p:sldId id="673" r:id="rId31"/>
    <p:sldId id="674" r:id="rId32"/>
    <p:sldId id="675" r:id="rId33"/>
    <p:sldId id="676" r:id="rId34"/>
    <p:sldId id="677" r:id="rId35"/>
    <p:sldId id="678" r:id="rId36"/>
    <p:sldId id="679" r:id="rId37"/>
    <p:sldId id="680" r:id="rId38"/>
    <p:sldId id="681" r:id="rId39"/>
    <p:sldId id="682" r:id="rId40"/>
    <p:sldId id="683" r:id="rId41"/>
    <p:sldId id="684" r:id="rId42"/>
    <p:sldId id="685" r:id="rId43"/>
    <p:sldId id="686" r:id="rId44"/>
    <p:sldId id="634" r:id="rId45"/>
    <p:sldId id="691" r:id="rId46"/>
    <p:sldId id="602" r:id="rId47"/>
    <p:sldId id="687" r:id="rId48"/>
    <p:sldId id="689" r:id="rId49"/>
    <p:sldId id="690" r:id="rId50"/>
    <p:sldId id="527" r:id="rId5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a" initials="" lastIdx="4" clrIdx="0"/>
  <p:cmAuthor id="1" name="Bongani" initials="" lastIdx="5" clrIdx="1"/>
  <p:cmAuthor id="2" name="ramosm" initials="r" lastIdx="5" clrIdx="2"/>
  <p:cmAuthor id="3" name="Tania Ajam" initials="TA" lastIdx="4" clrIdx="3"/>
  <p:cmAuthor id="4" name="Ramos Mabugu" initials="RM" lastIdx="29" clrIdx="4">
    <p:extLst>
      <p:ext uri="{19B8F6BF-5375-455C-9EA6-DF929625EA0E}">
        <p15:presenceInfo xmlns:p15="http://schemas.microsoft.com/office/powerpoint/2012/main" xmlns="" userId="S-1-5-21-1960408961-796845957-839522115-3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356F60"/>
    <a:srgbClr val="3B7150"/>
    <a:srgbClr val="366C5B"/>
    <a:srgbClr val="3F9367"/>
    <a:srgbClr val="66FF99"/>
    <a:srgbClr val="99FF99"/>
    <a:srgbClr val="C25552"/>
    <a:srgbClr val="4AAC79"/>
    <a:srgbClr val="CD73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4444"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notesViewPr>
    <p:cSldViewPr>
      <p:cViewPr varScale="1">
        <p:scale>
          <a:sx n="47" d="100"/>
          <a:sy n="47" d="100"/>
        </p:scale>
        <p:origin x="-2970"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63"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6.xlsx"/><Relationship Id="rId1" Type="http://schemas.openxmlformats.org/officeDocument/2006/relationships/themeOverride" Target="../theme/themeOverride4.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'GDP-R_total_growth'!$R$43</c:f>
              <c:strCache>
                <c:ptCount val="1"/>
                <c:pt idx="0">
                  <c:v>Average growth rate</c:v>
                </c:pt>
              </c:strCache>
            </c:strRef>
          </c:tx>
          <c:spPr>
            <a:solidFill>
              <a:schemeClr val="accent1"/>
            </a:solidFill>
            <a:ln>
              <a:noFill/>
            </a:ln>
            <a:effectLst/>
          </c:spPr>
          <c:trendline>
            <c:spPr>
              <a:ln w="19050" cap="rnd">
                <a:solidFill>
                  <a:schemeClr val="accent1"/>
                </a:solidFill>
                <a:prstDash val="sysDot"/>
              </a:ln>
              <a:effectLst/>
            </c:spPr>
            <c:trendlineType val="linear"/>
          </c:trendline>
          <c:cat>
            <c:strRef>
              <c:f>'GDP-R_total_growth'!$Q$44:$Q$51</c:f>
              <c:strCache>
                <c:ptCount val="8"/>
                <c:pt idx="0">
                  <c:v>City of Tshwane</c:v>
                </c:pt>
                <c:pt idx="1">
                  <c:v>Buffalo City</c:v>
                </c:pt>
                <c:pt idx="2">
                  <c:v>City of Cape Town</c:v>
                </c:pt>
                <c:pt idx="3">
                  <c:v>City of Johannesburg</c:v>
                </c:pt>
                <c:pt idx="4">
                  <c:v>Ethekwini</c:v>
                </c:pt>
                <c:pt idx="5">
                  <c:v>Ekhuruleni</c:v>
                </c:pt>
                <c:pt idx="6">
                  <c:v>Mangaung</c:v>
                </c:pt>
                <c:pt idx="7">
                  <c:v>Nelson Mandela Bay</c:v>
                </c:pt>
              </c:strCache>
            </c:strRef>
          </c:cat>
          <c:val>
            <c:numRef>
              <c:f>'GDP-R_total_growth'!$R$44:$R$51</c:f>
              <c:numCache>
                <c:formatCode>0.0%</c:formatCode>
                <c:ptCount val="8"/>
                <c:pt idx="0">
                  <c:v>4.1464225558483392E-2</c:v>
                </c:pt>
                <c:pt idx="1">
                  <c:v>3.814377099419175E-2</c:v>
                </c:pt>
                <c:pt idx="2">
                  <c:v>3.4818374217214371E-2</c:v>
                </c:pt>
                <c:pt idx="3">
                  <c:v>3.4816345108262529E-2</c:v>
                </c:pt>
                <c:pt idx="4">
                  <c:v>3.4437025003144987E-2</c:v>
                </c:pt>
                <c:pt idx="5">
                  <c:v>3.386216497905279E-2</c:v>
                </c:pt>
                <c:pt idx="6">
                  <c:v>3.2561943567156658E-2</c:v>
                </c:pt>
                <c:pt idx="7">
                  <c:v>3.0122594133229874E-2</c:v>
                </c:pt>
              </c:numCache>
            </c:numRef>
          </c:val>
        </c:ser>
        <c:dLbls/>
        <c:gapWidth val="219"/>
        <c:overlap val="-27"/>
        <c:axId val="124242176"/>
        <c:axId val="125698048"/>
      </c:barChart>
      <c:catAx>
        <c:axId val="1242421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698048"/>
        <c:crosses val="autoZero"/>
        <c:auto val="1"/>
        <c:lblAlgn val="ctr"/>
        <c:lblOffset val="100"/>
      </c:catAx>
      <c:valAx>
        <c:axId val="125698048"/>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4217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ReX!$A$3</c:f>
              <c:strCache>
                <c:ptCount val="1"/>
                <c:pt idx="0">
                  <c:v>2015</c:v>
                </c:pt>
              </c:strCache>
            </c:strRef>
          </c:tx>
          <c:spPr>
            <a:solidFill>
              <a:schemeClr val="accent1"/>
            </a:solidFill>
            <a:ln>
              <a:noFill/>
            </a:ln>
            <a:effectLst/>
          </c:spPr>
          <c:cat>
            <c:strRef>
              <c:f>ReX!$B$2:$K$2</c:f>
              <c:strCache>
                <c:ptCount val="10"/>
                <c:pt idx="0">
                  <c:v>Western Cape</c:v>
                </c:pt>
                <c:pt idx="1">
                  <c:v>Eastern Cape</c:v>
                </c:pt>
                <c:pt idx="2">
                  <c:v>Northern Cape</c:v>
                </c:pt>
                <c:pt idx="3">
                  <c:v>Free State</c:v>
                </c:pt>
                <c:pt idx="4">
                  <c:v>KwaZulu-Natal</c:v>
                </c:pt>
                <c:pt idx="5">
                  <c:v>North-West</c:v>
                </c:pt>
                <c:pt idx="6">
                  <c:v>Gauteng</c:v>
                </c:pt>
                <c:pt idx="7">
                  <c:v>Mpumalanga</c:v>
                </c:pt>
                <c:pt idx="8">
                  <c:v>Limpopo</c:v>
                </c:pt>
                <c:pt idx="9">
                  <c:v>Average</c:v>
                </c:pt>
              </c:strCache>
            </c:strRef>
          </c:cat>
          <c:val>
            <c:numRef>
              <c:f>ReX!$B$3:$K$3</c:f>
              <c:numCache>
                <c:formatCode>#,##0.00</c:formatCode>
                <c:ptCount val="10"/>
                <c:pt idx="0">
                  <c:v>0.60856966353118214</c:v>
                </c:pt>
                <c:pt idx="1">
                  <c:v>0.61494491823133213</c:v>
                </c:pt>
                <c:pt idx="2">
                  <c:v>0.59369586376662198</c:v>
                </c:pt>
                <c:pt idx="3">
                  <c:v>0.60791558728498607</c:v>
                </c:pt>
                <c:pt idx="4">
                  <c:v>0.62608867075790009</c:v>
                </c:pt>
                <c:pt idx="5">
                  <c:v>0.60369196918719814</c:v>
                </c:pt>
                <c:pt idx="6">
                  <c:v>0.63218582389353806</c:v>
                </c:pt>
                <c:pt idx="7">
                  <c:v>0.60748425759011115</c:v>
                </c:pt>
                <c:pt idx="8">
                  <c:v>0.59753716314138883</c:v>
                </c:pt>
                <c:pt idx="9">
                  <c:v>0.61023487970936197</c:v>
                </c:pt>
              </c:numCache>
            </c:numRef>
          </c:val>
        </c:ser>
        <c:ser>
          <c:idx val="1"/>
          <c:order val="1"/>
          <c:tx>
            <c:strRef>
              <c:f>ReX!$A$4</c:f>
              <c:strCache>
                <c:ptCount val="1"/>
                <c:pt idx="0">
                  <c:v>2016</c:v>
                </c:pt>
              </c:strCache>
            </c:strRef>
          </c:tx>
          <c:spPr>
            <a:solidFill>
              <a:schemeClr val="accent2"/>
            </a:solidFill>
            <a:ln>
              <a:noFill/>
            </a:ln>
            <a:effectLst/>
          </c:spPr>
          <c:cat>
            <c:strRef>
              <c:f>ReX!$B$2:$K$2</c:f>
              <c:strCache>
                <c:ptCount val="10"/>
                <c:pt idx="0">
                  <c:v>Western Cape</c:v>
                </c:pt>
                <c:pt idx="1">
                  <c:v>Eastern Cape</c:v>
                </c:pt>
                <c:pt idx="2">
                  <c:v>Northern Cape</c:v>
                </c:pt>
                <c:pt idx="3">
                  <c:v>Free State</c:v>
                </c:pt>
                <c:pt idx="4">
                  <c:v>KwaZulu-Natal</c:v>
                </c:pt>
                <c:pt idx="5">
                  <c:v>North-West</c:v>
                </c:pt>
                <c:pt idx="6">
                  <c:v>Gauteng</c:v>
                </c:pt>
                <c:pt idx="7">
                  <c:v>Mpumalanga</c:v>
                </c:pt>
                <c:pt idx="8">
                  <c:v>Limpopo</c:v>
                </c:pt>
                <c:pt idx="9">
                  <c:v>Average</c:v>
                </c:pt>
              </c:strCache>
            </c:strRef>
          </c:cat>
          <c:val>
            <c:numRef>
              <c:f>ReX!$B$4:$K$4</c:f>
              <c:numCache>
                <c:formatCode>#,##0.000</c:formatCode>
                <c:ptCount val="10"/>
                <c:pt idx="0">
                  <c:v>0.6088286955387392</c:v>
                </c:pt>
                <c:pt idx="1">
                  <c:v>0.61718058750777904</c:v>
                </c:pt>
                <c:pt idx="2">
                  <c:v>0.59493670372459584</c:v>
                </c:pt>
                <c:pt idx="3">
                  <c:v>0.61336603420273506</c:v>
                </c:pt>
                <c:pt idx="4">
                  <c:v>0.62462344321147323</c:v>
                </c:pt>
                <c:pt idx="5">
                  <c:v>0.60564339731878225</c:v>
                </c:pt>
                <c:pt idx="6">
                  <c:v>0.63301246652760101</c:v>
                </c:pt>
                <c:pt idx="7">
                  <c:v>0.60909055620742014</c:v>
                </c:pt>
                <c:pt idx="8">
                  <c:v>0.60351225655761698</c:v>
                </c:pt>
                <c:pt idx="9" formatCode="#,##0.00">
                  <c:v>0.61224379342186042</c:v>
                </c:pt>
              </c:numCache>
            </c:numRef>
          </c:val>
        </c:ser>
        <c:dLbls/>
        <c:gapWidth val="219"/>
        <c:overlap val="-27"/>
        <c:axId val="95101312"/>
        <c:axId val="95102848"/>
      </c:barChart>
      <c:catAx>
        <c:axId val="951013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5102848"/>
        <c:crosses val="autoZero"/>
        <c:auto val="1"/>
        <c:lblAlgn val="ctr"/>
        <c:lblOffset val="100"/>
      </c:catAx>
      <c:valAx>
        <c:axId val="95102848"/>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51013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0"/>
          <c:order val="0"/>
          <c:tx>
            <c:strRef>
              <c:f>ReX!$A$7</c:f>
              <c:strCache>
                <c:ptCount val="1"/>
                <c:pt idx="0">
                  <c:v>2015</c:v>
                </c:pt>
              </c:strCache>
            </c:strRef>
          </c:tx>
          <c:spPr>
            <a:solidFill>
              <a:schemeClr val="accent1"/>
            </a:solidFill>
            <a:ln>
              <a:noFill/>
            </a:ln>
            <a:effectLst/>
          </c:spPr>
          <c:cat>
            <c:strRef>
              <c:f>ReX!$B$6:$J$6</c:f>
              <c:strCache>
                <c:ptCount val="9"/>
                <c:pt idx="0">
                  <c:v>City of Cape Town</c:v>
                </c:pt>
                <c:pt idx="1">
                  <c:v>eThekwini</c:v>
                </c:pt>
                <c:pt idx="2">
                  <c:v>Ekurhuleni</c:v>
                </c:pt>
                <c:pt idx="3">
                  <c:v>City of Johannesburg</c:v>
                </c:pt>
                <c:pt idx="4">
                  <c:v>Nelson Mandela Bay</c:v>
                </c:pt>
                <c:pt idx="5">
                  <c:v>City of Tshwane</c:v>
                </c:pt>
                <c:pt idx="6">
                  <c:v>Mangaung</c:v>
                </c:pt>
                <c:pt idx="7">
                  <c:v>Buffalo City</c:v>
                </c:pt>
                <c:pt idx="8">
                  <c:v>Average</c:v>
                </c:pt>
              </c:strCache>
            </c:strRef>
          </c:cat>
          <c:val>
            <c:numRef>
              <c:f>ReX!$B$7:$J$7</c:f>
              <c:numCache>
                <c:formatCode>#,##0.000</c:formatCode>
                <c:ptCount val="9"/>
                <c:pt idx="0">
                  <c:v>0.61453676756804898</c:v>
                </c:pt>
                <c:pt idx="1">
                  <c:v>0.62802181632714726</c:v>
                </c:pt>
                <c:pt idx="2">
                  <c:v>0.63093613875945997</c:v>
                </c:pt>
                <c:pt idx="3">
                  <c:v>0.63591513082779605</c:v>
                </c:pt>
                <c:pt idx="4">
                  <c:v>0.62647342391640604</c:v>
                </c:pt>
                <c:pt idx="5">
                  <c:v>0.62316308601319714</c:v>
                </c:pt>
                <c:pt idx="6">
                  <c:v>0.61326167321305514</c:v>
                </c:pt>
                <c:pt idx="7">
                  <c:v>0.63516420598658407</c:v>
                </c:pt>
                <c:pt idx="8">
                  <c:v>0.62593403032646189</c:v>
                </c:pt>
              </c:numCache>
            </c:numRef>
          </c:val>
        </c:ser>
        <c:ser>
          <c:idx val="1"/>
          <c:order val="1"/>
          <c:tx>
            <c:strRef>
              <c:f>ReX!$A$8</c:f>
              <c:strCache>
                <c:ptCount val="1"/>
                <c:pt idx="0">
                  <c:v>2016</c:v>
                </c:pt>
              </c:strCache>
            </c:strRef>
          </c:tx>
          <c:spPr>
            <a:solidFill>
              <a:schemeClr val="accent2"/>
            </a:solidFill>
            <a:ln>
              <a:noFill/>
            </a:ln>
            <a:effectLst/>
          </c:spPr>
          <c:cat>
            <c:strRef>
              <c:f>ReX!$B$6:$J$6</c:f>
              <c:strCache>
                <c:ptCount val="9"/>
                <c:pt idx="0">
                  <c:v>City of Cape Town</c:v>
                </c:pt>
                <c:pt idx="1">
                  <c:v>eThekwini</c:v>
                </c:pt>
                <c:pt idx="2">
                  <c:v>Ekurhuleni</c:v>
                </c:pt>
                <c:pt idx="3">
                  <c:v>City of Johannesburg</c:v>
                </c:pt>
                <c:pt idx="4">
                  <c:v>Nelson Mandela Bay</c:v>
                </c:pt>
                <c:pt idx="5">
                  <c:v>City of Tshwane</c:v>
                </c:pt>
                <c:pt idx="6">
                  <c:v>Mangaung</c:v>
                </c:pt>
                <c:pt idx="7">
                  <c:v>Buffalo City</c:v>
                </c:pt>
                <c:pt idx="8">
                  <c:v>Average</c:v>
                </c:pt>
              </c:strCache>
            </c:strRef>
          </c:cat>
          <c:val>
            <c:numRef>
              <c:f>ReX!$B$8:$J$8</c:f>
              <c:numCache>
                <c:formatCode>#,##0.000</c:formatCode>
                <c:ptCount val="9"/>
                <c:pt idx="0">
                  <c:v>0.61391714031254196</c:v>
                </c:pt>
                <c:pt idx="1">
                  <c:v>0.62629115757452225</c:v>
                </c:pt>
                <c:pt idx="2">
                  <c:v>0.63513360037587119</c:v>
                </c:pt>
                <c:pt idx="3">
                  <c:v>0.63396910825472308</c:v>
                </c:pt>
                <c:pt idx="4">
                  <c:v>0.62770238396608302</c:v>
                </c:pt>
                <c:pt idx="5">
                  <c:v>0.62279420004927621</c:v>
                </c:pt>
                <c:pt idx="6">
                  <c:v>0.61968883342003322</c:v>
                </c:pt>
                <c:pt idx="7">
                  <c:v>0.63762457330272615</c:v>
                </c:pt>
                <c:pt idx="8">
                  <c:v>0.62714012465697211</c:v>
                </c:pt>
              </c:numCache>
            </c:numRef>
          </c:val>
        </c:ser>
        <c:dLbls/>
        <c:gapWidth val="182"/>
        <c:axId val="95095424"/>
        <c:axId val="125759872"/>
      </c:barChart>
      <c:catAx>
        <c:axId val="9509542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759872"/>
        <c:crosses val="autoZero"/>
        <c:auto val="1"/>
        <c:lblAlgn val="ctr"/>
        <c:lblOffset val="100"/>
      </c:catAx>
      <c:valAx>
        <c:axId val="125759872"/>
        <c:scaling>
          <c:orientation val="minMax"/>
        </c:scaling>
        <c:axPos val="b"/>
        <c:majorGridlines>
          <c:spPr>
            <a:ln w="9525" cap="flat" cmpd="sng" algn="ctr">
              <a:solidFill>
                <a:schemeClr val="tx1">
                  <a:lumMod val="15000"/>
                  <a:lumOff val="85000"/>
                </a:schemeClr>
              </a:solidFill>
              <a:round/>
            </a:ln>
            <a:effectLst/>
          </c:spPr>
        </c:majorGridlines>
        <c:numFmt formatCode="#,##0.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09542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433619973004626E-2"/>
          <c:y val="3.0050614034338063E-2"/>
          <c:w val="0.8759305388535763"/>
          <c:h val="0.62762945768666967"/>
        </c:manualLayout>
      </c:layout>
      <c:bar3DChart>
        <c:barDir val="col"/>
        <c:grouping val="clustered"/>
        <c:ser>
          <c:idx val="0"/>
          <c:order val="0"/>
          <c:tx>
            <c:strRef>
              <c:f>Pop_growth!$B$29</c:f>
              <c:strCache>
                <c:ptCount val="1"/>
                <c:pt idx="0">
                  <c:v>2001</c:v>
                </c:pt>
              </c:strCache>
            </c:strRef>
          </c:tx>
          <c:spPr>
            <a:solidFill>
              <a:schemeClr val="accent1"/>
            </a:solidFill>
            <a:ln>
              <a:noFill/>
            </a:ln>
            <a:effectLst/>
            <a:sp3d/>
          </c:spPr>
          <c:cat>
            <c:strRef>
              <c:f>Pop_growth!$A$30:$A$38</c:f>
              <c:strCache>
                <c:ptCount val="9"/>
                <c:pt idx="0">
                  <c:v>National Total</c:v>
                </c:pt>
                <c:pt idx="1">
                  <c:v>City of Cape Town</c:v>
                </c:pt>
                <c:pt idx="2">
                  <c:v>eThekwini Municipality</c:v>
                </c:pt>
                <c:pt idx="3">
                  <c:v>Ekurhuleni</c:v>
                </c:pt>
                <c:pt idx="4">
                  <c:v>City of Johannesburg</c:v>
                </c:pt>
                <c:pt idx="5">
                  <c:v>Nelson Mandela Bay</c:v>
                </c:pt>
                <c:pt idx="6">
                  <c:v>City of Tshwane</c:v>
                </c:pt>
                <c:pt idx="7">
                  <c:v>Mangaung</c:v>
                </c:pt>
                <c:pt idx="8">
                  <c:v>Buffalo City</c:v>
                </c:pt>
              </c:strCache>
            </c:strRef>
          </c:cat>
          <c:val>
            <c:numRef>
              <c:f>Pop_growth!$B$30:$B$38</c:f>
              <c:numCache>
                <c:formatCode>0.0%</c:formatCode>
                <c:ptCount val="9"/>
                <c:pt idx="0">
                  <c:v>1.1037196457702294E-2</c:v>
                </c:pt>
                <c:pt idx="1">
                  <c:v>2.6875451413136194E-2</c:v>
                </c:pt>
                <c:pt idx="2">
                  <c:v>1.251744004915323E-2</c:v>
                </c:pt>
                <c:pt idx="3">
                  <c:v>2.6105077085014871E-2</c:v>
                </c:pt>
                <c:pt idx="4">
                  <c:v>2.9108051398796676E-2</c:v>
                </c:pt>
                <c:pt idx="5">
                  <c:v>8.6805528887492558E-3</c:v>
                </c:pt>
                <c:pt idx="6">
                  <c:v>2.4053401074827892E-2</c:v>
                </c:pt>
                <c:pt idx="7">
                  <c:v>6.9618558102140246E-3</c:v>
                </c:pt>
                <c:pt idx="8">
                  <c:v>3.9818900303154612E-3</c:v>
                </c:pt>
              </c:numCache>
            </c:numRef>
          </c:val>
          <c:extLst xmlns:c16r2="http://schemas.microsoft.com/office/drawing/2015/06/chart">
            <c:ext xmlns:c16="http://schemas.microsoft.com/office/drawing/2014/chart" uri="{C3380CC4-5D6E-409C-BE32-E72D297353CC}">
              <c16:uniqueId val="{00000000-D29D-423F-8C2A-6E628373F1C6}"/>
            </c:ext>
          </c:extLst>
        </c:ser>
        <c:ser>
          <c:idx val="1"/>
          <c:order val="1"/>
          <c:tx>
            <c:strRef>
              <c:f>Pop_growth!$C$29</c:f>
              <c:strCache>
                <c:ptCount val="1"/>
                <c:pt idx="0">
                  <c:v>2011</c:v>
                </c:pt>
              </c:strCache>
            </c:strRef>
          </c:tx>
          <c:spPr>
            <a:solidFill>
              <a:schemeClr val="accent2"/>
            </a:solidFill>
            <a:ln>
              <a:noFill/>
            </a:ln>
            <a:effectLst/>
            <a:sp3d/>
          </c:spPr>
          <c:cat>
            <c:strRef>
              <c:f>Pop_growth!$A$30:$A$38</c:f>
              <c:strCache>
                <c:ptCount val="9"/>
                <c:pt idx="0">
                  <c:v>National Total</c:v>
                </c:pt>
                <c:pt idx="1">
                  <c:v>City of Cape Town</c:v>
                </c:pt>
                <c:pt idx="2">
                  <c:v>eThekwini Municipality</c:v>
                </c:pt>
                <c:pt idx="3">
                  <c:v>Ekurhuleni</c:v>
                </c:pt>
                <c:pt idx="4">
                  <c:v>City of Johannesburg</c:v>
                </c:pt>
                <c:pt idx="5">
                  <c:v>Nelson Mandela Bay</c:v>
                </c:pt>
                <c:pt idx="6">
                  <c:v>City of Tshwane</c:v>
                </c:pt>
                <c:pt idx="7">
                  <c:v>Mangaung</c:v>
                </c:pt>
                <c:pt idx="8">
                  <c:v>Buffalo City</c:v>
                </c:pt>
              </c:strCache>
            </c:strRef>
          </c:cat>
          <c:val>
            <c:numRef>
              <c:f>Pop_growth!$C$30:$C$38</c:f>
              <c:numCache>
                <c:formatCode>0.0%</c:formatCode>
                <c:ptCount val="9"/>
                <c:pt idx="0">
                  <c:v>1.6914837484519166E-2</c:v>
                </c:pt>
                <c:pt idx="1">
                  <c:v>2.4161038561735907E-2</c:v>
                </c:pt>
                <c:pt idx="2">
                  <c:v>1.573919680818836E-2</c:v>
                </c:pt>
                <c:pt idx="3">
                  <c:v>2.8146356137232813E-2</c:v>
                </c:pt>
                <c:pt idx="4">
                  <c:v>3.5931120224550257E-2</c:v>
                </c:pt>
                <c:pt idx="5">
                  <c:v>1.6571360102037417E-2</c:v>
                </c:pt>
                <c:pt idx="6">
                  <c:v>3.457578894391334E-2</c:v>
                </c:pt>
                <c:pt idx="7">
                  <c:v>1.7826929167270803E-2</c:v>
                </c:pt>
                <c:pt idx="8">
                  <c:v>1.1628851633096907E-2</c:v>
                </c:pt>
              </c:numCache>
            </c:numRef>
          </c:val>
          <c:extLst xmlns:c16r2="http://schemas.microsoft.com/office/drawing/2015/06/chart">
            <c:ext xmlns:c16="http://schemas.microsoft.com/office/drawing/2014/chart" uri="{C3380CC4-5D6E-409C-BE32-E72D297353CC}">
              <c16:uniqueId val="{00000001-D29D-423F-8C2A-6E628373F1C6}"/>
            </c:ext>
          </c:extLst>
        </c:ser>
        <c:ser>
          <c:idx val="2"/>
          <c:order val="2"/>
          <c:tx>
            <c:strRef>
              <c:f>Pop_growth!$D$29</c:f>
              <c:strCache>
                <c:ptCount val="1"/>
                <c:pt idx="0">
                  <c:v>2015</c:v>
                </c:pt>
              </c:strCache>
            </c:strRef>
          </c:tx>
          <c:spPr>
            <a:solidFill>
              <a:schemeClr val="accent3"/>
            </a:solidFill>
            <a:ln>
              <a:noFill/>
            </a:ln>
            <a:effectLst/>
            <a:sp3d/>
          </c:spPr>
          <c:cat>
            <c:strRef>
              <c:f>Pop_growth!$A$30:$A$38</c:f>
              <c:strCache>
                <c:ptCount val="9"/>
                <c:pt idx="0">
                  <c:v>National Total</c:v>
                </c:pt>
                <c:pt idx="1">
                  <c:v>City of Cape Town</c:v>
                </c:pt>
                <c:pt idx="2">
                  <c:v>eThekwini Municipality</c:v>
                </c:pt>
                <c:pt idx="3">
                  <c:v>Ekurhuleni</c:v>
                </c:pt>
                <c:pt idx="4">
                  <c:v>City of Johannesburg</c:v>
                </c:pt>
                <c:pt idx="5">
                  <c:v>Nelson Mandela Bay</c:v>
                </c:pt>
                <c:pt idx="6">
                  <c:v>City of Tshwane</c:v>
                </c:pt>
                <c:pt idx="7">
                  <c:v>Mangaung</c:v>
                </c:pt>
                <c:pt idx="8">
                  <c:v>Buffalo City</c:v>
                </c:pt>
              </c:strCache>
            </c:strRef>
          </c:cat>
          <c:val>
            <c:numRef>
              <c:f>Pop_growth!$D$30:$D$38</c:f>
              <c:numCache>
                <c:formatCode>0.0%</c:formatCode>
                <c:ptCount val="9"/>
                <c:pt idx="0">
                  <c:v>1.5162835863890447E-2</c:v>
                </c:pt>
                <c:pt idx="1">
                  <c:v>1.7417549040026573E-2</c:v>
                </c:pt>
                <c:pt idx="2">
                  <c:v>1.5126512246379066E-2</c:v>
                </c:pt>
                <c:pt idx="3">
                  <c:v>2.0082960555784186E-2</c:v>
                </c:pt>
                <c:pt idx="4">
                  <c:v>2.4824753926024238E-2</c:v>
                </c:pt>
                <c:pt idx="5">
                  <c:v>1.5621000102334028E-2</c:v>
                </c:pt>
                <c:pt idx="6">
                  <c:v>2.3912178090560007E-2</c:v>
                </c:pt>
                <c:pt idx="7">
                  <c:v>1.5212858456161273E-2</c:v>
                </c:pt>
                <c:pt idx="8">
                  <c:v>1.3225095293643909E-2</c:v>
                </c:pt>
              </c:numCache>
            </c:numRef>
          </c:val>
          <c:extLst xmlns:c16r2="http://schemas.microsoft.com/office/drawing/2015/06/chart">
            <c:ext xmlns:c16="http://schemas.microsoft.com/office/drawing/2014/chart" uri="{C3380CC4-5D6E-409C-BE32-E72D297353CC}">
              <c16:uniqueId val="{00000002-D29D-423F-8C2A-6E628373F1C6}"/>
            </c:ext>
          </c:extLst>
        </c:ser>
        <c:dLbls/>
        <c:shape val="box"/>
        <c:axId val="127505920"/>
        <c:axId val="127507840"/>
        <c:axId val="0"/>
      </c:bar3DChart>
      <c:catAx>
        <c:axId val="127505920"/>
        <c:scaling>
          <c:orientation val="minMax"/>
        </c:scaling>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800" baseline="0">
                    <a:latin typeface="Times New Roman" panose="02020603050405020304" pitchFamily="18" charset="0"/>
                  </a:rPr>
                  <a:t>National Average and metros</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27507840"/>
        <c:crosses val="autoZero"/>
        <c:auto val="1"/>
        <c:lblAlgn val="ctr"/>
        <c:lblOffset val="100"/>
      </c:catAx>
      <c:valAx>
        <c:axId val="12750784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800" baseline="0">
                    <a:latin typeface="Times New Roman" panose="02020603050405020304" pitchFamily="18" charset="0"/>
                  </a:rPr>
                  <a:t>percentage growth rate</a:t>
                </a:r>
              </a:p>
            </c:rich>
          </c:tx>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27505920"/>
        <c:crosses val="autoZero"/>
        <c:crossBetween val="between"/>
      </c:valAx>
      <c:spPr>
        <a:solidFill>
          <a:sysClr val="window" lastClr="FFFFFF"/>
        </a:solidFill>
        <a:ln>
          <a:noFill/>
        </a:ln>
        <a:effectLst/>
      </c:spPr>
    </c:plotArea>
    <c:legend>
      <c:legendPos val="b"/>
      <c:layout>
        <c:manualLayout>
          <c:xMode val="edge"/>
          <c:yMode val="edge"/>
          <c:x val="0.65754248695228978"/>
          <c:y val="0.9035973817598677"/>
          <c:w val="0.30420585517594634"/>
          <c:h val="9.3798992407828241E-2"/>
        </c:manualLayout>
      </c:layout>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chart>
  <c:spPr>
    <a:solidFill>
      <a:sysClr val="window" lastClr="FFFFFF"/>
    </a:solid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22615435891736"/>
          <c:y val="5.6899876762716496E-2"/>
          <c:w val="0.79218285214348216"/>
          <c:h val="0.7435032079323417"/>
        </c:manualLayout>
      </c:layout>
      <c:lineChart>
        <c:grouping val="standard"/>
        <c:ser>
          <c:idx val="0"/>
          <c:order val="0"/>
          <c:tx>
            <c:strRef>
              <c:f>'Total number of HHs'!$B$36</c:f>
              <c:strCache>
                <c:ptCount val="1"/>
                <c:pt idx="0">
                  <c:v>Percentage of new properties in metros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number of HHs'!$C$35:$G$35</c:f>
              <c:strCache>
                <c:ptCount val="5"/>
                <c:pt idx="0">
                  <c:v>2009</c:v>
                </c:pt>
                <c:pt idx="1">
                  <c:v>2010</c:v>
                </c:pt>
                <c:pt idx="2">
                  <c:v>2011</c:v>
                </c:pt>
                <c:pt idx="3">
                  <c:v>2012</c:v>
                </c:pt>
                <c:pt idx="4">
                  <c:v>2013</c:v>
                </c:pt>
              </c:strCache>
            </c:strRef>
          </c:cat>
          <c:val>
            <c:numRef>
              <c:f>'Total number of HHs'!$C$36:$G$36</c:f>
              <c:numCache>
                <c:formatCode>0%</c:formatCode>
                <c:ptCount val="5"/>
                <c:pt idx="0">
                  <c:v>0.67000000000000015</c:v>
                </c:pt>
                <c:pt idx="1">
                  <c:v>0.72000000000000008</c:v>
                </c:pt>
                <c:pt idx="2">
                  <c:v>0.73000000000000009</c:v>
                </c:pt>
                <c:pt idx="3">
                  <c:v>0.69000000000000006</c:v>
                </c:pt>
                <c:pt idx="4">
                  <c:v>0.62000000000000011</c:v>
                </c:pt>
              </c:numCache>
            </c:numRef>
          </c:val>
          <c:extLst xmlns:c16r2="http://schemas.microsoft.com/office/drawing/2015/06/chart">
            <c:ext xmlns:c16="http://schemas.microsoft.com/office/drawing/2014/chart" uri="{C3380CC4-5D6E-409C-BE32-E72D297353CC}">
              <c16:uniqueId val="{00000000-F133-43F7-A8BA-ECF771333567}"/>
            </c:ext>
          </c:extLst>
        </c:ser>
        <c:dLbls/>
        <c:marker val="1"/>
        <c:axId val="127590400"/>
        <c:axId val="127592320"/>
      </c:lineChart>
      <c:catAx>
        <c:axId val="127590400"/>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r>
                  <a:rPr lang="en-US" baseline="0"/>
                  <a:t>Year</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27592320"/>
        <c:crosses val="autoZero"/>
        <c:auto val="1"/>
        <c:lblAlgn val="ctr"/>
        <c:lblOffset val="100"/>
      </c:catAx>
      <c:valAx>
        <c:axId val="12759232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r>
                  <a:rPr lang="en-US" baseline="0"/>
                  <a:t>Percentage of new property in metros</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27590400"/>
        <c:crosses val="autoZero"/>
        <c:crossBetween val="between"/>
      </c:valAx>
      <c:spPr>
        <a:noFill/>
        <a:ln>
          <a:noFill/>
        </a:ln>
        <a:effectLst/>
      </c:spPr>
    </c:plotArea>
    <c:plotVisOnly val="1"/>
    <c:dispBlanksAs val="gap"/>
  </c:chart>
  <c:spPr>
    <a:noFill/>
    <a:ln>
      <a:noFill/>
    </a:ln>
    <a:effectLst/>
  </c:spPr>
  <c:txPr>
    <a:bodyPr/>
    <a:lstStyle/>
    <a:p>
      <a:pPr>
        <a:defRPr baseline="0">
          <a:latin typeface="Times New Roman" panose="02020603050405020304" pitchFamily="18"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Sheet1!$B$32</c:f>
              <c:strCache>
                <c:ptCount val="1"/>
                <c:pt idx="0">
                  <c:v>Households</c:v>
                </c:pt>
              </c:strCache>
            </c:strRef>
          </c:tx>
          <c:spPr>
            <a:solidFill>
              <a:schemeClr val="accent1"/>
            </a:solidFill>
            <a:ln>
              <a:noFill/>
            </a:ln>
            <a:effectLst/>
          </c:spPr>
          <c:cat>
            <c:strRef>
              <c:f>Sheet1!$A$33:$A$38</c:f>
              <c:strCache>
                <c:ptCount val="6"/>
                <c:pt idx="0">
                  <c:v>Metro: RDP/&lt;R130 000 &amp; earning&lt;R4 000</c:v>
                </c:pt>
                <c:pt idx="1">
                  <c:v>Town: RDP/&lt;R130 000 &amp; earning&lt;R4 000</c:v>
                </c:pt>
                <c:pt idx="2">
                  <c:v>Metro: R130 000 - R300 000 &amp; earning R4 000 - R9 000</c:v>
                </c:pt>
                <c:pt idx="3">
                  <c:v>Town: R130 000 - R300 000 &amp; earning R4 000 - R9 000</c:v>
                </c:pt>
                <c:pt idx="4">
                  <c:v>Metro: R300 000 - R565 000 &amp; earning R9 000 - R17 000</c:v>
                </c:pt>
                <c:pt idx="5">
                  <c:v>Town: R300 000 - R565 000 &amp; earning R9 000 - R17 000</c:v>
                </c:pt>
              </c:strCache>
            </c:strRef>
          </c:cat>
          <c:val>
            <c:numRef>
              <c:f>Sheet1!$B$33:$B$38</c:f>
              <c:numCache>
                <c:formatCode>#,##0</c:formatCode>
                <c:ptCount val="6"/>
                <c:pt idx="0">
                  <c:v>1296658</c:v>
                </c:pt>
                <c:pt idx="1">
                  <c:v>1112812</c:v>
                </c:pt>
                <c:pt idx="2">
                  <c:v>1293899</c:v>
                </c:pt>
                <c:pt idx="3">
                  <c:v>886772</c:v>
                </c:pt>
                <c:pt idx="4">
                  <c:v>1122592</c:v>
                </c:pt>
                <c:pt idx="5">
                  <c:v>636511</c:v>
                </c:pt>
              </c:numCache>
            </c:numRef>
          </c:val>
          <c:extLst xmlns:c16r2="http://schemas.microsoft.com/office/drawing/2015/06/chart">
            <c:ext xmlns:c16="http://schemas.microsoft.com/office/drawing/2014/chart" uri="{C3380CC4-5D6E-409C-BE32-E72D297353CC}">
              <c16:uniqueId val="{00000000-4585-48ED-A961-8C63FA472780}"/>
            </c:ext>
          </c:extLst>
        </c:ser>
        <c:ser>
          <c:idx val="1"/>
          <c:order val="1"/>
          <c:tx>
            <c:strRef>
              <c:f>Sheet1!$C$32</c:f>
              <c:strCache>
                <c:ptCount val="1"/>
                <c:pt idx="0">
                  <c:v>Res. Stock</c:v>
                </c:pt>
              </c:strCache>
            </c:strRef>
          </c:tx>
          <c:spPr>
            <a:solidFill>
              <a:schemeClr val="accent6"/>
            </a:solidFill>
            <a:ln>
              <a:noFill/>
            </a:ln>
            <a:effectLst/>
          </c:spPr>
          <c:cat>
            <c:strRef>
              <c:f>Sheet1!$A$33:$A$38</c:f>
              <c:strCache>
                <c:ptCount val="6"/>
                <c:pt idx="0">
                  <c:v>Metro: RDP/&lt;R130 000 &amp; earning&lt;R4 000</c:v>
                </c:pt>
                <c:pt idx="1">
                  <c:v>Town: RDP/&lt;R130 000 &amp; earning&lt;R4 000</c:v>
                </c:pt>
                <c:pt idx="2">
                  <c:v>Metro: R130 000 - R300 000 &amp; earning R4 000 - R9 000</c:v>
                </c:pt>
                <c:pt idx="3">
                  <c:v>Town: R130 000 - R300 000 &amp; earning R4 000 - R9 000</c:v>
                </c:pt>
                <c:pt idx="4">
                  <c:v>Metro: R300 000 - R565 000 &amp; earning R9 000 - R17 000</c:v>
                </c:pt>
                <c:pt idx="5">
                  <c:v>Town: R300 000 - R565 000 &amp; earning R9 000 - R17 000</c:v>
                </c:pt>
              </c:strCache>
            </c:strRef>
          </c:cat>
          <c:val>
            <c:numRef>
              <c:f>Sheet1!$C$33:$C$38</c:f>
              <c:numCache>
                <c:formatCode>#,##0</c:formatCode>
                <c:ptCount val="6"/>
                <c:pt idx="0">
                  <c:v>873127</c:v>
                </c:pt>
                <c:pt idx="1">
                  <c:v>994664</c:v>
                </c:pt>
                <c:pt idx="2">
                  <c:v>270184</c:v>
                </c:pt>
                <c:pt idx="3">
                  <c:v>234665</c:v>
                </c:pt>
                <c:pt idx="4">
                  <c:v>715136</c:v>
                </c:pt>
                <c:pt idx="5">
                  <c:v>335094</c:v>
                </c:pt>
              </c:numCache>
            </c:numRef>
          </c:val>
          <c:extLst xmlns:c16r2="http://schemas.microsoft.com/office/drawing/2015/06/chart">
            <c:ext xmlns:c16="http://schemas.microsoft.com/office/drawing/2014/chart" uri="{C3380CC4-5D6E-409C-BE32-E72D297353CC}">
              <c16:uniqueId val="{00000001-4585-48ED-A961-8C63FA472780}"/>
            </c:ext>
          </c:extLst>
        </c:ser>
        <c:ser>
          <c:idx val="2"/>
          <c:order val="2"/>
          <c:tx>
            <c:strRef>
              <c:f>Sheet1!$D$32</c:f>
              <c:strCache>
                <c:ptCount val="1"/>
                <c:pt idx="0">
                  <c:v>Unhoused</c:v>
                </c:pt>
              </c:strCache>
            </c:strRef>
          </c:tx>
          <c:spPr>
            <a:solidFill>
              <a:srgbClr val="C00000"/>
            </a:solidFill>
            <a:ln>
              <a:noFill/>
            </a:ln>
            <a:effectLst/>
          </c:spPr>
          <c:cat>
            <c:strRef>
              <c:f>Sheet1!$A$33:$A$38</c:f>
              <c:strCache>
                <c:ptCount val="6"/>
                <c:pt idx="0">
                  <c:v>Metro: RDP/&lt;R130 000 &amp; earning&lt;R4 000</c:v>
                </c:pt>
                <c:pt idx="1">
                  <c:v>Town: RDP/&lt;R130 000 &amp; earning&lt;R4 000</c:v>
                </c:pt>
                <c:pt idx="2">
                  <c:v>Metro: R130 000 - R300 000 &amp; earning R4 000 - R9 000</c:v>
                </c:pt>
                <c:pt idx="3">
                  <c:v>Town: R130 000 - R300 000 &amp; earning R4 000 - R9 000</c:v>
                </c:pt>
                <c:pt idx="4">
                  <c:v>Metro: R300 000 - R565 000 &amp; earning R9 000 - R17 000</c:v>
                </c:pt>
                <c:pt idx="5">
                  <c:v>Town: R300 000 - R565 000 &amp; earning R9 000 - R17 000</c:v>
                </c:pt>
              </c:strCache>
            </c:strRef>
          </c:cat>
          <c:val>
            <c:numRef>
              <c:f>Sheet1!$D$33:$D$38</c:f>
              <c:numCache>
                <c:formatCode>#,##0</c:formatCode>
                <c:ptCount val="6"/>
                <c:pt idx="0">
                  <c:v>423531</c:v>
                </c:pt>
                <c:pt idx="1">
                  <c:v>118148</c:v>
                </c:pt>
                <c:pt idx="2">
                  <c:v>1023715</c:v>
                </c:pt>
                <c:pt idx="3">
                  <c:v>652107</c:v>
                </c:pt>
                <c:pt idx="4">
                  <c:v>407456</c:v>
                </c:pt>
                <c:pt idx="5">
                  <c:v>301417</c:v>
                </c:pt>
              </c:numCache>
            </c:numRef>
          </c:val>
          <c:extLst xmlns:c16r2="http://schemas.microsoft.com/office/drawing/2015/06/chart">
            <c:ext xmlns:c16="http://schemas.microsoft.com/office/drawing/2014/chart" uri="{C3380CC4-5D6E-409C-BE32-E72D297353CC}">
              <c16:uniqueId val="{00000002-4585-48ED-A961-8C63FA472780}"/>
            </c:ext>
          </c:extLst>
        </c:ser>
        <c:dLbls/>
        <c:gapWidth val="219"/>
        <c:overlap val="-27"/>
        <c:axId val="127752064"/>
        <c:axId val="127753600"/>
      </c:barChart>
      <c:catAx>
        <c:axId val="1277520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27753600"/>
        <c:crosses val="autoZero"/>
        <c:auto val="1"/>
        <c:lblAlgn val="ctr"/>
        <c:lblOffset val="100"/>
      </c:catAx>
      <c:valAx>
        <c:axId val="12775360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277520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chart>
  <c:spPr>
    <a:solidFill>
      <a:sysClr val="window" lastClr="FFFFFF"/>
    </a:solid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C4FE4-A3A4-4271-A3A7-81095AFC3D86}"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ZA"/>
        </a:p>
      </dgm:t>
    </dgm:pt>
    <dgm:pt modelId="{F1D82F95-A8EB-449B-B5AE-4E0FD7F260F1}">
      <dgm:prSet phldrT="[Text]" custT="1"/>
      <dgm:spPr/>
      <dgm:t>
        <a:bodyPr/>
        <a:lstStyle/>
        <a:p>
          <a:pPr algn="l"/>
          <a:r>
            <a:rPr lang="en-ZA" sz="1600" b="1" dirty="0"/>
            <a:t>PART 1. Macroeconomic parameters underpinning urban development</a:t>
          </a:r>
        </a:p>
      </dgm:t>
    </dgm:pt>
    <dgm:pt modelId="{51D82894-A004-476F-885D-8530351257A6}" type="parTrans" cxnId="{0CBDB200-EEA1-482F-AB84-DC186E8066E7}">
      <dgm:prSet/>
      <dgm:spPr/>
      <dgm:t>
        <a:bodyPr/>
        <a:lstStyle/>
        <a:p>
          <a:endParaRPr lang="en-ZA" sz="1400"/>
        </a:p>
      </dgm:t>
    </dgm:pt>
    <dgm:pt modelId="{196D0ABA-351F-4DB4-8200-91E3FED0877A}" type="sibTrans" cxnId="{0CBDB200-EEA1-482F-AB84-DC186E8066E7}">
      <dgm:prSet/>
      <dgm:spPr/>
      <dgm:t>
        <a:bodyPr/>
        <a:lstStyle/>
        <a:p>
          <a:endParaRPr lang="en-ZA" sz="1400"/>
        </a:p>
      </dgm:t>
    </dgm:pt>
    <dgm:pt modelId="{4F688F16-36B0-48DE-B684-BAD0A09E637E}">
      <dgm:prSet phldrT="[Text]" custT="1"/>
      <dgm:spPr/>
      <dgm:t>
        <a:bodyPr/>
        <a:lstStyle/>
        <a:p>
          <a:pPr>
            <a:buFont typeface="+mj-lt"/>
            <a:buAutoNum type="arabicPeriod"/>
          </a:pPr>
          <a:r>
            <a:rPr lang="en-ZA" sz="1400" dirty="0"/>
            <a:t> </a:t>
          </a:r>
          <a:r>
            <a:rPr lang="en-ZA" sz="1400" dirty="0" smtClean="0"/>
            <a:t>Chapter 1: Introduction </a:t>
          </a:r>
          <a:r>
            <a:rPr lang="en-ZA" sz="1400" dirty="0"/>
            <a:t>to Urban Development and </a:t>
          </a:r>
          <a:r>
            <a:rPr lang="en-ZA" sz="1400" dirty="0" smtClean="0"/>
            <a:t>IGFR</a:t>
          </a:r>
          <a:endParaRPr lang="en-ZA" sz="1400" dirty="0"/>
        </a:p>
      </dgm:t>
    </dgm:pt>
    <dgm:pt modelId="{3500DE36-C63D-481D-87EC-2D46CCE2E604}" type="parTrans" cxnId="{F8DF2692-3147-41B7-B30B-36DA58922996}">
      <dgm:prSet/>
      <dgm:spPr/>
      <dgm:t>
        <a:bodyPr/>
        <a:lstStyle/>
        <a:p>
          <a:endParaRPr lang="en-ZA" sz="1400"/>
        </a:p>
      </dgm:t>
    </dgm:pt>
    <dgm:pt modelId="{3140BAF4-5C5A-4F12-BD7E-5B25FFB40822}" type="sibTrans" cxnId="{F8DF2692-3147-41B7-B30B-36DA58922996}">
      <dgm:prSet/>
      <dgm:spPr/>
      <dgm:t>
        <a:bodyPr/>
        <a:lstStyle/>
        <a:p>
          <a:endParaRPr lang="en-ZA" sz="1400"/>
        </a:p>
      </dgm:t>
    </dgm:pt>
    <dgm:pt modelId="{EAAA5773-36DC-43B8-96D7-D069FC0C0D83}">
      <dgm:prSet phldrT="[Text]" custT="1"/>
      <dgm:spPr/>
      <dgm:t>
        <a:bodyPr/>
        <a:lstStyle/>
        <a:p>
          <a:pPr algn="l"/>
          <a:r>
            <a:rPr lang="en-ZA" sz="1600" b="1" dirty="0"/>
            <a:t>PART 2. City level productivity, competitiveness and wellbeing of residents</a:t>
          </a:r>
        </a:p>
      </dgm:t>
    </dgm:pt>
    <dgm:pt modelId="{9429C503-FAC9-41FA-A0AE-5DF896125819}" type="parTrans" cxnId="{E9A2A661-0AC2-437D-A600-5064AF75EEA4}">
      <dgm:prSet/>
      <dgm:spPr/>
      <dgm:t>
        <a:bodyPr/>
        <a:lstStyle/>
        <a:p>
          <a:endParaRPr lang="en-ZA" sz="1400"/>
        </a:p>
      </dgm:t>
    </dgm:pt>
    <dgm:pt modelId="{F67124A5-9590-431B-9001-098382C4F812}" type="sibTrans" cxnId="{E9A2A661-0AC2-437D-A600-5064AF75EEA4}">
      <dgm:prSet/>
      <dgm:spPr/>
      <dgm:t>
        <a:bodyPr/>
        <a:lstStyle/>
        <a:p>
          <a:endParaRPr lang="en-ZA" sz="1400"/>
        </a:p>
      </dgm:t>
    </dgm:pt>
    <dgm:pt modelId="{91D10227-4051-4D7B-AA99-2FB134167276}">
      <dgm:prSet phldrT="[Text]" custT="1"/>
      <dgm:spPr/>
      <dgm:t>
        <a:bodyPr/>
        <a:lstStyle/>
        <a:p>
          <a:pPr>
            <a:buFont typeface="+mj-lt"/>
            <a:buAutoNum type="arabicPeriod" startAt="4"/>
          </a:pPr>
          <a:r>
            <a:rPr lang="en-ZA" sz="1400" dirty="0"/>
            <a:t> </a:t>
          </a:r>
          <a:r>
            <a:rPr lang="en-ZA" sz="1400" dirty="0" smtClean="0"/>
            <a:t>Chapter 4: Transport </a:t>
          </a:r>
          <a:r>
            <a:rPr lang="en-ZA" sz="1400" dirty="0"/>
            <a:t>and Mobility</a:t>
          </a:r>
        </a:p>
      </dgm:t>
    </dgm:pt>
    <dgm:pt modelId="{4BC7BDCB-1272-4DA2-BBA5-78BCBAA04B7D}" type="parTrans" cxnId="{E87BFFB8-3BC5-4593-A1CC-0BB88F5B1DD6}">
      <dgm:prSet/>
      <dgm:spPr/>
      <dgm:t>
        <a:bodyPr/>
        <a:lstStyle/>
        <a:p>
          <a:endParaRPr lang="en-ZA" sz="1400"/>
        </a:p>
      </dgm:t>
    </dgm:pt>
    <dgm:pt modelId="{07B9B3EB-7D1E-4537-9737-5DD1763134D7}" type="sibTrans" cxnId="{E87BFFB8-3BC5-4593-A1CC-0BB88F5B1DD6}">
      <dgm:prSet/>
      <dgm:spPr/>
      <dgm:t>
        <a:bodyPr/>
        <a:lstStyle/>
        <a:p>
          <a:endParaRPr lang="en-ZA" sz="1400"/>
        </a:p>
      </dgm:t>
    </dgm:pt>
    <dgm:pt modelId="{F7F61C33-64C1-4F78-A97F-CDAB5197AC09}">
      <dgm:prSet phldrT="[Text]" custT="1"/>
      <dgm:spPr/>
      <dgm:t>
        <a:bodyPr/>
        <a:lstStyle/>
        <a:p>
          <a:pPr algn="l"/>
          <a:r>
            <a:rPr lang="en-ZA" sz="1600" b="1" dirty="0"/>
            <a:t>PART 3. Local Government Issues</a:t>
          </a:r>
        </a:p>
      </dgm:t>
    </dgm:pt>
    <dgm:pt modelId="{672118BE-741A-4074-93E6-4CD1E82C1507}" type="parTrans" cxnId="{50B8E665-53DF-46B4-9A82-1914481E20CF}">
      <dgm:prSet/>
      <dgm:spPr/>
      <dgm:t>
        <a:bodyPr/>
        <a:lstStyle/>
        <a:p>
          <a:endParaRPr lang="en-ZA" sz="1400"/>
        </a:p>
      </dgm:t>
    </dgm:pt>
    <dgm:pt modelId="{1D07E58C-4EEB-4515-A87B-02488CF6D8C3}" type="sibTrans" cxnId="{50B8E665-53DF-46B4-9A82-1914481E20CF}">
      <dgm:prSet/>
      <dgm:spPr/>
      <dgm:t>
        <a:bodyPr/>
        <a:lstStyle/>
        <a:p>
          <a:endParaRPr lang="en-ZA" sz="1400"/>
        </a:p>
      </dgm:t>
    </dgm:pt>
    <dgm:pt modelId="{2511283E-96BF-4FF5-9DB7-D637569F704E}">
      <dgm:prSet phldrT="[Text]" custT="1"/>
      <dgm:spPr/>
      <dgm:t>
        <a:bodyPr/>
        <a:lstStyle/>
        <a:p>
          <a:pPr>
            <a:buFont typeface="+mj-lt"/>
            <a:buAutoNum type="arabicPeriod" startAt="10"/>
          </a:pPr>
          <a:r>
            <a:rPr lang="en-ZA" sz="1400" dirty="0"/>
            <a:t> </a:t>
          </a:r>
          <a:r>
            <a:rPr lang="en-ZA" sz="1400" dirty="0" smtClean="0"/>
            <a:t>Chapter 10: Information </a:t>
          </a:r>
          <a:r>
            <a:rPr lang="en-ZA" sz="1400" dirty="0"/>
            <a:t>Communication Technology and City Governance</a:t>
          </a:r>
        </a:p>
      </dgm:t>
    </dgm:pt>
    <dgm:pt modelId="{D95369F8-CA4C-4BF8-B179-F411423FABE7}" type="parTrans" cxnId="{D858CB6A-1005-41B4-B49A-8CF5CAFEB7F2}">
      <dgm:prSet/>
      <dgm:spPr/>
      <dgm:t>
        <a:bodyPr/>
        <a:lstStyle/>
        <a:p>
          <a:endParaRPr lang="en-ZA" sz="1400"/>
        </a:p>
      </dgm:t>
    </dgm:pt>
    <dgm:pt modelId="{406C2001-6721-46BE-B98C-E8A0B7D563E3}" type="sibTrans" cxnId="{D858CB6A-1005-41B4-B49A-8CF5CAFEB7F2}">
      <dgm:prSet/>
      <dgm:spPr/>
      <dgm:t>
        <a:bodyPr/>
        <a:lstStyle/>
        <a:p>
          <a:endParaRPr lang="en-ZA" sz="1400"/>
        </a:p>
      </dgm:t>
    </dgm:pt>
    <dgm:pt modelId="{59F36F8D-D11E-4815-A904-425BE9581EE7}">
      <dgm:prSet phldrT="[Text]" custT="1"/>
      <dgm:spPr/>
      <dgm:t>
        <a:bodyPr/>
        <a:lstStyle/>
        <a:p>
          <a:pPr>
            <a:buFont typeface="+mj-lt"/>
            <a:buAutoNum type="arabicPeriod"/>
          </a:pPr>
          <a:r>
            <a:rPr lang="en-ZA" sz="1400" dirty="0"/>
            <a:t> </a:t>
          </a:r>
          <a:r>
            <a:rPr lang="en-ZA" sz="1400" dirty="0" smtClean="0"/>
            <a:t>Chapter 2: Assessment </a:t>
          </a:r>
          <a:r>
            <a:rPr lang="en-ZA" sz="1400" dirty="0"/>
            <a:t>of Integrated Urban Development Framework and Cities Support Programme</a:t>
          </a:r>
        </a:p>
      </dgm:t>
    </dgm:pt>
    <dgm:pt modelId="{A4F605DA-D4D5-4114-90DD-D0D725AA7CEC}" type="parTrans" cxnId="{70B750A2-E56C-43E6-A933-2A6BEB8693DC}">
      <dgm:prSet/>
      <dgm:spPr/>
      <dgm:t>
        <a:bodyPr/>
        <a:lstStyle/>
        <a:p>
          <a:endParaRPr lang="en-ZA" sz="1400"/>
        </a:p>
      </dgm:t>
    </dgm:pt>
    <dgm:pt modelId="{08B0D904-9883-4F95-BE2A-E62133AFA366}" type="sibTrans" cxnId="{70B750A2-E56C-43E6-A933-2A6BEB8693DC}">
      <dgm:prSet/>
      <dgm:spPr/>
      <dgm:t>
        <a:bodyPr/>
        <a:lstStyle/>
        <a:p>
          <a:endParaRPr lang="en-ZA" sz="1400"/>
        </a:p>
      </dgm:t>
    </dgm:pt>
    <dgm:pt modelId="{29B352FC-870C-406E-A59A-658850B184DA}">
      <dgm:prSet phldrT="[Text]" custT="1"/>
      <dgm:spPr/>
      <dgm:t>
        <a:bodyPr/>
        <a:lstStyle/>
        <a:p>
          <a:pPr>
            <a:buFont typeface="+mj-lt"/>
            <a:buAutoNum type="arabicPeriod" startAt="10"/>
          </a:pPr>
          <a:r>
            <a:rPr lang="en-ZA" sz="1400" dirty="0"/>
            <a:t> </a:t>
          </a:r>
          <a:r>
            <a:rPr lang="en-ZA" sz="1400" dirty="0" smtClean="0"/>
            <a:t>Chapter 11: Financing </a:t>
          </a:r>
          <a:r>
            <a:rPr lang="en-ZA" sz="1400" dirty="0"/>
            <a:t>of Urban Municipalities and Own Revenue Diversification</a:t>
          </a:r>
        </a:p>
      </dgm:t>
    </dgm:pt>
    <dgm:pt modelId="{6DB9890B-1EA7-458F-BB4D-71CACE982DD4}" type="parTrans" cxnId="{23BEAAC4-2B7C-4EF3-A081-C7B5918D8687}">
      <dgm:prSet/>
      <dgm:spPr/>
      <dgm:t>
        <a:bodyPr/>
        <a:lstStyle/>
        <a:p>
          <a:endParaRPr lang="en-ZA" sz="1400"/>
        </a:p>
      </dgm:t>
    </dgm:pt>
    <dgm:pt modelId="{086D6DC2-7AC5-4366-B325-B7F9E5EBB187}" type="sibTrans" cxnId="{23BEAAC4-2B7C-4EF3-A081-C7B5918D8687}">
      <dgm:prSet/>
      <dgm:spPr/>
      <dgm:t>
        <a:bodyPr/>
        <a:lstStyle/>
        <a:p>
          <a:endParaRPr lang="en-ZA" sz="1400"/>
        </a:p>
      </dgm:t>
    </dgm:pt>
    <dgm:pt modelId="{4F2EF793-3D01-4B65-BC3D-47A850C72E19}">
      <dgm:prSet phldrT="[Text]" custT="1"/>
      <dgm:spPr/>
      <dgm:t>
        <a:bodyPr/>
        <a:lstStyle/>
        <a:p>
          <a:pPr>
            <a:buFont typeface="+mj-lt"/>
            <a:buAutoNum type="arabicPeriod"/>
          </a:pPr>
          <a:r>
            <a:rPr lang="en-ZA" sz="1400" dirty="0"/>
            <a:t> </a:t>
          </a:r>
          <a:r>
            <a:rPr lang="en-ZA" sz="1400" dirty="0" smtClean="0"/>
            <a:t>Chapter 3: Cities </a:t>
          </a:r>
          <a:r>
            <a:rPr lang="en-ZA" sz="1400" dirty="0"/>
            <a:t>Compaction: An Evaluation of Legislation and Policies</a:t>
          </a:r>
        </a:p>
      </dgm:t>
    </dgm:pt>
    <dgm:pt modelId="{F5B992E9-DACC-45FD-8FA8-5211BE6B8AED}" type="parTrans" cxnId="{4FDFDF15-F6EC-4781-9AD6-17DF2E8B4A3E}">
      <dgm:prSet/>
      <dgm:spPr/>
      <dgm:t>
        <a:bodyPr/>
        <a:lstStyle/>
        <a:p>
          <a:endParaRPr lang="en-US"/>
        </a:p>
      </dgm:t>
    </dgm:pt>
    <dgm:pt modelId="{A3662673-EEFF-49C3-BB30-7D34CF758F2D}" type="sibTrans" cxnId="{4FDFDF15-F6EC-4781-9AD6-17DF2E8B4A3E}">
      <dgm:prSet/>
      <dgm:spPr/>
      <dgm:t>
        <a:bodyPr/>
        <a:lstStyle/>
        <a:p>
          <a:endParaRPr lang="en-US"/>
        </a:p>
      </dgm:t>
    </dgm:pt>
    <dgm:pt modelId="{6B6BEE1B-1675-478E-9E76-DBDAEB8F9CD7}">
      <dgm:prSet phldrT="[Text]" custT="1"/>
      <dgm:spPr/>
      <dgm:t>
        <a:bodyPr/>
        <a:lstStyle/>
        <a:p>
          <a:pPr>
            <a:buFont typeface="+mj-lt"/>
            <a:buAutoNum type="arabicPeriod" startAt="4"/>
          </a:pPr>
          <a:r>
            <a:rPr lang="en-ZA" sz="1400" dirty="0"/>
            <a:t> </a:t>
          </a:r>
          <a:r>
            <a:rPr lang="en-ZA" sz="1400" dirty="0" smtClean="0"/>
            <a:t>Chapter 6: Implications </a:t>
          </a:r>
          <a:r>
            <a:rPr lang="en-ZA" sz="1400" dirty="0"/>
            <a:t>of Urbanisation Induced Learner Mobility on Education Planning and Funding</a:t>
          </a:r>
        </a:p>
      </dgm:t>
    </dgm:pt>
    <dgm:pt modelId="{842ED3EC-AA74-49A7-9AB4-A6060F7FDD0B}" type="parTrans" cxnId="{3EEDA48B-41AF-488C-BF4B-6D451F861F24}">
      <dgm:prSet/>
      <dgm:spPr/>
      <dgm:t>
        <a:bodyPr/>
        <a:lstStyle/>
        <a:p>
          <a:endParaRPr lang="en-US"/>
        </a:p>
      </dgm:t>
    </dgm:pt>
    <dgm:pt modelId="{9C14A65E-3289-4682-8A26-0756EBB0EDFB}" type="sibTrans" cxnId="{3EEDA48B-41AF-488C-BF4B-6D451F861F24}">
      <dgm:prSet/>
      <dgm:spPr/>
      <dgm:t>
        <a:bodyPr/>
        <a:lstStyle/>
        <a:p>
          <a:endParaRPr lang="en-US"/>
        </a:p>
      </dgm:t>
    </dgm:pt>
    <dgm:pt modelId="{584653A7-B46B-480F-9681-E07F88224F85}">
      <dgm:prSet phldrT="[Text]" custT="1"/>
      <dgm:spPr/>
      <dgm:t>
        <a:bodyPr/>
        <a:lstStyle/>
        <a:p>
          <a:pPr>
            <a:buFont typeface="+mj-lt"/>
            <a:buAutoNum type="arabicPeriod" startAt="4"/>
          </a:pPr>
          <a:r>
            <a:rPr lang="en-ZA" sz="1400" dirty="0"/>
            <a:t> </a:t>
          </a:r>
          <a:r>
            <a:rPr lang="en-ZA" sz="1400" dirty="0" smtClean="0"/>
            <a:t>Chapter 5: Aligning </a:t>
          </a:r>
          <a:r>
            <a:rPr lang="en-ZA" sz="1400" dirty="0"/>
            <a:t>Urban Housing Supply and the Unhoused Urban Population</a:t>
          </a:r>
        </a:p>
      </dgm:t>
    </dgm:pt>
    <dgm:pt modelId="{3B891A08-9471-451C-9B9C-BC9A57E230E9}" type="parTrans" cxnId="{462E08BB-C700-4F2D-BE26-0C798E25FE75}">
      <dgm:prSet/>
      <dgm:spPr/>
      <dgm:t>
        <a:bodyPr/>
        <a:lstStyle/>
        <a:p>
          <a:endParaRPr lang="en-US"/>
        </a:p>
      </dgm:t>
    </dgm:pt>
    <dgm:pt modelId="{AFE0423E-7656-401E-AF4D-5CFA99EE7DD0}" type="sibTrans" cxnId="{462E08BB-C700-4F2D-BE26-0C798E25FE75}">
      <dgm:prSet/>
      <dgm:spPr/>
      <dgm:t>
        <a:bodyPr/>
        <a:lstStyle/>
        <a:p>
          <a:endParaRPr lang="en-US"/>
        </a:p>
      </dgm:t>
    </dgm:pt>
    <dgm:pt modelId="{A815AA8C-B5FC-410B-B226-6C266A851C80}">
      <dgm:prSet phldrT="[Text]" custT="1"/>
      <dgm:spPr/>
      <dgm:t>
        <a:bodyPr/>
        <a:lstStyle/>
        <a:p>
          <a:pPr>
            <a:buFont typeface="+mj-lt"/>
            <a:buAutoNum type="arabicPeriod" startAt="4"/>
          </a:pPr>
          <a:r>
            <a:rPr lang="en-ZA" sz="1400" dirty="0" smtClean="0"/>
            <a:t>Chapter 7:  </a:t>
          </a:r>
          <a:r>
            <a:rPr lang="en-ZA" sz="1400" dirty="0"/>
            <a:t>Industrial Diversity and Economic Performance in Urban Municipalities</a:t>
          </a:r>
        </a:p>
      </dgm:t>
    </dgm:pt>
    <dgm:pt modelId="{571FDF4F-A466-4492-877C-92D4B243708D}" type="parTrans" cxnId="{D89BB5F6-391A-49F0-93A5-65E6FB3A7665}">
      <dgm:prSet/>
      <dgm:spPr/>
      <dgm:t>
        <a:bodyPr/>
        <a:lstStyle/>
        <a:p>
          <a:endParaRPr lang="en-US"/>
        </a:p>
      </dgm:t>
    </dgm:pt>
    <dgm:pt modelId="{043393A8-E208-493A-8B03-BD03014D88C6}" type="sibTrans" cxnId="{D89BB5F6-391A-49F0-93A5-65E6FB3A7665}">
      <dgm:prSet/>
      <dgm:spPr/>
      <dgm:t>
        <a:bodyPr/>
        <a:lstStyle/>
        <a:p>
          <a:endParaRPr lang="en-US"/>
        </a:p>
      </dgm:t>
    </dgm:pt>
    <dgm:pt modelId="{F3107C30-481C-4E9E-8FB0-85B4B0D97C05}">
      <dgm:prSet phldrT="[Text]" custT="1"/>
      <dgm:spPr/>
      <dgm:t>
        <a:bodyPr/>
        <a:lstStyle/>
        <a:p>
          <a:pPr>
            <a:buFont typeface="+mj-lt"/>
            <a:buAutoNum type="arabicPeriod" startAt="4"/>
          </a:pPr>
          <a:r>
            <a:rPr lang="en-ZA" sz="1400" dirty="0"/>
            <a:t> </a:t>
          </a:r>
          <a:r>
            <a:rPr lang="en-ZA" sz="1400" dirty="0" smtClean="0"/>
            <a:t>Chapter 8: Effects </a:t>
          </a:r>
          <a:r>
            <a:rPr lang="en-ZA" sz="1400" dirty="0"/>
            <a:t>of Municipal Spending on Urban Employment</a:t>
          </a:r>
        </a:p>
      </dgm:t>
    </dgm:pt>
    <dgm:pt modelId="{95390533-D1B5-4045-A58A-849075C37879}" type="parTrans" cxnId="{6C59C5BC-C9FB-4C08-ACC9-982081D9A272}">
      <dgm:prSet/>
      <dgm:spPr/>
      <dgm:t>
        <a:bodyPr/>
        <a:lstStyle/>
        <a:p>
          <a:endParaRPr lang="en-US"/>
        </a:p>
      </dgm:t>
    </dgm:pt>
    <dgm:pt modelId="{8CFE6C68-78FC-4D0C-92C8-57C8ADF8466A}" type="sibTrans" cxnId="{6C59C5BC-C9FB-4C08-ACC9-982081D9A272}">
      <dgm:prSet/>
      <dgm:spPr/>
      <dgm:t>
        <a:bodyPr/>
        <a:lstStyle/>
        <a:p>
          <a:endParaRPr lang="en-US"/>
        </a:p>
      </dgm:t>
    </dgm:pt>
    <dgm:pt modelId="{362EA6BE-6BC5-414D-9831-FAC84CB7E48E}">
      <dgm:prSet phldrT="[Text]" custT="1"/>
      <dgm:spPr/>
      <dgm:t>
        <a:bodyPr/>
        <a:lstStyle/>
        <a:p>
          <a:pPr>
            <a:buFont typeface="+mj-lt"/>
            <a:buAutoNum type="arabicPeriod" startAt="4"/>
          </a:pPr>
          <a:r>
            <a:rPr lang="en-ZA" sz="1400" dirty="0"/>
            <a:t> </a:t>
          </a:r>
          <a:r>
            <a:rPr lang="en-ZA" sz="1400" dirty="0" smtClean="0"/>
            <a:t>Chapter 9: Funding </a:t>
          </a:r>
          <a:r>
            <a:rPr lang="en-ZA" sz="1400" dirty="0"/>
            <a:t>and Policy to Support Urban Informal Employment</a:t>
          </a:r>
        </a:p>
      </dgm:t>
    </dgm:pt>
    <dgm:pt modelId="{BF47ACB1-6792-4476-9D0A-517A69AC2E86}" type="parTrans" cxnId="{3E43EB95-AD0F-4ECE-9218-25D134DA8E63}">
      <dgm:prSet/>
      <dgm:spPr/>
      <dgm:t>
        <a:bodyPr/>
        <a:lstStyle/>
        <a:p>
          <a:endParaRPr lang="en-US"/>
        </a:p>
      </dgm:t>
    </dgm:pt>
    <dgm:pt modelId="{C8C63340-CC8D-4988-A0DA-E8B09BC04240}" type="sibTrans" cxnId="{3E43EB95-AD0F-4ECE-9218-25D134DA8E63}">
      <dgm:prSet/>
      <dgm:spPr/>
      <dgm:t>
        <a:bodyPr/>
        <a:lstStyle/>
        <a:p>
          <a:endParaRPr lang="en-US"/>
        </a:p>
      </dgm:t>
    </dgm:pt>
    <dgm:pt modelId="{21487662-89F2-4FE8-8234-BED2A2B5AA73}" type="pres">
      <dgm:prSet presAssocID="{95DC4FE4-A3A4-4271-A3A7-81095AFC3D86}" presName="Name0" presStyleCnt="0">
        <dgm:presLayoutVars>
          <dgm:dir/>
          <dgm:animLvl val="lvl"/>
          <dgm:resizeHandles val="exact"/>
        </dgm:presLayoutVars>
      </dgm:prSet>
      <dgm:spPr/>
      <dgm:t>
        <a:bodyPr/>
        <a:lstStyle/>
        <a:p>
          <a:endParaRPr lang="en-US"/>
        </a:p>
      </dgm:t>
    </dgm:pt>
    <dgm:pt modelId="{6AD5A631-0561-45B9-82D9-B8B8B9B5C647}" type="pres">
      <dgm:prSet presAssocID="{F1D82F95-A8EB-449B-B5AE-4E0FD7F260F1}" presName="linNode" presStyleCnt="0"/>
      <dgm:spPr/>
    </dgm:pt>
    <dgm:pt modelId="{DCCC3F2E-4E59-4179-948B-7174CC31232E}" type="pres">
      <dgm:prSet presAssocID="{F1D82F95-A8EB-449B-B5AE-4E0FD7F260F1}" presName="parentText" presStyleLbl="node1" presStyleIdx="0" presStyleCnt="3" custScaleX="86741">
        <dgm:presLayoutVars>
          <dgm:chMax val="1"/>
          <dgm:bulletEnabled val="1"/>
        </dgm:presLayoutVars>
      </dgm:prSet>
      <dgm:spPr/>
      <dgm:t>
        <a:bodyPr/>
        <a:lstStyle/>
        <a:p>
          <a:endParaRPr lang="en-US"/>
        </a:p>
      </dgm:t>
    </dgm:pt>
    <dgm:pt modelId="{AE36CB7C-EE96-434C-8C1B-956283822565}" type="pres">
      <dgm:prSet presAssocID="{F1D82F95-A8EB-449B-B5AE-4E0FD7F260F1}" presName="descendantText" presStyleLbl="alignAccFollowNode1" presStyleIdx="0" presStyleCnt="3" custScaleX="115099">
        <dgm:presLayoutVars>
          <dgm:bulletEnabled val="1"/>
        </dgm:presLayoutVars>
      </dgm:prSet>
      <dgm:spPr/>
      <dgm:t>
        <a:bodyPr/>
        <a:lstStyle/>
        <a:p>
          <a:endParaRPr lang="en-US"/>
        </a:p>
      </dgm:t>
    </dgm:pt>
    <dgm:pt modelId="{33FE2543-B9E0-4DBF-9E7C-ADF4E2A6B1A6}" type="pres">
      <dgm:prSet presAssocID="{196D0ABA-351F-4DB4-8200-91E3FED0877A}" presName="sp" presStyleCnt="0"/>
      <dgm:spPr/>
    </dgm:pt>
    <dgm:pt modelId="{0AB48754-3459-4932-99F1-0882040CBCBD}" type="pres">
      <dgm:prSet presAssocID="{EAAA5773-36DC-43B8-96D7-D069FC0C0D83}" presName="linNode" presStyleCnt="0"/>
      <dgm:spPr/>
    </dgm:pt>
    <dgm:pt modelId="{AD63B592-011A-4EAC-BD3A-CE05CEF93042}" type="pres">
      <dgm:prSet presAssocID="{EAAA5773-36DC-43B8-96D7-D069FC0C0D83}" presName="parentText" presStyleLbl="node1" presStyleIdx="1" presStyleCnt="3" custScaleX="87487">
        <dgm:presLayoutVars>
          <dgm:chMax val="1"/>
          <dgm:bulletEnabled val="1"/>
        </dgm:presLayoutVars>
      </dgm:prSet>
      <dgm:spPr/>
      <dgm:t>
        <a:bodyPr/>
        <a:lstStyle/>
        <a:p>
          <a:endParaRPr lang="en-US"/>
        </a:p>
      </dgm:t>
    </dgm:pt>
    <dgm:pt modelId="{829E78E4-77D7-4F4A-82DE-6E60288B6FF6}" type="pres">
      <dgm:prSet presAssocID="{EAAA5773-36DC-43B8-96D7-D069FC0C0D83}" presName="descendantText" presStyleLbl="alignAccFollowNode1" presStyleIdx="1" presStyleCnt="3" custScaleX="106997" custScaleY="153602">
        <dgm:presLayoutVars>
          <dgm:bulletEnabled val="1"/>
        </dgm:presLayoutVars>
      </dgm:prSet>
      <dgm:spPr/>
      <dgm:t>
        <a:bodyPr/>
        <a:lstStyle/>
        <a:p>
          <a:endParaRPr lang="en-US"/>
        </a:p>
      </dgm:t>
    </dgm:pt>
    <dgm:pt modelId="{054945F2-CBAF-4205-9C68-C6D563F7B12A}" type="pres">
      <dgm:prSet presAssocID="{F67124A5-9590-431B-9001-098382C4F812}" presName="sp" presStyleCnt="0"/>
      <dgm:spPr/>
    </dgm:pt>
    <dgm:pt modelId="{D8F655CA-6BB0-4FCE-8992-126B7149DCCB}" type="pres">
      <dgm:prSet presAssocID="{F7F61C33-64C1-4F78-A97F-CDAB5197AC09}" presName="linNode" presStyleCnt="0"/>
      <dgm:spPr/>
    </dgm:pt>
    <dgm:pt modelId="{F69BE994-C3BA-4686-B2D8-C929D4A18F67}" type="pres">
      <dgm:prSet presAssocID="{F7F61C33-64C1-4F78-A97F-CDAB5197AC09}" presName="parentText" presStyleLbl="node1" presStyleIdx="2" presStyleCnt="3" custScaleX="86741">
        <dgm:presLayoutVars>
          <dgm:chMax val="1"/>
          <dgm:bulletEnabled val="1"/>
        </dgm:presLayoutVars>
      </dgm:prSet>
      <dgm:spPr/>
      <dgm:t>
        <a:bodyPr/>
        <a:lstStyle/>
        <a:p>
          <a:endParaRPr lang="en-US"/>
        </a:p>
      </dgm:t>
    </dgm:pt>
    <dgm:pt modelId="{83552D47-A5CC-45B8-AA09-7F0630CEF1BA}" type="pres">
      <dgm:prSet presAssocID="{F7F61C33-64C1-4F78-A97F-CDAB5197AC09}" presName="descendantText" presStyleLbl="alignAccFollowNode1" presStyleIdx="2" presStyleCnt="3" custScaleX="124553">
        <dgm:presLayoutVars>
          <dgm:bulletEnabled val="1"/>
        </dgm:presLayoutVars>
      </dgm:prSet>
      <dgm:spPr/>
      <dgm:t>
        <a:bodyPr/>
        <a:lstStyle/>
        <a:p>
          <a:endParaRPr lang="en-US"/>
        </a:p>
      </dgm:t>
    </dgm:pt>
  </dgm:ptLst>
  <dgm:cxnLst>
    <dgm:cxn modelId="{D858CB6A-1005-41B4-B49A-8CF5CAFEB7F2}" srcId="{F7F61C33-64C1-4F78-A97F-CDAB5197AC09}" destId="{2511283E-96BF-4FF5-9DB7-D637569F704E}" srcOrd="0" destOrd="0" parTransId="{D95369F8-CA4C-4BF8-B179-F411423FABE7}" sibTransId="{406C2001-6721-46BE-B98C-E8A0B7D563E3}"/>
    <dgm:cxn modelId="{4EA31B12-FB17-43DB-A396-85AD188B8641}" type="presOf" srcId="{F3107C30-481C-4E9E-8FB0-85B4B0D97C05}" destId="{829E78E4-77D7-4F4A-82DE-6E60288B6FF6}" srcOrd="0" destOrd="4" presId="urn:microsoft.com/office/officeart/2005/8/layout/vList5"/>
    <dgm:cxn modelId="{FE698895-EEC4-4746-9EB6-79C71BCFC7BF}" type="presOf" srcId="{2511283E-96BF-4FF5-9DB7-D637569F704E}" destId="{83552D47-A5CC-45B8-AA09-7F0630CEF1BA}" srcOrd="0" destOrd="0" presId="urn:microsoft.com/office/officeart/2005/8/layout/vList5"/>
    <dgm:cxn modelId="{462E08BB-C700-4F2D-BE26-0C798E25FE75}" srcId="{EAAA5773-36DC-43B8-96D7-D069FC0C0D83}" destId="{584653A7-B46B-480F-9681-E07F88224F85}" srcOrd="1" destOrd="0" parTransId="{3B891A08-9471-451C-9B9C-BC9A57E230E9}" sibTransId="{AFE0423E-7656-401E-AF4D-5CFA99EE7DD0}"/>
    <dgm:cxn modelId="{0CBDB200-EEA1-482F-AB84-DC186E8066E7}" srcId="{95DC4FE4-A3A4-4271-A3A7-81095AFC3D86}" destId="{F1D82F95-A8EB-449B-B5AE-4E0FD7F260F1}" srcOrd="0" destOrd="0" parTransId="{51D82894-A004-476F-885D-8530351257A6}" sibTransId="{196D0ABA-351F-4DB4-8200-91E3FED0877A}"/>
    <dgm:cxn modelId="{4DFEA46C-9EB4-49FB-9A04-3A9E2D051C33}" type="presOf" srcId="{6B6BEE1B-1675-478E-9E76-DBDAEB8F9CD7}" destId="{829E78E4-77D7-4F4A-82DE-6E60288B6FF6}" srcOrd="0" destOrd="2" presId="urn:microsoft.com/office/officeart/2005/8/layout/vList5"/>
    <dgm:cxn modelId="{E87BFFB8-3BC5-4593-A1CC-0BB88F5B1DD6}" srcId="{EAAA5773-36DC-43B8-96D7-D069FC0C0D83}" destId="{91D10227-4051-4D7B-AA99-2FB134167276}" srcOrd="0" destOrd="0" parTransId="{4BC7BDCB-1272-4DA2-BBA5-78BCBAA04B7D}" sibTransId="{07B9B3EB-7D1E-4537-9737-5DD1763134D7}"/>
    <dgm:cxn modelId="{23BEAAC4-2B7C-4EF3-A081-C7B5918D8687}" srcId="{F7F61C33-64C1-4F78-A97F-CDAB5197AC09}" destId="{29B352FC-870C-406E-A59A-658850B184DA}" srcOrd="1" destOrd="0" parTransId="{6DB9890B-1EA7-458F-BB4D-71CACE982DD4}" sibTransId="{086D6DC2-7AC5-4366-B325-B7F9E5EBB187}"/>
    <dgm:cxn modelId="{A0C92E8C-CC25-45C1-9053-A81BDE79C08B}" type="presOf" srcId="{4F688F16-36B0-48DE-B684-BAD0A09E637E}" destId="{AE36CB7C-EE96-434C-8C1B-956283822565}" srcOrd="0" destOrd="0" presId="urn:microsoft.com/office/officeart/2005/8/layout/vList5"/>
    <dgm:cxn modelId="{E6A62664-A30C-459E-BD66-0C2244EDA4D5}" type="presOf" srcId="{EAAA5773-36DC-43B8-96D7-D069FC0C0D83}" destId="{AD63B592-011A-4EAC-BD3A-CE05CEF93042}" srcOrd="0" destOrd="0" presId="urn:microsoft.com/office/officeart/2005/8/layout/vList5"/>
    <dgm:cxn modelId="{1C2D8041-46E3-4F5C-9B83-2C2930A6AA83}" type="presOf" srcId="{4F2EF793-3D01-4B65-BC3D-47A850C72E19}" destId="{AE36CB7C-EE96-434C-8C1B-956283822565}" srcOrd="0" destOrd="2" presId="urn:microsoft.com/office/officeart/2005/8/layout/vList5"/>
    <dgm:cxn modelId="{D89BB5F6-391A-49F0-93A5-65E6FB3A7665}" srcId="{EAAA5773-36DC-43B8-96D7-D069FC0C0D83}" destId="{A815AA8C-B5FC-410B-B226-6C266A851C80}" srcOrd="3" destOrd="0" parTransId="{571FDF4F-A466-4492-877C-92D4B243708D}" sibTransId="{043393A8-E208-493A-8B03-BD03014D88C6}"/>
    <dgm:cxn modelId="{70B750A2-E56C-43E6-A933-2A6BEB8693DC}" srcId="{F1D82F95-A8EB-449B-B5AE-4E0FD7F260F1}" destId="{59F36F8D-D11E-4815-A904-425BE9581EE7}" srcOrd="1" destOrd="0" parTransId="{A4F605DA-D4D5-4114-90DD-D0D725AA7CEC}" sibTransId="{08B0D904-9883-4F95-BE2A-E62133AFA366}"/>
    <dgm:cxn modelId="{F8DF2692-3147-41B7-B30B-36DA58922996}" srcId="{F1D82F95-A8EB-449B-B5AE-4E0FD7F260F1}" destId="{4F688F16-36B0-48DE-B684-BAD0A09E637E}" srcOrd="0" destOrd="0" parTransId="{3500DE36-C63D-481D-87EC-2D46CCE2E604}" sibTransId="{3140BAF4-5C5A-4F12-BD7E-5B25FFB40822}"/>
    <dgm:cxn modelId="{3E43EB95-AD0F-4ECE-9218-25D134DA8E63}" srcId="{EAAA5773-36DC-43B8-96D7-D069FC0C0D83}" destId="{362EA6BE-6BC5-414D-9831-FAC84CB7E48E}" srcOrd="5" destOrd="0" parTransId="{BF47ACB1-6792-4476-9D0A-517A69AC2E86}" sibTransId="{C8C63340-CC8D-4988-A0DA-E8B09BC04240}"/>
    <dgm:cxn modelId="{9B68EDBD-57DB-4238-B425-6378A90CC3D5}" type="presOf" srcId="{F7F61C33-64C1-4F78-A97F-CDAB5197AC09}" destId="{F69BE994-C3BA-4686-B2D8-C929D4A18F67}" srcOrd="0" destOrd="0" presId="urn:microsoft.com/office/officeart/2005/8/layout/vList5"/>
    <dgm:cxn modelId="{50B8E665-53DF-46B4-9A82-1914481E20CF}" srcId="{95DC4FE4-A3A4-4271-A3A7-81095AFC3D86}" destId="{F7F61C33-64C1-4F78-A97F-CDAB5197AC09}" srcOrd="2" destOrd="0" parTransId="{672118BE-741A-4074-93E6-4CD1E82C1507}" sibTransId="{1D07E58C-4EEB-4515-A87B-02488CF6D8C3}"/>
    <dgm:cxn modelId="{4FDFDF15-F6EC-4781-9AD6-17DF2E8B4A3E}" srcId="{F1D82F95-A8EB-449B-B5AE-4E0FD7F260F1}" destId="{4F2EF793-3D01-4B65-BC3D-47A850C72E19}" srcOrd="2" destOrd="0" parTransId="{F5B992E9-DACC-45FD-8FA8-5211BE6B8AED}" sibTransId="{A3662673-EEFF-49C3-BB30-7D34CF758F2D}"/>
    <dgm:cxn modelId="{3EEDA48B-41AF-488C-BF4B-6D451F861F24}" srcId="{EAAA5773-36DC-43B8-96D7-D069FC0C0D83}" destId="{6B6BEE1B-1675-478E-9E76-DBDAEB8F9CD7}" srcOrd="2" destOrd="0" parTransId="{842ED3EC-AA74-49A7-9AB4-A6060F7FDD0B}" sibTransId="{9C14A65E-3289-4682-8A26-0756EBB0EDFB}"/>
    <dgm:cxn modelId="{065CEDD1-0D79-49C0-9798-FAF9E474C925}" type="presOf" srcId="{91D10227-4051-4D7B-AA99-2FB134167276}" destId="{829E78E4-77D7-4F4A-82DE-6E60288B6FF6}" srcOrd="0" destOrd="0" presId="urn:microsoft.com/office/officeart/2005/8/layout/vList5"/>
    <dgm:cxn modelId="{55B746AB-5114-466F-8CBB-85665F9D5BBC}" type="presOf" srcId="{A815AA8C-B5FC-410B-B226-6C266A851C80}" destId="{829E78E4-77D7-4F4A-82DE-6E60288B6FF6}" srcOrd="0" destOrd="3" presId="urn:microsoft.com/office/officeart/2005/8/layout/vList5"/>
    <dgm:cxn modelId="{EA673775-7317-44C2-AB0A-B9D333A7F0B8}" type="presOf" srcId="{95DC4FE4-A3A4-4271-A3A7-81095AFC3D86}" destId="{21487662-89F2-4FE8-8234-BED2A2B5AA73}" srcOrd="0" destOrd="0" presId="urn:microsoft.com/office/officeart/2005/8/layout/vList5"/>
    <dgm:cxn modelId="{6C59C5BC-C9FB-4C08-ACC9-982081D9A272}" srcId="{EAAA5773-36DC-43B8-96D7-D069FC0C0D83}" destId="{F3107C30-481C-4E9E-8FB0-85B4B0D97C05}" srcOrd="4" destOrd="0" parTransId="{95390533-D1B5-4045-A58A-849075C37879}" sibTransId="{8CFE6C68-78FC-4D0C-92C8-57C8ADF8466A}"/>
    <dgm:cxn modelId="{8A55C2B4-2F7A-4D06-B06C-C85715C031B3}" type="presOf" srcId="{362EA6BE-6BC5-414D-9831-FAC84CB7E48E}" destId="{829E78E4-77D7-4F4A-82DE-6E60288B6FF6}" srcOrd="0" destOrd="5" presId="urn:microsoft.com/office/officeart/2005/8/layout/vList5"/>
    <dgm:cxn modelId="{8E7038E7-631E-4845-98D5-392CAA18087D}" type="presOf" srcId="{F1D82F95-A8EB-449B-B5AE-4E0FD7F260F1}" destId="{DCCC3F2E-4E59-4179-948B-7174CC31232E}" srcOrd="0" destOrd="0" presId="urn:microsoft.com/office/officeart/2005/8/layout/vList5"/>
    <dgm:cxn modelId="{490CDDAE-E299-4218-832F-83B85548D264}" type="presOf" srcId="{59F36F8D-D11E-4815-A904-425BE9581EE7}" destId="{AE36CB7C-EE96-434C-8C1B-956283822565}" srcOrd="0" destOrd="1" presId="urn:microsoft.com/office/officeart/2005/8/layout/vList5"/>
    <dgm:cxn modelId="{E9A2A661-0AC2-437D-A600-5064AF75EEA4}" srcId="{95DC4FE4-A3A4-4271-A3A7-81095AFC3D86}" destId="{EAAA5773-36DC-43B8-96D7-D069FC0C0D83}" srcOrd="1" destOrd="0" parTransId="{9429C503-FAC9-41FA-A0AE-5DF896125819}" sibTransId="{F67124A5-9590-431B-9001-098382C4F812}"/>
    <dgm:cxn modelId="{0ACED8C9-0D35-457B-B074-9C7BE510471E}" type="presOf" srcId="{584653A7-B46B-480F-9681-E07F88224F85}" destId="{829E78E4-77D7-4F4A-82DE-6E60288B6FF6}" srcOrd="0" destOrd="1" presId="urn:microsoft.com/office/officeart/2005/8/layout/vList5"/>
    <dgm:cxn modelId="{FFB9D95E-003C-4C56-A228-6DD2E081C94F}" type="presOf" srcId="{29B352FC-870C-406E-A59A-658850B184DA}" destId="{83552D47-A5CC-45B8-AA09-7F0630CEF1BA}" srcOrd="0" destOrd="1" presId="urn:microsoft.com/office/officeart/2005/8/layout/vList5"/>
    <dgm:cxn modelId="{ABA2F5CE-8962-4F72-A9B9-5A7C16EEC41E}" type="presParOf" srcId="{21487662-89F2-4FE8-8234-BED2A2B5AA73}" destId="{6AD5A631-0561-45B9-82D9-B8B8B9B5C647}" srcOrd="0" destOrd="0" presId="urn:microsoft.com/office/officeart/2005/8/layout/vList5"/>
    <dgm:cxn modelId="{DD7A5705-F77A-4C70-ACA5-24AD741054A7}" type="presParOf" srcId="{6AD5A631-0561-45B9-82D9-B8B8B9B5C647}" destId="{DCCC3F2E-4E59-4179-948B-7174CC31232E}" srcOrd="0" destOrd="0" presId="urn:microsoft.com/office/officeart/2005/8/layout/vList5"/>
    <dgm:cxn modelId="{30C3DF1D-C435-4FB2-B5B8-227788B8D60B}" type="presParOf" srcId="{6AD5A631-0561-45B9-82D9-B8B8B9B5C647}" destId="{AE36CB7C-EE96-434C-8C1B-956283822565}" srcOrd="1" destOrd="0" presId="urn:microsoft.com/office/officeart/2005/8/layout/vList5"/>
    <dgm:cxn modelId="{635DB4B4-F9C2-415F-93F3-DFD5A976FC8E}" type="presParOf" srcId="{21487662-89F2-4FE8-8234-BED2A2B5AA73}" destId="{33FE2543-B9E0-4DBF-9E7C-ADF4E2A6B1A6}" srcOrd="1" destOrd="0" presId="urn:microsoft.com/office/officeart/2005/8/layout/vList5"/>
    <dgm:cxn modelId="{F6F09BB5-4EB5-4032-9ECD-0E1677D3EDFF}" type="presParOf" srcId="{21487662-89F2-4FE8-8234-BED2A2B5AA73}" destId="{0AB48754-3459-4932-99F1-0882040CBCBD}" srcOrd="2" destOrd="0" presId="urn:microsoft.com/office/officeart/2005/8/layout/vList5"/>
    <dgm:cxn modelId="{56460200-6CD3-4052-9D8F-4A186486CD46}" type="presParOf" srcId="{0AB48754-3459-4932-99F1-0882040CBCBD}" destId="{AD63B592-011A-4EAC-BD3A-CE05CEF93042}" srcOrd="0" destOrd="0" presId="urn:microsoft.com/office/officeart/2005/8/layout/vList5"/>
    <dgm:cxn modelId="{AFA1CBDE-2487-4B75-8DAB-0A0B8BA1B040}" type="presParOf" srcId="{0AB48754-3459-4932-99F1-0882040CBCBD}" destId="{829E78E4-77D7-4F4A-82DE-6E60288B6FF6}" srcOrd="1" destOrd="0" presId="urn:microsoft.com/office/officeart/2005/8/layout/vList5"/>
    <dgm:cxn modelId="{B0A6DE21-076E-48A0-8CF4-1C2E5FA07D89}" type="presParOf" srcId="{21487662-89F2-4FE8-8234-BED2A2B5AA73}" destId="{054945F2-CBAF-4205-9C68-C6D563F7B12A}" srcOrd="3" destOrd="0" presId="urn:microsoft.com/office/officeart/2005/8/layout/vList5"/>
    <dgm:cxn modelId="{24E8156E-F0FA-4D1F-969A-5BDE625330A3}" type="presParOf" srcId="{21487662-89F2-4FE8-8234-BED2A2B5AA73}" destId="{D8F655CA-6BB0-4FCE-8992-126B7149DCCB}" srcOrd="4" destOrd="0" presId="urn:microsoft.com/office/officeart/2005/8/layout/vList5"/>
    <dgm:cxn modelId="{D52F8453-18DD-4A98-8B66-BBADCA8D2C08}" type="presParOf" srcId="{D8F655CA-6BB0-4FCE-8992-126B7149DCCB}" destId="{F69BE994-C3BA-4686-B2D8-C929D4A18F67}" srcOrd="0" destOrd="0" presId="urn:microsoft.com/office/officeart/2005/8/layout/vList5"/>
    <dgm:cxn modelId="{F9F43AD4-AF76-42F7-8844-8D2A3DFAD830}" type="presParOf" srcId="{D8F655CA-6BB0-4FCE-8992-126B7149DCCB}" destId="{83552D47-A5CC-45B8-AA09-7F0630CEF1BA}"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36CB7C-EE96-434C-8C1B-956283822565}">
      <dsp:nvSpPr>
        <dsp:cNvPr id="0" name=""/>
        <dsp:cNvSpPr/>
      </dsp:nvSpPr>
      <dsp:spPr>
        <a:xfrm rot="5400000">
          <a:off x="4942295" y="-2207198"/>
          <a:ext cx="1315924" cy="606138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1: Introduction </a:t>
          </a:r>
          <a:r>
            <a:rPr lang="en-ZA" sz="1400" kern="1200" dirty="0"/>
            <a:t>to Urban Development and </a:t>
          </a:r>
          <a:r>
            <a:rPr lang="en-ZA" sz="1400" kern="1200" dirty="0" smtClean="0"/>
            <a:t>IGFR</a:t>
          </a:r>
          <a:endParaRPr lang="en-ZA" sz="1400" kern="1200" dirty="0"/>
        </a:p>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2: Assessment </a:t>
          </a:r>
          <a:r>
            <a:rPr lang="en-ZA" sz="1400" kern="1200" dirty="0"/>
            <a:t>of Integrated Urban Development Framework and Cities Support Programme</a:t>
          </a:r>
        </a:p>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3: Cities </a:t>
          </a:r>
          <a:r>
            <a:rPr lang="en-ZA" sz="1400" kern="1200" dirty="0"/>
            <a:t>Compaction: An Evaluation of Legislation and Policies</a:t>
          </a:r>
        </a:p>
      </dsp:txBody>
      <dsp:txXfrm rot="5400000">
        <a:off x="4942295" y="-2207198"/>
        <a:ext cx="1315924" cy="6061384"/>
      </dsp:txXfrm>
    </dsp:sp>
    <dsp:sp modelId="{DCCC3F2E-4E59-4179-948B-7174CC31232E}">
      <dsp:nvSpPr>
        <dsp:cNvPr id="0" name=""/>
        <dsp:cNvSpPr/>
      </dsp:nvSpPr>
      <dsp:spPr>
        <a:xfrm>
          <a:off x="73" y="1040"/>
          <a:ext cx="2569491" cy="16449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ZA" sz="1600" b="1" kern="1200" dirty="0"/>
            <a:t>PART 1. Macroeconomic parameters underpinning urban development</a:t>
          </a:r>
        </a:p>
      </dsp:txBody>
      <dsp:txXfrm>
        <a:off x="73" y="1040"/>
        <a:ext cx="2569491" cy="1644905"/>
      </dsp:txXfrm>
    </dsp:sp>
    <dsp:sp modelId="{829E78E4-77D7-4F4A-82DE-6E60288B6FF6}">
      <dsp:nvSpPr>
        <dsp:cNvPr id="0" name=""/>
        <dsp:cNvSpPr/>
      </dsp:nvSpPr>
      <dsp:spPr>
        <a:xfrm rot="5400000">
          <a:off x="4658850" y="-214194"/>
          <a:ext cx="2021285" cy="590605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4: Transport </a:t>
          </a:r>
          <a:r>
            <a:rPr lang="en-ZA" sz="1400" kern="1200" dirty="0"/>
            <a:t>and Mobility</a:t>
          </a:r>
        </a:p>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5: Aligning </a:t>
          </a:r>
          <a:r>
            <a:rPr lang="en-ZA" sz="1400" kern="1200" dirty="0"/>
            <a:t>Urban Housing Supply and the Unhoused Urban Population</a:t>
          </a:r>
        </a:p>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6: Implications </a:t>
          </a:r>
          <a:r>
            <a:rPr lang="en-ZA" sz="1400" kern="1200" dirty="0"/>
            <a:t>of Urbanisation Induced Learner Mobility on Education Planning and Funding</a:t>
          </a:r>
        </a:p>
        <a:p>
          <a:pPr marL="114300" lvl="1" indent="-114300" algn="l" defTabSz="622300">
            <a:lnSpc>
              <a:spcPct val="90000"/>
            </a:lnSpc>
            <a:spcBef>
              <a:spcPct val="0"/>
            </a:spcBef>
            <a:spcAft>
              <a:spcPct val="15000"/>
            </a:spcAft>
            <a:buFont typeface="+mj-lt"/>
            <a:buChar char="••"/>
          </a:pPr>
          <a:r>
            <a:rPr lang="en-ZA" sz="1400" kern="1200" dirty="0" smtClean="0"/>
            <a:t>Chapter 7:  </a:t>
          </a:r>
          <a:r>
            <a:rPr lang="en-ZA" sz="1400" kern="1200" dirty="0"/>
            <a:t>Industrial Diversity and Economic Performance in Urban Municipalities</a:t>
          </a:r>
        </a:p>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8: Effects </a:t>
          </a:r>
          <a:r>
            <a:rPr lang="en-ZA" sz="1400" kern="1200" dirty="0"/>
            <a:t>of Municipal Spending on Urban Employment</a:t>
          </a:r>
        </a:p>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9: Funding </a:t>
          </a:r>
          <a:r>
            <a:rPr lang="en-ZA" sz="1400" kern="1200" dirty="0"/>
            <a:t>and Policy to Support Urban Informal Employment</a:t>
          </a:r>
        </a:p>
      </dsp:txBody>
      <dsp:txXfrm rot="5400000">
        <a:off x="4658850" y="-214194"/>
        <a:ext cx="2021285" cy="5906057"/>
      </dsp:txXfrm>
    </dsp:sp>
    <dsp:sp modelId="{AD63B592-011A-4EAC-BD3A-CE05CEF93042}">
      <dsp:nvSpPr>
        <dsp:cNvPr id="0" name=""/>
        <dsp:cNvSpPr/>
      </dsp:nvSpPr>
      <dsp:spPr>
        <a:xfrm>
          <a:off x="73" y="1916381"/>
          <a:ext cx="2716390" cy="16449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ZA" sz="1600" b="1" kern="1200" dirty="0"/>
            <a:t>PART 2. City level productivity, competitiveness and wellbeing of residents</a:t>
          </a:r>
        </a:p>
      </dsp:txBody>
      <dsp:txXfrm>
        <a:off x="73" y="1916381"/>
        <a:ext cx="2716390" cy="1644905"/>
      </dsp:txXfrm>
    </dsp:sp>
    <dsp:sp modelId="{83552D47-A5CC-45B8-AA09-7F0630CEF1BA}">
      <dsp:nvSpPr>
        <dsp:cNvPr id="0" name=""/>
        <dsp:cNvSpPr/>
      </dsp:nvSpPr>
      <dsp:spPr>
        <a:xfrm rot="5400000">
          <a:off x="4873604" y="1552642"/>
          <a:ext cx="1315924" cy="620306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10: Information </a:t>
          </a:r>
          <a:r>
            <a:rPr lang="en-ZA" sz="1400" kern="1200" dirty="0"/>
            <a:t>Communication Technology and City Governance</a:t>
          </a:r>
        </a:p>
        <a:p>
          <a:pPr marL="114300" lvl="1" indent="-114300" algn="l" defTabSz="622300">
            <a:lnSpc>
              <a:spcPct val="90000"/>
            </a:lnSpc>
            <a:spcBef>
              <a:spcPct val="0"/>
            </a:spcBef>
            <a:spcAft>
              <a:spcPct val="15000"/>
            </a:spcAft>
            <a:buFont typeface="+mj-lt"/>
            <a:buChar char="••"/>
          </a:pPr>
          <a:r>
            <a:rPr lang="en-ZA" sz="1400" kern="1200" dirty="0"/>
            <a:t> </a:t>
          </a:r>
          <a:r>
            <a:rPr lang="en-ZA" sz="1400" kern="1200" dirty="0" smtClean="0"/>
            <a:t>Chapter 11: Financing </a:t>
          </a:r>
          <a:r>
            <a:rPr lang="en-ZA" sz="1400" kern="1200" dirty="0"/>
            <a:t>of Urban Municipalities and Own Revenue Diversification</a:t>
          </a:r>
        </a:p>
      </dsp:txBody>
      <dsp:txXfrm rot="5400000">
        <a:off x="4873604" y="1552642"/>
        <a:ext cx="1315924" cy="6203065"/>
      </dsp:txXfrm>
    </dsp:sp>
    <dsp:sp modelId="{F69BE994-C3BA-4686-B2D8-C929D4A18F67}">
      <dsp:nvSpPr>
        <dsp:cNvPr id="0" name=""/>
        <dsp:cNvSpPr/>
      </dsp:nvSpPr>
      <dsp:spPr>
        <a:xfrm>
          <a:off x="73" y="3831722"/>
          <a:ext cx="2429959" cy="16449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ZA" sz="1600" b="1" kern="1200" dirty="0"/>
            <a:t>PART 3. Local Government Issues</a:t>
          </a:r>
        </a:p>
      </dsp:txBody>
      <dsp:txXfrm>
        <a:off x="73" y="3831722"/>
        <a:ext cx="2429959" cy="16449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2944342" cy="497333"/>
          </a:xfrm>
          <a:prstGeom prst="rect">
            <a:avLst/>
          </a:prstGeom>
          <a:noFill/>
          <a:ln w="9525">
            <a:noFill/>
            <a:miter lim="800000"/>
            <a:headEnd/>
            <a:tailEnd/>
          </a:ln>
        </p:spPr>
        <p:txBody>
          <a:bodyPr vert="horz" wrap="square" lIns="92118" tIns="46058" rIns="92118" bIns="46058" numCol="1" anchor="t" anchorCtr="0" compatLnSpc="1">
            <a:prstTxWarp prst="textNoShape">
              <a:avLst/>
            </a:prstTxWarp>
          </a:bodyPr>
          <a:lstStyle>
            <a:lvl1pPr defTabSz="921921">
              <a:defRPr sz="1300">
                <a:latin typeface="Calibri" pitchFamily="34" charset="0"/>
              </a:defRPr>
            </a:lvl1pPr>
          </a:lstStyle>
          <a:p>
            <a:pPr>
              <a:defRPr/>
            </a:pPr>
            <a:endParaRPr lang="en-ZA" dirty="0"/>
          </a:p>
        </p:txBody>
      </p:sp>
      <p:sp>
        <p:nvSpPr>
          <p:cNvPr id="3" name="Date Placeholder 2"/>
          <p:cNvSpPr>
            <a:spLocks noGrp="1"/>
          </p:cNvSpPr>
          <p:nvPr>
            <p:ph type="dt" sz="quarter" idx="1"/>
          </p:nvPr>
        </p:nvSpPr>
        <p:spPr bwMode="auto">
          <a:xfrm>
            <a:off x="3851813" y="2"/>
            <a:ext cx="2944342" cy="497333"/>
          </a:xfrm>
          <a:prstGeom prst="rect">
            <a:avLst/>
          </a:prstGeom>
          <a:noFill/>
          <a:ln w="9525">
            <a:noFill/>
            <a:miter lim="800000"/>
            <a:headEnd/>
            <a:tailEnd/>
          </a:ln>
        </p:spPr>
        <p:txBody>
          <a:bodyPr vert="horz" wrap="square" lIns="92118" tIns="46058" rIns="92118" bIns="46058" numCol="1" anchor="t" anchorCtr="0" compatLnSpc="1">
            <a:prstTxWarp prst="textNoShape">
              <a:avLst/>
            </a:prstTxWarp>
          </a:bodyPr>
          <a:lstStyle>
            <a:lvl1pPr algn="r" defTabSz="921921">
              <a:defRPr sz="1300">
                <a:latin typeface="Calibri" pitchFamily="34" charset="0"/>
              </a:defRPr>
            </a:lvl1pPr>
          </a:lstStyle>
          <a:p>
            <a:pPr>
              <a:defRPr/>
            </a:pPr>
            <a:fld id="{06BEFFA2-CC14-4FDE-A445-50A6B94DBAB3}" type="datetimeFigureOut">
              <a:rPr lang="en-ZA"/>
              <a:pPr>
                <a:defRPr/>
              </a:pPr>
              <a:t>2017/09/14</a:t>
            </a:fld>
            <a:endParaRPr lang="en-ZA" dirty="0"/>
          </a:p>
        </p:txBody>
      </p:sp>
      <p:sp>
        <p:nvSpPr>
          <p:cNvPr id="4" name="Footer Placeholder 3"/>
          <p:cNvSpPr>
            <a:spLocks noGrp="1"/>
          </p:cNvSpPr>
          <p:nvPr>
            <p:ph type="ftr" sz="quarter" idx="2"/>
          </p:nvPr>
        </p:nvSpPr>
        <p:spPr bwMode="auto">
          <a:xfrm>
            <a:off x="0" y="9427766"/>
            <a:ext cx="2944342" cy="497332"/>
          </a:xfrm>
          <a:prstGeom prst="rect">
            <a:avLst/>
          </a:prstGeom>
          <a:noFill/>
          <a:ln w="9525">
            <a:noFill/>
            <a:miter lim="800000"/>
            <a:headEnd/>
            <a:tailEnd/>
          </a:ln>
        </p:spPr>
        <p:txBody>
          <a:bodyPr vert="horz" wrap="square" lIns="92118" tIns="46058" rIns="92118" bIns="46058" numCol="1" anchor="b" anchorCtr="0" compatLnSpc="1">
            <a:prstTxWarp prst="textNoShape">
              <a:avLst/>
            </a:prstTxWarp>
          </a:bodyPr>
          <a:lstStyle>
            <a:lvl1pPr defTabSz="921921">
              <a:defRPr sz="1300">
                <a:latin typeface="Calibri" pitchFamily="34" charset="0"/>
              </a:defRPr>
            </a:lvl1pPr>
          </a:lstStyle>
          <a:p>
            <a:pPr>
              <a:defRPr/>
            </a:pPr>
            <a:endParaRPr lang="en-ZA" dirty="0"/>
          </a:p>
        </p:txBody>
      </p:sp>
      <p:sp>
        <p:nvSpPr>
          <p:cNvPr id="5" name="Slide Number Placeholder 4"/>
          <p:cNvSpPr>
            <a:spLocks noGrp="1"/>
          </p:cNvSpPr>
          <p:nvPr>
            <p:ph type="sldNum" sz="quarter" idx="3"/>
          </p:nvPr>
        </p:nvSpPr>
        <p:spPr bwMode="auto">
          <a:xfrm>
            <a:off x="3851813" y="9427766"/>
            <a:ext cx="2944342" cy="497332"/>
          </a:xfrm>
          <a:prstGeom prst="rect">
            <a:avLst/>
          </a:prstGeom>
          <a:noFill/>
          <a:ln w="9525">
            <a:noFill/>
            <a:miter lim="800000"/>
            <a:headEnd/>
            <a:tailEnd/>
          </a:ln>
        </p:spPr>
        <p:txBody>
          <a:bodyPr vert="horz" wrap="square" lIns="92118" tIns="46058" rIns="92118" bIns="46058" numCol="1" anchor="b" anchorCtr="0" compatLnSpc="1">
            <a:prstTxWarp prst="textNoShape">
              <a:avLst/>
            </a:prstTxWarp>
          </a:bodyPr>
          <a:lstStyle>
            <a:lvl1pPr algn="r" defTabSz="921921">
              <a:defRPr sz="1300">
                <a:latin typeface="Calibri" pitchFamily="34" charset="0"/>
              </a:defRPr>
            </a:lvl1pPr>
          </a:lstStyle>
          <a:p>
            <a:pPr>
              <a:defRPr/>
            </a:pPr>
            <a:fld id="{16B8D383-57A9-4777-A67E-11AD701ABB2F}" type="slidenum">
              <a:rPr lang="en-ZA"/>
              <a:pPr>
                <a:defRPr/>
              </a:pPr>
              <a:t>‹#›</a:t>
            </a:fld>
            <a:endParaRPr lang="en-ZA" dirty="0"/>
          </a:p>
        </p:txBody>
      </p:sp>
    </p:spTree>
    <p:extLst>
      <p:ext uri="{BB962C8B-B14F-4D97-AF65-F5344CB8AC3E}">
        <p14:creationId xmlns:p14="http://schemas.microsoft.com/office/powerpoint/2010/main" xmlns="" val="185157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2944342" cy="497333"/>
          </a:xfrm>
          <a:prstGeom prst="rect">
            <a:avLst/>
          </a:prstGeom>
          <a:noFill/>
          <a:ln w="9525">
            <a:noFill/>
            <a:miter lim="800000"/>
            <a:headEnd/>
            <a:tailEnd/>
          </a:ln>
        </p:spPr>
        <p:txBody>
          <a:bodyPr vert="horz" wrap="square" lIns="92118" tIns="46058" rIns="92118" bIns="46058" numCol="1" anchor="t" anchorCtr="0" compatLnSpc="1">
            <a:prstTxWarp prst="textNoShape">
              <a:avLst/>
            </a:prstTxWarp>
          </a:bodyPr>
          <a:lstStyle>
            <a:lvl1pPr defTabSz="921921">
              <a:defRPr sz="1300">
                <a:latin typeface="Calibri" pitchFamily="34" charset="0"/>
              </a:defRPr>
            </a:lvl1pPr>
          </a:lstStyle>
          <a:p>
            <a:pPr>
              <a:defRPr/>
            </a:pPr>
            <a:endParaRPr lang="en-ZA" dirty="0"/>
          </a:p>
        </p:txBody>
      </p:sp>
      <p:sp>
        <p:nvSpPr>
          <p:cNvPr id="3" name="Date Placeholder 2"/>
          <p:cNvSpPr>
            <a:spLocks noGrp="1"/>
          </p:cNvSpPr>
          <p:nvPr>
            <p:ph type="dt" idx="1"/>
          </p:nvPr>
        </p:nvSpPr>
        <p:spPr bwMode="auto">
          <a:xfrm>
            <a:off x="3851813" y="2"/>
            <a:ext cx="2944342" cy="497333"/>
          </a:xfrm>
          <a:prstGeom prst="rect">
            <a:avLst/>
          </a:prstGeom>
          <a:noFill/>
          <a:ln w="9525">
            <a:noFill/>
            <a:miter lim="800000"/>
            <a:headEnd/>
            <a:tailEnd/>
          </a:ln>
        </p:spPr>
        <p:txBody>
          <a:bodyPr vert="horz" wrap="square" lIns="92118" tIns="46058" rIns="92118" bIns="46058" numCol="1" anchor="t" anchorCtr="0" compatLnSpc="1">
            <a:prstTxWarp prst="textNoShape">
              <a:avLst/>
            </a:prstTxWarp>
          </a:bodyPr>
          <a:lstStyle>
            <a:lvl1pPr algn="r" defTabSz="921921">
              <a:defRPr sz="1300">
                <a:latin typeface="Calibri" pitchFamily="34" charset="0"/>
              </a:defRPr>
            </a:lvl1pPr>
          </a:lstStyle>
          <a:p>
            <a:pPr>
              <a:defRPr/>
            </a:pPr>
            <a:fld id="{84B5B533-3D88-4860-9C61-8F3E6D3ABFC6}" type="datetimeFigureOut">
              <a:rPr lang="en-ZA"/>
              <a:pPr>
                <a:defRPr/>
              </a:pPr>
              <a:t>2017/09/14</a:t>
            </a:fld>
            <a:endParaRPr lang="en-ZA" dirty="0"/>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88210" tIns="44106" rIns="88210" bIns="44106" rtlCol="0" anchor="ctr"/>
          <a:lstStyle/>
          <a:p>
            <a:pPr lvl="0"/>
            <a:endParaRPr lang="en-ZA" noProof="0" dirty="0"/>
          </a:p>
        </p:txBody>
      </p:sp>
      <p:sp>
        <p:nvSpPr>
          <p:cNvPr id="5" name="Notes Placeholder 4"/>
          <p:cNvSpPr>
            <a:spLocks noGrp="1"/>
          </p:cNvSpPr>
          <p:nvPr>
            <p:ph type="body" sz="quarter" idx="3"/>
          </p:nvPr>
        </p:nvSpPr>
        <p:spPr bwMode="auto">
          <a:xfrm>
            <a:off x="679464" y="4716194"/>
            <a:ext cx="5438748" cy="4466755"/>
          </a:xfrm>
          <a:prstGeom prst="rect">
            <a:avLst/>
          </a:prstGeom>
          <a:noFill/>
          <a:ln w="9525">
            <a:noFill/>
            <a:miter lim="800000"/>
            <a:headEnd/>
            <a:tailEnd/>
          </a:ln>
        </p:spPr>
        <p:txBody>
          <a:bodyPr vert="horz" wrap="square" lIns="92118" tIns="46058" rIns="92118" bIns="460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bwMode="auto">
          <a:xfrm>
            <a:off x="0" y="9427766"/>
            <a:ext cx="2944342" cy="497332"/>
          </a:xfrm>
          <a:prstGeom prst="rect">
            <a:avLst/>
          </a:prstGeom>
          <a:noFill/>
          <a:ln w="9525">
            <a:noFill/>
            <a:miter lim="800000"/>
            <a:headEnd/>
            <a:tailEnd/>
          </a:ln>
        </p:spPr>
        <p:txBody>
          <a:bodyPr vert="horz" wrap="square" lIns="92118" tIns="46058" rIns="92118" bIns="46058" numCol="1" anchor="b" anchorCtr="0" compatLnSpc="1">
            <a:prstTxWarp prst="textNoShape">
              <a:avLst/>
            </a:prstTxWarp>
          </a:bodyPr>
          <a:lstStyle>
            <a:lvl1pPr defTabSz="921921">
              <a:defRPr sz="1300">
                <a:latin typeface="Calibri" pitchFamily="34" charset="0"/>
              </a:defRPr>
            </a:lvl1pPr>
          </a:lstStyle>
          <a:p>
            <a:pPr>
              <a:defRPr/>
            </a:pPr>
            <a:endParaRPr lang="en-ZA" dirty="0"/>
          </a:p>
        </p:txBody>
      </p:sp>
      <p:sp>
        <p:nvSpPr>
          <p:cNvPr id="7" name="Slide Number Placeholder 6"/>
          <p:cNvSpPr>
            <a:spLocks noGrp="1"/>
          </p:cNvSpPr>
          <p:nvPr>
            <p:ph type="sldNum" sz="quarter" idx="5"/>
          </p:nvPr>
        </p:nvSpPr>
        <p:spPr bwMode="auto">
          <a:xfrm>
            <a:off x="3851813" y="9427766"/>
            <a:ext cx="2944342" cy="497332"/>
          </a:xfrm>
          <a:prstGeom prst="rect">
            <a:avLst/>
          </a:prstGeom>
          <a:noFill/>
          <a:ln w="9525">
            <a:noFill/>
            <a:miter lim="800000"/>
            <a:headEnd/>
            <a:tailEnd/>
          </a:ln>
        </p:spPr>
        <p:txBody>
          <a:bodyPr vert="horz" wrap="square" lIns="92118" tIns="46058" rIns="92118" bIns="46058" numCol="1" anchor="b" anchorCtr="0" compatLnSpc="1">
            <a:prstTxWarp prst="textNoShape">
              <a:avLst/>
            </a:prstTxWarp>
          </a:bodyPr>
          <a:lstStyle>
            <a:lvl1pPr algn="r" defTabSz="921921">
              <a:defRPr sz="1300">
                <a:latin typeface="Calibri" pitchFamily="34" charset="0"/>
              </a:defRPr>
            </a:lvl1pPr>
          </a:lstStyle>
          <a:p>
            <a:pPr>
              <a:defRPr/>
            </a:pPr>
            <a:fld id="{2E72BF19-97AF-455C-BABB-E3608C95AFAC}" type="slidenum">
              <a:rPr lang="en-ZA"/>
              <a:pPr>
                <a:defRPr/>
              </a:pPr>
              <a:t>‹#›</a:t>
            </a:fld>
            <a:endParaRPr lang="en-ZA" dirty="0"/>
          </a:p>
        </p:txBody>
      </p:sp>
    </p:spTree>
    <p:extLst>
      <p:ext uri="{BB962C8B-B14F-4D97-AF65-F5344CB8AC3E}">
        <p14:creationId xmlns:p14="http://schemas.microsoft.com/office/powerpoint/2010/main" xmlns="" val="3158356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a:noFill/>
          <a:ln/>
        </p:spPr>
        <p:txBody>
          <a:bodyPr/>
          <a:lstStyle/>
          <a:p>
            <a:endParaRPr lang="en-GB" dirty="0"/>
          </a:p>
        </p:txBody>
      </p:sp>
      <p:sp>
        <p:nvSpPr>
          <p:cNvPr id="9219" name="Slide Number Placeholder 3"/>
          <p:cNvSpPr>
            <a:spLocks noGrp="1"/>
          </p:cNvSpPr>
          <p:nvPr>
            <p:ph type="sldNum" sz="quarter" idx="5"/>
          </p:nvPr>
        </p:nvSpPr>
        <p:spPr>
          <a:noFill/>
        </p:spPr>
        <p:txBody>
          <a:bodyPr/>
          <a:lstStyle/>
          <a:p>
            <a:fld id="{EAA527B6-3C9F-4946-935C-7864660A66DE}" type="slidenum">
              <a:rPr lang="en-ZA" smtClean="0"/>
              <a:pPr/>
              <a:t>1</a:t>
            </a:fld>
            <a:endParaRPr lang="en-ZA" dirty="0"/>
          </a:p>
        </p:txBody>
      </p:sp>
    </p:spTree>
    <p:extLst>
      <p:ext uri="{BB962C8B-B14F-4D97-AF65-F5344CB8AC3E}">
        <p14:creationId xmlns:p14="http://schemas.microsoft.com/office/powerpoint/2010/main" xmlns="" val="380901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17</a:t>
            </a:fld>
            <a:endParaRPr lang="en-ZA" dirty="0"/>
          </a:p>
        </p:txBody>
      </p:sp>
    </p:spTree>
    <p:extLst>
      <p:ext uri="{BB962C8B-B14F-4D97-AF65-F5344CB8AC3E}">
        <p14:creationId xmlns:p14="http://schemas.microsoft.com/office/powerpoint/2010/main" xmlns="" val="215731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18</a:t>
            </a:fld>
            <a:endParaRPr lang="en-ZA" dirty="0"/>
          </a:p>
        </p:txBody>
      </p:sp>
    </p:spTree>
    <p:extLst>
      <p:ext uri="{BB962C8B-B14F-4D97-AF65-F5344CB8AC3E}">
        <p14:creationId xmlns:p14="http://schemas.microsoft.com/office/powerpoint/2010/main" xmlns="" val="122691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19</a:t>
            </a:fld>
            <a:endParaRPr lang="en-ZA" dirty="0"/>
          </a:p>
        </p:txBody>
      </p:sp>
    </p:spTree>
    <p:extLst>
      <p:ext uri="{BB962C8B-B14F-4D97-AF65-F5344CB8AC3E}">
        <p14:creationId xmlns:p14="http://schemas.microsoft.com/office/powerpoint/2010/main" xmlns="" val="232971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20</a:t>
            </a:fld>
            <a:endParaRPr lang="en-ZA" dirty="0"/>
          </a:p>
        </p:txBody>
      </p:sp>
    </p:spTree>
    <p:extLst>
      <p:ext uri="{BB962C8B-B14F-4D97-AF65-F5344CB8AC3E}">
        <p14:creationId xmlns:p14="http://schemas.microsoft.com/office/powerpoint/2010/main" xmlns="" val="329402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21</a:t>
            </a:fld>
            <a:endParaRPr lang="en-ZA" dirty="0"/>
          </a:p>
        </p:txBody>
      </p:sp>
    </p:spTree>
    <p:extLst>
      <p:ext uri="{BB962C8B-B14F-4D97-AF65-F5344CB8AC3E}">
        <p14:creationId xmlns:p14="http://schemas.microsoft.com/office/powerpoint/2010/main" xmlns="" val="348155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23</a:t>
            </a:fld>
            <a:endParaRPr lang="en-ZA" dirty="0"/>
          </a:p>
        </p:txBody>
      </p:sp>
    </p:spTree>
    <p:extLst>
      <p:ext uri="{BB962C8B-B14F-4D97-AF65-F5344CB8AC3E}">
        <p14:creationId xmlns:p14="http://schemas.microsoft.com/office/powerpoint/2010/main" xmlns="" val="24808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24</a:t>
            </a:fld>
            <a:endParaRPr lang="en-ZA" dirty="0"/>
          </a:p>
        </p:txBody>
      </p:sp>
    </p:spTree>
    <p:extLst>
      <p:ext uri="{BB962C8B-B14F-4D97-AF65-F5344CB8AC3E}">
        <p14:creationId xmlns:p14="http://schemas.microsoft.com/office/powerpoint/2010/main" xmlns="" val="1103377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25</a:t>
            </a:fld>
            <a:endParaRPr lang="en-ZA" dirty="0"/>
          </a:p>
        </p:txBody>
      </p:sp>
    </p:spTree>
    <p:extLst>
      <p:ext uri="{BB962C8B-B14F-4D97-AF65-F5344CB8AC3E}">
        <p14:creationId xmlns:p14="http://schemas.microsoft.com/office/powerpoint/2010/main" xmlns="" val="47959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26</a:t>
            </a:fld>
            <a:endParaRPr lang="en-ZA" dirty="0"/>
          </a:p>
        </p:txBody>
      </p:sp>
    </p:spTree>
    <p:extLst>
      <p:ext uri="{BB962C8B-B14F-4D97-AF65-F5344CB8AC3E}">
        <p14:creationId xmlns:p14="http://schemas.microsoft.com/office/powerpoint/2010/main" xmlns="" val="237588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27</a:t>
            </a:fld>
            <a:endParaRPr lang="en-ZA" dirty="0"/>
          </a:p>
        </p:txBody>
      </p:sp>
    </p:spTree>
    <p:extLst>
      <p:ext uri="{BB962C8B-B14F-4D97-AF65-F5344CB8AC3E}">
        <p14:creationId xmlns:p14="http://schemas.microsoft.com/office/powerpoint/2010/main" xmlns="" val="17538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a:t>
            </a:fld>
            <a:endParaRPr lang="en-ZA" dirty="0"/>
          </a:p>
        </p:txBody>
      </p:sp>
    </p:spTree>
    <p:extLst>
      <p:ext uri="{BB962C8B-B14F-4D97-AF65-F5344CB8AC3E}">
        <p14:creationId xmlns:p14="http://schemas.microsoft.com/office/powerpoint/2010/main" xmlns="" val="2849456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33</a:t>
            </a:fld>
            <a:endParaRPr lang="en-ZA" dirty="0"/>
          </a:p>
        </p:txBody>
      </p:sp>
    </p:spTree>
    <p:extLst>
      <p:ext uri="{BB962C8B-B14F-4D97-AF65-F5344CB8AC3E}">
        <p14:creationId xmlns:p14="http://schemas.microsoft.com/office/powerpoint/2010/main" xmlns="" val="3140239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34</a:t>
            </a:fld>
            <a:endParaRPr lang="en-ZA" dirty="0"/>
          </a:p>
        </p:txBody>
      </p:sp>
    </p:spTree>
    <p:extLst>
      <p:ext uri="{BB962C8B-B14F-4D97-AF65-F5344CB8AC3E}">
        <p14:creationId xmlns:p14="http://schemas.microsoft.com/office/powerpoint/2010/main" xmlns="" val="1888243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35</a:t>
            </a:fld>
            <a:endParaRPr lang="en-ZA" dirty="0"/>
          </a:p>
        </p:txBody>
      </p:sp>
    </p:spTree>
    <p:extLst>
      <p:ext uri="{BB962C8B-B14F-4D97-AF65-F5344CB8AC3E}">
        <p14:creationId xmlns:p14="http://schemas.microsoft.com/office/powerpoint/2010/main" xmlns="" val="2891995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0588">
              <a:defRPr>
                <a:solidFill>
                  <a:schemeClr val="tx1"/>
                </a:solidFill>
                <a:latin typeface="Arial" panose="020B0604020202020204" pitchFamily="34" charset="0"/>
                <a:cs typeface="Arial" panose="020B0604020202020204" pitchFamily="34" charset="0"/>
              </a:defRPr>
            </a:lvl1pPr>
            <a:lvl2pPr marL="742950" indent="-285750" defTabSz="890588">
              <a:defRPr>
                <a:solidFill>
                  <a:schemeClr val="tx1"/>
                </a:solidFill>
                <a:latin typeface="Arial" panose="020B0604020202020204" pitchFamily="34" charset="0"/>
                <a:cs typeface="Arial" panose="020B0604020202020204" pitchFamily="34" charset="0"/>
              </a:defRPr>
            </a:lvl2pPr>
            <a:lvl3pPr marL="1143000" indent="-228600" defTabSz="890588">
              <a:defRPr>
                <a:solidFill>
                  <a:schemeClr val="tx1"/>
                </a:solidFill>
                <a:latin typeface="Arial" panose="020B0604020202020204" pitchFamily="34" charset="0"/>
                <a:cs typeface="Arial" panose="020B0604020202020204" pitchFamily="34" charset="0"/>
              </a:defRPr>
            </a:lvl3pPr>
            <a:lvl4pPr marL="1600200" indent="-228600" defTabSz="890588">
              <a:defRPr>
                <a:solidFill>
                  <a:schemeClr val="tx1"/>
                </a:solidFill>
                <a:latin typeface="Arial" panose="020B0604020202020204" pitchFamily="34" charset="0"/>
                <a:cs typeface="Arial" panose="020B0604020202020204" pitchFamily="34" charset="0"/>
              </a:defRPr>
            </a:lvl4pPr>
            <a:lvl5pPr marL="2057400" indent="-228600" defTabSz="890588">
              <a:defRPr>
                <a:solidFill>
                  <a:schemeClr val="tx1"/>
                </a:solidFill>
                <a:latin typeface="Arial" panose="020B0604020202020204" pitchFamily="34" charset="0"/>
                <a:cs typeface="Arial" panose="020B0604020202020204" pitchFamily="34" charset="0"/>
              </a:defRPr>
            </a:lvl5pPr>
            <a:lvl6pPr marL="25146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E8D631-B25A-4B2E-9CD2-E5AB84A52EF1}" type="slidenum">
              <a:rPr lang="en-ZA" smtClean="0">
                <a:solidFill>
                  <a:srgbClr val="000000"/>
                </a:solidFill>
                <a:latin typeface="Calibri" panose="020F0502020204030204" pitchFamily="34" charset="0"/>
              </a:rPr>
              <a:pPr/>
              <a:t>36</a:t>
            </a:fld>
            <a:endParaRPr lang="en-ZA"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0131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0588">
              <a:defRPr>
                <a:solidFill>
                  <a:schemeClr val="tx1"/>
                </a:solidFill>
                <a:latin typeface="Arial" panose="020B0604020202020204" pitchFamily="34" charset="0"/>
                <a:cs typeface="Arial" panose="020B0604020202020204" pitchFamily="34" charset="0"/>
              </a:defRPr>
            </a:lvl1pPr>
            <a:lvl2pPr marL="742950" indent="-285750" defTabSz="890588">
              <a:defRPr>
                <a:solidFill>
                  <a:schemeClr val="tx1"/>
                </a:solidFill>
                <a:latin typeface="Arial" panose="020B0604020202020204" pitchFamily="34" charset="0"/>
                <a:cs typeface="Arial" panose="020B0604020202020204" pitchFamily="34" charset="0"/>
              </a:defRPr>
            </a:lvl2pPr>
            <a:lvl3pPr marL="1143000" indent="-228600" defTabSz="890588">
              <a:defRPr>
                <a:solidFill>
                  <a:schemeClr val="tx1"/>
                </a:solidFill>
                <a:latin typeface="Arial" panose="020B0604020202020204" pitchFamily="34" charset="0"/>
                <a:cs typeface="Arial" panose="020B0604020202020204" pitchFamily="34" charset="0"/>
              </a:defRPr>
            </a:lvl3pPr>
            <a:lvl4pPr marL="1600200" indent="-228600" defTabSz="890588">
              <a:defRPr>
                <a:solidFill>
                  <a:schemeClr val="tx1"/>
                </a:solidFill>
                <a:latin typeface="Arial" panose="020B0604020202020204" pitchFamily="34" charset="0"/>
                <a:cs typeface="Arial" panose="020B0604020202020204" pitchFamily="34" charset="0"/>
              </a:defRPr>
            </a:lvl4pPr>
            <a:lvl5pPr marL="2057400" indent="-228600" defTabSz="890588">
              <a:defRPr>
                <a:solidFill>
                  <a:schemeClr val="tx1"/>
                </a:solidFill>
                <a:latin typeface="Arial" panose="020B0604020202020204" pitchFamily="34" charset="0"/>
                <a:cs typeface="Arial" panose="020B0604020202020204" pitchFamily="34" charset="0"/>
              </a:defRPr>
            </a:lvl5pPr>
            <a:lvl6pPr marL="25146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3B93C5-8B66-46BF-AD61-2CFF7D3DF444}" type="slidenum">
              <a:rPr lang="en-ZA" smtClean="0">
                <a:solidFill>
                  <a:srgbClr val="000000"/>
                </a:solidFill>
                <a:latin typeface="Calibri" panose="020F0502020204030204" pitchFamily="34" charset="0"/>
              </a:rPr>
              <a:pPr/>
              <a:t>37</a:t>
            </a:fld>
            <a:endParaRPr lang="en-ZA"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784753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0588">
              <a:defRPr>
                <a:solidFill>
                  <a:schemeClr val="tx1"/>
                </a:solidFill>
                <a:latin typeface="Arial" panose="020B0604020202020204" pitchFamily="34" charset="0"/>
                <a:cs typeface="Arial" panose="020B0604020202020204" pitchFamily="34" charset="0"/>
              </a:defRPr>
            </a:lvl1pPr>
            <a:lvl2pPr marL="742950" indent="-285750" defTabSz="890588">
              <a:defRPr>
                <a:solidFill>
                  <a:schemeClr val="tx1"/>
                </a:solidFill>
                <a:latin typeface="Arial" panose="020B0604020202020204" pitchFamily="34" charset="0"/>
                <a:cs typeface="Arial" panose="020B0604020202020204" pitchFamily="34" charset="0"/>
              </a:defRPr>
            </a:lvl2pPr>
            <a:lvl3pPr marL="1143000" indent="-228600" defTabSz="890588">
              <a:defRPr>
                <a:solidFill>
                  <a:schemeClr val="tx1"/>
                </a:solidFill>
                <a:latin typeface="Arial" panose="020B0604020202020204" pitchFamily="34" charset="0"/>
                <a:cs typeface="Arial" panose="020B0604020202020204" pitchFamily="34" charset="0"/>
              </a:defRPr>
            </a:lvl3pPr>
            <a:lvl4pPr marL="1600200" indent="-228600" defTabSz="890588">
              <a:defRPr>
                <a:solidFill>
                  <a:schemeClr val="tx1"/>
                </a:solidFill>
                <a:latin typeface="Arial" panose="020B0604020202020204" pitchFamily="34" charset="0"/>
                <a:cs typeface="Arial" panose="020B0604020202020204" pitchFamily="34" charset="0"/>
              </a:defRPr>
            </a:lvl4pPr>
            <a:lvl5pPr marL="2057400" indent="-228600" defTabSz="890588">
              <a:defRPr>
                <a:solidFill>
                  <a:schemeClr val="tx1"/>
                </a:solidFill>
                <a:latin typeface="Arial" panose="020B0604020202020204" pitchFamily="34" charset="0"/>
                <a:cs typeface="Arial" panose="020B0604020202020204" pitchFamily="34" charset="0"/>
              </a:defRPr>
            </a:lvl5pPr>
            <a:lvl6pPr marL="25146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2749E4-6DEB-4359-B232-7100E6F27757}" type="slidenum">
              <a:rPr lang="en-ZA" smtClean="0">
                <a:solidFill>
                  <a:srgbClr val="000000"/>
                </a:solidFill>
                <a:latin typeface="Calibri" panose="020F0502020204030204" pitchFamily="34" charset="0"/>
              </a:rPr>
              <a:pPr/>
              <a:t>38</a:t>
            </a:fld>
            <a:endParaRPr lang="en-ZA"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307762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0588">
              <a:defRPr>
                <a:solidFill>
                  <a:schemeClr val="tx1"/>
                </a:solidFill>
                <a:latin typeface="Arial" panose="020B0604020202020204" pitchFamily="34" charset="0"/>
                <a:cs typeface="Arial" panose="020B0604020202020204" pitchFamily="34" charset="0"/>
              </a:defRPr>
            </a:lvl1pPr>
            <a:lvl2pPr marL="742950" indent="-285750" defTabSz="890588">
              <a:defRPr>
                <a:solidFill>
                  <a:schemeClr val="tx1"/>
                </a:solidFill>
                <a:latin typeface="Arial" panose="020B0604020202020204" pitchFamily="34" charset="0"/>
                <a:cs typeface="Arial" panose="020B0604020202020204" pitchFamily="34" charset="0"/>
              </a:defRPr>
            </a:lvl2pPr>
            <a:lvl3pPr marL="1143000" indent="-228600" defTabSz="890588">
              <a:defRPr>
                <a:solidFill>
                  <a:schemeClr val="tx1"/>
                </a:solidFill>
                <a:latin typeface="Arial" panose="020B0604020202020204" pitchFamily="34" charset="0"/>
                <a:cs typeface="Arial" panose="020B0604020202020204" pitchFamily="34" charset="0"/>
              </a:defRPr>
            </a:lvl3pPr>
            <a:lvl4pPr marL="1600200" indent="-228600" defTabSz="890588">
              <a:defRPr>
                <a:solidFill>
                  <a:schemeClr val="tx1"/>
                </a:solidFill>
                <a:latin typeface="Arial" panose="020B0604020202020204" pitchFamily="34" charset="0"/>
                <a:cs typeface="Arial" panose="020B0604020202020204" pitchFamily="34" charset="0"/>
              </a:defRPr>
            </a:lvl4pPr>
            <a:lvl5pPr marL="2057400" indent="-228600" defTabSz="890588">
              <a:defRPr>
                <a:solidFill>
                  <a:schemeClr val="tx1"/>
                </a:solidFill>
                <a:latin typeface="Arial" panose="020B0604020202020204" pitchFamily="34" charset="0"/>
                <a:cs typeface="Arial" panose="020B0604020202020204" pitchFamily="34" charset="0"/>
              </a:defRPr>
            </a:lvl5pPr>
            <a:lvl6pPr marL="25146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90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8AA566-52C0-49E8-BF04-7CA7034AA871}" type="slidenum">
              <a:rPr lang="en-ZA" smtClean="0">
                <a:solidFill>
                  <a:srgbClr val="000000"/>
                </a:solidFill>
                <a:latin typeface="Calibri" panose="020F0502020204030204" pitchFamily="34" charset="0"/>
              </a:rPr>
              <a:pPr/>
              <a:t>39</a:t>
            </a:fld>
            <a:endParaRPr lang="en-ZA" smtClean="0">
              <a:solidFill>
                <a:srgbClr val="000000"/>
              </a:solidFill>
              <a:latin typeface="Calibri" panose="020F0502020204030204" pitchFamily="34" charset="0"/>
            </a:endParaRPr>
          </a:p>
        </p:txBody>
      </p:sp>
    </p:spTree>
    <p:extLst>
      <p:ext uri="{BB962C8B-B14F-4D97-AF65-F5344CB8AC3E}">
        <p14:creationId xmlns:p14="http://schemas.microsoft.com/office/powerpoint/2010/main" xmlns="" val="902256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40</a:t>
            </a:fld>
            <a:endParaRPr lang="en-ZA" dirty="0"/>
          </a:p>
        </p:txBody>
      </p:sp>
    </p:spTree>
    <p:extLst>
      <p:ext uri="{BB962C8B-B14F-4D97-AF65-F5344CB8AC3E}">
        <p14:creationId xmlns:p14="http://schemas.microsoft.com/office/powerpoint/2010/main" xmlns="" val="3403467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42</a:t>
            </a:fld>
            <a:endParaRPr lang="en-ZA" dirty="0"/>
          </a:p>
        </p:txBody>
      </p:sp>
    </p:spTree>
    <p:extLst>
      <p:ext uri="{BB962C8B-B14F-4D97-AF65-F5344CB8AC3E}">
        <p14:creationId xmlns:p14="http://schemas.microsoft.com/office/powerpoint/2010/main" xmlns="" val="3228093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44</a:t>
            </a:fld>
            <a:endParaRPr lang="en-ZA" dirty="0"/>
          </a:p>
        </p:txBody>
      </p:sp>
    </p:spTree>
    <p:extLst>
      <p:ext uri="{BB962C8B-B14F-4D97-AF65-F5344CB8AC3E}">
        <p14:creationId xmlns:p14="http://schemas.microsoft.com/office/powerpoint/2010/main" xmlns="" val="108830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a:t>
            </a:fld>
            <a:endParaRPr lang="en-ZA" dirty="0"/>
          </a:p>
        </p:txBody>
      </p:sp>
    </p:spTree>
    <p:extLst>
      <p:ext uri="{BB962C8B-B14F-4D97-AF65-F5344CB8AC3E}">
        <p14:creationId xmlns:p14="http://schemas.microsoft.com/office/powerpoint/2010/main" xmlns="" val="2352389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45</a:t>
            </a:fld>
            <a:endParaRPr lang="en-ZA" dirty="0"/>
          </a:p>
        </p:txBody>
      </p:sp>
    </p:spTree>
    <p:extLst>
      <p:ext uri="{BB962C8B-B14F-4D97-AF65-F5344CB8AC3E}">
        <p14:creationId xmlns:p14="http://schemas.microsoft.com/office/powerpoint/2010/main" xmlns="" val="775717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46</a:t>
            </a:fld>
            <a:endParaRPr lang="en-ZA" dirty="0"/>
          </a:p>
        </p:txBody>
      </p:sp>
    </p:spTree>
    <p:extLst>
      <p:ext uri="{BB962C8B-B14F-4D97-AF65-F5344CB8AC3E}">
        <p14:creationId xmlns:p14="http://schemas.microsoft.com/office/powerpoint/2010/main" xmlns="" val="993267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47</a:t>
            </a:fld>
            <a:endParaRPr lang="en-ZA" dirty="0"/>
          </a:p>
        </p:txBody>
      </p:sp>
    </p:spTree>
    <p:extLst>
      <p:ext uri="{BB962C8B-B14F-4D97-AF65-F5344CB8AC3E}">
        <p14:creationId xmlns:p14="http://schemas.microsoft.com/office/powerpoint/2010/main" xmlns="" val="790315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49</a:t>
            </a:fld>
            <a:endParaRPr lang="en-ZA" dirty="0"/>
          </a:p>
        </p:txBody>
      </p:sp>
    </p:spTree>
    <p:extLst>
      <p:ext uri="{BB962C8B-B14F-4D97-AF65-F5344CB8AC3E}">
        <p14:creationId xmlns:p14="http://schemas.microsoft.com/office/powerpoint/2010/main" xmlns="" val="201878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6</a:t>
            </a:fld>
            <a:endParaRPr lang="en-ZA" dirty="0"/>
          </a:p>
        </p:txBody>
      </p:sp>
    </p:spTree>
    <p:extLst>
      <p:ext uri="{BB962C8B-B14F-4D97-AF65-F5344CB8AC3E}">
        <p14:creationId xmlns:p14="http://schemas.microsoft.com/office/powerpoint/2010/main" xmlns="" val="9236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2400" b="0" i="0" u="none" strike="noStrike" baseline="0" dirty="0" smtClean="0">
              <a:latin typeface="+mn-lt"/>
              <a:ea typeface="+mn-ea"/>
              <a:cs typeface="+mn-cs"/>
              <a:sym typeface="Avenir Roman"/>
            </a:endParaRPr>
          </a:p>
          <a:p>
            <a:r>
              <a:rPr lang="en-ZA" sz="2400" b="0" i="0" u="none" strike="noStrike" baseline="0" dirty="0" smtClean="0">
                <a:latin typeface="+mn-lt"/>
                <a:ea typeface="+mn-ea"/>
                <a:cs typeface="+mn-cs"/>
                <a:sym typeface="Avenir Roman"/>
              </a:rPr>
              <a:t>Growth is said to lack inclusiveness if the income or expenditure growth of the bottom 40 percent is consistently lower than the average income or consumption growth of the total population. </a:t>
            </a:r>
          </a:p>
          <a:p>
            <a:endParaRPr lang="en-ZA" dirty="0"/>
          </a:p>
        </p:txBody>
      </p:sp>
    </p:spTree>
    <p:extLst>
      <p:ext uri="{BB962C8B-B14F-4D97-AF65-F5344CB8AC3E}">
        <p14:creationId xmlns:p14="http://schemas.microsoft.com/office/powerpoint/2010/main" xmlns="" val="3640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11</a:t>
            </a:fld>
            <a:endParaRPr lang="en-ZA" dirty="0"/>
          </a:p>
        </p:txBody>
      </p:sp>
    </p:spTree>
    <p:extLst>
      <p:ext uri="{BB962C8B-B14F-4D97-AF65-F5344CB8AC3E}">
        <p14:creationId xmlns:p14="http://schemas.microsoft.com/office/powerpoint/2010/main" xmlns="" val="154079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14</a:t>
            </a:fld>
            <a:endParaRPr lang="en-ZA" dirty="0"/>
          </a:p>
        </p:txBody>
      </p:sp>
    </p:spTree>
    <p:extLst>
      <p:ext uri="{BB962C8B-B14F-4D97-AF65-F5344CB8AC3E}">
        <p14:creationId xmlns:p14="http://schemas.microsoft.com/office/powerpoint/2010/main" xmlns="" val="135314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15</a:t>
            </a:fld>
            <a:endParaRPr lang="en-ZA" dirty="0"/>
          </a:p>
        </p:txBody>
      </p:sp>
    </p:spTree>
    <p:extLst>
      <p:ext uri="{BB962C8B-B14F-4D97-AF65-F5344CB8AC3E}">
        <p14:creationId xmlns:p14="http://schemas.microsoft.com/office/powerpoint/2010/main" xmlns="" val="257978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16</a:t>
            </a:fld>
            <a:endParaRPr lang="en-ZA" dirty="0"/>
          </a:p>
        </p:txBody>
      </p:sp>
    </p:spTree>
    <p:extLst>
      <p:ext uri="{BB962C8B-B14F-4D97-AF65-F5344CB8AC3E}">
        <p14:creationId xmlns:p14="http://schemas.microsoft.com/office/powerpoint/2010/main" xmlns="" val="1114707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cxnSp>
        <p:nvCxnSpPr>
          <p:cNvPr id="6" name="Straight Connector 13"/>
          <p:cNvCxnSpPr/>
          <p:nvPr userDrawn="1"/>
        </p:nvCxnSpPr>
        <p:spPr>
          <a:xfrm>
            <a:off x="323850" y="486886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636912"/>
            <a:ext cx="7772400" cy="1758057"/>
          </a:xfrm>
        </p:spPr>
        <p:txBody>
          <a:bodyPr/>
          <a:lstStyle>
            <a:lvl1pPr>
              <a:defRPr b="0" cap="small" baseline="0">
                <a:solidFill>
                  <a:srgbClr val="366C5B"/>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a:t>Click to edit Master title style</a:t>
            </a:r>
            <a:endParaRPr lang="en-ZA" dirty="0"/>
          </a:p>
        </p:txBody>
      </p:sp>
      <p:sp>
        <p:nvSpPr>
          <p:cNvPr id="3" name="Subtitle 2"/>
          <p:cNvSpPr>
            <a:spLocks noGrp="1"/>
          </p:cNvSpPr>
          <p:nvPr>
            <p:ph type="subTitle" idx="1"/>
          </p:nvPr>
        </p:nvSpPr>
        <p:spPr>
          <a:xfrm>
            <a:off x="1371600" y="5060776"/>
            <a:ext cx="6400800" cy="1104528"/>
          </a:xfrm>
        </p:spPr>
        <p:txBody>
          <a:bodyPr/>
          <a:lstStyle>
            <a:lvl1pPr marL="0" indent="0" algn="ctr">
              <a:buNone/>
              <a:defRPr cap="small"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7" name="Date Placeholder 3"/>
          <p:cNvSpPr>
            <a:spLocks noGrp="1"/>
          </p:cNvSpPr>
          <p:nvPr>
            <p:ph type="dt" sz="half" idx="10"/>
          </p:nvPr>
        </p:nvSpPr>
        <p:spPr>
          <a:xfrm>
            <a:off x="457200" y="6232525"/>
            <a:ext cx="2133600" cy="365125"/>
          </a:xfrm>
        </p:spPr>
        <p:txBody>
          <a:bodyPr/>
          <a:lstStyle>
            <a:lvl1pPr>
              <a:defRPr>
                <a:latin typeface="Times New Roman" pitchFamily="18" charset="0"/>
                <a:cs typeface="Times New Roman" pitchFamily="18" charset="0"/>
              </a:defRPr>
            </a:lvl1pPr>
          </a:lstStyle>
          <a:p>
            <a:pPr>
              <a:defRPr/>
            </a:pPr>
            <a:endParaRPr lang="en-ZA" dirty="0"/>
          </a:p>
        </p:txBody>
      </p:sp>
      <p:sp>
        <p:nvSpPr>
          <p:cNvPr id="9" name="Slide Number Placeholder 5"/>
          <p:cNvSpPr>
            <a:spLocks noGrp="1"/>
          </p:cNvSpPr>
          <p:nvPr>
            <p:ph type="sldNum" sz="quarter" idx="12"/>
          </p:nvPr>
        </p:nvSpPr>
        <p:spPr>
          <a:xfrm>
            <a:off x="6553200" y="6237288"/>
            <a:ext cx="2133600" cy="365125"/>
          </a:xfrm>
        </p:spPr>
        <p:txBody>
          <a:bodyPr/>
          <a:lstStyle>
            <a:lvl1pPr>
              <a:defRPr>
                <a:solidFill>
                  <a:srgbClr val="3B7150"/>
                </a:solidFill>
                <a:latin typeface="Times New Roman" pitchFamily="18" charset="0"/>
                <a:cs typeface="Times New Roman" pitchFamily="18" charset="0"/>
              </a:defRPr>
            </a:lvl1pPr>
          </a:lstStyle>
          <a:p>
            <a:pPr>
              <a:defRPr/>
            </a:pPr>
            <a:fld id="{F5038123-8B37-436F-8CA4-4033D15F1413}" type="slidenum">
              <a:rPr lang="en-ZA"/>
              <a:pPr>
                <a:defRPr/>
              </a:pPr>
              <a:t>‹#›</a:t>
            </a:fld>
            <a:endParaRPr lang="en-ZA" dirty="0"/>
          </a:p>
        </p:txBody>
      </p:sp>
      <p:sp>
        <p:nvSpPr>
          <p:cNvPr id="10" name="Footer Placeholder 4"/>
          <p:cNvSpPr>
            <a:spLocks noGrp="1"/>
          </p:cNvSpPr>
          <p:nvPr>
            <p:ph type="ftr" sz="quarter" idx="11"/>
          </p:nvPr>
        </p:nvSpPr>
        <p:spPr>
          <a:xfrm>
            <a:off x="2699792" y="6237289"/>
            <a:ext cx="3744416" cy="360063"/>
          </a:xfrm>
          <a:prstGeom prst="rect">
            <a:avLst/>
          </a:prstGeom>
        </p:spPr>
        <p:txBody>
          <a:bodyPr/>
          <a:lstStyle>
            <a:lvl1pPr>
              <a:defRPr lang="en-ZA" sz="1100" i="1" cap="none" baseline="0" smtClean="0">
                <a:solidFill>
                  <a:srgbClr val="366C5B"/>
                </a:solidFill>
                <a:effectLst/>
                <a:latin typeface="Times New Roman" pitchFamily="18" charset="0"/>
                <a:cs typeface="Times New Roman" pitchFamily="18" charset="0"/>
              </a:defRPr>
            </a:lvl1pPr>
          </a:lstStyle>
          <a:p>
            <a:pPr algn="ctr">
              <a:defRPr/>
            </a:pPr>
            <a:r>
              <a:rPr lang="en-ZA"/>
              <a:t>Briefing on the Annual Submission 2018/19</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Marina\Pictures\logo.png"/>
          <p:cNvPicPr>
            <a:picLocks noChangeAspect="1" noChangeArrowheads="1"/>
          </p:cNvPicPr>
          <p:nvPr userDrawn="1"/>
        </p:nvPicPr>
        <p:blipFill>
          <a:blip r:embed="rId2" cstate="print"/>
          <a:srcRect/>
          <a:stretch>
            <a:fillRect/>
          </a:stretch>
        </p:blipFill>
        <p:spPr bwMode="auto">
          <a:xfrm>
            <a:off x="155575" y="5732463"/>
            <a:ext cx="1031875" cy="936625"/>
          </a:xfrm>
          <a:prstGeom prst="rect">
            <a:avLst/>
          </a:prstGeom>
          <a:noFill/>
          <a:ln w="9525">
            <a:noFill/>
            <a:miter lim="800000"/>
            <a:headEnd/>
            <a:tailEnd/>
          </a:ln>
        </p:spPr>
      </p:pic>
      <p:sp>
        <p:nvSpPr>
          <p:cNvPr id="5"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cxnSp>
        <p:nvCxnSpPr>
          <p:cNvPr id="6" name="Straight Connector 7"/>
          <p:cNvCxnSpPr/>
          <p:nvPr userDrawn="1"/>
        </p:nvCxnSpPr>
        <p:spPr>
          <a:xfrm>
            <a:off x="323850" y="148431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r">
              <a:defRPr cap="small" baseline="0">
                <a:solidFill>
                  <a:srgbClr val="3B7150"/>
                </a:solidFill>
                <a:effectLst>
                  <a:outerShdw blurRad="38100" dist="38100" dir="2700000" algn="tl">
                    <a:srgbClr val="000000">
                      <a:alpha val="43137"/>
                    </a:srgbClr>
                  </a:outerShdw>
                </a:effectLst>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5"/>
          <p:cNvSpPr>
            <a:spLocks noGrp="1"/>
          </p:cNvSpPr>
          <p:nvPr>
            <p:ph type="sldNum" sz="quarter" idx="10"/>
          </p:nvPr>
        </p:nvSpPr>
        <p:spPr>
          <a:xfrm>
            <a:off x="6553200" y="6237288"/>
            <a:ext cx="2133600" cy="365125"/>
          </a:xfrm>
        </p:spPr>
        <p:txBody>
          <a:bodyPr/>
          <a:lstStyle>
            <a:lvl1pPr>
              <a:defRPr>
                <a:solidFill>
                  <a:srgbClr val="3B7150"/>
                </a:solidFill>
              </a:defRPr>
            </a:lvl1pPr>
          </a:lstStyle>
          <a:p>
            <a:pPr>
              <a:defRPr/>
            </a:pPr>
            <a:fld id="{F1102E04-C8CA-4535-B9A8-E00E6E7F4501}" type="slidenum">
              <a:rPr lang="en-ZA"/>
              <a:pPr>
                <a:defRPr/>
              </a:pPr>
              <a:t>‹#›</a:t>
            </a:fld>
            <a:endParaRPr lang="en-ZA" dirty="0"/>
          </a:p>
        </p:txBody>
      </p:sp>
      <p:sp>
        <p:nvSpPr>
          <p:cNvPr id="9" name="Footer Placeholder 4"/>
          <p:cNvSpPr>
            <a:spLocks noGrp="1"/>
          </p:cNvSpPr>
          <p:nvPr>
            <p:ph type="ftr" sz="quarter" idx="11"/>
          </p:nvPr>
        </p:nvSpPr>
        <p:spPr>
          <a:xfrm>
            <a:off x="2699792" y="6237289"/>
            <a:ext cx="3744416" cy="360063"/>
          </a:xfrm>
        </p:spPr>
        <p:txBody>
          <a:bodyPr/>
          <a:lstStyle>
            <a:lvl1pPr>
              <a:defRPr lang="en-ZA" sz="1100" i="1" cap="none" baseline="0" smtClean="0">
                <a:solidFill>
                  <a:srgbClr val="366C5B"/>
                </a:solidFill>
                <a:effectLst/>
                <a:latin typeface="Times New Roman" pitchFamily="18" charset="0"/>
                <a:cs typeface="Times New Roman" pitchFamily="18" charset="0"/>
              </a:defRPr>
            </a:lvl1pPr>
          </a:lstStyle>
          <a:p>
            <a:pPr algn="ctr">
              <a:defRPr/>
            </a:pPr>
            <a:r>
              <a:rPr lang="en-ZA"/>
              <a:t>Briefing on the Annual Submission 2018/19</a:t>
            </a:r>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sp>
        <p:nvSpPr>
          <p:cNvPr id="3" name="Text Placeholder 2"/>
          <p:cNvSpPr>
            <a:spLocks noGrp="1"/>
          </p:cNvSpPr>
          <p:nvPr>
            <p:ph type="body" idx="1"/>
          </p:nvPr>
        </p:nvSpPr>
        <p:spPr>
          <a:xfrm>
            <a:off x="722313" y="3140968"/>
            <a:ext cx="7772400" cy="1152128"/>
          </a:xfrm>
        </p:spPr>
        <p:txBody>
          <a:bodyPr anchor="b">
            <a:normAutofit/>
          </a:bodyPr>
          <a:lstStyle>
            <a:lvl1pPr marL="0" indent="0" algn="ctr">
              <a:buNone/>
              <a:defRPr sz="3600" cap="small" baseline="0">
                <a:solidFill>
                  <a:srgbClr val="3B71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2699792" y="6237289"/>
            <a:ext cx="3744416" cy="360063"/>
          </a:xfrm>
        </p:spPr>
        <p:txBody>
          <a:bodyPr/>
          <a:lstStyle>
            <a:lvl1pPr>
              <a:defRPr lang="en-ZA" sz="1100" i="1" cap="none" baseline="0" smtClean="0">
                <a:effectLst/>
              </a:defRPr>
            </a:lvl1pPr>
          </a:lstStyle>
          <a:p>
            <a:pPr algn="ctr">
              <a:defRPr/>
            </a:pPr>
            <a:r>
              <a:rPr lang="en-ZA"/>
              <a:t>Briefing on the Annual Submission 2018/19</a:t>
            </a:r>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fld id="{5F84B9C5-5F88-47F1-8C4A-E6B15934C5D1}" type="slidenum">
              <a:rPr lang="en-ZA"/>
              <a:pPr>
                <a:defRPr/>
              </a:pPr>
              <a:t>‹#›</a:t>
            </a:fld>
            <a:endParaRPr lang="en-ZA" dirty="0"/>
          </a:p>
        </p:txBody>
      </p:sp>
      <p:sp>
        <p:nvSpPr>
          <p:cNvPr id="7" name="Footer Placeholder 4"/>
          <p:cNvSpPr>
            <a:spLocks noGrp="1"/>
          </p:cNvSpPr>
          <p:nvPr>
            <p:ph type="ftr" sz="quarter" idx="3"/>
          </p:nvPr>
        </p:nvSpPr>
        <p:spPr>
          <a:xfrm>
            <a:off x="2699792" y="6381305"/>
            <a:ext cx="3744416" cy="360063"/>
          </a:xfrm>
          <a:prstGeom prst="rect">
            <a:avLst/>
          </a:prstGeom>
        </p:spPr>
        <p:txBody>
          <a:bodyPr/>
          <a:lstStyle>
            <a:lvl1pPr>
              <a:defRPr lang="en-ZA" sz="1100" i="1" cap="none" baseline="0" smtClean="0">
                <a:solidFill>
                  <a:srgbClr val="366C5B"/>
                </a:solidFill>
                <a:effectLst/>
                <a:latin typeface="Times New Roman" pitchFamily="18" charset="0"/>
                <a:cs typeface="Times New Roman" pitchFamily="18" charset="0"/>
              </a:defRPr>
            </a:lvl1pPr>
          </a:lstStyle>
          <a:p>
            <a:pPr algn="ctr">
              <a:defRPr/>
            </a:pPr>
            <a:r>
              <a:rPr lang="en-ZA"/>
              <a:t>Briefing on the Annual Submission 2018/19</a:t>
            </a:r>
            <a:endParaRPr lang="en-ZA"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lvl1pPr algn="ctr" rtl="0" eaLnBrk="0" fontAlgn="base" hangingPunct="0">
        <a:spcBef>
          <a:spcPct val="0"/>
        </a:spcBef>
        <a:spcAft>
          <a:spcPct val="0"/>
        </a:spcAft>
        <a:defRPr sz="4400" kern="1200" cap="small">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2970058"/>
            <a:ext cx="8280400" cy="1757362"/>
          </a:xfrm>
        </p:spPr>
        <p:txBody>
          <a:bodyPr wrap="square" numCol="1" anchorCtr="0" compatLnSpc="1">
            <a:prstTxWarp prst="textNoShape">
              <a:avLst/>
            </a:prstTxWarp>
            <a:noAutofit/>
          </a:bodyPr>
          <a:lstStyle/>
          <a:p>
            <a:pPr eaLnBrk="1" hangingPunct="1">
              <a:defRPr/>
            </a:pPr>
            <a:r>
              <a:rPr lang="en-ZA" dirty="0">
                <a:effectLst/>
              </a:rPr>
              <a:t>Briefing on the Submission for the 2018/19 Division of Revenue</a:t>
            </a:r>
          </a:p>
        </p:txBody>
      </p:sp>
      <p:sp>
        <p:nvSpPr>
          <p:cNvPr id="8194" name="Subtitle 2"/>
          <p:cNvSpPr>
            <a:spLocks noGrp="1"/>
          </p:cNvSpPr>
          <p:nvPr>
            <p:ph type="subTitle" idx="1"/>
          </p:nvPr>
        </p:nvSpPr>
        <p:spPr>
          <a:xfrm>
            <a:off x="1371600" y="6092825"/>
            <a:ext cx="6400800" cy="504825"/>
          </a:xfrm>
        </p:spPr>
        <p:txBody>
          <a:bodyPr/>
          <a:lstStyle/>
          <a:p>
            <a:pPr eaLnBrk="1" hangingPunct="1">
              <a:defRPr/>
            </a:pPr>
            <a:r>
              <a:rPr lang="en-ZA" sz="1800" i="1" cap="none" dirty="0">
                <a:solidFill>
                  <a:srgbClr val="366C5B"/>
                </a:solidFill>
                <a:effectLst>
                  <a:outerShdw blurRad="38100" dist="38100" dir="2700000" algn="tl">
                    <a:srgbClr val="C0C0C0"/>
                  </a:outerShdw>
                </a:effectLst>
              </a:rPr>
              <a:t>For an Equitable Sharing of National Revenue</a:t>
            </a:r>
          </a:p>
        </p:txBody>
      </p:sp>
      <p:sp>
        <p:nvSpPr>
          <p:cNvPr id="8195" name="Subtitle 2"/>
          <p:cNvSpPr txBox="1">
            <a:spLocks/>
          </p:cNvSpPr>
          <p:nvPr/>
        </p:nvSpPr>
        <p:spPr bwMode="auto">
          <a:xfrm>
            <a:off x="1115616" y="5086272"/>
            <a:ext cx="6400800" cy="647700"/>
          </a:xfrm>
          <a:prstGeom prst="rect">
            <a:avLst/>
          </a:prstGeom>
          <a:noFill/>
          <a:ln w="9525">
            <a:noFill/>
            <a:miter lim="800000"/>
            <a:headEnd/>
            <a:tailEnd/>
          </a:ln>
        </p:spPr>
        <p:txBody>
          <a:bodyPr/>
          <a:lstStyle/>
          <a:p>
            <a:pPr algn="ctr">
              <a:spcBef>
                <a:spcPct val="20000"/>
              </a:spcBef>
              <a:buFont typeface="Arial" charset="0"/>
              <a:buNone/>
            </a:pPr>
            <a:r>
              <a:rPr lang="en-US" sz="2800" dirty="0" smtClean="0">
                <a:latin typeface="Times New Roman" pitchFamily="18" charset="0"/>
                <a:cs typeface="Times New Roman" pitchFamily="18" charset="0"/>
              </a:rPr>
              <a:t>12 September 2017</a:t>
            </a:r>
            <a:endParaRPr lang="en-ZA"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effectLst/>
              </a:rPr>
              <a:t>Inequality and Growth By Metro and Province</a:t>
            </a:r>
            <a:endParaRPr lang="en-US" dirty="0"/>
          </a:p>
        </p:txBody>
      </p:sp>
      <p:sp>
        <p:nvSpPr>
          <p:cNvPr id="3" name="Content Placeholder 2"/>
          <p:cNvSpPr>
            <a:spLocks noGrp="1"/>
          </p:cNvSpPr>
          <p:nvPr>
            <p:ph idx="1"/>
          </p:nvPr>
        </p:nvSpPr>
        <p:spPr>
          <a:xfrm>
            <a:off x="4788024" y="1529228"/>
            <a:ext cx="4176464" cy="2332856"/>
          </a:xfrm>
        </p:spPr>
        <p:txBody>
          <a:bodyPr/>
          <a:lstStyle/>
          <a:p>
            <a:r>
              <a:rPr lang="en-US" sz="1500" dirty="0" smtClean="0"/>
              <a:t>Inequality stubbornly high across the country, though relatively lower for Northern Cape, North-West and Limpopo</a:t>
            </a:r>
          </a:p>
          <a:p>
            <a:r>
              <a:rPr lang="en-US" sz="1500" dirty="0" smtClean="0"/>
              <a:t>Similarly, inequality high in the Metros but lowest in Cape Town, followed by </a:t>
            </a:r>
            <a:r>
              <a:rPr lang="en-US" sz="1500" dirty="0" err="1" smtClean="0"/>
              <a:t>Mangaung</a:t>
            </a:r>
            <a:endParaRPr lang="en-US" sz="1500" dirty="0" smtClean="0"/>
          </a:p>
          <a:p>
            <a:r>
              <a:rPr lang="en-US" sz="1500" dirty="0" smtClean="0"/>
              <a:t>Growth across Metros higher than the national average, demonstrating their growth engine capabilities</a:t>
            </a:r>
          </a:p>
          <a:p>
            <a:endParaRPr lang="en-US" sz="16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10</a:t>
            </a:fld>
            <a:endParaRPr lang="en-ZA" dirty="0"/>
          </a:p>
        </p:txBody>
      </p:sp>
      <p:sp>
        <p:nvSpPr>
          <p:cNvPr id="7" name="TextBox 6"/>
          <p:cNvSpPr txBox="1"/>
          <p:nvPr/>
        </p:nvSpPr>
        <p:spPr>
          <a:xfrm>
            <a:off x="271351" y="1556792"/>
            <a:ext cx="3765971" cy="276999"/>
          </a:xfrm>
          <a:prstGeom prst="rect">
            <a:avLst/>
          </a:prstGeom>
          <a:noFill/>
        </p:spPr>
        <p:txBody>
          <a:bodyPr wrap="square" rtlCol="0">
            <a:spAutoFit/>
          </a:bodyPr>
          <a:lstStyle/>
          <a:p>
            <a:r>
              <a:rPr lang="en-US" sz="1200" b="1" dirty="0" smtClean="0">
                <a:latin typeface="+mn-lt"/>
              </a:rPr>
              <a:t>Gini Coefficient across nine provinces, 2015 and 2016</a:t>
            </a:r>
            <a:endParaRPr lang="en-US" sz="1200" b="1" dirty="0">
              <a:latin typeface="+mn-lt"/>
            </a:endParaRPr>
          </a:p>
        </p:txBody>
      </p:sp>
      <p:sp>
        <p:nvSpPr>
          <p:cNvPr id="8" name="TextBox 7"/>
          <p:cNvSpPr txBox="1"/>
          <p:nvPr/>
        </p:nvSpPr>
        <p:spPr>
          <a:xfrm>
            <a:off x="271351" y="3866194"/>
            <a:ext cx="3600400" cy="276999"/>
          </a:xfrm>
          <a:prstGeom prst="rect">
            <a:avLst/>
          </a:prstGeom>
          <a:noFill/>
        </p:spPr>
        <p:txBody>
          <a:bodyPr wrap="square" rtlCol="0">
            <a:spAutoFit/>
          </a:bodyPr>
          <a:lstStyle/>
          <a:p>
            <a:r>
              <a:rPr lang="en-US" sz="1200" b="1" dirty="0">
                <a:latin typeface="+mn-lt"/>
              </a:rPr>
              <a:t>Gini </a:t>
            </a:r>
            <a:r>
              <a:rPr lang="en-US" sz="1200" b="1" dirty="0" smtClean="0">
                <a:latin typeface="+mn-lt"/>
              </a:rPr>
              <a:t>Coefficient </a:t>
            </a:r>
            <a:r>
              <a:rPr lang="en-US" sz="1200" b="1" dirty="0">
                <a:latin typeface="+mn-lt"/>
              </a:rPr>
              <a:t>across </a:t>
            </a:r>
            <a:r>
              <a:rPr lang="en-US" sz="1200" b="1" dirty="0" smtClean="0">
                <a:latin typeface="+mn-lt"/>
              </a:rPr>
              <a:t>metros, </a:t>
            </a:r>
            <a:r>
              <a:rPr lang="en-US" sz="1200" b="1" dirty="0">
                <a:latin typeface="+mn-lt"/>
              </a:rPr>
              <a:t>2015 and 2016</a:t>
            </a:r>
          </a:p>
        </p:txBody>
      </p:sp>
      <p:graphicFrame>
        <p:nvGraphicFramePr>
          <p:cNvPr id="13" name="Chart 12"/>
          <p:cNvGraphicFramePr/>
          <p:nvPr>
            <p:extLst/>
          </p:nvPr>
        </p:nvGraphicFramePr>
        <p:xfrm>
          <a:off x="5004048" y="4143193"/>
          <a:ext cx="3744416" cy="245378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004048" y="3863181"/>
            <a:ext cx="3600400" cy="276999"/>
          </a:xfrm>
          <a:prstGeom prst="rect">
            <a:avLst/>
          </a:prstGeom>
          <a:noFill/>
        </p:spPr>
        <p:txBody>
          <a:bodyPr wrap="square" rtlCol="0">
            <a:spAutoFit/>
          </a:bodyPr>
          <a:lstStyle/>
          <a:p>
            <a:r>
              <a:rPr lang="en-US" sz="1200" b="1" dirty="0" smtClean="0">
                <a:latin typeface="+mn-lt"/>
              </a:rPr>
              <a:t>GVA Growth across the Metro Municipalities</a:t>
            </a:r>
            <a:endParaRPr lang="en-US" sz="1200" b="1" dirty="0">
              <a:latin typeface="+mn-lt"/>
            </a:endParaRPr>
          </a:p>
        </p:txBody>
      </p:sp>
      <p:graphicFrame>
        <p:nvGraphicFramePr>
          <p:cNvPr id="16" name="Chart 15"/>
          <p:cNvGraphicFramePr>
            <a:graphicFrameLocks/>
          </p:cNvGraphicFramePr>
          <p:nvPr>
            <p:extLst>
              <p:ext uri="{D42A27DB-BD31-4B8C-83A1-F6EECF244321}">
                <p14:modId xmlns:p14="http://schemas.microsoft.com/office/powerpoint/2010/main" xmlns="" val="2473949361"/>
              </p:ext>
            </p:extLst>
          </p:nvPr>
        </p:nvGraphicFramePr>
        <p:xfrm>
          <a:off x="252753" y="1833791"/>
          <a:ext cx="4535271" cy="2029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xmlns="" val="4174052360"/>
              </p:ext>
            </p:extLst>
          </p:nvPr>
        </p:nvGraphicFramePr>
        <p:xfrm>
          <a:off x="216024" y="4140181"/>
          <a:ext cx="4572000" cy="2462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151958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effectLst/>
              </a:rPr>
              <a:t>Chapter 1. </a:t>
            </a:r>
            <a:r>
              <a:rPr lang="en-ZA" sz="3600" dirty="0" smtClean="0">
                <a:effectLst/>
              </a:rPr>
              <a:t>Approach and Scene Setting</a:t>
            </a:r>
            <a:endParaRPr lang="en-ZA" sz="3600" dirty="0">
              <a:effectLst/>
            </a:endParaRPr>
          </a:p>
        </p:txBody>
      </p:sp>
      <p:sp>
        <p:nvSpPr>
          <p:cNvPr id="3" name="Content Placeholder 2"/>
          <p:cNvSpPr>
            <a:spLocks noGrp="1"/>
          </p:cNvSpPr>
          <p:nvPr>
            <p:ph idx="1"/>
          </p:nvPr>
        </p:nvSpPr>
        <p:spPr>
          <a:xfrm>
            <a:off x="251520" y="1556791"/>
            <a:ext cx="8640960" cy="5045621"/>
          </a:xfrm>
        </p:spPr>
        <p:txBody>
          <a:bodyPr/>
          <a:lstStyle/>
          <a:p>
            <a:pPr lvl="0" algn="just"/>
            <a:r>
              <a:rPr lang="en-US" sz="2800" b="1" dirty="0" smtClean="0"/>
              <a:t>Chapter sets the scene by building and using long-term macro-micro model, </a:t>
            </a:r>
            <a:r>
              <a:rPr lang="en-US" sz="2800" b="1" dirty="0"/>
              <a:t>in order to develop prospective scenarios for socio-economic </a:t>
            </a:r>
            <a:r>
              <a:rPr lang="en-US" sz="2800" b="1" dirty="0" smtClean="0"/>
              <a:t>consequences of government interventions from 2018 to 2030</a:t>
            </a:r>
            <a:endParaRPr lang="en-US" sz="2800" b="1" dirty="0"/>
          </a:p>
          <a:p>
            <a:pPr lvl="1" algn="just"/>
            <a:r>
              <a:rPr lang="en-US" sz="2000" dirty="0" smtClean="0"/>
              <a:t>Model provides consistent </a:t>
            </a:r>
            <a:r>
              <a:rPr lang="en-US" sz="2000" dirty="0"/>
              <a:t>framework to explore possible medium term developments, based on main structural features of </a:t>
            </a:r>
            <a:r>
              <a:rPr lang="en-US" sz="2000" dirty="0" smtClean="0"/>
              <a:t>the </a:t>
            </a:r>
            <a:r>
              <a:rPr lang="en-US" sz="2000" dirty="0"/>
              <a:t>economy</a:t>
            </a:r>
          </a:p>
          <a:p>
            <a:pPr lvl="1" algn="just"/>
            <a:r>
              <a:rPr lang="en-US" sz="2000" dirty="0"/>
              <a:t>This type of modeling allows combining detailed databases with a sound micro-based theoretical framework capturing the interdependence and inter-linkages of markets. </a:t>
            </a:r>
          </a:p>
          <a:p>
            <a:pPr lvl="1" algn="just"/>
            <a:r>
              <a:rPr lang="en-US" sz="2000" dirty="0"/>
              <a:t>With such characteristics, </a:t>
            </a:r>
            <a:r>
              <a:rPr lang="en-US" sz="2000" dirty="0" smtClean="0"/>
              <a:t>dynamic CGE-</a:t>
            </a:r>
            <a:r>
              <a:rPr lang="en-US" sz="2000" dirty="0" err="1" smtClean="0"/>
              <a:t>microsimulation</a:t>
            </a:r>
            <a:r>
              <a:rPr lang="en-US" sz="2000" dirty="0" smtClean="0"/>
              <a:t> </a:t>
            </a:r>
            <a:r>
              <a:rPr lang="en-US" sz="2000" dirty="0"/>
              <a:t>models are useful tools to assess the long term impact of shocks and structural </a:t>
            </a:r>
            <a:r>
              <a:rPr lang="en-US" sz="2000" dirty="0" smtClean="0"/>
              <a:t>reforms on growth, employment, poverty and inequality</a:t>
            </a:r>
            <a:endParaRPr lang="en-ZA" sz="2000" dirty="0"/>
          </a:p>
          <a:p>
            <a:pPr>
              <a:lnSpc>
                <a:spcPct val="90000"/>
              </a:lnSpc>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11</a:t>
            </a:fld>
            <a:endParaRPr lang="en-ZA" dirty="0"/>
          </a:p>
        </p:txBody>
      </p:sp>
    </p:spTree>
    <p:extLst>
      <p:ext uri="{BB962C8B-B14F-4D97-AF65-F5344CB8AC3E}">
        <p14:creationId xmlns:p14="http://schemas.microsoft.com/office/powerpoint/2010/main" xmlns="" val="749663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Key Results I</a:t>
            </a:r>
            <a:endParaRPr lang="en-ZA" dirty="0">
              <a:effectLst/>
            </a:endParaRPr>
          </a:p>
        </p:txBody>
      </p:sp>
      <p:sp>
        <p:nvSpPr>
          <p:cNvPr id="3" name="Content Placeholder 2"/>
          <p:cNvSpPr>
            <a:spLocks noGrp="1"/>
          </p:cNvSpPr>
          <p:nvPr>
            <p:ph idx="1"/>
          </p:nvPr>
        </p:nvSpPr>
        <p:spPr/>
        <p:txBody>
          <a:bodyPr/>
          <a:lstStyle/>
          <a:p>
            <a:r>
              <a:rPr lang="en-US" sz="2400" dirty="0" smtClean="0"/>
              <a:t>Current </a:t>
            </a:r>
            <a:r>
              <a:rPr lang="en-US" sz="2400" dirty="0"/>
              <a:t>economic situation, including its implications for sustainable development poses serious challenges. Within this context, the following key messages, distilled from a careful review of analyses and </a:t>
            </a:r>
            <a:r>
              <a:rPr lang="en-US" sz="2400" dirty="0" smtClean="0"/>
              <a:t>modelling, </a:t>
            </a:r>
            <a:r>
              <a:rPr lang="en-US" sz="2400" dirty="0"/>
              <a:t>are of relevance for the implementation of the 2030 NDP </a:t>
            </a:r>
            <a:r>
              <a:rPr lang="en-US" sz="2400" dirty="0" smtClean="0"/>
              <a:t>agenda:</a:t>
            </a:r>
            <a:endParaRPr lang="en-ZA" sz="2400" dirty="0" smtClean="0"/>
          </a:p>
          <a:p>
            <a:pPr lvl="1" algn="just"/>
            <a:r>
              <a:rPr lang="en-US" sz="1800" dirty="0" smtClean="0"/>
              <a:t>Stability </a:t>
            </a:r>
            <a:r>
              <a:rPr lang="en-US" sz="1800" dirty="0"/>
              <a:t>in the macroeconomic system underpins development</a:t>
            </a:r>
          </a:p>
          <a:p>
            <a:pPr lvl="1" algn="just"/>
            <a:r>
              <a:rPr lang="en-US" sz="1800" dirty="0"/>
              <a:t>Spheres of government need adequate fiscal space for accelerating development</a:t>
            </a:r>
          </a:p>
          <a:p>
            <a:pPr lvl="1" algn="just"/>
            <a:r>
              <a:rPr lang="en-US" sz="1800" dirty="0"/>
              <a:t>Development is multidimensional and context specific and driven by the structural transformation towards economic diversification, stable growth and improved living standards, balanced growth across the rural and industrial spaces</a:t>
            </a:r>
          </a:p>
          <a:p>
            <a:pPr lvl="1" algn="just"/>
            <a:r>
              <a:rPr lang="en-US" sz="1800" dirty="0"/>
              <a:t>Development planning, coordination and State capacity are important for achieving results</a:t>
            </a:r>
          </a:p>
          <a:p>
            <a:pPr lvl="1" algn="just"/>
            <a:endParaRPr lang="en-ZA" sz="2000" dirty="0"/>
          </a:p>
        </p:txBody>
      </p:sp>
      <p:sp>
        <p:nvSpPr>
          <p:cNvPr id="5" name="Slide Number Placeholder 4"/>
          <p:cNvSpPr>
            <a:spLocks noGrp="1"/>
          </p:cNvSpPr>
          <p:nvPr>
            <p:ph type="sldNum" sz="quarter" idx="10"/>
          </p:nvPr>
        </p:nvSpPr>
        <p:spPr/>
        <p:txBody>
          <a:bodyPr/>
          <a:lstStyle/>
          <a:p>
            <a:pPr>
              <a:defRPr/>
            </a:pPr>
            <a:fld id="{F1102E04-C8CA-4535-B9A8-E00E6E7F4501}" type="slidenum">
              <a:rPr lang="en-ZA" smtClean="0"/>
              <a:pPr>
                <a:defRPr/>
              </a:pPr>
              <a:t>12</a:t>
            </a:fld>
            <a:endParaRPr lang="en-ZA" dirty="0"/>
          </a:p>
        </p:txBody>
      </p:sp>
    </p:spTree>
    <p:extLst>
      <p:ext uri="{BB962C8B-B14F-4D97-AF65-F5344CB8AC3E}">
        <p14:creationId xmlns:p14="http://schemas.microsoft.com/office/powerpoint/2010/main" xmlns="" val="3712354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Key Results II</a:t>
            </a:r>
            <a:endParaRPr lang="en-ZA" dirty="0">
              <a:effectLst/>
            </a:endParaRPr>
          </a:p>
        </p:txBody>
      </p:sp>
      <p:sp>
        <p:nvSpPr>
          <p:cNvPr id="3" name="Content Placeholder 2"/>
          <p:cNvSpPr>
            <a:spLocks noGrp="1"/>
          </p:cNvSpPr>
          <p:nvPr>
            <p:ph idx="1"/>
          </p:nvPr>
        </p:nvSpPr>
        <p:spPr/>
        <p:txBody>
          <a:bodyPr/>
          <a:lstStyle/>
          <a:p>
            <a:r>
              <a:rPr lang="en-ZA" dirty="0" smtClean="0"/>
              <a:t>Infrastructure provision</a:t>
            </a:r>
          </a:p>
          <a:p>
            <a:pPr lvl="1" algn="just"/>
            <a:r>
              <a:rPr lang="en-US" sz="2000" dirty="0"/>
              <a:t>Improved provision of infrastructure would be reflected in lower cost of service delivery in the medium term, and higher public spending (and related demand for investment goods) in the shorter </a:t>
            </a:r>
            <a:r>
              <a:rPr lang="en-US" sz="2000" dirty="0" smtClean="0"/>
              <a:t>run</a:t>
            </a:r>
          </a:p>
          <a:p>
            <a:pPr lvl="1" algn="just"/>
            <a:r>
              <a:rPr lang="en-US" sz="2000" dirty="0" smtClean="0"/>
              <a:t>The </a:t>
            </a:r>
            <a:r>
              <a:rPr lang="en-US" sz="2000" dirty="0"/>
              <a:t>Gini coefficient would decline by 0.3 percentage point under the influence of three factors: higher direct taxes (mostly borne by richest households) to finance the investment; lower consumer prices for poor households who devote a larger share of their consumption to transport expenditures; and higher demand for informal </a:t>
            </a:r>
            <a:r>
              <a:rPr lang="en-US" sz="2000" dirty="0" smtClean="0"/>
              <a:t>labour</a:t>
            </a:r>
          </a:p>
          <a:p>
            <a:pPr lvl="1" algn="just"/>
            <a:r>
              <a:rPr lang="en-US" sz="2000" dirty="0" smtClean="0"/>
              <a:t>Dynamic </a:t>
            </a:r>
            <a:r>
              <a:rPr lang="en-US" sz="2000" dirty="0"/>
              <a:t>effects would include (i) higher labor supply of unskilled labor, (ii) lower savings and private investments. </a:t>
            </a:r>
            <a:endParaRPr lang="en-US" sz="2000" dirty="0" smtClean="0"/>
          </a:p>
          <a:p>
            <a:r>
              <a:rPr lang="en-US" sz="2000" dirty="0" smtClean="0"/>
              <a:t>The </a:t>
            </a:r>
            <a:r>
              <a:rPr lang="en-US" sz="2000" dirty="0"/>
              <a:t>same </a:t>
            </a:r>
            <a:r>
              <a:rPr lang="en-US" sz="2000" dirty="0" smtClean="0"/>
              <a:t>applies </a:t>
            </a:r>
            <a:r>
              <a:rPr lang="en-US" sz="2000" dirty="0"/>
              <a:t>to other public infrastructure </a:t>
            </a:r>
            <a:r>
              <a:rPr lang="en-US" sz="2000" dirty="0" smtClean="0"/>
              <a:t>and </a:t>
            </a:r>
            <a:r>
              <a:rPr lang="en-US" sz="2000" dirty="0"/>
              <a:t>human </a:t>
            </a:r>
            <a:r>
              <a:rPr lang="en-US" sz="2000" dirty="0" smtClean="0"/>
              <a:t>capital</a:t>
            </a:r>
            <a:endParaRPr lang="en-ZA" sz="2000" dirty="0"/>
          </a:p>
        </p:txBody>
      </p:sp>
      <p:sp>
        <p:nvSpPr>
          <p:cNvPr id="5" name="Slide Number Placeholder 4"/>
          <p:cNvSpPr>
            <a:spLocks noGrp="1"/>
          </p:cNvSpPr>
          <p:nvPr>
            <p:ph type="sldNum" sz="quarter" idx="10"/>
          </p:nvPr>
        </p:nvSpPr>
        <p:spPr/>
        <p:txBody>
          <a:bodyPr/>
          <a:lstStyle/>
          <a:p>
            <a:pPr>
              <a:defRPr/>
            </a:pPr>
            <a:fld id="{F1102E04-C8CA-4535-B9A8-E00E6E7F4501}" type="slidenum">
              <a:rPr lang="en-ZA" smtClean="0"/>
              <a:pPr>
                <a:defRPr/>
              </a:pPr>
              <a:t>13</a:t>
            </a:fld>
            <a:endParaRPr lang="en-ZA" dirty="0"/>
          </a:p>
        </p:txBody>
      </p:sp>
    </p:spTree>
    <p:extLst>
      <p:ext uri="{BB962C8B-B14F-4D97-AF65-F5344CB8AC3E}">
        <p14:creationId xmlns:p14="http://schemas.microsoft.com/office/powerpoint/2010/main" xmlns="" val="2465404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effectLst/>
              </a:rPr>
              <a:t>Recommendations</a:t>
            </a:r>
          </a:p>
        </p:txBody>
      </p:sp>
      <p:sp>
        <p:nvSpPr>
          <p:cNvPr id="3" name="Content Placeholder 2"/>
          <p:cNvSpPr>
            <a:spLocks noGrp="1"/>
          </p:cNvSpPr>
          <p:nvPr>
            <p:ph idx="1"/>
          </p:nvPr>
        </p:nvSpPr>
        <p:spPr>
          <a:xfrm>
            <a:off x="251520" y="1556791"/>
            <a:ext cx="8640960" cy="5045621"/>
          </a:xfrm>
          <a:noFill/>
        </p:spPr>
        <p:txBody>
          <a:bodyPr/>
          <a:lstStyle/>
          <a:p>
            <a:pPr lvl="0"/>
            <a:r>
              <a:rPr lang="en-GB" sz="1800" dirty="0"/>
              <a:t>Over the medium term, </a:t>
            </a:r>
            <a:r>
              <a:rPr lang="en-GB" sz="1800" dirty="0" smtClean="0"/>
              <a:t>Government </a:t>
            </a:r>
            <a:r>
              <a:rPr lang="en-GB" sz="1800" dirty="0"/>
              <a:t>should </a:t>
            </a:r>
            <a:r>
              <a:rPr lang="en-GB" sz="1800" dirty="0">
                <a:solidFill>
                  <a:srgbClr val="FF0000"/>
                </a:solidFill>
              </a:rPr>
              <a:t>continue with a gradual programme of fiscal consolidation that entails reducing the budget deficit moderately but consistently</a:t>
            </a:r>
            <a:r>
              <a:rPr lang="en-GB" sz="1800" dirty="0"/>
              <a:t>. Such efforts to preserve fiscal sustainability must be maintained in the future, even with the addition of longer-term programmes such as the National Health </a:t>
            </a:r>
            <a:r>
              <a:rPr lang="en-GB" sz="1800" dirty="0" smtClean="0"/>
              <a:t>Insurance</a:t>
            </a:r>
            <a:endParaRPr lang="en-US" sz="1800" dirty="0"/>
          </a:p>
          <a:p>
            <a:pPr lvl="0"/>
            <a:r>
              <a:rPr lang="en-GB" sz="1800" dirty="0"/>
              <a:t>Government should actively and specifically continue pursuing the </a:t>
            </a:r>
            <a:r>
              <a:rPr lang="en-GB" sz="1800" dirty="0">
                <a:solidFill>
                  <a:srgbClr val="FF0000"/>
                </a:solidFill>
              </a:rPr>
              <a:t>implementation of significant capital investment in public infrastructure that has a positive impact on total factor productivity and employment</a:t>
            </a:r>
            <a:r>
              <a:rPr lang="en-GB" sz="1800" b="1" dirty="0">
                <a:solidFill>
                  <a:srgbClr val="FF0000"/>
                </a:solidFill>
              </a:rPr>
              <a:t> </a:t>
            </a:r>
            <a:r>
              <a:rPr lang="en-GB" sz="1800" dirty="0"/>
              <a:t>in the context of the National Development </a:t>
            </a:r>
            <a:r>
              <a:rPr lang="en-GB" sz="1800" dirty="0" smtClean="0"/>
              <a:t>Plan</a:t>
            </a:r>
            <a:endParaRPr lang="en-US" sz="1800" dirty="0"/>
          </a:p>
          <a:p>
            <a:pPr lvl="0"/>
            <a:r>
              <a:rPr lang="en-ZA" sz="1800" dirty="0"/>
              <a:t>National government </a:t>
            </a:r>
            <a:r>
              <a:rPr lang="en-ZA" sz="1800" dirty="0">
                <a:solidFill>
                  <a:srgbClr val="FF0000"/>
                </a:solidFill>
              </a:rPr>
              <a:t>develop and promote the development of urban-rural relations by</a:t>
            </a:r>
            <a:r>
              <a:rPr lang="en-ZA" sz="1800" dirty="0"/>
              <a:t>: </a:t>
            </a:r>
            <a:endParaRPr lang="en-US" sz="1800" dirty="0"/>
          </a:p>
          <a:p>
            <a:pPr lvl="1"/>
            <a:r>
              <a:rPr lang="en-ZA" sz="1700" dirty="0"/>
              <a:t>Strengthening rural-urban linkages and policy coor­dination between rural and urban spaces; </a:t>
            </a:r>
            <a:endParaRPr lang="en-US" sz="1700" dirty="0"/>
          </a:p>
          <a:p>
            <a:pPr lvl="1"/>
            <a:r>
              <a:rPr lang="en-ZA" sz="1700" dirty="0"/>
              <a:t>Ensuring rural infrastructure investments are better tar­geted; </a:t>
            </a:r>
            <a:endParaRPr lang="en-US" sz="1700" dirty="0"/>
          </a:p>
          <a:p>
            <a:pPr lvl="1"/>
            <a:r>
              <a:rPr lang="en-ZA" sz="1700" dirty="0"/>
              <a:t>Promoting productive social safety nets; and</a:t>
            </a:r>
            <a:endParaRPr lang="en-US" sz="1700" dirty="0"/>
          </a:p>
          <a:p>
            <a:pPr lvl="1"/>
            <a:r>
              <a:rPr lang="en-ZA" sz="1700" dirty="0"/>
              <a:t>Providing incentives to encourage new industries and businesses in rural areas as a strategy to decongest urban </a:t>
            </a:r>
            <a:r>
              <a:rPr lang="en-ZA" sz="1700" dirty="0" smtClean="0"/>
              <a:t>areas</a:t>
            </a:r>
            <a:endParaRPr lang="en-US" sz="1700" dirty="0"/>
          </a:p>
          <a:p>
            <a:pPr>
              <a:lnSpc>
                <a:spcPct val="90000"/>
              </a:lnSpc>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14</a:t>
            </a:fld>
            <a:endParaRPr lang="en-ZA" dirty="0"/>
          </a:p>
        </p:txBody>
      </p:sp>
    </p:spTree>
    <p:extLst>
      <p:ext uri="{BB962C8B-B14F-4D97-AF65-F5344CB8AC3E}">
        <p14:creationId xmlns:p14="http://schemas.microsoft.com/office/powerpoint/2010/main" xmlns="" val="2189093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07288" cy="1228998"/>
          </a:xfrm>
        </p:spPr>
        <p:txBody>
          <a:bodyPr>
            <a:noAutofit/>
          </a:bodyPr>
          <a:lstStyle/>
          <a:p>
            <a:r>
              <a:rPr lang="en-ZA" sz="2800" dirty="0">
                <a:effectLst/>
              </a:rPr>
              <a:t>Chapter 2. Assessment of Integrated Urban Development Framework and Cities Support Programme</a:t>
            </a:r>
          </a:p>
        </p:txBody>
      </p:sp>
      <p:sp>
        <p:nvSpPr>
          <p:cNvPr id="3" name="Content Placeholder 2"/>
          <p:cNvSpPr>
            <a:spLocks noGrp="1"/>
          </p:cNvSpPr>
          <p:nvPr>
            <p:ph idx="1"/>
          </p:nvPr>
        </p:nvSpPr>
        <p:spPr>
          <a:xfrm>
            <a:off x="251520" y="1556792"/>
            <a:ext cx="8640960" cy="5045620"/>
          </a:xfrm>
        </p:spPr>
        <p:txBody>
          <a:bodyPr/>
          <a:lstStyle/>
          <a:p>
            <a:pPr algn="just"/>
            <a:r>
              <a:rPr lang="en-ZA" sz="2000" dirty="0"/>
              <a:t>C</a:t>
            </a:r>
            <a:r>
              <a:rPr lang="en-ZA" sz="2000" dirty="0" smtClean="0"/>
              <a:t>ontextual urban challenge: </a:t>
            </a:r>
            <a:endParaRPr lang="en-GB" sz="2000" dirty="0" smtClean="0"/>
          </a:p>
          <a:p>
            <a:pPr lvl="1" algn="just"/>
            <a:r>
              <a:rPr lang="en-GB" sz="1800" dirty="0" smtClean="0"/>
              <a:t>Post-1994</a:t>
            </a:r>
            <a:r>
              <a:rPr lang="en-GB" sz="1800" dirty="0"/>
              <a:t>, </a:t>
            </a:r>
            <a:r>
              <a:rPr lang="en-GB" sz="1800" dirty="0" smtClean="0"/>
              <a:t>Government introduced </a:t>
            </a:r>
            <a:r>
              <a:rPr lang="en-GB" sz="1800" dirty="0"/>
              <a:t>numerous policies driven by </a:t>
            </a:r>
            <a:r>
              <a:rPr lang="en-GB" sz="1800" dirty="0" smtClean="0"/>
              <a:t>urgent </a:t>
            </a:r>
            <a:r>
              <a:rPr lang="en-GB" sz="1800" dirty="0"/>
              <a:t>need to address inequality and </a:t>
            </a:r>
            <a:r>
              <a:rPr lang="en-GB" sz="1800" dirty="0" smtClean="0"/>
              <a:t>injustices </a:t>
            </a:r>
            <a:r>
              <a:rPr lang="en-GB" sz="1800" dirty="0"/>
              <a:t>of the </a:t>
            </a:r>
            <a:r>
              <a:rPr lang="en-GB" sz="1800" dirty="0" smtClean="0"/>
              <a:t>past</a:t>
            </a:r>
          </a:p>
          <a:p>
            <a:pPr lvl="1" algn="just"/>
            <a:r>
              <a:rPr lang="en-GB" sz="1800" dirty="0"/>
              <a:t>In recent times, </a:t>
            </a:r>
            <a:r>
              <a:rPr lang="en-GB" sz="1800" dirty="0" smtClean="0"/>
              <a:t>National </a:t>
            </a:r>
            <a:r>
              <a:rPr lang="en-GB" sz="1800" dirty="0"/>
              <a:t>Treasury has championed the Cities Support Programme (CSP) </a:t>
            </a:r>
            <a:r>
              <a:rPr lang="en-GB" sz="1800" dirty="0" smtClean="0"/>
              <a:t>while </a:t>
            </a:r>
            <a:r>
              <a:rPr lang="en-GB" sz="1800" dirty="0"/>
              <a:t>the Department of Cooperative Governance and Traditional Affairs (COGTA) coordinates the Integrated Urban Development Framework (IUDF</a:t>
            </a:r>
            <a:r>
              <a:rPr lang="en-GB" sz="1800" dirty="0" smtClean="0"/>
              <a:t>)</a:t>
            </a:r>
            <a:endParaRPr lang="en-ZA" sz="1800" dirty="0" smtClean="0"/>
          </a:p>
          <a:p>
            <a:pPr lvl="1" algn="just"/>
            <a:r>
              <a:rPr lang="en-GB" sz="1800" dirty="0"/>
              <a:t>Notwithstanding </a:t>
            </a:r>
            <a:r>
              <a:rPr lang="en-GB" sz="1800" dirty="0" smtClean="0"/>
              <a:t>ongoing </a:t>
            </a:r>
            <a:r>
              <a:rPr lang="en-GB" sz="1800" dirty="0"/>
              <a:t>efforts, </a:t>
            </a:r>
            <a:r>
              <a:rPr lang="en-GB" sz="1800" dirty="0" smtClean="0"/>
              <a:t>there is still rapid </a:t>
            </a:r>
            <a:r>
              <a:rPr lang="en-GB" sz="1800" dirty="0"/>
              <a:t>urbanisation, urban inequality and </a:t>
            </a:r>
            <a:r>
              <a:rPr lang="en-GB" sz="1800" dirty="0" smtClean="0"/>
              <a:t>poverty</a:t>
            </a:r>
            <a:endParaRPr lang="en-GB" sz="1800" dirty="0"/>
          </a:p>
          <a:p>
            <a:pPr algn="just"/>
            <a:r>
              <a:rPr lang="en-GB" sz="1800" dirty="0" smtClean="0">
                <a:solidFill>
                  <a:srgbClr val="FF0000"/>
                </a:solidFill>
              </a:rPr>
              <a:t>Question: Are </a:t>
            </a:r>
            <a:r>
              <a:rPr lang="en-GB" sz="1800" dirty="0">
                <a:solidFill>
                  <a:srgbClr val="FF0000"/>
                </a:solidFill>
              </a:rPr>
              <a:t>these urban policies, planning processes and practices </a:t>
            </a:r>
            <a:r>
              <a:rPr lang="en-GB" sz="1800" dirty="0" smtClean="0">
                <a:solidFill>
                  <a:srgbClr val="FF0000"/>
                </a:solidFill>
              </a:rPr>
              <a:t>a </a:t>
            </a:r>
            <a:r>
              <a:rPr lang="en-GB" sz="1800" dirty="0">
                <a:solidFill>
                  <a:srgbClr val="FF0000"/>
                </a:solidFill>
              </a:rPr>
              <a:t>sound and adequate response to urbanisation challenges at the level of metropolitan </a:t>
            </a:r>
            <a:r>
              <a:rPr lang="en-GB" sz="1800" dirty="0" smtClean="0">
                <a:solidFill>
                  <a:srgbClr val="FF0000"/>
                </a:solidFill>
              </a:rPr>
              <a:t>cities?</a:t>
            </a:r>
          </a:p>
          <a:p>
            <a:pPr algn="just"/>
            <a:r>
              <a:rPr lang="en-ZA" sz="2000" dirty="0" smtClean="0"/>
              <a:t>Methodology: </a:t>
            </a:r>
            <a:endParaRPr lang="en-GB" sz="2000" dirty="0" smtClean="0"/>
          </a:p>
          <a:p>
            <a:pPr lvl="1" algn="just"/>
            <a:r>
              <a:rPr lang="en-GB" sz="1800" dirty="0" smtClean="0"/>
              <a:t>Chapter </a:t>
            </a:r>
            <a:r>
              <a:rPr lang="en-GB" sz="1800" dirty="0"/>
              <a:t>uses a combination of ex-post and ex-ante assessment </a:t>
            </a:r>
            <a:r>
              <a:rPr lang="en-GB" sz="1800" dirty="0" smtClean="0"/>
              <a:t>methods</a:t>
            </a:r>
          </a:p>
          <a:p>
            <a:pPr lvl="1" algn="just"/>
            <a:r>
              <a:rPr lang="en-GB" sz="1800" dirty="0" smtClean="0"/>
              <a:t>Ex-post </a:t>
            </a:r>
            <a:r>
              <a:rPr lang="en-GB" sz="1800" dirty="0"/>
              <a:t>assessment </a:t>
            </a:r>
            <a:r>
              <a:rPr lang="en-GB" sz="1800" dirty="0" smtClean="0"/>
              <a:t>applied </a:t>
            </a:r>
            <a:r>
              <a:rPr lang="en-GB" sz="1800" dirty="0"/>
              <a:t>predominantly to programmes that have been in existence for a long time while </a:t>
            </a:r>
            <a:r>
              <a:rPr lang="en-GB" sz="1800" dirty="0" smtClean="0"/>
              <a:t>ex-ante </a:t>
            </a:r>
            <a:r>
              <a:rPr lang="en-GB" sz="1800" dirty="0"/>
              <a:t>assessment </a:t>
            </a:r>
            <a:r>
              <a:rPr lang="en-GB" sz="1800" dirty="0" smtClean="0"/>
              <a:t>used </a:t>
            </a:r>
            <a:r>
              <a:rPr lang="en-GB" sz="1800" dirty="0"/>
              <a:t>in cases where implementation is in </a:t>
            </a:r>
            <a:r>
              <a:rPr lang="en-GB" sz="1800" dirty="0" smtClean="0"/>
              <a:t>progress</a:t>
            </a:r>
            <a:endParaRPr lang="en-ZA" sz="2000" dirty="0" smtClean="0"/>
          </a:p>
          <a:p>
            <a:pPr>
              <a:lnSpc>
                <a:spcPct val="90000"/>
              </a:lnSpc>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15</a:t>
            </a:fld>
            <a:endParaRPr lang="en-ZA" dirty="0"/>
          </a:p>
        </p:txBody>
      </p:sp>
    </p:spTree>
    <p:extLst>
      <p:ext uri="{BB962C8B-B14F-4D97-AF65-F5344CB8AC3E}">
        <p14:creationId xmlns:p14="http://schemas.microsoft.com/office/powerpoint/2010/main" xmlns="" val="51749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effectLst/>
              </a:rPr>
              <a:t>Chapter 2. </a:t>
            </a:r>
            <a:r>
              <a:rPr lang="en-ZA" dirty="0" smtClean="0">
                <a:effectLst/>
              </a:rPr>
              <a:t>Findings of the Research</a:t>
            </a:r>
            <a:endParaRPr lang="en-ZA" dirty="0">
              <a:effectLst/>
            </a:endParaRPr>
          </a:p>
        </p:txBody>
      </p:sp>
      <p:sp>
        <p:nvSpPr>
          <p:cNvPr id="3" name="Content Placeholder 2"/>
          <p:cNvSpPr>
            <a:spLocks noGrp="1"/>
          </p:cNvSpPr>
          <p:nvPr>
            <p:ph idx="1"/>
          </p:nvPr>
        </p:nvSpPr>
        <p:spPr>
          <a:xfrm>
            <a:off x="251520" y="1556792"/>
            <a:ext cx="8640960" cy="5184774"/>
          </a:xfrm>
        </p:spPr>
        <p:txBody>
          <a:bodyPr/>
          <a:lstStyle/>
          <a:p>
            <a:pPr algn="just"/>
            <a:r>
              <a:rPr lang="en-GB" sz="1900" dirty="0" smtClean="0"/>
              <a:t>The Urban </a:t>
            </a:r>
            <a:r>
              <a:rPr lang="en-GB" sz="1900" dirty="0"/>
              <a:t>Development Framework </a:t>
            </a:r>
            <a:r>
              <a:rPr lang="en-GB" sz="1900" dirty="0" smtClean="0"/>
              <a:t>(UDF) </a:t>
            </a:r>
            <a:r>
              <a:rPr lang="en-GB" sz="1900" dirty="0"/>
              <a:t>had intentions to deal with rapid urbanisation, urban poverty and </a:t>
            </a:r>
            <a:r>
              <a:rPr lang="en-GB" sz="1900" dirty="0" smtClean="0"/>
              <a:t>inequality</a:t>
            </a:r>
          </a:p>
          <a:p>
            <a:pPr lvl="1" algn="just"/>
            <a:r>
              <a:rPr lang="en-GB" sz="1700" dirty="0" smtClean="0"/>
              <a:t>Suffered </a:t>
            </a:r>
            <a:r>
              <a:rPr lang="en-GB" sz="1700" dirty="0"/>
              <a:t>from inconsistency in its </a:t>
            </a:r>
            <a:r>
              <a:rPr lang="en-GB" sz="1700" dirty="0" smtClean="0"/>
              <a:t>championing, coordination and </a:t>
            </a:r>
            <a:r>
              <a:rPr lang="en-GB" sz="1700" dirty="0"/>
              <a:t>lacked a specific funding instrument and implementation </a:t>
            </a:r>
            <a:r>
              <a:rPr lang="en-GB" sz="1700" dirty="0" smtClean="0"/>
              <a:t>plan</a:t>
            </a:r>
            <a:endParaRPr lang="en-GB" sz="1700" dirty="0"/>
          </a:p>
          <a:p>
            <a:pPr algn="just"/>
            <a:r>
              <a:rPr lang="en-GB" sz="1900" dirty="0" smtClean="0"/>
              <a:t>The </a:t>
            </a:r>
            <a:r>
              <a:rPr lang="en-GB" sz="1900" dirty="0"/>
              <a:t>CSP has a strong coordination element, as the programme works with national government to shift policy in a way that makes it easier for cities to work more efficiently, while working with cities to ensure economic growth and a reduction in </a:t>
            </a:r>
            <a:r>
              <a:rPr lang="en-GB" sz="1900" dirty="0" smtClean="0"/>
              <a:t>poverty</a:t>
            </a:r>
          </a:p>
          <a:p>
            <a:pPr algn="just"/>
            <a:r>
              <a:rPr lang="en-GB" sz="1900" dirty="0" smtClean="0"/>
              <a:t>Taking </a:t>
            </a:r>
            <a:r>
              <a:rPr lang="en-GB" sz="1900" dirty="0"/>
              <a:t>lessons from the </a:t>
            </a:r>
            <a:r>
              <a:rPr lang="en-GB" sz="1900" dirty="0" smtClean="0"/>
              <a:t>UDF, </a:t>
            </a:r>
            <a:r>
              <a:rPr lang="en-GB" sz="1900" dirty="0"/>
              <a:t>the IUDF process of preparation was more inclusive and </a:t>
            </a:r>
            <a:r>
              <a:rPr lang="en-GB" sz="1900" dirty="0" smtClean="0"/>
              <a:t>consultative</a:t>
            </a:r>
          </a:p>
          <a:p>
            <a:pPr lvl="1" algn="just"/>
            <a:r>
              <a:rPr lang="en-GB" sz="1700" dirty="0" smtClean="0"/>
              <a:t>To </a:t>
            </a:r>
            <a:r>
              <a:rPr lang="en-GB" sz="1700" dirty="0"/>
              <a:t>ensure implementation, </a:t>
            </a:r>
            <a:r>
              <a:rPr lang="en-GB" sz="1700" dirty="0" smtClean="0"/>
              <a:t>IUDF </a:t>
            </a:r>
            <a:r>
              <a:rPr lang="en-GB" sz="1700" dirty="0"/>
              <a:t>has identified coordination structures and also </a:t>
            </a:r>
            <a:r>
              <a:rPr lang="en-GB" sz="1700" dirty="0" smtClean="0"/>
              <a:t>acknowledges COGTA as </a:t>
            </a:r>
            <a:r>
              <a:rPr lang="en-GB" sz="1700" dirty="0"/>
              <a:t>department responsible for integrated urban development and thus for collaborating with other </a:t>
            </a:r>
            <a:r>
              <a:rPr lang="en-GB" sz="1700" dirty="0" smtClean="0"/>
              <a:t>stakeholders</a:t>
            </a:r>
          </a:p>
          <a:p>
            <a:pPr lvl="1" algn="just"/>
            <a:r>
              <a:rPr lang="en-GB" sz="1700" dirty="0" smtClean="0"/>
              <a:t>IUDF </a:t>
            </a:r>
            <a:r>
              <a:rPr lang="en-GB" sz="1700" dirty="0"/>
              <a:t>is an over-arching and multi-</a:t>
            </a:r>
            <a:r>
              <a:rPr lang="en-GB" sz="1700" dirty="0" err="1"/>
              <a:t>sectoral</a:t>
            </a:r>
            <a:r>
              <a:rPr lang="en-GB" sz="1700" dirty="0"/>
              <a:t> </a:t>
            </a:r>
            <a:r>
              <a:rPr lang="en-GB" sz="1700" dirty="0" smtClean="0"/>
              <a:t>framework but lacks a specific own funding </a:t>
            </a:r>
            <a:r>
              <a:rPr lang="en-GB" sz="1700" dirty="0"/>
              <a:t>instrument, hence its successful implementation is dependent on various </a:t>
            </a:r>
            <a:r>
              <a:rPr lang="en-GB" sz="1700" dirty="0" smtClean="0"/>
              <a:t>actors</a:t>
            </a:r>
            <a:endParaRPr lang="en-ZA" sz="17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16</a:t>
            </a:fld>
            <a:endParaRPr lang="en-ZA" dirty="0"/>
          </a:p>
        </p:txBody>
      </p:sp>
    </p:spTree>
    <p:extLst>
      <p:ext uri="{BB962C8B-B14F-4D97-AF65-F5344CB8AC3E}">
        <p14:creationId xmlns:p14="http://schemas.microsoft.com/office/powerpoint/2010/main" xmlns="" val="758603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Chapter 2. Recommendations</a:t>
            </a:r>
            <a:endParaRPr lang="en-ZA" sz="4000" dirty="0">
              <a:effectLst/>
            </a:endParaRPr>
          </a:p>
        </p:txBody>
      </p:sp>
      <p:sp>
        <p:nvSpPr>
          <p:cNvPr id="3" name="Content Placeholder 2"/>
          <p:cNvSpPr>
            <a:spLocks noGrp="1"/>
          </p:cNvSpPr>
          <p:nvPr>
            <p:ph idx="1"/>
          </p:nvPr>
        </p:nvSpPr>
        <p:spPr>
          <a:xfrm>
            <a:off x="251520" y="1556791"/>
            <a:ext cx="8640960" cy="5045621"/>
          </a:xfrm>
        </p:spPr>
        <p:txBody>
          <a:bodyPr/>
          <a:lstStyle/>
          <a:p>
            <a:pPr algn="just"/>
            <a:r>
              <a:rPr lang="en-ZA" sz="2200" dirty="0"/>
              <a:t>The Department of Cooperative Governance and Traditional Affairs and Department of Planning, Monitoring and Evaluation continue </a:t>
            </a:r>
            <a:r>
              <a:rPr lang="en-ZA" sz="2200" dirty="0">
                <a:solidFill>
                  <a:srgbClr val="FF0000"/>
                </a:solidFill>
              </a:rPr>
              <a:t>strengthening coordination and monitoring mechanisms</a:t>
            </a:r>
            <a:r>
              <a:rPr lang="en-ZA" sz="2200" dirty="0"/>
              <a:t> </a:t>
            </a:r>
            <a:r>
              <a:rPr lang="en-US" sz="2200" dirty="0"/>
              <a:t>(</a:t>
            </a:r>
            <a:r>
              <a:rPr lang="en-ZA" sz="2200" dirty="0"/>
              <a:t>by ensuring that departmental sector plans and strategic investments are aligned to local spatial plans and </a:t>
            </a:r>
            <a:r>
              <a:rPr lang="en-ZA" sz="2200" dirty="0" smtClean="0"/>
              <a:t>priorities </a:t>
            </a:r>
            <a:r>
              <a:rPr lang="en-ZA" sz="2200" dirty="0"/>
              <a:t>and coherent with national objectives espoused in the Integrated Urban Development </a:t>
            </a:r>
            <a:r>
              <a:rPr lang="en-ZA" sz="2200" dirty="0" smtClean="0"/>
              <a:t>Framework)</a:t>
            </a:r>
            <a:endParaRPr lang="en-ZA" sz="2200" dirty="0">
              <a:solidFill>
                <a:srgbClr val="FF0000"/>
              </a:solidFill>
            </a:endParaRPr>
          </a:p>
          <a:p>
            <a:pPr algn="just"/>
            <a:r>
              <a:rPr lang="en-ZA" sz="2200" dirty="0"/>
              <a:t>The Department of Cooperative Governance and Traditional Affairs and National Treasury </a:t>
            </a:r>
            <a:r>
              <a:rPr lang="en-ZA" sz="2200" dirty="0">
                <a:solidFill>
                  <a:srgbClr val="FF0000"/>
                </a:solidFill>
              </a:rPr>
              <a:t>consolidate the urban development related grants </a:t>
            </a:r>
            <a:r>
              <a:rPr lang="en-ZA" sz="2200" dirty="0"/>
              <a:t>(for example incorporate the Integrated City Development Grant into the Urban Settlement Development Grant) so as to achieve the Integrated Urban Development Framework objectives and address urban development </a:t>
            </a:r>
            <a:r>
              <a:rPr lang="en-ZA" sz="2200" dirty="0" smtClean="0"/>
              <a:t>holistically</a:t>
            </a:r>
            <a:endParaRPr lang="en-ZA" sz="2200" dirty="0"/>
          </a:p>
          <a:p>
            <a:pPr marL="0" indent="0">
              <a:lnSpc>
                <a:spcPct val="90000"/>
              </a:lnSpc>
              <a:buNone/>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17</a:t>
            </a:fld>
            <a:endParaRPr lang="en-ZA" dirty="0"/>
          </a:p>
        </p:txBody>
      </p:sp>
    </p:spTree>
    <p:extLst>
      <p:ext uri="{BB962C8B-B14F-4D97-AF65-F5344CB8AC3E}">
        <p14:creationId xmlns:p14="http://schemas.microsoft.com/office/powerpoint/2010/main" xmlns="" val="679913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a:effectLst/>
              </a:rPr>
              <a:t>Chapter 3. Cities Compaction: An Evaluation of Legislation and Policies</a:t>
            </a:r>
          </a:p>
        </p:txBody>
      </p:sp>
      <p:sp>
        <p:nvSpPr>
          <p:cNvPr id="3" name="Content Placeholder 2"/>
          <p:cNvSpPr>
            <a:spLocks noGrp="1"/>
          </p:cNvSpPr>
          <p:nvPr>
            <p:ph idx="1"/>
          </p:nvPr>
        </p:nvSpPr>
        <p:spPr>
          <a:xfrm>
            <a:off x="251520" y="1556791"/>
            <a:ext cx="8640960" cy="5045621"/>
          </a:xfrm>
        </p:spPr>
        <p:txBody>
          <a:bodyPr/>
          <a:lstStyle/>
          <a:p>
            <a:pPr algn="just"/>
            <a:r>
              <a:rPr lang="en-GB" sz="2000" dirty="0" smtClean="0"/>
              <a:t>In </a:t>
            </a:r>
            <a:r>
              <a:rPr lang="en-GB" sz="2000" dirty="0"/>
              <a:t>2011 </a:t>
            </a:r>
            <a:r>
              <a:rPr lang="en-GB" sz="2000" dirty="0" smtClean="0"/>
              <a:t>the Commission recommended that </a:t>
            </a:r>
            <a:r>
              <a:rPr lang="en-GB" sz="2000" dirty="0"/>
              <a:t>South Africa needed to pursue </a:t>
            </a:r>
            <a:r>
              <a:rPr lang="en-GB" sz="2000" dirty="0" smtClean="0"/>
              <a:t>development </a:t>
            </a:r>
            <a:r>
              <a:rPr lang="en-GB" sz="2000" dirty="0"/>
              <a:t>of a compact city form as this urban form is more </a:t>
            </a:r>
            <a:r>
              <a:rPr lang="en-GB" sz="2000" dirty="0" smtClean="0"/>
              <a:t>beneficial</a:t>
            </a:r>
          </a:p>
          <a:p>
            <a:pPr algn="just"/>
            <a:r>
              <a:rPr lang="en-ZA" sz="2000" dirty="0"/>
              <a:t>Compact City is a high density urban settlement that has the following main characteristics</a:t>
            </a:r>
            <a:r>
              <a:rPr lang="en-ZA" sz="2000" dirty="0" smtClean="0"/>
              <a:t>:</a:t>
            </a:r>
          </a:p>
          <a:p>
            <a:pPr lvl="1" algn="just"/>
            <a:r>
              <a:rPr lang="en-GB" sz="1400" dirty="0" smtClean="0"/>
              <a:t>Central area revitalisation; High density development</a:t>
            </a:r>
          </a:p>
          <a:p>
            <a:pPr lvl="1" algn="just"/>
            <a:r>
              <a:rPr lang="en-GB" sz="1400" dirty="0" smtClean="0"/>
              <a:t>Mixed use development; Services and facilities: hospitals, parks, schools, leisure and fun</a:t>
            </a:r>
          </a:p>
          <a:p>
            <a:r>
              <a:rPr lang="en-US" sz="2000" dirty="0"/>
              <a:t>Policies of urban compaction involve:</a:t>
            </a:r>
            <a:endParaRPr lang="en-ZA" sz="2000" dirty="0"/>
          </a:p>
          <a:p>
            <a:pPr lvl="1"/>
            <a:r>
              <a:rPr lang="en-US" sz="1400" dirty="0"/>
              <a:t>promotion of urban </a:t>
            </a:r>
            <a:r>
              <a:rPr lang="en-US" sz="1400" dirty="0" smtClean="0"/>
              <a:t>regeneration; r</a:t>
            </a:r>
            <a:r>
              <a:rPr lang="en-NZ" sz="1400" dirty="0" err="1"/>
              <a:t>evitalisation</a:t>
            </a:r>
            <a:r>
              <a:rPr lang="en-US" sz="1400" dirty="0"/>
              <a:t> of town centers</a:t>
            </a:r>
            <a:endParaRPr lang="en-ZA" sz="1400" dirty="0"/>
          </a:p>
          <a:p>
            <a:pPr lvl="1"/>
            <a:r>
              <a:rPr lang="en-US" sz="1400" dirty="0"/>
              <a:t>restraint on urban sprawl </a:t>
            </a:r>
            <a:r>
              <a:rPr lang="en-US" sz="1400" dirty="0" smtClean="0"/>
              <a:t>development; higher </a:t>
            </a:r>
            <a:r>
              <a:rPr lang="en-US" sz="1400" dirty="0"/>
              <a:t>densities</a:t>
            </a:r>
            <a:endParaRPr lang="en-ZA" sz="1400" dirty="0"/>
          </a:p>
          <a:p>
            <a:pPr lvl="1"/>
            <a:r>
              <a:rPr lang="en-US" sz="1400" dirty="0"/>
              <a:t>mixed-use </a:t>
            </a:r>
            <a:r>
              <a:rPr lang="en-US" sz="1400" dirty="0" smtClean="0"/>
              <a:t>development; promotion </a:t>
            </a:r>
            <a:r>
              <a:rPr lang="en-US" sz="1400" dirty="0"/>
              <a:t>of public transport and </a:t>
            </a:r>
            <a:endParaRPr lang="en-ZA" sz="1400" dirty="0"/>
          </a:p>
          <a:p>
            <a:pPr lvl="0" algn="just"/>
            <a:r>
              <a:rPr lang="en-GB" sz="2000" dirty="0" smtClean="0"/>
              <a:t>Benefits </a:t>
            </a:r>
            <a:r>
              <a:rPr lang="en-GB" sz="2000" dirty="0"/>
              <a:t>included lower costs and expenditures by households, a reduction in public infrastructure investment requirements, smaller public transport subsidies, and less carbon </a:t>
            </a:r>
            <a:r>
              <a:rPr lang="en-GB" sz="2000" dirty="0" smtClean="0"/>
              <a:t>emissions </a:t>
            </a:r>
          </a:p>
          <a:p>
            <a:pPr lvl="2" algn="just"/>
            <a:r>
              <a:rPr lang="en-GB" sz="1500" dirty="0" smtClean="0"/>
              <a:t>Despite many strategies and policies </a:t>
            </a:r>
            <a:r>
              <a:rPr lang="en-GB" sz="1500" dirty="0"/>
              <a:t>espousing </a:t>
            </a:r>
            <a:r>
              <a:rPr lang="en-GB" sz="1500" dirty="0" smtClean="0"/>
              <a:t>virtues </a:t>
            </a:r>
            <a:r>
              <a:rPr lang="en-GB" sz="1500" dirty="0"/>
              <a:t>of compact cities, urbanisation </a:t>
            </a:r>
            <a:r>
              <a:rPr lang="en-GB" sz="1500" dirty="0" smtClean="0"/>
              <a:t>still </a:t>
            </a:r>
            <a:r>
              <a:rPr lang="en-GB" sz="1500" dirty="0"/>
              <a:t>characterised by </a:t>
            </a:r>
            <a:r>
              <a:rPr lang="en-GB" sz="1500" dirty="0" smtClean="0"/>
              <a:t>sprawling. </a:t>
            </a:r>
            <a:r>
              <a:rPr lang="en-GB" sz="1500" dirty="0"/>
              <a:t>Against this backdrop, the </a:t>
            </a:r>
            <a:r>
              <a:rPr lang="en-GB" sz="1500" dirty="0" smtClean="0">
                <a:solidFill>
                  <a:srgbClr val="FF0000"/>
                </a:solidFill>
              </a:rPr>
              <a:t>chapter investigates </a:t>
            </a:r>
            <a:r>
              <a:rPr lang="en-GB" sz="1500" dirty="0">
                <a:solidFill>
                  <a:srgbClr val="FF0000"/>
                </a:solidFill>
              </a:rPr>
              <a:t>whether city policies, spatial plans and regulations are responding to the call for compact cities and city regions</a:t>
            </a:r>
            <a:r>
              <a:rPr lang="en-GB" sz="1500" b="1" i="1" dirty="0"/>
              <a:t> </a:t>
            </a:r>
          </a:p>
          <a:p>
            <a:pPr algn="just"/>
            <a:endParaRPr lang="en-US" sz="1800" dirty="0"/>
          </a:p>
          <a:p>
            <a:pPr marL="0" indent="0">
              <a:lnSpc>
                <a:spcPct val="90000"/>
              </a:lnSpc>
              <a:buNone/>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18</a:t>
            </a:fld>
            <a:endParaRPr lang="en-ZA" dirty="0"/>
          </a:p>
        </p:txBody>
      </p:sp>
    </p:spTree>
    <p:extLst>
      <p:ext uri="{BB962C8B-B14F-4D97-AF65-F5344CB8AC3E}">
        <p14:creationId xmlns:p14="http://schemas.microsoft.com/office/powerpoint/2010/main" xmlns="" val="2921574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effectLst/>
              </a:rPr>
              <a:t>Chapter 3. </a:t>
            </a:r>
            <a:r>
              <a:rPr lang="en-ZA" dirty="0" smtClean="0">
                <a:effectLst/>
              </a:rPr>
              <a:t>Findings of the Research</a:t>
            </a:r>
            <a:endParaRPr lang="en-ZA" dirty="0">
              <a:effectLst/>
            </a:endParaRPr>
          </a:p>
        </p:txBody>
      </p:sp>
      <p:sp>
        <p:nvSpPr>
          <p:cNvPr id="3" name="Content Placeholder 2"/>
          <p:cNvSpPr>
            <a:spLocks noGrp="1"/>
          </p:cNvSpPr>
          <p:nvPr>
            <p:ph idx="1"/>
          </p:nvPr>
        </p:nvSpPr>
        <p:spPr>
          <a:xfrm>
            <a:off x="251520" y="1628800"/>
            <a:ext cx="8640960" cy="4973612"/>
          </a:xfrm>
        </p:spPr>
        <p:txBody>
          <a:bodyPr/>
          <a:lstStyle/>
          <a:p>
            <a:pPr algn="just"/>
            <a:r>
              <a:rPr lang="en-GB" sz="1600" dirty="0" smtClean="0">
                <a:solidFill>
                  <a:srgbClr val="FF0000"/>
                </a:solidFill>
              </a:rPr>
              <a:t>Metros’ strategies, frameworks and guidelines demonstrate a clear understanding of compaction. </a:t>
            </a:r>
            <a:r>
              <a:rPr lang="en-GB" sz="1600" dirty="0" smtClean="0"/>
              <a:t>There were clear objectives outlining what a particular policy instrument aims to achieve regarding compaction, however, implementation guidelines were inadequate and in some instances completely absent</a:t>
            </a:r>
          </a:p>
          <a:p>
            <a:pPr algn="just"/>
            <a:r>
              <a:rPr lang="en-US" sz="1600" dirty="0" smtClean="0">
                <a:solidFill>
                  <a:srgbClr val="FF0000"/>
                </a:solidFill>
              </a:rPr>
              <a:t>There </a:t>
            </a:r>
            <a:r>
              <a:rPr lang="en-US" sz="1600" dirty="0">
                <a:solidFill>
                  <a:srgbClr val="FF0000"/>
                </a:solidFill>
              </a:rPr>
              <a:t>are neither incentives nor specific funding </a:t>
            </a:r>
            <a:r>
              <a:rPr lang="en-US" sz="1600" dirty="0" smtClean="0">
                <a:solidFill>
                  <a:srgbClr val="FF0000"/>
                </a:solidFill>
              </a:rPr>
              <a:t>instruments for </a:t>
            </a:r>
            <a:r>
              <a:rPr lang="en-US" sz="1600" dirty="0">
                <a:solidFill>
                  <a:srgbClr val="FF0000"/>
                </a:solidFill>
              </a:rPr>
              <a:t>compaction.</a:t>
            </a:r>
            <a:r>
              <a:rPr lang="en-US" sz="1600" dirty="0"/>
              <a:t> </a:t>
            </a:r>
            <a:r>
              <a:rPr lang="en-US" sz="1600" dirty="0" smtClean="0"/>
              <a:t>Furthermore, while </a:t>
            </a:r>
            <a:r>
              <a:rPr lang="en-US" sz="1600" dirty="0"/>
              <a:t>a number of fiscal instruments that fund the built environment and spatial restructuring make reference to </a:t>
            </a:r>
            <a:r>
              <a:rPr lang="en-US" sz="1600" dirty="0" smtClean="0"/>
              <a:t>SDFs </a:t>
            </a:r>
            <a:r>
              <a:rPr lang="en-US" sz="1600" dirty="0"/>
              <a:t>at municipal level, they are often not aligned to municipal </a:t>
            </a:r>
            <a:r>
              <a:rPr lang="en-US" sz="1600" dirty="0" smtClean="0"/>
              <a:t>SDFs</a:t>
            </a:r>
          </a:p>
          <a:p>
            <a:pPr algn="just"/>
            <a:r>
              <a:rPr lang="en-US" sz="1600" dirty="0" smtClean="0"/>
              <a:t>For </a:t>
            </a:r>
            <a:r>
              <a:rPr lang="en-US" sz="1600" dirty="0"/>
              <a:t>spatial restructuring, there are generally weak linkages between the Municipal Systems </a:t>
            </a:r>
            <a:r>
              <a:rPr lang="en-US" sz="1600" dirty="0" smtClean="0"/>
              <a:t>Act </a:t>
            </a:r>
            <a:r>
              <a:rPr lang="en-US" sz="1600" dirty="0"/>
              <a:t>and the Municipal Financial Management </a:t>
            </a:r>
            <a:r>
              <a:rPr lang="en-US" sz="1600" dirty="0" smtClean="0"/>
              <a:t>Act</a:t>
            </a:r>
          </a:p>
          <a:p>
            <a:pPr lvl="1" algn="just"/>
            <a:r>
              <a:rPr lang="en-US" sz="1400" dirty="0"/>
              <a:t>Personnel from city planning departments constantly develop strategies and policies that rarely make it into </a:t>
            </a:r>
            <a:r>
              <a:rPr lang="en-US" sz="1400" dirty="0" smtClean="0"/>
              <a:t>institutionalized </a:t>
            </a:r>
            <a:r>
              <a:rPr lang="en-US" sz="1400" dirty="0"/>
              <a:t>implementation plans. </a:t>
            </a:r>
            <a:endParaRPr lang="en-US" sz="1400" dirty="0" smtClean="0"/>
          </a:p>
          <a:p>
            <a:pPr lvl="1" algn="just"/>
            <a:r>
              <a:rPr lang="en-US" sz="1400" dirty="0" smtClean="0"/>
              <a:t>There </a:t>
            </a:r>
            <a:r>
              <a:rPr lang="en-US" sz="1400" dirty="0"/>
              <a:t>is a </a:t>
            </a:r>
            <a:r>
              <a:rPr lang="en-US" sz="1400" dirty="0" smtClean="0"/>
              <a:t>lack </a:t>
            </a:r>
            <a:r>
              <a:rPr lang="en-US" sz="1400" dirty="0"/>
              <a:t>of consistency in </a:t>
            </a:r>
            <a:r>
              <a:rPr lang="en-US" sz="1400" dirty="0" smtClean="0"/>
              <a:t>institutionalization </a:t>
            </a:r>
            <a:r>
              <a:rPr lang="en-US" sz="1400" dirty="0"/>
              <a:t>of </a:t>
            </a:r>
            <a:r>
              <a:rPr lang="en-US" sz="1400" dirty="0" smtClean="0"/>
              <a:t>existing </a:t>
            </a:r>
            <a:r>
              <a:rPr lang="en-US" sz="1400" dirty="0"/>
              <a:t>spatial plans and policies because compaction policies cut across different sector </a:t>
            </a:r>
            <a:r>
              <a:rPr lang="en-US" sz="1400" dirty="0" smtClean="0"/>
              <a:t>departments</a:t>
            </a:r>
            <a:endParaRPr lang="en-GB" sz="1400" dirty="0" smtClean="0"/>
          </a:p>
          <a:p>
            <a:pPr algn="just"/>
            <a:r>
              <a:rPr lang="en-US" sz="1600" dirty="0" smtClean="0">
                <a:solidFill>
                  <a:srgbClr val="FF0000"/>
                </a:solidFill>
              </a:rPr>
              <a:t>Metros feel compaction efficiently </a:t>
            </a:r>
            <a:r>
              <a:rPr lang="en-US" sz="1600" dirty="0">
                <a:solidFill>
                  <a:srgbClr val="FF0000"/>
                </a:solidFill>
              </a:rPr>
              <a:t>funded through </a:t>
            </a:r>
            <a:r>
              <a:rPr lang="en-US" sz="1600" dirty="0" smtClean="0">
                <a:solidFill>
                  <a:srgbClr val="FF0000"/>
                </a:solidFill>
              </a:rPr>
              <a:t>an incentive </a:t>
            </a:r>
            <a:r>
              <a:rPr lang="en-US" sz="1600" dirty="0">
                <a:solidFill>
                  <a:srgbClr val="FF0000"/>
                </a:solidFill>
              </a:rPr>
              <a:t>grant </a:t>
            </a:r>
            <a:r>
              <a:rPr lang="en-US" sz="1600" dirty="0" smtClean="0">
                <a:solidFill>
                  <a:srgbClr val="FF0000"/>
                </a:solidFill>
              </a:rPr>
              <a:t>similar to Built Environment Performance Plans (BEPPs)</a:t>
            </a:r>
            <a:r>
              <a:rPr lang="en-US" sz="1600" dirty="0" smtClean="0"/>
              <a:t> </a:t>
            </a:r>
          </a:p>
          <a:p>
            <a:pPr lvl="1" algn="just"/>
            <a:r>
              <a:rPr lang="en-US" sz="1200" dirty="0" smtClean="0"/>
              <a:t>BEPPs are </a:t>
            </a:r>
            <a:r>
              <a:rPr lang="en-US" sz="1200" dirty="0"/>
              <a:t>a requirement of the Division of Revenue Act in respect of infrastructure grants related to the built environment of </a:t>
            </a:r>
            <a:r>
              <a:rPr lang="en-US" sz="1200" dirty="0" smtClean="0"/>
              <a:t>metros, </a:t>
            </a:r>
            <a:r>
              <a:rPr lang="en-US" sz="1200" dirty="0"/>
              <a:t>and is one of the eligibility requirements for the Integrated City Development </a:t>
            </a:r>
            <a:r>
              <a:rPr lang="en-US" sz="1200" dirty="0" smtClean="0"/>
              <a:t>Grant</a:t>
            </a:r>
          </a:p>
          <a:p>
            <a:pPr lvl="1" algn="just"/>
            <a:r>
              <a:rPr lang="en-US" sz="1200" dirty="0" smtClean="0"/>
              <a:t>But grants </a:t>
            </a:r>
            <a:r>
              <a:rPr lang="en-US" sz="1200" dirty="0"/>
              <a:t>obtained for BEPP are on their own </a:t>
            </a:r>
            <a:r>
              <a:rPr lang="en-US" sz="1200" dirty="0" smtClean="0"/>
              <a:t>insufficient </a:t>
            </a:r>
            <a:r>
              <a:rPr lang="en-US" sz="1200" dirty="0"/>
              <a:t>to address compaction. Even though these grants are for spatial restructuring, compaction is treated as one of the many spatial restructuring plans and does not receive adequate attention and the required corresponding </a:t>
            </a:r>
            <a:r>
              <a:rPr lang="en-US" sz="1200" dirty="0" smtClean="0"/>
              <a:t>resources</a:t>
            </a:r>
            <a:endParaRPr lang="en-ZA" sz="1200" b="1"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19</a:t>
            </a:fld>
            <a:endParaRPr lang="en-ZA" dirty="0"/>
          </a:p>
        </p:txBody>
      </p:sp>
    </p:spTree>
    <p:extLst>
      <p:ext uri="{BB962C8B-B14F-4D97-AF65-F5344CB8AC3E}">
        <p14:creationId xmlns:p14="http://schemas.microsoft.com/office/powerpoint/2010/main" xmlns="" val="3714234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effectLst/>
              </a:rPr>
              <a:t>Background to the Submission</a:t>
            </a:r>
          </a:p>
        </p:txBody>
      </p:sp>
      <p:sp>
        <p:nvSpPr>
          <p:cNvPr id="3" name="Content Placeholder 2"/>
          <p:cNvSpPr>
            <a:spLocks noGrp="1"/>
          </p:cNvSpPr>
          <p:nvPr>
            <p:ph idx="1"/>
          </p:nvPr>
        </p:nvSpPr>
        <p:spPr>
          <a:xfrm>
            <a:off x="251520" y="1556792"/>
            <a:ext cx="8712968" cy="5045621"/>
          </a:xfrm>
        </p:spPr>
        <p:txBody>
          <a:bodyPr/>
          <a:lstStyle/>
          <a:p>
            <a:r>
              <a:rPr lang="en-ZA" sz="2400" dirty="0"/>
              <a:t>Submission made in terms of:</a:t>
            </a:r>
          </a:p>
          <a:p>
            <a:pPr lvl="1"/>
            <a:r>
              <a:rPr lang="en-ZA" sz="2200" dirty="0"/>
              <a:t>Section 214(1) of the Constitution (1996)</a:t>
            </a:r>
          </a:p>
          <a:p>
            <a:pPr lvl="1"/>
            <a:r>
              <a:rPr lang="en-ZA" sz="2200" dirty="0"/>
              <a:t>Section 9 of the Intergovernmental Fiscal Relations Act (1998)</a:t>
            </a:r>
          </a:p>
          <a:p>
            <a:pPr lvl="1"/>
            <a:r>
              <a:rPr lang="en-ZA" sz="2200" dirty="0"/>
              <a:t>Section 4(4c) of the Money Bills Amendment Procedure and Related Matters Act (Act 9 of 2009)</a:t>
            </a:r>
          </a:p>
          <a:p>
            <a:r>
              <a:rPr lang="en-ZA" sz="2400" dirty="0"/>
              <a:t>Theme of 2018/19 Submission is: </a:t>
            </a:r>
            <a:r>
              <a:rPr lang="en-ZA" sz="2400" i="1" dirty="0"/>
              <a:t>Intergovernmental Fiscal Relations System and Urban Development in South Africa</a:t>
            </a:r>
          </a:p>
          <a:p>
            <a:pPr lvl="1"/>
            <a:r>
              <a:rPr lang="en-ZA" sz="2200" dirty="0"/>
              <a:t>Aim of submission: to make use of the potential of accelerated urbanisation using intergovernmental fiscal </a:t>
            </a:r>
            <a:r>
              <a:rPr lang="en-ZA" sz="2200" dirty="0" smtClean="0"/>
              <a:t>relations and </a:t>
            </a:r>
            <a:r>
              <a:rPr lang="en-ZA" sz="2200" dirty="0"/>
              <a:t>tools to drive positive transformation of the economy toward attainment of rapid economic growth that reduces inequality and eliminates poverty</a:t>
            </a:r>
          </a:p>
          <a:p>
            <a:pPr lvl="1"/>
            <a:r>
              <a:rPr lang="en-ZA" sz="2200" dirty="0"/>
              <a:t>Focus of previous submission was rural development</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a:t>
            </a:fld>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Chapter 3. Recommendations</a:t>
            </a:r>
            <a:endParaRPr lang="en-ZA" sz="4000" dirty="0">
              <a:effectLst/>
            </a:endParaRPr>
          </a:p>
        </p:txBody>
      </p:sp>
      <p:sp>
        <p:nvSpPr>
          <p:cNvPr id="3" name="Content Placeholder 2"/>
          <p:cNvSpPr>
            <a:spLocks noGrp="1"/>
          </p:cNvSpPr>
          <p:nvPr>
            <p:ph idx="1"/>
          </p:nvPr>
        </p:nvSpPr>
        <p:spPr>
          <a:xfrm>
            <a:off x="251520" y="1556791"/>
            <a:ext cx="8640960" cy="5045621"/>
          </a:xfrm>
        </p:spPr>
        <p:txBody>
          <a:bodyPr/>
          <a:lstStyle/>
          <a:p>
            <a:pPr lvl="0"/>
            <a:r>
              <a:rPr lang="en-US" sz="2400" dirty="0" smtClean="0"/>
              <a:t>National </a:t>
            </a:r>
            <a:r>
              <a:rPr lang="en-US" sz="2400" dirty="0"/>
              <a:t>Treasury </a:t>
            </a:r>
            <a:r>
              <a:rPr lang="en-US" sz="2400" dirty="0">
                <a:solidFill>
                  <a:srgbClr val="FF0000"/>
                </a:solidFill>
              </a:rPr>
              <a:t>introduces an incentive grant specifically targeted for city compaction</a:t>
            </a:r>
            <a:r>
              <a:rPr lang="en-US" sz="2400" dirty="0"/>
              <a:t>, an urban form that has the potential to remedy ‘apartheid geography’ and bring the masses closer to opportunities of work and facilities. The spatial development grants currently accessed through the BEPPs treat compaction as only but a small and negligible component of spatial </a:t>
            </a:r>
            <a:r>
              <a:rPr lang="en-US" sz="2400" dirty="0" smtClean="0"/>
              <a:t>transformation</a:t>
            </a:r>
            <a:endParaRPr lang="en-US" sz="2400" dirty="0"/>
          </a:p>
          <a:p>
            <a:pPr marL="0" indent="0">
              <a:lnSpc>
                <a:spcPct val="90000"/>
              </a:lnSpc>
              <a:buNone/>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20</a:t>
            </a:fld>
            <a:endParaRPr lang="en-ZA" dirty="0"/>
          </a:p>
        </p:txBody>
      </p:sp>
    </p:spTree>
    <p:extLst>
      <p:ext uri="{BB962C8B-B14F-4D97-AF65-F5344CB8AC3E}">
        <p14:creationId xmlns:p14="http://schemas.microsoft.com/office/powerpoint/2010/main" xmlns="" val="1415774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a:effectLst/>
              </a:rPr>
              <a:t>Chapter 4. Transport and </a:t>
            </a:r>
            <a:r>
              <a:rPr lang="en-ZA" sz="4000" dirty="0" smtClean="0">
                <a:effectLst/>
              </a:rPr>
              <a:t>Mobility</a:t>
            </a:r>
            <a:endParaRPr lang="en-ZA" sz="4000" dirty="0">
              <a:effectLst/>
            </a:endParaRPr>
          </a:p>
        </p:txBody>
      </p:sp>
      <p:sp>
        <p:nvSpPr>
          <p:cNvPr id="3" name="Content Placeholder 2"/>
          <p:cNvSpPr>
            <a:spLocks noGrp="1"/>
          </p:cNvSpPr>
          <p:nvPr>
            <p:ph idx="1"/>
          </p:nvPr>
        </p:nvSpPr>
        <p:spPr>
          <a:xfrm>
            <a:off x="323528" y="1556791"/>
            <a:ext cx="8363272" cy="5112569"/>
          </a:xfrm>
        </p:spPr>
        <p:txBody>
          <a:bodyPr/>
          <a:lstStyle/>
          <a:p>
            <a:pPr>
              <a:lnSpc>
                <a:spcPct val="90000"/>
              </a:lnSpc>
            </a:pPr>
            <a:r>
              <a:rPr lang="en-ZA" sz="1800" dirty="0" smtClean="0"/>
              <a:t>Contextual Urban Challenge</a:t>
            </a:r>
          </a:p>
          <a:p>
            <a:pPr lvl="1">
              <a:lnSpc>
                <a:spcPct val="90000"/>
              </a:lnSpc>
            </a:pPr>
            <a:r>
              <a:rPr lang="en-ZA" sz="1800" dirty="0" smtClean="0"/>
              <a:t>Despite </a:t>
            </a:r>
            <a:r>
              <a:rPr lang="en-ZA" sz="1800" dirty="0"/>
              <a:t>policy, </a:t>
            </a:r>
            <a:r>
              <a:rPr lang="en-ZA" sz="1800" dirty="0" smtClean="0"/>
              <a:t>implementation </a:t>
            </a:r>
            <a:r>
              <a:rPr lang="en-ZA" sz="1800" dirty="0"/>
              <a:t>and performance of the full set of transport functions by urban municipalities has been relatively </a:t>
            </a:r>
            <a:r>
              <a:rPr lang="en-ZA" sz="1800" dirty="0" smtClean="0"/>
              <a:t>slow</a:t>
            </a:r>
          </a:p>
          <a:p>
            <a:pPr marL="1200150" lvl="3" indent="-342900">
              <a:lnSpc>
                <a:spcPct val="90000"/>
              </a:lnSpc>
            </a:pPr>
            <a:r>
              <a:rPr lang="en-ZA" sz="1600" dirty="0"/>
              <a:t>O</a:t>
            </a:r>
            <a:r>
              <a:rPr lang="en-ZA" sz="1600" dirty="0" smtClean="0"/>
              <a:t>nly 4 </a:t>
            </a:r>
            <a:r>
              <a:rPr lang="en-ZA" sz="1600" dirty="0"/>
              <a:t>cities have an operational bus service covering part of the city out of </a:t>
            </a:r>
            <a:r>
              <a:rPr lang="en-ZA" sz="1600" dirty="0" smtClean="0"/>
              <a:t>13 </a:t>
            </a:r>
            <a:r>
              <a:rPr lang="en-ZA" sz="1600" dirty="0"/>
              <a:t>cities that have been receiving national grant funding for Integrated Public Transport Network (IPTN) </a:t>
            </a:r>
            <a:r>
              <a:rPr lang="en-ZA" sz="1600" dirty="0" smtClean="0"/>
              <a:t>implementation</a:t>
            </a:r>
            <a:endParaRPr lang="en-ZA" sz="1600" dirty="0">
              <a:ea typeface="Calibri" panose="020F0502020204030204" pitchFamily="34" charset="0"/>
            </a:endParaRPr>
          </a:p>
          <a:p>
            <a:pPr lvl="1">
              <a:lnSpc>
                <a:spcPct val="90000"/>
              </a:lnSpc>
            </a:pPr>
            <a:r>
              <a:rPr lang="en-ZA" sz="1800" dirty="0" smtClean="0"/>
              <a:t>Slow </a:t>
            </a:r>
            <a:r>
              <a:rPr lang="en-ZA" sz="1800" dirty="0"/>
              <a:t>pace of cities acquiring assigned transport functions </a:t>
            </a:r>
            <a:r>
              <a:rPr lang="en-ZA" sz="1800" dirty="0" smtClean="0"/>
              <a:t>likely </a:t>
            </a:r>
            <a:r>
              <a:rPr lang="en-ZA" sz="1800" dirty="0"/>
              <a:t>to perpetuate </a:t>
            </a:r>
            <a:r>
              <a:rPr lang="en-ZA" sz="1800" dirty="0" smtClean="0"/>
              <a:t>status </a:t>
            </a:r>
            <a:r>
              <a:rPr lang="en-ZA" sz="1800" dirty="0"/>
              <a:t>quo in urban </a:t>
            </a:r>
            <a:r>
              <a:rPr lang="en-ZA" sz="1800" dirty="0" smtClean="0"/>
              <a:t>transportation (e.g. government spending more on public transport, costs of public transport falling disproportionately more on poor households, etc.)</a:t>
            </a:r>
          </a:p>
          <a:p>
            <a:pPr lvl="1">
              <a:lnSpc>
                <a:spcPct val="90000"/>
              </a:lnSpc>
            </a:pPr>
            <a:r>
              <a:rPr lang="en-ZA" sz="1800" dirty="0"/>
              <a:t>Urban municipalities </a:t>
            </a:r>
            <a:r>
              <a:rPr lang="en-ZA" sz="1800" dirty="0" smtClean="0"/>
              <a:t>face </a:t>
            </a:r>
            <a:r>
              <a:rPr lang="en-ZA" sz="1800" dirty="0"/>
              <a:t>various challenges </a:t>
            </a:r>
            <a:r>
              <a:rPr lang="en-ZA" sz="1800" dirty="0" smtClean="0"/>
              <a:t>preventing </a:t>
            </a:r>
            <a:r>
              <a:rPr lang="en-ZA" sz="1800" dirty="0"/>
              <a:t>them from assuming transport functions contained in the </a:t>
            </a:r>
            <a:r>
              <a:rPr lang="en-ZA" sz="1800" dirty="0" smtClean="0"/>
              <a:t>National Land Transport Act </a:t>
            </a:r>
            <a:r>
              <a:rPr lang="en-ZA" sz="1800" dirty="0"/>
              <a:t>such as: inadequate and unsustainable funding, lack of capacity to implement policy, inadequate institutional structures and lack of policy monitoring </a:t>
            </a:r>
            <a:endParaRPr lang="en-ZA" sz="1800" dirty="0" smtClean="0"/>
          </a:p>
          <a:p>
            <a:pPr lvl="1">
              <a:lnSpc>
                <a:spcPct val="90000"/>
              </a:lnSpc>
            </a:pPr>
            <a:r>
              <a:rPr lang="en-ZA" sz="1800" dirty="0"/>
              <a:t>This chapter </a:t>
            </a:r>
            <a:r>
              <a:rPr lang="en-ZA" sz="1800" dirty="0" smtClean="0"/>
              <a:t>investigates </a:t>
            </a:r>
            <a:r>
              <a:rPr lang="en-ZA" sz="1800" dirty="0"/>
              <a:t>two main </a:t>
            </a:r>
            <a:r>
              <a:rPr lang="en-ZA" sz="1800" dirty="0" smtClean="0"/>
              <a:t>questions:</a:t>
            </a:r>
            <a:endParaRPr lang="en-ZA" sz="1800" dirty="0"/>
          </a:p>
          <a:p>
            <a:pPr lvl="2">
              <a:lnSpc>
                <a:spcPct val="90000"/>
              </a:lnSpc>
            </a:pPr>
            <a:r>
              <a:rPr lang="en-ZA" sz="1600" dirty="0" smtClean="0"/>
              <a:t>Extent </a:t>
            </a:r>
            <a:r>
              <a:rPr lang="en-ZA" sz="1600" dirty="0"/>
              <a:t>to which financial constraints are part of the reason for the slow uptake and performance of the full set of public transport functions</a:t>
            </a:r>
          </a:p>
          <a:p>
            <a:pPr lvl="2">
              <a:lnSpc>
                <a:spcPct val="90000"/>
              </a:lnSpc>
            </a:pPr>
            <a:r>
              <a:rPr lang="en-ZA" sz="1600" dirty="0"/>
              <a:t>Whether an urban municipality’s own sources of revenue can play a role in supplementing existing funding streams, and in doing so, support the uptake of public transport functions in urban municipalities</a:t>
            </a:r>
          </a:p>
          <a:p>
            <a:pPr>
              <a:lnSpc>
                <a:spcPct val="90000"/>
              </a:lnSpc>
            </a:pPr>
            <a:endParaRPr lang="en-ZA" sz="1600" i="1"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21</a:t>
            </a:fld>
            <a:endParaRPr lang="en-ZA" dirty="0"/>
          </a:p>
        </p:txBody>
      </p:sp>
    </p:spTree>
    <p:extLst>
      <p:ext uri="{BB962C8B-B14F-4D97-AF65-F5344CB8AC3E}">
        <p14:creationId xmlns:p14="http://schemas.microsoft.com/office/powerpoint/2010/main" xmlns="" val="2090710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effectLst/>
              </a:rPr>
              <a:t>Chapter 4. Transport and Mobility</a:t>
            </a:r>
            <a:endParaRPr lang="en-ZA" dirty="0"/>
          </a:p>
        </p:txBody>
      </p:sp>
      <p:sp>
        <p:nvSpPr>
          <p:cNvPr id="3" name="Content Placeholder 2"/>
          <p:cNvSpPr>
            <a:spLocks noGrp="1"/>
          </p:cNvSpPr>
          <p:nvPr>
            <p:ph idx="1"/>
          </p:nvPr>
        </p:nvSpPr>
        <p:spPr>
          <a:xfrm>
            <a:off x="251520" y="1556792"/>
            <a:ext cx="8712968" cy="5040560"/>
          </a:xfrm>
        </p:spPr>
        <p:txBody>
          <a:bodyPr/>
          <a:lstStyle/>
          <a:p>
            <a:r>
              <a:rPr lang="en-ZA" sz="1600" dirty="0" smtClean="0"/>
              <a:t>Findings of the research</a:t>
            </a:r>
            <a:endParaRPr lang="en-ZA" sz="1600" dirty="0"/>
          </a:p>
          <a:p>
            <a:pPr lvl="1"/>
            <a:r>
              <a:rPr lang="en-ZA" sz="1600" dirty="0"/>
              <a:t>A funding gap exists between what is required for urban municipalities to implement and manage public transport networks, versus the funding that is available </a:t>
            </a:r>
            <a:r>
              <a:rPr lang="en-ZA" sz="1600" dirty="0" smtClean="0"/>
              <a:t>– this is </a:t>
            </a:r>
            <a:r>
              <a:rPr lang="en-ZA" sz="1600" dirty="0"/>
              <a:t>due to significant capital requirements, and significant operating shortfalls resulting from high costs and limited system revenues</a:t>
            </a:r>
          </a:p>
          <a:p>
            <a:pPr lvl="1"/>
            <a:r>
              <a:rPr lang="en-ZA" sz="1600" dirty="0"/>
              <a:t>If implemented efficiently, additional sources of income in large urban municipalities could provide additional sources of income for public transport functions</a:t>
            </a:r>
          </a:p>
          <a:p>
            <a:pPr lvl="2"/>
            <a:r>
              <a:rPr lang="en-ZA" sz="1600" dirty="0"/>
              <a:t>Most </a:t>
            </a:r>
            <a:r>
              <a:rPr lang="en-ZA" sz="1600" dirty="0" smtClean="0"/>
              <a:t>promising potential </a:t>
            </a:r>
            <a:r>
              <a:rPr lang="en-ZA" sz="1600" dirty="0"/>
              <a:t>sources of income to close the funding gap in urban municipalities include the fuel levy, parking levies, parking tariffs and congestion </a:t>
            </a:r>
            <a:r>
              <a:rPr lang="en-ZA" sz="1600" dirty="0" smtClean="0"/>
              <a:t>charges</a:t>
            </a:r>
          </a:p>
          <a:p>
            <a:r>
              <a:rPr lang="en-ZA" sz="1600" dirty="0"/>
              <a:t>Implications of the </a:t>
            </a:r>
            <a:r>
              <a:rPr lang="en-ZA" sz="1600" dirty="0" smtClean="0"/>
              <a:t>findings</a:t>
            </a:r>
            <a:endParaRPr lang="en-ZA" sz="1600" dirty="0"/>
          </a:p>
          <a:p>
            <a:pPr marL="742950" lvl="2" indent="-342900"/>
            <a:r>
              <a:rPr lang="en-ZA" sz="1600" dirty="0"/>
              <a:t>Additional alternative incomes sources do not solve funding challenge by themselves (with the exception of full retention of the fuel levy). Hence, national transfers to support public transport in large urban municipalities will still be required  </a:t>
            </a:r>
          </a:p>
          <a:p>
            <a:pPr lvl="1"/>
            <a:r>
              <a:rPr lang="en-ZA" sz="1600" dirty="0"/>
              <a:t>The current model of implementing the Public Transport Strategy is unaffordable. Instead, public transport costs should also be reduced and implementation approached incrementally to close the remainder of the funding gap</a:t>
            </a:r>
          </a:p>
          <a:p>
            <a:pPr lvl="1"/>
            <a:endParaRPr lang="en-ZA" sz="1600" dirty="0"/>
          </a:p>
          <a:p>
            <a:endParaRPr lang="en-ZA" sz="2400" dirty="0"/>
          </a:p>
          <a:p>
            <a:pPr>
              <a:lnSpc>
                <a:spcPct val="90000"/>
              </a:lnSpc>
            </a:pPr>
            <a:endParaRPr lang="en-ZA" sz="18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22</a:t>
            </a:fld>
            <a:endParaRPr lang="en-ZA" dirty="0"/>
          </a:p>
        </p:txBody>
      </p:sp>
    </p:spTree>
    <p:extLst>
      <p:ext uri="{BB962C8B-B14F-4D97-AF65-F5344CB8AC3E}">
        <p14:creationId xmlns:p14="http://schemas.microsoft.com/office/powerpoint/2010/main" xmlns="" val="2512641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Chapter 4. Recommendations</a:t>
            </a:r>
            <a:endParaRPr lang="en-ZA" sz="4000" dirty="0">
              <a:effectLst/>
            </a:endParaRPr>
          </a:p>
        </p:txBody>
      </p:sp>
      <p:sp>
        <p:nvSpPr>
          <p:cNvPr id="3" name="Content Placeholder 2"/>
          <p:cNvSpPr>
            <a:spLocks noGrp="1"/>
          </p:cNvSpPr>
          <p:nvPr>
            <p:ph idx="1"/>
          </p:nvPr>
        </p:nvSpPr>
        <p:spPr>
          <a:xfrm>
            <a:off x="251520" y="1556791"/>
            <a:ext cx="8640960" cy="5045621"/>
          </a:xfrm>
        </p:spPr>
        <p:txBody>
          <a:bodyPr/>
          <a:lstStyle/>
          <a:p>
            <a:pPr lvl="0"/>
            <a:r>
              <a:rPr lang="en-ZA" sz="1500" dirty="0"/>
              <a:t>The Department of Transport should </a:t>
            </a:r>
            <a:r>
              <a:rPr lang="en-ZA" sz="1500" dirty="0">
                <a:solidFill>
                  <a:srgbClr val="FF0000"/>
                </a:solidFill>
              </a:rPr>
              <a:t>review the public transport network grant</a:t>
            </a:r>
            <a:r>
              <a:rPr lang="en-ZA" sz="1500" dirty="0"/>
              <a:t>; investigate options to shift sources of funding towards retaining locally earned fiscal revenue, and ring fencing the local income sources for public transport use.  Examples include possible retention of a larger portion of the fuel levy generated in the </a:t>
            </a:r>
            <a:r>
              <a:rPr lang="en-ZA" sz="1500" dirty="0" smtClean="0"/>
              <a:t>municipality</a:t>
            </a:r>
            <a:endParaRPr lang="en-ZA" sz="1500" dirty="0"/>
          </a:p>
          <a:p>
            <a:pPr lvl="1"/>
            <a:r>
              <a:rPr lang="en-ZA" sz="1400" dirty="0"/>
              <a:t>Develop case studies or support pilot projects in selected municipalities to develop key potential sources of funding; including funding related to parking, developer charges and ring fencing a portion of the fuel levy.</a:t>
            </a:r>
          </a:p>
          <a:p>
            <a:pPr lvl="0"/>
            <a:r>
              <a:rPr lang="en-ZA" sz="1500" dirty="0"/>
              <a:t>Department of Transport should </a:t>
            </a:r>
            <a:r>
              <a:rPr lang="en-ZA" sz="1500" dirty="0">
                <a:solidFill>
                  <a:srgbClr val="FF0000"/>
                </a:solidFill>
              </a:rPr>
              <a:t>approve and pilot the consolidation of public transport functions as defined in the NLTA </a:t>
            </a:r>
            <a:r>
              <a:rPr lang="en-ZA" sz="1500" dirty="0"/>
              <a:t>within a well-capacitated city, with supporting funding (in line with previous Commission study). In this regard, the DoT should</a:t>
            </a:r>
          </a:p>
          <a:p>
            <a:pPr lvl="1"/>
            <a:r>
              <a:rPr lang="en-ZA" sz="1400" dirty="0"/>
              <a:t>Identify the most appropriate options for arrangements outside of large urban municipalities where financial resources and capacity to take on the integrated function are more limited and </a:t>
            </a:r>
          </a:p>
          <a:p>
            <a:pPr lvl="1"/>
            <a:r>
              <a:rPr lang="en-ZA" sz="1400" dirty="0"/>
              <a:t>Identify the legal and institutional structures needed to properly integrate planning and management across modes (including rail) into the broader management of municipal transport networks, which are also adequately funded by a conditional </a:t>
            </a:r>
            <a:r>
              <a:rPr lang="en-ZA" sz="1400" dirty="0" smtClean="0"/>
              <a:t>grant</a:t>
            </a:r>
            <a:endParaRPr lang="en-ZA" sz="1600" dirty="0"/>
          </a:p>
          <a:p>
            <a:pPr lvl="0" algn="just">
              <a:lnSpc>
                <a:spcPct val="90000"/>
              </a:lnSpc>
            </a:pPr>
            <a:r>
              <a:rPr lang="en-ZA" sz="1500" dirty="0"/>
              <a:t>Department of Transport should </a:t>
            </a:r>
            <a:r>
              <a:rPr lang="en-ZA" sz="1500" dirty="0">
                <a:solidFill>
                  <a:srgbClr val="FF0000"/>
                </a:solidFill>
              </a:rPr>
              <a:t>support the development of approaches to Integrated Public Transport Networks that support financial sustainability</a:t>
            </a:r>
            <a:r>
              <a:rPr lang="en-ZA" sz="1500" dirty="0"/>
              <a:t>. These approaches should focus on leveraging the strengths of existing services, promoting incremental improvement of public transport based on affordability and impact, recognising the significant role that new technologies will play in providing demand responsive services, and considering alternative models of industry transformation. </a:t>
            </a:r>
            <a:r>
              <a:rPr lang="en-ZA" sz="1500" dirty="0" smtClean="0"/>
              <a:t>This </a:t>
            </a:r>
            <a:r>
              <a:rPr lang="en-ZA" sz="1500" dirty="0"/>
              <a:t>could take the form of piloting and sharing learning from revised approaches to Integrated Public Transport Networks in one or more urban municipalities and should be funded through the Integrated Public Transport Network Grant or similar funding </a:t>
            </a:r>
            <a:r>
              <a:rPr lang="en-ZA" sz="1500" dirty="0" smtClean="0"/>
              <a:t>instrument</a:t>
            </a:r>
            <a:endParaRPr lang="en-ZA" sz="1600" dirty="0"/>
          </a:p>
          <a:p>
            <a:pPr>
              <a:lnSpc>
                <a:spcPct val="90000"/>
              </a:lnSpc>
            </a:pPr>
            <a:endParaRPr lang="en-ZA" sz="16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23</a:t>
            </a:fld>
            <a:endParaRPr lang="en-ZA" dirty="0"/>
          </a:p>
        </p:txBody>
      </p:sp>
    </p:spTree>
    <p:extLst>
      <p:ext uri="{BB962C8B-B14F-4D97-AF65-F5344CB8AC3E}">
        <p14:creationId xmlns:p14="http://schemas.microsoft.com/office/powerpoint/2010/main" xmlns="" val="1890858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60672"/>
            <a:ext cx="8712968" cy="1224112"/>
          </a:xfrm>
        </p:spPr>
        <p:txBody>
          <a:bodyPr>
            <a:noAutofit/>
          </a:bodyPr>
          <a:lstStyle/>
          <a:p>
            <a:r>
              <a:rPr lang="en-ZA" sz="3000" dirty="0">
                <a:effectLst/>
              </a:rPr>
              <a:t>Chapter 5. Aligning Urban Housing Supply and the Unhoused Urban </a:t>
            </a:r>
            <a:r>
              <a:rPr lang="en-ZA" sz="3000" dirty="0" smtClean="0">
                <a:effectLst/>
              </a:rPr>
              <a:t>Population</a:t>
            </a:r>
            <a:endParaRPr lang="en-ZA" sz="3000" dirty="0">
              <a:effectLst/>
            </a:endParaRPr>
          </a:p>
        </p:txBody>
      </p:sp>
      <p:sp>
        <p:nvSpPr>
          <p:cNvPr id="3" name="Content Placeholder 2"/>
          <p:cNvSpPr>
            <a:spLocks noGrp="1"/>
          </p:cNvSpPr>
          <p:nvPr>
            <p:ph idx="1"/>
          </p:nvPr>
        </p:nvSpPr>
        <p:spPr>
          <a:xfrm>
            <a:off x="251520" y="1556792"/>
            <a:ext cx="8712968" cy="5040560"/>
          </a:xfrm>
        </p:spPr>
        <p:txBody>
          <a:bodyPr/>
          <a:lstStyle/>
          <a:p>
            <a:pPr algn="just">
              <a:lnSpc>
                <a:spcPct val="90000"/>
              </a:lnSpc>
            </a:pPr>
            <a:r>
              <a:rPr lang="en-ZA" sz="1600" dirty="0" smtClean="0">
                <a:ea typeface="Calibri" panose="020F0502020204030204" pitchFamily="34" charset="0"/>
              </a:rPr>
              <a:t>Contextual Urban Challenge</a:t>
            </a:r>
          </a:p>
          <a:p>
            <a:pPr lvl="1" algn="just">
              <a:lnSpc>
                <a:spcPct val="90000"/>
              </a:lnSpc>
            </a:pPr>
            <a:r>
              <a:rPr lang="en-ZA" sz="1400" dirty="0" smtClean="0">
                <a:ea typeface="Calibri" panose="020F0502020204030204" pitchFamily="34" charset="0"/>
              </a:rPr>
              <a:t>Population growth in urban population has not been matched by the number of new residential properties constructed and there has been a lack of understanding with respect to unhoused urban population and funding/policy and institutional constraints</a:t>
            </a:r>
          </a:p>
          <a:p>
            <a:pPr marL="0" indent="0">
              <a:lnSpc>
                <a:spcPct val="90000"/>
              </a:lnSpc>
              <a:buNone/>
            </a:pPr>
            <a:r>
              <a:rPr lang="en-GB" sz="1000" dirty="0" smtClean="0"/>
              <a:t>         </a:t>
            </a:r>
          </a:p>
          <a:p>
            <a:pPr marL="0" indent="0">
              <a:lnSpc>
                <a:spcPct val="90000"/>
              </a:lnSpc>
              <a:buNone/>
            </a:pPr>
            <a:r>
              <a:rPr lang="en-GB" sz="1000" b="1" dirty="0" smtClean="0"/>
              <a:t>          Percentage </a:t>
            </a:r>
            <a:r>
              <a:rPr lang="en-GB" sz="1000" b="1" dirty="0"/>
              <a:t>of </a:t>
            </a:r>
            <a:r>
              <a:rPr lang="en-GB" sz="1000" b="1" dirty="0" smtClean="0"/>
              <a:t>Population Growth </a:t>
            </a:r>
            <a:r>
              <a:rPr lang="en-GB" sz="1000" b="1" dirty="0"/>
              <a:t>in </a:t>
            </a:r>
            <a:r>
              <a:rPr lang="en-GB" sz="1000" b="1" dirty="0" smtClean="0"/>
              <a:t>Metros </a:t>
            </a:r>
            <a:r>
              <a:rPr lang="en-GB" sz="1000" b="1" dirty="0"/>
              <a:t>from 2001 to </a:t>
            </a:r>
            <a:r>
              <a:rPr lang="en-GB" sz="1000" b="1" dirty="0" smtClean="0"/>
              <a:t>2015 		        Percentage </a:t>
            </a:r>
            <a:r>
              <a:rPr lang="en-GB" sz="1000" b="1" dirty="0"/>
              <a:t>of </a:t>
            </a:r>
            <a:r>
              <a:rPr lang="en-GB" sz="1000" b="1" dirty="0" smtClean="0"/>
              <a:t>New Property </a:t>
            </a:r>
            <a:r>
              <a:rPr lang="en-GB" sz="1000" b="1" dirty="0"/>
              <a:t>in </a:t>
            </a:r>
            <a:r>
              <a:rPr lang="en-US" sz="1000" b="1" dirty="0" smtClean="0"/>
              <a:t>Metros</a:t>
            </a:r>
            <a:endParaRPr lang="en-ZA" sz="1700" b="1" dirty="0" smtClean="0">
              <a:ea typeface="Calibri" panose="020F0502020204030204" pitchFamily="34" charset="0"/>
            </a:endParaRPr>
          </a:p>
          <a:p>
            <a:pPr>
              <a:lnSpc>
                <a:spcPct val="90000"/>
              </a:lnSpc>
            </a:pPr>
            <a:endParaRPr lang="en-ZA" sz="1700" dirty="0">
              <a:ea typeface="Calibri" panose="020F0502020204030204" pitchFamily="34" charset="0"/>
            </a:endParaRPr>
          </a:p>
          <a:p>
            <a:pPr marL="0" indent="0">
              <a:lnSpc>
                <a:spcPct val="90000"/>
              </a:lnSpc>
              <a:buNone/>
            </a:pPr>
            <a:endParaRPr lang="en-ZA" sz="1700" dirty="0" smtClean="0">
              <a:ea typeface="Calibri" panose="020F0502020204030204" pitchFamily="34" charset="0"/>
            </a:endParaRPr>
          </a:p>
          <a:p>
            <a:pPr marL="0" indent="0">
              <a:lnSpc>
                <a:spcPct val="90000"/>
              </a:lnSpc>
              <a:buNone/>
            </a:pPr>
            <a:endParaRPr lang="en-ZA" sz="1700" dirty="0">
              <a:ea typeface="Calibri" panose="020F0502020204030204" pitchFamily="34" charset="0"/>
            </a:endParaRPr>
          </a:p>
          <a:p>
            <a:pPr marL="0" indent="0">
              <a:lnSpc>
                <a:spcPct val="90000"/>
              </a:lnSpc>
              <a:buNone/>
            </a:pPr>
            <a:endParaRPr lang="en-ZA" sz="1700" dirty="0" smtClean="0">
              <a:ea typeface="Calibri" panose="020F0502020204030204" pitchFamily="34" charset="0"/>
            </a:endParaRPr>
          </a:p>
          <a:p>
            <a:pPr marL="0" indent="0">
              <a:lnSpc>
                <a:spcPct val="90000"/>
              </a:lnSpc>
              <a:buNone/>
            </a:pPr>
            <a:endParaRPr lang="en-ZA" sz="1700" dirty="0">
              <a:ea typeface="Calibri" panose="020F0502020204030204" pitchFamily="34" charset="0"/>
            </a:endParaRPr>
          </a:p>
          <a:p>
            <a:pPr marL="0" indent="0">
              <a:lnSpc>
                <a:spcPct val="90000"/>
              </a:lnSpc>
              <a:buNone/>
            </a:pPr>
            <a:endParaRPr lang="en-ZA" sz="1700" dirty="0" smtClean="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24</a:t>
            </a:fld>
            <a:endParaRPr lang="en-ZA" dirty="0"/>
          </a:p>
        </p:txBody>
      </p:sp>
      <p:graphicFrame>
        <p:nvGraphicFramePr>
          <p:cNvPr id="6" name="Chart 5"/>
          <p:cNvGraphicFramePr/>
          <p:nvPr>
            <p:extLst>
              <p:ext uri="{D42A27DB-BD31-4B8C-83A1-F6EECF244321}">
                <p14:modId xmlns:p14="http://schemas.microsoft.com/office/powerpoint/2010/main" xmlns="" val="3535351499"/>
              </p:ext>
            </p:extLst>
          </p:nvPr>
        </p:nvGraphicFramePr>
        <p:xfrm>
          <a:off x="323528" y="2924944"/>
          <a:ext cx="4773216"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xmlns="" val="3019498102"/>
              </p:ext>
            </p:extLst>
          </p:nvPr>
        </p:nvGraphicFramePr>
        <p:xfrm>
          <a:off x="4860270" y="2924944"/>
          <a:ext cx="4004268"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339766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Autofit/>
          </a:bodyPr>
          <a:lstStyle/>
          <a:p>
            <a:r>
              <a:rPr lang="en-ZA" sz="4000" dirty="0">
                <a:effectLst/>
              </a:rPr>
              <a:t>Chapter 5. </a:t>
            </a:r>
            <a:r>
              <a:rPr lang="en-ZA" sz="4000" dirty="0" smtClean="0">
                <a:effectLst/>
              </a:rPr>
              <a:t>Findings of the Research</a:t>
            </a:r>
            <a:endParaRPr lang="en-ZA" sz="4000" dirty="0">
              <a:effectLst/>
            </a:endParaRPr>
          </a:p>
        </p:txBody>
      </p:sp>
      <p:sp>
        <p:nvSpPr>
          <p:cNvPr id="3" name="Content Placeholder 2"/>
          <p:cNvSpPr>
            <a:spLocks noGrp="1"/>
          </p:cNvSpPr>
          <p:nvPr>
            <p:ph idx="1"/>
          </p:nvPr>
        </p:nvSpPr>
        <p:spPr>
          <a:xfrm>
            <a:off x="251520" y="1556791"/>
            <a:ext cx="8712968" cy="5045621"/>
          </a:xfrm>
        </p:spPr>
        <p:txBody>
          <a:bodyPr/>
          <a:lstStyle/>
          <a:p>
            <a:pPr>
              <a:lnSpc>
                <a:spcPct val="90000"/>
              </a:lnSpc>
            </a:pPr>
            <a:r>
              <a:rPr lang="en-ZA" sz="1800" dirty="0" smtClean="0">
                <a:ea typeface="Calibri" panose="020F0502020204030204" pitchFamily="34" charset="0"/>
              </a:rPr>
              <a:t>In metros and secondary cities, unhoused population exists across all income groups</a:t>
            </a:r>
          </a:p>
          <a:p>
            <a:pPr>
              <a:lnSpc>
                <a:spcPct val="90000"/>
              </a:lnSpc>
            </a:pPr>
            <a:r>
              <a:rPr lang="en-ZA" sz="1800" dirty="0" smtClean="0">
                <a:ea typeface="Calibri" panose="020F0502020204030204" pitchFamily="34" charset="0"/>
              </a:rPr>
              <a:t>Highest number of unhoused population is found within households earning between R4 000 and R9 000 per month (housing value worth between R130 000 and R300 000) </a:t>
            </a:r>
          </a:p>
          <a:p>
            <a:pPr lvl="1">
              <a:lnSpc>
                <a:spcPct val="90000"/>
              </a:lnSpc>
            </a:pPr>
            <a:r>
              <a:rPr lang="en-ZA" sz="1600" dirty="0" smtClean="0">
                <a:ea typeface="Calibri" panose="020F0502020204030204" pitchFamily="34" charset="0"/>
              </a:rPr>
              <a:t>Households targeted by the government through Finance Linked Individual Subsidy Program (FLISP) </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25</a:t>
            </a:fld>
            <a:endParaRPr lang="en-ZA" dirty="0"/>
          </a:p>
        </p:txBody>
      </p:sp>
      <p:graphicFrame>
        <p:nvGraphicFramePr>
          <p:cNvPr id="6" name="Chart 5"/>
          <p:cNvGraphicFramePr/>
          <p:nvPr>
            <p:extLst>
              <p:ext uri="{D42A27DB-BD31-4B8C-83A1-F6EECF244321}">
                <p14:modId xmlns:p14="http://schemas.microsoft.com/office/powerpoint/2010/main" xmlns="" val="3220487094"/>
              </p:ext>
            </p:extLst>
          </p:nvPr>
        </p:nvGraphicFramePr>
        <p:xfrm>
          <a:off x="282707" y="3212976"/>
          <a:ext cx="8640960" cy="259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05942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210146"/>
          </a:xfrm>
        </p:spPr>
        <p:txBody>
          <a:bodyPr>
            <a:noAutofit/>
          </a:bodyPr>
          <a:lstStyle/>
          <a:p>
            <a:r>
              <a:rPr lang="en-ZA" sz="3800" dirty="0">
                <a:effectLst/>
              </a:rPr>
              <a:t>Chapter 5. </a:t>
            </a:r>
            <a:r>
              <a:rPr lang="en-ZA" sz="3800" dirty="0" smtClean="0">
                <a:effectLst/>
              </a:rPr>
              <a:t>Findings of the Research </a:t>
            </a:r>
            <a:r>
              <a:rPr lang="en-ZA" sz="3800" dirty="0">
                <a:effectLst/>
              </a:rPr>
              <a:t>[cont.]</a:t>
            </a:r>
          </a:p>
        </p:txBody>
      </p:sp>
      <p:sp>
        <p:nvSpPr>
          <p:cNvPr id="3" name="Content Placeholder 2"/>
          <p:cNvSpPr>
            <a:spLocks noGrp="1"/>
          </p:cNvSpPr>
          <p:nvPr>
            <p:ph idx="1"/>
          </p:nvPr>
        </p:nvSpPr>
        <p:spPr>
          <a:xfrm>
            <a:off x="253092" y="1628800"/>
            <a:ext cx="8711395" cy="4973613"/>
          </a:xfrm>
        </p:spPr>
        <p:txBody>
          <a:bodyPr/>
          <a:lstStyle/>
          <a:p>
            <a:pPr>
              <a:lnSpc>
                <a:spcPct val="90000"/>
              </a:lnSpc>
            </a:pPr>
            <a:r>
              <a:rPr lang="en-ZA" sz="1800" dirty="0" smtClean="0">
                <a:ea typeface="Calibri" panose="020F0502020204030204" pitchFamily="34" charset="0"/>
              </a:rPr>
              <a:t>FLISP has performed poorly with respect to its targets set over the MTSF and is currently implemented differently by provinces and not according to the policy prescripts</a:t>
            </a:r>
          </a:p>
          <a:p>
            <a:pPr lvl="1">
              <a:lnSpc>
                <a:spcPct val="90000"/>
              </a:lnSpc>
            </a:pPr>
            <a:r>
              <a:rPr lang="en-ZA" sz="1600" dirty="0" smtClean="0">
                <a:ea typeface="Calibri" panose="020F0502020204030204" pitchFamily="34" charset="0"/>
              </a:rPr>
              <a:t>For example, according to the policy, FLISP should be implemented through the National Housing Finance Corporation (Human Settlements Development Bank) yet this is not the case (e.g. KZN uses </a:t>
            </a:r>
            <a:r>
              <a:rPr lang="en-ZA" sz="1600" dirty="0" err="1" smtClean="0">
                <a:ea typeface="Calibri" panose="020F0502020204030204" pitchFamily="34" charset="0"/>
              </a:rPr>
              <a:t>Ithala</a:t>
            </a:r>
            <a:r>
              <a:rPr lang="en-ZA" sz="1600" dirty="0" smtClean="0">
                <a:ea typeface="Calibri" panose="020F0502020204030204" pitchFamily="34" charset="0"/>
              </a:rPr>
              <a:t>, Limpopo uses </a:t>
            </a:r>
            <a:r>
              <a:rPr lang="en-ZA" sz="1600" dirty="0"/>
              <a:t>Limpopo Economic Development </a:t>
            </a:r>
            <a:r>
              <a:rPr lang="en-ZA" sz="1600" dirty="0" smtClean="0"/>
              <a:t>Agency)</a:t>
            </a:r>
            <a:endParaRPr lang="en-ZA" sz="1600" dirty="0" smtClean="0">
              <a:ea typeface="Calibri" panose="020F0502020204030204" pitchFamily="34" charset="0"/>
            </a:endParaRPr>
          </a:p>
          <a:p>
            <a:pPr>
              <a:lnSpc>
                <a:spcPct val="90000"/>
              </a:lnSpc>
            </a:pPr>
            <a:r>
              <a:rPr lang="en-ZA" sz="1800" dirty="0" smtClean="0">
                <a:ea typeface="Calibri" panose="020F0502020204030204" pitchFamily="34" charset="0"/>
              </a:rPr>
              <a:t>Challenges encountered with FLISP include:</a:t>
            </a:r>
          </a:p>
          <a:p>
            <a:pPr lvl="1">
              <a:lnSpc>
                <a:spcPct val="90000"/>
              </a:lnSpc>
            </a:pPr>
            <a:r>
              <a:rPr lang="en-ZA" sz="1400" dirty="0" smtClean="0">
                <a:ea typeface="Calibri" panose="020F0502020204030204" pitchFamily="34" charset="0"/>
              </a:rPr>
              <a:t>Inconsistency with respect to funding by provinces with each province independently determining how much to allocate for the programme and </a:t>
            </a:r>
          </a:p>
          <a:p>
            <a:pPr lvl="1">
              <a:lnSpc>
                <a:spcPct val="90000"/>
              </a:lnSpc>
            </a:pPr>
            <a:r>
              <a:rPr lang="en-ZA" sz="1400" dirty="0" smtClean="0">
                <a:ea typeface="Calibri" panose="020F0502020204030204" pitchFamily="34" charset="0"/>
              </a:rPr>
              <a:t>Allocations not guided by targets set</a:t>
            </a:r>
          </a:p>
          <a:p>
            <a:pPr lvl="1">
              <a:lnSpc>
                <a:spcPct val="90000"/>
              </a:lnSpc>
            </a:pPr>
            <a:r>
              <a:rPr lang="en-ZA" sz="1400" dirty="0" smtClean="0">
                <a:ea typeface="Calibri" panose="020F0502020204030204" pitchFamily="34" charset="0"/>
              </a:rPr>
              <a:t>There has been a positive recent development – in 2017/18 the proportion of funding from the HSDG per province has been ring-fenced for the implementation of FLISP</a:t>
            </a:r>
          </a:p>
          <a:p>
            <a:pPr>
              <a:lnSpc>
                <a:spcPct val="90000"/>
              </a:lnSpc>
            </a:pPr>
            <a:r>
              <a:rPr lang="en-ZA" sz="1800" dirty="0" smtClean="0">
                <a:ea typeface="Calibri" panose="020F0502020204030204" pitchFamily="34" charset="0"/>
              </a:rPr>
              <a:t>Policy gaps with respect to FLISP:</a:t>
            </a:r>
          </a:p>
          <a:p>
            <a:pPr lvl="1">
              <a:lnSpc>
                <a:spcPct val="90000"/>
              </a:lnSpc>
            </a:pPr>
            <a:r>
              <a:rPr lang="en-ZA" sz="1400" dirty="0" smtClean="0">
                <a:ea typeface="Calibri" panose="020F0502020204030204" pitchFamily="34" charset="0"/>
              </a:rPr>
              <a:t>Qualifying individuals who are single and cannot prove that they have  financial dependants are excluded from the subsidy</a:t>
            </a:r>
          </a:p>
          <a:p>
            <a:pPr>
              <a:lnSpc>
                <a:spcPct val="90000"/>
              </a:lnSpc>
            </a:pPr>
            <a:r>
              <a:rPr lang="en-ZA" sz="1800" dirty="0" smtClean="0">
                <a:ea typeface="Calibri" panose="020F0502020204030204" pitchFamily="34" charset="0"/>
              </a:rPr>
              <a:t>There is misalignment of human settlements related infrastructure programmes and plans by the provincial departments of human settlements and other key departments including the provincial department of basic education and transport</a:t>
            </a:r>
          </a:p>
          <a:p>
            <a:pPr lvl="1">
              <a:lnSpc>
                <a:spcPct val="90000"/>
              </a:lnSpc>
            </a:pPr>
            <a:r>
              <a:rPr lang="en-ZA" sz="1400" dirty="0" smtClean="0">
                <a:ea typeface="Calibri" panose="020F0502020204030204" pitchFamily="34" charset="0"/>
              </a:rPr>
              <a:t>Results is uncoordinated infrastructure delivery</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26</a:t>
            </a:fld>
            <a:endParaRPr lang="en-ZA" dirty="0"/>
          </a:p>
        </p:txBody>
      </p:sp>
    </p:spTree>
    <p:extLst>
      <p:ext uri="{BB962C8B-B14F-4D97-AF65-F5344CB8AC3E}">
        <p14:creationId xmlns:p14="http://schemas.microsoft.com/office/powerpoint/2010/main" xmlns="" val="4233524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Chapter 5. Recommendations</a:t>
            </a:r>
            <a:endParaRPr lang="en-ZA" sz="4000" dirty="0">
              <a:effectLst/>
            </a:endParaRPr>
          </a:p>
        </p:txBody>
      </p:sp>
      <p:sp>
        <p:nvSpPr>
          <p:cNvPr id="3" name="Content Placeholder 2"/>
          <p:cNvSpPr>
            <a:spLocks noGrp="1"/>
          </p:cNvSpPr>
          <p:nvPr>
            <p:ph idx="1"/>
          </p:nvPr>
        </p:nvSpPr>
        <p:spPr>
          <a:xfrm>
            <a:off x="251520" y="1556791"/>
            <a:ext cx="8712968" cy="5112569"/>
          </a:xfrm>
        </p:spPr>
        <p:txBody>
          <a:bodyPr/>
          <a:lstStyle/>
          <a:p>
            <a:pPr>
              <a:lnSpc>
                <a:spcPct val="90000"/>
              </a:lnSpc>
            </a:pPr>
            <a:r>
              <a:rPr lang="en-ZA" sz="2000" dirty="0" smtClean="0">
                <a:ea typeface="Calibri" panose="020F0502020204030204" pitchFamily="34" charset="0"/>
              </a:rPr>
              <a:t>The Department of Human Settlements should undertake a </a:t>
            </a:r>
            <a:r>
              <a:rPr lang="en-ZA" sz="2000" dirty="0" smtClean="0">
                <a:solidFill>
                  <a:srgbClr val="FF0000"/>
                </a:solidFill>
                <a:ea typeface="Calibri" panose="020F0502020204030204" pitchFamily="34" charset="0"/>
              </a:rPr>
              <a:t>review of the Finance Linked Individual Subsidy Programme (FLISP) </a:t>
            </a:r>
            <a:r>
              <a:rPr lang="en-ZA" sz="2000" dirty="0" smtClean="0">
                <a:ea typeface="Calibri" panose="020F0502020204030204" pitchFamily="34" charset="0"/>
              </a:rPr>
              <a:t>to find ways of ensuring that qualifying individuals who are single and without dependants are included as beneficiaries from the programme and that FLISP is implemented in a standardised manner across provinces</a:t>
            </a:r>
          </a:p>
          <a:p>
            <a:pPr>
              <a:lnSpc>
                <a:spcPct val="90000"/>
              </a:lnSpc>
            </a:pPr>
            <a:r>
              <a:rPr lang="en-ZA" sz="2000" dirty="0" smtClean="0">
                <a:ea typeface="Calibri" panose="020F0502020204030204" pitchFamily="34" charset="0"/>
              </a:rPr>
              <a:t>Provincial departments of human settlements and other key departments including the provincial departments of basic education and transport should </a:t>
            </a:r>
            <a:r>
              <a:rPr lang="en-ZA" sz="2000" dirty="0" smtClean="0">
                <a:solidFill>
                  <a:srgbClr val="FF0000"/>
                </a:solidFill>
                <a:ea typeface="Calibri" panose="020F0502020204030204" pitchFamily="34" charset="0"/>
              </a:rPr>
              <a:t>align their delivery plans </a:t>
            </a:r>
            <a:r>
              <a:rPr lang="en-ZA" sz="2000" dirty="0" smtClean="0">
                <a:ea typeface="Calibri" panose="020F0502020204030204" pitchFamily="34" charset="0"/>
              </a:rPr>
              <a:t>particularly for new human settlements development. This can be done by</a:t>
            </a:r>
          </a:p>
          <a:p>
            <a:pPr lvl="1">
              <a:lnSpc>
                <a:spcPct val="90000"/>
              </a:lnSpc>
            </a:pPr>
            <a:r>
              <a:rPr lang="en-ZA" sz="1800" dirty="0" smtClean="0">
                <a:ea typeface="Calibri" panose="020F0502020204030204" pitchFamily="34" charset="0"/>
              </a:rPr>
              <a:t>Establishing functional inter-sectoral coordination committees where relevant departments will meet to discuss new infrastructure development projects relating to habitable human settlements</a:t>
            </a:r>
          </a:p>
          <a:p>
            <a:pPr lvl="1">
              <a:lnSpc>
                <a:spcPct val="90000"/>
              </a:lnSpc>
            </a:pPr>
            <a:r>
              <a:rPr lang="en-ZA" sz="1800" dirty="0" smtClean="0">
                <a:ea typeface="Calibri" panose="020F0502020204030204" pitchFamily="34" charset="0"/>
              </a:rPr>
              <a:t>Ensuring that the portion of the Education Infrastructure Grant and funding from the Provincial Equitable Share are aligned to the portion of the Human Settlements Development Grant for new housing developments</a:t>
            </a: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27</a:t>
            </a:fld>
            <a:endParaRPr lang="en-ZA" dirty="0"/>
          </a:p>
        </p:txBody>
      </p:sp>
    </p:spTree>
    <p:extLst>
      <p:ext uri="{BB962C8B-B14F-4D97-AF65-F5344CB8AC3E}">
        <p14:creationId xmlns:p14="http://schemas.microsoft.com/office/powerpoint/2010/main" xmlns="" val="2766081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effectLst/>
              </a:rPr>
              <a:t>Chapter 6. Implications of Urbanisation Induced Learner Mobility on Education Planning and Funding</a:t>
            </a:r>
          </a:p>
        </p:txBody>
      </p:sp>
      <p:sp>
        <p:nvSpPr>
          <p:cNvPr id="3" name="Content Placeholder 2"/>
          <p:cNvSpPr>
            <a:spLocks noGrp="1"/>
          </p:cNvSpPr>
          <p:nvPr>
            <p:ph idx="1"/>
          </p:nvPr>
        </p:nvSpPr>
        <p:spPr>
          <a:xfrm>
            <a:off x="179512" y="1417638"/>
            <a:ext cx="8784976" cy="4992290"/>
          </a:xfrm>
        </p:spPr>
        <p:txBody>
          <a:bodyPr/>
          <a:lstStyle/>
          <a:p>
            <a:r>
              <a:rPr lang="en-ZA" sz="2400" dirty="0" smtClean="0"/>
              <a:t>Contextual urban challenge</a:t>
            </a:r>
          </a:p>
          <a:p>
            <a:pPr lvl="1"/>
            <a:r>
              <a:rPr lang="en-ZA" sz="2200" dirty="0" smtClean="0"/>
              <a:t>Scholar migration patterns are following urban development patterns </a:t>
            </a:r>
          </a:p>
          <a:p>
            <a:pPr lvl="1"/>
            <a:r>
              <a:rPr lang="en-ZA" sz="2200" dirty="0" smtClean="0"/>
              <a:t>Learners are concentrating in urban centres where education is perceived to be better</a:t>
            </a:r>
          </a:p>
          <a:p>
            <a:pPr lvl="1"/>
            <a:r>
              <a:rPr lang="en-ZA" sz="2200" dirty="0" smtClean="0"/>
              <a:t>Rapidly </a:t>
            </a:r>
            <a:r>
              <a:rPr lang="en-ZA" sz="2200" dirty="0"/>
              <a:t>u</a:t>
            </a:r>
            <a:r>
              <a:rPr lang="en-ZA" sz="2200" dirty="0" smtClean="0"/>
              <a:t>rbanising scholar population may result in adverse fiscal implications for the education system as a whole</a:t>
            </a:r>
          </a:p>
          <a:p>
            <a:pPr lvl="1"/>
            <a:r>
              <a:rPr lang="en-ZA" sz="2200" dirty="0" smtClean="0"/>
              <a:t>The chapter evaluates responsiveness of </a:t>
            </a:r>
            <a:r>
              <a:rPr lang="en-ZA" sz="2200" dirty="0"/>
              <a:t>education fiscal transfers </a:t>
            </a:r>
            <a:r>
              <a:rPr lang="en-ZA" sz="2200" dirty="0" smtClean="0"/>
              <a:t>(PES and conditional grants) to changing spatial distribution of learners </a:t>
            </a:r>
          </a:p>
          <a:p>
            <a:r>
              <a:rPr lang="en-ZA" sz="2400" dirty="0" smtClean="0"/>
              <a:t>Methodology</a:t>
            </a:r>
          </a:p>
          <a:p>
            <a:pPr lvl="1"/>
            <a:r>
              <a:rPr lang="en-ZA" sz="2200" dirty="0" smtClean="0"/>
              <a:t>Quantitative measurement of learner movement between provinces and within districts – leaner distribution and density </a:t>
            </a:r>
            <a:endParaRPr lang="en-ZA" sz="2200" dirty="0"/>
          </a:p>
          <a:p>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28</a:t>
            </a:fld>
            <a:endParaRPr lang="en-ZA" dirty="0"/>
          </a:p>
        </p:txBody>
      </p:sp>
    </p:spTree>
    <p:extLst>
      <p:ext uri="{BB962C8B-B14F-4D97-AF65-F5344CB8AC3E}">
        <p14:creationId xmlns:p14="http://schemas.microsoft.com/office/powerpoint/2010/main" xmlns="" val="1844658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ZA" dirty="0" smtClean="0">
                <a:effectLst/>
              </a:rPr>
              <a:t>Chapter 6. Findings of the Research</a:t>
            </a:r>
            <a:endParaRPr lang="en-ZA" dirty="0">
              <a:effectLst/>
            </a:endParaRPr>
          </a:p>
        </p:txBody>
      </p:sp>
      <p:sp>
        <p:nvSpPr>
          <p:cNvPr id="3" name="Content Placeholder 2"/>
          <p:cNvSpPr>
            <a:spLocks noGrp="1"/>
          </p:cNvSpPr>
          <p:nvPr>
            <p:ph idx="1"/>
          </p:nvPr>
        </p:nvSpPr>
        <p:spPr>
          <a:xfrm>
            <a:off x="179512" y="1556792"/>
            <a:ext cx="8856984" cy="5045621"/>
          </a:xfrm>
        </p:spPr>
        <p:txBody>
          <a:bodyPr/>
          <a:lstStyle/>
          <a:p>
            <a:r>
              <a:rPr lang="en-ZA" sz="2200" dirty="0" smtClean="0"/>
              <a:t>Leaner mobility is largely prevalent between provinces and more dynamic within provincial districts </a:t>
            </a:r>
          </a:p>
          <a:p>
            <a:pPr lvl="1"/>
            <a:r>
              <a:rPr lang="en-ZA" sz="2000" dirty="0" smtClean="0"/>
              <a:t>Eastern Cape and Limpopo are main sending provinces while Gauteng is the largest receiving province</a:t>
            </a:r>
          </a:p>
          <a:p>
            <a:pPr lvl="1"/>
            <a:r>
              <a:rPr lang="en-ZA" sz="2000" dirty="0" smtClean="0"/>
              <a:t>Over 3400 schools in these provinces are at risk of becoming unviable due to mobility </a:t>
            </a:r>
          </a:p>
          <a:p>
            <a:r>
              <a:rPr lang="en-ZA" sz="2200" dirty="0"/>
              <a:t>Mobility increases </a:t>
            </a:r>
            <a:r>
              <a:rPr lang="en-ZA" sz="2200" dirty="0" smtClean="0"/>
              <a:t>with grade </a:t>
            </a:r>
            <a:r>
              <a:rPr lang="en-ZA" sz="2200" dirty="0"/>
              <a:t>progression</a:t>
            </a:r>
          </a:p>
          <a:p>
            <a:pPr lvl="1"/>
            <a:r>
              <a:rPr lang="en-ZA" sz="2000" dirty="0" smtClean="0"/>
              <a:t>Has implications for school infrastructure in receiving provinces and districts </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2615379579"/>
              </p:ext>
            </p:extLst>
          </p:nvPr>
        </p:nvGraphicFramePr>
        <p:xfrm>
          <a:off x="323528" y="4509119"/>
          <a:ext cx="8108379" cy="1995662"/>
        </p:xfrm>
        <a:graphic>
          <a:graphicData uri="http://schemas.openxmlformats.org/drawingml/2006/table">
            <a:tbl>
              <a:tblPr>
                <a:tableStyleId>{8799B23B-EC83-4686-B30A-512413B5E67A}</a:tableStyleId>
              </a:tblPr>
              <a:tblGrid>
                <a:gridCol w="2207251"/>
                <a:gridCol w="1189854"/>
                <a:gridCol w="1539511"/>
                <a:gridCol w="1558059"/>
                <a:gridCol w="1613704"/>
              </a:tblGrid>
              <a:tr h="355356">
                <a:tc>
                  <a:txBody>
                    <a:bodyPr/>
                    <a:lstStyle/>
                    <a:p>
                      <a:pPr algn="l" fontAlgn="b"/>
                      <a:r>
                        <a:rPr lang="en-ZA" sz="1100" b="1" u="none" strike="noStrike" dirty="0">
                          <a:effectLst/>
                          <a:latin typeface="Times New Roman" panose="02020603050405020304" pitchFamily="18" charset="0"/>
                          <a:cs typeface="Times New Roman" panose="02020603050405020304" pitchFamily="18" charset="0"/>
                        </a:rPr>
                        <a:t> </a:t>
                      </a:r>
                      <a:r>
                        <a:rPr lang="en-ZA" sz="1100" b="1" u="none" strike="noStrike" dirty="0" smtClean="0">
                          <a:effectLst/>
                          <a:latin typeface="Times New Roman" panose="02020603050405020304" pitchFamily="18" charset="0"/>
                          <a:cs typeface="Times New Roman" panose="02020603050405020304" pitchFamily="18" charset="0"/>
                        </a:rPr>
                        <a:t>Average</a:t>
                      </a:r>
                      <a:r>
                        <a:rPr lang="en-ZA" sz="1100" b="1" u="none" strike="noStrike" baseline="0" dirty="0" smtClean="0">
                          <a:effectLst/>
                          <a:latin typeface="Times New Roman" panose="02020603050405020304" pitchFamily="18" charset="0"/>
                          <a:cs typeface="Times New Roman" panose="02020603050405020304" pitchFamily="18" charset="0"/>
                        </a:rPr>
                        <a:t> annual net migration</a:t>
                      </a:r>
                      <a:endParaRPr lang="en-ZA"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effectLst/>
                          <a:latin typeface="Times New Roman" panose="02020603050405020304" pitchFamily="18" charset="0"/>
                          <a:cs typeface="Times New Roman" panose="02020603050405020304" pitchFamily="18" charset="0"/>
                        </a:rPr>
                        <a:t>Leaner </a:t>
                      </a:r>
                      <a:r>
                        <a:rPr lang="en-ZA" sz="1100" b="1" u="none" strike="noStrike" dirty="0" smtClean="0">
                          <a:effectLst/>
                          <a:latin typeface="Times New Roman" panose="02020603050405020304" pitchFamily="18" charset="0"/>
                          <a:cs typeface="Times New Roman" panose="02020603050405020304" pitchFamily="18" charset="0"/>
                        </a:rPr>
                        <a:t>enrolment </a:t>
                      </a:r>
                      <a:endParaRPr lang="en-ZA"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l" fontAlgn="b"/>
                      <a:r>
                        <a:rPr lang="en-ZA" sz="1100" b="1" u="none" strike="noStrike" dirty="0">
                          <a:effectLst/>
                          <a:latin typeface="Times New Roman" panose="02020603050405020304" pitchFamily="18" charset="0"/>
                          <a:cs typeface="Times New Roman" panose="02020603050405020304" pitchFamily="18" charset="0"/>
                        </a:rPr>
                        <a:t>School Age population</a:t>
                      </a:r>
                      <a:endParaRPr lang="en-ZA"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l" fontAlgn="b"/>
                      <a:r>
                        <a:rPr lang="en-ZA" sz="1100" b="1" u="none" strike="noStrike" dirty="0">
                          <a:effectLst/>
                          <a:latin typeface="Times New Roman" panose="02020603050405020304" pitchFamily="18" charset="0"/>
                          <a:cs typeface="Times New Roman" panose="02020603050405020304" pitchFamily="18" charset="0"/>
                        </a:rPr>
                        <a:t>Net in/out migration %</a:t>
                      </a:r>
                      <a:endParaRPr lang="en-ZA"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l" fontAlgn="b"/>
                      <a:r>
                        <a:rPr lang="en-ZA" sz="1100" b="1" u="none" strike="noStrike" dirty="0">
                          <a:effectLst/>
                          <a:latin typeface="Times New Roman" panose="02020603050405020304" pitchFamily="18" charset="0"/>
                          <a:cs typeface="Times New Roman" panose="02020603050405020304" pitchFamily="18" charset="0"/>
                        </a:rPr>
                        <a:t>Net in/out migration</a:t>
                      </a:r>
                      <a:endParaRPr lang="en-ZA"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177678">
                <a:tc>
                  <a:txBody>
                    <a:bodyPr/>
                    <a:lstStyle/>
                    <a:p>
                      <a:pPr algn="l"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Eastern Cape</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-0.35%</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-1.11%</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-1.46%</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            -28 432 </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177678">
                <a:tc>
                  <a:txBody>
                    <a:bodyPr/>
                    <a:lstStyle/>
                    <a:p>
                      <a:pPr algn="l" fontAlgn="b"/>
                      <a:r>
                        <a:rPr lang="en-ZA" sz="1100" u="none" strike="noStrike" dirty="0">
                          <a:solidFill>
                            <a:schemeClr val="tx1"/>
                          </a:solidFill>
                          <a:effectLst/>
                          <a:latin typeface="Times New Roman" panose="02020603050405020304" pitchFamily="18" charset="0"/>
                          <a:cs typeface="Times New Roman" panose="02020603050405020304" pitchFamily="18" charset="0"/>
                        </a:rPr>
                        <a:t>Free State</a:t>
                      </a:r>
                      <a:endParaRPr lang="en-ZA"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solidFill>
                            <a:schemeClr val="tx1"/>
                          </a:solidFill>
                          <a:effectLst/>
                          <a:latin typeface="Times New Roman" panose="02020603050405020304" pitchFamily="18" charset="0"/>
                          <a:cs typeface="Times New Roman" panose="02020603050405020304" pitchFamily="18" charset="0"/>
                        </a:rPr>
                        <a:t>-0.36%</a:t>
                      </a:r>
                      <a:endParaRPr lang="en-ZA"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solidFill>
                            <a:schemeClr val="tx1"/>
                          </a:solidFill>
                          <a:effectLst/>
                          <a:latin typeface="Times New Roman" panose="02020603050405020304" pitchFamily="18" charset="0"/>
                          <a:cs typeface="Times New Roman" panose="02020603050405020304" pitchFamily="18" charset="0"/>
                        </a:rPr>
                        <a:t>-0.90%</a:t>
                      </a:r>
                      <a:endParaRPr lang="en-ZA"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solidFill>
                            <a:schemeClr val="tx1"/>
                          </a:solidFill>
                          <a:effectLst/>
                          <a:latin typeface="Times New Roman" panose="02020603050405020304" pitchFamily="18" charset="0"/>
                          <a:cs typeface="Times New Roman" panose="02020603050405020304" pitchFamily="18" charset="0"/>
                        </a:rPr>
                        <a:t>-1.26%</a:t>
                      </a:r>
                      <a:endParaRPr lang="en-ZA"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solidFill>
                            <a:schemeClr val="tx1"/>
                          </a:solidFill>
                          <a:effectLst/>
                          <a:latin typeface="Times New Roman" panose="02020603050405020304" pitchFamily="18" charset="0"/>
                          <a:cs typeface="Times New Roman" panose="02020603050405020304" pitchFamily="18" charset="0"/>
                        </a:rPr>
                        <a:t>              -8 564 </a:t>
                      </a:r>
                      <a:endParaRPr lang="en-ZA" sz="11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177678">
                <a:tc>
                  <a:txBody>
                    <a:bodyPr/>
                    <a:lstStyle/>
                    <a:p>
                      <a:pPr algn="l"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Gauteng</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1.95%</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1.40%</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3.35%</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             75 351 </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177678">
                <a:tc>
                  <a:txBody>
                    <a:bodyPr/>
                    <a:lstStyle/>
                    <a:p>
                      <a:pPr algn="l" fontAlgn="b"/>
                      <a:r>
                        <a:rPr lang="en-ZA" sz="1100" u="none" strike="noStrike" dirty="0">
                          <a:effectLst/>
                          <a:latin typeface="Times New Roman" panose="02020603050405020304" pitchFamily="18" charset="0"/>
                          <a:cs typeface="Times New Roman" panose="02020603050405020304" pitchFamily="18" charset="0"/>
                        </a:rPr>
                        <a:t>KwaZulu-Natal</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0.32%</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-0.41%</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-0.09%</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              -2 601 </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209998">
                <a:tc>
                  <a:txBody>
                    <a:bodyPr/>
                    <a:lstStyle/>
                    <a:p>
                      <a:pPr algn="l"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Limpopo</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-0.24%</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-1.37%</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-1.61%</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b="1" u="none" strike="noStrike" dirty="0">
                          <a:solidFill>
                            <a:srgbClr val="FF0000"/>
                          </a:solidFill>
                          <a:effectLst/>
                          <a:latin typeface="Times New Roman" panose="02020603050405020304" pitchFamily="18" charset="0"/>
                          <a:cs typeface="Times New Roman" panose="02020603050405020304" pitchFamily="18" charset="0"/>
                        </a:rPr>
                        <a:t>            -28 159 </a:t>
                      </a:r>
                      <a:endParaRPr lang="en-ZA"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177678">
                <a:tc>
                  <a:txBody>
                    <a:bodyPr/>
                    <a:lstStyle/>
                    <a:p>
                      <a:pPr algn="l" fontAlgn="b"/>
                      <a:r>
                        <a:rPr lang="en-ZA" sz="1100" u="none" strike="noStrike" dirty="0">
                          <a:effectLst/>
                          <a:latin typeface="Times New Roman" panose="02020603050405020304" pitchFamily="18" charset="0"/>
                          <a:cs typeface="Times New Roman" panose="02020603050405020304" pitchFamily="18" charset="0"/>
                        </a:rPr>
                        <a:t>Mpumalanga</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0.89%</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0.53%</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1.42%</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             15 283 </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177678">
                <a:tc>
                  <a:txBody>
                    <a:bodyPr/>
                    <a:lstStyle/>
                    <a:p>
                      <a:pPr algn="l" fontAlgn="b"/>
                      <a:r>
                        <a:rPr lang="en-ZA" sz="1100" u="none" strike="noStrike">
                          <a:effectLst/>
                          <a:latin typeface="Times New Roman" panose="02020603050405020304" pitchFamily="18" charset="0"/>
                          <a:cs typeface="Times New Roman" panose="02020603050405020304" pitchFamily="18" charset="0"/>
                        </a:rPr>
                        <a:t>Northern Cape</a:t>
                      </a:r>
                      <a:endParaRPr lang="en-ZA"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2.01%</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1.66%</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a:effectLst/>
                          <a:latin typeface="Times New Roman" panose="02020603050405020304" pitchFamily="18" charset="0"/>
                          <a:cs typeface="Times New Roman" panose="02020603050405020304" pitchFamily="18" charset="0"/>
                        </a:rPr>
                        <a:t>3.67%</a:t>
                      </a:r>
                      <a:endParaRPr lang="en-ZA"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a:effectLst/>
                          <a:latin typeface="Times New Roman" panose="02020603050405020304" pitchFamily="18" charset="0"/>
                          <a:cs typeface="Times New Roman" panose="02020603050405020304" pitchFamily="18" charset="0"/>
                        </a:rPr>
                        <a:t>             10 624 </a:t>
                      </a:r>
                      <a:endParaRPr lang="en-ZA"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177678">
                <a:tc>
                  <a:txBody>
                    <a:bodyPr/>
                    <a:lstStyle/>
                    <a:p>
                      <a:pPr algn="l" fontAlgn="b"/>
                      <a:r>
                        <a:rPr lang="en-ZA" sz="1100" u="none" strike="noStrike" dirty="0">
                          <a:effectLst/>
                          <a:latin typeface="Times New Roman" panose="02020603050405020304" pitchFamily="18" charset="0"/>
                          <a:cs typeface="Times New Roman" panose="02020603050405020304" pitchFamily="18" charset="0"/>
                        </a:rPr>
                        <a:t>North West</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-0.57%</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a:effectLst/>
                          <a:latin typeface="Times New Roman" panose="02020603050405020304" pitchFamily="18" charset="0"/>
                          <a:cs typeface="Times New Roman" panose="02020603050405020304" pitchFamily="18" charset="0"/>
                        </a:rPr>
                        <a:t>-1.33%</a:t>
                      </a:r>
                      <a:endParaRPr lang="en-ZA"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-1.90%</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a:effectLst/>
                          <a:latin typeface="Times New Roman" panose="02020603050405020304" pitchFamily="18" charset="0"/>
                          <a:cs typeface="Times New Roman" panose="02020603050405020304" pitchFamily="18" charset="0"/>
                        </a:rPr>
                        <a:t>            -15 439 </a:t>
                      </a:r>
                      <a:endParaRPr lang="en-ZA"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r h="186562">
                <a:tc>
                  <a:txBody>
                    <a:bodyPr/>
                    <a:lstStyle/>
                    <a:p>
                      <a:pPr algn="l" fontAlgn="b"/>
                      <a:r>
                        <a:rPr lang="en-ZA" sz="1100" u="none" strike="noStrike" dirty="0">
                          <a:effectLst/>
                          <a:latin typeface="Times New Roman" panose="02020603050405020304" pitchFamily="18" charset="0"/>
                          <a:cs typeface="Times New Roman" panose="02020603050405020304" pitchFamily="18" charset="0"/>
                        </a:rPr>
                        <a:t>Western Cape </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0.88%</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0.44%</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1.32%</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r" fontAlgn="b"/>
                      <a:r>
                        <a:rPr lang="en-ZA" sz="1100" u="none" strike="noStrike" dirty="0">
                          <a:effectLst/>
                          <a:latin typeface="Times New Roman" panose="02020603050405020304" pitchFamily="18" charset="0"/>
                          <a:cs typeface="Times New Roman" panose="02020603050405020304" pitchFamily="18" charset="0"/>
                        </a:rPr>
                        <a:t>             14 439 </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F1102E04-C8CA-4535-B9A8-E00E6E7F4501}" type="slidenum">
              <a:rPr lang="en-ZA" smtClean="0"/>
              <a:pPr>
                <a:defRPr/>
              </a:pPr>
              <a:t>29</a:t>
            </a:fld>
            <a:endParaRPr lang="en-ZA" dirty="0"/>
          </a:p>
        </p:txBody>
      </p:sp>
    </p:spTree>
    <p:extLst>
      <p:ext uri="{BB962C8B-B14F-4D97-AF65-F5344CB8AC3E}">
        <p14:creationId xmlns:p14="http://schemas.microsoft.com/office/powerpoint/2010/main" xmlns="" val="3638600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57"/>
            <a:ext cx="8229600" cy="1143000"/>
          </a:xfrm>
        </p:spPr>
        <p:txBody>
          <a:bodyPr>
            <a:noAutofit/>
          </a:bodyPr>
          <a:lstStyle/>
          <a:p>
            <a:r>
              <a:rPr lang="en-ZA" sz="3600" dirty="0">
                <a:effectLst/>
              </a:rPr>
              <a:t>Outline of Submission Chapters</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a:t>
            </a:fld>
            <a:endParaRPr lang="en-ZA" dirty="0"/>
          </a:p>
        </p:txBody>
      </p:sp>
      <p:graphicFrame>
        <p:nvGraphicFramePr>
          <p:cNvPr id="3" name="Diagram 2"/>
          <p:cNvGraphicFramePr/>
          <p:nvPr>
            <p:extLst>
              <p:ext uri="{D42A27DB-BD31-4B8C-83A1-F6EECF244321}">
                <p14:modId xmlns:p14="http://schemas.microsoft.com/office/powerpoint/2010/main" xmlns="" val="3552196595"/>
              </p:ext>
            </p:extLst>
          </p:nvPr>
        </p:nvGraphicFramePr>
        <p:xfrm>
          <a:off x="259307" y="1124745"/>
          <a:ext cx="8633173" cy="547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779634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effectLst/>
              </a:rPr>
              <a:t>Chapter 6. Findings of the </a:t>
            </a:r>
            <a:r>
              <a:rPr lang="en-ZA" dirty="0" smtClean="0">
                <a:effectLst/>
              </a:rPr>
              <a:t>Research [cont.]</a:t>
            </a:r>
            <a:endParaRPr lang="en-ZA" dirty="0"/>
          </a:p>
        </p:txBody>
      </p:sp>
      <p:sp>
        <p:nvSpPr>
          <p:cNvPr id="3" name="Content Placeholder 2"/>
          <p:cNvSpPr>
            <a:spLocks noGrp="1"/>
          </p:cNvSpPr>
          <p:nvPr>
            <p:ph idx="1"/>
          </p:nvPr>
        </p:nvSpPr>
        <p:spPr>
          <a:xfrm>
            <a:off x="251520" y="1628800"/>
            <a:ext cx="8784976" cy="4973613"/>
          </a:xfrm>
        </p:spPr>
        <p:txBody>
          <a:bodyPr/>
          <a:lstStyle/>
          <a:p>
            <a:r>
              <a:rPr lang="en-ZA" sz="2200" dirty="0" smtClean="0"/>
              <a:t>The PES is fairly responsive to changing learner distribution patterns</a:t>
            </a:r>
          </a:p>
          <a:p>
            <a:pPr lvl="1"/>
            <a:r>
              <a:rPr lang="en-ZA" sz="2000" dirty="0" smtClean="0"/>
              <a:t>Education component per capita allocations are slightly similar – after adjusting for migration </a:t>
            </a:r>
          </a:p>
          <a:p>
            <a:pPr lvl="1"/>
            <a:r>
              <a:rPr lang="en-ZA" sz="2000" dirty="0" smtClean="0"/>
              <a:t>Raise concerns of equity given that Eastern Cape and Limpopo are poor</a:t>
            </a:r>
          </a:p>
          <a:p>
            <a:r>
              <a:rPr lang="en-ZA" sz="2200" dirty="0" smtClean="0"/>
              <a:t>Infrastructure grants disproportionally benefit receiving provinces (Gauteng and Western Cape)</a:t>
            </a:r>
          </a:p>
          <a:p>
            <a:r>
              <a:rPr lang="en-ZA" sz="2200" dirty="0"/>
              <a:t>Budgetary effects of learner mobility are more </a:t>
            </a:r>
            <a:r>
              <a:rPr lang="en-ZA" sz="2200" dirty="0" smtClean="0"/>
              <a:t>evident </a:t>
            </a:r>
            <a:r>
              <a:rPr lang="en-ZA" sz="2200" dirty="0"/>
              <a:t>at school </a:t>
            </a:r>
            <a:r>
              <a:rPr lang="en-ZA" sz="2200" dirty="0" smtClean="0"/>
              <a:t>level</a:t>
            </a:r>
          </a:p>
          <a:p>
            <a:pPr lvl="1"/>
            <a:r>
              <a:rPr lang="en-ZA" sz="2000" dirty="0" smtClean="0"/>
              <a:t>Leads to unviable schools that have to be closed or merged </a:t>
            </a:r>
          </a:p>
          <a:p>
            <a:pPr lvl="1"/>
            <a:r>
              <a:rPr lang="en-ZA" sz="2000" dirty="0" smtClean="0"/>
              <a:t>Has implications for learner transport</a:t>
            </a:r>
          </a:p>
          <a:p>
            <a:r>
              <a:rPr lang="en-ZA" sz="2200" dirty="0"/>
              <a:t>M</a:t>
            </a:r>
            <a:r>
              <a:rPr lang="en-ZA" sz="2200" dirty="0" smtClean="0"/>
              <a:t>obility is not always well managed because provincial infrastructure plans do not account for spatial demographic shifts</a:t>
            </a:r>
            <a:endParaRPr lang="en-ZA" sz="2200" dirty="0"/>
          </a:p>
          <a:p>
            <a:endParaRPr lang="en-ZA" sz="22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30</a:t>
            </a:fld>
            <a:endParaRPr lang="en-ZA" dirty="0"/>
          </a:p>
        </p:txBody>
      </p:sp>
    </p:spTree>
    <p:extLst>
      <p:ext uri="{BB962C8B-B14F-4D97-AF65-F5344CB8AC3E}">
        <p14:creationId xmlns:p14="http://schemas.microsoft.com/office/powerpoint/2010/main" xmlns="" val="3391623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Chapter 6. Recommendations </a:t>
            </a:r>
            <a:endParaRPr lang="en-ZA" dirty="0">
              <a:effectLst/>
            </a:endParaRPr>
          </a:p>
        </p:txBody>
      </p:sp>
      <p:sp>
        <p:nvSpPr>
          <p:cNvPr id="3" name="Content Placeholder 2"/>
          <p:cNvSpPr>
            <a:spLocks noGrp="1"/>
          </p:cNvSpPr>
          <p:nvPr>
            <p:ph idx="1"/>
          </p:nvPr>
        </p:nvSpPr>
        <p:spPr>
          <a:xfrm>
            <a:off x="323528" y="1600200"/>
            <a:ext cx="8568952" cy="4781128"/>
          </a:xfrm>
        </p:spPr>
        <p:txBody>
          <a:bodyPr/>
          <a:lstStyle/>
          <a:p>
            <a:pPr lvl="0"/>
            <a:r>
              <a:rPr lang="en-GB" sz="2000" dirty="0"/>
              <a:t>The National Treasury should </a:t>
            </a:r>
            <a:r>
              <a:rPr lang="en-GB" sz="2000" dirty="0">
                <a:solidFill>
                  <a:srgbClr val="FF0000"/>
                </a:solidFill>
              </a:rPr>
              <a:t>incorporate weighted learner socio-economic profiles into the education component of the provincial equitable share (PES) </a:t>
            </a:r>
            <a:r>
              <a:rPr lang="en-GB" sz="2000" dirty="0"/>
              <a:t>formula as an additional indicator of education </a:t>
            </a:r>
            <a:r>
              <a:rPr lang="en-GB" sz="2000" dirty="0" smtClean="0"/>
              <a:t>needs </a:t>
            </a:r>
            <a:endParaRPr lang="en-ZA" sz="2000" dirty="0"/>
          </a:p>
          <a:p>
            <a:pPr lvl="0"/>
            <a:r>
              <a:rPr lang="en-GB" sz="2000" dirty="0"/>
              <a:t>Both the National Treasury and Department of Basic Education must ensure that the framework for Education Infrastructure Grant </a:t>
            </a:r>
            <a:r>
              <a:rPr lang="en-GB" sz="2000" dirty="0">
                <a:solidFill>
                  <a:srgbClr val="FF0000"/>
                </a:solidFill>
              </a:rPr>
              <a:t>incorporate the need for Provincial Infrastructure plans to take into account spatial demographic patterns and forecast </a:t>
            </a:r>
            <a:r>
              <a:rPr lang="en-GB" sz="2000" dirty="0"/>
              <a:t>particularly when decisions to build, expand or maintain schools are </a:t>
            </a:r>
            <a:r>
              <a:rPr lang="en-GB" sz="2000" dirty="0" smtClean="0"/>
              <a:t>made</a:t>
            </a:r>
            <a:endParaRPr lang="en-ZA" sz="2000" dirty="0"/>
          </a:p>
          <a:p>
            <a:pPr lvl="0"/>
            <a:r>
              <a:rPr lang="en-GB" sz="2000" dirty="0"/>
              <a:t>The Department of Basic Education must </a:t>
            </a:r>
            <a:r>
              <a:rPr lang="en-GB" sz="2000" dirty="0">
                <a:solidFill>
                  <a:srgbClr val="FF0000"/>
                </a:solidFill>
              </a:rPr>
              <a:t>allocate learners with unique identification numbers </a:t>
            </a:r>
            <a:r>
              <a:rPr lang="en-GB" sz="2000" dirty="0"/>
              <a:t>when they first enter the school system to (1) ensure that learners are allocated the requisite funding that is consistent with their socio-economic profile when they move between schools and (2) enable seamless tracking and measurement of movements across provinces and within districts</a:t>
            </a:r>
            <a:endParaRPr lang="en-ZA" sz="2000" dirty="0"/>
          </a:p>
          <a:p>
            <a:endParaRPr lang="en-ZA"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31</a:t>
            </a:fld>
            <a:endParaRPr lang="en-ZA" dirty="0"/>
          </a:p>
        </p:txBody>
      </p:sp>
    </p:spTree>
    <p:extLst>
      <p:ext uri="{BB962C8B-B14F-4D97-AF65-F5344CB8AC3E}">
        <p14:creationId xmlns:p14="http://schemas.microsoft.com/office/powerpoint/2010/main" xmlns="" val="2217459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000" kern="1200" dirty="0">
                <a:effectLst/>
                <a:latin typeface="Times New Roman" pitchFamily="18" charset="0"/>
                <a:ea typeface="+mj-ea"/>
                <a:cs typeface="Times New Roman" pitchFamily="18" charset="0"/>
              </a:rPr>
              <a:t>Chapter 7. Industrial Diversity and Economic Performance in Urban Municipalities</a:t>
            </a:r>
            <a:endParaRPr lang="en-ZA" sz="3000" dirty="0">
              <a:effectLst/>
            </a:endParaRPr>
          </a:p>
        </p:txBody>
      </p:sp>
      <p:sp>
        <p:nvSpPr>
          <p:cNvPr id="3" name="Content Placeholder 2"/>
          <p:cNvSpPr>
            <a:spLocks noGrp="1"/>
          </p:cNvSpPr>
          <p:nvPr>
            <p:ph idx="1"/>
          </p:nvPr>
        </p:nvSpPr>
        <p:spPr>
          <a:xfrm>
            <a:off x="251520" y="1600200"/>
            <a:ext cx="8640960" cy="4997152"/>
          </a:xfrm>
        </p:spPr>
        <p:txBody>
          <a:bodyPr/>
          <a:lstStyle/>
          <a:p>
            <a:endParaRPr lang="en-ZA" sz="2400" dirty="0" smtClean="0"/>
          </a:p>
          <a:p>
            <a:pPr marL="457200" lvl="1" indent="0">
              <a:buNone/>
            </a:pPr>
            <a:endParaRPr lang="en-ZA" sz="2000" dirty="0"/>
          </a:p>
          <a:p>
            <a:pPr marL="457200" lvl="1" indent="0">
              <a:buNone/>
            </a:pPr>
            <a:endParaRPr lang="en-ZA" sz="1600" dirty="0" smtClean="0"/>
          </a:p>
          <a:p>
            <a:pPr lvl="1"/>
            <a:endParaRPr lang="en-ZA" sz="1600" dirty="0"/>
          </a:p>
        </p:txBody>
      </p:sp>
      <p:sp>
        <p:nvSpPr>
          <p:cNvPr id="4" name="Slide Number Placeholder 3"/>
          <p:cNvSpPr>
            <a:spLocks noGrp="1"/>
          </p:cNvSpPr>
          <p:nvPr>
            <p:ph type="sldNum" sz="quarter" idx="4294967295"/>
          </p:nvPr>
        </p:nvSpPr>
        <p:spPr>
          <a:xfrm>
            <a:off x="6553200" y="6237288"/>
            <a:ext cx="2133600" cy="365125"/>
          </a:xfrm>
          <a:prstGeom prst="rect">
            <a:avLst/>
          </a:prstGeom>
        </p:spPr>
        <p:txBody>
          <a:bodyPr/>
          <a:lstStyle/>
          <a:p>
            <a:pPr>
              <a:defRPr/>
            </a:pPr>
            <a:fld id="{F1102E04-C8CA-4535-B9A8-E00E6E7F4501}" type="slidenum">
              <a:rPr lang="en-ZA" smtClean="0"/>
              <a:pPr>
                <a:defRPr/>
              </a:pPr>
              <a:t>32</a:t>
            </a:fld>
            <a:endParaRPr lang="en-ZA" dirty="0"/>
          </a:p>
        </p:txBody>
      </p:sp>
      <p:sp>
        <p:nvSpPr>
          <p:cNvPr id="8" name="Rectangle 7"/>
          <p:cNvSpPr/>
          <p:nvPr/>
        </p:nvSpPr>
        <p:spPr>
          <a:xfrm>
            <a:off x="323528" y="4187626"/>
            <a:ext cx="8568952" cy="2325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ZA" sz="1700" dirty="0" smtClean="0">
                <a:solidFill>
                  <a:prstClr val="black"/>
                </a:solidFill>
                <a:latin typeface="Times New Roman" panose="02020603050405020304" pitchFamily="18" charset="0"/>
                <a:cs typeface="Times New Roman" panose="02020603050405020304" pitchFamily="18" charset="0"/>
                <a:sym typeface="Calibri"/>
              </a:rPr>
              <a:t>Contextual urban challenge</a:t>
            </a:r>
          </a:p>
          <a:p>
            <a:pPr marL="742950" lvl="1" indent="-285750">
              <a:buFont typeface="Arial" panose="020B0604020202020204" pitchFamily="34" charset="0"/>
              <a:buChar char="•"/>
            </a:pPr>
            <a:r>
              <a:rPr lang="en-ZA" sz="1700" dirty="0" smtClean="0">
                <a:solidFill>
                  <a:prstClr val="black"/>
                </a:solidFill>
                <a:latin typeface="Times New Roman" panose="02020603050405020304" pitchFamily="18" charset="0"/>
                <a:cs typeface="Times New Roman" panose="02020603050405020304" pitchFamily="18" charset="0"/>
                <a:sym typeface="Calibri"/>
              </a:rPr>
              <a:t>Urban municipalities now account for an increasingly large share of GVA</a:t>
            </a:r>
            <a:endParaRPr lang="en-US" sz="1700" dirty="0" smtClean="0">
              <a:solidFill>
                <a:prstClr val="black"/>
              </a:solidFill>
              <a:latin typeface="Times New Roman" panose="02020603050405020304" pitchFamily="18" charset="0"/>
              <a:cs typeface="Times New Roman" panose="02020603050405020304" pitchFamily="18" charset="0"/>
              <a:sym typeface="Calibri"/>
            </a:endParaRPr>
          </a:p>
          <a:p>
            <a:pPr marL="1200150" lvl="2" indent="-285750">
              <a:buFont typeface="Arial" panose="020B0604020202020204" pitchFamily="34" charset="0"/>
              <a:buChar char="•"/>
            </a:pPr>
            <a:r>
              <a:rPr lang="en-ZA" sz="1600" dirty="0" smtClean="0">
                <a:solidFill>
                  <a:prstClr val="black"/>
                </a:solidFill>
                <a:latin typeface="Times New Roman" panose="02020603050405020304" pitchFamily="18" charset="0"/>
                <a:cs typeface="Times New Roman" panose="02020603050405020304" pitchFamily="18" charset="0"/>
                <a:sym typeface="Calibri"/>
              </a:rPr>
              <a:t>Metros alone account for over 40% of GVA</a:t>
            </a:r>
          </a:p>
          <a:p>
            <a:pPr marL="1200150" lvl="2" indent="-285750">
              <a:buFont typeface="Arial" panose="020B0604020202020204" pitchFamily="34" charset="0"/>
              <a:buChar char="•"/>
            </a:pPr>
            <a:r>
              <a:rPr lang="en-ZA" sz="1600" dirty="0" smtClean="0">
                <a:solidFill>
                  <a:prstClr val="black"/>
                </a:solidFill>
                <a:latin typeface="Times New Roman" panose="02020603050405020304" pitchFamily="18" charset="0"/>
                <a:cs typeface="Times New Roman" panose="02020603050405020304" pitchFamily="18" charset="0"/>
                <a:sym typeface="Calibri"/>
              </a:rPr>
              <a:t>Enhancing economic activity within urban municipalities now becoming a central focus of sub-national economic initiatives </a:t>
            </a:r>
          </a:p>
          <a:p>
            <a:pPr marL="1200150" lvl="2" indent="-285750">
              <a:buFont typeface="Arial" panose="020B0604020202020204" pitchFamily="34" charset="0"/>
              <a:buChar char="•"/>
            </a:pPr>
            <a:r>
              <a:rPr lang="en-ZA" sz="1600" dirty="0" smtClean="0">
                <a:solidFill>
                  <a:prstClr val="black"/>
                </a:solidFill>
                <a:latin typeface="Times New Roman" panose="02020603050405020304" pitchFamily="18" charset="0"/>
                <a:cs typeface="Times New Roman" panose="02020603050405020304" pitchFamily="18" charset="0"/>
                <a:sym typeface="Calibri"/>
              </a:rPr>
              <a:t>Focus coincides with (</a:t>
            </a:r>
            <a:r>
              <a:rPr lang="en-ZA" sz="1600" b="1" dirty="0" smtClean="0">
                <a:solidFill>
                  <a:prstClr val="black"/>
                </a:solidFill>
                <a:latin typeface="Times New Roman" panose="02020603050405020304" pitchFamily="18" charset="0"/>
                <a:cs typeface="Times New Roman" panose="02020603050405020304" pitchFamily="18" charset="0"/>
                <a:sym typeface="Calibri"/>
              </a:rPr>
              <a:t>a</a:t>
            </a:r>
            <a:r>
              <a:rPr lang="en-ZA" sz="1600" dirty="0" smtClean="0">
                <a:solidFill>
                  <a:prstClr val="black"/>
                </a:solidFill>
                <a:latin typeface="Times New Roman" panose="02020603050405020304" pitchFamily="18" charset="0"/>
                <a:cs typeface="Times New Roman" panose="02020603050405020304" pitchFamily="18" charset="0"/>
                <a:sym typeface="Calibri"/>
              </a:rPr>
              <a:t>) rising de-industrialisation of urban economic activities, (</a:t>
            </a:r>
            <a:r>
              <a:rPr lang="en-ZA" sz="1600" b="1" dirty="0" smtClean="0">
                <a:solidFill>
                  <a:prstClr val="black"/>
                </a:solidFill>
                <a:latin typeface="Times New Roman" panose="02020603050405020304" pitchFamily="18" charset="0"/>
                <a:cs typeface="Times New Roman" panose="02020603050405020304" pitchFamily="18" charset="0"/>
                <a:sym typeface="Calibri"/>
              </a:rPr>
              <a:t>b</a:t>
            </a:r>
            <a:r>
              <a:rPr lang="en-ZA" sz="1600" dirty="0" smtClean="0">
                <a:solidFill>
                  <a:prstClr val="black"/>
                </a:solidFill>
                <a:latin typeface="Times New Roman" panose="02020603050405020304" pitchFamily="18" charset="0"/>
                <a:cs typeface="Times New Roman" panose="02020603050405020304" pitchFamily="18" charset="0"/>
                <a:sym typeface="Calibri"/>
              </a:rPr>
              <a:t>) socio-economic challenges despite growth of urban areas/municipalities, and (c) prior minimal attention on leveraging economic potential of city regions/urban municipalities</a:t>
            </a:r>
            <a:endParaRPr lang="en-ZA" sz="1700" dirty="0">
              <a:solidFill>
                <a:prstClr val="black"/>
              </a:solidFill>
              <a:latin typeface="Times New Roman" panose="02020603050405020304" pitchFamily="18" charset="0"/>
              <a:cs typeface="Times New Roman" panose="02020603050405020304" pitchFamily="18" charset="0"/>
              <a:sym typeface="Calibri"/>
            </a:endParaRPr>
          </a:p>
        </p:txBody>
      </p:sp>
      <p:pic>
        <p:nvPicPr>
          <p:cNvPr id="16"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63588" y="1625662"/>
            <a:ext cx="7416824" cy="2379402"/>
          </a:xfrm>
          <a:prstGeom prst="rect">
            <a:avLst/>
          </a:prstGeom>
          <a:noFill/>
          <a:ln w="9525">
            <a:noFill/>
            <a:miter lim="800000"/>
            <a:headEnd/>
            <a:tailEnd/>
          </a:ln>
        </p:spPr>
      </p:pic>
    </p:spTree>
    <p:extLst>
      <p:ext uri="{BB962C8B-B14F-4D97-AF65-F5344CB8AC3E}">
        <p14:creationId xmlns:p14="http://schemas.microsoft.com/office/powerpoint/2010/main" xmlns="" val="9830832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000" dirty="0">
                <a:effectLst/>
              </a:rPr>
              <a:t>Chapter 7. Industrial Diversity and Economic Performance in Urban Municipalities [cont.]</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33</a:t>
            </a:fld>
            <a:endParaRPr lang="en-ZA" dirty="0"/>
          </a:p>
        </p:txBody>
      </p:sp>
      <p:sp>
        <p:nvSpPr>
          <p:cNvPr id="6" name="Content Placeholder 2"/>
          <p:cNvSpPr>
            <a:spLocks noGrp="1"/>
          </p:cNvSpPr>
          <p:nvPr>
            <p:ph idx="1"/>
          </p:nvPr>
        </p:nvSpPr>
        <p:spPr>
          <a:xfrm>
            <a:off x="250825" y="1557338"/>
            <a:ext cx="8642350" cy="5045075"/>
          </a:xfrm>
        </p:spPr>
        <p:txBody>
          <a:bodyPr/>
          <a:lstStyle/>
          <a:p>
            <a:r>
              <a:rPr lang="en-ZA" sz="2200" dirty="0" smtClean="0"/>
              <a:t>Policy Dimension of IGR support for cities</a:t>
            </a:r>
          </a:p>
          <a:p>
            <a:pPr lvl="1"/>
            <a:r>
              <a:rPr lang="en-ZA" sz="1800" dirty="0" smtClean="0"/>
              <a:t>Cities support programme (CSP) and DTI - Industrial Policy Action Plan (IPAP) that incorporates aspects of enhancing economic diversity</a:t>
            </a:r>
          </a:p>
          <a:p>
            <a:r>
              <a:rPr lang="en-ZA" sz="2200" dirty="0" smtClean="0"/>
              <a:t>Review in submission shows that</a:t>
            </a:r>
          </a:p>
          <a:p>
            <a:pPr lvl="1"/>
            <a:r>
              <a:rPr lang="en-ZA" sz="1800" dirty="0" smtClean="0"/>
              <a:t>(a) Specialization more likely in smaller regions; (b) specialized structure may be a function of single firms/plants; (c) economic performance may be influenced by past specialization</a:t>
            </a:r>
          </a:p>
          <a:p>
            <a:r>
              <a:rPr lang="en-ZA" sz="2200" dirty="0" smtClean="0"/>
              <a:t>Potential links between industrial structure (diversity/specialization) and regional economic performance likely to vary across regions </a:t>
            </a:r>
          </a:p>
          <a:p>
            <a:pPr lvl="1"/>
            <a:r>
              <a:rPr lang="en-ZA" sz="1800" dirty="0" smtClean="0"/>
              <a:t>From an IGFR perspective, do more industrially diversified regions perform better than more specialized ones?</a:t>
            </a:r>
          </a:p>
          <a:p>
            <a:pPr lvl="1"/>
            <a:r>
              <a:rPr lang="en-ZA" sz="1800" dirty="0" smtClean="0"/>
              <a:t>Is there a link between industrial/economic activity structure with (a) vulnerability to external shocks, and (b) employment within urban areas</a:t>
            </a:r>
          </a:p>
        </p:txBody>
      </p:sp>
    </p:spTree>
    <p:extLst>
      <p:ext uri="{BB962C8B-B14F-4D97-AF65-F5344CB8AC3E}">
        <p14:creationId xmlns:p14="http://schemas.microsoft.com/office/powerpoint/2010/main" xmlns="" val="3863576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000" dirty="0">
                <a:effectLst/>
              </a:rPr>
              <a:t>Chapter 7. Industrial Diversity and Economic Performance in Urban Municipalities [cont.]</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34</a:t>
            </a:fld>
            <a:endParaRPr lang="en-ZA" dirty="0"/>
          </a:p>
        </p:txBody>
      </p:sp>
      <p:sp>
        <p:nvSpPr>
          <p:cNvPr id="6" name="Content Placeholder 2"/>
          <p:cNvSpPr>
            <a:spLocks noGrp="1"/>
          </p:cNvSpPr>
          <p:nvPr>
            <p:ph idx="1"/>
          </p:nvPr>
        </p:nvSpPr>
        <p:spPr>
          <a:xfrm>
            <a:off x="250825" y="1557338"/>
            <a:ext cx="8642350" cy="5045075"/>
          </a:xfrm>
        </p:spPr>
        <p:txBody>
          <a:bodyPr/>
          <a:lstStyle/>
          <a:p>
            <a:r>
              <a:rPr lang="en-US" sz="2000" dirty="0" smtClean="0">
                <a:solidFill>
                  <a:prstClr val="black"/>
                </a:solidFill>
                <a:ea typeface="Times New Roman" panose="02020603050405020304" pitchFamily="18" charset="0"/>
              </a:rPr>
              <a:t>Findings of the submission</a:t>
            </a:r>
          </a:p>
          <a:p>
            <a:pPr lvl="1"/>
            <a:r>
              <a:rPr lang="en-US" sz="2000" dirty="0">
                <a:solidFill>
                  <a:srgbClr val="FF0000"/>
                </a:solidFill>
              </a:rPr>
              <a:t>Industrial diversification matters for economic performance </a:t>
            </a:r>
            <a:r>
              <a:rPr lang="en-US" sz="2000" dirty="0"/>
              <a:t>based on </a:t>
            </a:r>
            <a:r>
              <a:rPr lang="en-US" sz="2000" dirty="0" smtClean="0"/>
              <a:t>growth in regional </a:t>
            </a:r>
            <a:r>
              <a:rPr lang="en-US" sz="2000" dirty="0"/>
              <a:t>output (GVA</a:t>
            </a:r>
            <a:r>
              <a:rPr lang="en-US" sz="2000" dirty="0" smtClean="0"/>
              <a:t>) per capita. </a:t>
            </a:r>
            <a:r>
              <a:rPr lang="en-US" sz="2000" dirty="0"/>
              <a:t>On the other hand, </a:t>
            </a:r>
            <a:r>
              <a:rPr lang="en-US" sz="2000" b="1" dirty="0"/>
              <a:t>greater specialization </a:t>
            </a:r>
            <a:r>
              <a:rPr lang="en-US" sz="2000" dirty="0"/>
              <a:t>can raise growth in average disposable </a:t>
            </a:r>
            <a:r>
              <a:rPr lang="en-US" sz="2000" dirty="0" smtClean="0"/>
              <a:t>incomes</a:t>
            </a:r>
            <a:endParaRPr lang="en-US" sz="2000" dirty="0"/>
          </a:p>
          <a:p>
            <a:pPr lvl="1"/>
            <a:r>
              <a:rPr lang="en-US" sz="2000" dirty="0"/>
              <a:t>Existence of social support </a:t>
            </a:r>
            <a:r>
              <a:rPr lang="en-US" sz="2000" dirty="0" err="1" smtClean="0"/>
              <a:t>programmes</a:t>
            </a:r>
            <a:r>
              <a:rPr lang="en-US" sz="2000" dirty="0" smtClean="0"/>
              <a:t> </a:t>
            </a:r>
            <a:r>
              <a:rPr lang="en-US" sz="2000" dirty="0"/>
              <a:t>benefiting the youth and the elderly helps ensure that urban municipalities with higher dependent populations do not experience slower growth in </a:t>
            </a:r>
            <a:r>
              <a:rPr lang="en-US" sz="2000" dirty="0" smtClean="0"/>
              <a:t>incomes</a:t>
            </a:r>
          </a:p>
          <a:p>
            <a:pPr lvl="1"/>
            <a:r>
              <a:rPr lang="en-US" sz="2000" dirty="0">
                <a:ea typeface="Times New Roman" panose="02020603050405020304" pitchFamily="18" charset="0"/>
              </a:rPr>
              <a:t>Human capital accumulation </a:t>
            </a:r>
            <a:r>
              <a:rPr lang="en-US" sz="2000" dirty="0" smtClean="0">
                <a:ea typeface="Times New Roman" panose="02020603050405020304" pitchFamily="18" charset="0"/>
              </a:rPr>
              <a:t>beyond matric level matters </a:t>
            </a:r>
            <a:r>
              <a:rPr lang="en-US" sz="2000" dirty="0">
                <a:ea typeface="Times New Roman" panose="02020603050405020304" pitchFamily="18" charset="0"/>
              </a:rPr>
              <a:t>for urban economic performance</a:t>
            </a:r>
            <a:endParaRPr lang="en-US" sz="2000" dirty="0"/>
          </a:p>
          <a:p>
            <a:pPr lvl="1"/>
            <a:r>
              <a:rPr lang="en-US" sz="2000" dirty="0" smtClean="0">
                <a:solidFill>
                  <a:prstClr val="black"/>
                </a:solidFill>
                <a:ea typeface="Times New Roman" panose="02020603050405020304" pitchFamily="18" charset="0"/>
              </a:rPr>
              <a:t>Potential gains to economic performance if urban municipalities transition to metropolitan status </a:t>
            </a:r>
            <a:endParaRPr lang="en-US" sz="2000" dirty="0">
              <a:solidFill>
                <a:prstClr val="black"/>
              </a:solidFill>
              <a:ea typeface="Times New Roman" panose="02020603050405020304" pitchFamily="18" charset="0"/>
            </a:endParaRPr>
          </a:p>
          <a:p>
            <a:pPr marL="0" indent="0">
              <a:buNone/>
            </a:pPr>
            <a:endParaRPr lang="en-ZA" sz="1800" dirty="0" smtClean="0"/>
          </a:p>
        </p:txBody>
      </p:sp>
    </p:spTree>
    <p:extLst>
      <p:ext uri="{BB962C8B-B14F-4D97-AF65-F5344CB8AC3E}">
        <p14:creationId xmlns:p14="http://schemas.microsoft.com/office/powerpoint/2010/main" xmlns="" val="330474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Chapter 7. Recommendations</a:t>
            </a:r>
            <a:endParaRPr lang="en-ZA" sz="4000" dirty="0">
              <a:effectLst/>
            </a:endParaRPr>
          </a:p>
        </p:txBody>
      </p:sp>
      <p:sp>
        <p:nvSpPr>
          <p:cNvPr id="3" name="Content Placeholder 2"/>
          <p:cNvSpPr>
            <a:spLocks noGrp="1"/>
          </p:cNvSpPr>
          <p:nvPr>
            <p:ph idx="1"/>
          </p:nvPr>
        </p:nvSpPr>
        <p:spPr>
          <a:xfrm>
            <a:off x="251520" y="1556791"/>
            <a:ext cx="8640960" cy="5045621"/>
          </a:xfrm>
        </p:spPr>
        <p:txBody>
          <a:bodyPr/>
          <a:lstStyle/>
          <a:p>
            <a:pPr>
              <a:lnSpc>
                <a:spcPct val="90000"/>
              </a:lnSpc>
            </a:pPr>
            <a:r>
              <a:rPr lang="en-US" sz="2400" dirty="0" smtClean="0">
                <a:ea typeface="Calibri" panose="020F0502020204030204" pitchFamily="34" charset="0"/>
              </a:rPr>
              <a:t>Through </a:t>
            </a:r>
            <a:r>
              <a:rPr lang="en-US" sz="2400" dirty="0">
                <a:ea typeface="Calibri" panose="020F0502020204030204" pitchFamily="34" charset="0"/>
              </a:rPr>
              <a:t>National Treasury, Government </a:t>
            </a:r>
            <a:r>
              <a:rPr lang="en-US" sz="2400" dirty="0">
                <a:solidFill>
                  <a:srgbClr val="FF0000"/>
                </a:solidFill>
                <a:ea typeface="Calibri" panose="020F0502020204030204" pitchFamily="34" charset="0"/>
              </a:rPr>
              <a:t>establish an economic </a:t>
            </a:r>
            <a:r>
              <a:rPr lang="en-US" sz="2400" dirty="0" smtClean="0">
                <a:solidFill>
                  <a:srgbClr val="FF0000"/>
                </a:solidFill>
                <a:ea typeface="Calibri" panose="020F0502020204030204" pitchFamily="34" charset="0"/>
              </a:rPr>
              <a:t>diversification fund </a:t>
            </a:r>
            <a:r>
              <a:rPr lang="en-US" sz="2400" dirty="0">
                <a:ea typeface="Calibri" panose="020F0502020204030204" pitchFamily="34" charset="0"/>
              </a:rPr>
              <a:t>as </a:t>
            </a:r>
            <a:r>
              <a:rPr lang="en-US" sz="2400" dirty="0" smtClean="0">
                <a:ea typeface="Calibri" panose="020F0502020204030204" pitchFamily="34" charset="0"/>
              </a:rPr>
              <a:t>part </a:t>
            </a:r>
            <a:r>
              <a:rPr lang="en-US" sz="2400" dirty="0">
                <a:ea typeface="Calibri" panose="020F0502020204030204" pitchFamily="34" charset="0"/>
              </a:rPr>
              <a:t>of its objective to support cities in promoting spatial transformation and </a:t>
            </a:r>
            <a:r>
              <a:rPr lang="en-US" sz="2400" dirty="0" smtClean="0">
                <a:ea typeface="Calibri" panose="020F0502020204030204" pitchFamily="34" charset="0"/>
              </a:rPr>
              <a:t>economic </a:t>
            </a:r>
            <a:r>
              <a:rPr lang="en-US" sz="2400" dirty="0">
                <a:ea typeface="Calibri" panose="020F0502020204030204" pitchFamily="34" charset="0"/>
              </a:rPr>
              <a:t>growth. </a:t>
            </a:r>
            <a:endParaRPr lang="en-US" sz="2400" dirty="0" smtClean="0">
              <a:ea typeface="Calibri" panose="020F0502020204030204" pitchFamily="34" charset="0"/>
            </a:endParaRPr>
          </a:p>
          <a:p>
            <a:pPr lvl="1">
              <a:lnSpc>
                <a:spcPct val="90000"/>
              </a:lnSpc>
            </a:pPr>
            <a:r>
              <a:rPr lang="en-US" sz="2000" dirty="0" smtClean="0">
                <a:ea typeface="Calibri" panose="020F0502020204030204" pitchFamily="34" charset="0"/>
              </a:rPr>
              <a:t>This </a:t>
            </a:r>
            <a:r>
              <a:rPr lang="en-US" sz="2000" dirty="0">
                <a:ea typeface="Calibri" panose="020F0502020204030204" pitchFamily="34" charset="0"/>
              </a:rPr>
              <a:t>fund can either be ring-fenced within existing </a:t>
            </a:r>
            <a:r>
              <a:rPr lang="en-US" sz="2000" dirty="0" smtClean="0">
                <a:ea typeface="Calibri" panose="020F0502020204030204" pitchFamily="34" charset="0"/>
              </a:rPr>
              <a:t>grants linked </a:t>
            </a:r>
            <a:r>
              <a:rPr lang="en-US" sz="2000" dirty="0">
                <a:ea typeface="Calibri" panose="020F0502020204030204" pitchFamily="34" charset="0"/>
              </a:rPr>
              <a:t>to growth and spatial transformation of cities (such as integrated </a:t>
            </a:r>
            <a:r>
              <a:rPr lang="en-US" sz="2000" dirty="0" smtClean="0">
                <a:ea typeface="Calibri" panose="020F0502020204030204" pitchFamily="34" charset="0"/>
              </a:rPr>
              <a:t>cities development </a:t>
            </a:r>
            <a:r>
              <a:rPr lang="en-US" sz="2000" dirty="0">
                <a:ea typeface="Calibri" panose="020F0502020204030204" pitchFamily="34" charset="0"/>
              </a:rPr>
              <a:t>grant</a:t>
            </a:r>
            <a:r>
              <a:rPr lang="en-US" sz="2000" dirty="0" smtClean="0">
                <a:ea typeface="Calibri" panose="020F0502020204030204" pitchFamily="34" charset="0"/>
              </a:rPr>
              <a:t>)</a:t>
            </a:r>
          </a:p>
          <a:p>
            <a:pPr lvl="1">
              <a:lnSpc>
                <a:spcPct val="90000"/>
              </a:lnSpc>
            </a:pPr>
            <a:r>
              <a:rPr lang="en-US" sz="2000" dirty="0" smtClean="0">
                <a:ea typeface="Calibri" panose="020F0502020204030204" pitchFamily="34" charset="0"/>
              </a:rPr>
              <a:t>The fund must have specified minimum </a:t>
            </a:r>
            <a:r>
              <a:rPr lang="en-US" sz="2000" dirty="0">
                <a:ea typeface="Calibri" panose="020F0502020204030204" pitchFamily="34" charset="0"/>
              </a:rPr>
              <a:t>spending requirement to </a:t>
            </a:r>
            <a:r>
              <a:rPr lang="en-US" sz="2000" dirty="0" smtClean="0">
                <a:ea typeface="Calibri" panose="020F0502020204030204" pitchFamily="34" charset="0"/>
              </a:rPr>
              <a:t>ensure that </a:t>
            </a:r>
            <a:r>
              <a:rPr lang="en-US" sz="2000" dirty="0">
                <a:ea typeface="Calibri" panose="020F0502020204030204" pitchFamily="34" charset="0"/>
              </a:rPr>
              <a:t>recipient municipalities spend allocated funds towards </a:t>
            </a:r>
            <a:r>
              <a:rPr lang="en-US" sz="2000" dirty="0" smtClean="0">
                <a:ea typeface="Calibri" panose="020F0502020204030204" pitchFamily="34" charset="0"/>
              </a:rPr>
              <a:t>programmes </a:t>
            </a:r>
            <a:r>
              <a:rPr lang="en-US" sz="2000" dirty="0">
                <a:ea typeface="Calibri" panose="020F0502020204030204" pitchFamily="34" charset="0"/>
              </a:rPr>
              <a:t>that broaden </a:t>
            </a:r>
            <a:r>
              <a:rPr lang="en-US" sz="2000" dirty="0" smtClean="0">
                <a:ea typeface="Calibri" panose="020F0502020204030204" pitchFamily="34" charset="0"/>
              </a:rPr>
              <a:t>and </a:t>
            </a:r>
            <a:r>
              <a:rPr lang="en-US" sz="2000" dirty="0">
                <a:ea typeface="Calibri" panose="020F0502020204030204" pitchFamily="34" charset="0"/>
              </a:rPr>
              <a:t>deepen spatial transformation and </a:t>
            </a:r>
            <a:r>
              <a:rPr lang="en-US" sz="2000" dirty="0" smtClean="0">
                <a:ea typeface="Calibri" panose="020F0502020204030204" pitchFamily="34" charset="0"/>
              </a:rPr>
              <a:t>economic </a:t>
            </a:r>
            <a:r>
              <a:rPr lang="en-US" sz="2000" dirty="0">
                <a:ea typeface="Calibri" panose="020F0502020204030204" pitchFamily="34" charset="0"/>
              </a:rPr>
              <a:t>growth through diversification of </a:t>
            </a:r>
            <a:r>
              <a:rPr lang="en-US" sz="2000" dirty="0" smtClean="0">
                <a:ea typeface="Calibri" panose="020F0502020204030204" pitchFamily="34" charset="0"/>
              </a:rPr>
              <a:t>economic </a:t>
            </a:r>
            <a:r>
              <a:rPr lang="en-US" sz="2000" dirty="0">
                <a:ea typeface="Calibri" panose="020F0502020204030204" pitchFamily="34" charset="0"/>
              </a:rPr>
              <a:t>activities within their </a:t>
            </a:r>
            <a:r>
              <a:rPr lang="en-US" sz="2000" dirty="0" smtClean="0">
                <a:ea typeface="Calibri" panose="020F0502020204030204" pitchFamily="34" charset="0"/>
              </a:rPr>
              <a:t>jurisdictions </a:t>
            </a:r>
            <a:endParaRPr lang="en-ZA" sz="20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35</a:t>
            </a:fld>
            <a:endParaRPr lang="en-ZA" dirty="0"/>
          </a:p>
        </p:txBody>
      </p:sp>
    </p:spTree>
    <p:extLst>
      <p:ext uri="{BB962C8B-B14F-4D97-AF65-F5344CB8AC3E}">
        <p14:creationId xmlns:p14="http://schemas.microsoft.com/office/powerpoint/2010/main" xmlns="" val="2958994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ZA" sz="3200" dirty="0">
                <a:effectLst/>
              </a:rPr>
              <a:t>Chapter 8. Effects of Municipal Spending on Urban Employment</a:t>
            </a:r>
          </a:p>
        </p:txBody>
      </p:sp>
      <p:sp>
        <p:nvSpPr>
          <p:cNvPr id="13315" name="Content Placeholder 2"/>
          <p:cNvSpPr>
            <a:spLocks noGrp="1"/>
          </p:cNvSpPr>
          <p:nvPr>
            <p:ph idx="1"/>
          </p:nvPr>
        </p:nvSpPr>
        <p:spPr>
          <a:xfrm>
            <a:off x="250825" y="1628800"/>
            <a:ext cx="8569647" cy="4973613"/>
          </a:xfrm>
        </p:spPr>
        <p:txBody>
          <a:bodyPr/>
          <a:lstStyle/>
          <a:p>
            <a:pPr algn="just">
              <a:lnSpc>
                <a:spcPct val="90000"/>
              </a:lnSpc>
            </a:pPr>
            <a:r>
              <a:rPr lang="en-ZA" sz="1800" dirty="0" smtClean="0"/>
              <a:t>Contextual Urban Challenge</a:t>
            </a:r>
          </a:p>
          <a:p>
            <a:pPr lvl="1" algn="just">
              <a:lnSpc>
                <a:spcPct val="90000"/>
              </a:lnSpc>
            </a:pPr>
            <a:r>
              <a:rPr lang="en-ZA" sz="1600" dirty="0" smtClean="0"/>
              <a:t>South Africa has one of the highest unemployment rates in the world which has remained above 20% since 1994</a:t>
            </a:r>
          </a:p>
          <a:p>
            <a:pPr lvl="1" algn="just">
              <a:lnSpc>
                <a:spcPct val="90000"/>
              </a:lnSpc>
            </a:pPr>
            <a:r>
              <a:rPr lang="en-ZA" sz="1600" dirty="0" smtClean="0"/>
              <a:t>Despite the widespread perception that unemployment levels are generally lower in urban centres compared with the rest of the country, reality is that urban municipalities also face high unemployment levels that are almost as high as the national average</a:t>
            </a:r>
          </a:p>
          <a:p>
            <a:pPr lvl="1" algn="just">
              <a:lnSpc>
                <a:spcPct val="90000"/>
              </a:lnSpc>
            </a:pPr>
            <a:r>
              <a:rPr lang="en-GB" sz="1600" dirty="0" smtClean="0"/>
              <a:t>The absorption rates in these urban municipalities are high, which lends credence to the continued migration of rural inhabitants to urban centres despite the high levels of urban unemployment</a:t>
            </a:r>
            <a:endParaRPr lang="en-ZA" sz="1600" dirty="0" smtClean="0"/>
          </a:p>
        </p:txBody>
      </p:sp>
      <p:sp>
        <p:nvSpPr>
          <p:cNvPr id="13316" name="Slide Number Placeholder 3"/>
          <p:cNvSpPr>
            <a:spLocks noGrp="1"/>
          </p:cNvSpPr>
          <p:nvPr>
            <p:ph type="sldNum" sz="quarter" idx="10"/>
          </p:nvPr>
        </p:nvSpPr>
        <p:spPr bwMode="auto">
          <a:xfrm>
            <a:off x="6443663" y="62896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9E63870-C28E-4F23-A4B0-2D84D449BA69}" type="slidenum">
              <a:rPr lang="en-ZA" smtClean="0">
                <a:solidFill>
                  <a:srgbClr val="3B7150"/>
                </a:solidFill>
                <a:latin typeface="Times New Roman" panose="02020603050405020304" pitchFamily="18" charset="0"/>
                <a:cs typeface="Times New Roman" panose="02020603050405020304" pitchFamily="18" charset="0"/>
              </a:rPr>
              <a:pPr fontAlgn="base">
                <a:spcBef>
                  <a:spcPct val="0"/>
                </a:spcBef>
                <a:spcAft>
                  <a:spcPct val="0"/>
                </a:spcAft>
              </a:pPr>
              <a:t>36</a:t>
            </a:fld>
            <a:endParaRPr lang="en-ZA" smtClean="0">
              <a:solidFill>
                <a:srgbClr val="3B7150"/>
              </a:solidFill>
              <a:latin typeface="Times New Roman" panose="02020603050405020304" pitchFamily="18" charset="0"/>
              <a:cs typeface="Times New Roman" panose="02020603050405020304" pitchFamily="18" charset="0"/>
            </a:endParaRPr>
          </a:p>
        </p:txBody>
      </p:sp>
      <p:sp>
        <p:nvSpPr>
          <p:cNvPr id="13318" name="Rectangle 2"/>
          <p:cNvSpPr>
            <a:spLocks noChangeArrowheads="1"/>
          </p:cNvSpPr>
          <p:nvPr/>
        </p:nvSpPr>
        <p:spPr bwMode="auto">
          <a:xfrm>
            <a:off x="1024394" y="3987463"/>
            <a:ext cx="7095212"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sz="1100" b="1" dirty="0">
                <a:solidFill>
                  <a:srgbClr val="3F9367"/>
                </a:solidFill>
                <a:latin typeface="Times New Roman" panose="02020603050405020304" pitchFamily="18" charset="0"/>
                <a:cs typeface="Times New Roman" panose="02020603050405020304" pitchFamily="18" charset="0"/>
              </a:rPr>
              <a:t> </a:t>
            </a:r>
            <a:r>
              <a:rPr lang="en-ZA" sz="1100" b="1" dirty="0">
                <a:latin typeface="Times New Roman" panose="02020603050405020304" pitchFamily="18" charset="0"/>
                <a:cs typeface="Times New Roman" panose="02020603050405020304" pitchFamily="18" charset="0"/>
              </a:rPr>
              <a:t>Average Unemployment and Absorption Rates in Metros, Secondary Cities (B1) and Large Towns (B2), 2009-2015</a:t>
            </a:r>
            <a:endParaRPr lang="en-ZA" sz="1100" dirty="0"/>
          </a:p>
          <a:p>
            <a:pPr algn="ctr"/>
            <a:endParaRPr lang="en-ZA" sz="1100" dirty="0">
              <a:solidFill>
                <a:srgbClr val="000000"/>
              </a:solidFill>
            </a:endParaRPr>
          </a:p>
        </p:txBody>
      </p:sp>
      <p:graphicFrame>
        <p:nvGraphicFramePr>
          <p:cNvPr id="13319" name="Chart 6"/>
          <p:cNvGraphicFramePr>
            <a:graphicFrameLocks/>
          </p:cNvGraphicFramePr>
          <p:nvPr>
            <p:extLst/>
          </p:nvPr>
        </p:nvGraphicFramePr>
        <p:xfrm>
          <a:off x="1187625" y="4146549"/>
          <a:ext cx="6840760" cy="2455863"/>
        </p:xfrm>
        <a:graphic>
          <a:graphicData uri="http://schemas.openxmlformats.org/presentationml/2006/ole">
            <p:oleObj spid="_x0000_s2236" name="Chart" r:id="rId4" imgW="5840474" imgH="2152075" progId="Excel.Sheet.8">
              <p:embed/>
            </p:oleObj>
          </a:graphicData>
        </a:graphic>
      </p:graphicFrame>
    </p:spTree>
    <p:extLst>
      <p:ext uri="{BB962C8B-B14F-4D97-AF65-F5344CB8AC3E}">
        <p14:creationId xmlns:p14="http://schemas.microsoft.com/office/powerpoint/2010/main" xmlns="" val="121764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ZA" sz="3200" dirty="0">
                <a:effectLst/>
              </a:rPr>
              <a:t>Chapter 8. Effects of Municipal Spending on Urban Employment [cont.]</a:t>
            </a:r>
          </a:p>
        </p:txBody>
      </p:sp>
      <p:sp>
        <p:nvSpPr>
          <p:cNvPr id="15363" name="Content Placeholder 2"/>
          <p:cNvSpPr>
            <a:spLocks noGrp="1"/>
          </p:cNvSpPr>
          <p:nvPr>
            <p:ph idx="1"/>
          </p:nvPr>
        </p:nvSpPr>
        <p:spPr>
          <a:xfrm>
            <a:off x="250825" y="1557338"/>
            <a:ext cx="8642350" cy="5045075"/>
          </a:xfrm>
        </p:spPr>
        <p:txBody>
          <a:bodyPr/>
          <a:lstStyle/>
          <a:p>
            <a:pPr algn="just"/>
            <a:r>
              <a:rPr lang="en-ZA" sz="1800" dirty="0" smtClean="0">
                <a:solidFill>
                  <a:srgbClr val="000000"/>
                </a:solidFill>
              </a:rPr>
              <a:t>Urban municipalities with their relatively higher labour absorption rates may offer an avenue through which the unemployment challenge could be alleviated</a:t>
            </a:r>
          </a:p>
          <a:p>
            <a:pPr lvl="1" algn="just"/>
            <a:r>
              <a:rPr lang="en-GB" sz="1600" dirty="0" smtClean="0"/>
              <a:t>Whilst labour market and job creation policies are national competencies, municipalities have various fiscal levers at their disposal that can serve to either facilitate or hamper employment creation in their jurisdictions</a:t>
            </a:r>
            <a:endParaRPr lang="en-ZA" sz="1600" dirty="0" smtClean="0">
              <a:solidFill>
                <a:srgbClr val="000000"/>
              </a:solidFill>
            </a:endParaRPr>
          </a:p>
          <a:p>
            <a:pPr algn="just">
              <a:lnSpc>
                <a:spcPct val="90000"/>
              </a:lnSpc>
            </a:pPr>
            <a:r>
              <a:rPr lang="en-ZA" sz="1800" dirty="0" smtClean="0">
                <a:solidFill>
                  <a:srgbClr val="000000"/>
                </a:solidFill>
              </a:rPr>
              <a:t>The objective of this chapter is to examine the indirect effects of municipal spending programmes on job creation </a:t>
            </a:r>
          </a:p>
          <a:p>
            <a:pPr lvl="1" algn="just">
              <a:lnSpc>
                <a:spcPct val="90000"/>
              </a:lnSpc>
            </a:pPr>
            <a:r>
              <a:rPr lang="en-ZA" sz="1600" dirty="0" smtClean="0">
                <a:solidFill>
                  <a:srgbClr val="000000"/>
                </a:solidFill>
              </a:rPr>
              <a:t>Not premised on the belief that municipalities need to undertake the role of employer in order to alleviate the unemployment challenge, but rather from the point of view that their activities indirectly impact upon job creation</a:t>
            </a:r>
          </a:p>
          <a:p>
            <a:pPr lvl="1" algn="just">
              <a:lnSpc>
                <a:spcPct val="90000"/>
              </a:lnSpc>
            </a:pPr>
            <a:r>
              <a:rPr lang="en-GB" sz="1600" dirty="0" smtClean="0"/>
              <a:t>T</a:t>
            </a:r>
            <a:r>
              <a:rPr lang="en-US" sz="1600" dirty="0" smtClean="0"/>
              <a:t>he fiscal levers examined were spending on the Expanded Public Works </a:t>
            </a:r>
            <a:r>
              <a:rPr lang="en-US" sz="1600" dirty="0" err="1" smtClean="0"/>
              <a:t>Programme</a:t>
            </a:r>
            <a:r>
              <a:rPr lang="en-US" sz="1600" dirty="0" smtClean="0"/>
              <a:t> (EPWP), spending on the Community Works </a:t>
            </a:r>
            <a:r>
              <a:rPr lang="en-US" sz="1600" dirty="0" err="1" smtClean="0"/>
              <a:t>Programme</a:t>
            </a:r>
            <a:r>
              <a:rPr lang="en-US" sz="1600" dirty="0" smtClean="0"/>
              <a:t> (CWP) and infrastructure spending </a:t>
            </a:r>
            <a:endParaRPr lang="en-ZA" sz="1600" dirty="0" smtClean="0">
              <a:solidFill>
                <a:srgbClr val="000000"/>
              </a:solidFill>
            </a:endParaRPr>
          </a:p>
          <a:p>
            <a:pPr>
              <a:lnSpc>
                <a:spcPct val="90000"/>
              </a:lnSpc>
            </a:pPr>
            <a:r>
              <a:rPr lang="en-ZA" sz="1800" dirty="0" smtClean="0"/>
              <a:t>Methodology</a:t>
            </a:r>
          </a:p>
          <a:p>
            <a:pPr lvl="1">
              <a:lnSpc>
                <a:spcPct val="90000"/>
              </a:lnSpc>
            </a:pPr>
            <a:r>
              <a:rPr lang="en-ZA" sz="1600" dirty="0" smtClean="0"/>
              <a:t>The study employs descriptive statistics and a fixed effect model</a:t>
            </a:r>
            <a:r>
              <a:rPr lang="en-ZA" sz="1600" dirty="0"/>
              <a:t>. </a:t>
            </a:r>
            <a:r>
              <a:rPr lang="en-ZA" sz="1600" dirty="0" smtClean="0"/>
              <a:t>The econometric equation estimated is as follows:</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155E1A2-2256-4F4E-A472-6C3632279866}" type="slidenum">
              <a:rPr lang="en-ZA" smtClean="0">
                <a:solidFill>
                  <a:srgbClr val="3B7150"/>
                </a:solidFill>
                <a:latin typeface="Times New Roman" panose="02020603050405020304" pitchFamily="18" charset="0"/>
                <a:cs typeface="Times New Roman" panose="02020603050405020304" pitchFamily="18" charset="0"/>
              </a:rPr>
              <a:pPr fontAlgn="base">
                <a:spcBef>
                  <a:spcPct val="0"/>
                </a:spcBef>
                <a:spcAft>
                  <a:spcPct val="0"/>
                </a:spcAft>
              </a:pPr>
              <a:t>37</a:t>
            </a:fld>
            <a:endParaRPr lang="en-ZA" dirty="0" smtClean="0">
              <a:solidFill>
                <a:srgbClr val="3B71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stretch>
            <a:fillRect/>
          </a:stretch>
        </p:blipFill>
        <p:spPr>
          <a:xfrm>
            <a:off x="1331640" y="5703189"/>
            <a:ext cx="5976664" cy="716661"/>
          </a:xfrm>
          <a:prstGeom prst="rect">
            <a:avLst/>
          </a:prstGeom>
        </p:spPr>
      </p:pic>
    </p:spTree>
    <p:extLst>
      <p:ext uri="{BB962C8B-B14F-4D97-AF65-F5344CB8AC3E}">
        <p14:creationId xmlns:p14="http://schemas.microsoft.com/office/powerpoint/2010/main" xmlns="" val="1828473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ZA" sz="3200" dirty="0">
                <a:effectLst/>
              </a:rPr>
              <a:t>Chapter 8. </a:t>
            </a:r>
            <a:r>
              <a:rPr lang="en-ZA" sz="3200" dirty="0" smtClean="0">
                <a:effectLst/>
              </a:rPr>
              <a:t>Findings of the Research</a:t>
            </a:r>
            <a:endParaRPr lang="en-ZA" sz="3200" dirty="0">
              <a:effectLst/>
            </a:endParaRPr>
          </a:p>
        </p:txBody>
      </p:sp>
      <p:sp>
        <p:nvSpPr>
          <p:cNvPr id="3" name="Content Placeholder 2"/>
          <p:cNvSpPr>
            <a:spLocks noGrp="1"/>
          </p:cNvSpPr>
          <p:nvPr>
            <p:ph idx="1"/>
          </p:nvPr>
        </p:nvSpPr>
        <p:spPr>
          <a:xfrm>
            <a:off x="323527" y="1557338"/>
            <a:ext cx="8569647" cy="5045075"/>
          </a:xfrm>
        </p:spPr>
        <p:txBody>
          <a:bodyPr/>
          <a:lstStyle/>
          <a:p>
            <a:pPr algn="just">
              <a:lnSpc>
                <a:spcPct val="90000"/>
              </a:lnSpc>
              <a:buFont typeface="Arial" charset="0"/>
              <a:buChar char="•"/>
              <a:defRPr/>
            </a:pPr>
            <a:r>
              <a:rPr lang="en-GB" sz="2400" dirty="0" smtClean="0">
                <a:ea typeface="Calibri" panose="020F0502020204030204" pitchFamily="34" charset="0"/>
              </a:rPr>
              <a:t>Spending </a:t>
            </a:r>
            <a:r>
              <a:rPr lang="en-GB" sz="2400" dirty="0">
                <a:ea typeface="Calibri" panose="020F0502020204030204" pitchFamily="34" charset="0"/>
              </a:rPr>
              <a:t>on the EPWP and </a:t>
            </a:r>
            <a:r>
              <a:rPr lang="en-GB" sz="2400" dirty="0" smtClean="0">
                <a:ea typeface="Calibri" panose="020F0502020204030204" pitchFamily="34" charset="0"/>
              </a:rPr>
              <a:t>CWP have a </a:t>
            </a:r>
            <a:r>
              <a:rPr lang="en-GB" sz="2400" dirty="0">
                <a:ea typeface="Calibri" panose="020F0502020204030204" pitchFamily="34" charset="0"/>
              </a:rPr>
              <a:t>significant positive </a:t>
            </a:r>
            <a:r>
              <a:rPr lang="en-GB" sz="2400" dirty="0" smtClean="0">
                <a:ea typeface="Calibri" panose="020F0502020204030204" pitchFamily="34" charset="0"/>
              </a:rPr>
              <a:t>effects </a:t>
            </a:r>
            <a:r>
              <a:rPr lang="en-GB" sz="2400" dirty="0">
                <a:ea typeface="Calibri" panose="020F0502020204030204" pitchFamily="34" charset="0"/>
              </a:rPr>
              <a:t>on </a:t>
            </a:r>
            <a:r>
              <a:rPr lang="en-GB" sz="2400" dirty="0" smtClean="0">
                <a:ea typeface="Calibri" panose="020F0502020204030204" pitchFamily="34" charset="0"/>
              </a:rPr>
              <a:t>total </a:t>
            </a:r>
            <a:r>
              <a:rPr lang="en-GB" sz="2400" dirty="0">
                <a:ea typeface="Calibri" panose="020F0502020204030204" pitchFamily="34" charset="0"/>
              </a:rPr>
              <a:t>level of employment for metros but not for other urban municipalities, namely secondary cities and large towns</a:t>
            </a:r>
          </a:p>
          <a:p>
            <a:pPr lvl="1" algn="just">
              <a:lnSpc>
                <a:spcPct val="90000"/>
              </a:lnSpc>
              <a:buFont typeface="Arial" charset="0"/>
              <a:buChar char="–"/>
              <a:defRPr/>
            </a:pPr>
            <a:r>
              <a:rPr lang="en-ZA" sz="2200" dirty="0">
                <a:ea typeface="Calibri" panose="020F0502020204030204" pitchFamily="34" charset="0"/>
              </a:rPr>
              <a:t>This finding corroborates previous FFC research which found that EPWP employment opportunities were concentrated in </a:t>
            </a:r>
            <a:r>
              <a:rPr lang="en-ZA" sz="2200" dirty="0" smtClean="0">
                <a:ea typeface="Calibri" panose="020F0502020204030204" pitchFamily="34" charset="0"/>
              </a:rPr>
              <a:t>metros. </a:t>
            </a:r>
            <a:r>
              <a:rPr lang="en-ZA" sz="2200" dirty="0">
                <a:ea typeface="Calibri" panose="020F0502020204030204" pitchFamily="34" charset="0"/>
              </a:rPr>
              <a:t>By design, the EPWP is intended to create short-term job opportunities as opposed to long-term employment. The results however, imply that the programme has the potential to create economic value through spill-over </a:t>
            </a:r>
            <a:r>
              <a:rPr lang="en-ZA" sz="2200" dirty="0" smtClean="0">
                <a:ea typeface="Calibri" panose="020F0502020204030204" pitchFamily="34" charset="0"/>
              </a:rPr>
              <a:t>effects</a:t>
            </a:r>
          </a:p>
          <a:p>
            <a:pPr marL="0" algn="just">
              <a:spcBef>
                <a:spcPts val="0"/>
              </a:spcBef>
              <a:spcAft>
                <a:spcPts val="0"/>
              </a:spcAft>
              <a:buFont typeface="Arial" charset="0"/>
              <a:buChar char="•"/>
              <a:defRPr/>
            </a:pPr>
            <a:r>
              <a:rPr lang="en-GB" sz="2400" dirty="0" smtClean="0">
                <a:ea typeface="Calibri" panose="020F0502020204030204" pitchFamily="34" charset="0"/>
              </a:rPr>
              <a:t>Infrastructure </a:t>
            </a:r>
            <a:r>
              <a:rPr lang="en-GB" sz="2400" dirty="0">
                <a:ea typeface="Calibri" panose="020F0502020204030204" pitchFamily="34" charset="0"/>
              </a:rPr>
              <a:t>spending showed no statistical significance for the </a:t>
            </a:r>
            <a:r>
              <a:rPr lang="en-GB" sz="2400" dirty="0" smtClean="0">
                <a:ea typeface="Calibri" panose="020F0502020204030204" pitchFamily="34" charset="0"/>
              </a:rPr>
              <a:t>urban municipalities </a:t>
            </a:r>
          </a:p>
          <a:p>
            <a:pPr lvl="1" algn="just">
              <a:spcBef>
                <a:spcPts val="0"/>
              </a:spcBef>
              <a:spcAft>
                <a:spcPts val="0"/>
              </a:spcAft>
              <a:defRPr/>
            </a:pPr>
            <a:r>
              <a:rPr lang="en-ZA" sz="2200" dirty="0" smtClean="0">
                <a:ea typeface="Calibri" panose="020F0502020204030204" pitchFamily="34" charset="0"/>
              </a:rPr>
              <a:t>This finding is surprising given that infrastructure spending is regarded as a key determinant of employment and economic growth</a:t>
            </a:r>
            <a:endParaRPr lang="en-ZA" sz="2200" dirty="0">
              <a:ea typeface="Calibri" panose="020F0502020204030204" pitchFamily="34" charset="0"/>
            </a:endParaRPr>
          </a:p>
          <a:p>
            <a:pPr>
              <a:lnSpc>
                <a:spcPct val="90000"/>
              </a:lnSpc>
              <a:buFont typeface="Arial" charset="0"/>
              <a:buChar char="•"/>
              <a:defRPr/>
            </a:pPr>
            <a:endParaRPr lang="en-GB" sz="2400" dirty="0" smtClean="0">
              <a:ea typeface="Calibri" panose="020F0502020204030204" pitchFamily="34" charset="0"/>
            </a:endParaRP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BD34B98-FCE8-42FD-AA22-2A8ABAE9B1D4}" type="slidenum">
              <a:rPr lang="en-ZA" smtClean="0">
                <a:solidFill>
                  <a:srgbClr val="3B7150"/>
                </a:solidFill>
                <a:latin typeface="Times New Roman" panose="02020603050405020304" pitchFamily="18" charset="0"/>
                <a:cs typeface="Times New Roman" panose="02020603050405020304" pitchFamily="18" charset="0"/>
              </a:rPr>
              <a:pPr fontAlgn="base">
                <a:spcBef>
                  <a:spcPct val="0"/>
                </a:spcBef>
                <a:spcAft>
                  <a:spcPct val="0"/>
                </a:spcAft>
              </a:pPr>
              <a:t>38</a:t>
            </a:fld>
            <a:endParaRPr lang="en-ZA" smtClean="0">
              <a:solidFill>
                <a:srgbClr val="3B71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6442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ZA" sz="4000" dirty="0" smtClean="0">
                <a:effectLst/>
              </a:rPr>
              <a:t>Chapter 8. Recommendations</a:t>
            </a:r>
            <a:endParaRPr lang="en-ZA" sz="4000" dirty="0">
              <a:effectLst/>
            </a:endParaRPr>
          </a:p>
        </p:txBody>
      </p:sp>
      <p:sp>
        <p:nvSpPr>
          <p:cNvPr id="3" name="Content Placeholder 2"/>
          <p:cNvSpPr>
            <a:spLocks noGrp="1"/>
          </p:cNvSpPr>
          <p:nvPr>
            <p:ph idx="1"/>
          </p:nvPr>
        </p:nvSpPr>
        <p:spPr>
          <a:xfrm>
            <a:off x="250825" y="1557338"/>
            <a:ext cx="8642350" cy="5045075"/>
          </a:xfrm>
        </p:spPr>
        <p:txBody>
          <a:bodyPr/>
          <a:lstStyle/>
          <a:p>
            <a:pPr>
              <a:spcBef>
                <a:spcPts val="0"/>
              </a:spcBef>
              <a:spcAft>
                <a:spcPts val="800"/>
              </a:spcAft>
              <a:buFont typeface="Arial" charset="0"/>
              <a:buChar char="•"/>
              <a:tabLst>
                <a:tab pos="457200" algn="l"/>
              </a:tabLst>
              <a:defRPr/>
            </a:pPr>
            <a:r>
              <a:rPr lang="en-ZA" sz="2400" dirty="0" smtClean="0"/>
              <a:t>The </a:t>
            </a:r>
            <a:r>
              <a:rPr lang="en-ZA" sz="2400" dirty="0"/>
              <a:t>employment creation role of the Expanded Public Works Programme should be expanded to </a:t>
            </a:r>
            <a:r>
              <a:rPr lang="en-ZA" sz="2400" dirty="0">
                <a:solidFill>
                  <a:srgbClr val="FF0000"/>
                </a:solidFill>
              </a:rPr>
              <a:t>specifically target secondary cities and large </a:t>
            </a:r>
            <a:r>
              <a:rPr lang="en-ZA" sz="2400" dirty="0" smtClean="0">
                <a:solidFill>
                  <a:srgbClr val="FF0000"/>
                </a:solidFill>
              </a:rPr>
              <a:t>towns</a:t>
            </a:r>
          </a:p>
          <a:p>
            <a:pPr>
              <a:buFont typeface="Arial" charset="0"/>
              <a:buChar char="•"/>
              <a:defRPr/>
            </a:pPr>
            <a:r>
              <a:rPr lang="en-ZA" sz="2400" dirty="0" smtClean="0">
                <a:solidFill>
                  <a:srgbClr val="222A35"/>
                </a:solidFill>
                <a:ea typeface="Times New Roman" panose="02020603050405020304" pitchFamily="18" charset="0"/>
              </a:rPr>
              <a:t>The </a:t>
            </a:r>
            <a:r>
              <a:rPr lang="en-ZA" sz="2400" dirty="0">
                <a:solidFill>
                  <a:srgbClr val="222A35"/>
                </a:solidFill>
                <a:ea typeface="Times New Roman" panose="02020603050405020304" pitchFamily="18" charset="0"/>
              </a:rPr>
              <a:t>departments of </a:t>
            </a:r>
            <a:r>
              <a:rPr lang="en-ZA" sz="2400" dirty="0">
                <a:ea typeface="Times New Roman" panose="02020603050405020304" pitchFamily="18" charset="0"/>
              </a:rPr>
              <a:t>public works and cooperative governance and traditional affairs should </a:t>
            </a:r>
            <a:r>
              <a:rPr lang="en-ZA" sz="2400" dirty="0">
                <a:solidFill>
                  <a:srgbClr val="FF0000"/>
                </a:solidFill>
                <a:ea typeface="Times New Roman" panose="02020603050405020304" pitchFamily="18" charset="0"/>
              </a:rPr>
              <a:t>carry out an assessment of the Expanded Public Works Programme integrated grant </a:t>
            </a:r>
            <a:r>
              <a:rPr lang="en-ZA" sz="2400" dirty="0">
                <a:ea typeface="Times New Roman" panose="02020603050405020304" pitchFamily="18" charset="0"/>
              </a:rPr>
              <a:t>for municipalities to ascertain how the grant can be redesigned to encourage more secondary cities and large towns to apply for a bigger portion of this </a:t>
            </a:r>
            <a:r>
              <a:rPr lang="en-ZA" sz="2400" dirty="0" smtClean="0">
                <a:ea typeface="Times New Roman" panose="02020603050405020304" pitchFamily="18" charset="0"/>
              </a:rPr>
              <a:t>grant</a:t>
            </a:r>
            <a:endParaRPr lang="en-ZA" sz="2400" dirty="0">
              <a:ea typeface="Calibri" panose="020F0502020204030204" pitchFamily="34" charset="0"/>
            </a:endParaRPr>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41D9CC57-9B11-4272-B5AB-D3662AE59A27}" type="slidenum">
              <a:rPr lang="en-ZA" smtClean="0">
                <a:solidFill>
                  <a:srgbClr val="3B7150"/>
                </a:solidFill>
                <a:latin typeface="Times New Roman" panose="02020603050405020304" pitchFamily="18" charset="0"/>
                <a:cs typeface="Times New Roman" panose="02020603050405020304" pitchFamily="18" charset="0"/>
              </a:rPr>
              <a:pPr fontAlgn="base">
                <a:spcBef>
                  <a:spcPct val="0"/>
                </a:spcBef>
                <a:spcAft>
                  <a:spcPct val="0"/>
                </a:spcAft>
              </a:pPr>
              <a:t>39</a:t>
            </a:fld>
            <a:endParaRPr lang="en-ZA" smtClean="0">
              <a:solidFill>
                <a:srgbClr val="3B71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89062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effectLst/>
              </a:rPr>
              <a:t>Chapter 1. Introduction to Urban Development and IGFR</a:t>
            </a:r>
          </a:p>
        </p:txBody>
      </p:sp>
      <p:sp>
        <p:nvSpPr>
          <p:cNvPr id="3" name="Content Placeholder 2"/>
          <p:cNvSpPr>
            <a:spLocks noGrp="1"/>
          </p:cNvSpPr>
          <p:nvPr>
            <p:ph idx="1"/>
          </p:nvPr>
        </p:nvSpPr>
        <p:spPr>
          <a:xfrm>
            <a:off x="251520" y="1556791"/>
            <a:ext cx="8640960" cy="5045621"/>
          </a:xfrm>
        </p:spPr>
        <p:txBody>
          <a:bodyPr/>
          <a:lstStyle/>
          <a:p>
            <a:r>
              <a:rPr lang="en-GB" sz="2400" dirty="0"/>
              <a:t>In South Africa, urban areas are important</a:t>
            </a:r>
          </a:p>
          <a:p>
            <a:pPr lvl="1"/>
            <a:r>
              <a:rPr lang="en-ZA" sz="1800" dirty="0" smtClean="0"/>
              <a:t>Account for about </a:t>
            </a:r>
            <a:r>
              <a:rPr lang="en-ZA" sz="1800" dirty="0"/>
              <a:t>20% of the land</a:t>
            </a:r>
          </a:p>
          <a:p>
            <a:pPr lvl="1"/>
            <a:r>
              <a:rPr lang="en-GB" sz="1800" dirty="0" smtClean="0"/>
              <a:t>Proportion of urban population increasing at </a:t>
            </a:r>
            <a:r>
              <a:rPr lang="en-GB" sz="1800" dirty="0"/>
              <a:t>a rapid rate leading to gap between demand and supply of urban </a:t>
            </a:r>
            <a:r>
              <a:rPr lang="en-GB" sz="1800" dirty="0" smtClean="0"/>
              <a:t>services</a:t>
            </a:r>
          </a:p>
          <a:p>
            <a:pPr lvl="1"/>
            <a:r>
              <a:rPr lang="en-US" sz="1800" dirty="0"/>
              <a:t>Approximately 60% of </a:t>
            </a:r>
            <a:r>
              <a:rPr lang="en-US" sz="1800" dirty="0" smtClean="0"/>
              <a:t>gross domestic product (GDP) is </a:t>
            </a:r>
            <a:r>
              <a:rPr lang="en-US" sz="1800" dirty="0"/>
              <a:t>derived from </a:t>
            </a:r>
            <a:r>
              <a:rPr lang="en-US" sz="1800" dirty="0" smtClean="0"/>
              <a:t>urban </a:t>
            </a:r>
            <a:r>
              <a:rPr lang="en-US" sz="1800" dirty="0"/>
              <a:t>economy</a:t>
            </a:r>
          </a:p>
          <a:p>
            <a:pPr lvl="1" algn="just"/>
            <a:r>
              <a:rPr lang="en-US" sz="1800" dirty="0"/>
              <a:t>Larger cities </a:t>
            </a:r>
            <a:r>
              <a:rPr lang="en-US" sz="1800" dirty="0" smtClean="0"/>
              <a:t>are </a:t>
            </a:r>
            <a:r>
              <a:rPr lang="en-US" sz="1800" dirty="0"/>
              <a:t>enhancing </a:t>
            </a:r>
            <a:r>
              <a:rPr lang="en-US" sz="1800" dirty="0" smtClean="0"/>
              <a:t>participation </a:t>
            </a:r>
            <a:r>
              <a:rPr lang="en-US" sz="1800" dirty="0"/>
              <a:t>in the global </a:t>
            </a:r>
            <a:r>
              <a:rPr lang="en-US" sz="1800" dirty="0" smtClean="0"/>
              <a:t>economy and smaller ones </a:t>
            </a:r>
            <a:r>
              <a:rPr lang="en-US" sz="1800" dirty="0"/>
              <a:t>absorbing most of the rural-urban migration and strengthening linkages to the rural </a:t>
            </a:r>
            <a:r>
              <a:rPr lang="en-US" sz="1800" dirty="0" smtClean="0"/>
              <a:t>economy</a:t>
            </a:r>
          </a:p>
          <a:p>
            <a:pPr>
              <a:lnSpc>
                <a:spcPct val="90000"/>
              </a:lnSpc>
            </a:pPr>
            <a:r>
              <a:rPr lang="en-ZA" sz="2400" dirty="0">
                <a:ea typeface="Calibri" panose="020F0502020204030204" pitchFamily="34" charset="0"/>
              </a:rPr>
              <a:t>Definition of urban: </a:t>
            </a:r>
            <a:r>
              <a:rPr lang="en-ZA" sz="2400" dirty="0"/>
              <a:t>Two approaches are used in the Submission:</a:t>
            </a:r>
          </a:p>
          <a:p>
            <a:pPr lvl="1" algn="just"/>
            <a:r>
              <a:rPr lang="en-ZA" sz="1800" dirty="0" err="1"/>
              <a:t>StatsSA’s</a:t>
            </a:r>
            <a:r>
              <a:rPr lang="en-ZA" sz="1800" dirty="0"/>
              <a:t> criteria on urban and rural classification based on settlement types</a:t>
            </a:r>
          </a:p>
          <a:p>
            <a:pPr lvl="2" algn="just"/>
            <a:r>
              <a:rPr lang="en-US" sz="1800" dirty="0">
                <a:ea typeface="Calibri" panose="020F0502020204030204" pitchFamily="34" charset="0"/>
              </a:rPr>
              <a:t>Settlement types (2): Urban (formal &amp; informal) and rural (traditional &amp; rural)</a:t>
            </a:r>
          </a:p>
          <a:p>
            <a:pPr lvl="1" algn="just"/>
            <a:r>
              <a:rPr lang="en-ZA" sz="1800" dirty="0"/>
              <a:t>Cascade down to municipal area</a:t>
            </a:r>
          </a:p>
          <a:p>
            <a:pPr lvl="2" algn="just" fontAlgn="auto">
              <a:spcBef>
                <a:spcPts val="450"/>
              </a:spcBef>
              <a:spcAft>
                <a:spcPts val="450"/>
              </a:spcAft>
            </a:pPr>
            <a:r>
              <a:rPr lang="en-US" sz="1800" dirty="0">
                <a:ea typeface="Calibri" panose="020F0502020204030204" pitchFamily="34" charset="0"/>
              </a:rPr>
              <a:t>Municipalities (53): Metros, B1s and B2s (formal &amp; informal</a:t>
            </a:r>
            <a:r>
              <a:rPr lang="en-US" sz="1800" dirty="0" smtClean="0">
                <a:ea typeface="Calibri" panose="020F0502020204030204" pitchFamily="34" charset="0"/>
              </a:rPr>
              <a:t>)</a:t>
            </a:r>
            <a:endParaRPr lang="en-US"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a:t>
            </a:fld>
            <a:endParaRPr lang="en-ZA" dirty="0"/>
          </a:p>
        </p:txBody>
      </p:sp>
    </p:spTree>
    <p:extLst>
      <p:ext uri="{BB962C8B-B14F-4D97-AF65-F5344CB8AC3E}">
        <p14:creationId xmlns:p14="http://schemas.microsoft.com/office/powerpoint/2010/main" xmlns="" val="2795544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effectLst/>
              </a:rPr>
              <a:t>Chapter 9. Funding and Policy to Support Urban Informal Employment</a:t>
            </a:r>
          </a:p>
        </p:txBody>
      </p:sp>
      <p:sp>
        <p:nvSpPr>
          <p:cNvPr id="3" name="Content Placeholder 2"/>
          <p:cNvSpPr>
            <a:spLocks noGrp="1"/>
          </p:cNvSpPr>
          <p:nvPr>
            <p:ph idx="1"/>
          </p:nvPr>
        </p:nvSpPr>
        <p:spPr>
          <a:xfrm>
            <a:off x="251520" y="1600200"/>
            <a:ext cx="8640960" cy="5002213"/>
          </a:xfrm>
        </p:spPr>
        <p:txBody>
          <a:bodyPr/>
          <a:lstStyle/>
          <a:p>
            <a:r>
              <a:rPr lang="en-ZA" sz="2400" dirty="0" smtClean="0"/>
              <a:t>Contextual urban challenge</a:t>
            </a:r>
          </a:p>
          <a:p>
            <a:pPr lvl="1"/>
            <a:r>
              <a:rPr lang="en-ZA" sz="2200" dirty="0" smtClean="0"/>
              <a:t>Informality is poised to become an important driver of urbanisation because of low formal sector labour absorption rate</a:t>
            </a:r>
          </a:p>
          <a:p>
            <a:pPr lvl="1"/>
            <a:r>
              <a:rPr lang="en-ZA" sz="2200" dirty="0" smtClean="0"/>
              <a:t>Informal employment provides easy entry into the urban economy</a:t>
            </a:r>
          </a:p>
          <a:p>
            <a:pPr lvl="1"/>
            <a:r>
              <a:rPr lang="en-ZA" sz="2200" dirty="0" smtClean="0"/>
              <a:t>South </a:t>
            </a:r>
            <a:r>
              <a:rPr lang="en-ZA" sz="2200" dirty="0"/>
              <a:t>Africa’s urban transformation is characterised by high </a:t>
            </a:r>
            <a:r>
              <a:rPr lang="en-ZA" sz="2200" dirty="0" smtClean="0"/>
              <a:t>unemployment </a:t>
            </a:r>
            <a:r>
              <a:rPr lang="en-ZA" sz="2200" dirty="0"/>
              <a:t>and hostility towards informal employment </a:t>
            </a:r>
          </a:p>
          <a:p>
            <a:pPr lvl="1"/>
            <a:r>
              <a:rPr lang="en-ZA" sz="2200" dirty="0" smtClean="0">
                <a:solidFill>
                  <a:srgbClr val="FF0000"/>
                </a:solidFill>
              </a:rPr>
              <a:t>Chapter</a:t>
            </a:r>
            <a:r>
              <a:rPr lang="en-GB" sz="2200" dirty="0" smtClean="0">
                <a:solidFill>
                  <a:srgbClr val="FF0000"/>
                </a:solidFill>
              </a:rPr>
              <a:t> assesses </a:t>
            </a:r>
            <a:r>
              <a:rPr lang="en-GB" sz="2200" dirty="0">
                <a:solidFill>
                  <a:srgbClr val="FF0000"/>
                </a:solidFill>
              </a:rPr>
              <a:t>the role of cities and available intergovernmental </a:t>
            </a:r>
            <a:r>
              <a:rPr lang="en-GB" sz="2200" dirty="0" smtClean="0">
                <a:solidFill>
                  <a:srgbClr val="FF0000"/>
                </a:solidFill>
              </a:rPr>
              <a:t>policies and transfers for supporting informal employment</a:t>
            </a:r>
          </a:p>
          <a:p>
            <a:r>
              <a:rPr lang="en-GB" sz="2400" dirty="0" smtClean="0"/>
              <a:t>Methodology</a:t>
            </a:r>
          </a:p>
          <a:p>
            <a:pPr lvl="1"/>
            <a:r>
              <a:rPr lang="en-GB" sz="2200" dirty="0" smtClean="0"/>
              <a:t>Employs a policy and budget review approach in terms of which the responsiveness of support programs is assessed</a:t>
            </a:r>
            <a:endParaRPr lang="en-ZA" sz="22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40</a:t>
            </a:fld>
            <a:endParaRPr lang="en-ZA" dirty="0"/>
          </a:p>
        </p:txBody>
      </p:sp>
    </p:spTree>
    <p:extLst>
      <p:ext uri="{BB962C8B-B14F-4D97-AF65-F5344CB8AC3E}">
        <p14:creationId xmlns:p14="http://schemas.microsoft.com/office/powerpoint/2010/main" xmlns="" val="3817731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effectLst/>
              </a:rPr>
              <a:t>Chapter 9. Findings of the Research</a:t>
            </a:r>
            <a:endParaRPr lang="en-ZA" dirty="0">
              <a:effectLst/>
            </a:endParaRPr>
          </a:p>
        </p:txBody>
      </p:sp>
      <p:sp>
        <p:nvSpPr>
          <p:cNvPr id="3" name="Content Placeholder 2"/>
          <p:cNvSpPr>
            <a:spLocks noGrp="1"/>
          </p:cNvSpPr>
          <p:nvPr>
            <p:ph idx="1"/>
          </p:nvPr>
        </p:nvSpPr>
        <p:spPr>
          <a:xfrm>
            <a:off x="251520" y="1484784"/>
            <a:ext cx="8712968" cy="4967849"/>
          </a:xfrm>
        </p:spPr>
        <p:txBody>
          <a:bodyPr/>
          <a:lstStyle/>
          <a:p>
            <a:r>
              <a:rPr lang="en-ZA" sz="2400" dirty="0" smtClean="0"/>
              <a:t>Informal sector provides </a:t>
            </a:r>
            <a:r>
              <a:rPr lang="en-ZA" sz="2400" dirty="0"/>
              <a:t>employment to </a:t>
            </a:r>
            <a:r>
              <a:rPr lang="en-ZA" sz="2400" dirty="0" smtClean="0"/>
              <a:t>16</a:t>
            </a:r>
            <a:r>
              <a:rPr lang="en-ZA" sz="2400" dirty="0"/>
              <a:t>% of </a:t>
            </a:r>
            <a:r>
              <a:rPr lang="en-ZA" sz="2400" dirty="0" smtClean="0"/>
              <a:t>employment </a:t>
            </a:r>
            <a:r>
              <a:rPr lang="en-ZA" sz="2400" dirty="0"/>
              <a:t>in </a:t>
            </a:r>
            <a:r>
              <a:rPr lang="en-ZA" sz="2400" dirty="0" smtClean="0"/>
              <a:t>the country and </a:t>
            </a:r>
            <a:r>
              <a:rPr lang="en-ZA" sz="2400" dirty="0"/>
              <a:t>metropolitan </a:t>
            </a:r>
            <a:r>
              <a:rPr lang="en-ZA" sz="2400" dirty="0" smtClean="0"/>
              <a:t>areas</a:t>
            </a:r>
          </a:p>
          <a:p>
            <a:r>
              <a:rPr lang="en-ZA" sz="2400" dirty="0" smtClean="0"/>
              <a:t>Rapid urbanisation has not been accompanied by decline in unemployment </a:t>
            </a:r>
          </a:p>
          <a:p>
            <a:pPr lvl="1"/>
            <a:r>
              <a:rPr lang="en-ZA" sz="2200" dirty="0"/>
              <a:t>High unemployment (25% average across the eight cities) coexist with high levels urbanisation (up to 100% in some metros</a:t>
            </a:r>
            <a:r>
              <a:rPr lang="en-ZA" sz="2200" dirty="0" smtClean="0"/>
              <a:t>)</a:t>
            </a:r>
          </a:p>
          <a:p>
            <a:r>
              <a:rPr lang="en-ZA" sz="2400" dirty="0" smtClean="0"/>
              <a:t>Informal employment is not growing at a rate consistent with high unemployment due to a number of growth constraints </a:t>
            </a:r>
          </a:p>
          <a:p>
            <a:pPr lvl="1"/>
            <a:r>
              <a:rPr lang="en-ZA" sz="2200" dirty="0" smtClean="0"/>
              <a:t>Strict regulations, lack of access to services and finance</a:t>
            </a:r>
          </a:p>
          <a:p>
            <a:r>
              <a:rPr lang="en-ZA" sz="2400" dirty="0" smtClean="0"/>
              <a:t>Support for informal sector takes different variations</a:t>
            </a:r>
          </a:p>
          <a:p>
            <a:pPr lvl="1"/>
            <a:r>
              <a:rPr lang="en-ZA" sz="2200" dirty="0" smtClean="0"/>
              <a:t>Policy making, regulation, stimulation and control</a:t>
            </a:r>
            <a:endParaRPr lang="en-ZA" sz="22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41</a:t>
            </a:fld>
            <a:endParaRPr lang="en-ZA" dirty="0"/>
          </a:p>
        </p:txBody>
      </p:sp>
    </p:spTree>
    <p:extLst>
      <p:ext uri="{BB962C8B-B14F-4D97-AF65-F5344CB8AC3E}">
        <p14:creationId xmlns:p14="http://schemas.microsoft.com/office/powerpoint/2010/main" xmlns="" val="408235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effectLst/>
              </a:rPr>
              <a:t>Chapter 9. Findings of the </a:t>
            </a:r>
            <a:r>
              <a:rPr lang="en-ZA" dirty="0" smtClean="0">
                <a:effectLst/>
              </a:rPr>
              <a:t>Research [cont.]</a:t>
            </a:r>
            <a:endParaRPr lang="en-ZA" dirty="0">
              <a:effectLst/>
            </a:endParaRPr>
          </a:p>
        </p:txBody>
      </p:sp>
      <p:sp>
        <p:nvSpPr>
          <p:cNvPr id="3" name="Content Placeholder 2"/>
          <p:cNvSpPr>
            <a:spLocks noGrp="1"/>
          </p:cNvSpPr>
          <p:nvPr>
            <p:ph idx="1"/>
          </p:nvPr>
        </p:nvSpPr>
        <p:spPr>
          <a:xfrm>
            <a:off x="251520" y="1556792"/>
            <a:ext cx="8640960" cy="4896544"/>
          </a:xfrm>
        </p:spPr>
        <p:txBody>
          <a:bodyPr/>
          <a:lstStyle/>
          <a:p>
            <a:r>
              <a:rPr lang="en-ZA" sz="2400" dirty="0"/>
              <a:t>The policy package for supporting informal employment </a:t>
            </a:r>
            <a:r>
              <a:rPr lang="en-ZA" sz="2400" dirty="0" smtClean="0"/>
              <a:t>comprises </a:t>
            </a:r>
            <a:r>
              <a:rPr lang="en-ZA" sz="2400" dirty="0"/>
              <a:t>national, provincial and local government </a:t>
            </a:r>
            <a:r>
              <a:rPr lang="en-ZA" sz="2400" dirty="0" smtClean="0"/>
              <a:t>interventions</a:t>
            </a:r>
          </a:p>
          <a:p>
            <a:pPr lvl="1"/>
            <a:r>
              <a:rPr lang="en-ZA" sz="2000" dirty="0" smtClean="0"/>
              <a:t>Nature of support grant </a:t>
            </a:r>
            <a:r>
              <a:rPr lang="en-ZA" sz="2000" dirty="0"/>
              <a:t>funding, market access, easing municipal regulations, </a:t>
            </a:r>
            <a:r>
              <a:rPr lang="en-ZA" sz="2000" dirty="0" smtClean="0"/>
              <a:t>providing </a:t>
            </a:r>
            <a:r>
              <a:rPr lang="en-ZA" sz="2000" dirty="0"/>
              <a:t>trading spaces and </a:t>
            </a:r>
            <a:r>
              <a:rPr lang="en-ZA" sz="2000" dirty="0" smtClean="0"/>
              <a:t>infrastructure</a:t>
            </a:r>
          </a:p>
          <a:p>
            <a:r>
              <a:rPr lang="en-ZA" sz="2400" dirty="0" smtClean="0"/>
              <a:t>Local </a:t>
            </a:r>
            <a:r>
              <a:rPr lang="en-ZA" sz="2400" dirty="0"/>
              <a:t>government </a:t>
            </a:r>
            <a:r>
              <a:rPr lang="en-ZA" sz="2400" dirty="0" smtClean="0"/>
              <a:t>approaches </a:t>
            </a:r>
            <a:r>
              <a:rPr lang="en-ZA" sz="2400" dirty="0"/>
              <a:t>for dealing with informal employment or enterprises are predominantly </a:t>
            </a:r>
            <a:r>
              <a:rPr lang="en-ZA" sz="2400" dirty="0" smtClean="0"/>
              <a:t>regulatory</a:t>
            </a:r>
          </a:p>
          <a:p>
            <a:r>
              <a:rPr lang="en-ZA" sz="2400" dirty="0" smtClean="0"/>
              <a:t>National and provincial policies are not backed by requisite funding allocations</a:t>
            </a:r>
          </a:p>
          <a:p>
            <a:pPr lvl="1"/>
            <a:r>
              <a:rPr lang="en-ZA" sz="2000" dirty="0"/>
              <a:t>I</a:t>
            </a:r>
            <a:r>
              <a:rPr lang="en-ZA" sz="2000" dirty="0" smtClean="0"/>
              <a:t>nformal sector only accounts </a:t>
            </a:r>
            <a:r>
              <a:rPr lang="en-ZA" sz="2000" dirty="0"/>
              <a:t>for 2% of total available budget for supporting small </a:t>
            </a:r>
            <a:r>
              <a:rPr lang="en-ZA" sz="2000" dirty="0" smtClean="0"/>
              <a:t>businesses</a:t>
            </a:r>
          </a:p>
          <a:p>
            <a:r>
              <a:rPr lang="en-ZA" sz="2400" dirty="0" smtClean="0"/>
              <a:t>Existing funding programs appear to operate independently with emphasis on central administration  </a:t>
            </a:r>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42</a:t>
            </a:fld>
            <a:endParaRPr lang="en-ZA" dirty="0"/>
          </a:p>
        </p:txBody>
      </p:sp>
    </p:spTree>
    <p:extLst>
      <p:ext uri="{BB962C8B-B14F-4D97-AF65-F5344CB8AC3E}">
        <p14:creationId xmlns:p14="http://schemas.microsoft.com/office/powerpoint/2010/main" xmlns="" val="3849902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Chapter 9. Recommendations </a:t>
            </a:r>
            <a:endParaRPr lang="en-ZA" dirty="0">
              <a:effectLst/>
            </a:endParaRPr>
          </a:p>
        </p:txBody>
      </p:sp>
      <p:sp>
        <p:nvSpPr>
          <p:cNvPr id="3" name="Content Placeholder 2"/>
          <p:cNvSpPr>
            <a:spLocks noGrp="1"/>
          </p:cNvSpPr>
          <p:nvPr>
            <p:ph idx="1"/>
          </p:nvPr>
        </p:nvSpPr>
        <p:spPr>
          <a:xfrm>
            <a:off x="179512" y="1600200"/>
            <a:ext cx="8640960" cy="4525963"/>
          </a:xfrm>
        </p:spPr>
        <p:txBody>
          <a:bodyPr/>
          <a:lstStyle/>
          <a:p>
            <a:r>
              <a:rPr lang="en-ZA" sz="1800" dirty="0"/>
              <a:t>The Departments of Small Business Development, Cooperative Governance and Traditional Affairs and Provincial Departments of Economic Development </a:t>
            </a:r>
            <a:r>
              <a:rPr lang="en-ZA" sz="1800" dirty="0">
                <a:solidFill>
                  <a:srgbClr val="FF0000"/>
                </a:solidFill>
              </a:rPr>
              <a:t>consolidate, regularise into long-term budget line items and decentralise the different funding </a:t>
            </a:r>
            <a:r>
              <a:rPr lang="en-ZA" sz="1800" dirty="0" smtClean="0">
                <a:solidFill>
                  <a:srgbClr val="FF0000"/>
                </a:solidFill>
              </a:rPr>
              <a:t>programmes </a:t>
            </a:r>
            <a:r>
              <a:rPr lang="en-ZA" sz="1800" dirty="0"/>
              <a:t>(such as Jobs Fund, Informal and Micro-enterprise development </a:t>
            </a:r>
            <a:r>
              <a:rPr lang="en-ZA" sz="1800" dirty="0" smtClean="0"/>
              <a:t>programme, </a:t>
            </a:r>
            <a:r>
              <a:rPr lang="en-ZA" sz="1800" dirty="0"/>
              <a:t>Shared Economic Infrastructure Facility program) for informal enterprise development (within national and provincial departments and DFIs) to metropolitan municipalities and secondary </a:t>
            </a:r>
            <a:r>
              <a:rPr lang="en-ZA" sz="1800" dirty="0" smtClean="0"/>
              <a:t>cities</a:t>
            </a:r>
            <a:endParaRPr lang="en-ZA" sz="1800" dirty="0"/>
          </a:p>
          <a:p>
            <a:r>
              <a:rPr lang="en-ZA" sz="1800" dirty="0"/>
              <a:t>The Department of Small Business Development in collaboration with the provincial departments of economic development must </a:t>
            </a:r>
            <a:r>
              <a:rPr lang="en-ZA" sz="1800" dirty="0">
                <a:solidFill>
                  <a:srgbClr val="FF0000"/>
                </a:solidFill>
              </a:rPr>
              <a:t>invest in grant beneficiary information management system</a:t>
            </a:r>
            <a:r>
              <a:rPr lang="en-ZA" sz="1800" dirty="0"/>
              <a:t> to minimise double dipping and to monitor the impact of various funding support </a:t>
            </a:r>
            <a:r>
              <a:rPr lang="en-ZA" sz="1800" dirty="0" smtClean="0"/>
              <a:t>programmes </a:t>
            </a:r>
            <a:r>
              <a:rPr lang="en-ZA" sz="1800" dirty="0"/>
              <a:t>including the Jobs Fund, Informal and Micro-enterprise development program, Shared Economic Infrastructure Facility </a:t>
            </a:r>
            <a:r>
              <a:rPr lang="en-ZA" sz="1800" dirty="0" smtClean="0"/>
              <a:t>programme</a:t>
            </a:r>
            <a:endParaRPr lang="en-ZA" sz="1800" dirty="0"/>
          </a:p>
          <a:p>
            <a:r>
              <a:rPr lang="en-ZA" sz="1800" dirty="0"/>
              <a:t>The Department of Small Business Development as the custodian of informal enterprise development policy and coordination with the cities should ensure that </a:t>
            </a:r>
            <a:r>
              <a:rPr lang="en-ZA" sz="1800" dirty="0">
                <a:solidFill>
                  <a:srgbClr val="FF0000"/>
                </a:solidFill>
              </a:rPr>
              <a:t>existing financial and non-financial support </a:t>
            </a:r>
            <a:r>
              <a:rPr lang="en-ZA" sz="1800" dirty="0" smtClean="0">
                <a:solidFill>
                  <a:srgbClr val="FF0000"/>
                </a:solidFill>
              </a:rPr>
              <a:t>programmes </a:t>
            </a:r>
            <a:r>
              <a:rPr lang="en-ZA" sz="1800" dirty="0">
                <a:solidFill>
                  <a:srgbClr val="FF0000"/>
                </a:solidFill>
              </a:rPr>
              <a:t>holistically address informal enterprise growth constraints</a:t>
            </a:r>
            <a:r>
              <a:rPr lang="en-ZA" sz="1800" dirty="0"/>
              <a:t> within the city space rather than focusing on formalising informal </a:t>
            </a:r>
            <a:r>
              <a:rPr lang="en-ZA" sz="1800" dirty="0" smtClean="0"/>
              <a:t>enterprises</a:t>
            </a:r>
            <a:endParaRPr lang="en-ZA" sz="1800" dirty="0"/>
          </a:p>
          <a:p>
            <a:endParaRPr lang="en-ZA" sz="28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43</a:t>
            </a:fld>
            <a:endParaRPr lang="en-ZA" dirty="0"/>
          </a:p>
        </p:txBody>
      </p:sp>
    </p:spTree>
    <p:extLst>
      <p:ext uri="{BB962C8B-B14F-4D97-AF65-F5344CB8AC3E}">
        <p14:creationId xmlns:p14="http://schemas.microsoft.com/office/powerpoint/2010/main" xmlns="" val="3826372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a:effectLst/>
              </a:rPr>
              <a:t>Chapter 10. ICT and City Governance</a:t>
            </a:r>
          </a:p>
        </p:txBody>
      </p:sp>
      <p:sp>
        <p:nvSpPr>
          <p:cNvPr id="3" name="Content Placeholder 2"/>
          <p:cNvSpPr>
            <a:spLocks noGrp="1"/>
          </p:cNvSpPr>
          <p:nvPr>
            <p:ph idx="1"/>
          </p:nvPr>
        </p:nvSpPr>
        <p:spPr>
          <a:xfrm>
            <a:off x="251520" y="1556791"/>
            <a:ext cx="8640960" cy="5045621"/>
          </a:xfrm>
        </p:spPr>
        <p:txBody>
          <a:bodyPr/>
          <a:lstStyle/>
          <a:p>
            <a:pPr algn="just">
              <a:lnSpc>
                <a:spcPct val="90000"/>
              </a:lnSpc>
            </a:pPr>
            <a:r>
              <a:rPr lang="en-ZA" sz="2000" dirty="0" smtClean="0"/>
              <a:t>Contextual urban challenge</a:t>
            </a:r>
          </a:p>
          <a:p>
            <a:pPr lvl="1" algn="just">
              <a:lnSpc>
                <a:spcPct val="90000"/>
              </a:lnSpc>
            </a:pPr>
            <a:r>
              <a:rPr lang="en-ZA" sz="2000" dirty="0" smtClean="0"/>
              <a:t>Core </a:t>
            </a:r>
            <a:r>
              <a:rPr lang="en-ZA" sz="2000" dirty="0"/>
              <a:t>mandate of municipalities is the delivery of basic services </a:t>
            </a:r>
          </a:p>
          <a:p>
            <a:pPr lvl="2" algn="just">
              <a:lnSpc>
                <a:spcPct val="90000"/>
              </a:lnSpc>
            </a:pPr>
            <a:r>
              <a:rPr lang="en-ZA" sz="2000" dirty="0"/>
              <a:t>To fulfil this mandate, municipalities need to run a basic </a:t>
            </a:r>
            <a:r>
              <a:rPr lang="en-ZA" sz="2000" dirty="0" smtClean="0"/>
              <a:t>administration</a:t>
            </a:r>
          </a:p>
          <a:p>
            <a:pPr lvl="2" algn="just">
              <a:lnSpc>
                <a:spcPct val="90000"/>
              </a:lnSpc>
            </a:pPr>
            <a:r>
              <a:rPr lang="en-ZA" sz="2000" dirty="0" smtClean="0"/>
              <a:t>Municipalities need to ensure that rapid </a:t>
            </a:r>
            <a:r>
              <a:rPr lang="en-ZA" sz="2000" dirty="0"/>
              <a:t>urbanisation and the resultant increased demand for service </a:t>
            </a:r>
            <a:r>
              <a:rPr lang="en-ZA" sz="2000" dirty="0" smtClean="0"/>
              <a:t>delivery do not stifle ability </a:t>
            </a:r>
            <a:r>
              <a:rPr lang="en-ZA" sz="2000" dirty="0"/>
              <a:t>to deliver services effectively and </a:t>
            </a:r>
            <a:r>
              <a:rPr lang="en-ZA" sz="2000" dirty="0" smtClean="0"/>
              <a:t>efficiently</a:t>
            </a:r>
          </a:p>
          <a:p>
            <a:pPr lvl="3" algn="just">
              <a:lnSpc>
                <a:spcPct val="90000"/>
              </a:lnSpc>
            </a:pPr>
            <a:r>
              <a:rPr lang="en-GB" dirty="0" smtClean="0"/>
              <a:t>One </a:t>
            </a:r>
            <a:r>
              <a:rPr lang="en-GB" dirty="0"/>
              <a:t>avenue </a:t>
            </a:r>
            <a:r>
              <a:rPr lang="en-GB" dirty="0" smtClean="0"/>
              <a:t>for </a:t>
            </a:r>
            <a:r>
              <a:rPr lang="en-GB" dirty="0"/>
              <a:t>ensuring </a:t>
            </a:r>
            <a:r>
              <a:rPr lang="en-GB" dirty="0" smtClean="0"/>
              <a:t>a </a:t>
            </a:r>
            <a:r>
              <a:rPr lang="en-GB" dirty="0"/>
              <a:t>municipality and its human and financial resources are effectively and efficiently </a:t>
            </a:r>
            <a:r>
              <a:rPr lang="en-GB" dirty="0" smtClean="0"/>
              <a:t>managed </a:t>
            </a:r>
            <a:r>
              <a:rPr lang="en-GB" dirty="0"/>
              <a:t>is to harness the capabilities of information and communication technologies (ICTs</a:t>
            </a:r>
            <a:r>
              <a:rPr lang="en-GB" dirty="0" smtClean="0"/>
              <a:t>)</a:t>
            </a:r>
          </a:p>
          <a:p>
            <a:pPr lvl="3" algn="just">
              <a:lnSpc>
                <a:spcPct val="90000"/>
              </a:lnSpc>
            </a:pPr>
            <a:r>
              <a:rPr lang="en-ZA" dirty="0" smtClean="0"/>
              <a:t>Initial </a:t>
            </a:r>
            <a:r>
              <a:rPr lang="en-ZA" dirty="0"/>
              <a:t>cost of investing in new technology is high and can be an inhibiting </a:t>
            </a:r>
            <a:r>
              <a:rPr lang="en-ZA" dirty="0" smtClean="0"/>
              <a:t>factor </a:t>
            </a:r>
          </a:p>
          <a:p>
            <a:pPr lvl="1" algn="just">
              <a:lnSpc>
                <a:spcPct val="90000"/>
              </a:lnSpc>
            </a:pPr>
            <a:r>
              <a:rPr lang="en-ZA" sz="2000" dirty="0" smtClean="0"/>
              <a:t>This chapter aims to </a:t>
            </a:r>
            <a:r>
              <a:rPr lang="en-GB" sz="2000" dirty="0"/>
              <a:t>(i) </a:t>
            </a:r>
            <a:r>
              <a:rPr lang="en-GB" sz="2000" dirty="0" smtClean="0"/>
              <a:t>investigate extent </a:t>
            </a:r>
            <a:r>
              <a:rPr lang="en-GB" sz="2000" dirty="0"/>
              <a:t>to which urban municipalities prioritise spending on ICTs to improve internal operations and city governance and (ii) </a:t>
            </a:r>
            <a:r>
              <a:rPr lang="en-GB" sz="2000" dirty="0" smtClean="0"/>
              <a:t>understand benefits </a:t>
            </a:r>
            <a:r>
              <a:rPr lang="en-GB" sz="2000" dirty="0"/>
              <a:t>and challenges of an ICT-led approach to city governance</a:t>
            </a:r>
            <a:endParaRPr lang="en-ZA" sz="2000" dirty="0"/>
          </a:p>
          <a:p>
            <a:pPr algn="just">
              <a:lnSpc>
                <a:spcPct val="90000"/>
              </a:lnSpc>
            </a:pPr>
            <a:endParaRPr lang="en-ZA" sz="2000" dirty="0"/>
          </a:p>
          <a:p>
            <a:pPr>
              <a:lnSpc>
                <a:spcPct val="90000"/>
              </a:lnSpc>
            </a:pPr>
            <a:endParaRPr lang="en-ZA" sz="16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44</a:t>
            </a:fld>
            <a:endParaRPr lang="en-ZA" dirty="0"/>
          </a:p>
        </p:txBody>
      </p:sp>
    </p:spTree>
    <p:extLst>
      <p:ext uri="{BB962C8B-B14F-4D97-AF65-F5344CB8AC3E}">
        <p14:creationId xmlns:p14="http://schemas.microsoft.com/office/powerpoint/2010/main" xmlns="" val="1427058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a:effectLst/>
              </a:rPr>
              <a:t>Chapter 10. </a:t>
            </a:r>
            <a:r>
              <a:rPr lang="en-ZA" sz="4000" dirty="0" smtClean="0">
                <a:effectLst/>
              </a:rPr>
              <a:t>Findings of the Research</a:t>
            </a:r>
            <a:endParaRPr lang="en-ZA" sz="4000" dirty="0">
              <a:effectLst/>
            </a:endParaRPr>
          </a:p>
        </p:txBody>
      </p:sp>
      <p:sp>
        <p:nvSpPr>
          <p:cNvPr id="3" name="Content Placeholder 2"/>
          <p:cNvSpPr>
            <a:spLocks noGrp="1"/>
          </p:cNvSpPr>
          <p:nvPr>
            <p:ph idx="1"/>
          </p:nvPr>
        </p:nvSpPr>
        <p:spPr>
          <a:xfrm>
            <a:off x="251520" y="1556792"/>
            <a:ext cx="8640960" cy="5045620"/>
          </a:xfrm>
        </p:spPr>
        <p:txBody>
          <a:bodyPr/>
          <a:lstStyle/>
          <a:p>
            <a:r>
              <a:rPr lang="en-ZA" sz="1800" dirty="0" smtClean="0"/>
              <a:t>Category A metropolitan municipalities spend larger share of operating expenditure on ICT relative to secondary cities and large town. Metros generally have well resourced ICT departments</a:t>
            </a:r>
          </a:p>
          <a:p>
            <a:pPr lvl="1"/>
            <a:r>
              <a:rPr lang="en-ZA" sz="1400" dirty="0" smtClean="0"/>
              <a:t>Really at a stage where ICT is being used to </a:t>
            </a:r>
            <a:r>
              <a:rPr lang="en-ZA" sz="1400" dirty="0" err="1" smtClean="0"/>
              <a:t>revolutionalise</a:t>
            </a:r>
            <a:r>
              <a:rPr lang="en-ZA" sz="1400" dirty="0" smtClean="0"/>
              <a:t> service delivery</a:t>
            </a:r>
            <a:r>
              <a:rPr lang="en-GB" sz="1800" b="1" cap="small" dirty="0" smtClean="0"/>
              <a:t> </a:t>
            </a:r>
          </a:p>
          <a:p>
            <a:r>
              <a:rPr lang="en-ZA" sz="1800" dirty="0" smtClean="0"/>
              <a:t>Critical factor that hampers spending on and greater utilisation of ICTs is the lack of recognition and support of senior management in terms of the value that ICT can unlock and this affects priority attached to ICT</a:t>
            </a:r>
          </a:p>
          <a:p>
            <a:r>
              <a:rPr lang="en-ZA" sz="1800" dirty="0"/>
              <a:t>One of the big issues that arose in interactions with municipalities regarding ICTs is </a:t>
            </a:r>
            <a:r>
              <a:rPr lang="en-ZA" sz="1800" dirty="0" smtClean="0"/>
              <a:t>implementation </a:t>
            </a:r>
            <a:r>
              <a:rPr lang="en-ZA" sz="1800" dirty="0"/>
              <a:t>of the municipal standard chart of accounts (</a:t>
            </a:r>
            <a:r>
              <a:rPr lang="en-ZA" sz="1800" dirty="0" err="1"/>
              <a:t>mSCoA</a:t>
            </a:r>
            <a:r>
              <a:rPr lang="en-ZA" sz="1800" dirty="0"/>
              <a:t>) </a:t>
            </a:r>
            <a:r>
              <a:rPr lang="en-ZA" sz="1800" dirty="0" smtClean="0"/>
              <a:t>regulations</a:t>
            </a:r>
          </a:p>
          <a:p>
            <a:pPr lvl="1"/>
            <a:r>
              <a:rPr lang="en-GB" sz="1400" dirty="0" smtClean="0"/>
              <a:t>Implementation of </a:t>
            </a:r>
            <a:r>
              <a:rPr lang="en-GB" sz="1400" dirty="0" err="1" smtClean="0"/>
              <a:t>mSCoA</a:t>
            </a:r>
            <a:r>
              <a:rPr lang="en-GB" sz="1400" dirty="0" smtClean="0"/>
              <a:t> requires municipalities </a:t>
            </a:r>
            <a:r>
              <a:rPr lang="en-GB" sz="1400" dirty="0"/>
              <a:t>to move away from numerous standalone, legacy systems to systems that allow for greater </a:t>
            </a:r>
            <a:r>
              <a:rPr lang="en-GB" sz="1400" dirty="0" smtClean="0"/>
              <a:t>integration – as a </a:t>
            </a:r>
            <a:r>
              <a:rPr lang="en-GB" sz="1400" dirty="0" smtClean="0">
                <a:solidFill>
                  <a:srgbClr val="FF0000"/>
                </a:solidFill>
              </a:rPr>
              <a:t>result the </a:t>
            </a:r>
            <a:r>
              <a:rPr lang="en-ZA" sz="1400" dirty="0" smtClean="0">
                <a:solidFill>
                  <a:srgbClr val="FF0000"/>
                </a:solidFill>
              </a:rPr>
              <a:t>implementation of the </a:t>
            </a:r>
            <a:r>
              <a:rPr lang="en-ZA" sz="1400" dirty="0" err="1" smtClean="0">
                <a:solidFill>
                  <a:srgbClr val="FF0000"/>
                </a:solidFill>
              </a:rPr>
              <a:t>mSCoA</a:t>
            </a:r>
            <a:r>
              <a:rPr lang="en-ZA" sz="1400" dirty="0" smtClean="0">
                <a:solidFill>
                  <a:srgbClr val="FF0000"/>
                </a:solidFill>
              </a:rPr>
              <a:t> regulations are ICT-intensive </a:t>
            </a:r>
          </a:p>
          <a:p>
            <a:pPr lvl="1"/>
            <a:r>
              <a:rPr lang="en-GB" sz="1400" dirty="0"/>
              <a:t>No specific funding instruments are available to municipalities to fund </a:t>
            </a:r>
            <a:r>
              <a:rPr lang="en-GB" sz="1400" dirty="0" smtClean="0"/>
              <a:t>implementation of these national regulations. Whereas the Financial </a:t>
            </a:r>
            <a:r>
              <a:rPr lang="en-GB" sz="1400" dirty="0"/>
              <a:t>Management Grant does allow support for </a:t>
            </a:r>
            <a:r>
              <a:rPr lang="en-GB" sz="1400" dirty="0" err="1" smtClean="0"/>
              <a:t>mSCoA</a:t>
            </a:r>
            <a:r>
              <a:rPr lang="en-GB" sz="1400" dirty="0" smtClean="0"/>
              <a:t> </a:t>
            </a:r>
            <a:r>
              <a:rPr lang="en-GB" sz="1400" dirty="0"/>
              <a:t>implementation, </a:t>
            </a:r>
            <a:r>
              <a:rPr lang="en-GB" sz="1400" dirty="0" smtClean="0"/>
              <a:t>the </a:t>
            </a:r>
            <a:r>
              <a:rPr lang="en-GB" sz="1400" dirty="0"/>
              <a:t>majority of municipalities interacted with, indicated that this grant was largely focussed on the placement of finance-related </a:t>
            </a:r>
            <a:r>
              <a:rPr lang="en-GB" sz="1400" dirty="0" smtClean="0"/>
              <a:t>interns</a:t>
            </a:r>
          </a:p>
          <a:p>
            <a:pPr lvl="2"/>
            <a:r>
              <a:rPr lang="en-GB" sz="1400" dirty="0" smtClean="0"/>
              <a:t>Across a number of municipalities, funding </a:t>
            </a:r>
            <a:r>
              <a:rPr lang="en-GB" sz="1400" dirty="0"/>
              <a:t>alone will not ensure benefits are derived from roll out of MSCoA. Other factors such as lack of capacity/capability all play a roll </a:t>
            </a:r>
            <a:r>
              <a:rPr lang="en-GB" sz="1400" dirty="0" smtClean="0"/>
              <a:t>so change </a:t>
            </a:r>
            <a:r>
              <a:rPr lang="en-GB" sz="1400" dirty="0"/>
              <a:t>management is critical</a:t>
            </a:r>
            <a:endParaRPr lang="en-ZA" sz="1400" dirty="0">
              <a:ea typeface="Calibri" panose="020F0502020204030204" pitchFamily="34" charset="0"/>
            </a:endParaRPr>
          </a:p>
          <a:p>
            <a:pPr lvl="1"/>
            <a:endParaRPr lang="en-GB" sz="1600" dirty="0"/>
          </a:p>
          <a:p>
            <a:pPr lvl="1"/>
            <a:endParaRPr lang="en-US" sz="1600" dirty="0" smtClean="0"/>
          </a:p>
          <a:p>
            <a:pPr lvl="1"/>
            <a:endParaRPr lang="en-US" sz="1800" dirty="0" smtClean="0"/>
          </a:p>
          <a:p>
            <a:pPr algn="just">
              <a:lnSpc>
                <a:spcPct val="90000"/>
              </a:lnSpc>
            </a:pPr>
            <a:endParaRPr lang="en-ZA" sz="1800" dirty="0"/>
          </a:p>
          <a:p>
            <a:pPr>
              <a:lnSpc>
                <a:spcPct val="90000"/>
              </a:lnSpc>
            </a:pPr>
            <a:endParaRPr lang="en-ZA" sz="20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45</a:t>
            </a:fld>
            <a:endParaRPr lang="en-ZA" dirty="0"/>
          </a:p>
        </p:txBody>
      </p:sp>
    </p:spTree>
    <p:extLst>
      <p:ext uri="{BB962C8B-B14F-4D97-AF65-F5344CB8AC3E}">
        <p14:creationId xmlns:p14="http://schemas.microsoft.com/office/powerpoint/2010/main" xmlns="" val="3472881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Chapter 10. Recommendations</a:t>
            </a:r>
            <a:endParaRPr lang="en-ZA" sz="4000" dirty="0">
              <a:effectLst/>
            </a:endParaRPr>
          </a:p>
        </p:txBody>
      </p:sp>
      <p:sp>
        <p:nvSpPr>
          <p:cNvPr id="3" name="Content Placeholder 2"/>
          <p:cNvSpPr>
            <a:spLocks noGrp="1"/>
          </p:cNvSpPr>
          <p:nvPr>
            <p:ph idx="1"/>
          </p:nvPr>
        </p:nvSpPr>
        <p:spPr>
          <a:xfrm>
            <a:off x="251520" y="1556791"/>
            <a:ext cx="8640960" cy="5045621"/>
          </a:xfrm>
        </p:spPr>
        <p:txBody>
          <a:bodyPr/>
          <a:lstStyle/>
          <a:p>
            <a:pPr algn="just"/>
            <a:r>
              <a:rPr lang="en-US" sz="2000" dirty="0"/>
              <a:t>National Treasury should ensure that </a:t>
            </a:r>
            <a:r>
              <a:rPr lang="en-US" sz="2000" dirty="0">
                <a:solidFill>
                  <a:srgbClr val="FF0000"/>
                </a:solidFill>
              </a:rPr>
              <a:t>allocations for assisting municipalities with </a:t>
            </a:r>
            <a:r>
              <a:rPr lang="en-US" sz="2000" dirty="0" smtClean="0">
                <a:solidFill>
                  <a:srgbClr val="FF0000"/>
                </a:solidFill>
              </a:rPr>
              <a:t>municipal </a:t>
            </a:r>
            <a:r>
              <a:rPr lang="en-US" sz="2000" dirty="0">
                <a:solidFill>
                  <a:srgbClr val="FF0000"/>
                </a:solidFill>
              </a:rPr>
              <a:t>standard chart of accounts implementation through the Financial </a:t>
            </a:r>
            <a:r>
              <a:rPr lang="en-US" sz="2000" dirty="0" smtClean="0">
                <a:solidFill>
                  <a:srgbClr val="FF0000"/>
                </a:solidFill>
              </a:rPr>
              <a:t>Management </a:t>
            </a:r>
            <a:r>
              <a:rPr lang="en-US" sz="2000" dirty="0">
                <a:solidFill>
                  <a:srgbClr val="FF0000"/>
                </a:solidFill>
              </a:rPr>
              <a:t>Grant be ring-fenced </a:t>
            </a:r>
            <a:r>
              <a:rPr lang="en-US" sz="2000" dirty="0"/>
              <a:t>and deliberately biased towards lesser </a:t>
            </a:r>
            <a:r>
              <a:rPr lang="en-US" sz="2000" dirty="0" smtClean="0"/>
              <a:t>resourced urban </a:t>
            </a:r>
            <a:r>
              <a:rPr lang="en-US" sz="2000" dirty="0"/>
              <a:t>municipalities who struggle under the financial burden of attaining </a:t>
            </a:r>
            <a:r>
              <a:rPr lang="en-US" sz="2000" dirty="0" smtClean="0"/>
              <a:t>compliance with </a:t>
            </a:r>
            <a:r>
              <a:rPr lang="en-US" sz="2000" dirty="0"/>
              <a:t>municipal standard chart of accounts financial </a:t>
            </a:r>
            <a:r>
              <a:rPr lang="en-US" sz="2000" dirty="0" smtClean="0"/>
              <a:t>reform</a:t>
            </a:r>
            <a:endParaRPr lang="en-US" sz="2000" dirty="0"/>
          </a:p>
          <a:p>
            <a:pPr algn="just"/>
            <a:r>
              <a:rPr lang="en-US" sz="2000" dirty="0" smtClean="0"/>
              <a:t>In </a:t>
            </a:r>
            <a:r>
              <a:rPr lang="en-US" sz="2000" dirty="0"/>
              <a:t>the absence of a differentiated approach to the roll out of the nationally driven </a:t>
            </a:r>
            <a:r>
              <a:rPr lang="en-US" sz="2000" dirty="0" smtClean="0"/>
              <a:t>municipal </a:t>
            </a:r>
            <a:r>
              <a:rPr lang="en-US" sz="2000" dirty="0"/>
              <a:t>standard chart of accounts regulations, National Treasury should </a:t>
            </a:r>
            <a:r>
              <a:rPr lang="en-US" sz="2000" dirty="0" smtClean="0"/>
              <a:t>ensure that </a:t>
            </a:r>
            <a:r>
              <a:rPr lang="en-US" sz="2000" dirty="0">
                <a:solidFill>
                  <a:srgbClr val="FF0000"/>
                </a:solidFill>
              </a:rPr>
              <a:t>technical assistance is provided to lesser resourced municipalities to assist </a:t>
            </a:r>
            <a:r>
              <a:rPr lang="en-US" sz="2000" dirty="0" smtClean="0">
                <a:solidFill>
                  <a:srgbClr val="FF0000"/>
                </a:solidFill>
              </a:rPr>
              <a:t>with change management</a:t>
            </a:r>
          </a:p>
          <a:p>
            <a:pPr lvl="1" algn="just"/>
            <a:r>
              <a:rPr lang="en-US" sz="1800" dirty="0" smtClean="0"/>
              <a:t>To </a:t>
            </a:r>
            <a:r>
              <a:rPr lang="en-US" sz="1800" dirty="0"/>
              <a:t>this end National Treasury should deploy technical advisors to the most under </a:t>
            </a:r>
            <a:r>
              <a:rPr lang="en-US" sz="1800" dirty="0" smtClean="0"/>
              <a:t>capacitated </a:t>
            </a:r>
            <a:r>
              <a:rPr lang="en-US" sz="1800" dirty="0"/>
              <a:t>and under resourced municipalities for a short period of time to assist </a:t>
            </a:r>
            <a:r>
              <a:rPr lang="en-US" sz="1800" dirty="0" smtClean="0"/>
              <a:t>with </a:t>
            </a:r>
            <a:r>
              <a:rPr lang="en-US" sz="1800" dirty="0"/>
              <a:t>the shift to municipal standard chart of accounts compliance. This will assist in </a:t>
            </a:r>
            <a:r>
              <a:rPr lang="en-US" sz="1800" dirty="0" smtClean="0"/>
              <a:t>strengthening </a:t>
            </a:r>
            <a:r>
              <a:rPr lang="en-US" sz="1800" dirty="0"/>
              <a:t>the successful implementation of this local government financial </a:t>
            </a:r>
            <a:r>
              <a:rPr lang="en-US" sz="1800" dirty="0" smtClean="0"/>
              <a:t> management reform</a:t>
            </a:r>
            <a:endParaRPr lang="en-US" sz="1800" dirty="0"/>
          </a:p>
          <a:p>
            <a:pPr>
              <a:lnSpc>
                <a:spcPct val="90000"/>
              </a:lnSpc>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46</a:t>
            </a:fld>
            <a:endParaRPr lang="en-ZA" dirty="0"/>
          </a:p>
        </p:txBody>
      </p:sp>
    </p:spTree>
    <p:extLst>
      <p:ext uri="{BB962C8B-B14F-4D97-AF65-F5344CB8AC3E}">
        <p14:creationId xmlns:p14="http://schemas.microsoft.com/office/powerpoint/2010/main" xmlns="" val="924408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dirty="0">
                <a:effectLst/>
              </a:rPr>
              <a:t>Chapter 11. Financing of Urban Municipalities and Own Revenue Diversification</a:t>
            </a:r>
          </a:p>
        </p:txBody>
      </p:sp>
      <p:sp>
        <p:nvSpPr>
          <p:cNvPr id="3" name="Content Placeholder 2"/>
          <p:cNvSpPr>
            <a:spLocks noGrp="1"/>
          </p:cNvSpPr>
          <p:nvPr>
            <p:ph idx="1"/>
          </p:nvPr>
        </p:nvSpPr>
        <p:spPr>
          <a:xfrm>
            <a:off x="251520" y="1556791"/>
            <a:ext cx="8640960" cy="5045621"/>
          </a:xfrm>
        </p:spPr>
        <p:txBody>
          <a:bodyPr/>
          <a:lstStyle/>
          <a:p>
            <a:pPr algn="just"/>
            <a:r>
              <a:rPr lang="en-ZA" sz="2000" dirty="0" smtClean="0"/>
              <a:t>Contextual urban challenge</a:t>
            </a:r>
          </a:p>
          <a:p>
            <a:pPr lvl="1" algn="just"/>
            <a:r>
              <a:rPr lang="en-ZA" sz="1800" dirty="0" smtClean="0"/>
              <a:t>The </a:t>
            </a:r>
            <a:r>
              <a:rPr lang="en-ZA" sz="1800" dirty="0"/>
              <a:t>twin challenges of rapid urbanisation and </a:t>
            </a:r>
            <a:r>
              <a:rPr lang="en-ZA" sz="1800" dirty="0" smtClean="0"/>
              <a:t>slow economic growth plus a stagnant </a:t>
            </a:r>
            <a:r>
              <a:rPr lang="en-ZA" sz="1800" dirty="0"/>
              <a:t>property tax </a:t>
            </a:r>
            <a:r>
              <a:rPr lang="en-ZA" sz="1800" dirty="0" smtClean="0"/>
              <a:t>base placing </a:t>
            </a:r>
            <a:r>
              <a:rPr lang="en-ZA" sz="1800" dirty="0"/>
              <a:t>tremendous fiscal pressures on the nation’s </a:t>
            </a:r>
            <a:r>
              <a:rPr lang="en-ZA" sz="1800" dirty="0" smtClean="0"/>
              <a:t>urban municipalities and also </a:t>
            </a:r>
            <a:r>
              <a:rPr lang="en-ZA" sz="1800" dirty="0"/>
              <a:t>challenging </a:t>
            </a:r>
            <a:r>
              <a:rPr lang="en-ZA" sz="1800" dirty="0" smtClean="0"/>
              <a:t>ability </a:t>
            </a:r>
            <a:r>
              <a:rPr lang="en-ZA" sz="1800" dirty="0"/>
              <a:t>of local governments to continue their current levels of public services</a:t>
            </a:r>
          </a:p>
          <a:p>
            <a:pPr lvl="1" algn="just"/>
            <a:r>
              <a:rPr lang="en-ZA" sz="1800" dirty="0" smtClean="0"/>
              <a:t>Secondary </a:t>
            </a:r>
            <a:r>
              <a:rPr lang="en-ZA" sz="1800" dirty="0"/>
              <a:t>cities and metros </a:t>
            </a:r>
            <a:r>
              <a:rPr lang="en-ZA" sz="1800" dirty="0" smtClean="0"/>
              <a:t>in particular require more resources </a:t>
            </a:r>
            <a:r>
              <a:rPr lang="en-ZA" sz="1800" dirty="0"/>
              <a:t>to invest in infrastructure </a:t>
            </a:r>
            <a:r>
              <a:rPr lang="en-ZA" sz="1800" dirty="0" smtClean="0"/>
              <a:t>in order to </a:t>
            </a:r>
            <a:r>
              <a:rPr lang="en-ZA" sz="1800" dirty="0"/>
              <a:t>attract new investment and build dynamic economies, increase employment, create vibrant communities and improve livelihoods. As urban challenges increase, so </a:t>
            </a:r>
            <a:r>
              <a:rPr lang="en-ZA" sz="1800" dirty="0" smtClean="0"/>
              <a:t>does the </a:t>
            </a:r>
            <a:r>
              <a:rPr lang="en-ZA" sz="1800" dirty="0"/>
              <a:t>need for financial </a:t>
            </a:r>
            <a:r>
              <a:rPr lang="en-ZA" sz="1800" dirty="0" smtClean="0"/>
              <a:t>resources</a:t>
            </a:r>
          </a:p>
          <a:p>
            <a:pPr lvl="1" algn="just"/>
            <a:r>
              <a:rPr lang="en-ZA" sz="1800" dirty="0" smtClean="0"/>
              <a:t>Although </a:t>
            </a:r>
            <a:r>
              <a:rPr lang="en-ZA" sz="1800" dirty="0"/>
              <a:t>the 29 largest cities (21 secondary cities and 8 metros), have demonstrated significant fiscal effort </a:t>
            </a:r>
            <a:r>
              <a:rPr lang="en-US" sz="1800" dirty="0"/>
              <a:t>(relative to other categories of municipalities</a:t>
            </a:r>
            <a:r>
              <a:rPr lang="en-ZA" sz="1800" dirty="0"/>
              <a:t>), own revenue sources are insufficient to meet their </a:t>
            </a:r>
            <a:r>
              <a:rPr lang="en-ZA" sz="1800" dirty="0" smtClean="0"/>
              <a:t>obligations and requirements</a:t>
            </a:r>
          </a:p>
          <a:p>
            <a:pPr lvl="1" algn="just"/>
            <a:r>
              <a:rPr lang="en-ZA" sz="1800" dirty="0"/>
              <a:t>This Chapter identifies alternative financing mechanisms for large cities as well as  measures that could be adopted to improve access to alternative financing mechanisms by large cities</a:t>
            </a:r>
          </a:p>
          <a:p>
            <a:pPr algn="just"/>
            <a:endParaRPr lang="en-ZA" sz="2000" dirty="0" smtClean="0"/>
          </a:p>
          <a:p>
            <a:pPr>
              <a:lnSpc>
                <a:spcPct val="90000"/>
              </a:lnSpc>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47</a:t>
            </a:fld>
            <a:endParaRPr lang="en-ZA" dirty="0"/>
          </a:p>
        </p:txBody>
      </p:sp>
    </p:spTree>
    <p:extLst>
      <p:ext uri="{BB962C8B-B14F-4D97-AF65-F5344CB8AC3E}">
        <p14:creationId xmlns:p14="http://schemas.microsoft.com/office/powerpoint/2010/main" xmlns="" val="2003680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ZA" sz="3600" dirty="0">
                <a:effectLst/>
              </a:rPr>
              <a:t>Chapter 11. </a:t>
            </a:r>
            <a:r>
              <a:rPr lang="en-ZA" sz="3600" dirty="0" smtClean="0">
                <a:effectLst/>
              </a:rPr>
              <a:t>Findings of the Research</a:t>
            </a:r>
            <a:endParaRPr lang="en-ZA" sz="3600" dirty="0"/>
          </a:p>
        </p:txBody>
      </p:sp>
      <p:sp>
        <p:nvSpPr>
          <p:cNvPr id="3" name="Content Placeholder 2"/>
          <p:cNvSpPr>
            <a:spLocks noGrp="1"/>
          </p:cNvSpPr>
          <p:nvPr>
            <p:ph idx="1"/>
          </p:nvPr>
        </p:nvSpPr>
        <p:spPr>
          <a:xfrm>
            <a:off x="251520" y="1556792"/>
            <a:ext cx="8496944" cy="4968552"/>
          </a:xfrm>
        </p:spPr>
        <p:txBody>
          <a:bodyPr/>
          <a:lstStyle/>
          <a:p>
            <a:pPr algn="just"/>
            <a:r>
              <a:rPr lang="en-ZA" sz="1800" dirty="0" smtClean="0"/>
              <a:t>Large </a:t>
            </a:r>
            <a:r>
              <a:rPr lang="en-ZA" sz="1800" dirty="0"/>
              <a:t>towns need to </a:t>
            </a:r>
            <a:r>
              <a:rPr lang="en-ZA" sz="1800" dirty="0">
                <a:solidFill>
                  <a:srgbClr val="FF0000"/>
                </a:solidFill>
              </a:rPr>
              <a:t>diversify </a:t>
            </a:r>
            <a:r>
              <a:rPr lang="en-ZA" sz="1800" dirty="0" smtClean="0">
                <a:solidFill>
                  <a:srgbClr val="FF0000"/>
                </a:solidFill>
              </a:rPr>
              <a:t>revenue sources</a:t>
            </a:r>
            <a:r>
              <a:rPr lang="en-ZA" sz="1800" dirty="0" smtClean="0"/>
              <a:t>: There is no municipalities </a:t>
            </a:r>
            <a:r>
              <a:rPr lang="en-ZA" sz="1800" dirty="0" smtClean="0">
                <a:solidFill>
                  <a:srgbClr val="FF0000"/>
                </a:solidFill>
              </a:rPr>
              <a:t>credit </a:t>
            </a:r>
            <a:r>
              <a:rPr lang="en-ZA" sz="1800" dirty="0">
                <a:solidFill>
                  <a:srgbClr val="FF0000"/>
                </a:solidFill>
              </a:rPr>
              <a:t>rating </a:t>
            </a:r>
            <a:r>
              <a:rPr lang="en-ZA" sz="1800" dirty="0" smtClean="0">
                <a:solidFill>
                  <a:srgbClr val="FF0000"/>
                </a:solidFill>
              </a:rPr>
              <a:t>mechanism</a:t>
            </a:r>
            <a:endParaRPr lang="en-ZA" sz="1800" dirty="0">
              <a:solidFill>
                <a:srgbClr val="FF0000"/>
              </a:solidFill>
            </a:endParaRPr>
          </a:p>
          <a:p>
            <a:pPr algn="just"/>
            <a:r>
              <a:rPr lang="en-ZA" sz="1800" dirty="0">
                <a:solidFill>
                  <a:srgbClr val="FF0000"/>
                </a:solidFill>
              </a:rPr>
              <a:t>Pooling Finance Mechanism</a:t>
            </a:r>
            <a:r>
              <a:rPr lang="en-GB" sz="1800" dirty="0">
                <a:solidFill>
                  <a:srgbClr val="FF0000"/>
                </a:solidFill>
              </a:rPr>
              <a:t>s </a:t>
            </a:r>
            <a:r>
              <a:rPr lang="en-GB" sz="1800" dirty="0"/>
              <a:t>(i.e. </a:t>
            </a:r>
            <a:r>
              <a:rPr lang="en-ZA" sz="1800" dirty="0"/>
              <a:t>municipalities that share, </a:t>
            </a:r>
            <a:r>
              <a:rPr lang="en-ZA" sz="1800" i="1" dirty="0"/>
              <a:t>inter alia,  </a:t>
            </a:r>
            <a:r>
              <a:rPr lang="en-ZA" sz="1800" dirty="0"/>
              <a:t>a similar vision and credit characteristics coming together to access public sector funding, issue bonds or jointly </a:t>
            </a:r>
            <a:r>
              <a:rPr lang="en-ZA" sz="1800" dirty="0" smtClean="0"/>
              <a:t>access </a:t>
            </a:r>
            <a:r>
              <a:rPr lang="en-ZA" sz="1800" dirty="0"/>
              <a:t>bank finance</a:t>
            </a:r>
            <a:r>
              <a:rPr lang="en-GB" sz="1800" dirty="0"/>
              <a:t>) </a:t>
            </a:r>
            <a:r>
              <a:rPr lang="en-GB" sz="1800" dirty="0" smtClean="0"/>
              <a:t>satisfy most of the </a:t>
            </a:r>
            <a:r>
              <a:rPr lang="en-GB" sz="1800" dirty="0"/>
              <a:t>principles that define a good revenue option for large cities </a:t>
            </a:r>
            <a:endParaRPr lang="en-GB" sz="1800" dirty="0" smtClean="0"/>
          </a:p>
          <a:p>
            <a:pPr algn="just"/>
            <a:r>
              <a:rPr lang="en-ZA" sz="1800" dirty="0" smtClean="0">
                <a:solidFill>
                  <a:srgbClr val="FF0000"/>
                </a:solidFill>
              </a:rPr>
              <a:t>Land </a:t>
            </a:r>
            <a:r>
              <a:rPr lang="en-ZA" sz="1800" dirty="0">
                <a:solidFill>
                  <a:srgbClr val="FF0000"/>
                </a:solidFill>
              </a:rPr>
              <a:t>Value Capture</a:t>
            </a:r>
            <a:r>
              <a:rPr lang="en-ZA" sz="1800" dirty="0"/>
              <a:t>: (i.e. seizing the positive impact of municipal investments on land values and to use such funds as a source for financing municipal projects), are a potential source of revenue for large cities and  successful implementation  of this mechanism depends largely on the proper design of levy, a clear legal framework, effective land use management systems, well trained and capacitated persons charged with its implementation, and  an efficient, accurate and timely land valuation </a:t>
            </a:r>
            <a:endParaRPr lang="en-ZA" sz="1800" dirty="0" smtClean="0"/>
          </a:p>
          <a:p>
            <a:pPr algn="just"/>
            <a:r>
              <a:rPr lang="en-ZA" sz="1800" dirty="0" smtClean="0">
                <a:solidFill>
                  <a:srgbClr val="FF0000"/>
                </a:solidFill>
              </a:rPr>
              <a:t>Public </a:t>
            </a:r>
            <a:r>
              <a:rPr lang="en-ZA" sz="1800" dirty="0">
                <a:solidFill>
                  <a:srgbClr val="FF0000"/>
                </a:solidFill>
              </a:rPr>
              <a:t>private </a:t>
            </a:r>
            <a:r>
              <a:rPr lang="en-ZA" sz="1800" dirty="0" smtClean="0">
                <a:solidFill>
                  <a:srgbClr val="FF0000"/>
                </a:solidFill>
              </a:rPr>
              <a:t>partnerships</a:t>
            </a:r>
            <a:r>
              <a:rPr lang="en-GB" sz="1800" dirty="0" smtClean="0">
                <a:solidFill>
                  <a:srgbClr val="FF0000"/>
                </a:solidFill>
              </a:rPr>
              <a:t> </a:t>
            </a:r>
            <a:r>
              <a:rPr lang="en-GB" sz="1800" dirty="0" smtClean="0"/>
              <a:t>constitute </a:t>
            </a:r>
            <a:r>
              <a:rPr lang="en-GB" sz="1800" dirty="0"/>
              <a:t>another viable alternative mechanisms for funding infrastructure </a:t>
            </a:r>
            <a:r>
              <a:rPr lang="en-GB" sz="1800" dirty="0" smtClean="0"/>
              <a:t>in large cities, and require that the </a:t>
            </a:r>
            <a:r>
              <a:rPr lang="en-GB" sz="1800" dirty="0"/>
              <a:t>approval process is streamlined and  specialised capacity to originate, implement and manage PPPs within municipalities is built</a:t>
            </a:r>
          </a:p>
          <a:p>
            <a:pPr algn="just"/>
            <a:endParaRPr lang="en-ZA" sz="2000" dirty="0">
              <a:ea typeface="Calibri" panose="020F0502020204030204" pitchFamily="34" charset="0"/>
            </a:endParaRPr>
          </a:p>
          <a:p>
            <a:endParaRPr lang="en-ZA"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48</a:t>
            </a:fld>
            <a:endParaRPr lang="en-ZA" dirty="0"/>
          </a:p>
        </p:txBody>
      </p:sp>
    </p:spTree>
    <p:extLst>
      <p:ext uri="{BB962C8B-B14F-4D97-AF65-F5344CB8AC3E}">
        <p14:creationId xmlns:p14="http://schemas.microsoft.com/office/powerpoint/2010/main" xmlns="" val="4546740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Chapter 11. Recommendations</a:t>
            </a:r>
            <a:endParaRPr lang="en-ZA" sz="4000" dirty="0">
              <a:effectLst/>
            </a:endParaRPr>
          </a:p>
        </p:txBody>
      </p:sp>
      <p:sp>
        <p:nvSpPr>
          <p:cNvPr id="3" name="Content Placeholder 2"/>
          <p:cNvSpPr>
            <a:spLocks noGrp="1"/>
          </p:cNvSpPr>
          <p:nvPr>
            <p:ph idx="1"/>
          </p:nvPr>
        </p:nvSpPr>
        <p:spPr>
          <a:xfrm>
            <a:off x="251520" y="1556792"/>
            <a:ext cx="8712968" cy="5045621"/>
          </a:xfrm>
        </p:spPr>
        <p:txBody>
          <a:bodyPr/>
          <a:lstStyle/>
          <a:p>
            <a:pPr lvl="0" algn="just">
              <a:spcBef>
                <a:spcPts val="0"/>
              </a:spcBef>
            </a:pPr>
            <a:r>
              <a:rPr lang="en-GB" sz="1800" dirty="0" smtClean="0"/>
              <a:t>National </a:t>
            </a:r>
            <a:r>
              <a:rPr lang="en-GB" sz="1800" dirty="0"/>
              <a:t>Treasury </a:t>
            </a:r>
            <a:r>
              <a:rPr lang="en-GB" sz="1800" dirty="0">
                <a:solidFill>
                  <a:srgbClr val="FF0000"/>
                </a:solidFill>
              </a:rPr>
              <a:t>improves access to credit markets </a:t>
            </a:r>
            <a:r>
              <a:rPr lang="en-GB" sz="1800" dirty="0"/>
              <a:t>for large cities by:</a:t>
            </a:r>
            <a:endParaRPr lang="en-ZA" sz="1800" dirty="0"/>
          </a:p>
          <a:p>
            <a:pPr lvl="1" algn="just">
              <a:spcBef>
                <a:spcPts val="0"/>
              </a:spcBef>
            </a:pPr>
            <a:r>
              <a:rPr lang="en-GB" sz="1600" dirty="0"/>
              <a:t>Allowing them to use their infrastructure grant funding allocations to leverage private capital. </a:t>
            </a:r>
            <a:endParaRPr lang="en-ZA" sz="1600" dirty="0"/>
          </a:p>
          <a:p>
            <a:pPr lvl="1" algn="just">
              <a:spcBef>
                <a:spcPts val="0"/>
              </a:spcBef>
            </a:pPr>
            <a:r>
              <a:rPr lang="en-GB" sz="1600" dirty="0"/>
              <a:t>Establishing a credit rating mechanism for municipalities with the Development Bank of Southern Africa as the most suitable public entity to lead the establishment of </a:t>
            </a:r>
            <a:r>
              <a:rPr lang="en-GB" sz="1600" dirty="0" smtClean="0"/>
              <a:t>this</a:t>
            </a:r>
            <a:endParaRPr lang="en-ZA" sz="1600" dirty="0"/>
          </a:p>
          <a:p>
            <a:pPr lvl="1" algn="just">
              <a:spcBef>
                <a:spcPts val="0"/>
              </a:spcBef>
            </a:pPr>
            <a:r>
              <a:rPr lang="en-GB" sz="1600" dirty="0"/>
              <a:t>Requesting the Development Bank of Southern Africa to facilitate the creation of a special purpose vehicle to facilitate the pooling of financial resources by large cities for the purpose of joint bond issuance and lending to large </a:t>
            </a:r>
            <a:r>
              <a:rPr lang="en-GB" sz="1600" dirty="0" smtClean="0"/>
              <a:t>cities </a:t>
            </a:r>
            <a:endParaRPr lang="en-ZA" sz="1600" dirty="0"/>
          </a:p>
          <a:p>
            <a:pPr lvl="0" algn="just">
              <a:spcBef>
                <a:spcPts val="0"/>
              </a:spcBef>
            </a:pPr>
            <a:r>
              <a:rPr lang="en-GB" sz="1800" dirty="0"/>
              <a:t>The Public Private Partnership Unit at National Treasury </a:t>
            </a:r>
            <a:r>
              <a:rPr lang="en-GB" sz="1800" dirty="0">
                <a:solidFill>
                  <a:srgbClr val="FF0000"/>
                </a:solidFill>
              </a:rPr>
              <a:t>improves the public-private partnership deal flows </a:t>
            </a:r>
            <a:r>
              <a:rPr lang="en-GB" sz="1800" dirty="0"/>
              <a:t>within municipalities by</a:t>
            </a:r>
            <a:r>
              <a:rPr lang="en-GB" sz="1600" dirty="0"/>
              <a:t>:</a:t>
            </a:r>
            <a:endParaRPr lang="en-ZA" sz="1600" dirty="0"/>
          </a:p>
          <a:p>
            <a:pPr lvl="1" algn="just">
              <a:spcBef>
                <a:spcPts val="0"/>
              </a:spcBef>
            </a:pPr>
            <a:r>
              <a:rPr lang="en-GB" sz="1600" dirty="0"/>
              <a:t>Streamlining the PPP approval process by subjecting only high value (above R100 million) and complex projects to rigorous feasibility </a:t>
            </a:r>
            <a:r>
              <a:rPr lang="en-GB" sz="1600" dirty="0" smtClean="0"/>
              <a:t>studies </a:t>
            </a:r>
            <a:endParaRPr lang="en-ZA" sz="1600" dirty="0"/>
          </a:p>
          <a:p>
            <a:pPr lvl="1" algn="just">
              <a:spcBef>
                <a:spcPts val="0"/>
              </a:spcBef>
            </a:pPr>
            <a:r>
              <a:rPr lang="en-GB" sz="1600" dirty="0"/>
              <a:t>Using the Financial Management Grant to build capacity within large cities in specialised skills in public-private partnership development, procurement, negotiating and monitoring.</a:t>
            </a:r>
            <a:endParaRPr lang="en-ZA" sz="1600" dirty="0"/>
          </a:p>
          <a:p>
            <a:pPr lvl="1" algn="just">
              <a:spcBef>
                <a:spcPts val="0"/>
              </a:spcBef>
            </a:pPr>
            <a:r>
              <a:rPr lang="en-GB" sz="1600" dirty="0"/>
              <a:t>Incentivising public-private partnerships through adopting a national facility for financing feasibility studies in </a:t>
            </a:r>
            <a:r>
              <a:rPr lang="en-GB" sz="1600" dirty="0" smtClean="0"/>
              <a:t>municipalities</a:t>
            </a:r>
            <a:endParaRPr lang="en-ZA" sz="1600" dirty="0"/>
          </a:p>
          <a:p>
            <a:pPr lvl="0" algn="just">
              <a:spcBef>
                <a:spcPts val="0"/>
              </a:spcBef>
            </a:pPr>
            <a:r>
              <a:rPr lang="en-GB" sz="1800" dirty="0"/>
              <a:t>National Treasury </a:t>
            </a:r>
            <a:r>
              <a:rPr lang="en-GB" sz="1800" dirty="0">
                <a:solidFill>
                  <a:srgbClr val="FF0000"/>
                </a:solidFill>
              </a:rPr>
              <a:t>creates awareness of land value capture fiscal instruments </a:t>
            </a:r>
            <a:r>
              <a:rPr lang="en-GB" sz="1800" dirty="0"/>
              <a:t>among large cities and extends the scope of the Financial Management Grant to cater for capacity building in the design and implementation of land value capture </a:t>
            </a:r>
            <a:r>
              <a:rPr lang="en-GB" sz="1800" dirty="0" smtClean="0"/>
              <a:t>mechanisms</a:t>
            </a:r>
            <a:endParaRPr lang="en-ZA" sz="1800" dirty="0"/>
          </a:p>
          <a:p>
            <a:pPr>
              <a:lnSpc>
                <a:spcPct val="90000"/>
              </a:lnSpc>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49</a:t>
            </a:fld>
            <a:endParaRPr lang="en-ZA" dirty="0"/>
          </a:p>
        </p:txBody>
      </p:sp>
    </p:spTree>
    <p:extLst>
      <p:ext uri="{BB962C8B-B14F-4D97-AF65-F5344CB8AC3E}">
        <p14:creationId xmlns:p14="http://schemas.microsoft.com/office/powerpoint/2010/main" xmlns="" val="309692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3842"/>
            <a:ext cx="9144000" cy="6470316"/>
          </a:xfrm>
          <a:prstGeom prst="rect">
            <a:avLst/>
          </a:prstGeom>
        </p:spPr>
      </p:pic>
    </p:spTree>
    <p:extLst>
      <p:ext uri="{BB962C8B-B14F-4D97-AF65-F5344CB8AC3E}">
        <p14:creationId xmlns:p14="http://schemas.microsoft.com/office/powerpoint/2010/main" xmlns="" val="3768845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www.ffc.co.za</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50</a:t>
            </a:fld>
            <a:endParaRPr lang="en-ZA" dirty="0"/>
          </a:p>
        </p:txBody>
      </p:sp>
      <p:pic>
        <p:nvPicPr>
          <p:cNvPr id="9" name="Content Placeholder 8">
            <a:extLst>
              <a:ext uri="{FF2B5EF4-FFF2-40B4-BE49-F238E27FC236}">
                <a16:creationId xmlns="" xmlns:a16="http://schemas.microsoft.com/office/drawing/2014/main" id="{97959BC6-E23E-4D00-A1AC-C4CB60DDABE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484783"/>
            <a:ext cx="8712968" cy="5117629"/>
          </a:xfrm>
        </p:spPr>
      </p:pic>
    </p:spTree>
    <p:extLst>
      <p:ext uri="{BB962C8B-B14F-4D97-AF65-F5344CB8AC3E}">
        <p14:creationId xmlns:p14="http://schemas.microsoft.com/office/powerpoint/2010/main" xmlns="" val="119319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ZA" sz="3200" dirty="0" smtClean="0">
                <a:effectLst/>
              </a:rPr>
              <a:t>Urbanisation By Province and Settlement</a:t>
            </a:r>
            <a:endParaRPr lang="en-ZA" sz="3200" dirty="0">
              <a:effectLst/>
            </a:endParaRPr>
          </a:p>
        </p:txBody>
      </p:sp>
      <p:sp>
        <p:nvSpPr>
          <p:cNvPr id="3" name="Content Placeholder 2"/>
          <p:cNvSpPr>
            <a:spLocks noGrp="1"/>
          </p:cNvSpPr>
          <p:nvPr>
            <p:ph idx="1"/>
          </p:nvPr>
        </p:nvSpPr>
        <p:spPr>
          <a:xfrm>
            <a:off x="251520" y="1556791"/>
            <a:ext cx="8640960" cy="5045621"/>
          </a:xfrm>
        </p:spPr>
        <p:txBody>
          <a:bodyPr/>
          <a:lstStyle/>
          <a:p>
            <a:pPr lvl="0"/>
            <a:endParaRPr lang="en-US" sz="1700" dirty="0"/>
          </a:p>
          <a:p>
            <a:pPr>
              <a:lnSpc>
                <a:spcPct val="90000"/>
              </a:lnSpc>
            </a:pPr>
            <a:endParaRPr lang="en-ZA" sz="18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6</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302824929"/>
              </p:ext>
            </p:extLst>
          </p:nvPr>
        </p:nvGraphicFramePr>
        <p:xfrm>
          <a:off x="263512" y="1196752"/>
          <a:ext cx="8640960" cy="3461011"/>
        </p:xfrm>
        <a:graphic>
          <a:graphicData uri="http://schemas.openxmlformats.org/drawingml/2006/table">
            <a:tbl>
              <a:tblPr firstRow="1" firstCol="1" bandRow="1">
                <a:tableStyleId>{F2DE63D5-997A-4646-A377-4702673A728D}</a:tableStyleId>
              </a:tblPr>
              <a:tblGrid>
                <a:gridCol w="1077633"/>
                <a:gridCol w="850086"/>
                <a:gridCol w="850086"/>
                <a:gridCol w="750586"/>
                <a:gridCol w="949584"/>
                <a:gridCol w="749272"/>
                <a:gridCol w="973911"/>
                <a:gridCol w="722904"/>
                <a:gridCol w="773106"/>
                <a:gridCol w="943792"/>
              </a:tblGrid>
              <a:tr h="166616">
                <a:tc rowSpan="2">
                  <a:txBody>
                    <a:bodyPr/>
                    <a:lstStyle/>
                    <a:p>
                      <a:pPr marL="0" marR="0">
                        <a:lnSpc>
                          <a:spcPct val="107000"/>
                        </a:lnSpc>
                        <a:spcBef>
                          <a:spcPts val="0"/>
                        </a:spcBef>
                        <a:spcAft>
                          <a:spcPts val="0"/>
                        </a:spcAft>
                      </a:pPr>
                      <a:r>
                        <a:rPr lang="en-US" sz="1100" b="1" dirty="0">
                          <a:solidFill>
                            <a:schemeClr val="tx1"/>
                          </a:solidFill>
                          <a:effectLst/>
                        </a:rPr>
                        <a:t>Province</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gridSpan="3">
                  <a:txBody>
                    <a:bodyPr/>
                    <a:lstStyle/>
                    <a:p>
                      <a:pPr marL="0" marR="0" algn="ctr">
                        <a:lnSpc>
                          <a:spcPct val="107000"/>
                        </a:lnSpc>
                        <a:spcBef>
                          <a:spcPts val="0"/>
                        </a:spcBef>
                        <a:spcAft>
                          <a:spcPts val="0"/>
                        </a:spcAft>
                      </a:pPr>
                      <a:r>
                        <a:rPr lang="en-US" sz="1100" b="1" dirty="0">
                          <a:solidFill>
                            <a:schemeClr val="tx1"/>
                          </a:solidFill>
                          <a:effectLst/>
                        </a:rPr>
                        <a:t>Urban</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100" b="1" dirty="0">
                          <a:solidFill>
                            <a:schemeClr val="tx1"/>
                          </a:solidFill>
                          <a:effectLst/>
                        </a:rPr>
                        <a:t>Rural</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100" b="1" dirty="0">
                          <a:solidFill>
                            <a:schemeClr val="tx1"/>
                          </a:solidFill>
                          <a:effectLst/>
                        </a:rPr>
                        <a:t>South Africa</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hMerge="1">
                  <a:txBody>
                    <a:bodyPr/>
                    <a:lstStyle/>
                    <a:p>
                      <a:endParaRPr lang="en-US"/>
                    </a:p>
                  </a:txBody>
                  <a:tcPr/>
                </a:tc>
                <a:tc hMerge="1">
                  <a:txBody>
                    <a:bodyPr/>
                    <a:lstStyle/>
                    <a:p>
                      <a:endParaRPr lang="en-US"/>
                    </a:p>
                  </a:txBody>
                  <a:tcPr/>
                </a:tc>
              </a:tr>
              <a:tr h="499847">
                <a:tc vMerge="1">
                  <a:txBody>
                    <a:bodyPr/>
                    <a:lstStyle/>
                    <a:p>
                      <a:endParaRPr lang="en-US"/>
                    </a:p>
                  </a:txBody>
                  <a:tcPr/>
                </a:tc>
                <a:tc>
                  <a:txBody>
                    <a:bodyPr/>
                    <a:lstStyle/>
                    <a:p>
                      <a:pPr marL="0" marR="0" algn="r">
                        <a:lnSpc>
                          <a:spcPct val="107000"/>
                        </a:lnSpc>
                        <a:spcBef>
                          <a:spcPts val="0"/>
                        </a:spcBef>
                        <a:spcAft>
                          <a:spcPts val="0"/>
                        </a:spcAft>
                      </a:pPr>
                      <a:r>
                        <a:rPr lang="en-US" sz="1100" b="1" dirty="0">
                          <a:solidFill>
                            <a:schemeClr val="tx1"/>
                          </a:solidFill>
                          <a:effectLst/>
                        </a:rPr>
                        <a:t>2000</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100" b="1" dirty="0">
                          <a:solidFill>
                            <a:schemeClr val="tx1"/>
                          </a:solidFill>
                          <a:effectLst/>
                        </a:rPr>
                        <a:t>2011</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100" b="1" dirty="0">
                          <a:solidFill>
                            <a:schemeClr val="tx1"/>
                          </a:solidFill>
                          <a:effectLst/>
                        </a:rPr>
                        <a:t>Annual Growth Rate (%)</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100" b="1" dirty="0">
                          <a:solidFill>
                            <a:schemeClr val="tx1"/>
                          </a:solidFill>
                          <a:effectLst/>
                        </a:rPr>
                        <a:t>2000</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100" b="1" dirty="0">
                          <a:solidFill>
                            <a:schemeClr val="tx1"/>
                          </a:solidFill>
                          <a:effectLst/>
                        </a:rPr>
                        <a:t>2011</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100" b="1" dirty="0">
                          <a:solidFill>
                            <a:schemeClr val="tx1"/>
                          </a:solidFill>
                          <a:effectLst/>
                        </a:rPr>
                        <a:t>Annual Growth Rate (%)</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100" b="1" dirty="0">
                          <a:solidFill>
                            <a:schemeClr val="tx1"/>
                          </a:solidFill>
                          <a:effectLst/>
                        </a:rPr>
                        <a:t>2000</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100" b="1" dirty="0">
                          <a:solidFill>
                            <a:schemeClr val="tx1"/>
                          </a:solidFill>
                          <a:effectLst/>
                        </a:rPr>
                        <a:t>2011</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100" b="1" dirty="0">
                          <a:solidFill>
                            <a:schemeClr val="tx1"/>
                          </a:solidFill>
                          <a:effectLst/>
                        </a:rPr>
                        <a:t>Annual Growth Rate (%)</a:t>
                      </a:r>
                      <a:endParaRPr lang="en-US" sz="11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r>
              <a:tr h="264965">
                <a:tc>
                  <a:txBody>
                    <a:bodyPr/>
                    <a:lstStyle/>
                    <a:p>
                      <a:pPr marL="0" marR="0">
                        <a:lnSpc>
                          <a:spcPct val="107000"/>
                        </a:lnSpc>
                        <a:spcBef>
                          <a:spcPts val="0"/>
                        </a:spcBef>
                        <a:spcAft>
                          <a:spcPts val="0"/>
                        </a:spcAft>
                      </a:pPr>
                      <a:r>
                        <a:rPr lang="en-US" sz="1100" dirty="0">
                          <a:effectLst/>
                        </a:rPr>
                        <a:t>Western Cape</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3,787,434</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4,933,785</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2.4</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442,954</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327,954</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-2.7</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4,230,387</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5,261,739</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2.0</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r>
              <a:tr h="264965">
                <a:tc>
                  <a:txBody>
                    <a:bodyPr/>
                    <a:lstStyle/>
                    <a:p>
                      <a:pPr marL="0" marR="0">
                        <a:lnSpc>
                          <a:spcPct val="107000"/>
                        </a:lnSpc>
                        <a:spcBef>
                          <a:spcPts val="0"/>
                        </a:spcBef>
                        <a:spcAft>
                          <a:spcPts val="0"/>
                        </a:spcAft>
                      </a:pPr>
                      <a:r>
                        <a:rPr lang="en-US" sz="1100">
                          <a:effectLst/>
                        </a:rPr>
                        <a:t>Eastern Cape</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2,387,806</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2,948,888</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1.9</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4,513,109</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3,965,479</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-1.2</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6,900,915</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6,914,367</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0.0</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r>
              <a:tr h="264965">
                <a:tc>
                  <a:txBody>
                    <a:bodyPr/>
                    <a:lstStyle/>
                    <a:p>
                      <a:pPr marL="0" marR="0">
                        <a:lnSpc>
                          <a:spcPct val="107000"/>
                        </a:lnSpc>
                        <a:spcBef>
                          <a:spcPts val="0"/>
                        </a:spcBef>
                        <a:spcAft>
                          <a:spcPts val="0"/>
                        </a:spcAft>
                      </a:pPr>
                      <a:r>
                        <a:rPr lang="en-US" sz="1100" dirty="0">
                          <a:effectLst/>
                        </a:rPr>
                        <a:t>Northern Cape</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625,576</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812,220</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2.4</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250,569</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72,391</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-10.7</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876,145</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884,612</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0.1</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r>
              <a:tr h="264965">
                <a:tc>
                  <a:txBody>
                    <a:bodyPr/>
                    <a:lstStyle/>
                    <a:p>
                      <a:pPr marL="0" marR="0">
                        <a:lnSpc>
                          <a:spcPct val="107000"/>
                        </a:lnSpc>
                        <a:spcBef>
                          <a:spcPts val="0"/>
                        </a:spcBef>
                        <a:spcAft>
                          <a:spcPts val="0"/>
                        </a:spcAft>
                      </a:pPr>
                      <a:r>
                        <a:rPr lang="en-US" sz="1100" dirty="0">
                          <a:effectLst/>
                        </a:rPr>
                        <a:t>Free State</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2,026,699</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2,364,841</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1.4</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781,997</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392,262</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-6.1</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2,808,695</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2,757,103</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c>
                  <a:txBody>
                    <a:bodyPr/>
                    <a:lstStyle/>
                    <a:p>
                      <a:pPr marL="0" marR="0" algn="r">
                        <a:lnSpc>
                          <a:spcPct val="107000"/>
                        </a:lnSpc>
                        <a:spcBef>
                          <a:spcPts val="0"/>
                        </a:spcBef>
                        <a:spcAft>
                          <a:spcPts val="0"/>
                        </a:spcAft>
                      </a:pPr>
                      <a:r>
                        <a:rPr lang="en-US" sz="1100" dirty="0">
                          <a:effectLst/>
                        </a:rPr>
                        <a:t>-0.2</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noFill/>
                  </a:tcPr>
                </a:tc>
              </a:tr>
              <a:tr h="264965">
                <a:tc>
                  <a:txBody>
                    <a:bodyPr/>
                    <a:lstStyle/>
                    <a:p>
                      <a:pPr marL="0" marR="0">
                        <a:lnSpc>
                          <a:spcPct val="107000"/>
                        </a:lnSpc>
                        <a:spcBef>
                          <a:spcPts val="0"/>
                        </a:spcBef>
                        <a:spcAft>
                          <a:spcPts val="0"/>
                        </a:spcAft>
                      </a:pPr>
                      <a:r>
                        <a:rPr lang="en-US" sz="1100">
                          <a:effectLst/>
                        </a:rPr>
                        <a:t>KwaZulu-Natal</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4,422,634</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5,109,401</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1.3</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4,632,324</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5,580,124</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1.7</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9,054,958</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10,689,525</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1.5</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r>
              <a:tr h="264965">
                <a:tc>
                  <a:txBody>
                    <a:bodyPr/>
                    <a:lstStyle/>
                    <a:p>
                      <a:pPr marL="0" marR="0">
                        <a:lnSpc>
                          <a:spcPct val="107000"/>
                        </a:lnSpc>
                        <a:spcBef>
                          <a:spcPts val="0"/>
                        </a:spcBef>
                        <a:spcAft>
                          <a:spcPts val="0"/>
                        </a:spcAft>
                      </a:pPr>
                      <a:r>
                        <a:rPr lang="en-US" sz="1100">
                          <a:effectLst/>
                        </a:rPr>
                        <a:t>North West</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1,422,508</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1,537,879</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0.7</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2,173,855</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2,149,150</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-0.1</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3,596,363</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3,687,029</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0.2</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r>
              <a:tr h="264965">
                <a:tc>
                  <a:txBody>
                    <a:bodyPr/>
                    <a:lstStyle/>
                    <a:p>
                      <a:pPr marL="0" marR="0">
                        <a:lnSpc>
                          <a:spcPct val="107000"/>
                        </a:lnSpc>
                        <a:spcBef>
                          <a:spcPts val="0"/>
                        </a:spcBef>
                        <a:spcAft>
                          <a:spcPts val="0"/>
                        </a:spcAft>
                      </a:pPr>
                      <a:r>
                        <a:rPr lang="en-US" sz="1100">
                          <a:effectLst/>
                        </a:rPr>
                        <a:t>Gauteng</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7,634,846</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10,968,996</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3.3</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300,610</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74,616</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-11.9</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7,935,456</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11,043,612</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3.1</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r>
              <a:tr h="264965">
                <a:tc>
                  <a:txBody>
                    <a:bodyPr/>
                    <a:lstStyle/>
                    <a:p>
                      <a:pPr marL="0" marR="0">
                        <a:lnSpc>
                          <a:spcPct val="107000"/>
                        </a:lnSpc>
                        <a:spcBef>
                          <a:spcPts val="0"/>
                        </a:spcBef>
                        <a:spcAft>
                          <a:spcPts val="0"/>
                        </a:spcAft>
                      </a:pPr>
                      <a:r>
                        <a:rPr lang="en-US" sz="1100">
                          <a:effectLst/>
                        </a:rPr>
                        <a:t>Mpumalanga</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1,274,669</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1,590,116</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2.0</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1,793,727</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1,799,774</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0.0</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3,068,396</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3,389,889</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0.9</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r>
              <a:tr h="264965">
                <a:tc>
                  <a:txBody>
                    <a:bodyPr/>
                    <a:lstStyle/>
                    <a:p>
                      <a:pPr marL="0" marR="0">
                        <a:lnSpc>
                          <a:spcPct val="107000"/>
                        </a:lnSpc>
                        <a:spcBef>
                          <a:spcPts val="0"/>
                        </a:spcBef>
                        <a:spcAft>
                          <a:spcPts val="0"/>
                        </a:spcAft>
                      </a:pPr>
                      <a:r>
                        <a:rPr lang="en-US" sz="1100" dirty="0">
                          <a:solidFill>
                            <a:schemeClr val="tx1"/>
                          </a:solidFill>
                          <a:effectLst/>
                        </a:rPr>
                        <a:t>Limpopo</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748,506</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718,727</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-0.4</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4,823,535</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5,076,419</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0.5</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5,572,041</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5,795,146</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solidFill>
                            <a:schemeClr val="tx1"/>
                          </a:solidFill>
                          <a:effectLst/>
                        </a:rPr>
                        <a:t>0.4</a:t>
                      </a:r>
                      <a:endParaRPr lang="en-US" sz="1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r>
              <a:tr h="333231">
                <a:tc>
                  <a:txBody>
                    <a:bodyPr/>
                    <a:lstStyle/>
                    <a:p>
                      <a:pPr marL="0" marR="0">
                        <a:lnSpc>
                          <a:spcPct val="107000"/>
                        </a:lnSpc>
                        <a:spcBef>
                          <a:spcPts val="0"/>
                        </a:spcBef>
                        <a:spcAft>
                          <a:spcPts val="0"/>
                        </a:spcAft>
                      </a:pPr>
                      <a:r>
                        <a:rPr lang="en-US" sz="1100" dirty="0" smtClean="0">
                          <a:effectLst/>
                        </a:rPr>
                        <a:t>All provinces</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24,330,677</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30,984,853</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2.2</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19,712,680</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a:effectLst/>
                        </a:rPr>
                        <a:t>19,438,169</a:t>
                      </a:r>
                      <a:endParaRPr lang="en-US" sz="110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-0.1</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44,043,357</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50,423,022</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lgn="r">
                        <a:lnSpc>
                          <a:spcPct val="107000"/>
                        </a:lnSpc>
                        <a:spcBef>
                          <a:spcPts val="0"/>
                        </a:spcBef>
                        <a:spcAft>
                          <a:spcPts val="0"/>
                        </a:spcAft>
                      </a:pPr>
                      <a:r>
                        <a:rPr lang="en-US" sz="1100" dirty="0">
                          <a:effectLst/>
                        </a:rPr>
                        <a:t>1.2</a:t>
                      </a:r>
                      <a:endParaRPr lang="en-US" sz="1100" dirty="0">
                        <a:effectLst/>
                        <a:latin typeface="+mn-lt"/>
                        <a:ea typeface="Calibri" panose="020F0502020204030204" pitchFamily="34" charset="0"/>
                        <a:cs typeface="Arial" panose="020B0604020202020204" pitchFamily="34" charset="0"/>
                      </a:endParaRPr>
                    </a:p>
                  </a:txBody>
                  <a:tcPr marL="68580" marR="68580" marT="0" marB="0" anchor="b">
                    <a:solidFill>
                      <a:schemeClr val="bg1"/>
                    </a:solidFill>
                  </a:tcPr>
                </a:tc>
              </a:tr>
            </a:tbl>
          </a:graphicData>
        </a:graphic>
      </p:graphicFrame>
      <p:sp>
        <p:nvSpPr>
          <p:cNvPr id="8" name="TextBox 7"/>
          <p:cNvSpPr txBox="1"/>
          <p:nvPr/>
        </p:nvSpPr>
        <p:spPr>
          <a:xfrm>
            <a:off x="251520" y="4725144"/>
            <a:ext cx="8640960"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ZA" sz="1600" dirty="0" smtClean="0">
                <a:latin typeface="+mn-lt"/>
              </a:rPr>
              <a:t>Table shows demographic </a:t>
            </a:r>
            <a:r>
              <a:rPr lang="en-ZA" sz="1600" dirty="0">
                <a:latin typeface="+mn-lt"/>
              </a:rPr>
              <a:t>shifts that occurred </a:t>
            </a:r>
            <a:r>
              <a:rPr lang="en-ZA" sz="1600" dirty="0" smtClean="0">
                <a:latin typeface="+mn-lt"/>
              </a:rPr>
              <a:t>between </a:t>
            </a:r>
            <a:r>
              <a:rPr lang="en-ZA" sz="1600" dirty="0">
                <a:latin typeface="+mn-lt"/>
              </a:rPr>
              <a:t>2000 and </a:t>
            </a:r>
            <a:r>
              <a:rPr lang="en-ZA" sz="1600" dirty="0" smtClean="0">
                <a:latin typeface="+mn-lt"/>
              </a:rPr>
              <a:t>2011</a:t>
            </a:r>
          </a:p>
          <a:p>
            <a:pPr marL="285750" indent="-285750">
              <a:buFont typeface="Arial" panose="020B0604020202020204" pitchFamily="34" charset="0"/>
              <a:buChar char="•"/>
            </a:pPr>
            <a:r>
              <a:rPr lang="en-ZA" sz="1600" dirty="0" smtClean="0">
                <a:latin typeface="+mn-lt"/>
              </a:rPr>
              <a:t>Increase </a:t>
            </a:r>
            <a:r>
              <a:rPr lang="en-ZA" sz="1600" dirty="0">
                <a:latin typeface="+mn-lt"/>
              </a:rPr>
              <a:t>in </a:t>
            </a:r>
            <a:r>
              <a:rPr lang="en-ZA" sz="1600" dirty="0" smtClean="0">
                <a:latin typeface="+mn-lt"/>
              </a:rPr>
              <a:t>urban </a:t>
            </a:r>
            <a:r>
              <a:rPr lang="en-ZA" sz="1600" dirty="0">
                <a:latin typeface="+mn-lt"/>
              </a:rPr>
              <a:t>population, at an annual average growth rate of </a:t>
            </a:r>
            <a:r>
              <a:rPr lang="en-ZA" sz="1600" dirty="0" smtClean="0">
                <a:latin typeface="+mn-lt"/>
              </a:rPr>
              <a:t>2.2%</a:t>
            </a:r>
            <a:endParaRPr lang="en-ZA" sz="1600" dirty="0" smtClean="0">
              <a:solidFill>
                <a:srgbClr val="FF0000"/>
              </a:solidFill>
              <a:latin typeface="+mn-lt"/>
            </a:endParaRPr>
          </a:p>
          <a:p>
            <a:pPr marL="285750" indent="-285750">
              <a:buFont typeface="Arial" panose="020B0604020202020204" pitchFamily="34" charset="0"/>
              <a:buChar char="•"/>
            </a:pPr>
            <a:r>
              <a:rPr lang="en-ZA" sz="1600" dirty="0" smtClean="0">
                <a:latin typeface="+mn-lt"/>
              </a:rPr>
              <a:t>Decrease </a:t>
            </a:r>
            <a:r>
              <a:rPr lang="en-ZA" sz="1600" dirty="0">
                <a:latin typeface="+mn-lt"/>
              </a:rPr>
              <a:t>in </a:t>
            </a:r>
            <a:r>
              <a:rPr lang="en-ZA" sz="1600" dirty="0" smtClean="0">
                <a:latin typeface="+mn-lt"/>
              </a:rPr>
              <a:t>country’s </a:t>
            </a:r>
            <a:r>
              <a:rPr lang="en-ZA" sz="1600" dirty="0">
                <a:latin typeface="+mn-lt"/>
              </a:rPr>
              <a:t>rural population, at an annual average growth rate of -0.1</a:t>
            </a:r>
            <a:r>
              <a:rPr lang="en-ZA" sz="1600" dirty="0" smtClean="0">
                <a:latin typeface="+mn-lt"/>
              </a:rPr>
              <a:t>%, except </a:t>
            </a:r>
            <a:r>
              <a:rPr lang="en-ZA" sz="1600" dirty="0">
                <a:latin typeface="+mn-lt"/>
              </a:rPr>
              <a:t>KwaZulu-Natal (1.7%), </a:t>
            </a:r>
            <a:r>
              <a:rPr lang="en-ZA" sz="1600" dirty="0" smtClean="0">
                <a:latin typeface="+mn-lt"/>
              </a:rPr>
              <a:t>Limpopo (0.5%) and Mpumalanga </a:t>
            </a:r>
            <a:r>
              <a:rPr lang="en-ZA" sz="1600" dirty="0">
                <a:latin typeface="+mn-lt"/>
              </a:rPr>
              <a:t>(0</a:t>
            </a:r>
            <a:r>
              <a:rPr lang="en-ZA" sz="1600" dirty="0" smtClean="0">
                <a:latin typeface="+mn-lt"/>
              </a:rPr>
              <a:t>%)</a:t>
            </a:r>
          </a:p>
          <a:p>
            <a:pPr marL="285750" indent="-285750">
              <a:buFont typeface="Arial" panose="020B0604020202020204" pitchFamily="34" charset="0"/>
              <a:buChar char="•"/>
            </a:pPr>
            <a:r>
              <a:rPr lang="en-ZA" sz="1600" dirty="0" smtClean="0">
                <a:latin typeface="+mn-lt"/>
              </a:rPr>
              <a:t>How </a:t>
            </a:r>
            <a:r>
              <a:rPr lang="en-ZA" sz="1600" dirty="0">
                <a:latin typeface="+mn-lt"/>
              </a:rPr>
              <a:t>the expansion of urban areas is managed in future years will be critical for ensuring sustained economic growth and national </a:t>
            </a:r>
            <a:r>
              <a:rPr lang="en-ZA" sz="1600" dirty="0" smtClean="0">
                <a:latin typeface="+mn-lt"/>
              </a:rPr>
              <a:t>development</a:t>
            </a:r>
            <a:endParaRPr lang="en-US" sz="1600" dirty="0">
              <a:latin typeface="+mn-lt"/>
            </a:endParaRPr>
          </a:p>
        </p:txBody>
      </p:sp>
    </p:spTree>
    <p:extLst>
      <p:ext uri="{BB962C8B-B14F-4D97-AF65-F5344CB8AC3E}">
        <p14:creationId xmlns:p14="http://schemas.microsoft.com/office/powerpoint/2010/main" xmlns="" val="3885399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Economic growth</a:t>
            </a:r>
            <a:endParaRPr lang="en-ZA" dirty="0">
              <a:effectLst/>
            </a:endParaRPr>
          </a:p>
        </p:txBody>
      </p:sp>
      <p:sp>
        <p:nvSpPr>
          <p:cNvPr id="3" name="Text Placeholder 2"/>
          <p:cNvSpPr>
            <a:spLocks noGrp="1"/>
          </p:cNvSpPr>
          <p:nvPr>
            <p:ph type="body" idx="1"/>
          </p:nvPr>
        </p:nvSpPr>
        <p:spPr>
          <a:xfrm>
            <a:off x="257175" y="1600199"/>
            <a:ext cx="8668461" cy="910989"/>
          </a:xfrm>
        </p:spPr>
        <p:txBody>
          <a:bodyPr/>
          <a:lstStyle/>
          <a:p>
            <a:r>
              <a:rPr lang="en-ZA" sz="2000" dirty="0" smtClean="0"/>
              <a:t>The economy is unable to grow at a pace that can markedly reduce inequality, poverty and unemployment</a:t>
            </a:r>
          </a:p>
          <a:p>
            <a:r>
              <a:rPr lang="en-ZA" sz="2000" dirty="0" smtClean="0"/>
              <a:t>It is unclear whether the ‘pattern of growth’ in South Africa has been pro-poor  </a:t>
            </a:r>
            <a:endParaRPr lang="en-ZA" sz="2000" dirty="0"/>
          </a:p>
        </p:txBody>
      </p:sp>
      <p:sp>
        <p:nvSpPr>
          <p:cNvPr id="4" name="Slide Number Placeholder 3"/>
          <p:cNvSpPr>
            <a:spLocks noGrp="1"/>
          </p:cNvSpPr>
          <p:nvPr>
            <p:ph type="sldNum" sz="quarter" idx="4294967295"/>
          </p:nvPr>
        </p:nvSpPr>
        <p:spPr>
          <a:xfrm>
            <a:off x="6553200" y="6282117"/>
            <a:ext cx="2133600" cy="275467"/>
          </a:xfrm>
          <a:prstGeom prst="rect">
            <a:avLst/>
          </a:prstGeom>
        </p:spPr>
        <p:txBody>
          <a:bodyPr/>
          <a:lstStyle/>
          <a:p>
            <a:pPr lvl="0"/>
            <a:fld id="{86CB4B4D-7CA3-9044-876B-883B54F8677D}" type="slidenum">
              <a:rPr lang="en-ZA" smtClean="0"/>
              <a:pPr lvl="0"/>
              <a:t>7</a:t>
            </a:fld>
            <a:endParaRPr lang="en-ZA" dirty="0"/>
          </a:p>
        </p:txBody>
      </p:sp>
      <p:pic>
        <p:nvPicPr>
          <p:cNvPr id="5" name="Picture 4"/>
          <p:cNvPicPr>
            <a:picLocks noChangeAspect="1"/>
          </p:cNvPicPr>
          <p:nvPr/>
        </p:nvPicPr>
        <p:blipFill>
          <a:blip r:embed="rId3" cstate="print"/>
          <a:stretch>
            <a:fillRect/>
          </a:stretch>
        </p:blipFill>
        <p:spPr>
          <a:xfrm>
            <a:off x="457200" y="2688609"/>
            <a:ext cx="8468436" cy="3868975"/>
          </a:xfrm>
          <a:prstGeom prst="rect">
            <a:avLst/>
          </a:prstGeom>
        </p:spPr>
      </p:pic>
    </p:spTree>
    <p:extLst>
      <p:ext uri="{BB962C8B-B14F-4D97-AF65-F5344CB8AC3E}">
        <p14:creationId xmlns:p14="http://schemas.microsoft.com/office/powerpoint/2010/main" xmlns="" val="9407107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effectLst/>
              </a:rPr>
              <a:t>Unemployment, Poverty and Inequality</a:t>
            </a:r>
            <a:endParaRPr lang="en-ZA"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00156082"/>
              </p:ext>
            </p:extLst>
          </p:nvPr>
        </p:nvGraphicFramePr>
        <p:xfrm>
          <a:off x="334680" y="1417638"/>
          <a:ext cx="8363272" cy="5218176"/>
        </p:xfrm>
        <a:graphic>
          <a:graphicData uri="http://schemas.openxmlformats.org/drawingml/2006/table">
            <a:tbl>
              <a:tblPr firstRow="1" firstCol="1" bandRow="1">
                <a:tableStyleId>{8799B23B-EC83-4686-B30A-512413B5E67A}</a:tableStyleId>
              </a:tblPr>
              <a:tblGrid>
                <a:gridCol w="1015790">
                  <a:extLst>
                    <a:ext uri="{9D8B030D-6E8A-4147-A177-3AD203B41FA5}">
                      <a16:colId xmlns="" xmlns:a16="http://schemas.microsoft.com/office/drawing/2014/main" val="529002301"/>
                    </a:ext>
                  </a:extLst>
                </a:gridCol>
                <a:gridCol w="1947355">
                  <a:extLst>
                    <a:ext uri="{9D8B030D-6E8A-4147-A177-3AD203B41FA5}">
                      <a16:colId xmlns="" xmlns:a16="http://schemas.microsoft.com/office/drawing/2014/main" val="1190153671"/>
                    </a:ext>
                  </a:extLst>
                </a:gridCol>
                <a:gridCol w="1876796">
                  <a:extLst>
                    <a:ext uri="{9D8B030D-6E8A-4147-A177-3AD203B41FA5}">
                      <a16:colId xmlns="" xmlns:a16="http://schemas.microsoft.com/office/drawing/2014/main" val="1667682947"/>
                    </a:ext>
                  </a:extLst>
                </a:gridCol>
                <a:gridCol w="1394223">
                  <a:extLst>
                    <a:ext uri="{9D8B030D-6E8A-4147-A177-3AD203B41FA5}">
                      <a16:colId xmlns="" xmlns:a16="http://schemas.microsoft.com/office/drawing/2014/main" val="2793128948"/>
                    </a:ext>
                  </a:extLst>
                </a:gridCol>
                <a:gridCol w="2129108">
                  <a:extLst>
                    <a:ext uri="{9D8B030D-6E8A-4147-A177-3AD203B41FA5}">
                      <a16:colId xmlns="" xmlns:a16="http://schemas.microsoft.com/office/drawing/2014/main" val="572295975"/>
                    </a:ext>
                  </a:extLst>
                </a:gridCol>
              </a:tblGrid>
              <a:tr h="1250965">
                <a:tc>
                  <a:txBody>
                    <a:bodyPr/>
                    <a:lstStyle/>
                    <a:p>
                      <a:pPr>
                        <a:lnSpc>
                          <a:spcPct val="107000"/>
                        </a:lnSpc>
                      </a:pPr>
                      <a:endParaRPr lang="en-ZA" sz="2000" dirty="0">
                        <a:effectLst/>
                        <a:latin typeface="+mn-lt"/>
                      </a:endParaRPr>
                    </a:p>
                  </a:txBody>
                  <a:tcPr marL="68580" marR="68580" marT="0" marB="0" anchor="b">
                    <a:solidFill>
                      <a:schemeClr val="bg1"/>
                    </a:solidFill>
                  </a:tcPr>
                </a:tc>
                <a:tc>
                  <a:txBody>
                    <a:bodyPr/>
                    <a:lstStyle/>
                    <a:p>
                      <a:pPr marL="0" marR="0">
                        <a:lnSpc>
                          <a:spcPct val="107000"/>
                        </a:lnSpc>
                        <a:spcBef>
                          <a:spcPts val="0"/>
                        </a:spcBef>
                        <a:spcAft>
                          <a:spcPts val="0"/>
                        </a:spcAft>
                      </a:pPr>
                      <a:r>
                        <a:rPr lang="en-ZA" sz="2000" dirty="0">
                          <a:effectLst/>
                          <a:latin typeface="+mn-lt"/>
                        </a:rPr>
                        <a:t>Unemployment</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nSpc>
                          <a:spcPct val="107000"/>
                        </a:lnSpc>
                        <a:spcBef>
                          <a:spcPts val="0"/>
                        </a:spcBef>
                        <a:spcAft>
                          <a:spcPts val="0"/>
                        </a:spcAft>
                      </a:pPr>
                      <a:r>
                        <a:rPr lang="en-ZA" sz="2000" dirty="0">
                          <a:effectLst/>
                          <a:latin typeface="+mn-lt"/>
                        </a:rPr>
                        <a:t>Poverty rate ($1.9/day PPP)</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nSpc>
                          <a:spcPct val="107000"/>
                        </a:lnSpc>
                        <a:spcBef>
                          <a:spcPts val="0"/>
                        </a:spcBef>
                        <a:spcAft>
                          <a:spcPts val="0"/>
                        </a:spcAft>
                      </a:pPr>
                      <a:r>
                        <a:rPr lang="en-ZA" sz="2000" dirty="0">
                          <a:effectLst/>
                          <a:latin typeface="+mn-lt"/>
                        </a:rPr>
                        <a:t>Poverty rate ($3.1/day PPP)</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nSpc>
                          <a:spcPct val="107000"/>
                        </a:lnSpc>
                        <a:spcBef>
                          <a:spcPts val="0"/>
                        </a:spcBef>
                        <a:spcAft>
                          <a:spcPts val="0"/>
                        </a:spcAft>
                      </a:pPr>
                      <a:r>
                        <a:rPr lang="en-ZA" sz="2000" dirty="0">
                          <a:effectLst/>
                          <a:latin typeface="+mn-lt"/>
                        </a:rPr>
                        <a:t>Inequality (Gini)</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 xmlns:a16="http://schemas.microsoft.com/office/drawing/2014/main" val="2451682341"/>
                  </a:ext>
                </a:extLst>
              </a:tr>
              <a:tr h="318114">
                <a:tc>
                  <a:txBody>
                    <a:bodyPr/>
                    <a:lstStyle/>
                    <a:p>
                      <a:pPr marL="0" marR="0" algn="r">
                        <a:lnSpc>
                          <a:spcPct val="107000"/>
                        </a:lnSpc>
                        <a:spcBef>
                          <a:spcPts val="0"/>
                        </a:spcBef>
                        <a:spcAft>
                          <a:spcPts val="0"/>
                        </a:spcAft>
                      </a:pPr>
                      <a:r>
                        <a:rPr lang="en-ZA" sz="2000">
                          <a:effectLst/>
                          <a:latin typeface="+mn-lt"/>
                        </a:rPr>
                        <a:t>2006</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22,6</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0,72</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 xmlns:a16="http://schemas.microsoft.com/office/drawing/2014/main" val="325617483"/>
                  </a:ext>
                </a:extLst>
              </a:tr>
              <a:tr h="318114">
                <a:tc>
                  <a:txBody>
                    <a:bodyPr/>
                    <a:lstStyle/>
                    <a:p>
                      <a:pPr marL="0" marR="0" algn="r">
                        <a:lnSpc>
                          <a:spcPct val="107000"/>
                        </a:lnSpc>
                        <a:spcBef>
                          <a:spcPts val="0"/>
                        </a:spcBef>
                        <a:spcAft>
                          <a:spcPts val="0"/>
                        </a:spcAft>
                      </a:pPr>
                      <a:r>
                        <a:rPr lang="en-ZA" sz="2000">
                          <a:effectLst/>
                          <a:latin typeface="+mn-lt"/>
                        </a:rPr>
                        <a:t>2007</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22,3</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468518852"/>
                  </a:ext>
                </a:extLst>
              </a:tr>
              <a:tr h="318114">
                <a:tc>
                  <a:txBody>
                    <a:bodyPr/>
                    <a:lstStyle/>
                    <a:p>
                      <a:pPr marL="0" marR="0" algn="r">
                        <a:lnSpc>
                          <a:spcPct val="107000"/>
                        </a:lnSpc>
                        <a:spcBef>
                          <a:spcPts val="0"/>
                        </a:spcBef>
                        <a:spcAft>
                          <a:spcPts val="0"/>
                        </a:spcAft>
                      </a:pPr>
                      <a:r>
                        <a:rPr lang="en-ZA" sz="2000">
                          <a:effectLst/>
                          <a:latin typeface="+mn-lt"/>
                        </a:rPr>
                        <a:t>2008</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22,5</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2562376348"/>
                  </a:ext>
                </a:extLst>
              </a:tr>
              <a:tr h="318114">
                <a:tc>
                  <a:txBody>
                    <a:bodyPr/>
                    <a:lstStyle/>
                    <a:p>
                      <a:pPr marL="0" marR="0" algn="r">
                        <a:lnSpc>
                          <a:spcPct val="107000"/>
                        </a:lnSpc>
                        <a:spcBef>
                          <a:spcPts val="0"/>
                        </a:spcBef>
                        <a:spcAft>
                          <a:spcPts val="0"/>
                        </a:spcAft>
                      </a:pPr>
                      <a:r>
                        <a:rPr lang="en-ZA" sz="2000">
                          <a:effectLst/>
                          <a:latin typeface="+mn-lt"/>
                        </a:rPr>
                        <a:t>2009</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23,7</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0,7</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 xmlns:a16="http://schemas.microsoft.com/office/drawing/2014/main" val="1631837762"/>
                  </a:ext>
                </a:extLst>
              </a:tr>
              <a:tr h="318114">
                <a:tc>
                  <a:txBody>
                    <a:bodyPr/>
                    <a:lstStyle/>
                    <a:p>
                      <a:pPr marL="0" marR="0" algn="r">
                        <a:lnSpc>
                          <a:spcPct val="107000"/>
                        </a:lnSpc>
                        <a:spcBef>
                          <a:spcPts val="0"/>
                        </a:spcBef>
                        <a:spcAft>
                          <a:spcPts val="0"/>
                        </a:spcAft>
                      </a:pPr>
                      <a:r>
                        <a:rPr lang="en-ZA" sz="2000">
                          <a:effectLst/>
                          <a:latin typeface="+mn-lt"/>
                        </a:rPr>
                        <a:t>2010</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24,9</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1689833340"/>
                  </a:ext>
                </a:extLst>
              </a:tr>
              <a:tr h="318114">
                <a:tc>
                  <a:txBody>
                    <a:bodyPr/>
                    <a:lstStyle/>
                    <a:p>
                      <a:pPr marL="0" marR="0" algn="r">
                        <a:lnSpc>
                          <a:spcPct val="107000"/>
                        </a:lnSpc>
                        <a:spcBef>
                          <a:spcPts val="0"/>
                        </a:spcBef>
                        <a:spcAft>
                          <a:spcPts val="0"/>
                        </a:spcAft>
                      </a:pPr>
                      <a:r>
                        <a:rPr lang="en-ZA" sz="2000">
                          <a:effectLst/>
                          <a:latin typeface="+mn-lt"/>
                        </a:rPr>
                        <a:t>2011</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24,8</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0,69</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 xmlns:a16="http://schemas.microsoft.com/office/drawing/2014/main" val="2304360867"/>
                  </a:ext>
                </a:extLst>
              </a:tr>
              <a:tr h="318114">
                <a:tc>
                  <a:txBody>
                    <a:bodyPr/>
                    <a:lstStyle/>
                    <a:p>
                      <a:pPr marL="0" marR="0" algn="r">
                        <a:lnSpc>
                          <a:spcPct val="107000"/>
                        </a:lnSpc>
                        <a:spcBef>
                          <a:spcPts val="0"/>
                        </a:spcBef>
                        <a:spcAft>
                          <a:spcPts val="0"/>
                        </a:spcAft>
                      </a:pPr>
                      <a:r>
                        <a:rPr lang="en-ZA" sz="2000">
                          <a:effectLst/>
                          <a:latin typeface="+mn-lt"/>
                        </a:rPr>
                        <a:t>2012</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24,9</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a:effectLst/>
                        <a:latin typeface="+mn-lt"/>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4234114133"/>
                  </a:ext>
                </a:extLst>
              </a:tr>
              <a:tr h="318114">
                <a:tc>
                  <a:txBody>
                    <a:bodyPr/>
                    <a:lstStyle/>
                    <a:p>
                      <a:pPr marL="0" marR="0" algn="r">
                        <a:lnSpc>
                          <a:spcPct val="107000"/>
                        </a:lnSpc>
                        <a:spcBef>
                          <a:spcPts val="0"/>
                        </a:spcBef>
                        <a:spcAft>
                          <a:spcPts val="0"/>
                        </a:spcAft>
                      </a:pPr>
                      <a:r>
                        <a:rPr lang="en-ZA" sz="2000">
                          <a:effectLst/>
                          <a:latin typeface="+mn-lt"/>
                        </a:rPr>
                        <a:t>2013</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24,7</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a:effectLst/>
                          <a:latin typeface="+mn-lt"/>
                        </a:rPr>
                        <a:t>15,7</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a:effectLst/>
                          <a:latin typeface="+mn-lt"/>
                        </a:rPr>
                        <a:t>33,6</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4214630984"/>
                  </a:ext>
                </a:extLst>
              </a:tr>
              <a:tr h="318114">
                <a:tc>
                  <a:txBody>
                    <a:bodyPr/>
                    <a:lstStyle/>
                    <a:p>
                      <a:pPr marL="0" marR="0" algn="r">
                        <a:lnSpc>
                          <a:spcPct val="107000"/>
                        </a:lnSpc>
                        <a:spcBef>
                          <a:spcPts val="0"/>
                        </a:spcBef>
                        <a:spcAft>
                          <a:spcPts val="0"/>
                        </a:spcAft>
                      </a:pPr>
                      <a:r>
                        <a:rPr lang="en-ZA" sz="2000">
                          <a:effectLst/>
                          <a:latin typeface="+mn-lt"/>
                        </a:rPr>
                        <a:t>2014</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25,1</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a:effectLst/>
                          <a:latin typeface="+mn-lt"/>
                        </a:rPr>
                        <a:t>15,6</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a:effectLst/>
                          <a:latin typeface="+mn-lt"/>
                        </a:rPr>
                        <a:t>33,6</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3488291318"/>
                  </a:ext>
                </a:extLst>
              </a:tr>
              <a:tr h="318114">
                <a:tc>
                  <a:txBody>
                    <a:bodyPr/>
                    <a:lstStyle/>
                    <a:p>
                      <a:pPr marL="0" marR="0" algn="r">
                        <a:lnSpc>
                          <a:spcPct val="107000"/>
                        </a:lnSpc>
                        <a:spcBef>
                          <a:spcPts val="0"/>
                        </a:spcBef>
                        <a:spcAft>
                          <a:spcPts val="0"/>
                        </a:spcAft>
                      </a:pPr>
                      <a:r>
                        <a:rPr lang="en-ZA" sz="2000">
                          <a:effectLst/>
                          <a:latin typeface="+mn-lt"/>
                        </a:rPr>
                        <a:t>2015</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25,3</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a:effectLst/>
                          <a:latin typeface="+mn-lt"/>
                        </a:rPr>
                        <a:t>15,7</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a:effectLst/>
                          <a:latin typeface="+mn-lt"/>
                        </a:rPr>
                        <a:t>33,6</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r>
                        <a:rPr lang="en-ZA" sz="2000" dirty="0" smtClean="0">
                          <a:effectLst/>
                          <a:latin typeface="+mn-lt"/>
                        </a:rPr>
                        <a:t>0.68</a:t>
                      </a: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2424686839"/>
                  </a:ext>
                </a:extLst>
              </a:tr>
              <a:tr h="318114">
                <a:tc>
                  <a:txBody>
                    <a:bodyPr/>
                    <a:lstStyle/>
                    <a:p>
                      <a:pPr marL="0" marR="0" algn="r">
                        <a:lnSpc>
                          <a:spcPct val="107000"/>
                        </a:lnSpc>
                        <a:spcBef>
                          <a:spcPts val="0"/>
                        </a:spcBef>
                        <a:spcAft>
                          <a:spcPts val="0"/>
                        </a:spcAft>
                      </a:pPr>
                      <a:r>
                        <a:rPr lang="en-ZA" sz="2000">
                          <a:effectLst/>
                          <a:latin typeface="+mn-lt"/>
                        </a:rPr>
                        <a:t>2016</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26,7</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a:effectLst/>
                          <a:latin typeface="+mn-lt"/>
                        </a:rPr>
                        <a:t>15,9</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a:effectLst/>
                          <a:latin typeface="+mn-lt"/>
                        </a:rPr>
                        <a:t>34,1</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603929525"/>
                  </a:ext>
                </a:extLst>
              </a:tr>
              <a:tr h="318114">
                <a:tc>
                  <a:txBody>
                    <a:bodyPr/>
                    <a:lstStyle/>
                    <a:p>
                      <a:pPr marL="0" marR="0" algn="r">
                        <a:lnSpc>
                          <a:spcPct val="107000"/>
                        </a:lnSpc>
                        <a:spcBef>
                          <a:spcPts val="0"/>
                        </a:spcBef>
                        <a:spcAft>
                          <a:spcPts val="0"/>
                        </a:spcAft>
                      </a:pPr>
                      <a:r>
                        <a:rPr lang="en-ZA" sz="2000">
                          <a:effectLst/>
                          <a:latin typeface="+mn-lt"/>
                        </a:rPr>
                        <a:t>2017</a:t>
                      </a:r>
                      <a:endParaRPr lang="en-ZA" sz="200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16</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marL="0" marR="0" algn="ctr">
                        <a:lnSpc>
                          <a:spcPct val="107000"/>
                        </a:lnSpc>
                        <a:spcBef>
                          <a:spcPts val="0"/>
                        </a:spcBef>
                        <a:spcAft>
                          <a:spcPts val="0"/>
                        </a:spcAft>
                      </a:pPr>
                      <a:r>
                        <a:rPr lang="en-ZA" sz="2000" dirty="0">
                          <a:effectLst/>
                          <a:latin typeface="+mn-lt"/>
                        </a:rPr>
                        <a:t>34,1</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pPr>
                      <a:endParaRPr lang="en-ZA" sz="2000" dirty="0">
                        <a:effectLst/>
                        <a:latin typeface="+mn-lt"/>
                      </a:endParaRPr>
                    </a:p>
                  </a:txBody>
                  <a:tcPr marL="68580" marR="68580" marT="0" marB="0" anchor="b">
                    <a:solidFill>
                      <a:schemeClr val="bg1"/>
                    </a:solidFill>
                  </a:tcPr>
                </a:tc>
                <a:extLst>
                  <a:ext uri="{0D108BD9-81ED-4DB2-BD59-A6C34878D82A}">
                    <a16:rowId xmlns="" xmlns:a16="http://schemas.microsoft.com/office/drawing/2014/main" val="1637317544"/>
                  </a:ext>
                </a:extLst>
              </a:tr>
            </a:tbl>
          </a:graphicData>
        </a:graphic>
      </p:graphicFrame>
    </p:spTree>
    <p:extLst>
      <p:ext uri="{BB962C8B-B14F-4D97-AF65-F5344CB8AC3E}">
        <p14:creationId xmlns:p14="http://schemas.microsoft.com/office/powerpoint/2010/main" xmlns="" val="1026795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effectLst/>
              </a:rPr>
              <a:t>Poverty Dynamics By Region</a:t>
            </a:r>
            <a:endParaRPr lang="en-ZA" dirty="0">
              <a:effectLst/>
            </a:endParaRPr>
          </a:p>
        </p:txBody>
      </p:sp>
      <p:sp>
        <p:nvSpPr>
          <p:cNvPr id="3" name="Content Placeholder 2"/>
          <p:cNvSpPr>
            <a:spLocks noGrp="1"/>
          </p:cNvSpPr>
          <p:nvPr>
            <p:ph idx="1"/>
          </p:nvPr>
        </p:nvSpPr>
        <p:spPr>
          <a:xfrm>
            <a:off x="323528" y="1600200"/>
            <a:ext cx="8568952" cy="4853136"/>
          </a:xfrm>
        </p:spPr>
        <p:txBody>
          <a:bodyPr>
            <a:normAutofit fontScale="85000" lnSpcReduction="10000"/>
          </a:bodyPr>
          <a:lstStyle/>
          <a:p>
            <a:r>
              <a:rPr lang="en-GB" dirty="0" smtClean="0"/>
              <a:t>South Africa is an upper middle income country</a:t>
            </a:r>
          </a:p>
          <a:p>
            <a:pPr lvl="1"/>
            <a:r>
              <a:rPr lang="en-GB" dirty="0" smtClean="0"/>
              <a:t>But its poverty level is much higher than expected, given its GDP per capita</a:t>
            </a:r>
          </a:p>
          <a:p>
            <a:pPr lvl="1"/>
            <a:r>
              <a:rPr lang="en-US" dirty="0" smtClean="0">
                <a:latin typeface="Times New Roman" panose="02020603050405020304" pitchFamily="18" charset="0"/>
                <a:ea typeface="Calibri" panose="020F0502020204030204" pitchFamily="34" charset="0"/>
              </a:rPr>
              <a:t>Dwellers living in poverty in 2011:</a:t>
            </a:r>
          </a:p>
          <a:p>
            <a:pPr marL="0" indent="0">
              <a:buNone/>
            </a:pPr>
            <a:r>
              <a:rPr lang="en-US" dirty="0" smtClean="0">
                <a:latin typeface="Times New Roman" panose="02020603050405020304" pitchFamily="18" charset="0"/>
                <a:ea typeface="Calibri" panose="020F0502020204030204" pitchFamily="34" charset="0"/>
              </a:rPr>
              <a:t>	=&gt; Rural 68.8%  ; </a:t>
            </a:r>
            <a:r>
              <a:rPr lang="en-US" i="1" dirty="0" smtClean="0">
                <a:latin typeface="Times New Roman" panose="02020603050405020304" pitchFamily="18" charset="0"/>
                <a:ea typeface="Calibri" panose="020F0502020204030204" pitchFamily="34" charset="0"/>
              </a:rPr>
              <a:t>(total pop rural is 35% (2015) )</a:t>
            </a:r>
          </a:p>
          <a:p>
            <a:pPr marL="0" indent="0">
              <a:buNone/>
            </a:pPr>
            <a:r>
              <a:rPr lang="en-US" dirty="0" smtClean="0">
                <a:latin typeface="Times New Roman" panose="02020603050405020304" pitchFamily="18" charset="0"/>
                <a:ea typeface="Calibri" panose="020F0502020204030204" pitchFamily="34" charset="0"/>
              </a:rPr>
              <a:t>	=&gt; Urban 30.9%</a:t>
            </a:r>
          </a:p>
          <a:p>
            <a:pPr lvl="1"/>
            <a:r>
              <a:rPr lang="en-US" dirty="0" smtClean="0">
                <a:latin typeface="Times New Roman" panose="02020603050405020304" pitchFamily="18" charset="0"/>
                <a:ea typeface="Calibri" panose="020F0502020204030204" pitchFamily="34" charset="0"/>
              </a:rPr>
              <a:t>The rate of reduction between 2006 and 2011: </a:t>
            </a:r>
          </a:p>
          <a:p>
            <a:pPr marL="0" indent="0">
              <a:buNone/>
            </a:pPr>
            <a:r>
              <a:rPr lang="en-US" dirty="0" smtClean="0">
                <a:latin typeface="Times New Roman" panose="02020603050405020304" pitchFamily="18" charset="0"/>
                <a:ea typeface="Calibri" panose="020F0502020204030204" pitchFamily="34" charset="0"/>
              </a:rPr>
              <a:t>	=&gt; Rural: 15% </a:t>
            </a:r>
          </a:p>
          <a:p>
            <a:pPr marL="0" indent="0">
              <a:buNone/>
            </a:pPr>
            <a:r>
              <a:rPr lang="en-US" dirty="0" smtClean="0">
                <a:latin typeface="Times New Roman" panose="02020603050405020304" pitchFamily="18" charset="0"/>
                <a:ea typeface="Calibri" panose="020F0502020204030204" pitchFamily="34" charset="0"/>
              </a:rPr>
              <a:t>	=&gt; Urban: 24%</a:t>
            </a:r>
          </a:p>
          <a:p>
            <a:pPr lvl="1"/>
            <a:r>
              <a:rPr lang="en-ZA" dirty="0" smtClean="0"/>
              <a:t>The workforce is predominantly urban based</a:t>
            </a:r>
          </a:p>
          <a:p>
            <a:pPr marL="457200" lvl="1" indent="0">
              <a:buNone/>
            </a:pPr>
            <a:r>
              <a:rPr lang="en-US" dirty="0">
                <a:ea typeface="Calibri" panose="020F0502020204030204" pitchFamily="34" charset="0"/>
              </a:rPr>
              <a:t>	=&gt; </a:t>
            </a:r>
            <a:r>
              <a:rPr lang="en-ZA" dirty="0" smtClean="0"/>
              <a:t>With agriculture being predominantly rural based</a:t>
            </a:r>
            <a:endParaRPr lang="en-GB" dirty="0" smtClean="0"/>
          </a:p>
        </p:txBody>
      </p:sp>
    </p:spTree>
    <p:extLst>
      <p:ext uri="{BB962C8B-B14F-4D97-AF65-F5344CB8AC3E}">
        <p14:creationId xmlns:p14="http://schemas.microsoft.com/office/powerpoint/2010/main" xmlns="" val="2808327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10423</TotalTime>
  <Words>6311</Words>
  <Application>Microsoft Office PowerPoint</Application>
  <PresentationFormat>On-screen Show (4:3)</PresentationFormat>
  <Paragraphs>619</Paragraphs>
  <Slides>50</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Chart</vt:lpstr>
      <vt:lpstr>Briefing on the Submission for the 2018/19 Division of Revenue</vt:lpstr>
      <vt:lpstr>Background to the Submission</vt:lpstr>
      <vt:lpstr>Outline of Submission Chapters</vt:lpstr>
      <vt:lpstr>Chapter 1. Introduction to Urban Development and IGFR</vt:lpstr>
      <vt:lpstr>Slide 5</vt:lpstr>
      <vt:lpstr>Urbanisation By Province and Settlement</vt:lpstr>
      <vt:lpstr>Economic growth</vt:lpstr>
      <vt:lpstr>Unemployment, Poverty and Inequality</vt:lpstr>
      <vt:lpstr>Poverty Dynamics By Region</vt:lpstr>
      <vt:lpstr>Inequality and Growth By Metro and Province</vt:lpstr>
      <vt:lpstr>Chapter 1. Approach and Scene Setting</vt:lpstr>
      <vt:lpstr>Key Results I</vt:lpstr>
      <vt:lpstr>Key Results II</vt:lpstr>
      <vt:lpstr>Recommendations</vt:lpstr>
      <vt:lpstr>Chapter 2. Assessment of Integrated Urban Development Framework and Cities Support Programme</vt:lpstr>
      <vt:lpstr>Chapter 2. Findings of the Research</vt:lpstr>
      <vt:lpstr>Chapter 2. Recommendations</vt:lpstr>
      <vt:lpstr>Chapter 3. Cities Compaction: An Evaluation of Legislation and Policies</vt:lpstr>
      <vt:lpstr>Chapter 3. Findings of the Research</vt:lpstr>
      <vt:lpstr>Chapter 3. Recommendations</vt:lpstr>
      <vt:lpstr>Chapter 4. Transport and Mobility</vt:lpstr>
      <vt:lpstr>Chapter 4. Transport and Mobility</vt:lpstr>
      <vt:lpstr>Chapter 4. Recommendations</vt:lpstr>
      <vt:lpstr>Chapter 5. Aligning Urban Housing Supply and the Unhoused Urban Population</vt:lpstr>
      <vt:lpstr>Chapter 5. Findings of the Research</vt:lpstr>
      <vt:lpstr>Chapter 5. Findings of the Research [cont.]</vt:lpstr>
      <vt:lpstr>Chapter 5. Recommendations</vt:lpstr>
      <vt:lpstr>Chapter 6. Implications of Urbanisation Induced Learner Mobility on Education Planning and Funding</vt:lpstr>
      <vt:lpstr>Chapter 6. Findings of the Research</vt:lpstr>
      <vt:lpstr>Chapter 6. Findings of the Research [cont.]</vt:lpstr>
      <vt:lpstr>Chapter 6. Recommendations </vt:lpstr>
      <vt:lpstr>Chapter 7. Industrial Diversity and Economic Performance in Urban Municipalities</vt:lpstr>
      <vt:lpstr>Chapter 7. Industrial Diversity and Economic Performance in Urban Municipalities [cont.]</vt:lpstr>
      <vt:lpstr>Chapter 7. Industrial Diversity and Economic Performance in Urban Municipalities [cont.]</vt:lpstr>
      <vt:lpstr>Chapter 7. Recommendations</vt:lpstr>
      <vt:lpstr>Chapter 8. Effects of Municipal Spending on Urban Employment</vt:lpstr>
      <vt:lpstr>Chapter 8. Effects of Municipal Spending on Urban Employment [cont.]</vt:lpstr>
      <vt:lpstr>Chapter 8. Findings of the Research</vt:lpstr>
      <vt:lpstr>Chapter 8. Recommendations</vt:lpstr>
      <vt:lpstr>Chapter 9. Funding and Policy to Support Urban Informal Employment</vt:lpstr>
      <vt:lpstr>Chapter 9. Findings of the Research</vt:lpstr>
      <vt:lpstr>Chapter 9. Findings of the Research [cont.]</vt:lpstr>
      <vt:lpstr>Chapter 9. Recommendations </vt:lpstr>
      <vt:lpstr>Chapter 10. ICT and City Governance</vt:lpstr>
      <vt:lpstr>Chapter 10. Findings of the Research</vt:lpstr>
      <vt:lpstr>Chapter 10. Recommendations</vt:lpstr>
      <vt:lpstr>Chapter 11. Financing of Urban Municipalities and Own Revenue Diversification</vt:lpstr>
      <vt:lpstr>Chapter 11. Findings of the Research</vt:lpstr>
      <vt:lpstr>Chapter 11. Recommendations</vt:lpstr>
      <vt:lpstr>www.ffc.co.za</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Western Cape Provincial Legislature</dc:title>
  <dc:creator>Ramos Mabugu;Sasha Peters</dc:creator>
  <cp:lastModifiedBy>PUMZA</cp:lastModifiedBy>
  <cp:revision>1354</cp:revision>
  <cp:lastPrinted>2016-07-29T12:22:18Z</cp:lastPrinted>
  <dcterms:created xsi:type="dcterms:W3CDTF">2010-11-22T17:59:05Z</dcterms:created>
  <dcterms:modified xsi:type="dcterms:W3CDTF">2017-09-14T07:59:27Z</dcterms:modified>
</cp:coreProperties>
</file>