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34" r:id="rId2"/>
    <p:sldId id="384" r:id="rId3"/>
    <p:sldId id="352" r:id="rId4"/>
    <p:sldId id="457" r:id="rId5"/>
    <p:sldId id="353" r:id="rId6"/>
    <p:sldId id="454" r:id="rId7"/>
    <p:sldId id="456" r:id="rId8"/>
    <p:sldId id="450" r:id="rId9"/>
    <p:sldId id="458" r:id="rId10"/>
    <p:sldId id="459" r:id="rId11"/>
    <p:sldId id="461" r:id="rId12"/>
    <p:sldId id="462" r:id="rId13"/>
    <p:sldId id="463" r:id="rId1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843F06"/>
    <a:srgbClr val="990000"/>
    <a:srgbClr val="990033"/>
    <a:srgbClr val="8E0000"/>
    <a:srgbClr val="CC3300"/>
    <a:srgbClr val="B77727"/>
    <a:srgbClr val="18F45C"/>
    <a:srgbClr val="14F814"/>
    <a:srgbClr val="CAA53B"/>
    <a:srgbClr val="A99F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59" autoAdjust="0"/>
    <p:restoredTop sz="98810" autoAdjust="0"/>
  </p:normalViewPr>
  <p:slideViewPr>
    <p:cSldViewPr>
      <p:cViewPr varScale="1">
        <p:scale>
          <a:sx n="115" d="100"/>
          <a:sy n="115" d="100"/>
        </p:scale>
        <p:origin x="-1524" y="-108"/>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1440" tIns="45720" rIns="91440" bIns="45720" rtlCol="0"/>
          <a:lstStyle>
            <a:lvl1pPr algn="l">
              <a:defRPr sz="1200"/>
            </a:lvl1pPr>
          </a:lstStyle>
          <a:p>
            <a:r>
              <a:rPr lang="en-US" sz="1000" dirty="0" smtClean="0">
                <a:latin typeface="Gill Sans"/>
                <a:cs typeface="Gill Sans"/>
              </a:rPr>
              <a:t>DEPARTMENT OF ARTS AND CULTURE</a:t>
            </a:r>
            <a:endParaRPr lang="en-US" sz="1000" dirty="0">
              <a:latin typeface="Gill Sans"/>
              <a:cs typeface="Gill Sans"/>
            </a:endParaRPr>
          </a:p>
        </p:txBody>
      </p:sp>
      <p:sp>
        <p:nvSpPr>
          <p:cNvPr id="3" name="Date Placeholder 2"/>
          <p:cNvSpPr>
            <a:spLocks noGrp="1"/>
          </p:cNvSpPr>
          <p:nvPr>
            <p:ph type="dt" sz="quarter" idx="1"/>
          </p:nvPr>
        </p:nvSpPr>
        <p:spPr>
          <a:xfrm>
            <a:off x="3978132" y="0"/>
            <a:ext cx="3043343" cy="465455"/>
          </a:xfrm>
          <a:prstGeom prst="rect">
            <a:avLst/>
          </a:prstGeom>
        </p:spPr>
        <p:txBody>
          <a:bodyPr vert="horz" lIns="91440" tIns="45720" rIns="91440" bIns="45720" rtlCol="0"/>
          <a:lstStyle>
            <a:lvl1pPr algn="r">
              <a:defRPr sz="1200"/>
            </a:lvl1pPr>
          </a:lstStyle>
          <a:p>
            <a:fld id="{AB067551-1F5D-0341-B9EA-7928B0DA13A7}" type="datetime1">
              <a:rPr lang="en-US" sz="900" smtClean="0">
                <a:latin typeface="Gill Sans"/>
                <a:cs typeface="Gill Sans"/>
              </a:rPr>
              <a:pPr/>
              <a:t>9/14/2017</a:t>
            </a:fld>
            <a:endParaRPr lang="en-US" sz="900" dirty="0">
              <a:latin typeface="Gill Sans"/>
              <a:cs typeface="Gill Sans"/>
            </a:endParaRPr>
          </a:p>
        </p:txBody>
      </p:sp>
      <p:sp>
        <p:nvSpPr>
          <p:cNvPr id="4" name="Footer Placeholder 3"/>
          <p:cNvSpPr>
            <a:spLocks noGrp="1"/>
          </p:cNvSpPr>
          <p:nvPr>
            <p:ph type="ftr" sz="quarter" idx="2"/>
          </p:nvPr>
        </p:nvSpPr>
        <p:spPr>
          <a:xfrm>
            <a:off x="1" y="8843645"/>
            <a:ext cx="3043343" cy="465455"/>
          </a:xfrm>
          <a:prstGeom prst="rect">
            <a:avLst/>
          </a:prstGeom>
        </p:spPr>
        <p:txBody>
          <a:bodyPr vert="horz" lIns="91440" tIns="45720" rIns="91440" bIns="45720" rtlCol="0" anchor="t"/>
          <a:lstStyle>
            <a:lvl1pPr algn="l">
              <a:defRPr sz="1200"/>
            </a:lvl1pPr>
          </a:lstStyle>
          <a:p>
            <a:r>
              <a:rPr lang="en-US" sz="900" dirty="0" smtClean="0">
                <a:latin typeface="Calibri (Body)"/>
                <a:cs typeface="Calibri (Body)"/>
              </a:rPr>
              <a:t>INSERT YOUR THEME HERE</a:t>
            </a:r>
            <a:endParaRPr lang="en-US" sz="900" dirty="0">
              <a:latin typeface="Calibri (Body)"/>
              <a:cs typeface="Calibri (Body)"/>
            </a:endParaRPr>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xmlns="" val="324942327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1440" tIns="45720" rIns="91440" bIns="45720" rtlCol="0"/>
          <a:lstStyle>
            <a:lvl1pPr algn="l">
              <a:defRPr sz="1200"/>
            </a:lvl1pPr>
          </a:lstStyle>
          <a:p>
            <a:r>
              <a:rPr lang="en-US" dirty="0" smtClean="0"/>
              <a:t>DEPARTMENT OF ARTS AND CULTURE</a:t>
            </a:r>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1440" tIns="45720" rIns="91440" bIns="45720" rtlCol="0"/>
          <a:lstStyle>
            <a:lvl1pPr algn="r">
              <a:defRPr sz="1200"/>
            </a:lvl1pPr>
          </a:lstStyle>
          <a:p>
            <a:fld id="{86F60FE2-17F6-6946-AE1B-DAB315879F09}" type="datetime1">
              <a:rPr lang="en-US" smtClean="0"/>
              <a:pPr/>
              <a:t>9/14/2017</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2311" y="4421823"/>
            <a:ext cx="5618480" cy="4189095"/>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1" y="8842029"/>
            <a:ext cx="3043343" cy="46545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dirty="0"/>
          </a:p>
        </p:txBody>
      </p:sp>
    </p:spTree>
    <p:extLst>
      <p:ext uri="{BB962C8B-B14F-4D97-AF65-F5344CB8AC3E}">
        <p14:creationId xmlns:p14="http://schemas.microsoft.com/office/powerpoint/2010/main" xmlns="" val="607759351"/>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9/14/2017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a:t>
            </a:fld>
            <a:endParaRPr lang="en-US" dirty="0"/>
          </a:p>
        </p:txBody>
      </p:sp>
    </p:spTree>
    <p:extLst>
      <p:ext uri="{BB962C8B-B14F-4D97-AF65-F5344CB8AC3E}">
        <p14:creationId xmlns:p14="http://schemas.microsoft.com/office/powerpoint/2010/main" xmlns="" val="18019882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cstate="print"/>
          <a:stretch>
            <a:fillRect/>
          </a:stretch>
        </p:blipFill>
        <p:spPr>
          <a:xfrm>
            <a:off x="457200" y="533400"/>
            <a:ext cx="2286000" cy="829056"/>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userDrawn="1"/>
        </p:nvPicPr>
        <p:blipFill>
          <a:blip r:embed="rId12" cstate="print"/>
          <a:stretch>
            <a:fillRect/>
          </a:stretch>
        </p:blipFill>
        <p:spPr>
          <a:xfrm>
            <a:off x="76200" y="5742432"/>
            <a:ext cx="7559040" cy="111556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dt="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708920"/>
            <a:ext cx="8424936" cy="2160240"/>
          </a:xfrm>
        </p:spPr>
        <p:txBody>
          <a:bodyPr>
            <a:noAutofit/>
          </a:bodyPr>
          <a:lstStyle/>
          <a:p>
            <a:pPr algn="ctr"/>
            <a:r>
              <a:rPr lang="en-US" sz="4000" dirty="0" smtClean="0">
                <a:latin typeface="+mn-lt"/>
              </a:rPr>
              <a:t>ENYOKENI CULTURAL PRECINCT PROJECT</a:t>
            </a:r>
            <a:endParaRPr lang="en-ZA" sz="4000" dirty="0">
              <a:solidFill>
                <a:srgbClr val="FF0000"/>
              </a:solidFill>
              <a:latin typeface="+mn-lt"/>
            </a:endParaRPr>
          </a:p>
        </p:txBody>
      </p:sp>
      <p:sp>
        <p:nvSpPr>
          <p:cNvPr id="11" name="Rectangle 10"/>
          <p:cNvSpPr/>
          <p:nvPr/>
        </p:nvSpPr>
        <p:spPr>
          <a:xfrm>
            <a:off x="2411760" y="4725144"/>
            <a:ext cx="6732240" cy="523220"/>
          </a:xfrm>
          <a:prstGeom prst="rect">
            <a:avLst/>
          </a:prstGeom>
        </p:spPr>
        <p:txBody>
          <a:bodyPr wrap="square">
            <a:noAutofit/>
          </a:bodyPr>
          <a:lstStyle/>
          <a:p>
            <a:pPr algn="r">
              <a:spcAft>
                <a:spcPts val="600"/>
              </a:spcAft>
            </a:pPr>
            <a:endParaRPr lang="en-US" sz="2400" b="1" dirty="0" smtClean="0">
              <a:solidFill>
                <a:srgbClr val="800000"/>
              </a:solidFill>
              <a:cs typeface="Arial"/>
            </a:endParaRPr>
          </a:p>
          <a:p>
            <a:pPr algn="r">
              <a:spcAft>
                <a:spcPts val="600"/>
              </a:spcAft>
            </a:pPr>
            <a:endParaRPr lang="en-ZA" sz="2400" b="1" dirty="0" smtClean="0">
              <a:solidFill>
                <a:srgbClr val="800000"/>
              </a:solidFill>
              <a:cs typeface="Arial"/>
            </a:endParaRPr>
          </a:p>
          <a:p>
            <a:pPr algn="r">
              <a:spcAft>
                <a:spcPts val="600"/>
              </a:spcAft>
            </a:pPr>
            <a:r>
              <a:rPr lang="en-ZA" sz="2000" b="1" dirty="0" smtClean="0">
                <a:solidFill>
                  <a:srgbClr val="800000"/>
                </a:solidFill>
                <a:cs typeface="Arial"/>
              </a:rPr>
              <a:t>DATE: 12/09/2017</a:t>
            </a:r>
            <a:endParaRPr lang="en-ZA" sz="2000" b="1" dirty="0">
              <a:solidFill>
                <a:srgbClr val="800000"/>
              </a:solidFill>
              <a:cs typeface="Arial"/>
            </a:endParaRPr>
          </a:p>
        </p:txBody>
      </p:sp>
    </p:spTree>
    <p:extLst>
      <p:ext uri="{BB962C8B-B14F-4D97-AF65-F5344CB8AC3E}">
        <p14:creationId xmlns:p14="http://schemas.microsoft.com/office/powerpoint/2010/main" xmlns="" val="19794291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19256" cy="936104"/>
          </a:xfrm>
        </p:spPr>
        <p:txBody>
          <a:bodyPr>
            <a:noAutofit/>
          </a:bodyPr>
          <a:lstStyle/>
          <a:p>
            <a:pPr algn="ctr"/>
            <a:r>
              <a:rPr lang="en-ZA" sz="2400" dirty="0" smtClean="0">
                <a:latin typeface="Arial" pitchFamily="34" charset="0"/>
                <a:cs typeface="Arial" pitchFamily="34" charset="0"/>
              </a:rPr>
              <a:t>7. PHASE 1 FINAL APPROVED SCOPE OF WORK </a:t>
            </a:r>
            <a:br>
              <a:rPr lang="en-ZA" sz="2400" dirty="0" smtClean="0">
                <a:latin typeface="Arial" pitchFamily="34" charset="0"/>
                <a:cs typeface="Arial" pitchFamily="34" charset="0"/>
              </a:rPr>
            </a:br>
            <a:r>
              <a:rPr lang="en-ZA" sz="2800" dirty="0"/>
              <a:t> </a:t>
            </a:r>
            <a:r>
              <a:rPr lang="en-ZA" sz="2800" dirty="0" smtClean="0"/>
              <a:t>  </a:t>
            </a:r>
            <a:endParaRPr lang="en-ZA" sz="2800" dirty="0"/>
          </a:p>
        </p:txBody>
      </p:sp>
      <p:sp>
        <p:nvSpPr>
          <p:cNvPr id="3" name="Content Placeholder 2"/>
          <p:cNvSpPr>
            <a:spLocks noGrp="1"/>
          </p:cNvSpPr>
          <p:nvPr>
            <p:ph idx="1"/>
          </p:nvPr>
        </p:nvSpPr>
        <p:spPr>
          <a:xfrm>
            <a:off x="539552" y="1340768"/>
            <a:ext cx="7922840" cy="4248472"/>
          </a:xfrm>
        </p:spPr>
        <p:txBody>
          <a:bodyPr>
            <a:normAutofit/>
          </a:bodyPr>
          <a:lstStyle/>
          <a:p>
            <a:pPr>
              <a:defRPr/>
            </a:pPr>
            <a:r>
              <a:rPr lang="en-US" sz="1800" dirty="0" smtClean="0">
                <a:solidFill>
                  <a:schemeClr val="tx1"/>
                </a:solidFill>
              </a:rPr>
              <a:t>The final approved and completed scope of work for Phase 1 was grouped as follows:</a:t>
            </a:r>
          </a:p>
          <a:p>
            <a:pPr marL="571500" lvl="1" indent="-171450">
              <a:buFont typeface="Wingdings" panose="05000000000000000000" pitchFamily="2" charset="2"/>
              <a:buChar char="q"/>
              <a:defRPr/>
            </a:pPr>
            <a:r>
              <a:rPr lang="en-US" sz="1600" dirty="0" smtClean="0">
                <a:solidFill>
                  <a:schemeClr val="tx1"/>
                </a:solidFill>
              </a:rPr>
              <a:t>Work Package 1 A – Arena</a:t>
            </a:r>
          </a:p>
          <a:p>
            <a:pPr marL="898525" lvl="2" indent="-365125">
              <a:buFont typeface="Wingdings" panose="05000000000000000000" pitchFamily="2" charset="2"/>
              <a:buChar char="ü"/>
              <a:defRPr/>
            </a:pPr>
            <a:r>
              <a:rPr lang="en-US" sz="1800" dirty="0" smtClean="0"/>
              <a:t>New paving to areas adjacent to existing pavilion;</a:t>
            </a:r>
          </a:p>
          <a:p>
            <a:pPr marL="898525" lvl="2" indent="-365125">
              <a:buFont typeface="Wingdings" panose="05000000000000000000" pitchFamily="2" charset="2"/>
              <a:buChar char="ü"/>
              <a:defRPr/>
            </a:pPr>
            <a:r>
              <a:rPr lang="en-US" sz="1800" dirty="0" smtClean="0"/>
              <a:t>Security lighting around the arena;</a:t>
            </a:r>
          </a:p>
          <a:p>
            <a:pPr marL="898525" lvl="2" indent="-365125">
              <a:buFont typeface="Wingdings" panose="05000000000000000000" pitchFamily="2" charset="2"/>
              <a:buChar char="ü"/>
              <a:defRPr/>
            </a:pPr>
            <a:r>
              <a:rPr lang="en-US" sz="1800" dirty="0" smtClean="0"/>
              <a:t>Flood light mounted on top of the pavilion;</a:t>
            </a:r>
          </a:p>
          <a:p>
            <a:pPr marL="898525" lvl="2" indent="-365125">
              <a:buFont typeface="Wingdings" panose="05000000000000000000" pitchFamily="2" charset="2"/>
              <a:buChar char="ü"/>
              <a:defRPr/>
            </a:pPr>
            <a:r>
              <a:rPr lang="en-US" sz="1800" dirty="0" smtClean="0"/>
              <a:t>Weatherproof 60m single phase power to provide temporary power to the tents at the temporary accommodation area.</a:t>
            </a:r>
          </a:p>
          <a:p>
            <a:pPr marL="898525" lvl="2" indent="-365125">
              <a:buFont typeface="Wingdings" panose="05000000000000000000" pitchFamily="2" charset="2"/>
              <a:buChar char="ü"/>
              <a:defRPr/>
            </a:pPr>
            <a:r>
              <a:rPr lang="en-US" sz="1800" dirty="0" smtClean="0"/>
              <a:t>Reshaping arena with new sub-soil drainage and earth embankment to direct storm water;</a:t>
            </a:r>
          </a:p>
          <a:p>
            <a:pPr marL="898525" lvl="2" indent="-365125">
              <a:buFont typeface="Wingdings" panose="05000000000000000000" pitchFamily="2" charset="2"/>
              <a:buChar char="ü"/>
              <a:defRPr/>
            </a:pPr>
            <a:r>
              <a:rPr lang="en-US" sz="1800" dirty="0" smtClean="0"/>
              <a:t>Sloping seating and finished with grass removed from the existing arena;</a:t>
            </a:r>
          </a:p>
          <a:p>
            <a:pPr marL="898525" lvl="2" indent="-365125">
              <a:buFont typeface="Wingdings" panose="05000000000000000000" pitchFamily="2" charset="2"/>
              <a:buChar char="ü"/>
              <a:defRPr/>
            </a:pPr>
            <a:r>
              <a:rPr lang="en-US" sz="1800" dirty="0" smtClean="0"/>
              <a:t>Construction of the razor mesh fencing to Arena with 3 gates</a:t>
            </a:r>
          </a:p>
          <a:p>
            <a:pPr marL="971550" lvl="2" indent="-171450">
              <a:buFont typeface="Wingdings" panose="05000000000000000000" pitchFamily="2" charset="2"/>
              <a:buChar char="ü"/>
              <a:defRPr/>
            </a:pPr>
            <a:endParaRPr lang="en-US" dirty="0" smtClean="0">
              <a:solidFill>
                <a:srgbClr val="843F06"/>
              </a:solidFill>
            </a:endParaRPr>
          </a:p>
          <a:p>
            <a:pPr marL="800100" lvl="2" indent="0">
              <a:buNone/>
              <a:defRPr/>
            </a:pPr>
            <a:endParaRPr lang="en-ZA" dirty="0"/>
          </a:p>
        </p:txBody>
      </p:sp>
      <p:sp>
        <p:nvSpPr>
          <p:cNvPr id="4" name="Slide Number Placeholder 3"/>
          <p:cNvSpPr>
            <a:spLocks noGrp="1"/>
          </p:cNvSpPr>
          <p:nvPr>
            <p:ph type="sldNum" sz="quarter" idx="4"/>
          </p:nvPr>
        </p:nvSpPr>
        <p:spPr/>
        <p:txBody>
          <a:bodyPr/>
          <a:lstStyle/>
          <a:p>
            <a:r>
              <a:rPr lang="en-US" sz="1000" dirty="0" smtClean="0">
                <a:solidFill>
                  <a:schemeClr val="tx1"/>
                </a:solidFill>
              </a:rPr>
              <a:t>10</a:t>
            </a:r>
            <a:endParaRPr lang="en-ZA" sz="1000" dirty="0" smtClean="0">
              <a:solidFill>
                <a:schemeClr val="tx1"/>
              </a:solidFill>
            </a:endParaRPr>
          </a:p>
        </p:txBody>
      </p:sp>
    </p:spTree>
    <p:extLst>
      <p:ext uri="{BB962C8B-B14F-4D97-AF65-F5344CB8AC3E}">
        <p14:creationId xmlns:p14="http://schemas.microsoft.com/office/powerpoint/2010/main" xmlns="" val="17738854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19256" cy="504056"/>
          </a:xfrm>
        </p:spPr>
        <p:txBody>
          <a:bodyPr>
            <a:noAutofit/>
          </a:bodyPr>
          <a:lstStyle/>
          <a:p>
            <a:pPr algn="ctr"/>
            <a:r>
              <a:rPr lang="en-ZA" sz="2800" dirty="0">
                <a:latin typeface="+mj-lt"/>
              </a:rPr>
              <a:t>8</a:t>
            </a:r>
            <a:r>
              <a:rPr lang="en-ZA" sz="2800" dirty="0" smtClean="0">
                <a:latin typeface="+mj-lt"/>
              </a:rPr>
              <a:t>. SUMMARY OF PROJECT FINANCIALS </a:t>
            </a:r>
            <a:r>
              <a:rPr lang="en-ZA" sz="2800" dirty="0" smtClean="0"/>
              <a:t/>
            </a:r>
            <a:br>
              <a:rPr lang="en-ZA" sz="2800" dirty="0" smtClean="0"/>
            </a:br>
            <a:r>
              <a:rPr lang="en-ZA" sz="2800" dirty="0"/>
              <a:t> </a:t>
            </a:r>
            <a:r>
              <a:rPr lang="en-ZA" sz="2800" dirty="0" smtClean="0"/>
              <a:t>  </a:t>
            </a:r>
            <a:endParaRPr lang="en-ZA"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103577534"/>
              </p:ext>
            </p:extLst>
          </p:nvPr>
        </p:nvGraphicFramePr>
        <p:xfrm>
          <a:off x="323529" y="1052740"/>
          <a:ext cx="8496944" cy="4752522"/>
        </p:xfrm>
        <a:graphic>
          <a:graphicData uri="http://schemas.openxmlformats.org/drawingml/2006/table">
            <a:tbl>
              <a:tblPr/>
              <a:tblGrid>
                <a:gridCol w="879861"/>
                <a:gridCol w="1064354"/>
                <a:gridCol w="1152128"/>
                <a:gridCol w="1080120"/>
                <a:gridCol w="1052425"/>
                <a:gridCol w="1068404"/>
                <a:gridCol w="1093541"/>
                <a:gridCol w="1106111"/>
              </a:tblGrid>
              <a:tr h="528058">
                <a:tc>
                  <a:txBody>
                    <a:bodyPr/>
                    <a:lstStyle/>
                    <a:p>
                      <a:pPr algn="l" fontAlgn="b"/>
                      <a:r>
                        <a:rPr lang="en-ZA" sz="1050" b="1" i="0" u="none" strike="noStrike" dirty="0">
                          <a:solidFill>
                            <a:srgbClr val="000000"/>
                          </a:solidFill>
                          <a:effectLst/>
                          <a:latin typeface="Calibri" panose="020F0502020204030204" pitchFamily="34" charset="0"/>
                        </a:rPr>
                        <a:t>Work </a:t>
                      </a:r>
                      <a:r>
                        <a:rPr lang="en-ZA" sz="1050" b="1" i="0" u="none" strike="noStrike" dirty="0" smtClean="0">
                          <a:solidFill>
                            <a:srgbClr val="000000"/>
                          </a:solidFill>
                          <a:effectLst/>
                          <a:latin typeface="Calibri" panose="020F0502020204030204" pitchFamily="34" charset="0"/>
                        </a:rPr>
                        <a:t>Package</a:t>
                      </a:r>
                      <a:endParaRPr lang="en-ZA" sz="105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l" fontAlgn="b"/>
                      <a:r>
                        <a:rPr lang="en-ZA" sz="1050" b="1" i="0" u="none" strike="noStrike" dirty="0">
                          <a:solidFill>
                            <a:srgbClr val="000000"/>
                          </a:solidFill>
                          <a:effectLst/>
                          <a:latin typeface="Calibri" panose="020F0502020204030204" pitchFamily="34" charset="0"/>
                        </a:rPr>
                        <a:t>Description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l" fontAlgn="b"/>
                      <a:r>
                        <a:rPr lang="en-ZA" sz="1050" b="1" i="0" u="none" strike="noStrike" dirty="0">
                          <a:solidFill>
                            <a:srgbClr val="000000"/>
                          </a:solidFill>
                          <a:effectLst/>
                          <a:latin typeface="Calibri" panose="020F0502020204030204" pitchFamily="34" charset="0"/>
                        </a:rPr>
                        <a:t>Final Account For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l" fontAlgn="b"/>
                      <a:r>
                        <a:rPr lang="en-ZA" sz="1050" b="1" i="0" u="none" strike="noStrike" dirty="0">
                          <a:solidFill>
                            <a:srgbClr val="000000"/>
                          </a:solidFill>
                          <a:effectLst/>
                          <a:latin typeface="Calibri" panose="020F0502020204030204" pitchFamily="34" charset="0"/>
                        </a:rPr>
                        <a:t>Professional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l" fontAlgn="b"/>
                      <a:r>
                        <a:rPr lang="en-ZA" sz="1050" b="1" i="0" u="none" strike="noStrike">
                          <a:solidFill>
                            <a:srgbClr val="000000"/>
                          </a:solidFill>
                          <a:effectLst/>
                          <a:latin typeface="Calibri" panose="020F0502020204030204" pitchFamily="34" charset="0"/>
                        </a:rPr>
                        <a:t>IDT Management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l" fontAlgn="b"/>
                      <a:r>
                        <a:rPr lang="en-ZA" sz="1050" b="1" i="0" u="none" strike="noStrike">
                          <a:solidFill>
                            <a:srgbClr val="000000"/>
                          </a:solidFill>
                          <a:effectLst/>
                          <a:latin typeface="Calibri" panose="020F0502020204030204" pitchFamily="34" charset="0"/>
                        </a:rPr>
                        <a:t>Estimated 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l" fontAlgn="b"/>
                      <a:r>
                        <a:rPr lang="en-ZA" sz="1050" b="1" i="0" u="none" strike="noStrike">
                          <a:solidFill>
                            <a:srgbClr val="000000"/>
                          </a:solidFill>
                          <a:effectLst/>
                          <a:latin typeface="Calibri" panose="020F0502020204030204" pitchFamily="34" charset="0"/>
                        </a:rPr>
                        <a:t>Expenditure 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l" fontAlgn="b"/>
                      <a:r>
                        <a:rPr lang="en-ZA" sz="1050" b="1" i="0" u="none" strike="noStrike">
                          <a:solidFill>
                            <a:srgbClr val="000000"/>
                          </a:solidFill>
                          <a:effectLst/>
                          <a:latin typeface="Calibri" panose="020F0502020204030204" pitchFamily="34" charset="0"/>
                        </a:rPr>
                        <a:t>Estimated Amounts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r>
              <a:tr h="528058">
                <a:tc>
                  <a:txBody>
                    <a:bodyPr/>
                    <a:lstStyle/>
                    <a:p>
                      <a:pPr algn="l" fontAlgn="b"/>
                      <a:r>
                        <a:rPr lang="en-ZA"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ZA" sz="105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ZA" sz="1050" b="1" i="0" u="none" strike="noStrike">
                          <a:solidFill>
                            <a:srgbClr val="000000"/>
                          </a:solidFill>
                          <a:effectLst/>
                          <a:latin typeface="Calibri" panose="020F0502020204030204" pitchFamily="34" charset="0"/>
                        </a:rPr>
                        <a:t>Construction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ZA" sz="1050" b="1" i="0" u="none" strike="noStrike" dirty="0">
                          <a:solidFill>
                            <a:srgbClr val="000000"/>
                          </a:solidFill>
                          <a:effectLst/>
                          <a:latin typeface="Calibri" panose="020F0502020204030204" pitchFamily="34" charset="0"/>
                        </a:rPr>
                        <a:t>Fees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ZA" sz="1050" b="1" i="0" u="none" strike="noStrike" dirty="0">
                          <a:solidFill>
                            <a:srgbClr val="000000"/>
                          </a:solidFill>
                          <a:effectLst/>
                          <a:latin typeface="Calibri" panose="020F0502020204030204" pitchFamily="34" charset="0"/>
                        </a:rPr>
                        <a:t>Fees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ZA" sz="1050" b="1" i="0" u="none" strike="noStrike" dirty="0">
                          <a:solidFill>
                            <a:srgbClr val="000000"/>
                          </a:solidFill>
                          <a:effectLst/>
                          <a:latin typeface="Calibri" panose="020F0502020204030204" pitchFamily="34" charset="0"/>
                        </a:rPr>
                        <a:t>Work Package Cost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ZA" sz="1050" b="1" i="0" u="none" strike="noStrike" dirty="0">
                          <a:solidFill>
                            <a:srgbClr val="000000"/>
                          </a:solidFill>
                          <a:effectLst/>
                          <a:latin typeface="Calibri" panose="020F0502020204030204" pitchFamily="34" charset="0"/>
                        </a:rPr>
                        <a:t>Date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ZA" sz="1050" b="1" i="0" u="none" strike="noStrike">
                          <a:solidFill>
                            <a:srgbClr val="000000"/>
                          </a:solidFill>
                          <a:effectLst/>
                          <a:latin typeface="Calibri" panose="020F0502020204030204" pitchFamily="34" charset="0"/>
                        </a:rPr>
                        <a:t>Still To be Paid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r>
              <a:tr h="528058">
                <a:tc>
                  <a:txBody>
                    <a:bodyPr/>
                    <a:lstStyle/>
                    <a:p>
                      <a:pPr algn="l" fontAlgn="b"/>
                      <a:r>
                        <a:rPr lang="en-ZA" sz="1050" b="0" i="0" u="none" strike="noStrike">
                          <a:solidFill>
                            <a:srgbClr val="000000"/>
                          </a:solidFill>
                          <a:effectLst/>
                          <a:latin typeface="Calibri" panose="020F0502020204030204" pitchFamily="34" charset="0"/>
                        </a:rPr>
                        <a:t>01A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Arena Fields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R     16 268 636,89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R     4 513 435,38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R       831 282,89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R    21 613 355,16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dirty="0">
                          <a:solidFill>
                            <a:srgbClr val="000000"/>
                          </a:solidFill>
                          <a:effectLst/>
                          <a:latin typeface="Calibri" panose="020F0502020204030204" pitchFamily="34" charset="0"/>
                        </a:rPr>
                        <a:t> R    18 773 983,33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dirty="0">
                          <a:solidFill>
                            <a:srgbClr val="000000"/>
                          </a:solidFill>
                          <a:effectLst/>
                          <a:latin typeface="Calibri" panose="020F0502020204030204" pitchFamily="34" charset="0"/>
                        </a:rPr>
                        <a:t> R       2 839 371,83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8058">
                <a:tc>
                  <a:txBody>
                    <a:bodyPr/>
                    <a:lstStyle/>
                    <a:p>
                      <a:pPr algn="l" fontAlgn="b"/>
                      <a:r>
                        <a:rPr lang="en-ZA" sz="1050" b="0" i="0" u="none" strike="noStrike">
                          <a:solidFill>
                            <a:srgbClr val="000000"/>
                          </a:solidFill>
                          <a:effectLst/>
                          <a:latin typeface="Calibri" panose="020F0502020204030204" pitchFamily="34" charset="0"/>
                        </a:rPr>
                        <a:t>01B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VIP Area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R     37 949 636,95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R   10 528 431,80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R    1 939 122,75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R    50 417 191,51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R    43 793 825,89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dirty="0">
                          <a:solidFill>
                            <a:srgbClr val="000000"/>
                          </a:solidFill>
                          <a:effectLst/>
                          <a:latin typeface="Calibri" panose="020F0502020204030204" pitchFamily="34" charset="0"/>
                        </a:rPr>
                        <a:t> R       6 623 365,61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8058">
                <a:tc>
                  <a:txBody>
                    <a:bodyPr/>
                    <a:lstStyle/>
                    <a:p>
                      <a:pPr algn="l" fontAlgn="b"/>
                      <a:r>
                        <a:rPr lang="en-ZA" sz="1050" b="0" i="0" u="none" strike="noStrike">
                          <a:solidFill>
                            <a:srgbClr val="000000"/>
                          </a:solidFill>
                          <a:effectLst/>
                          <a:latin typeface="Calibri" panose="020F0502020204030204" pitchFamily="34" charset="0"/>
                        </a:rPr>
                        <a:t>01C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Royal Square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R     28 170 296,68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R     7 815 332,93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R    1 439 425,18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R    37 425 054,80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R    32 508 481,43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dirty="0">
                          <a:solidFill>
                            <a:srgbClr val="000000"/>
                          </a:solidFill>
                          <a:effectLst/>
                          <a:latin typeface="Calibri" panose="020F0502020204030204" pitchFamily="34" charset="0"/>
                        </a:rPr>
                        <a:t> R       4 916 573,37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8058">
                <a:tc>
                  <a:txBody>
                    <a:bodyPr/>
                    <a:lstStyle/>
                    <a:p>
                      <a:pPr algn="l" fontAlgn="b"/>
                      <a:r>
                        <a:rPr lang="en-ZA" sz="1050" b="0" i="0" u="none" strike="noStrike">
                          <a:solidFill>
                            <a:srgbClr val="000000"/>
                          </a:solidFill>
                          <a:effectLst/>
                          <a:latin typeface="Calibri" panose="020F0502020204030204" pitchFamily="34" charset="0"/>
                        </a:rPr>
                        <a:t>01D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Earth Works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R       2 353 541,39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R        652 946,96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R       120 259,53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R      3 126 747,88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R       2 715 983,34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dirty="0">
                          <a:solidFill>
                            <a:srgbClr val="000000"/>
                          </a:solidFill>
                          <a:effectLst/>
                          <a:latin typeface="Calibri" panose="020F0502020204030204" pitchFamily="34" charset="0"/>
                        </a:rPr>
                        <a:t> R          410 764,54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8058">
                <a:tc>
                  <a:txBody>
                    <a:bodyPr/>
                    <a:lstStyle/>
                    <a:p>
                      <a:pPr algn="l" fontAlgn="b"/>
                      <a:r>
                        <a:rPr lang="en-ZA" sz="1050" b="0" i="0" u="none" strike="noStrike">
                          <a:solidFill>
                            <a:srgbClr val="000000"/>
                          </a:solidFill>
                          <a:effectLst/>
                          <a:latin typeface="Calibri" panose="020F0502020204030204" pitchFamily="34" charset="0"/>
                        </a:rPr>
                        <a:t>01E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Water Services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R     17 364 294,31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R     4 817 405,47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R       887 267,99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R    23 068 967,77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R    20 038 370,40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dirty="0">
                          <a:solidFill>
                            <a:srgbClr val="000000"/>
                          </a:solidFill>
                          <a:effectLst/>
                          <a:latin typeface="Calibri" panose="020F0502020204030204" pitchFamily="34" charset="0"/>
                        </a:rPr>
                        <a:t> R       3 030 597,37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8058">
                <a:tc>
                  <a:txBody>
                    <a:bodyPr/>
                    <a:lstStyle/>
                    <a:p>
                      <a:pPr algn="l" fontAlgn="b"/>
                      <a:r>
                        <a:rPr lang="en-ZA" sz="1050" b="0" i="0" u="none" strike="noStrike">
                          <a:solidFill>
                            <a:srgbClr val="000000"/>
                          </a:solidFill>
                          <a:effectLst/>
                          <a:latin typeface="Calibri" panose="020F0502020204030204" pitchFamily="34" charset="0"/>
                        </a:rPr>
                        <a:t>01F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Electrical Services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R       3 981 981,32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R     1 104 727,80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R       203 468,36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R      5 290 177,48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 R       4 595 200,66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dirty="0">
                          <a:solidFill>
                            <a:srgbClr val="000000"/>
                          </a:solidFill>
                          <a:effectLst/>
                          <a:latin typeface="Calibri" panose="020F0502020204030204" pitchFamily="34" charset="0"/>
                        </a:rPr>
                        <a:t> R          694 976,82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8058">
                <a:tc>
                  <a:txBody>
                    <a:bodyPr/>
                    <a:lstStyle/>
                    <a:p>
                      <a:pPr algn="l" fontAlgn="b"/>
                      <a:endParaRPr lang="en-ZA" sz="1050" b="1"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ZA" sz="1050" b="1" i="0" u="none" strike="noStrike">
                          <a:solidFill>
                            <a:srgbClr val="000000"/>
                          </a:solidFill>
                          <a:effectLst/>
                          <a:latin typeface="Calibri" panose="020F0502020204030204" pitchFamily="34" charset="0"/>
                        </a:rPr>
                        <a:t>Totals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ZA" sz="1050" b="1" i="0" u="none" strike="noStrike">
                          <a:solidFill>
                            <a:srgbClr val="000000"/>
                          </a:solidFill>
                          <a:effectLst/>
                          <a:latin typeface="Calibri" panose="020F0502020204030204" pitchFamily="34" charset="0"/>
                        </a:rPr>
                        <a:t> R  106 088 387,54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ZA" sz="1050" b="1" i="0" u="none" strike="noStrike">
                          <a:solidFill>
                            <a:srgbClr val="000000"/>
                          </a:solidFill>
                          <a:effectLst/>
                          <a:latin typeface="Calibri" panose="020F0502020204030204" pitchFamily="34" charset="0"/>
                        </a:rPr>
                        <a:t> R   29 432 280,34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ZA" sz="1050" b="1" i="0" u="none" strike="noStrike">
                          <a:solidFill>
                            <a:srgbClr val="000000"/>
                          </a:solidFill>
                          <a:effectLst/>
                          <a:latin typeface="Calibri" panose="020F0502020204030204" pitchFamily="34" charset="0"/>
                        </a:rPr>
                        <a:t> R   5 420 826,72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ZA" sz="1050" b="1" i="0" u="none" strike="noStrike">
                          <a:solidFill>
                            <a:srgbClr val="000000"/>
                          </a:solidFill>
                          <a:effectLst/>
                          <a:latin typeface="Calibri" panose="020F0502020204030204" pitchFamily="34" charset="0"/>
                        </a:rPr>
                        <a:t> R 140 941 494,60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ZA" sz="1050" b="1" i="0" u="none" strike="noStrike">
                          <a:solidFill>
                            <a:srgbClr val="000000"/>
                          </a:solidFill>
                          <a:effectLst/>
                          <a:latin typeface="Calibri" panose="020F0502020204030204" pitchFamily="34" charset="0"/>
                        </a:rPr>
                        <a:t> R  122 425 845,06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ZA" sz="1050" b="1" i="0" u="none" strike="noStrike" dirty="0">
                          <a:solidFill>
                            <a:srgbClr val="000000"/>
                          </a:solidFill>
                          <a:effectLst/>
                          <a:latin typeface="Calibri" panose="020F0502020204030204" pitchFamily="34" charset="0"/>
                        </a:rPr>
                        <a:t> R     18 515 649,54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bl>
          </a:graphicData>
        </a:graphic>
      </p:graphicFrame>
      <p:sp>
        <p:nvSpPr>
          <p:cNvPr id="4" name="Slide Number Placeholder 3"/>
          <p:cNvSpPr>
            <a:spLocks noGrp="1"/>
          </p:cNvSpPr>
          <p:nvPr>
            <p:ph type="sldNum" sz="quarter" idx="4"/>
          </p:nvPr>
        </p:nvSpPr>
        <p:spPr>
          <a:xfrm>
            <a:off x="8172400" y="6381328"/>
            <a:ext cx="609600" cy="365125"/>
          </a:xfrm>
        </p:spPr>
        <p:txBody>
          <a:bodyPr/>
          <a:lstStyle/>
          <a:p>
            <a:r>
              <a:rPr lang="en-US" sz="1000" dirty="0" smtClean="0">
                <a:solidFill>
                  <a:schemeClr val="tx1"/>
                </a:solidFill>
              </a:rPr>
              <a:t>11</a:t>
            </a:r>
            <a:endParaRPr lang="en-ZA" sz="1000" dirty="0" smtClean="0">
              <a:solidFill>
                <a:schemeClr val="tx1"/>
              </a:solidFill>
            </a:endParaRPr>
          </a:p>
        </p:txBody>
      </p:sp>
    </p:spTree>
    <p:extLst>
      <p:ext uri="{BB962C8B-B14F-4D97-AF65-F5344CB8AC3E}">
        <p14:creationId xmlns:p14="http://schemas.microsoft.com/office/powerpoint/2010/main" xmlns="" val="27055379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864096"/>
          </a:xfrm>
        </p:spPr>
        <p:txBody>
          <a:bodyPr>
            <a:normAutofit fontScale="90000"/>
          </a:bodyPr>
          <a:lstStyle/>
          <a:p>
            <a:pPr algn="ctr"/>
            <a:r>
              <a:rPr lang="en-ZA" sz="4000" dirty="0" smtClean="0">
                <a:solidFill>
                  <a:schemeClr val="accent6">
                    <a:lumMod val="50000"/>
                  </a:schemeClr>
                </a:solidFill>
                <a:latin typeface="+mj-lt"/>
              </a:rPr>
              <a:t> </a:t>
            </a:r>
            <a:r>
              <a:rPr lang="en-ZA" sz="2700" dirty="0" smtClean="0">
                <a:solidFill>
                  <a:schemeClr val="accent6">
                    <a:lumMod val="50000"/>
                  </a:schemeClr>
                </a:solidFill>
                <a:latin typeface="Arial" pitchFamily="34" charset="0"/>
                <a:cs typeface="Arial" pitchFamily="34" charset="0"/>
              </a:rPr>
              <a:t>9</a:t>
            </a:r>
            <a:r>
              <a:rPr lang="en-ZA" sz="2700" dirty="0" smtClean="0">
                <a:solidFill>
                  <a:schemeClr val="accent2">
                    <a:lumMod val="75000"/>
                  </a:schemeClr>
                </a:solidFill>
                <a:latin typeface="Arial" pitchFamily="34" charset="0"/>
                <a:cs typeface="Arial" pitchFamily="34" charset="0"/>
              </a:rPr>
              <a:t>. DAC PROJECT MANAGEMENT OFFICE (PMO) BACKGROUND</a:t>
            </a:r>
            <a:endParaRPr lang="en-ZA" sz="4000" dirty="0">
              <a:solidFill>
                <a:schemeClr val="accent2">
                  <a:lumMod val="75000"/>
                </a:schemeClr>
              </a:solidFill>
              <a:latin typeface="Arial" pitchFamily="34" charset="0"/>
              <a:cs typeface="Arial" pitchFamily="34" charset="0"/>
            </a:endParaRPr>
          </a:p>
        </p:txBody>
      </p:sp>
      <p:sp>
        <p:nvSpPr>
          <p:cNvPr id="3" name="Content Placeholder 2"/>
          <p:cNvSpPr>
            <a:spLocks noGrp="1"/>
          </p:cNvSpPr>
          <p:nvPr>
            <p:ph idx="1"/>
          </p:nvPr>
        </p:nvSpPr>
        <p:spPr>
          <a:xfrm>
            <a:off x="179512" y="1412776"/>
            <a:ext cx="8712968" cy="4637111"/>
          </a:xfrm>
        </p:spPr>
        <p:txBody>
          <a:bodyPr>
            <a:noAutofit/>
          </a:bodyPr>
          <a:lstStyle/>
          <a:p>
            <a:pPr algn="just">
              <a:spcBef>
                <a:spcPts val="600"/>
              </a:spcBef>
              <a:spcAft>
                <a:spcPts val="600"/>
              </a:spcAft>
            </a:pPr>
            <a:endParaRPr lang="en-ZA" dirty="0" smtClean="0">
              <a:solidFill>
                <a:schemeClr val="tx1"/>
              </a:solidFill>
            </a:endParaRPr>
          </a:p>
          <a:p>
            <a:pPr algn="just">
              <a:spcBef>
                <a:spcPts val="600"/>
              </a:spcBef>
              <a:spcAft>
                <a:spcPts val="600"/>
              </a:spcAft>
            </a:pPr>
            <a:r>
              <a:rPr lang="en-ZA" dirty="0" smtClean="0">
                <a:solidFill>
                  <a:schemeClr val="tx1"/>
                </a:solidFill>
              </a:rPr>
              <a:t>In terms of clause 3.1.1 of the signed MOA between the DAC and the IDT, the IDT had to establish the Project Management Office (PMO).</a:t>
            </a:r>
          </a:p>
          <a:p>
            <a:pPr algn="just">
              <a:spcBef>
                <a:spcPts val="600"/>
              </a:spcBef>
              <a:spcAft>
                <a:spcPts val="600"/>
              </a:spcAft>
            </a:pPr>
            <a:r>
              <a:rPr lang="en-ZA" dirty="0" smtClean="0">
                <a:solidFill>
                  <a:schemeClr val="tx1"/>
                </a:solidFill>
              </a:rPr>
              <a:t>The terms of reference for the PMO were as follows:</a:t>
            </a:r>
          </a:p>
          <a:p>
            <a:pPr lvl="1" algn="just">
              <a:spcBef>
                <a:spcPts val="600"/>
              </a:spcBef>
              <a:spcAft>
                <a:spcPts val="600"/>
              </a:spcAft>
            </a:pPr>
            <a:r>
              <a:rPr lang="en-ZA" sz="1400" dirty="0" smtClean="0">
                <a:solidFill>
                  <a:schemeClr val="tx1"/>
                </a:solidFill>
              </a:rPr>
              <a:t>An invitation to qualified and experienced Professional Service Providers (PSPs) </a:t>
            </a:r>
          </a:p>
          <a:p>
            <a:pPr lvl="1" algn="just">
              <a:spcBef>
                <a:spcPts val="600"/>
              </a:spcBef>
              <a:spcAft>
                <a:spcPts val="600"/>
              </a:spcAft>
            </a:pPr>
            <a:r>
              <a:rPr lang="en-ZA" sz="1400" dirty="0" smtClean="0">
                <a:solidFill>
                  <a:schemeClr val="tx1"/>
                </a:solidFill>
              </a:rPr>
              <a:t>The PSPs were to set up a PMO</a:t>
            </a:r>
          </a:p>
          <a:p>
            <a:pPr lvl="1" algn="just">
              <a:spcBef>
                <a:spcPts val="600"/>
              </a:spcBef>
              <a:spcAft>
                <a:spcPts val="600"/>
              </a:spcAft>
            </a:pPr>
            <a:r>
              <a:rPr lang="en-ZA" sz="1400" dirty="0" smtClean="0">
                <a:solidFill>
                  <a:schemeClr val="tx1"/>
                </a:solidFill>
              </a:rPr>
              <a:t>Provide Project Management Services</a:t>
            </a:r>
          </a:p>
          <a:p>
            <a:pPr lvl="1" algn="just">
              <a:spcBef>
                <a:spcPts val="600"/>
              </a:spcBef>
              <a:spcAft>
                <a:spcPts val="600"/>
              </a:spcAft>
            </a:pPr>
            <a:r>
              <a:rPr lang="en-ZA" sz="1400" dirty="0" smtClean="0">
                <a:solidFill>
                  <a:schemeClr val="tx1"/>
                </a:solidFill>
              </a:rPr>
              <a:t>Coordinate Project Planning</a:t>
            </a:r>
          </a:p>
          <a:p>
            <a:pPr lvl="1" algn="just">
              <a:spcBef>
                <a:spcPts val="600"/>
              </a:spcBef>
              <a:spcAft>
                <a:spcPts val="600"/>
              </a:spcAft>
            </a:pPr>
            <a:r>
              <a:rPr lang="en-ZA" sz="1400" dirty="0" smtClean="0">
                <a:solidFill>
                  <a:schemeClr val="tx1"/>
                </a:solidFill>
              </a:rPr>
              <a:t>Coordinate Project Design</a:t>
            </a:r>
          </a:p>
          <a:p>
            <a:pPr lvl="1" algn="just">
              <a:spcBef>
                <a:spcPts val="600"/>
              </a:spcBef>
              <a:spcAft>
                <a:spcPts val="600"/>
              </a:spcAft>
            </a:pPr>
            <a:r>
              <a:rPr lang="en-ZA" sz="1400" dirty="0" smtClean="0">
                <a:solidFill>
                  <a:schemeClr val="tx1"/>
                </a:solidFill>
              </a:rPr>
              <a:t>Produce a Project Recovery Plan</a:t>
            </a:r>
          </a:p>
          <a:p>
            <a:pPr lvl="1" algn="just">
              <a:spcBef>
                <a:spcPts val="600"/>
              </a:spcBef>
              <a:spcAft>
                <a:spcPts val="600"/>
              </a:spcAft>
            </a:pPr>
            <a:r>
              <a:rPr lang="en-ZA" sz="1400" dirty="0" smtClean="0">
                <a:solidFill>
                  <a:schemeClr val="tx1"/>
                </a:solidFill>
              </a:rPr>
              <a:t>Produce a Plan for the c</a:t>
            </a:r>
          </a:p>
        </p:txBody>
      </p:sp>
      <p:sp>
        <p:nvSpPr>
          <p:cNvPr id="4" name="Slide Number Placeholder 3"/>
          <p:cNvSpPr>
            <a:spLocks noGrp="1"/>
          </p:cNvSpPr>
          <p:nvPr>
            <p:ph type="sldNum" sz="quarter" idx="4"/>
          </p:nvPr>
        </p:nvSpPr>
        <p:spPr>
          <a:xfrm>
            <a:off x="8100392" y="6237312"/>
            <a:ext cx="609600" cy="365125"/>
          </a:xfrm>
        </p:spPr>
        <p:txBody>
          <a:bodyPr/>
          <a:lstStyle/>
          <a:p>
            <a:r>
              <a:rPr lang="en-ZA" sz="1100" dirty="0" smtClean="0">
                <a:solidFill>
                  <a:schemeClr val="tx1"/>
                </a:solidFill>
              </a:rPr>
              <a:t>12</a:t>
            </a:r>
          </a:p>
        </p:txBody>
      </p:sp>
    </p:spTree>
    <p:extLst>
      <p:ext uri="{BB962C8B-B14F-4D97-AF65-F5344CB8AC3E}">
        <p14:creationId xmlns:p14="http://schemas.microsoft.com/office/powerpoint/2010/main" xmlns="" val="21736351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710952"/>
          </a:xfrm>
        </p:spPr>
        <p:txBody>
          <a:bodyPr>
            <a:normAutofit/>
          </a:bodyPr>
          <a:lstStyle/>
          <a:p>
            <a:r>
              <a:rPr lang="en-ZA" sz="4000" dirty="0" smtClean="0">
                <a:solidFill>
                  <a:schemeClr val="accent6">
                    <a:lumMod val="50000"/>
                  </a:schemeClr>
                </a:solidFill>
                <a:latin typeface="+mj-lt"/>
              </a:rPr>
              <a:t> </a:t>
            </a:r>
            <a:endParaRPr lang="en-ZA" sz="4000" dirty="0">
              <a:solidFill>
                <a:schemeClr val="accent2">
                  <a:lumMod val="75000"/>
                </a:schemeClr>
              </a:solidFill>
              <a:latin typeface="+mj-lt"/>
            </a:endParaRPr>
          </a:p>
        </p:txBody>
      </p:sp>
      <p:sp>
        <p:nvSpPr>
          <p:cNvPr id="3" name="Content Placeholder 2"/>
          <p:cNvSpPr>
            <a:spLocks noGrp="1"/>
          </p:cNvSpPr>
          <p:nvPr>
            <p:ph idx="1"/>
          </p:nvPr>
        </p:nvSpPr>
        <p:spPr>
          <a:xfrm>
            <a:off x="179512" y="1412776"/>
            <a:ext cx="8712968" cy="4637111"/>
          </a:xfrm>
        </p:spPr>
        <p:txBody>
          <a:bodyPr>
            <a:noAutofit/>
          </a:bodyPr>
          <a:lstStyle/>
          <a:p>
            <a:pPr algn="just"/>
            <a:endParaRPr lang="en-ZA" dirty="0" smtClean="0">
              <a:solidFill>
                <a:schemeClr val="accent6">
                  <a:lumMod val="50000"/>
                </a:schemeClr>
              </a:solidFill>
            </a:endParaRPr>
          </a:p>
          <a:p>
            <a:pPr algn="just"/>
            <a:endParaRPr lang="en-ZA" dirty="0">
              <a:solidFill>
                <a:schemeClr val="accent6">
                  <a:lumMod val="50000"/>
                </a:schemeClr>
              </a:solidFill>
            </a:endParaRPr>
          </a:p>
          <a:p>
            <a:pPr algn="just"/>
            <a:endParaRPr lang="en-ZA" dirty="0" smtClean="0">
              <a:solidFill>
                <a:schemeClr val="accent6">
                  <a:lumMod val="50000"/>
                </a:schemeClr>
              </a:solidFill>
            </a:endParaRPr>
          </a:p>
          <a:p>
            <a:pPr algn="just"/>
            <a:endParaRPr lang="en-ZA" dirty="0">
              <a:solidFill>
                <a:schemeClr val="accent6">
                  <a:lumMod val="50000"/>
                </a:schemeClr>
              </a:solidFill>
            </a:endParaRPr>
          </a:p>
          <a:p>
            <a:pPr algn="just"/>
            <a:endParaRPr lang="en-ZA" dirty="0" smtClean="0">
              <a:solidFill>
                <a:schemeClr val="accent6">
                  <a:lumMod val="50000"/>
                </a:schemeClr>
              </a:solidFill>
            </a:endParaRPr>
          </a:p>
          <a:p>
            <a:pPr marL="914400" lvl="2" indent="0" algn="just">
              <a:buNone/>
            </a:pPr>
            <a:r>
              <a:rPr lang="en-ZA" sz="4400" dirty="0" smtClean="0">
                <a:solidFill>
                  <a:schemeClr val="accent6">
                    <a:lumMod val="50000"/>
                  </a:schemeClr>
                </a:solidFill>
              </a:rPr>
              <a:t>	</a:t>
            </a:r>
            <a:r>
              <a:rPr lang="en-ZA" sz="4400" b="1" dirty="0" smtClean="0">
                <a:solidFill>
                  <a:schemeClr val="accent6">
                    <a:lumMod val="50000"/>
                  </a:schemeClr>
                </a:solidFill>
              </a:rPr>
              <a:t>		</a:t>
            </a:r>
            <a:r>
              <a:rPr lang="en-ZA" sz="4800" b="1" dirty="0" smtClean="0">
                <a:solidFill>
                  <a:schemeClr val="accent6">
                    <a:lumMod val="50000"/>
                  </a:schemeClr>
                </a:solidFill>
              </a:rPr>
              <a:t>END</a:t>
            </a:r>
          </a:p>
        </p:txBody>
      </p:sp>
      <p:sp>
        <p:nvSpPr>
          <p:cNvPr id="4" name="Slide Number Placeholder 3"/>
          <p:cNvSpPr>
            <a:spLocks noGrp="1"/>
          </p:cNvSpPr>
          <p:nvPr>
            <p:ph type="sldNum" sz="quarter" idx="4"/>
          </p:nvPr>
        </p:nvSpPr>
        <p:spPr>
          <a:xfrm>
            <a:off x="8100392" y="6237312"/>
            <a:ext cx="609600" cy="365125"/>
          </a:xfrm>
        </p:spPr>
        <p:txBody>
          <a:bodyPr/>
          <a:lstStyle/>
          <a:p>
            <a:r>
              <a:rPr lang="en-ZA" sz="1200" dirty="0" smtClean="0"/>
              <a:t>13</a:t>
            </a:r>
          </a:p>
        </p:txBody>
      </p:sp>
    </p:spTree>
    <p:extLst>
      <p:ext uri="{BB962C8B-B14F-4D97-AF65-F5344CB8AC3E}">
        <p14:creationId xmlns:p14="http://schemas.microsoft.com/office/powerpoint/2010/main" xmlns="" val="1894572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710952"/>
          </a:xfrm>
        </p:spPr>
        <p:txBody>
          <a:bodyPr>
            <a:normAutofit/>
          </a:bodyPr>
          <a:lstStyle/>
          <a:p>
            <a:pPr algn="ctr"/>
            <a:r>
              <a:rPr lang="en-ZA" sz="4000" dirty="0" smtClean="0">
                <a:solidFill>
                  <a:schemeClr val="accent6">
                    <a:lumMod val="50000"/>
                  </a:schemeClr>
                </a:solidFill>
                <a:latin typeface="+mj-lt"/>
              </a:rPr>
              <a:t> </a:t>
            </a:r>
            <a:r>
              <a:rPr lang="en-ZA" sz="3200" dirty="0" smtClean="0">
                <a:solidFill>
                  <a:schemeClr val="accent6">
                    <a:lumMod val="50000"/>
                  </a:schemeClr>
                </a:solidFill>
                <a:latin typeface="Arial" pitchFamily="34" charset="0"/>
                <a:cs typeface="Arial" pitchFamily="34" charset="0"/>
              </a:rPr>
              <a:t>PRESENTATION OUTLINE </a:t>
            </a:r>
            <a:endParaRPr lang="en-ZA" sz="3200" dirty="0">
              <a:solidFill>
                <a:schemeClr val="accent6">
                  <a:lumMod val="50000"/>
                </a:schemeClr>
              </a:solidFill>
              <a:latin typeface="Arial" pitchFamily="34" charset="0"/>
              <a:cs typeface="Arial" pitchFamily="34" charset="0"/>
            </a:endParaRPr>
          </a:p>
        </p:txBody>
      </p:sp>
      <p:sp>
        <p:nvSpPr>
          <p:cNvPr id="3" name="Content Placeholder 2"/>
          <p:cNvSpPr>
            <a:spLocks noGrp="1"/>
          </p:cNvSpPr>
          <p:nvPr>
            <p:ph idx="1"/>
          </p:nvPr>
        </p:nvSpPr>
        <p:spPr>
          <a:xfrm>
            <a:off x="179512" y="908720"/>
            <a:ext cx="8712968" cy="5285183"/>
          </a:xfrm>
        </p:spPr>
        <p:txBody>
          <a:bodyPr>
            <a:normAutofit/>
          </a:bodyPr>
          <a:lstStyle/>
          <a:p>
            <a:pPr marL="514350" indent="-514350">
              <a:lnSpc>
                <a:spcPct val="150000"/>
              </a:lnSpc>
              <a:buAutoNum type="arabicPeriod"/>
            </a:pPr>
            <a:r>
              <a:rPr lang="en-ZA" sz="1900" cap="all" dirty="0" smtClean="0">
                <a:solidFill>
                  <a:schemeClr val="tx1"/>
                </a:solidFill>
                <a:latin typeface="Arial" panose="020B0604020202020204" pitchFamily="34" charset="0"/>
                <a:cs typeface="Arial" panose="020B0604020202020204" pitchFamily="34" charset="0"/>
              </a:rPr>
              <a:t>Purpose</a:t>
            </a:r>
            <a:endParaRPr lang="en-ZA" sz="1900" cap="all" dirty="0">
              <a:solidFill>
                <a:schemeClr val="tx1"/>
              </a:solidFill>
              <a:latin typeface="Arial" panose="020B0604020202020204" pitchFamily="34" charset="0"/>
              <a:cs typeface="Arial" panose="020B0604020202020204" pitchFamily="34" charset="0"/>
            </a:endParaRPr>
          </a:p>
          <a:p>
            <a:pPr marL="514350" indent="-514350">
              <a:lnSpc>
                <a:spcPct val="150000"/>
              </a:lnSpc>
              <a:buAutoNum type="arabicPeriod"/>
            </a:pPr>
            <a:r>
              <a:rPr lang="en-ZA" sz="1900" cap="all" dirty="0" smtClean="0">
                <a:solidFill>
                  <a:schemeClr val="tx1"/>
                </a:solidFill>
                <a:latin typeface="Arial" panose="020B0604020202020204" pitchFamily="34" charset="0"/>
                <a:cs typeface="Arial" panose="020B0604020202020204" pitchFamily="34" charset="0"/>
              </a:rPr>
              <a:t>Background </a:t>
            </a:r>
          </a:p>
          <a:p>
            <a:pPr marL="514350" indent="-514350">
              <a:lnSpc>
                <a:spcPct val="150000"/>
              </a:lnSpc>
              <a:buAutoNum type="arabicPeriod"/>
            </a:pPr>
            <a:r>
              <a:rPr lang="en-ZA" sz="1900" cap="all" dirty="0" smtClean="0">
                <a:solidFill>
                  <a:schemeClr val="tx1"/>
                </a:solidFill>
                <a:latin typeface="Arial" panose="020B0604020202020204" pitchFamily="34" charset="0"/>
                <a:cs typeface="Arial" panose="020B0604020202020204" pitchFamily="34" charset="0"/>
              </a:rPr>
              <a:t>Terms of reference and brief</a:t>
            </a:r>
          </a:p>
          <a:p>
            <a:pPr marL="514350" indent="-514350">
              <a:lnSpc>
                <a:spcPct val="150000"/>
              </a:lnSpc>
              <a:buAutoNum type="arabicPeriod"/>
            </a:pPr>
            <a:r>
              <a:rPr lang="en-ZA" sz="1900" cap="all" dirty="0" smtClean="0">
                <a:solidFill>
                  <a:schemeClr val="tx1"/>
                </a:solidFill>
                <a:latin typeface="Arial" panose="020B0604020202020204" pitchFamily="34" charset="0"/>
                <a:cs typeface="Arial" panose="020B0604020202020204" pitchFamily="34" charset="0"/>
              </a:rPr>
              <a:t>Scope of work and budget as per instruction letter</a:t>
            </a:r>
          </a:p>
          <a:p>
            <a:pPr marL="514350" indent="-514350">
              <a:lnSpc>
                <a:spcPct val="150000"/>
              </a:lnSpc>
              <a:buAutoNum type="arabicPeriod"/>
            </a:pPr>
            <a:r>
              <a:rPr lang="en-ZA" sz="1900" cap="all" dirty="0" smtClean="0">
                <a:solidFill>
                  <a:schemeClr val="tx1"/>
                </a:solidFill>
                <a:latin typeface="Arial" panose="020B0604020202020204" pitchFamily="34" charset="0"/>
                <a:cs typeface="Arial" panose="020B0604020202020204" pitchFamily="34" charset="0"/>
              </a:rPr>
              <a:t>Project Master Plan and Scope</a:t>
            </a:r>
          </a:p>
          <a:p>
            <a:pPr marL="514350" indent="-514350">
              <a:lnSpc>
                <a:spcPct val="150000"/>
              </a:lnSpc>
              <a:buAutoNum type="arabicPeriod"/>
            </a:pPr>
            <a:r>
              <a:rPr lang="en-ZA" sz="1900" cap="all" dirty="0" smtClean="0">
                <a:solidFill>
                  <a:schemeClr val="tx1"/>
                </a:solidFill>
                <a:latin typeface="Arial" panose="020B0604020202020204" pitchFamily="34" charset="0"/>
                <a:cs typeface="Arial" panose="020B0604020202020204" pitchFamily="34" charset="0"/>
              </a:rPr>
              <a:t>Progress from master plan to phase 1 scope of work</a:t>
            </a:r>
          </a:p>
          <a:p>
            <a:pPr marL="514350" indent="-514350">
              <a:lnSpc>
                <a:spcPct val="150000"/>
              </a:lnSpc>
              <a:buAutoNum type="arabicPeriod"/>
            </a:pPr>
            <a:r>
              <a:rPr lang="en-US" sz="1900" cap="all" dirty="0" smtClean="0">
                <a:solidFill>
                  <a:schemeClr val="tx1"/>
                </a:solidFill>
                <a:latin typeface="Arial" panose="020B0604020202020204" pitchFamily="34" charset="0"/>
                <a:cs typeface="Arial" panose="020B0604020202020204" pitchFamily="34" charset="0"/>
              </a:rPr>
              <a:t>Phase 1 final approved scope of work</a:t>
            </a:r>
          </a:p>
          <a:p>
            <a:pPr marL="514350" indent="-514350">
              <a:lnSpc>
                <a:spcPct val="150000"/>
              </a:lnSpc>
              <a:buAutoNum type="arabicPeriod"/>
            </a:pPr>
            <a:r>
              <a:rPr lang="en-US" sz="1900" cap="all" dirty="0" smtClean="0">
                <a:solidFill>
                  <a:schemeClr val="tx1"/>
                </a:solidFill>
                <a:latin typeface="Arial" panose="020B0604020202020204" pitchFamily="34" charset="0"/>
                <a:cs typeface="Arial" panose="020B0604020202020204" pitchFamily="34" charset="0"/>
              </a:rPr>
              <a:t>Summary of project financials</a:t>
            </a:r>
          </a:p>
          <a:p>
            <a:pPr marL="514350" indent="-514350">
              <a:lnSpc>
                <a:spcPct val="150000"/>
              </a:lnSpc>
              <a:buAutoNum type="arabicPeriod"/>
            </a:pPr>
            <a:r>
              <a:rPr lang="en-ZA" sz="1900" cap="all" dirty="0">
                <a:solidFill>
                  <a:schemeClr val="tx1"/>
                </a:solidFill>
                <a:latin typeface="Arial" panose="020B0604020202020204" pitchFamily="34" charset="0"/>
                <a:cs typeface="Arial" panose="020B0604020202020204" pitchFamily="34" charset="0"/>
              </a:rPr>
              <a:t>DAC </a:t>
            </a:r>
            <a:r>
              <a:rPr lang="en-ZA" sz="1900" cap="all" dirty="0" smtClean="0">
                <a:solidFill>
                  <a:schemeClr val="tx1"/>
                </a:solidFill>
                <a:latin typeface="Arial" panose="020B0604020202020204" pitchFamily="34" charset="0"/>
                <a:cs typeface="Arial" panose="020B0604020202020204" pitchFamily="34" charset="0"/>
              </a:rPr>
              <a:t>project management office (PMO) background</a:t>
            </a:r>
            <a:endParaRPr lang="en-US" sz="1900" cap="all" dirty="0" smtClean="0">
              <a:solidFill>
                <a:schemeClr val="tx1"/>
              </a:solidFill>
              <a:latin typeface="Arial" panose="020B0604020202020204" pitchFamily="34" charset="0"/>
              <a:cs typeface="Arial" panose="020B0604020202020204" pitchFamily="34" charset="0"/>
            </a:endParaRPr>
          </a:p>
          <a:p>
            <a:pPr marL="514350" indent="-514350">
              <a:lnSpc>
                <a:spcPct val="150000"/>
              </a:lnSpc>
              <a:buAutoNum type="arabicPeriod"/>
            </a:pPr>
            <a:endParaRPr lang="en-US" sz="2600" dirty="0" smtClean="0">
              <a:solidFill>
                <a:schemeClr val="accent6">
                  <a:lumMod val="50000"/>
                </a:schemeClr>
              </a:solidFill>
              <a:latin typeface="Arial" panose="020B0604020202020204" pitchFamily="34" charset="0"/>
              <a:cs typeface="Arial" panose="020B0604020202020204" pitchFamily="34" charset="0"/>
            </a:endParaRPr>
          </a:p>
          <a:p>
            <a:pPr marL="514350" indent="-514350">
              <a:lnSpc>
                <a:spcPct val="150000"/>
              </a:lnSpc>
              <a:buAutoNum type="arabicPeriod"/>
            </a:pPr>
            <a:endParaRPr lang="en-US" sz="2600" dirty="0" smtClean="0">
              <a:solidFill>
                <a:schemeClr val="accent6">
                  <a:lumMod val="50000"/>
                </a:schemeClr>
              </a:solidFill>
              <a:latin typeface="Arial" panose="020B0604020202020204" pitchFamily="34" charset="0"/>
              <a:cs typeface="Arial" panose="020B0604020202020204" pitchFamily="34" charset="0"/>
            </a:endParaRPr>
          </a:p>
          <a:p>
            <a:pPr marL="514350" indent="-514350">
              <a:lnSpc>
                <a:spcPct val="150000"/>
              </a:lnSpc>
              <a:buAutoNum type="arabicPeriod"/>
            </a:pPr>
            <a:endParaRPr lang="en-ZA" sz="2600" dirty="0" smtClean="0">
              <a:solidFill>
                <a:schemeClr val="accent6">
                  <a:lumMod val="50000"/>
                </a:schemeClr>
              </a:solidFill>
              <a:latin typeface="Arial" panose="020B0604020202020204" pitchFamily="34" charset="0"/>
              <a:cs typeface="Arial" panose="020B0604020202020204" pitchFamily="34" charset="0"/>
            </a:endParaRPr>
          </a:p>
          <a:p>
            <a:pPr marL="514350" indent="-514350">
              <a:lnSpc>
                <a:spcPct val="150000"/>
              </a:lnSpc>
              <a:buAutoNum type="arabicPeriod"/>
            </a:pPr>
            <a:endParaRPr lang="en-ZA" sz="2600" dirty="0" smtClean="0">
              <a:solidFill>
                <a:schemeClr val="accent6">
                  <a:lumMod val="50000"/>
                </a:schemeClr>
              </a:solidFill>
              <a:latin typeface="Arial" panose="020B0604020202020204" pitchFamily="34" charset="0"/>
              <a:cs typeface="Arial" panose="020B0604020202020204" pitchFamily="34" charset="0"/>
            </a:endParaRPr>
          </a:p>
          <a:p>
            <a:pPr>
              <a:lnSpc>
                <a:spcPct val="150000"/>
              </a:lnSpc>
            </a:pPr>
            <a:endParaRPr lang="en-ZA" sz="2800" b="0" dirty="0">
              <a:solidFill>
                <a:schemeClr val="tx1"/>
              </a:solidFill>
              <a:latin typeface="+mn-lt"/>
              <a:cs typeface="Arial" panose="020B0604020202020204" pitchFamily="34" charset="0"/>
            </a:endParaRPr>
          </a:p>
          <a:p>
            <a:pPr>
              <a:lnSpc>
                <a:spcPct val="150000"/>
              </a:lnSpc>
            </a:pPr>
            <a:endParaRPr lang="en-ZA" sz="2800" b="0" dirty="0" smtClean="0">
              <a:solidFill>
                <a:schemeClr val="tx1"/>
              </a:solidFill>
              <a:latin typeface="+mn-lt"/>
              <a:cs typeface="Arial" panose="020B0604020202020204" pitchFamily="34" charset="0"/>
            </a:endParaRPr>
          </a:p>
          <a:p>
            <a:pPr>
              <a:lnSpc>
                <a:spcPct val="150000"/>
              </a:lnSpc>
            </a:pPr>
            <a:endParaRPr lang="en-ZA" sz="2800" b="0" dirty="0">
              <a:solidFill>
                <a:schemeClr val="tx1"/>
              </a:solidFill>
              <a:latin typeface="+mn-lt"/>
              <a:cs typeface="Arial" panose="020B0604020202020204" pitchFamily="34" charset="0"/>
            </a:endParaRPr>
          </a:p>
          <a:p>
            <a:pPr>
              <a:lnSpc>
                <a:spcPct val="150000"/>
              </a:lnSpc>
            </a:pPr>
            <a:endParaRPr lang="en-ZA" sz="2800" b="0" dirty="0" smtClean="0">
              <a:solidFill>
                <a:schemeClr val="tx1"/>
              </a:solidFill>
              <a:latin typeface="+mn-lt"/>
              <a:cs typeface="Arial" panose="020B0604020202020204" pitchFamily="34" charset="0"/>
            </a:endParaRPr>
          </a:p>
          <a:p>
            <a:pPr>
              <a:lnSpc>
                <a:spcPct val="150000"/>
              </a:lnSpc>
            </a:pPr>
            <a:endParaRPr lang="en-ZA" sz="2800" b="0" dirty="0">
              <a:solidFill>
                <a:schemeClr val="tx1"/>
              </a:solidFill>
              <a:latin typeface="+mn-lt"/>
              <a:cs typeface="Arial" panose="020B0604020202020204" pitchFamily="34" charset="0"/>
            </a:endParaRPr>
          </a:p>
          <a:p>
            <a:pPr>
              <a:lnSpc>
                <a:spcPct val="150000"/>
              </a:lnSpc>
            </a:pPr>
            <a:endParaRPr lang="en-ZA" sz="2800" b="0" dirty="0" smtClean="0">
              <a:solidFill>
                <a:schemeClr val="tx1"/>
              </a:solidFill>
              <a:latin typeface="+mn-lt"/>
              <a:cs typeface="Arial" panose="020B0604020202020204" pitchFamily="34" charset="0"/>
            </a:endParaRPr>
          </a:p>
          <a:p>
            <a:pPr marL="0" indent="0">
              <a:lnSpc>
                <a:spcPct val="150000"/>
              </a:lnSpc>
              <a:buNone/>
            </a:pPr>
            <a:endParaRPr lang="en-ZA" sz="2800" b="0" dirty="0">
              <a:solidFill>
                <a:schemeClr val="tx1"/>
              </a:solidFill>
              <a:latin typeface="+mn-lt"/>
              <a:cs typeface="Arial" panose="020B0604020202020204" pitchFamily="34" charset="0"/>
            </a:endParaRPr>
          </a:p>
        </p:txBody>
      </p:sp>
      <p:sp>
        <p:nvSpPr>
          <p:cNvPr id="4" name="Slide Number Placeholder 3"/>
          <p:cNvSpPr>
            <a:spLocks noGrp="1"/>
          </p:cNvSpPr>
          <p:nvPr>
            <p:ph type="sldNum" sz="quarter" idx="4"/>
          </p:nvPr>
        </p:nvSpPr>
        <p:spPr>
          <a:xfrm>
            <a:off x="8316416" y="6309320"/>
            <a:ext cx="609600" cy="365125"/>
          </a:xfrm>
        </p:spPr>
        <p:txBody>
          <a:bodyPr/>
          <a:lstStyle/>
          <a:p>
            <a:r>
              <a:rPr lang="en-ZA" sz="1200" dirty="0" smtClean="0">
                <a:solidFill>
                  <a:schemeClr val="tx1"/>
                </a:solidFill>
              </a:rPr>
              <a:t>2</a:t>
            </a:r>
          </a:p>
        </p:txBody>
      </p:sp>
    </p:spTree>
    <p:extLst>
      <p:ext uri="{BB962C8B-B14F-4D97-AF65-F5344CB8AC3E}">
        <p14:creationId xmlns:p14="http://schemas.microsoft.com/office/powerpoint/2010/main" xmlns="" val="4131358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392" y="188640"/>
            <a:ext cx="8229600" cy="710952"/>
          </a:xfrm>
        </p:spPr>
        <p:txBody>
          <a:bodyPr>
            <a:noAutofit/>
          </a:bodyPr>
          <a:lstStyle/>
          <a:p>
            <a:pPr algn="ctr"/>
            <a:r>
              <a:rPr lang="en-ZA" cap="all" dirty="0" smtClean="0">
                <a:solidFill>
                  <a:schemeClr val="accent2">
                    <a:lumMod val="75000"/>
                  </a:schemeClr>
                </a:solidFill>
                <a:latin typeface="Arial" pitchFamily="34" charset="0"/>
                <a:cs typeface="Arial" pitchFamily="34" charset="0"/>
              </a:rPr>
              <a:t>1. purpose</a:t>
            </a:r>
            <a:endParaRPr lang="en-ZA" cap="all" dirty="0">
              <a:solidFill>
                <a:schemeClr val="accent2">
                  <a:lumMod val="75000"/>
                </a:schemeClr>
              </a:solidFill>
              <a:latin typeface="Arial" pitchFamily="34" charset="0"/>
              <a:cs typeface="Arial" pitchFamily="34" charset="0"/>
            </a:endParaRPr>
          </a:p>
        </p:txBody>
      </p:sp>
      <p:sp>
        <p:nvSpPr>
          <p:cNvPr id="3" name="Content Placeholder 2"/>
          <p:cNvSpPr>
            <a:spLocks noGrp="1"/>
          </p:cNvSpPr>
          <p:nvPr>
            <p:ph idx="1"/>
          </p:nvPr>
        </p:nvSpPr>
        <p:spPr>
          <a:xfrm>
            <a:off x="395536" y="1844824"/>
            <a:ext cx="8136904" cy="2448272"/>
          </a:xfrm>
        </p:spPr>
        <p:txBody>
          <a:bodyPr>
            <a:noAutofit/>
          </a:bodyPr>
          <a:lstStyle/>
          <a:p>
            <a:r>
              <a:rPr lang="en-ZA" sz="2000" b="0" dirty="0" smtClean="0">
                <a:solidFill>
                  <a:schemeClr val="tx1"/>
                </a:solidFill>
              </a:rPr>
              <a:t>To provide the status update on the progress of the development of Enyokeni Cultural Precinct Project to date. </a:t>
            </a:r>
            <a:endParaRPr lang="en-ZA" sz="3600" b="0" dirty="0" smtClean="0">
              <a:solidFill>
                <a:schemeClr val="tx1"/>
              </a:solidFill>
              <a:latin typeface="+mn-lt"/>
            </a:endParaRPr>
          </a:p>
          <a:p>
            <a:pPr marL="0" indent="0">
              <a:buNone/>
            </a:pPr>
            <a:endParaRPr lang="en-ZA" sz="2800" b="0" dirty="0">
              <a:solidFill>
                <a:schemeClr val="tx1"/>
              </a:solidFill>
              <a:latin typeface="+mn-lt"/>
            </a:endParaRPr>
          </a:p>
        </p:txBody>
      </p:sp>
      <p:sp>
        <p:nvSpPr>
          <p:cNvPr id="5" name="Slide Number Placeholder 3"/>
          <p:cNvSpPr txBox="1">
            <a:spLocks/>
          </p:cNvSpPr>
          <p:nvPr/>
        </p:nvSpPr>
        <p:spPr>
          <a:xfrm>
            <a:off x="8100392" y="6237312"/>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ZA" sz="1200" dirty="0" smtClean="0"/>
              <a:t>3</a:t>
            </a:r>
          </a:p>
        </p:txBody>
      </p:sp>
    </p:spTree>
    <p:extLst>
      <p:ext uri="{BB962C8B-B14F-4D97-AF65-F5344CB8AC3E}">
        <p14:creationId xmlns:p14="http://schemas.microsoft.com/office/powerpoint/2010/main" xmlns="" val="3349401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576064"/>
          </a:xfrm>
        </p:spPr>
        <p:txBody>
          <a:bodyPr>
            <a:normAutofit fontScale="90000"/>
          </a:bodyPr>
          <a:lstStyle/>
          <a:p>
            <a:pPr algn="ctr"/>
            <a:r>
              <a:rPr lang="en-ZA" dirty="0" smtClean="0">
                <a:solidFill>
                  <a:schemeClr val="accent6">
                    <a:lumMod val="50000"/>
                  </a:schemeClr>
                </a:solidFill>
                <a:latin typeface="Arial" pitchFamily="34" charset="0"/>
                <a:cs typeface="Arial" pitchFamily="34" charset="0"/>
              </a:rPr>
              <a:t>  </a:t>
            </a:r>
            <a:r>
              <a:rPr lang="en-ZA" dirty="0" smtClean="0">
                <a:solidFill>
                  <a:schemeClr val="accent2">
                    <a:lumMod val="75000"/>
                  </a:schemeClr>
                </a:solidFill>
                <a:latin typeface="Arial" pitchFamily="34" charset="0"/>
                <a:cs typeface="Arial" pitchFamily="34" charset="0"/>
              </a:rPr>
              <a:t>2. BACKGROUND</a:t>
            </a:r>
            <a:endParaRPr lang="en-ZA" dirty="0">
              <a:solidFill>
                <a:schemeClr val="accent2">
                  <a:lumMod val="75000"/>
                </a:schemeClr>
              </a:solidFill>
              <a:latin typeface="Arial" pitchFamily="34" charset="0"/>
              <a:cs typeface="Arial" pitchFamily="34" charset="0"/>
            </a:endParaRPr>
          </a:p>
        </p:txBody>
      </p:sp>
      <p:sp>
        <p:nvSpPr>
          <p:cNvPr id="3" name="Content Placeholder 2"/>
          <p:cNvSpPr>
            <a:spLocks noGrp="1"/>
          </p:cNvSpPr>
          <p:nvPr>
            <p:ph idx="1"/>
          </p:nvPr>
        </p:nvSpPr>
        <p:spPr>
          <a:xfrm>
            <a:off x="179512" y="908720"/>
            <a:ext cx="8712968" cy="5141167"/>
          </a:xfrm>
        </p:spPr>
        <p:txBody>
          <a:bodyPr>
            <a:noAutofit/>
          </a:bodyPr>
          <a:lstStyle/>
          <a:p>
            <a:pPr algn="just"/>
            <a:endParaRPr lang="en-ZA" dirty="0" smtClean="0">
              <a:solidFill>
                <a:schemeClr val="accent6">
                  <a:lumMod val="50000"/>
                </a:schemeClr>
              </a:solidFill>
            </a:endParaRPr>
          </a:p>
          <a:p>
            <a:pPr algn="just">
              <a:spcBef>
                <a:spcPts val="400"/>
              </a:spcBef>
              <a:spcAft>
                <a:spcPts val="400"/>
              </a:spcAft>
            </a:pPr>
            <a:r>
              <a:rPr lang="en-ZA" b="0" dirty="0" smtClean="0">
                <a:solidFill>
                  <a:schemeClr val="tx1"/>
                </a:solidFill>
              </a:rPr>
              <a:t>On the 31 August to 1</a:t>
            </a:r>
            <a:r>
              <a:rPr lang="en-ZA" b="0" baseline="30000" dirty="0" smtClean="0">
                <a:solidFill>
                  <a:schemeClr val="tx1"/>
                </a:solidFill>
              </a:rPr>
              <a:t>st</a:t>
            </a:r>
            <a:r>
              <a:rPr lang="en-ZA" b="0" dirty="0" smtClean="0">
                <a:solidFill>
                  <a:schemeClr val="tx1"/>
                </a:solidFill>
              </a:rPr>
              <a:t> September 2013 the DAC had a meeting with His Majesty King Goodwill Zwelithini to discuss the </a:t>
            </a:r>
            <a:r>
              <a:rPr lang="en-ZA" b="0" dirty="0" err="1" smtClean="0">
                <a:solidFill>
                  <a:schemeClr val="tx1"/>
                </a:solidFill>
              </a:rPr>
              <a:t>Bhambatha</a:t>
            </a:r>
            <a:r>
              <a:rPr lang="en-ZA" b="0" dirty="0" smtClean="0">
                <a:solidFill>
                  <a:schemeClr val="tx1"/>
                </a:solidFill>
              </a:rPr>
              <a:t> Project.</a:t>
            </a:r>
          </a:p>
          <a:p>
            <a:pPr algn="just">
              <a:spcBef>
                <a:spcPts val="400"/>
              </a:spcBef>
              <a:spcAft>
                <a:spcPts val="400"/>
              </a:spcAft>
            </a:pPr>
            <a:r>
              <a:rPr lang="en-ZA" b="0" dirty="0" smtClean="0">
                <a:solidFill>
                  <a:schemeClr val="tx1"/>
                </a:solidFill>
              </a:rPr>
              <a:t>At this meeting His Majesty requested the DAC to assist with capital funding for the construction of the Cultural Arena to host culturally significant ceremonies and functions.</a:t>
            </a:r>
          </a:p>
          <a:p>
            <a:pPr algn="just">
              <a:spcBef>
                <a:spcPts val="400"/>
              </a:spcBef>
              <a:spcAft>
                <a:spcPts val="400"/>
              </a:spcAft>
            </a:pPr>
            <a:r>
              <a:rPr lang="en-US" b="0" dirty="0">
                <a:solidFill>
                  <a:schemeClr val="tx1"/>
                </a:solidFill>
              </a:rPr>
              <a:t>On 15 October 2013 the </a:t>
            </a:r>
            <a:r>
              <a:rPr lang="en-US" b="0" dirty="0" err="1">
                <a:solidFill>
                  <a:schemeClr val="tx1"/>
                </a:solidFill>
              </a:rPr>
              <a:t>Bhambatha</a:t>
            </a:r>
            <a:r>
              <a:rPr lang="en-US" b="0" dirty="0">
                <a:solidFill>
                  <a:schemeClr val="tx1"/>
                </a:solidFill>
              </a:rPr>
              <a:t> Project </a:t>
            </a:r>
            <a:r>
              <a:rPr lang="en-US" b="0" dirty="0" smtClean="0">
                <a:solidFill>
                  <a:schemeClr val="tx1"/>
                </a:solidFill>
              </a:rPr>
              <a:t>follow-up </a:t>
            </a:r>
            <a:r>
              <a:rPr lang="en-US" b="0" dirty="0">
                <a:solidFill>
                  <a:schemeClr val="tx1"/>
                </a:solidFill>
              </a:rPr>
              <a:t>meeting was held between DAC, </a:t>
            </a:r>
            <a:r>
              <a:rPr lang="en-US" b="0" dirty="0" err="1">
                <a:solidFill>
                  <a:schemeClr val="tx1"/>
                </a:solidFill>
              </a:rPr>
              <a:t>Zondi</a:t>
            </a:r>
            <a:r>
              <a:rPr lang="en-US" b="0" dirty="0">
                <a:solidFill>
                  <a:schemeClr val="tx1"/>
                </a:solidFill>
              </a:rPr>
              <a:t> Family and the Royal House in Nongoma</a:t>
            </a:r>
          </a:p>
          <a:p>
            <a:pPr algn="just">
              <a:spcBef>
                <a:spcPts val="400"/>
              </a:spcBef>
              <a:spcAft>
                <a:spcPts val="400"/>
              </a:spcAft>
            </a:pPr>
            <a:r>
              <a:rPr lang="en-US" b="0" dirty="0">
                <a:solidFill>
                  <a:schemeClr val="tx1"/>
                </a:solidFill>
              </a:rPr>
              <a:t>Her Majesty the Queen requested the feedback from DAC regarding the request by His Majesty for funding of the 2014 Reed Dance Ceremony, 2013 First Fruits Ceremony, and the Capital Funding for Cultural Arena. </a:t>
            </a:r>
          </a:p>
          <a:p>
            <a:pPr algn="just">
              <a:spcBef>
                <a:spcPts val="400"/>
              </a:spcBef>
              <a:spcAft>
                <a:spcPts val="400"/>
              </a:spcAft>
            </a:pPr>
            <a:r>
              <a:rPr lang="en-US" b="0" dirty="0">
                <a:solidFill>
                  <a:schemeClr val="tx1"/>
                </a:solidFill>
              </a:rPr>
              <a:t>The King requested DAC to assist with capital funding for the construction of the Cultural Arena for cultural significant ceremonies and functions as Reed Dance Ceremony (</a:t>
            </a:r>
            <a:r>
              <a:rPr lang="en-US" b="0" dirty="0" err="1">
                <a:solidFill>
                  <a:schemeClr val="tx1"/>
                </a:solidFill>
              </a:rPr>
              <a:t>uMkhosi</a:t>
            </a:r>
            <a:r>
              <a:rPr lang="en-US" b="0" dirty="0">
                <a:solidFill>
                  <a:schemeClr val="tx1"/>
                </a:solidFill>
              </a:rPr>
              <a:t> </a:t>
            </a:r>
            <a:r>
              <a:rPr lang="en-US" b="0" dirty="0" err="1">
                <a:solidFill>
                  <a:schemeClr val="tx1"/>
                </a:solidFill>
              </a:rPr>
              <a:t>woMhlanga</a:t>
            </a:r>
            <a:r>
              <a:rPr lang="en-US" b="0" dirty="0">
                <a:solidFill>
                  <a:schemeClr val="tx1"/>
                </a:solidFill>
              </a:rPr>
              <a:t>)</a:t>
            </a:r>
          </a:p>
          <a:p>
            <a:pPr algn="just">
              <a:spcBef>
                <a:spcPts val="400"/>
              </a:spcBef>
              <a:spcAft>
                <a:spcPts val="400"/>
              </a:spcAft>
            </a:pPr>
            <a:r>
              <a:rPr lang="en-US" b="0" dirty="0">
                <a:solidFill>
                  <a:schemeClr val="tx1"/>
                </a:solidFill>
              </a:rPr>
              <a:t>DAC responded by indicating that the Department will discuss the request from His Majesty. However, it would be recommended that the Royal Household submits the formal request in writing to the Department. </a:t>
            </a:r>
          </a:p>
          <a:p>
            <a:pPr algn="just">
              <a:spcBef>
                <a:spcPts val="400"/>
              </a:spcBef>
              <a:spcAft>
                <a:spcPts val="400"/>
              </a:spcAft>
            </a:pPr>
            <a:r>
              <a:rPr lang="en-ZA" b="0" dirty="0" smtClean="0">
                <a:solidFill>
                  <a:schemeClr val="tx1"/>
                </a:solidFill>
              </a:rPr>
              <a:t>The DAC eventually received a letter requesting the above on the 23 October 2013</a:t>
            </a:r>
            <a:endParaRPr lang="en-ZA" b="0" dirty="0">
              <a:solidFill>
                <a:schemeClr val="tx1"/>
              </a:solidFill>
            </a:endParaRPr>
          </a:p>
          <a:p>
            <a:pPr algn="just"/>
            <a:endParaRPr lang="en-ZA" dirty="0" smtClean="0">
              <a:solidFill>
                <a:schemeClr val="accent6">
                  <a:lumMod val="50000"/>
                </a:schemeClr>
              </a:solidFill>
            </a:endParaRPr>
          </a:p>
          <a:p>
            <a:pPr algn="just"/>
            <a:endParaRPr lang="en-US" dirty="0" smtClean="0">
              <a:solidFill>
                <a:schemeClr val="accent6">
                  <a:lumMod val="50000"/>
                </a:schemeClr>
              </a:solidFill>
            </a:endParaRPr>
          </a:p>
          <a:p>
            <a:pPr algn="just"/>
            <a:endParaRPr lang="en-ZA" dirty="0">
              <a:solidFill>
                <a:schemeClr val="accent6">
                  <a:lumMod val="50000"/>
                </a:schemeClr>
              </a:solidFill>
            </a:endParaRPr>
          </a:p>
          <a:p>
            <a:pPr marL="0" lvl="0" indent="0">
              <a:buNone/>
            </a:pPr>
            <a:endParaRPr lang="en-ZA" sz="1400" dirty="0" smtClean="0"/>
          </a:p>
        </p:txBody>
      </p:sp>
      <p:sp>
        <p:nvSpPr>
          <p:cNvPr id="4" name="Slide Number Placeholder 3"/>
          <p:cNvSpPr>
            <a:spLocks noGrp="1"/>
          </p:cNvSpPr>
          <p:nvPr>
            <p:ph type="sldNum" sz="quarter" idx="4"/>
          </p:nvPr>
        </p:nvSpPr>
        <p:spPr>
          <a:xfrm>
            <a:off x="8100392" y="6237312"/>
            <a:ext cx="609600" cy="365125"/>
          </a:xfrm>
        </p:spPr>
        <p:txBody>
          <a:bodyPr/>
          <a:lstStyle/>
          <a:p>
            <a:r>
              <a:rPr lang="en-ZA" sz="1200" dirty="0" smtClean="0"/>
              <a:t>4</a:t>
            </a:r>
          </a:p>
        </p:txBody>
      </p:sp>
    </p:spTree>
    <p:extLst>
      <p:ext uri="{BB962C8B-B14F-4D97-AF65-F5344CB8AC3E}">
        <p14:creationId xmlns:p14="http://schemas.microsoft.com/office/powerpoint/2010/main" xmlns="" val="41607297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576064"/>
          </a:xfrm>
        </p:spPr>
        <p:txBody>
          <a:bodyPr>
            <a:normAutofit fontScale="90000"/>
          </a:bodyPr>
          <a:lstStyle/>
          <a:p>
            <a:pPr algn="ctr"/>
            <a:r>
              <a:rPr lang="en-ZA" sz="3200" dirty="0" smtClean="0">
                <a:solidFill>
                  <a:schemeClr val="accent6">
                    <a:lumMod val="50000"/>
                  </a:schemeClr>
                </a:solidFill>
                <a:latin typeface="Arial" pitchFamily="34" charset="0"/>
                <a:cs typeface="Arial" pitchFamily="34" charset="0"/>
              </a:rPr>
              <a:t>  </a:t>
            </a:r>
            <a:r>
              <a:rPr lang="en-ZA" sz="3200" dirty="0" smtClean="0">
                <a:solidFill>
                  <a:schemeClr val="accent2">
                    <a:lumMod val="75000"/>
                  </a:schemeClr>
                </a:solidFill>
                <a:latin typeface="Arial" pitchFamily="34" charset="0"/>
                <a:cs typeface="Arial" pitchFamily="34" charset="0"/>
              </a:rPr>
              <a:t>2. BACKGROUND (</a:t>
            </a:r>
            <a:r>
              <a:rPr lang="en-ZA" sz="3200" dirty="0" err="1" smtClean="0">
                <a:solidFill>
                  <a:schemeClr val="accent2">
                    <a:lumMod val="75000"/>
                  </a:schemeClr>
                </a:solidFill>
                <a:latin typeface="Arial" pitchFamily="34" charset="0"/>
                <a:cs typeface="Arial" pitchFamily="34" charset="0"/>
              </a:rPr>
              <a:t>Cont</a:t>
            </a:r>
            <a:r>
              <a:rPr lang="en-ZA" sz="3200" dirty="0" smtClean="0">
                <a:solidFill>
                  <a:schemeClr val="accent2">
                    <a:lumMod val="75000"/>
                  </a:schemeClr>
                </a:solidFill>
                <a:latin typeface="Arial" pitchFamily="34" charset="0"/>
                <a:cs typeface="Arial" pitchFamily="34" charset="0"/>
              </a:rPr>
              <a:t>)</a:t>
            </a:r>
            <a:endParaRPr lang="en-ZA" sz="3200" dirty="0">
              <a:solidFill>
                <a:schemeClr val="accent2">
                  <a:lumMod val="75000"/>
                </a:schemeClr>
              </a:solidFill>
              <a:latin typeface="Arial" pitchFamily="34" charset="0"/>
              <a:cs typeface="Arial" pitchFamily="34" charset="0"/>
            </a:endParaRPr>
          </a:p>
        </p:txBody>
      </p:sp>
      <p:sp>
        <p:nvSpPr>
          <p:cNvPr id="3" name="Content Placeholder 2"/>
          <p:cNvSpPr>
            <a:spLocks noGrp="1"/>
          </p:cNvSpPr>
          <p:nvPr>
            <p:ph idx="1"/>
          </p:nvPr>
        </p:nvSpPr>
        <p:spPr>
          <a:xfrm>
            <a:off x="179512" y="1052736"/>
            <a:ext cx="8712968" cy="4997151"/>
          </a:xfrm>
        </p:spPr>
        <p:txBody>
          <a:bodyPr>
            <a:noAutofit/>
          </a:bodyPr>
          <a:lstStyle/>
          <a:p>
            <a:pPr algn="just">
              <a:spcBef>
                <a:spcPts val="500"/>
              </a:spcBef>
              <a:spcAft>
                <a:spcPts val="500"/>
              </a:spcAft>
            </a:pPr>
            <a:r>
              <a:rPr lang="en-ZA" sz="1800" b="0" dirty="0" smtClean="0">
                <a:solidFill>
                  <a:schemeClr val="tx1"/>
                </a:solidFill>
              </a:rPr>
              <a:t>The </a:t>
            </a:r>
            <a:r>
              <a:rPr lang="en-ZA" sz="1800" b="0" dirty="0">
                <a:solidFill>
                  <a:schemeClr val="tx1"/>
                </a:solidFill>
              </a:rPr>
              <a:t>Department of Arts and Culture (</a:t>
            </a:r>
            <a:r>
              <a:rPr lang="en-ZA" sz="1800" b="0" dirty="0" smtClean="0">
                <a:solidFill>
                  <a:schemeClr val="tx1"/>
                </a:solidFill>
              </a:rPr>
              <a:t>DAC) launched the Enyokeni Cultural Precinct project </a:t>
            </a:r>
            <a:r>
              <a:rPr lang="en-US" sz="1800" b="0" dirty="0">
                <a:solidFill>
                  <a:schemeClr val="tx1"/>
                </a:solidFill>
              </a:rPr>
              <a:t>on the 29th </a:t>
            </a:r>
            <a:r>
              <a:rPr lang="en-US" sz="1800" b="0" dirty="0" smtClean="0">
                <a:solidFill>
                  <a:schemeClr val="tx1"/>
                </a:solidFill>
              </a:rPr>
              <a:t>April 2014. </a:t>
            </a:r>
          </a:p>
          <a:p>
            <a:pPr algn="just">
              <a:spcBef>
                <a:spcPts val="500"/>
              </a:spcBef>
              <a:spcAft>
                <a:spcPts val="500"/>
              </a:spcAft>
            </a:pPr>
            <a:r>
              <a:rPr lang="en-US" sz="1800" b="0" dirty="0" smtClean="0">
                <a:solidFill>
                  <a:schemeClr val="tx1"/>
                </a:solidFill>
              </a:rPr>
              <a:t>The </a:t>
            </a:r>
            <a:r>
              <a:rPr lang="en-US" sz="1800" b="0" dirty="0">
                <a:solidFill>
                  <a:schemeClr val="tx1"/>
                </a:solidFill>
              </a:rPr>
              <a:t>year of 2014 was the significant year of the celebration of the 30th anniversary of the revival of the Royal Reed Dance Ceremony. The Reed Dance ceremony witnessed massive growth in number of participants from 500 in 1984 to almost 50 000 in </a:t>
            </a:r>
            <a:r>
              <a:rPr lang="en-US" sz="1800" b="0" dirty="0" smtClean="0">
                <a:solidFill>
                  <a:schemeClr val="tx1"/>
                </a:solidFill>
              </a:rPr>
              <a:t>2013.</a:t>
            </a:r>
            <a:endParaRPr lang="en-ZA" sz="1800" b="0" dirty="0" smtClean="0">
              <a:solidFill>
                <a:schemeClr val="tx1"/>
              </a:solidFill>
            </a:endParaRPr>
          </a:p>
          <a:p>
            <a:pPr algn="just">
              <a:spcBef>
                <a:spcPts val="500"/>
              </a:spcBef>
              <a:spcAft>
                <a:spcPts val="500"/>
              </a:spcAft>
            </a:pPr>
            <a:r>
              <a:rPr lang="en-US" sz="1800" b="0" dirty="0">
                <a:solidFill>
                  <a:schemeClr val="tx1"/>
                </a:solidFill>
              </a:rPr>
              <a:t>Enyokeni Cultural Precinct project is a multi-cultural activities and heritage precinct intended for the promotion and preservation of arts, culture and heritage through hosting various cultural heritage festivities and ceremonies that </a:t>
            </a:r>
            <a:r>
              <a:rPr lang="en-US" sz="1800" b="0" dirty="0" smtClean="0">
                <a:solidFill>
                  <a:schemeClr val="tx1"/>
                </a:solidFill>
              </a:rPr>
              <a:t>are of </a:t>
            </a:r>
            <a:r>
              <a:rPr lang="en-US" sz="1800" b="0" dirty="0">
                <a:solidFill>
                  <a:schemeClr val="tx1"/>
                </a:solidFill>
              </a:rPr>
              <a:t>great significance to the </a:t>
            </a:r>
            <a:r>
              <a:rPr lang="en-US" sz="1800" b="0" dirty="0" smtClean="0">
                <a:solidFill>
                  <a:schemeClr val="tx1"/>
                </a:solidFill>
              </a:rPr>
              <a:t>nation.</a:t>
            </a:r>
          </a:p>
          <a:p>
            <a:pPr algn="just">
              <a:spcBef>
                <a:spcPts val="500"/>
              </a:spcBef>
              <a:spcAft>
                <a:spcPts val="500"/>
              </a:spcAft>
            </a:pPr>
            <a:r>
              <a:rPr lang="en-US" sz="1800" b="0" dirty="0">
                <a:solidFill>
                  <a:schemeClr val="tx1"/>
                </a:solidFill>
              </a:rPr>
              <a:t>The precinct serves as a pilot in keeping with the Intangible </a:t>
            </a:r>
            <a:r>
              <a:rPr lang="en-US" sz="1800" b="0" dirty="0" smtClean="0">
                <a:solidFill>
                  <a:schemeClr val="tx1"/>
                </a:solidFill>
              </a:rPr>
              <a:t>Cultural Heritage draft Policy </a:t>
            </a:r>
            <a:r>
              <a:rPr lang="en-US" sz="1800" b="0" dirty="0">
                <a:solidFill>
                  <a:schemeClr val="tx1"/>
                </a:solidFill>
              </a:rPr>
              <a:t>to support various traditional communities to protect and promote vast indigenous knowledge and help in transmitting it from one generation to the next in partnership with traditional authorities across South Africa. </a:t>
            </a:r>
            <a:endParaRPr lang="en-US" sz="1800" b="0" dirty="0" smtClean="0">
              <a:solidFill>
                <a:schemeClr val="tx1"/>
              </a:solidFill>
            </a:endParaRPr>
          </a:p>
          <a:p>
            <a:pPr algn="just"/>
            <a:endParaRPr lang="en-ZA" dirty="0">
              <a:solidFill>
                <a:schemeClr val="accent6">
                  <a:lumMod val="50000"/>
                </a:schemeClr>
              </a:solidFill>
            </a:endParaRPr>
          </a:p>
          <a:p>
            <a:pPr marL="0" lvl="0" indent="0">
              <a:buNone/>
            </a:pPr>
            <a:endParaRPr lang="en-ZA" sz="1400" dirty="0" smtClean="0"/>
          </a:p>
        </p:txBody>
      </p:sp>
      <p:sp>
        <p:nvSpPr>
          <p:cNvPr id="4" name="Slide Number Placeholder 3"/>
          <p:cNvSpPr>
            <a:spLocks noGrp="1"/>
          </p:cNvSpPr>
          <p:nvPr>
            <p:ph type="sldNum" sz="quarter" idx="4"/>
          </p:nvPr>
        </p:nvSpPr>
        <p:spPr>
          <a:xfrm>
            <a:off x="8100392" y="6237312"/>
            <a:ext cx="609600" cy="365125"/>
          </a:xfrm>
        </p:spPr>
        <p:txBody>
          <a:bodyPr/>
          <a:lstStyle/>
          <a:p>
            <a:r>
              <a:rPr lang="en-ZA" sz="1200" dirty="0" smtClean="0"/>
              <a:t>5</a:t>
            </a:r>
          </a:p>
        </p:txBody>
      </p:sp>
    </p:spTree>
    <p:extLst>
      <p:ext uri="{BB962C8B-B14F-4D97-AF65-F5344CB8AC3E}">
        <p14:creationId xmlns:p14="http://schemas.microsoft.com/office/powerpoint/2010/main" xmlns="" val="1225713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576064"/>
          </a:xfrm>
        </p:spPr>
        <p:txBody>
          <a:bodyPr>
            <a:normAutofit fontScale="90000"/>
          </a:bodyPr>
          <a:lstStyle/>
          <a:p>
            <a:pPr algn="ctr"/>
            <a:r>
              <a:rPr lang="en-ZA" sz="4000" dirty="0" smtClean="0">
                <a:solidFill>
                  <a:schemeClr val="accent6">
                    <a:lumMod val="50000"/>
                  </a:schemeClr>
                </a:solidFill>
                <a:latin typeface="+mj-lt"/>
              </a:rPr>
              <a:t>  </a:t>
            </a:r>
            <a:r>
              <a:rPr lang="en-ZA" sz="2800" dirty="0">
                <a:solidFill>
                  <a:schemeClr val="accent2">
                    <a:lumMod val="75000"/>
                  </a:schemeClr>
                </a:solidFill>
                <a:latin typeface="Arial" pitchFamily="34" charset="0"/>
                <a:cs typeface="Arial" pitchFamily="34" charset="0"/>
              </a:rPr>
              <a:t>3</a:t>
            </a:r>
            <a:r>
              <a:rPr lang="en-ZA" sz="2800" dirty="0" smtClean="0">
                <a:solidFill>
                  <a:schemeClr val="accent2">
                    <a:lumMod val="75000"/>
                  </a:schemeClr>
                </a:solidFill>
                <a:latin typeface="Arial" pitchFamily="34" charset="0"/>
                <a:cs typeface="Arial" pitchFamily="34" charset="0"/>
              </a:rPr>
              <a:t>. TERMS OF REFERENCE AND BRIEF</a:t>
            </a:r>
            <a:endParaRPr lang="en-ZA" sz="2800" dirty="0">
              <a:solidFill>
                <a:schemeClr val="accent2">
                  <a:lumMod val="75000"/>
                </a:schemeClr>
              </a:solidFill>
              <a:latin typeface="Arial" pitchFamily="34" charset="0"/>
              <a:cs typeface="Arial" pitchFamily="34" charset="0"/>
            </a:endParaRPr>
          </a:p>
        </p:txBody>
      </p:sp>
      <p:sp>
        <p:nvSpPr>
          <p:cNvPr id="3" name="Content Placeholder 2"/>
          <p:cNvSpPr>
            <a:spLocks noGrp="1"/>
          </p:cNvSpPr>
          <p:nvPr>
            <p:ph idx="1"/>
          </p:nvPr>
        </p:nvSpPr>
        <p:spPr>
          <a:xfrm>
            <a:off x="179512" y="1052736"/>
            <a:ext cx="8712968" cy="4997151"/>
          </a:xfrm>
        </p:spPr>
        <p:txBody>
          <a:bodyPr>
            <a:noAutofit/>
          </a:bodyPr>
          <a:lstStyle/>
          <a:p>
            <a:pPr algn="just">
              <a:spcBef>
                <a:spcPts val="600"/>
              </a:spcBef>
              <a:spcAft>
                <a:spcPts val="600"/>
              </a:spcAft>
            </a:pPr>
            <a:r>
              <a:rPr lang="en-US" b="0" dirty="0">
                <a:solidFill>
                  <a:schemeClr val="tx1"/>
                </a:solidFill>
              </a:rPr>
              <a:t>The MOA outlines the terms of reference in terms what is expected of both </a:t>
            </a:r>
            <a:r>
              <a:rPr lang="en-US" b="0" dirty="0" smtClean="0">
                <a:solidFill>
                  <a:schemeClr val="tx1"/>
                </a:solidFill>
              </a:rPr>
              <a:t>IDT </a:t>
            </a:r>
            <a:r>
              <a:rPr lang="en-US" b="0" dirty="0">
                <a:solidFill>
                  <a:schemeClr val="tx1"/>
                </a:solidFill>
              </a:rPr>
              <a:t>and DAC.</a:t>
            </a:r>
          </a:p>
          <a:p>
            <a:pPr algn="just">
              <a:spcBef>
                <a:spcPts val="600"/>
              </a:spcBef>
              <a:spcAft>
                <a:spcPts val="600"/>
              </a:spcAft>
            </a:pPr>
            <a:r>
              <a:rPr lang="en-US" b="0" dirty="0">
                <a:solidFill>
                  <a:schemeClr val="tx1"/>
                </a:solidFill>
              </a:rPr>
              <a:t>The instruction letter outlines the brief of the project scope</a:t>
            </a:r>
            <a:r>
              <a:rPr lang="en-US" b="0" dirty="0" smtClean="0">
                <a:solidFill>
                  <a:schemeClr val="tx1"/>
                </a:solidFill>
              </a:rPr>
              <a:t>.</a:t>
            </a:r>
            <a:endParaRPr lang="en-US" b="0" dirty="0">
              <a:solidFill>
                <a:schemeClr val="tx1"/>
              </a:solidFill>
            </a:endParaRPr>
          </a:p>
          <a:p>
            <a:pPr algn="just">
              <a:spcBef>
                <a:spcPts val="600"/>
              </a:spcBef>
              <a:spcAft>
                <a:spcPts val="600"/>
              </a:spcAft>
            </a:pPr>
            <a:r>
              <a:rPr lang="en-US" b="0" dirty="0" smtClean="0">
                <a:solidFill>
                  <a:schemeClr val="tx1"/>
                </a:solidFill>
              </a:rPr>
              <a:t>The </a:t>
            </a:r>
            <a:r>
              <a:rPr lang="en-US" b="0" dirty="0">
                <a:solidFill>
                  <a:schemeClr val="tx1"/>
                </a:solidFill>
              </a:rPr>
              <a:t>IDT received an appointment letter from the DAC dated 08 November 2013 for the implementation of Heritage and Library Projects</a:t>
            </a:r>
            <a:r>
              <a:rPr lang="en-US" b="0" dirty="0" smtClean="0">
                <a:solidFill>
                  <a:schemeClr val="tx1"/>
                </a:solidFill>
              </a:rPr>
              <a:t>.</a:t>
            </a:r>
            <a:endParaRPr lang="en-ZA" b="0" dirty="0" smtClean="0">
              <a:solidFill>
                <a:schemeClr val="tx1"/>
              </a:solidFill>
            </a:endParaRPr>
          </a:p>
          <a:p>
            <a:pPr algn="just">
              <a:spcBef>
                <a:spcPts val="600"/>
              </a:spcBef>
              <a:spcAft>
                <a:spcPts val="600"/>
              </a:spcAft>
            </a:pPr>
            <a:r>
              <a:rPr lang="en-ZA" b="0" dirty="0" smtClean="0">
                <a:solidFill>
                  <a:schemeClr val="tx1"/>
                </a:solidFill>
              </a:rPr>
              <a:t>The Department of Arts and Culture (DAC) and the IDT entered into a Memorandum of Agreement (MOA) in January 2014.</a:t>
            </a:r>
            <a:r>
              <a:rPr lang="en-US" b="0" dirty="0" smtClean="0">
                <a:solidFill>
                  <a:schemeClr val="tx1"/>
                </a:solidFill>
              </a:rPr>
              <a:t> </a:t>
            </a:r>
          </a:p>
          <a:p>
            <a:pPr algn="just">
              <a:spcBef>
                <a:spcPts val="600"/>
              </a:spcBef>
              <a:spcAft>
                <a:spcPts val="600"/>
              </a:spcAft>
            </a:pPr>
            <a:r>
              <a:rPr lang="en-US" b="0" dirty="0" smtClean="0">
                <a:solidFill>
                  <a:schemeClr val="tx1"/>
                </a:solidFill>
              </a:rPr>
              <a:t>The scope of the MOA was to implement short term and long term infrastructure delivery related to the following programs:</a:t>
            </a:r>
          </a:p>
          <a:p>
            <a:pPr lvl="1" algn="just">
              <a:spcBef>
                <a:spcPts val="600"/>
              </a:spcBef>
              <a:spcAft>
                <a:spcPts val="600"/>
              </a:spcAft>
            </a:pPr>
            <a:r>
              <a:rPr lang="en-US" sz="1400" b="0" dirty="0" smtClean="0">
                <a:solidFill>
                  <a:schemeClr val="tx1"/>
                </a:solidFill>
              </a:rPr>
              <a:t>1.Establishment of a Project Management Office (PMO)</a:t>
            </a:r>
          </a:p>
          <a:p>
            <a:pPr lvl="1" algn="just">
              <a:spcBef>
                <a:spcPts val="600"/>
              </a:spcBef>
              <a:spcAft>
                <a:spcPts val="600"/>
              </a:spcAft>
            </a:pPr>
            <a:r>
              <a:rPr lang="en-US" sz="1400" b="0" dirty="0" smtClean="0">
                <a:solidFill>
                  <a:schemeClr val="tx1"/>
                </a:solidFill>
              </a:rPr>
              <a:t>2. Libraries and Community </a:t>
            </a:r>
            <a:r>
              <a:rPr lang="en-US" sz="1400" b="0" dirty="0" err="1" smtClean="0">
                <a:solidFill>
                  <a:schemeClr val="tx1"/>
                </a:solidFill>
              </a:rPr>
              <a:t>Centres</a:t>
            </a:r>
            <a:endParaRPr lang="en-US" sz="1400" b="0" dirty="0" smtClean="0">
              <a:solidFill>
                <a:schemeClr val="tx1"/>
              </a:solidFill>
            </a:endParaRPr>
          </a:p>
          <a:p>
            <a:pPr lvl="1" algn="just">
              <a:spcBef>
                <a:spcPts val="600"/>
              </a:spcBef>
              <a:spcAft>
                <a:spcPts val="600"/>
              </a:spcAft>
            </a:pPr>
            <a:r>
              <a:rPr lang="en-US" sz="1400" b="0" dirty="0" smtClean="0">
                <a:solidFill>
                  <a:schemeClr val="tx1"/>
                </a:solidFill>
              </a:rPr>
              <a:t>3. Heritage Projects</a:t>
            </a:r>
          </a:p>
          <a:p>
            <a:pPr lvl="1" algn="just">
              <a:spcBef>
                <a:spcPts val="600"/>
              </a:spcBef>
              <a:spcAft>
                <a:spcPts val="600"/>
              </a:spcAft>
            </a:pPr>
            <a:r>
              <a:rPr lang="en-US" sz="1400" b="0" dirty="0" smtClean="0">
                <a:solidFill>
                  <a:schemeClr val="tx1"/>
                </a:solidFill>
              </a:rPr>
              <a:t>4. Facilities Management</a:t>
            </a:r>
          </a:p>
          <a:p>
            <a:pPr algn="just">
              <a:spcBef>
                <a:spcPts val="600"/>
              </a:spcBef>
              <a:spcAft>
                <a:spcPts val="600"/>
              </a:spcAft>
            </a:pPr>
            <a:r>
              <a:rPr lang="en-US" b="0" dirty="0" smtClean="0">
                <a:solidFill>
                  <a:schemeClr val="tx1"/>
                </a:solidFill>
              </a:rPr>
              <a:t>The DAC issued a letter of instruction to the IDT to proceed with urgent implementation of </a:t>
            </a:r>
            <a:r>
              <a:rPr lang="en-US" b="0" dirty="0" err="1" smtClean="0">
                <a:solidFill>
                  <a:schemeClr val="tx1"/>
                </a:solidFill>
              </a:rPr>
              <a:t>Enyokeni</a:t>
            </a:r>
            <a:r>
              <a:rPr lang="en-US" b="0" dirty="0" smtClean="0">
                <a:solidFill>
                  <a:schemeClr val="tx1"/>
                </a:solidFill>
              </a:rPr>
              <a:t> Cultural Precinct in particular dated 12 March 2014.</a:t>
            </a:r>
          </a:p>
          <a:p>
            <a:pPr algn="just"/>
            <a:endParaRPr lang="en-US" dirty="0" smtClean="0">
              <a:solidFill>
                <a:schemeClr val="accent6">
                  <a:lumMod val="50000"/>
                </a:schemeClr>
              </a:solidFill>
            </a:endParaRPr>
          </a:p>
          <a:p>
            <a:pPr algn="just"/>
            <a:endParaRPr lang="en-ZA" dirty="0">
              <a:solidFill>
                <a:schemeClr val="accent6">
                  <a:lumMod val="50000"/>
                </a:schemeClr>
              </a:solidFill>
            </a:endParaRPr>
          </a:p>
          <a:p>
            <a:pPr marL="0" lvl="0" indent="0">
              <a:buNone/>
            </a:pPr>
            <a:endParaRPr lang="en-ZA" sz="1400" dirty="0" smtClean="0"/>
          </a:p>
        </p:txBody>
      </p:sp>
      <p:sp>
        <p:nvSpPr>
          <p:cNvPr id="4" name="Slide Number Placeholder 3"/>
          <p:cNvSpPr>
            <a:spLocks noGrp="1"/>
          </p:cNvSpPr>
          <p:nvPr>
            <p:ph type="sldNum" sz="quarter" idx="4"/>
          </p:nvPr>
        </p:nvSpPr>
        <p:spPr>
          <a:xfrm>
            <a:off x="8100392" y="6237312"/>
            <a:ext cx="609600" cy="365125"/>
          </a:xfrm>
        </p:spPr>
        <p:txBody>
          <a:bodyPr/>
          <a:lstStyle/>
          <a:p>
            <a:r>
              <a:rPr lang="en-ZA" sz="1200" dirty="0" smtClean="0">
                <a:solidFill>
                  <a:schemeClr val="tx1"/>
                </a:solidFill>
              </a:rPr>
              <a:t>6</a:t>
            </a:r>
          </a:p>
        </p:txBody>
      </p:sp>
    </p:spTree>
    <p:extLst>
      <p:ext uri="{BB962C8B-B14F-4D97-AF65-F5344CB8AC3E}">
        <p14:creationId xmlns:p14="http://schemas.microsoft.com/office/powerpoint/2010/main" xmlns="" val="4120002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1008112"/>
          </a:xfrm>
        </p:spPr>
        <p:txBody>
          <a:bodyPr>
            <a:noAutofit/>
          </a:bodyPr>
          <a:lstStyle/>
          <a:p>
            <a:pPr algn="ctr"/>
            <a:r>
              <a:rPr lang="en-ZA" sz="3200" dirty="0" smtClean="0">
                <a:solidFill>
                  <a:schemeClr val="accent6">
                    <a:lumMod val="50000"/>
                  </a:schemeClr>
                </a:solidFill>
                <a:latin typeface="+mj-lt"/>
              </a:rPr>
              <a:t>  </a:t>
            </a:r>
            <a:r>
              <a:rPr lang="en-ZA" sz="3200" dirty="0">
                <a:solidFill>
                  <a:schemeClr val="accent2">
                    <a:lumMod val="75000"/>
                  </a:schemeClr>
                </a:solidFill>
                <a:latin typeface="+mj-lt"/>
              </a:rPr>
              <a:t>4</a:t>
            </a:r>
            <a:r>
              <a:rPr lang="en-ZA" sz="3200" dirty="0" smtClean="0">
                <a:solidFill>
                  <a:schemeClr val="accent2">
                    <a:lumMod val="75000"/>
                  </a:schemeClr>
                </a:solidFill>
                <a:latin typeface="+mj-lt"/>
              </a:rPr>
              <a:t>. SCOPE OF WORK AND BUDGET AS PER INSTRUCTION LETTER</a:t>
            </a:r>
            <a:endParaRPr lang="en-ZA" sz="3200" dirty="0">
              <a:solidFill>
                <a:schemeClr val="accent2">
                  <a:lumMod val="75000"/>
                </a:schemeClr>
              </a:solidFill>
              <a:latin typeface="+mj-lt"/>
            </a:endParaRPr>
          </a:p>
        </p:txBody>
      </p:sp>
      <p:sp>
        <p:nvSpPr>
          <p:cNvPr id="3" name="Content Placeholder 2"/>
          <p:cNvSpPr>
            <a:spLocks noGrp="1"/>
          </p:cNvSpPr>
          <p:nvPr>
            <p:ph idx="1"/>
          </p:nvPr>
        </p:nvSpPr>
        <p:spPr>
          <a:xfrm>
            <a:off x="179512" y="1484784"/>
            <a:ext cx="8712968" cy="4565103"/>
          </a:xfrm>
        </p:spPr>
        <p:txBody>
          <a:bodyPr>
            <a:noAutofit/>
          </a:bodyPr>
          <a:lstStyle/>
          <a:p>
            <a:pPr marL="457200" lvl="1" indent="0" algn="just">
              <a:buNone/>
            </a:pPr>
            <a:endParaRPr lang="en-US" dirty="0">
              <a:solidFill>
                <a:schemeClr val="accent6">
                  <a:lumMod val="50000"/>
                </a:schemeClr>
              </a:solidFill>
            </a:endParaRPr>
          </a:p>
          <a:p>
            <a:pPr algn="just">
              <a:spcBef>
                <a:spcPts val="600"/>
              </a:spcBef>
              <a:spcAft>
                <a:spcPts val="600"/>
              </a:spcAft>
            </a:pPr>
            <a:r>
              <a:rPr lang="en-US" sz="2000" b="0" dirty="0" smtClean="0">
                <a:solidFill>
                  <a:schemeClr val="tx1"/>
                </a:solidFill>
              </a:rPr>
              <a:t>Bulk Earthworks</a:t>
            </a:r>
          </a:p>
          <a:p>
            <a:pPr algn="just">
              <a:spcBef>
                <a:spcPts val="600"/>
              </a:spcBef>
              <a:spcAft>
                <a:spcPts val="600"/>
              </a:spcAft>
            </a:pPr>
            <a:r>
              <a:rPr lang="en-US" sz="2000" b="0" dirty="0" smtClean="0">
                <a:solidFill>
                  <a:schemeClr val="tx1"/>
                </a:solidFill>
              </a:rPr>
              <a:t>Parking and Access Roads</a:t>
            </a:r>
          </a:p>
          <a:p>
            <a:pPr algn="just">
              <a:spcBef>
                <a:spcPts val="600"/>
              </a:spcBef>
              <a:spcAft>
                <a:spcPts val="600"/>
              </a:spcAft>
            </a:pPr>
            <a:r>
              <a:rPr lang="en-US" sz="2000" b="0" dirty="0" smtClean="0">
                <a:solidFill>
                  <a:schemeClr val="tx1"/>
                </a:solidFill>
              </a:rPr>
              <a:t>Infrastructure: Accommodation; 50 000 Maidens and 2000 guests</a:t>
            </a:r>
          </a:p>
          <a:p>
            <a:pPr algn="just">
              <a:spcBef>
                <a:spcPts val="600"/>
              </a:spcBef>
              <a:spcAft>
                <a:spcPts val="600"/>
              </a:spcAft>
            </a:pPr>
            <a:r>
              <a:rPr lang="en-US" sz="2000" b="0" dirty="0" smtClean="0">
                <a:solidFill>
                  <a:schemeClr val="tx1"/>
                </a:solidFill>
              </a:rPr>
              <a:t>Ablution Facilities</a:t>
            </a:r>
          </a:p>
          <a:p>
            <a:pPr algn="just">
              <a:spcBef>
                <a:spcPts val="600"/>
              </a:spcBef>
              <a:spcAft>
                <a:spcPts val="600"/>
              </a:spcAft>
            </a:pPr>
            <a:r>
              <a:rPr lang="en-US" sz="2000" b="0" dirty="0" smtClean="0">
                <a:solidFill>
                  <a:schemeClr val="tx1"/>
                </a:solidFill>
              </a:rPr>
              <a:t>5 Catering Facilities and Equipment</a:t>
            </a:r>
          </a:p>
          <a:p>
            <a:pPr algn="just">
              <a:spcBef>
                <a:spcPts val="600"/>
              </a:spcBef>
              <a:spcAft>
                <a:spcPts val="600"/>
              </a:spcAft>
            </a:pPr>
            <a:r>
              <a:rPr lang="en-US" sz="2000" b="0" dirty="0" smtClean="0">
                <a:solidFill>
                  <a:schemeClr val="tx1"/>
                </a:solidFill>
              </a:rPr>
              <a:t>The initial total budget allocated for the project construction was R100m excluding professional fees and IDT Management Fees.</a:t>
            </a:r>
          </a:p>
          <a:p>
            <a:pPr marL="0" indent="0" algn="just">
              <a:buNone/>
            </a:pPr>
            <a:endParaRPr lang="en-US" dirty="0" smtClean="0">
              <a:solidFill>
                <a:schemeClr val="accent6">
                  <a:lumMod val="50000"/>
                </a:schemeClr>
              </a:solidFill>
            </a:endParaRPr>
          </a:p>
          <a:p>
            <a:pPr algn="just"/>
            <a:endParaRPr lang="en-US" dirty="0" smtClean="0">
              <a:solidFill>
                <a:schemeClr val="accent6">
                  <a:lumMod val="50000"/>
                </a:schemeClr>
              </a:solidFill>
            </a:endParaRPr>
          </a:p>
          <a:p>
            <a:pPr algn="just"/>
            <a:endParaRPr lang="en-ZA" dirty="0">
              <a:solidFill>
                <a:schemeClr val="accent6">
                  <a:lumMod val="50000"/>
                </a:schemeClr>
              </a:solidFill>
            </a:endParaRPr>
          </a:p>
          <a:p>
            <a:pPr marL="0" lvl="0" indent="0">
              <a:buNone/>
            </a:pPr>
            <a:endParaRPr lang="en-ZA" sz="1400" dirty="0" smtClean="0"/>
          </a:p>
        </p:txBody>
      </p:sp>
      <p:sp>
        <p:nvSpPr>
          <p:cNvPr id="4" name="Slide Number Placeholder 3"/>
          <p:cNvSpPr>
            <a:spLocks noGrp="1"/>
          </p:cNvSpPr>
          <p:nvPr>
            <p:ph type="sldNum" sz="quarter" idx="4"/>
          </p:nvPr>
        </p:nvSpPr>
        <p:spPr>
          <a:xfrm>
            <a:off x="8100392" y="6237312"/>
            <a:ext cx="609600" cy="365125"/>
          </a:xfrm>
        </p:spPr>
        <p:txBody>
          <a:bodyPr/>
          <a:lstStyle/>
          <a:p>
            <a:r>
              <a:rPr lang="en-ZA" sz="1200" dirty="0" smtClean="0">
                <a:solidFill>
                  <a:schemeClr val="tx1"/>
                </a:solidFill>
              </a:rPr>
              <a:t>7</a:t>
            </a:r>
          </a:p>
        </p:txBody>
      </p:sp>
    </p:spTree>
    <p:extLst>
      <p:ext uri="{BB962C8B-B14F-4D97-AF65-F5344CB8AC3E}">
        <p14:creationId xmlns:p14="http://schemas.microsoft.com/office/powerpoint/2010/main" xmlns="" val="2913656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19256" cy="576064"/>
          </a:xfrm>
        </p:spPr>
        <p:txBody>
          <a:bodyPr>
            <a:noAutofit/>
          </a:bodyPr>
          <a:lstStyle/>
          <a:p>
            <a:pPr algn="ctr"/>
            <a:r>
              <a:rPr lang="en-ZA" sz="2800" dirty="0">
                <a:latin typeface="Arial" pitchFamily="34" charset="0"/>
                <a:cs typeface="Arial" pitchFamily="34" charset="0"/>
              </a:rPr>
              <a:t>5</a:t>
            </a:r>
            <a:r>
              <a:rPr lang="en-ZA" sz="2800" dirty="0" smtClean="0">
                <a:latin typeface="Arial" pitchFamily="34" charset="0"/>
                <a:cs typeface="Arial" pitchFamily="34" charset="0"/>
              </a:rPr>
              <a:t>. PROJECT MASTER PLAN AND SCOPE  </a:t>
            </a:r>
            <a:r>
              <a:rPr lang="en-ZA" sz="1800" dirty="0" smtClean="0">
                <a:latin typeface="Arial" pitchFamily="34" charset="0"/>
                <a:cs typeface="Arial" pitchFamily="34" charset="0"/>
              </a:rPr>
              <a:t/>
            </a:r>
            <a:br>
              <a:rPr lang="en-ZA" sz="1800" dirty="0" smtClean="0">
                <a:latin typeface="Arial" pitchFamily="34" charset="0"/>
                <a:cs typeface="Arial" pitchFamily="34" charset="0"/>
              </a:rPr>
            </a:br>
            <a:r>
              <a:rPr lang="en-ZA" sz="2800" dirty="0"/>
              <a:t> </a:t>
            </a:r>
            <a:r>
              <a:rPr lang="en-ZA" sz="2800" dirty="0" smtClean="0"/>
              <a:t>  </a:t>
            </a:r>
            <a:endParaRPr lang="en-ZA" sz="2800" dirty="0"/>
          </a:p>
        </p:txBody>
      </p:sp>
      <p:sp>
        <p:nvSpPr>
          <p:cNvPr id="3" name="Content Placeholder 2"/>
          <p:cNvSpPr>
            <a:spLocks noGrp="1"/>
          </p:cNvSpPr>
          <p:nvPr>
            <p:ph idx="1"/>
          </p:nvPr>
        </p:nvSpPr>
        <p:spPr>
          <a:xfrm>
            <a:off x="323528" y="1124744"/>
            <a:ext cx="8496944" cy="4896544"/>
          </a:xfrm>
        </p:spPr>
        <p:txBody>
          <a:bodyPr>
            <a:normAutofit fontScale="77500" lnSpcReduction="20000"/>
          </a:bodyPr>
          <a:lstStyle/>
          <a:p>
            <a:pPr>
              <a:lnSpc>
                <a:spcPct val="120000"/>
              </a:lnSpc>
              <a:spcBef>
                <a:spcPts val="500"/>
              </a:spcBef>
              <a:spcAft>
                <a:spcPts val="500"/>
              </a:spcAft>
              <a:defRPr/>
            </a:pPr>
            <a:r>
              <a:rPr lang="en-US" sz="2000" b="0" dirty="0" smtClean="0">
                <a:solidFill>
                  <a:schemeClr val="tx1"/>
                </a:solidFill>
              </a:rPr>
              <a:t>The original master plan was developed and planned to be implemented in two phases.</a:t>
            </a:r>
          </a:p>
          <a:p>
            <a:pPr>
              <a:lnSpc>
                <a:spcPct val="120000"/>
              </a:lnSpc>
              <a:spcBef>
                <a:spcPts val="500"/>
              </a:spcBef>
              <a:spcAft>
                <a:spcPts val="500"/>
              </a:spcAft>
              <a:defRPr/>
            </a:pPr>
            <a:r>
              <a:rPr lang="en-US" sz="2000" b="0" dirty="0" smtClean="0">
                <a:solidFill>
                  <a:schemeClr val="tx1"/>
                </a:solidFill>
              </a:rPr>
              <a:t>The scope of the master plan comprised of:</a:t>
            </a:r>
          </a:p>
          <a:p>
            <a:pPr lvl="1">
              <a:lnSpc>
                <a:spcPct val="120000"/>
              </a:lnSpc>
              <a:spcBef>
                <a:spcPts val="500"/>
              </a:spcBef>
              <a:spcAft>
                <a:spcPts val="500"/>
              </a:spcAft>
              <a:buFontTx/>
              <a:buChar char="-"/>
              <a:defRPr/>
            </a:pPr>
            <a:r>
              <a:rPr lang="en-US" sz="1800" b="0" dirty="0" smtClean="0">
                <a:solidFill>
                  <a:schemeClr val="tx1"/>
                </a:solidFill>
              </a:rPr>
              <a:t>Refurbishment of the existing pavilion (Arena) for performances- including seating, compaction of the soil and re-grassing; paving; fencing and gates.</a:t>
            </a:r>
          </a:p>
          <a:p>
            <a:pPr lvl="1">
              <a:lnSpc>
                <a:spcPct val="120000"/>
              </a:lnSpc>
              <a:spcBef>
                <a:spcPts val="500"/>
              </a:spcBef>
              <a:spcAft>
                <a:spcPts val="500"/>
              </a:spcAft>
              <a:buFontTx/>
              <a:buChar char="-"/>
              <a:defRPr/>
            </a:pPr>
            <a:r>
              <a:rPr lang="en-US" sz="1800" b="0" dirty="0" smtClean="0">
                <a:solidFill>
                  <a:schemeClr val="tx1"/>
                </a:solidFill>
              </a:rPr>
              <a:t>Practicing Field and temporary maiden sleeping area with fencing and gates.</a:t>
            </a:r>
          </a:p>
          <a:p>
            <a:pPr lvl="1">
              <a:lnSpc>
                <a:spcPct val="120000"/>
              </a:lnSpc>
              <a:spcBef>
                <a:spcPts val="500"/>
              </a:spcBef>
              <a:spcAft>
                <a:spcPts val="500"/>
              </a:spcAft>
              <a:buFontTx/>
              <a:buChar char="-"/>
              <a:defRPr/>
            </a:pPr>
            <a:r>
              <a:rPr lang="en-US" sz="1800" b="0" dirty="0" smtClean="0">
                <a:solidFill>
                  <a:schemeClr val="tx1"/>
                </a:solidFill>
              </a:rPr>
              <a:t>Construction of the accommodation infrastructure housing 50 000 maidens with ablutions and industrial kitchen;</a:t>
            </a:r>
          </a:p>
          <a:p>
            <a:pPr lvl="1">
              <a:lnSpc>
                <a:spcPct val="120000"/>
              </a:lnSpc>
              <a:spcBef>
                <a:spcPts val="500"/>
              </a:spcBef>
              <a:spcAft>
                <a:spcPts val="500"/>
              </a:spcAft>
              <a:buFontTx/>
              <a:buChar char="-"/>
              <a:defRPr/>
            </a:pPr>
            <a:r>
              <a:rPr lang="en-US" sz="1800" b="0" dirty="0" smtClean="0">
                <a:solidFill>
                  <a:schemeClr val="tx1"/>
                </a:solidFill>
              </a:rPr>
              <a:t>Construction of a multifunctional cultural dome (Amphitheatre) to accommodate 2000 people</a:t>
            </a:r>
          </a:p>
          <a:p>
            <a:pPr lvl="1">
              <a:lnSpc>
                <a:spcPct val="120000"/>
              </a:lnSpc>
              <a:spcBef>
                <a:spcPts val="500"/>
              </a:spcBef>
              <a:spcAft>
                <a:spcPts val="500"/>
              </a:spcAft>
              <a:buFontTx/>
              <a:buChar char="-"/>
              <a:defRPr/>
            </a:pPr>
            <a:r>
              <a:rPr lang="en-US" sz="1800" b="0" dirty="0" smtClean="0">
                <a:solidFill>
                  <a:schemeClr val="tx1"/>
                </a:solidFill>
              </a:rPr>
              <a:t>Construction of the New Water reservoir, </a:t>
            </a:r>
          </a:p>
          <a:p>
            <a:pPr lvl="1">
              <a:lnSpc>
                <a:spcPct val="120000"/>
              </a:lnSpc>
              <a:spcBef>
                <a:spcPts val="500"/>
              </a:spcBef>
              <a:spcAft>
                <a:spcPts val="500"/>
              </a:spcAft>
              <a:buFontTx/>
              <a:buChar char="-"/>
              <a:defRPr/>
            </a:pPr>
            <a:r>
              <a:rPr lang="en-US" sz="1800" b="0" dirty="0" smtClean="0">
                <a:solidFill>
                  <a:schemeClr val="tx1"/>
                </a:solidFill>
              </a:rPr>
              <a:t>water and electricity reticulation;</a:t>
            </a:r>
          </a:p>
          <a:p>
            <a:pPr lvl="1">
              <a:lnSpc>
                <a:spcPct val="120000"/>
              </a:lnSpc>
              <a:spcBef>
                <a:spcPts val="500"/>
              </a:spcBef>
              <a:spcAft>
                <a:spcPts val="500"/>
              </a:spcAft>
              <a:buFontTx/>
              <a:buChar char="-"/>
              <a:defRPr/>
            </a:pPr>
            <a:r>
              <a:rPr lang="en-US" sz="1800" b="0" dirty="0" smtClean="0">
                <a:solidFill>
                  <a:schemeClr val="tx1"/>
                </a:solidFill>
              </a:rPr>
              <a:t>Royal square (17 000m2) </a:t>
            </a:r>
          </a:p>
          <a:p>
            <a:pPr lvl="1">
              <a:lnSpc>
                <a:spcPct val="120000"/>
              </a:lnSpc>
              <a:spcBef>
                <a:spcPts val="500"/>
              </a:spcBef>
              <a:spcAft>
                <a:spcPts val="500"/>
              </a:spcAft>
              <a:buFontTx/>
              <a:buChar char="-"/>
              <a:defRPr/>
            </a:pPr>
            <a:r>
              <a:rPr lang="en-US" sz="1800" b="0" dirty="0" smtClean="0">
                <a:solidFill>
                  <a:schemeClr val="tx1"/>
                </a:solidFill>
              </a:rPr>
              <a:t>Widened walkways and upgrading of access road within precinct vicinity;</a:t>
            </a:r>
          </a:p>
          <a:p>
            <a:pPr indent="-285750">
              <a:lnSpc>
                <a:spcPct val="120000"/>
              </a:lnSpc>
              <a:spcBef>
                <a:spcPts val="500"/>
              </a:spcBef>
              <a:spcAft>
                <a:spcPts val="500"/>
              </a:spcAft>
              <a:defRPr/>
            </a:pPr>
            <a:r>
              <a:rPr lang="en-US" sz="2000" b="0" dirty="0" smtClean="0">
                <a:solidFill>
                  <a:schemeClr val="tx1"/>
                </a:solidFill>
              </a:rPr>
              <a:t>On the 8</a:t>
            </a:r>
            <a:r>
              <a:rPr lang="en-US" sz="2000" b="0" baseline="30000" dirty="0" smtClean="0">
                <a:solidFill>
                  <a:schemeClr val="tx1"/>
                </a:solidFill>
              </a:rPr>
              <a:t>th</a:t>
            </a:r>
            <a:r>
              <a:rPr lang="en-US" sz="2000" b="0" dirty="0" smtClean="0">
                <a:solidFill>
                  <a:schemeClr val="tx1"/>
                </a:solidFill>
              </a:rPr>
              <a:t> April 2014 </a:t>
            </a:r>
            <a:r>
              <a:rPr lang="en-US" sz="2000" b="0" dirty="0">
                <a:solidFill>
                  <a:schemeClr val="tx1"/>
                </a:solidFill>
              </a:rPr>
              <a:t>t</a:t>
            </a:r>
            <a:r>
              <a:rPr lang="en-US" sz="2000" b="0" dirty="0" smtClean="0">
                <a:solidFill>
                  <a:schemeClr val="tx1"/>
                </a:solidFill>
              </a:rPr>
              <a:t>he final original master plan was presented to the Project Steering Committee and the King  </a:t>
            </a:r>
          </a:p>
          <a:p>
            <a:pPr marL="0" indent="0">
              <a:buNone/>
              <a:defRPr/>
            </a:pPr>
            <a:endParaRPr lang="en-US" dirty="0" smtClean="0">
              <a:solidFill>
                <a:schemeClr val="accent6">
                  <a:lumMod val="50000"/>
                </a:schemeClr>
              </a:solidFill>
            </a:endParaRPr>
          </a:p>
          <a:p>
            <a:pPr>
              <a:buFontTx/>
              <a:buChar char="-"/>
              <a:defRPr/>
            </a:pPr>
            <a:endParaRPr lang="en-US" dirty="0" smtClean="0">
              <a:solidFill>
                <a:schemeClr val="accent6">
                  <a:lumMod val="50000"/>
                </a:schemeClr>
              </a:solidFill>
            </a:endParaRPr>
          </a:p>
          <a:p>
            <a:pPr>
              <a:buFontTx/>
              <a:buChar char="-"/>
              <a:defRPr/>
            </a:pPr>
            <a:endParaRPr lang="en-US" dirty="0">
              <a:solidFill>
                <a:schemeClr val="accent6">
                  <a:lumMod val="50000"/>
                </a:schemeClr>
              </a:solidFill>
            </a:endParaRPr>
          </a:p>
          <a:p>
            <a:pPr>
              <a:buFontTx/>
              <a:buChar char="-"/>
              <a:defRPr/>
            </a:pPr>
            <a:endParaRPr lang="en-US" dirty="0" smtClean="0">
              <a:solidFill>
                <a:schemeClr val="accent6">
                  <a:lumMod val="50000"/>
                </a:schemeClr>
              </a:solidFill>
            </a:endParaRPr>
          </a:p>
          <a:p>
            <a:pPr marL="0" indent="0">
              <a:buNone/>
              <a:defRPr/>
            </a:pPr>
            <a:endParaRPr lang="en-US" dirty="0" smtClean="0">
              <a:solidFill>
                <a:schemeClr val="accent6">
                  <a:lumMod val="50000"/>
                </a:schemeClr>
              </a:solidFill>
            </a:endParaRPr>
          </a:p>
          <a:p>
            <a:pPr marL="0" indent="0">
              <a:buNone/>
              <a:defRPr/>
            </a:pPr>
            <a:endParaRPr lang="en-US" dirty="0" smtClean="0">
              <a:solidFill>
                <a:schemeClr val="accent6">
                  <a:lumMod val="50000"/>
                </a:schemeClr>
              </a:solidFill>
            </a:endParaRPr>
          </a:p>
          <a:p>
            <a:pPr marL="0" indent="0">
              <a:buNone/>
            </a:pPr>
            <a:endParaRPr lang="en-ZA" dirty="0"/>
          </a:p>
        </p:txBody>
      </p:sp>
      <p:sp>
        <p:nvSpPr>
          <p:cNvPr id="4" name="Slide Number Placeholder 3"/>
          <p:cNvSpPr>
            <a:spLocks noGrp="1"/>
          </p:cNvSpPr>
          <p:nvPr>
            <p:ph type="sldNum" sz="quarter" idx="4"/>
          </p:nvPr>
        </p:nvSpPr>
        <p:spPr/>
        <p:txBody>
          <a:bodyPr/>
          <a:lstStyle/>
          <a:p>
            <a:r>
              <a:rPr lang="en-US" sz="1050" dirty="0" smtClean="0">
                <a:solidFill>
                  <a:schemeClr val="tx1"/>
                </a:solidFill>
              </a:rPr>
              <a:t>8</a:t>
            </a:r>
            <a:endParaRPr lang="en-ZA" sz="1050" dirty="0" smtClean="0">
              <a:solidFill>
                <a:schemeClr val="tx1"/>
              </a:solidFill>
            </a:endParaRPr>
          </a:p>
        </p:txBody>
      </p:sp>
    </p:spTree>
    <p:extLst>
      <p:ext uri="{BB962C8B-B14F-4D97-AF65-F5344CB8AC3E}">
        <p14:creationId xmlns:p14="http://schemas.microsoft.com/office/powerpoint/2010/main" xmlns="" val="1296311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19256" cy="792088"/>
          </a:xfrm>
        </p:spPr>
        <p:txBody>
          <a:bodyPr>
            <a:noAutofit/>
          </a:bodyPr>
          <a:lstStyle/>
          <a:p>
            <a:pPr algn="ctr"/>
            <a:r>
              <a:rPr lang="en-ZA" sz="2000" dirty="0" smtClean="0">
                <a:latin typeface="Arial" pitchFamily="34" charset="0"/>
                <a:cs typeface="Arial" pitchFamily="34" charset="0"/>
              </a:rPr>
              <a:t>6. PROGRESS FROM MASTER PLAN TO PHASE 1 SCOPE OF WORK </a:t>
            </a:r>
            <a:r>
              <a:rPr lang="en-ZA" sz="2800" dirty="0" smtClean="0"/>
              <a:t/>
            </a:r>
            <a:br>
              <a:rPr lang="en-ZA" sz="2800" dirty="0" smtClean="0"/>
            </a:br>
            <a:r>
              <a:rPr lang="en-ZA" sz="2800" dirty="0"/>
              <a:t> </a:t>
            </a:r>
            <a:r>
              <a:rPr lang="en-ZA" sz="2800" dirty="0" smtClean="0"/>
              <a:t>  </a:t>
            </a:r>
            <a:endParaRPr lang="en-ZA" sz="2800" dirty="0"/>
          </a:p>
        </p:txBody>
      </p:sp>
      <p:sp>
        <p:nvSpPr>
          <p:cNvPr id="3" name="Content Placeholder 2"/>
          <p:cNvSpPr>
            <a:spLocks noGrp="1"/>
          </p:cNvSpPr>
          <p:nvPr>
            <p:ph idx="1"/>
          </p:nvPr>
        </p:nvSpPr>
        <p:spPr>
          <a:xfrm>
            <a:off x="323528" y="1052736"/>
            <a:ext cx="8352928" cy="5184576"/>
          </a:xfrm>
        </p:spPr>
        <p:txBody>
          <a:bodyPr>
            <a:normAutofit fontScale="92500" lnSpcReduction="20000"/>
          </a:bodyPr>
          <a:lstStyle/>
          <a:p>
            <a:pPr algn="just">
              <a:lnSpc>
                <a:spcPct val="110000"/>
              </a:lnSpc>
              <a:spcBef>
                <a:spcPts val="400"/>
              </a:spcBef>
              <a:spcAft>
                <a:spcPts val="400"/>
              </a:spcAft>
              <a:defRPr/>
            </a:pPr>
            <a:r>
              <a:rPr lang="en-US" b="0" dirty="0" smtClean="0">
                <a:solidFill>
                  <a:schemeClr val="tx1"/>
                </a:solidFill>
              </a:rPr>
              <a:t>On the meeting of the 8</a:t>
            </a:r>
            <a:r>
              <a:rPr lang="en-US" b="0" baseline="30000" dirty="0" smtClean="0">
                <a:solidFill>
                  <a:schemeClr val="tx1"/>
                </a:solidFill>
              </a:rPr>
              <a:t>th</a:t>
            </a:r>
            <a:r>
              <a:rPr lang="en-US" b="0" dirty="0" smtClean="0">
                <a:solidFill>
                  <a:schemeClr val="tx1"/>
                </a:solidFill>
              </a:rPr>
              <a:t> April 2014, the Steering Committee requested changes due to budget constraints.</a:t>
            </a:r>
          </a:p>
          <a:p>
            <a:pPr algn="just">
              <a:lnSpc>
                <a:spcPct val="110000"/>
              </a:lnSpc>
              <a:spcBef>
                <a:spcPts val="400"/>
              </a:spcBef>
              <a:spcAft>
                <a:spcPts val="400"/>
              </a:spcAft>
              <a:defRPr/>
            </a:pPr>
            <a:r>
              <a:rPr lang="en-US" b="0" dirty="0" smtClean="0">
                <a:solidFill>
                  <a:schemeClr val="tx1"/>
                </a:solidFill>
              </a:rPr>
              <a:t>On the 10</a:t>
            </a:r>
            <a:r>
              <a:rPr lang="en-US" b="0" baseline="30000" dirty="0" smtClean="0">
                <a:solidFill>
                  <a:schemeClr val="tx1"/>
                </a:solidFill>
              </a:rPr>
              <a:t>th</a:t>
            </a:r>
            <a:r>
              <a:rPr lang="en-US" b="0" dirty="0" smtClean="0">
                <a:solidFill>
                  <a:schemeClr val="tx1"/>
                </a:solidFill>
              </a:rPr>
              <a:t> April 2014, the revised changes were presented to the Steering Committee by the Project Team.</a:t>
            </a:r>
          </a:p>
          <a:p>
            <a:pPr algn="just">
              <a:lnSpc>
                <a:spcPct val="110000"/>
              </a:lnSpc>
              <a:spcBef>
                <a:spcPts val="400"/>
              </a:spcBef>
              <a:spcAft>
                <a:spcPts val="400"/>
              </a:spcAft>
              <a:defRPr/>
            </a:pPr>
            <a:r>
              <a:rPr lang="en-US" b="0" dirty="0" smtClean="0">
                <a:solidFill>
                  <a:schemeClr val="tx1"/>
                </a:solidFill>
              </a:rPr>
              <a:t>The Steering Committee requested that 04 pods out of 16 (</a:t>
            </a:r>
            <a:r>
              <a:rPr lang="en-US" b="0" i="1" dirty="0" smtClean="0">
                <a:solidFill>
                  <a:schemeClr val="tx1"/>
                </a:solidFill>
              </a:rPr>
              <a:t>and left with 12 pods</a:t>
            </a:r>
            <a:r>
              <a:rPr lang="en-US" b="0" dirty="0" smtClean="0">
                <a:solidFill>
                  <a:schemeClr val="tx1"/>
                </a:solidFill>
              </a:rPr>
              <a:t>) be removed and substituted by the addition of the VIP facility (Amphitheatre) and Reed Presentation Wall for Phase 1.</a:t>
            </a:r>
          </a:p>
          <a:p>
            <a:pPr algn="just">
              <a:lnSpc>
                <a:spcPct val="110000"/>
              </a:lnSpc>
              <a:spcBef>
                <a:spcPts val="400"/>
              </a:spcBef>
              <a:spcAft>
                <a:spcPts val="400"/>
              </a:spcAft>
              <a:defRPr/>
            </a:pPr>
            <a:r>
              <a:rPr lang="en-US" b="0" dirty="0" smtClean="0">
                <a:solidFill>
                  <a:schemeClr val="tx1"/>
                </a:solidFill>
              </a:rPr>
              <a:t>On the 11</a:t>
            </a:r>
            <a:r>
              <a:rPr lang="en-US" b="0" baseline="30000" dirty="0" smtClean="0">
                <a:solidFill>
                  <a:schemeClr val="tx1"/>
                </a:solidFill>
              </a:rPr>
              <a:t>th</a:t>
            </a:r>
            <a:r>
              <a:rPr lang="en-US" b="0" dirty="0" smtClean="0">
                <a:solidFill>
                  <a:schemeClr val="tx1"/>
                </a:solidFill>
              </a:rPr>
              <a:t> April 2014 the revised phase 1 plan was submitted to the IDT.</a:t>
            </a:r>
          </a:p>
          <a:p>
            <a:pPr algn="just">
              <a:lnSpc>
                <a:spcPct val="110000"/>
              </a:lnSpc>
              <a:spcBef>
                <a:spcPts val="400"/>
              </a:spcBef>
              <a:spcAft>
                <a:spcPts val="400"/>
              </a:spcAft>
              <a:defRPr/>
            </a:pPr>
            <a:r>
              <a:rPr lang="en-US" b="0" dirty="0" smtClean="0">
                <a:solidFill>
                  <a:schemeClr val="tx1"/>
                </a:solidFill>
              </a:rPr>
              <a:t>On the 21</a:t>
            </a:r>
            <a:r>
              <a:rPr lang="en-US" b="0" baseline="30000" dirty="0" smtClean="0">
                <a:solidFill>
                  <a:schemeClr val="tx1"/>
                </a:solidFill>
              </a:rPr>
              <a:t>st</a:t>
            </a:r>
            <a:r>
              <a:rPr lang="en-US" b="0" dirty="0" smtClean="0">
                <a:solidFill>
                  <a:schemeClr val="tx1"/>
                </a:solidFill>
              </a:rPr>
              <a:t> May 2014 the appointed environmental specialist submitted the environmental screening report to the KZN department of Agriculture and Environmental Affairs in Pietermaritzburg.</a:t>
            </a:r>
          </a:p>
          <a:p>
            <a:pPr algn="just">
              <a:lnSpc>
                <a:spcPct val="110000"/>
              </a:lnSpc>
              <a:spcBef>
                <a:spcPts val="400"/>
              </a:spcBef>
              <a:spcAft>
                <a:spcPts val="400"/>
              </a:spcAft>
              <a:defRPr/>
            </a:pPr>
            <a:r>
              <a:rPr lang="en-US" b="0" dirty="0" smtClean="0">
                <a:solidFill>
                  <a:schemeClr val="tx1"/>
                </a:solidFill>
              </a:rPr>
              <a:t>The pods were reduced from 12 to 6 due to environmental screening report which indicated the extent of the disturbed areas allowed to be constructed on.</a:t>
            </a:r>
          </a:p>
          <a:p>
            <a:pPr algn="just">
              <a:lnSpc>
                <a:spcPct val="110000"/>
              </a:lnSpc>
              <a:spcBef>
                <a:spcPts val="400"/>
              </a:spcBef>
              <a:spcAft>
                <a:spcPts val="400"/>
              </a:spcAft>
              <a:defRPr/>
            </a:pPr>
            <a:r>
              <a:rPr lang="en-US" b="0" dirty="0" smtClean="0">
                <a:solidFill>
                  <a:schemeClr val="tx1"/>
                </a:solidFill>
              </a:rPr>
              <a:t>On the 4</a:t>
            </a:r>
            <a:r>
              <a:rPr lang="en-US" b="0" baseline="30000" dirty="0" smtClean="0">
                <a:solidFill>
                  <a:schemeClr val="tx1"/>
                </a:solidFill>
              </a:rPr>
              <a:t>th</a:t>
            </a:r>
            <a:r>
              <a:rPr lang="en-US" b="0" dirty="0" smtClean="0">
                <a:solidFill>
                  <a:schemeClr val="tx1"/>
                </a:solidFill>
              </a:rPr>
              <a:t> July 2014 the project team presented to the steering committee that only 2 pods out of 6 could be constructed due to poor and bad soil conditions, additional costs to spoil and borrow pit licensing as per contractor’s </a:t>
            </a:r>
            <a:r>
              <a:rPr lang="en-US" b="0" dirty="0" err="1" smtClean="0">
                <a:solidFill>
                  <a:schemeClr val="tx1"/>
                </a:solidFill>
              </a:rPr>
              <a:t>programme</a:t>
            </a:r>
            <a:r>
              <a:rPr lang="en-US" b="0" dirty="0" smtClean="0">
                <a:solidFill>
                  <a:schemeClr val="tx1"/>
                </a:solidFill>
              </a:rPr>
              <a:t>.</a:t>
            </a:r>
          </a:p>
          <a:p>
            <a:pPr algn="just">
              <a:lnSpc>
                <a:spcPct val="110000"/>
              </a:lnSpc>
              <a:spcBef>
                <a:spcPts val="400"/>
              </a:spcBef>
              <a:spcAft>
                <a:spcPts val="400"/>
              </a:spcAft>
              <a:defRPr/>
            </a:pPr>
            <a:r>
              <a:rPr lang="en-US" b="0" dirty="0" smtClean="0">
                <a:solidFill>
                  <a:schemeClr val="tx1"/>
                </a:solidFill>
              </a:rPr>
              <a:t>On the 5</a:t>
            </a:r>
            <a:r>
              <a:rPr lang="en-US" b="0" baseline="30000" dirty="0" smtClean="0">
                <a:solidFill>
                  <a:schemeClr val="tx1"/>
                </a:solidFill>
              </a:rPr>
              <a:t>th</a:t>
            </a:r>
            <a:r>
              <a:rPr lang="en-US" b="0" dirty="0" smtClean="0">
                <a:solidFill>
                  <a:schemeClr val="tx1"/>
                </a:solidFill>
              </a:rPr>
              <a:t> July 2014 the project steering committee instructed the project team to remove all pods from Phase 1 due to the above identified issues and due to 2 pods being not sufficient to significantly accommodate required number of maidens.</a:t>
            </a:r>
            <a:endParaRPr lang="en-US" dirty="0" smtClean="0">
              <a:solidFill>
                <a:schemeClr val="accent6">
                  <a:lumMod val="50000"/>
                </a:schemeClr>
              </a:solidFill>
            </a:endParaRPr>
          </a:p>
          <a:p>
            <a:pPr marL="0" indent="0">
              <a:buNone/>
            </a:pPr>
            <a:endParaRPr lang="en-ZA" dirty="0"/>
          </a:p>
        </p:txBody>
      </p:sp>
      <p:sp>
        <p:nvSpPr>
          <p:cNvPr id="4" name="Slide Number Placeholder 3"/>
          <p:cNvSpPr>
            <a:spLocks noGrp="1"/>
          </p:cNvSpPr>
          <p:nvPr>
            <p:ph type="sldNum" sz="quarter" idx="4"/>
          </p:nvPr>
        </p:nvSpPr>
        <p:spPr>
          <a:xfrm>
            <a:off x="8388424" y="6309320"/>
            <a:ext cx="609600" cy="365125"/>
          </a:xfrm>
        </p:spPr>
        <p:txBody>
          <a:bodyPr/>
          <a:lstStyle/>
          <a:p>
            <a:r>
              <a:rPr lang="en-US" sz="1050" dirty="0" smtClean="0">
                <a:solidFill>
                  <a:schemeClr val="tx1"/>
                </a:solidFill>
              </a:rPr>
              <a:t>9</a:t>
            </a:r>
            <a:endParaRPr lang="en-ZA" sz="1050" dirty="0" smtClean="0">
              <a:solidFill>
                <a:schemeClr val="tx1"/>
              </a:solidFill>
            </a:endParaRPr>
          </a:p>
        </p:txBody>
      </p:sp>
    </p:spTree>
    <p:extLst>
      <p:ext uri="{BB962C8B-B14F-4D97-AF65-F5344CB8AC3E}">
        <p14:creationId xmlns:p14="http://schemas.microsoft.com/office/powerpoint/2010/main" xmlns="" val="306257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7482</TotalTime>
  <Words>1519</Words>
  <Application>Microsoft Office PowerPoint</Application>
  <PresentationFormat>On-screen Show (4:3)</PresentationFormat>
  <Paragraphs>204</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ENYOKENI CULTURAL PRECINCT PROJECT</vt:lpstr>
      <vt:lpstr> PRESENTATION OUTLINE </vt:lpstr>
      <vt:lpstr>1. purpose</vt:lpstr>
      <vt:lpstr>  2. BACKGROUND</vt:lpstr>
      <vt:lpstr>  2. BACKGROUND (Cont)</vt:lpstr>
      <vt:lpstr>  3. TERMS OF REFERENCE AND BRIEF</vt:lpstr>
      <vt:lpstr>  4. SCOPE OF WORK AND BUDGET AS PER INSTRUCTION LETTER</vt:lpstr>
      <vt:lpstr>5. PROJECT MASTER PLAN AND SCOPE      </vt:lpstr>
      <vt:lpstr>6. PROGRESS FROM MASTER PLAN TO PHASE 1 SCOPE OF WORK     </vt:lpstr>
      <vt:lpstr>7. PHASE 1 FINAL APPROVED SCOPE OF WORK     </vt:lpstr>
      <vt:lpstr>8. SUMMARY OF PROJECT FINANCIALS     </vt:lpstr>
      <vt:lpstr> 9. DAC PROJECT MANAGEMENT OFFICE (PMO) BACKGROUND</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PUMZA</cp:lastModifiedBy>
  <cp:revision>554</cp:revision>
  <cp:lastPrinted>2016-09-29T08:21:49Z</cp:lastPrinted>
  <dcterms:created xsi:type="dcterms:W3CDTF">2013-11-12T11:39:42Z</dcterms:created>
  <dcterms:modified xsi:type="dcterms:W3CDTF">2017-09-14T06:49:57Z</dcterms:modified>
</cp:coreProperties>
</file>