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rawings/drawing3.xml" ContentType="application/vnd.openxmlformats-officedocument.drawingml.chartshapes+xml"/>
  <Override PartName="/ppt/theme/themeOverride8.xml" ContentType="application/vnd.openxmlformats-officedocument.themeOverr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51"/>
  </p:notesMasterIdLst>
  <p:sldIdLst>
    <p:sldId id="347" r:id="rId3"/>
    <p:sldId id="378" r:id="rId4"/>
    <p:sldId id="379" r:id="rId5"/>
    <p:sldId id="511" r:id="rId6"/>
    <p:sldId id="524" r:id="rId7"/>
    <p:sldId id="513" r:id="rId8"/>
    <p:sldId id="514" r:id="rId9"/>
    <p:sldId id="515" r:id="rId10"/>
    <p:sldId id="516" r:id="rId11"/>
    <p:sldId id="517" r:id="rId12"/>
    <p:sldId id="518" r:id="rId13"/>
    <p:sldId id="519" r:id="rId14"/>
    <p:sldId id="520" r:id="rId15"/>
    <p:sldId id="521" r:id="rId16"/>
    <p:sldId id="522" r:id="rId17"/>
    <p:sldId id="478" r:id="rId18"/>
    <p:sldId id="479" r:id="rId19"/>
    <p:sldId id="480" r:id="rId20"/>
    <p:sldId id="481" r:id="rId21"/>
    <p:sldId id="482" r:id="rId22"/>
    <p:sldId id="483" r:id="rId23"/>
    <p:sldId id="500" r:id="rId24"/>
    <p:sldId id="484" r:id="rId25"/>
    <p:sldId id="485" r:id="rId26"/>
    <p:sldId id="495" r:id="rId27"/>
    <p:sldId id="496" r:id="rId28"/>
    <p:sldId id="501" r:id="rId29"/>
    <p:sldId id="497" r:id="rId30"/>
    <p:sldId id="502" r:id="rId31"/>
    <p:sldId id="509" r:id="rId32"/>
    <p:sldId id="510" r:id="rId33"/>
    <p:sldId id="498" r:id="rId34"/>
    <p:sldId id="499" r:id="rId35"/>
    <p:sldId id="487" r:id="rId36"/>
    <p:sldId id="488" r:id="rId37"/>
    <p:sldId id="489" r:id="rId38"/>
    <p:sldId id="523" r:id="rId39"/>
    <p:sldId id="491" r:id="rId40"/>
    <p:sldId id="492" r:id="rId41"/>
    <p:sldId id="493" r:id="rId42"/>
    <p:sldId id="494" r:id="rId43"/>
    <p:sldId id="503" r:id="rId44"/>
    <p:sldId id="504" r:id="rId45"/>
    <p:sldId id="505" r:id="rId46"/>
    <p:sldId id="506" r:id="rId47"/>
    <p:sldId id="507" r:id="rId48"/>
    <p:sldId id="508" r:id="rId49"/>
    <p:sldId id="37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238" autoAdjust="0"/>
  </p:normalViewPr>
  <p:slideViewPr>
    <p:cSldViewPr>
      <p:cViewPr varScale="1">
        <p:scale>
          <a:sx n="116" d="100"/>
          <a:sy n="116" d="100"/>
        </p:scale>
        <p:origin x="-1494" y="-114"/>
      </p:cViewPr>
      <p:guideLst>
        <p:guide orient="horz" pos="2160"/>
        <p:guide pos="2880"/>
      </p:guideLst>
    </p:cSldViewPr>
  </p:slideViewPr>
  <p:notesTextViewPr>
    <p:cViewPr>
      <p:scale>
        <a:sx n="1" d="1"/>
        <a:sy n="1" d="1"/>
      </p:scale>
      <p:origin x="0" y="0"/>
    </p:cViewPr>
  </p:notesTextViewPr>
  <p:sorterViewPr>
    <p:cViewPr>
      <p:scale>
        <a:sx n="50" d="100"/>
        <a:sy n="50" d="100"/>
      </p:scale>
      <p:origin x="0" y="424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BER%20Work\Ad-hoc%202017\Cobus%20-%20DTI\DTI%20Excel%20data%20files\Data,%20DTI,%202017-Q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BER\Ad%20Hoc\DTI\Data,%20DTI,%20Maste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BER\Ad%20Hoc\DTI\Data,%20DTI,%20Maste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BER\Ad%20Hoc\DTI\Data,%20DTI,%20Maste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BER%20Work\Ad-hoc%202017\Cobus%20-%20DTI\DTI%20Excel%20data%20files\Data,%20DTI,%202017-Q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BER\Ad%20Hoc\DTI\Data,%20DTI,%20Master.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E:\BER%20Work\Ad-hoc%202017\Cobus%20-%20DTI\Data%20DTI%20Master_Final%202%20June%202017.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E:\BER%20Work\Ad-hoc%202017\Cobus%20-%20DTI\Data,%20DTI,%20Master_incl%20graphs.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Real GDP subsector growth (% q/q saar)</a:t>
            </a:r>
          </a:p>
        </c:rich>
      </c:tx>
      <c:layout/>
      <c:overlay val="1"/>
    </c:title>
    <c:plotArea>
      <c:layout>
        <c:manualLayout>
          <c:layoutTarget val="inner"/>
          <c:xMode val="edge"/>
          <c:yMode val="edge"/>
          <c:x val="9.5717059052549458E-2"/>
          <c:y val="8.8761876699690434E-2"/>
          <c:w val="0.88140601138846464"/>
          <c:h val="0.76553591468902826"/>
        </c:manualLayout>
      </c:layout>
      <c:lineChart>
        <c:grouping val="standard"/>
        <c:ser>
          <c:idx val="0"/>
          <c:order val="0"/>
          <c:tx>
            <c:strRef>
              <c:f>GDP!$C$2</c:f>
              <c:strCache>
                <c:ptCount val="1"/>
                <c:pt idx="0">
                  <c:v>Mining &amp; Quarrying</c:v>
                </c:pt>
              </c:strCache>
            </c:strRef>
          </c:tx>
          <c:spPr>
            <a:ln>
              <a:solidFill>
                <a:srgbClr val="0066CC"/>
              </a:solidFill>
            </a:ln>
          </c:spPr>
          <c:marker>
            <c:symbol val="none"/>
          </c:marker>
          <c:cat>
            <c:numRef>
              <c:f>GDP!$A$6:$A$150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pt idx="111">
                  <c:v>43054</c:v>
                </c:pt>
                <c:pt idx="112">
                  <c:v>43146</c:v>
                </c:pt>
                <c:pt idx="113">
                  <c:v>43235</c:v>
                </c:pt>
                <c:pt idx="114">
                  <c:v>43327</c:v>
                </c:pt>
                <c:pt idx="115">
                  <c:v>43419</c:v>
                </c:pt>
                <c:pt idx="116">
                  <c:v>43511</c:v>
                </c:pt>
                <c:pt idx="117">
                  <c:v>43600</c:v>
                </c:pt>
                <c:pt idx="118">
                  <c:v>43692</c:v>
                </c:pt>
                <c:pt idx="119">
                  <c:v>43784</c:v>
                </c:pt>
                <c:pt idx="120">
                  <c:v>43876</c:v>
                </c:pt>
                <c:pt idx="121">
                  <c:v>43966</c:v>
                </c:pt>
                <c:pt idx="122">
                  <c:v>44058</c:v>
                </c:pt>
                <c:pt idx="123">
                  <c:v>44150</c:v>
                </c:pt>
                <c:pt idx="124">
                  <c:v>44242</c:v>
                </c:pt>
                <c:pt idx="125">
                  <c:v>44331</c:v>
                </c:pt>
                <c:pt idx="126">
                  <c:v>44423</c:v>
                </c:pt>
                <c:pt idx="127">
                  <c:v>44515</c:v>
                </c:pt>
                <c:pt idx="128">
                  <c:v>44607</c:v>
                </c:pt>
                <c:pt idx="129">
                  <c:v>44696</c:v>
                </c:pt>
                <c:pt idx="130">
                  <c:v>44788</c:v>
                </c:pt>
                <c:pt idx="131">
                  <c:v>44880</c:v>
                </c:pt>
              </c:numCache>
            </c:numRef>
          </c:cat>
          <c:val>
            <c:numRef>
              <c:f>GDP!$C$6:$C$150</c:f>
              <c:numCache>
                <c:formatCode>General</c:formatCode>
                <c:ptCount val="145"/>
                <c:pt idx="13" formatCode="#,##0.0">
                  <c:v>3.3918198999999993</c:v>
                </c:pt>
                <c:pt idx="14" formatCode="#,##0.0">
                  <c:v>-1.5611293999999998</c:v>
                </c:pt>
                <c:pt idx="15" formatCode="#,##0.0">
                  <c:v>-0.15128990000000003</c:v>
                </c:pt>
                <c:pt idx="16" formatCode="#,##0.0">
                  <c:v>2.1103800000000001</c:v>
                </c:pt>
                <c:pt idx="17" formatCode="#,##0.0">
                  <c:v>0.32704410000000006</c:v>
                </c:pt>
                <c:pt idx="18" formatCode="#,##0.0">
                  <c:v>-0.39875730000000004</c:v>
                </c:pt>
                <c:pt idx="19" formatCode="#,##0.0">
                  <c:v>-0.28143390000000001</c:v>
                </c:pt>
                <c:pt idx="20" formatCode="#,##0.0">
                  <c:v>-6.962919499999999</c:v>
                </c:pt>
                <c:pt idx="21" formatCode="#,##0.0">
                  <c:v>-5.2050631000000012</c:v>
                </c:pt>
                <c:pt idx="22" formatCode="#,##0.0">
                  <c:v>-0.84317150000000007</c:v>
                </c:pt>
                <c:pt idx="23" formatCode="#,##0.0">
                  <c:v>-2.4871553</c:v>
                </c:pt>
                <c:pt idx="24" formatCode="#,##0.0">
                  <c:v>4.0095323</c:v>
                </c:pt>
                <c:pt idx="25" formatCode="#,##0.0">
                  <c:v>-5.2339638000000006</c:v>
                </c:pt>
                <c:pt idx="26" formatCode="#,##0.0">
                  <c:v>0.57979879999999995</c:v>
                </c:pt>
                <c:pt idx="27" formatCode="#,##0.0">
                  <c:v>1.0235007999999999</c:v>
                </c:pt>
                <c:pt idx="28" formatCode="#,##0.0">
                  <c:v>1.6540025000000003</c:v>
                </c:pt>
                <c:pt idx="29" formatCode="#,##0.0">
                  <c:v>5.0819730999999999</c:v>
                </c:pt>
                <c:pt idx="30" formatCode="#,##0.0">
                  <c:v>3.1275347000000009</c:v>
                </c:pt>
                <c:pt idx="31" formatCode="#,##0.0">
                  <c:v>0.50950639999999991</c:v>
                </c:pt>
                <c:pt idx="32" formatCode="#,##0.0">
                  <c:v>1.3882695</c:v>
                </c:pt>
                <c:pt idx="33" formatCode="#,##0.0">
                  <c:v>-3.7685143000000005</c:v>
                </c:pt>
                <c:pt idx="34" formatCode="#,##0.0">
                  <c:v>-3.5103348000000003</c:v>
                </c:pt>
                <c:pt idx="35" formatCode="#,##0.0">
                  <c:v>-1.0777958999999997</c:v>
                </c:pt>
                <c:pt idx="36" formatCode="#,##0.0">
                  <c:v>-0.31342650000000011</c:v>
                </c:pt>
                <c:pt idx="37" formatCode="#,##0.0">
                  <c:v>-2.8525172999999997</c:v>
                </c:pt>
                <c:pt idx="38" formatCode="#,##0.0">
                  <c:v>0.17844350000000003</c:v>
                </c:pt>
                <c:pt idx="39" formatCode="#,##0.0">
                  <c:v>1.3193972999999999</c:v>
                </c:pt>
                <c:pt idx="40" formatCode="#,##0.0">
                  <c:v>-2.4927021999999996</c:v>
                </c:pt>
                <c:pt idx="41" formatCode="#,##0.0">
                  <c:v>-1.2706587</c:v>
                </c:pt>
                <c:pt idx="42" formatCode="#,##0.0">
                  <c:v>-3.3132348999999999</c:v>
                </c:pt>
                <c:pt idx="43" formatCode="#,##0.0">
                  <c:v>1.5835443999999999</c:v>
                </c:pt>
                <c:pt idx="44" formatCode="#,##0.0">
                  <c:v>1.1081714</c:v>
                </c:pt>
                <c:pt idx="45" formatCode="#,##0.0">
                  <c:v>1.9320029999999999</c:v>
                </c:pt>
                <c:pt idx="46" formatCode="#,##0.0">
                  <c:v>-2.6555455999999995</c:v>
                </c:pt>
                <c:pt idx="47" formatCode="#,##0.0">
                  <c:v>-3.0222313000000001</c:v>
                </c:pt>
                <c:pt idx="48" formatCode="#,##0.0">
                  <c:v>2.3819716</c:v>
                </c:pt>
                <c:pt idx="49" formatCode="#,##0.0">
                  <c:v>3.0044532999999998</c:v>
                </c:pt>
                <c:pt idx="50" formatCode="#,##0.0">
                  <c:v>3.7500672000000002</c:v>
                </c:pt>
                <c:pt idx="51" formatCode="#,##0.0">
                  <c:v>2.9351819999999997</c:v>
                </c:pt>
                <c:pt idx="52" formatCode="#,##0.0">
                  <c:v>2.3410864999999994</c:v>
                </c:pt>
                <c:pt idx="53" formatCode="#,##0.0">
                  <c:v>4.527104399999998</c:v>
                </c:pt>
                <c:pt idx="54" formatCode="#,##0.0">
                  <c:v>5.1394846999999988</c:v>
                </c:pt>
                <c:pt idx="55" formatCode="#,##0.0">
                  <c:v>1.8599596999999999</c:v>
                </c:pt>
                <c:pt idx="56" formatCode="#,##0.0">
                  <c:v>2.0438806999999999</c:v>
                </c:pt>
                <c:pt idx="57" formatCode="#,##0.0">
                  <c:v>-4.8157948999999993</c:v>
                </c:pt>
                <c:pt idx="58" formatCode="#,##0.0">
                  <c:v>11.128982399999998</c:v>
                </c:pt>
                <c:pt idx="59" formatCode="#,##0.0">
                  <c:v>-9.8687284999999996</c:v>
                </c:pt>
                <c:pt idx="60" formatCode="#,##0.0">
                  <c:v>13.077961599999998</c:v>
                </c:pt>
                <c:pt idx="61" formatCode="#,##0.0">
                  <c:v>-3.1408572000000001</c:v>
                </c:pt>
                <c:pt idx="62" formatCode="#,##0.0">
                  <c:v>-2.935478499999999</c:v>
                </c:pt>
                <c:pt idx="63" formatCode="#,##0.0">
                  <c:v>-2.2256456999999994</c:v>
                </c:pt>
                <c:pt idx="64" formatCode="#,##0.0">
                  <c:v>-7.5991210999999996</c:v>
                </c:pt>
                <c:pt idx="65" formatCode="#,##0.0">
                  <c:v>6.726417399999999</c:v>
                </c:pt>
                <c:pt idx="66" formatCode="#,##0.0">
                  <c:v>5.9477386000000001</c:v>
                </c:pt>
                <c:pt idx="67" formatCode="#,##0.0">
                  <c:v>6.9620809999999995</c:v>
                </c:pt>
                <c:pt idx="68" formatCode="#,##0.0">
                  <c:v>-0.37379870000000004</c:v>
                </c:pt>
                <c:pt idx="69" formatCode="#,##0.0">
                  <c:v>-11.480126</c:v>
                </c:pt>
                <c:pt idx="70" formatCode="#,##0.0">
                  <c:v>-1.8688099</c:v>
                </c:pt>
                <c:pt idx="71" formatCode="#,##0.0">
                  <c:v>-6.4425127999999994</c:v>
                </c:pt>
                <c:pt idx="72" formatCode="#,##0.0">
                  <c:v>-14.6078808</c:v>
                </c:pt>
                <c:pt idx="73" formatCode="#,##0.0">
                  <c:v>10.732234100000001</c:v>
                </c:pt>
                <c:pt idx="74" formatCode="#,##0.0">
                  <c:v>-8.8038109000000002</c:v>
                </c:pt>
                <c:pt idx="75" formatCode="#,##0.0">
                  <c:v>-0.56860029999999995</c:v>
                </c:pt>
                <c:pt idx="76" formatCode="#,##0.0">
                  <c:v>-23.241126599999998</c:v>
                </c:pt>
                <c:pt idx="77" formatCode="#,##0.0">
                  <c:v>12.8943295</c:v>
                </c:pt>
                <c:pt idx="78" formatCode="#,##0.0">
                  <c:v>-5.0524081000000001</c:v>
                </c:pt>
                <c:pt idx="79" formatCode="#,##0.0">
                  <c:v>5.5920163999999994</c:v>
                </c:pt>
                <c:pt idx="80" formatCode="#,##0.0">
                  <c:v>18.9409505</c:v>
                </c:pt>
                <c:pt idx="81" formatCode="#,##0.0">
                  <c:v>-21.496564800000002</c:v>
                </c:pt>
                <c:pt idx="82" formatCode="#,##0.0">
                  <c:v>30.437142499999997</c:v>
                </c:pt>
                <c:pt idx="83" formatCode="#,##0.0">
                  <c:v>14.0939876</c:v>
                </c:pt>
                <c:pt idx="84" formatCode="#,##0.0">
                  <c:v>-7.1104335999999995</c:v>
                </c:pt>
                <c:pt idx="85" formatCode="#,##0.0">
                  <c:v>-2.8945825999999997</c:v>
                </c:pt>
                <c:pt idx="86" formatCode="#,##0.0">
                  <c:v>-18.092450700000001</c:v>
                </c:pt>
                <c:pt idx="87" formatCode="#,##0.0">
                  <c:v>-1.7416103000000001</c:v>
                </c:pt>
                <c:pt idx="88" formatCode="#,##0.0">
                  <c:v>-10.415160700000001</c:v>
                </c:pt>
                <c:pt idx="89" formatCode="#,##0.0">
                  <c:v>25.940828</c:v>
                </c:pt>
                <c:pt idx="90" formatCode="#,##0.0">
                  <c:v>-8.1553636999999988</c:v>
                </c:pt>
                <c:pt idx="91" formatCode="#,##0.0">
                  <c:v>-6.8178820999999994</c:v>
                </c:pt>
                <c:pt idx="92" formatCode="#,##0.0">
                  <c:v>14.089775900000001</c:v>
                </c:pt>
                <c:pt idx="93" formatCode="#,##0.0">
                  <c:v>-4.6300743999999989</c:v>
                </c:pt>
                <c:pt idx="94" formatCode="#,##0.0">
                  <c:v>12.087999700000001</c:v>
                </c:pt>
                <c:pt idx="95" formatCode="#,##0.0">
                  <c:v>17.021967100000005</c:v>
                </c:pt>
                <c:pt idx="96" formatCode="#,##0.0">
                  <c:v>-22.448189099999997</c:v>
                </c:pt>
                <c:pt idx="97" formatCode="#,##0.0">
                  <c:v>-2.6330602999999999</c:v>
                </c:pt>
                <c:pt idx="98" formatCode="#,##0.0">
                  <c:v>4.1927481999999996</c:v>
                </c:pt>
                <c:pt idx="99" formatCode="#,##0.0">
                  <c:v>14.833548500000001</c:v>
                </c:pt>
                <c:pt idx="100" formatCode="#,##0.0">
                  <c:v>13.055028700000001</c:v>
                </c:pt>
                <c:pt idx="101" formatCode="#,##0.0">
                  <c:v>-6.0646386999999988</c:v>
                </c:pt>
                <c:pt idx="102" formatCode="#,##0.0">
                  <c:v>-8.8981313000000011</c:v>
                </c:pt>
                <c:pt idx="103" formatCode="#,##0.0">
                  <c:v>3.0306091999999993</c:v>
                </c:pt>
                <c:pt idx="104" formatCode="#,##0.0">
                  <c:v>-21.809142799999996</c:v>
                </c:pt>
                <c:pt idx="105" formatCode="#,##0.0">
                  <c:v>14.618273099999996</c:v>
                </c:pt>
                <c:pt idx="106" formatCode="#,##0.0">
                  <c:v>4.1786658000000001</c:v>
                </c:pt>
                <c:pt idx="107" formatCode="#,##0.0">
                  <c:v>-11.4541</c:v>
                </c:pt>
                <c:pt idx="108" formatCode="#,##0.0">
                  <c:v>12.7687388</c:v>
                </c:pt>
              </c:numCache>
            </c:numRef>
          </c:val>
          <c:smooth val="1"/>
          <c:extLst xmlns:c16r2="http://schemas.microsoft.com/office/drawing/2015/06/chart">
            <c:ext xmlns:c16="http://schemas.microsoft.com/office/drawing/2014/chart" uri="{C3380CC4-5D6E-409C-BE32-E72D297353CC}">
              <c16:uniqueId val="{00000000-28EC-4AB8-8A34-AE16C666B0E3}"/>
            </c:ext>
          </c:extLst>
        </c:ser>
        <c:ser>
          <c:idx val="1"/>
          <c:order val="1"/>
          <c:tx>
            <c:strRef>
              <c:f>GDP!$D$2</c:f>
              <c:strCache>
                <c:ptCount val="1"/>
                <c:pt idx="0">
                  <c:v>Manufacturing</c:v>
                </c:pt>
              </c:strCache>
            </c:strRef>
          </c:tx>
          <c:spPr>
            <a:ln>
              <a:solidFill>
                <a:srgbClr val="990000"/>
              </a:solidFill>
            </a:ln>
          </c:spPr>
          <c:marker>
            <c:symbol val="none"/>
          </c:marker>
          <c:cat>
            <c:numRef>
              <c:f>GDP!$A$6:$A$150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pt idx="111">
                  <c:v>43054</c:v>
                </c:pt>
                <c:pt idx="112">
                  <c:v>43146</c:v>
                </c:pt>
                <c:pt idx="113">
                  <c:v>43235</c:v>
                </c:pt>
                <c:pt idx="114">
                  <c:v>43327</c:v>
                </c:pt>
                <c:pt idx="115">
                  <c:v>43419</c:v>
                </c:pt>
                <c:pt idx="116">
                  <c:v>43511</c:v>
                </c:pt>
                <c:pt idx="117">
                  <c:v>43600</c:v>
                </c:pt>
                <c:pt idx="118">
                  <c:v>43692</c:v>
                </c:pt>
                <c:pt idx="119">
                  <c:v>43784</c:v>
                </c:pt>
                <c:pt idx="120">
                  <c:v>43876</c:v>
                </c:pt>
                <c:pt idx="121">
                  <c:v>43966</c:v>
                </c:pt>
                <c:pt idx="122">
                  <c:v>44058</c:v>
                </c:pt>
                <c:pt idx="123">
                  <c:v>44150</c:v>
                </c:pt>
                <c:pt idx="124">
                  <c:v>44242</c:v>
                </c:pt>
                <c:pt idx="125">
                  <c:v>44331</c:v>
                </c:pt>
                <c:pt idx="126">
                  <c:v>44423</c:v>
                </c:pt>
                <c:pt idx="127">
                  <c:v>44515</c:v>
                </c:pt>
                <c:pt idx="128">
                  <c:v>44607</c:v>
                </c:pt>
                <c:pt idx="129">
                  <c:v>44696</c:v>
                </c:pt>
                <c:pt idx="130">
                  <c:v>44788</c:v>
                </c:pt>
                <c:pt idx="131">
                  <c:v>44880</c:v>
                </c:pt>
              </c:numCache>
            </c:numRef>
          </c:cat>
          <c:val>
            <c:numRef>
              <c:f>GDP!$D$6:$D$150</c:f>
              <c:numCache>
                <c:formatCode>General</c:formatCode>
                <c:ptCount val="145"/>
                <c:pt idx="13" formatCode="#,##0.0">
                  <c:v>-1.3382276</c:v>
                </c:pt>
                <c:pt idx="14" formatCode="#,##0.0">
                  <c:v>2.6684703999999999</c:v>
                </c:pt>
                <c:pt idx="15" formatCode="#,##0.0">
                  <c:v>2.5863450999999995</c:v>
                </c:pt>
                <c:pt idx="16" formatCode="#,##0.0">
                  <c:v>-0.96138170000000001</c:v>
                </c:pt>
                <c:pt idx="17" formatCode="#,##0.0">
                  <c:v>2.6796867999999998</c:v>
                </c:pt>
                <c:pt idx="18" formatCode="#,##0.0">
                  <c:v>7.0712355999999996</c:v>
                </c:pt>
                <c:pt idx="19" formatCode="#,##0.0">
                  <c:v>13.828988699999998</c:v>
                </c:pt>
                <c:pt idx="20" formatCode="#,##0.0">
                  <c:v>7.0160647000000003</c:v>
                </c:pt>
                <c:pt idx="21" formatCode="#,##0.0">
                  <c:v>5.1829057999999986</c:v>
                </c:pt>
                <c:pt idx="22" formatCode="#,##0.0">
                  <c:v>3.326859999999999</c:v>
                </c:pt>
                <c:pt idx="23" formatCode="#,##0.0">
                  <c:v>-2.8602941999999998</c:v>
                </c:pt>
                <c:pt idx="24" formatCode="#,##0.0">
                  <c:v>3.6707103999999999</c:v>
                </c:pt>
                <c:pt idx="25" formatCode="#,##0.0">
                  <c:v>-0.9295466</c:v>
                </c:pt>
                <c:pt idx="26" formatCode="#,##0.0">
                  <c:v>2.4534973999999998</c:v>
                </c:pt>
                <c:pt idx="27" formatCode="#,##0.0">
                  <c:v>2.9534919999999998</c:v>
                </c:pt>
                <c:pt idx="28" formatCode="#,##0.0">
                  <c:v>2.5294118999999999</c:v>
                </c:pt>
                <c:pt idx="29" formatCode="#,##0.0">
                  <c:v>7.6770869999999993</c:v>
                </c:pt>
                <c:pt idx="30" formatCode="#,##0.0">
                  <c:v>-0.62563930000000012</c:v>
                </c:pt>
                <c:pt idx="31" formatCode="#,##0.0">
                  <c:v>-0.96348689999999992</c:v>
                </c:pt>
                <c:pt idx="32" formatCode="#,##0.0">
                  <c:v>1.7433006</c:v>
                </c:pt>
                <c:pt idx="33" formatCode="#,##0.0">
                  <c:v>-0.31065560000000003</c:v>
                </c:pt>
                <c:pt idx="34" formatCode="#,##0.0">
                  <c:v>-5.0185734999999996</c:v>
                </c:pt>
                <c:pt idx="35" formatCode="#,##0.0">
                  <c:v>-2.1101000000000001</c:v>
                </c:pt>
                <c:pt idx="36" formatCode="#,##0.0">
                  <c:v>-0.79152080000000002</c:v>
                </c:pt>
                <c:pt idx="37" formatCode="#,##0.0">
                  <c:v>2.9562242999999997</c:v>
                </c:pt>
                <c:pt idx="38" formatCode="#,##0.0">
                  <c:v>6.5630212999999991</c:v>
                </c:pt>
                <c:pt idx="39" formatCode="#,##0.0">
                  <c:v>8.4734873000000022</c:v>
                </c:pt>
                <c:pt idx="40" formatCode="#,##0.0">
                  <c:v>10.664432200000002</c:v>
                </c:pt>
                <c:pt idx="41" formatCode="#,##0.0">
                  <c:v>6.7068306</c:v>
                </c:pt>
                <c:pt idx="42" formatCode="#,##0.0">
                  <c:v>8.6294787000000017</c:v>
                </c:pt>
                <c:pt idx="43" formatCode="#,##0.0">
                  <c:v>8.2077745999999987</c:v>
                </c:pt>
                <c:pt idx="44" formatCode="#,##0.0">
                  <c:v>2.3503208999999998</c:v>
                </c:pt>
                <c:pt idx="45" formatCode="#,##0.0">
                  <c:v>2.8044000000000003E-3</c:v>
                </c:pt>
                <c:pt idx="46" formatCode="#,##0.0">
                  <c:v>-4.2067923000000009</c:v>
                </c:pt>
                <c:pt idx="47" formatCode="#,##0.0">
                  <c:v>3.3866747999999998</c:v>
                </c:pt>
                <c:pt idx="48" formatCode="#,##0.0">
                  <c:v>3.2699436999999998</c:v>
                </c:pt>
                <c:pt idx="49" formatCode="#,##0.0">
                  <c:v>7.1749970999999988</c:v>
                </c:pt>
                <c:pt idx="50" formatCode="#,##0.0">
                  <c:v>4.568047599999999</c:v>
                </c:pt>
                <c:pt idx="51" formatCode="#,##0.0">
                  <c:v>9.9784200000000017E-2</c:v>
                </c:pt>
                <c:pt idx="52" formatCode="#,##0.0">
                  <c:v>-3.6770282999999999</c:v>
                </c:pt>
                <c:pt idx="53" formatCode="#,##0.0">
                  <c:v>-4.953264700000001</c:v>
                </c:pt>
                <c:pt idx="54" formatCode="#,##0.0">
                  <c:v>-3.8815822</c:v>
                </c:pt>
                <c:pt idx="55" formatCode="#,##0.0">
                  <c:v>-2.2266527999999997</c:v>
                </c:pt>
                <c:pt idx="56" formatCode="#,##0.0">
                  <c:v>12.401846800000001</c:v>
                </c:pt>
                <c:pt idx="57" formatCode="#,##0.0">
                  <c:v>10.077091399999999</c:v>
                </c:pt>
                <c:pt idx="58" formatCode="#,##0.0">
                  <c:v>9.9023276000000013</c:v>
                </c:pt>
                <c:pt idx="59" formatCode="#,##0.0">
                  <c:v>1.5241057</c:v>
                </c:pt>
                <c:pt idx="60" formatCode="#,##0.0">
                  <c:v>-7.0179000000000019E-2</c:v>
                </c:pt>
                <c:pt idx="61" formatCode="#,##0.0">
                  <c:v>16.425930099999995</c:v>
                </c:pt>
                <c:pt idx="62" formatCode="#,##0.0">
                  <c:v>9.4875460000000018</c:v>
                </c:pt>
                <c:pt idx="63" formatCode="#,##0.0">
                  <c:v>-0.32933920000000005</c:v>
                </c:pt>
                <c:pt idx="64" formatCode="#,##0.0">
                  <c:v>5.6448746999999981</c:v>
                </c:pt>
                <c:pt idx="65" formatCode="#,##0.0">
                  <c:v>7.8599197999999992</c:v>
                </c:pt>
                <c:pt idx="66" formatCode="#,##0.0">
                  <c:v>8.1105412000000001</c:v>
                </c:pt>
                <c:pt idx="67" formatCode="#,##0.0">
                  <c:v>7.6209593999999994</c:v>
                </c:pt>
                <c:pt idx="68" formatCode="#,##0.0">
                  <c:v>6.1505744999999985</c:v>
                </c:pt>
                <c:pt idx="69" formatCode="#,##0.0">
                  <c:v>1.8517028</c:v>
                </c:pt>
                <c:pt idx="70" formatCode="#,##0.0">
                  <c:v>4.9269400000000005E-2</c:v>
                </c:pt>
                <c:pt idx="71" formatCode="#,##0.0">
                  <c:v>9.4379635999999998</c:v>
                </c:pt>
                <c:pt idx="72" formatCode="#,##0.0">
                  <c:v>-0.81797419999999998</c:v>
                </c:pt>
                <c:pt idx="73" formatCode="#,##0.0">
                  <c:v>16.591055300000004</c:v>
                </c:pt>
                <c:pt idx="74" formatCode="#,##0.0">
                  <c:v>-7.1757270000000002</c:v>
                </c:pt>
                <c:pt idx="75" formatCode="#,##0.0">
                  <c:v>-18.693464400000003</c:v>
                </c:pt>
                <c:pt idx="76" formatCode="#,##0.0">
                  <c:v>-24.222076299999998</c:v>
                </c:pt>
                <c:pt idx="77" formatCode="#,##0.0">
                  <c:v>-10.420317099999998</c:v>
                </c:pt>
                <c:pt idx="78" formatCode="#,##0.0">
                  <c:v>8.2695776000000034</c:v>
                </c:pt>
                <c:pt idx="79" formatCode="#,##0.0">
                  <c:v>10.8033336</c:v>
                </c:pt>
                <c:pt idx="80" formatCode="#,##0.0">
                  <c:v>7.6685010999999994</c:v>
                </c:pt>
                <c:pt idx="81" formatCode="#,##0.0">
                  <c:v>8.912485000000002</c:v>
                </c:pt>
                <c:pt idx="82" formatCode="#,##0.0">
                  <c:v>-1.8092769</c:v>
                </c:pt>
                <c:pt idx="83" formatCode="#,##0.0">
                  <c:v>4.8930135999999989</c:v>
                </c:pt>
                <c:pt idx="84" formatCode="#,##0.0">
                  <c:v>10.879333800000001</c:v>
                </c:pt>
                <c:pt idx="85" formatCode="#,##0.0">
                  <c:v>-4.8938714999999995</c:v>
                </c:pt>
                <c:pt idx="86" formatCode="#,##0.0">
                  <c:v>-0.81303139999999996</c:v>
                </c:pt>
                <c:pt idx="87" formatCode="#,##0.0">
                  <c:v>4.1258318999999979</c:v>
                </c:pt>
                <c:pt idx="88" formatCode="#,##0.0">
                  <c:v>6.2073805999999987</c:v>
                </c:pt>
                <c:pt idx="89" formatCode="#,##0.0">
                  <c:v>-0.48604470000000005</c:v>
                </c:pt>
                <c:pt idx="90" formatCode="#,##0.0">
                  <c:v>0.51992539999999998</c:v>
                </c:pt>
                <c:pt idx="91" formatCode="#,##0.0">
                  <c:v>4.1476117999999991</c:v>
                </c:pt>
                <c:pt idx="92" formatCode="#,##0.0">
                  <c:v>-7.2706622000000012</c:v>
                </c:pt>
                <c:pt idx="93" formatCode="#,##0.0">
                  <c:v>12.447231499999999</c:v>
                </c:pt>
                <c:pt idx="94" formatCode="#,##0.0">
                  <c:v>-6.7409565999999987</c:v>
                </c:pt>
                <c:pt idx="95" formatCode="#,##0.0">
                  <c:v>13.015582100000001</c:v>
                </c:pt>
                <c:pt idx="96" formatCode="#,##0.0">
                  <c:v>-5.4738376000000004</c:v>
                </c:pt>
                <c:pt idx="97" formatCode="#,##0.0">
                  <c:v>-4.2827450999999996</c:v>
                </c:pt>
                <c:pt idx="98" formatCode="#,##0.0">
                  <c:v>-1.4274040999999997</c:v>
                </c:pt>
                <c:pt idx="99" formatCode="#,##0.0">
                  <c:v>8.0027593000000028</c:v>
                </c:pt>
                <c:pt idx="100" formatCode="#,##0.0">
                  <c:v>-1.9518617999999996</c:v>
                </c:pt>
                <c:pt idx="101" formatCode="#,##0.0">
                  <c:v>-6.1672240999999994</c:v>
                </c:pt>
                <c:pt idx="102" formatCode="#,##0.0">
                  <c:v>4.9253244999999994</c:v>
                </c:pt>
                <c:pt idx="103" formatCode="#,##0.0">
                  <c:v>-2.3225393999999997</c:v>
                </c:pt>
                <c:pt idx="104" formatCode="#,##0.0">
                  <c:v>0.61706190000000005</c:v>
                </c:pt>
                <c:pt idx="105" formatCode="#,##0.0">
                  <c:v>7.6055729999999988</c:v>
                </c:pt>
                <c:pt idx="106" formatCode="#,##0.0">
                  <c:v>-3.3428742999999996</c:v>
                </c:pt>
                <c:pt idx="107" formatCode="#,##0.0">
                  <c:v>-3.0986481999999995</c:v>
                </c:pt>
                <c:pt idx="108" formatCode="#,##0.0">
                  <c:v>-3.7190775999999999</c:v>
                </c:pt>
              </c:numCache>
            </c:numRef>
          </c:val>
          <c:smooth val="1"/>
          <c:extLst xmlns:c16r2="http://schemas.microsoft.com/office/drawing/2015/06/chart">
            <c:ext xmlns:c16="http://schemas.microsoft.com/office/drawing/2014/chart" uri="{C3380CC4-5D6E-409C-BE32-E72D297353CC}">
              <c16:uniqueId val="{00000001-28EC-4AB8-8A34-AE16C666B0E3}"/>
            </c:ext>
          </c:extLst>
        </c:ser>
        <c:ser>
          <c:idx val="2"/>
          <c:order val="2"/>
          <c:tx>
            <c:strRef>
              <c:f>GDP!$I$2</c:f>
              <c:strCache>
                <c:ptCount val="1"/>
                <c:pt idx="0">
                  <c:v>Finance,Real Estate &amp; Bus.Services</c:v>
                </c:pt>
              </c:strCache>
            </c:strRef>
          </c:tx>
          <c:spPr>
            <a:ln>
              <a:solidFill>
                <a:srgbClr val="008000"/>
              </a:solidFill>
            </a:ln>
          </c:spPr>
          <c:marker>
            <c:symbol val="none"/>
          </c:marker>
          <c:cat>
            <c:numRef>
              <c:f>GDP!$A$6:$A$150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pt idx="111">
                  <c:v>43054</c:v>
                </c:pt>
                <c:pt idx="112">
                  <c:v>43146</c:v>
                </c:pt>
                <c:pt idx="113">
                  <c:v>43235</c:v>
                </c:pt>
                <c:pt idx="114">
                  <c:v>43327</c:v>
                </c:pt>
                <c:pt idx="115">
                  <c:v>43419</c:v>
                </c:pt>
                <c:pt idx="116">
                  <c:v>43511</c:v>
                </c:pt>
                <c:pt idx="117">
                  <c:v>43600</c:v>
                </c:pt>
                <c:pt idx="118">
                  <c:v>43692</c:v>
                </c:pt>
                <c:pt idx="119">
                  <c:v>43784</c:v>
                </c:pt>
                <c:pt idx="120">
                  <c:v>43876</c:v>
                </c:pt>
                <c:pt idx="121">
                  <c:v>43966</c:v>
                </c:pt>
                <c:pt idx="122">
                  <c:v>44058</c:v>
                </c:pt>
                <c:pt idx="123">
                  <c:v>44150</c:v>
                </c:pt>
                <c:pt idx="124">
                  <c:v>44242</c:v>
                </c:pt>
                <c:pt idx="125">
                  <c:v>44331</c:v>
                </c:pt>
                <c:pt idx="126">
                  <c:v>44423</c:v>
                </c:pt>
                <c:pt idx="127">
                  <c:v>44515</c:v>
                </c:pt>
                <c:pt idx="128">
                  <c:v>44607</c:v>
                </c:pt>
                <c:pt idx="129">
                  <c:v>44696</c:v>
                </c:pt>
                <c:pt idx="130">
                  <c:v>44788</c:v>
                </c:pt>
                <c:pt idx="131">
                  <c:v>44880</c:v>
                </c:pt>
              </c:numCache>
            </c:numRef>
          </c:cat>
          <c:val>
            <c:numRef>
              <c:f>GDP!$I$6:$I$150</c:f>
              <c:numCache>
                <c:formatCode>#,##0.0</c:formatCode>
                <c:ptCount val="145"/>
                <c:pt idx="0">
                  <c:v>1.7141017000000001</c:v>
                </c:pt>
                <c:pt idx="1">
                  <c:v>-3.9122675999999994</c:v>
                </c:pt>
                <c:pt idx="2">
                  <c:v>0.21384069999999999</c:v>
                </c:pt>
                <c:pt idx="3">
                  <c:v>0.71860560000000007</c:v>
                </c:pt>
                <c:pt idx="4">
                  <c:v>3.4861552999999996</c:v>
                </c:pt>
                <c:pt idx="5">
                  <c:v>1.7396893</c:v>
                </c:pt>
                <c:pt idx="6">
                  <c:v>2.2480025000000001</c:v>
                </c:pt>
                <c:pt idx="7">
                  <c:v>2.6598521999999996</c:v>
                </c:pt>
                <c:pt idx="8">
                  <c:v>-1.5153994999999998</c:v>
                </c:pt>
                <c:pt idx="9">
                  <c:v>-0.85330209999999984</c:v>
                </c:pt>
                <c:pt idx="10">
                  <c:v>0.5595024999999999</c:v>
                </c:pt>
                <c:pt idx="11">
                  <c:v>0.36334680000000014</c:v>
                </c:pt>
                <c:pt idx="12">
                  <c:v>0.65591860000000013</c:v>
                </c:pt>
                <c:pt idx="13">
                  <c:v>0.98880629999999992</c:v>
                </c:pt>
                <c:pt idx="14">
                  <c:v>0.29267710000000002</c:v>
                </c:pt>
                <c:pt idx="15">
                  <c:v>0.48131830000000009</c:v>
                </c:pt>
                <c:pt idx="16">
                  <c:v>5.1264893999999988</c:v>
                </c:pt>
                <c:pt idx="17">
                  <c:v>6.7597820000000004</c:v>
                </c:pt>
                <c:pt idx="18">
                  <c:v>5.2262141999999994</c:v>
                </c:pt>
                <c:pt idx="19">
                  <c:v>4.5211604000000003</c:v>
                </c:pt>
                <c:pt idx="20">
                  <c:v>2.3246823999999995</c:v>
                </c:pt>
                <c:pt idx="21">
                  <c:v>2.4817190999999998</c:v>
                </c:pt>
                <c:pt idx="22">
                  <c:v>3.3250627999999995</c:v>
                </c:pt>
                <c:pt idx="23">
                  <c:v>2.2282809000000001</c:v>
                </c:pt>
                <c:pt idx="24">
                  <c:v>8.5655055000000022</c:v>
                </c:pt>
                <c:pt idx="25">
                  <c:v>9.8105914000000034</c:v>
                </c:pt>
                <c:pt idx="26">
                  <c:v>9.894460500000001</c:v>
                </c:pt>
                <c:pt idx="27">
                  <c:v>9.5483564999999988</c:v>
                </c:pt>
                <c:pt idx="28">
                  <c:v>2.0110475999999995</c:v>
                </c:pt>
                <c:pt idx="29">
                  <c:v>2.1780922</c:v>
                </c:pt>
                <c:pt idx="30">
                  <c:v>1.2433675999999998</c:v>
                </c:pt>
                <c:pt idx="31">
                  <c:v>1.6319965999999997</c:v>
                </c:pt>
                <c:pt idx="32">
                  <c:v>1.0299092999999995</c:v>
                </c:pt>
                <c:pt idx="33">
                  <c:v>5.7550602</c:v>
                </c:pt>
                <c:pt idx="34">
                  <c:v>2.9650145999999999</c:v>
                </c:pt>
                <c:pt idx="35">
                  <c:v>0.15684150000000002</c:v>
                </c:pt>
                <c:pt idx="36">
                  <c:v>11.4198588</c:v>
                </c:pt>
                <c:pt idx="37">
                  <c:v>4.4880519000000003</c:v>
                </c:pt>
                <c:pt idx="38">
                  <c:v>4.5076974999999999</c:v>
                </c:pt>
                <c:pt idx="39">
                  <c:v>2.5964049999999994</c:v>
                </c:pt>
                <c:pt idx="40">
                  <c:v>2.0846885999999998</c:v>
                </c:pt>
                <c:pt idx="41">
                  <c:v>1.5073264999999998</c:v>
                </c:pt>
                <c:pt idx="42">
                  <c:v>4.9262922000000007</c:v>
                </c:pt>
                <c:pt idx="43">
                  <c:v>7.0355884</c:v>
                </c:pt>
                <c:pt idx="44">
                  <c:v>11.538107200000001</c:v>
                </c:pt>
                <c:pt idx="45">
                  <c:v>9.3103024000000012</c:v>
                </c:pt>
                <c:pt idx="46">
                  <c:v>8.1082114999999977</c:v>
                </c:pt>
                <c:pt idx="47">
                  <c:v>8.1602270999999984</c:v>
                </c:pt>
                <c:pt idx="48">
                  <c:v>9.4015073000000005</c:v>
                </c:pt>
                <c:pt idx="49">
                  <c:v>5.3374971000000002</c:v>
                </c:pt>
                <c:pt idx="50">
                  <c:v>-1.4418574</c:v>
                </c:pt>
                <c:pt idx="51">
                  <c:v>1.1308018</c:v>
                </c:pt>
                <c:pt idx="52">
                  <c:v>9.8515304000000032</c:v>
                </c:pt>
                <c:pt idx="53">
                  <c:v>5.537181799999999</c:v>
                </c:pt>
                <c:pt idx="54">
                  <c:v>6.1731325999999989</c:v>
                </c:pt>
                <c:pt idx="55">
                  <c:v>3.5236111999999999</c:v>
                </c:pt>
                <c:pt idx="56">
                  <c:v>11.790786200000001</c:v>
                </c:pt>
                <c:pt idx="57">
                  <c:v>7.9482092000000009</c:v>
                </c:pt>
                <c:pt idx="58">
                  <c:v>4.0799494000000012</c:v>
                </c:pt>
                <c:pt idx="59">
                  <c:v>5.9137778000000001</c:v>
                </c:pt>
                <c:pt idx="60">
                  <c:v>4.0906347999999992</c:v>
                </c:pt>
                <c:pt idx="61">
                  <c:v>7.8625694999999993</c:v>
                </c:pt>
                <c:pt idx="62">
                  <c:v>7.5377571000000003</c:v>
                </c:pt>
                <c:pt idx="63">
                  <c:v>2.6788998999999998</c:v>
                </c:pt>
                <c:pt idx="64">
                  <c:v>15.0858957</c:v>
                </c:pt>
                <c:pt idx="65">
                  <c:v>12.0339068</c:v>
                </c:pt>
                <c:pt idx="66">
                  <c:v>10.598968799999998</c:v>
                </c:pt>
                <c:pt idx="67">
                  <c:v>6.7253483000000003</c:v>
                </c:pt>
                <c:pt idx="68">
                  <c:v>7.8332972999999999</c:v>
                </c:pt>
                <c:pt idx="69">
                  <c:v>2.3612500999999995</c:v>
                </c:pt>
                <c:pt idx="70">
                  <c:v>8.6319831999999987</c:v>
                </c:pt>
                <c:pt idx="71">
                  <c:v>7.8681587999999989</c:v>
                </c:pt>
                <c:pt idx="72">
                  <c:v>7.9512934000000017</c:v>
                </c:pt>
                <c:pt idx="73">
                  <c:v>2.2692891999999998</c:v>
                </c:pt>
                <c:pt idx="74">
                  <c:v>2.9716139999999998</c:v>
                </c:pt>
                <c:pt idx="75">
                  <c:v>2.3064289999999996</c:v>
                </c:pt>
                <c:pt idx="76">
                  <c:v>-8.9850800000000036E-2</c:v>
                </c:pt>
                <c:pt idx="77">
                  <c:v>-0.60745530000000003</c:v>
                </c:pt>
                <c:pt idx="78">
                  <c:v>0.87170610000000004</c:v>
                </c:pt>
                <c:pt idx="79">
                  <c:v>2.3596478999999992</c:v>
                </c:pt>
                <c:pt idx="80">
                  <c:v>1.3286274</c:v>
                </c:pt>
                <c:pt idx="81">
                  <c:v>2.0888</c:v>
                </c:pt>
                <c:pt idx="82">
                  <c:v>-3.5861800000000006E-2</c:v>
                </c:pt>
                <c:pt idx="83">
                  <c:v>0.18634810000000002</c:v>
                </c:pt>
                <c:pt idx="84">
                  <c:v>7.9429387999999994</c:v>
                </c:pt>
                <c:pt idx="85">
                  <c:v>5.9000949</c:v>
                </c:pt>
                <c:pt idx="86">
                  <c:v>6.6284679999999989</c:v>
                </c:pt>
                <c:pt idx="87">
                  <c:v>3.3943283999999996</c:v>
                </c:pt>
                <c:pt idx="88">
                  <c:v>2.8089396</c:v>
                </c:pt>
                <c:pt idx="89">
                  <c:v>1.6119717999999998</c:v>
                </c:pt>
                <c:pt idx="90">
                  <c:v>0.75701719999999983</c:v>
                </c:pt>
                <c:pt idx="91">
                  <c:v>1.1184673000000001</c:v>
                </c:pt>
                <c:pt idx="92">
                  <c:v>4.0495066</c:v>
                </c:pt>
                <c:pt idx="93">
                  <c:v>4.4230489999999998</c:v>
                </c:pt>
                <c:pt idx="94">
                  <c:v>2.0596516999999994</c:v>
                </c:pt>
                <c:pt idx="95">
                  <c:v>1.8056231999999997</c:v>
                </c:pt>
                <c:pt idx="96">
                  <c:v>1.7687575000000004</c:v>
                </c:pt>
                <c:pt idx="97">
                  <c:v>1.6096950999999997</c:v>
                </c:pt>
                <c:pt idx="98">
                  <c:v>2.7298855999999998</c:v>
                </c:pt>
                <c:pt idx="99">
                  <c:v>3.7033170000000006</c:v>
                </c:pt>
                <c:pt idx="100">
                  <c:v>2.9515157999999997</c:v>
                </c:pt>
                <c:pt idx="101">
                  <c:v>2.3820354999999998</c:v>
                </c:pt>
                <c:pt idx="102">
                  <c:v>2.6202582999999997</c:v>
                </c:pt>
                <c:pt idx="103">
                  <c:v>1.7501072000000002</c:v>
                </c:pt>
                <c:pt idx="104">
                  <c:v>1.6517693999999998</c:v>
                </c:pt>
                <c:pt idx="105">
                  <c:v>2.3607783999999996</c:v>
                </c:pt>
                <c:pt idx="106">
                  <c:v>1.3066686999999997</c:v>
                </c:pt>
                <c:pt idx="107">
                  <c:v>1.5518012999999995</c:v>
                </c:pt>
                <c:pt idx="108">
                  <c:v>-1.1756470000000001</c:v>
                </c:pt>
              </c:numCache>
            </c:numRef>
          </c:val>
          <c:smooth val="1"/>
          <c:extLst xmlns:c16r2="http://schemas.microsoft.com/office/drawing/2015/06/chart">
            <c:ext xmlns:c16="http://schemas.microsoft.com/office/drawing/2014/chart" uri="{C3380CC4-5D6E-409C-BE32-E72D297353CC}">
              <c16:uniqueId val="{00000002-28EC-4AB8-8A34-AE16C666B0E3}"/>
            </c:ext>
          </c:extLst>
        </c:ser>
        <c:dLbls/>
        <c:marker val="1"/>
        <c:axId val="69968640"/>
        <c:axId val="69970560"/>
      </c:lineChart>
      <c:dateAx>
        <c:axId val="69968640"/>
        <c:scaling>
          <c:orientation val="minMax"/>
          <c:max val="42887"/>
          <c:min val="39083"/>
        </c:scaling>
        <c:axPos val="b"/>
        <c:majorGridlines>
          <c:spPr>
            <a:ln>
              <a:solidFill>
                <a:sysClr val="window" lastClr="FFFFFF">
                  <a:lumMod val="75000"/>
                </a:sysClr>
              </a:solidFill>
              <a:prstDash val="dash"/>
            </a:ln>
          </c:spPr>
        </c:majorGridlines>
        <c:title>
          <c:tx>
            <c:rich>
              <a:bodyPr/>
              <a:lstStyle/>
              <a:p>
                <a:pPr>
                  <a:defRPr/>
                </a:pPr>
                <a:r>
                  <a:rPr lang="en-US" dirty="0" smtClean="0"/>
                  <a:t>Quarters</a:t>
                </a:r>
                <a:endParaRPr lang="en-US" dirty="0"/>
              </a:p>
            </c:rich>
          </c:tx>
          <c:layout/>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69970560"/>
        <c:crosses val="autoZero"/>
        <c:auto val="1"/>
        <c:lblOffset val="100"/>
        <c:baseTimeUnit val="months"/>
        <c:majorUnit val="2"/>
        <c:majorTimeUnit val="years"/>
        <c:minorUnit val="1"/>
        <c:minorTimeUnit val="years"/>
      </c:dateAx>
      <c:valAx>
        <c:axId val="69970560"/>
        <c:scaling>
          <c:orientation val="minMax"/>
          <c:min val="-40"/>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US"/>
                  <a:t>Percent</a:t>
                </a:r>
              </a:p>
            </c:rich>
          </c:tx>
          <c:layout>
            <c:manualLayout>
              <c:xMode val="edge"/>
              <c:yMode val="edge"/>
              <c:x val="9.6917104111986022E-3"/>
              <c:y val="0.40935425925925939"/>
            </c:manualLayout>
          </c:layout>
          <c:spPr>
            <a:noFill/>
            <a:ln>
              <a:noFill/>
            </a:ln>
            <a:effectLst/>
          </c:spPr>
        </c:title>
        <c:numFmt formatCode="#,##0"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69968640"/>
        <c:crosses val="autoZero"/>
        <c:crossBetween val="between"/>
      </c:valAx>
      <c:spPr>
        <a:solidFill>
          <a:srgbClr val="CCECFF"/>
        </a:solidFill>
        <a:ln>
          <a:solidFill>
            <a:sysClr val="window" lastClr="FFFFFF">
              <a:lumMod val="75000"/>
            </a:sysClr>
          </a:solidFill>
        </a:ln>
        <a:effectLst/>
      </c:spPr>
    </c:plotArea>
    <c:legend>
      <c:legendPos val="b"/>
      <c:layout>
        <c:manualLayout>
          <c:xMode val="edge"/>
          <c:yMode val="edge"/>
          <c:x val="0.31821323237907984"/>
          <c:y val="0.68023299343551202"/>
          <c:w val="0.62251999559110338"/>
          <c:h val="0.16129025116371937"/>
        </c:manualLayout>
      </c:layout>
    </c:legend>
    <c:plotVisOnly val="1"/>
    <c:dispBlanksAs val="gap"/>
  </c:chart>
  <c:spPr>
    <a:solidFill>
      <a:srgbClr val="FFFFFF"/>
    </a:solidFill>
    <a:ln w="9525" cap="flat" cmpd="sng" algn="ctr">
      <a:noFill/>
      <a:round/>
    </a:ln>
    <a:effectLst/>
  </c:spPr>
  <c:txPr>
    <a:bodyPr/>
    <a:lstStyle/>
    <a:p>
      <a:pPr>
        <a:defRPr>
          <a:latin typeface="Calibri" panose="020F0502020204030204" pitchFamily="34" charset="0"/>
          <a:cs typeface="Arial" panose="020B0604020202020204"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strRef>
          <c:f>'BER surveys'!$AV$1:$BA$1</c:f>
          <c:strCache>
            <c:ptCount val="1"/>
            <c:pt idx="0">
              <c:v>Absa Purchasing Managers' Index (PMI, seasonally adjusted)</c:v>
            </c:pt>
          </c:strCache>
        </c:strRef>
      </c:tx>
      <c:layout/>
      <c:overlay val="1"/>
      <c:txPr>
        <a:bodyPr/>
        <a:lstStyle/>
        <a:p>
          <a:pPr>
            <a:defRPr sz="1400">
              <a:latin typeface="Arial" panose="020B0604020202020204" pitchFamily="34" charset="0"/>
              <a:cs typeface="Arial" panose="020B0604020202020204" pitchFamily="34" charset="0"/>
            </a:defRPr>
          </a:pPr>
          <a:endParaRPr lang="en-US"/>
        </a:p>
      </c:txPr>
    </c:title>
    <c:plotArea>
      <c:layout>
        <c:manualLayout>
          <c:layoutTarget val="inner"/>
          <c:xMode val="edge"/>
          <c:yMode val="edge"/>
          <c:x val="9.612345225112244E-2"/>
          <c:y val="0.12278952512220864"/>
          <c:w val="0.81442757398011267"/>
          <c:h val="0.75531166666666671"/>
        </c:manualLayout>
      </c:layout>
      <c:barChart>
        <c:barDir val="col"/>
        <c:grouping val="clustered"/>
        <c:ser>
          <c:idx val="0"/>
          <c:order val="0"/>
          <c:tx>
            <c:strRef>
              <c:f>Manuf!$H$1</c:f>
              <c:strCache>
                <c:ptCount val="1"/>
                <c:pt idx="0">
                  <c:v>Manufacturing production growth (% y/y)</c:v>
                </c:pt>
              </c:strCache>
            </c:strRef>
          </c:tx>
          <c:spPr>
            <a:solidFill>
              <a:sysClr val="window" lastClr="FFFFFF">
                <a:lumMod val="50000"/>
              </a:sysClr>
            </a:solidFill>
            <a:ln w="38100">
              <a:solidFill>
                <a:sysClr val="window" lastClr="FFFFFF">
                  <a:lumMod val="50000"/>
                </a:sysClr>
              </a:solidFill>
            </a:ln>
          </c:spPr>
          <c:cat>
            <c:numRef>
              <c:f>'BER surveys'!$A$6:$A$150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numCache>
            </c:numRef>
          </c:cat>
          <c:val>
            <c:numRef>
              <c:f>Manuf!$H$6:$H$150</c:f>
              <c:numCache>
                <c:formatCode>0.0</c:formatCode>
                <c:ptCount val="145"/>
                <c:pt idx="0">
                  <c:v>0</c:v>
                </c:pt>
                <c:pt idx="1">
                  <c:v>-3.8</c:v>
                </c:pt>
                <c:pt idx="2">
                  <c:v>-2.7</c:v>
                </c:pt>
                <c:pt idx="3">
                  <c:v>1.3</c:v>
                </c:pt>
                <c:pt idx="4">
                  <c:v>-4.0999999999999996</c:v>
                </c:pt>
                <c:pt idx="5">
                  <c:v>-2.6</c:v>
                </c:pt>
                <c:pt idx="6">
                  <c:v>-3.2</c:v>
                </c:pt>
                <c:pt idx="7">
                  <c:v>-4.0999999999999996</c:v>
                </c:pt>
                <c:pt idx="8">
                  <c:v>-1.6</c:v>
                </c:pt>
                <c:pt idx="9">
                  <c:v>-4.9000000000000004</c:v>
                </c:pt>
                <c:pt idx="10">
                  <c:v>-5.3</c:v>
                </c:pt>
                <c:pt idx="11">
                  <c:v>0</c:v>
                </c:pt>
                <c:pt idx="12">
                  <c:v>0.70000000000000007</c:v>
                </c:pt>
                <c:pt idx="13">
                  <c:v>0.5</c:v>
                </c:pt>
                <c:pt idx="14">
                  <c:v>4.8</c:v>
                </c:pt>
                <c:pt idx="15">
                  <c:v>3.1</c:v>
                </c:pt>
                <c:pt idx="16">
                  <c:v>0.5</c:v>
                </c:pt>
                <c:pt idx="17">
                  <c:v>1.5</c:v>
                </c:pt>
                <c:pt idx="18">
                  <c:v>5</c:v>
                </c:pt>
                <c:pt idx="19">
                  <c:v>6.9</c:v>
                </c:pt>
                <c:pt idx="20">
                  <c:v>9</c:v>
                </c:pt>
                <c:pt idx="21">
                  <c:v>12.4</c:v>
                </c:pt>
                <c:pt idx="22">
                  <c:v>8.6</c:v>
                </c:pt>
                <c:pt idx="23">
                  <c:v>3.4</c:v>
                </c:pt>
                <c:pt idx="24">
                  <c:v>2.7</c:v>
                </c:pt>
                <c:pt idx="25">
                  <c:v>5</c:v>
                </c:pt>
                <c:pt idx="26">
                  <c:v>3.2</c:v>
                </c:pt>
                <c:pt idx="27">
                  <c:v>3.5</c:v>
                </c:pt>
                <c:pt idx="28">
                  <c:v>3.6</c:v>
                </c:pt>
                <c:pt idx="29">
                  <c:v>4</c:v>
                </c:pt>
                <c:pt idx="30">
                  <c:v>1.5</c:v>
                </c:pt>
                <c:pt idx="31">
                  <c:v>1.4</c:v>
                </c:pt>
                <c:pt idx="32">
                  <c:v>0.9</c:v>
                </c:pt>
                <c:pt idx="33">
                  <c:v>-3.2</c:v>
                </c:pt>
                <c:pt idx="34">
                  <c:v>-2.6</c:v>
                </c:pt>
                <c:pt idx="35">
                  <c:v>-4</c:v>
                </c:pt>
                <c:pt idx="36">
                  <c:v>-3.2</c:v>
                </c:pt>
                <c:pt idx="37">
                  <c:v>-2.8</c:v>
                </c:pt>
                <c:pt idx="38">
                  <c:v>-0.30000000000000004</c:v>
                </c:pt>
                <c:pt idx="39">
                  <c:v>3.6</c:v>
                </c:pt>
                <c:pt idx="40">
                  <c:v>6.4</c:v>
                </c:pt>
                <c:pt idx="41">
                  <c:v>3.6</c:v>
                </c:pt>
                <c:pt idx="42">
                  <c:v>3.7</c:v>
                </c:pt>
                <c:pt idx="43">
                  <c:v>3.2</c:v>
                </c:pt>
                <c:pt idx="44">
                  <c:v>2.6</c:v>
                </c:pt>
                <c:pt idx="45">
                  <c:v>2.1</c:v>
                </c:pt>
                <c:pt idx="46">
                  <c:v>-0.4</c:v>
                </c:pt>
                <c:pt idx="47">
                  <c:v>3.6</c:v>
                </c:pt>
                <c:pt idx="48">
                  <c:v>1.6</c:v>
                </c:pt>
                <c:pt idx="49">
                  <c:v>7</c:v>
                </c:pt>
                <c:pt idx="50">
                  <c:v>6.9</c:v>
                </c:pt>
                <c:pt idx="51">
                  <c:v>2.1</c:v>
                </c:pt>
                <c:pt idx="52">
                  <c:v>0.5</c:v>
                </c:pt>
                <c:pt idx="53">
                  <c:v>-3.3</c:v>
                </c:pt>
                <c:pt idx="54">
                  <c:v>-3</c:v>
                </c:pt>
                <c:pt idx="55">
                  <c:v>-3.1</c:v>
                </c:pt>
                <c:pt idx="56">
                  <c:v>1.2</c:v>
                </c:pt>
                <c:pt idx="57">
                  <c:v>3.5</c:v>
                </c:pt>
                <c:pt idx="58">
                  <c:v>6.1</c:v>
                </c:pt>
                <c:pt idx="59">
                  <c:v>5.6</c:v>
                </c:pt>
                <c:pt idx="60">
                  <c:v>2.2999999999999998</c:v>
                </c:pt>
                <c:pt idx="61">
                  <c:v>4.2</c:v>
                </c:pt>
                <c:pt idx="62">
                  <c:v>2.9</c:v>
                </c:pt>
                <c:pt idx="63">
                  <c:v>2.1</c:v>
                </c:pt>
                <c:pt idx="64">
                  <c:v>3.6</c:v>
                </c:pt>
                <c:pt idx="65">
                  <c:v>2.8</c:v>
                </c:pt>
                <c:pt idx="66">
                  <c:v>4.5</c:v>
                </c:pt>
                <c:pt idx="67">
                  <c:v>7.5</c:v>
                </c:pt>
                <c:pt idx="68">
                  <c:v>6.8</c:v>
                </c:pt>
                <c:pt idx="69">
                  <c:v>5</c:v>
                </c:pt>
                <c:pt idx="70">
                  <c:v>2.1</c:v>
                </c:pt>
                <c:pt idx="71">
                  <c:v>3.3</c:v>
                </c:pt>
                <c:pt idx="72">
                  <c:v>0.30000000000000004</c:v>
                </c:pt>
                <c:pt idx="73">
                  <c:v>4.7</c:v>
                </c:pt>
                <c:pt idx="74">
                  <c:v>2</c:v>
                </c:pt>
                <c:pt idx="75">
                  <c:v>-8.1</c:v>
                </c:pt>
                <c:pt idx="76">
                  <c:v>-15.1</c:v>
                </c:pt>
                <c:pt idx="77">
                  <c:v>-19.899999999999999</c:v>
                </c:pt>
                <c:pt idx="78">
                  <c:v>-15</c:v>
                </c:pt>
                <c:pt idx="79">
                  <c:v>-4.8</c:v>
                </c:pt>
                <c:pt idx="80">
                  <c:v>3.4</c:v>
                </c:pt>
                <c:pt idx="81">
                  <c:v>7.8</c:v>
                </c:pt>
                <c:pt idx="82">
                  <c:v>5</c:v>
                </c:pt>
                <c:pt idx="83">
                  <c:v>2.6</c:v>
                </c:pt>
                <c:pt idx="84">
                  <c:v>5</c:v>
                </c:pt>
                <c:pt idx="85">
                  <c:v>0.8</c:v>
                </c:pt>
                <c:pt idx="86">
                  <c:v>2.6</c:v>
                </c:pt>
                <c:pt idx="87">
                  <c:v>3</c:v>
                </c:pt>
                <c:pt idx="88">
                  <c:v>1</c:v>
                </c:pt>
                <c:pt idx="89">
                  <c:v>2.6</c:v>
                </c:pt>
                <c:pt idx="90">
                  <c:v>2.1</c:v>
                </c:pt>
                <c:pt idx="91">
                  <c:v>3.1</c:v>
                </c:pt>
                <c:pt idx="92">
                  <c:v>-0.30000000000000004</c:v>
                </c:pt>
                <c:pt idx="93">
                  <c:v>2.8</c:v>
                </c:pt>
                <c:pt idx="94">
                  <c:v>1.3</c:v>
                </c:pt>
                <c:pt idx="95">
                  <c:v>1.4</c:v>
                </c:pt>
                <c:pt idx="96">
                  <c:v>2.1</c:v>
                </c:pt>
                <c:pt idx="97">
                  <c:v>-0.9</c:v>
                </c:pt>
                <c:pt idx="98">
                  <c:v>-1.1000000000000001</c:v>
                </c:pt>
                <c:pt idx="99">
                  <c:v>0.4</c:v>
                </c:pt>
                <c:pt idx="100">
                  <c:v>0.5</c:v>
                </c:pt>
                <c:pt idx="101">
                  <c:v>-1.8</c:v>
                </c:pt>
                <c:pt idx="102">
                  <c:v>2.1</c:v>
                </c:pt>
                <c:pt idx="103">
                  <c:v>-0.9</c:v>
                </c:pt>
                <c:pt idx="104">
                  <c:v>-0.70000000000000007</c:v>
                </c:pt>
                <c:pt idx="105">
                  <c:v>4.0999999999999996</c:v>
                </c:pt>
                <c:pt idx="106">
                  <c:v>0.70000000000000007</c:v>
                </c:pt>
                <c:pt idx="107">
                  <c:v>-0.9</c:v>
                </c:pt>
                <c:pt idx="108">
                  <c:v>-1</c:v>
                </c:pt>
              </c:numCache>
            </c:numRef>
          </c:val>
          <c:extLst xmlns:c16r2="http://schemas.microsoft.com/office/drawing/2015/06/chart">
            <c:ext xmlns:c16="http://schemas.microsoft.com/office/drawing/2014/chart" uri="{C3380CC4-5D6E-409C-BE32-E72D297353CC}">
              <c16:uniqueId val="{00000000-CF7E-4773-A54C-1F340AB924A3}"/>
            </c:ext>
          </c:extLst>
        </c:ser>
        <c:dLbls/>
        <c:gapWidth val="0"/>
        <c:overlap val="100"/>
        <c:axId val="71220224"/>
        <c:axId val="71242880"/>
      </c:barChart>
      <c:lineChart>
        <c:grouping val="standard"/>
        <c:ser>
          <c:idx val="1"/>
          <c:order val="1"/>
          <c:tx>
            <c:strRef>
              <c:f>'BER surveys'!$AV$4</c:f>
              <c:strCache>
                <c:ptCount val="1"/>
                <c:pt idx="0">
                  <c:v>Absa PMI (rhs)</c:v>
                </c:pt>
              </c:strCache>
            </c:strRef>
          </c:tx>
          <c:spPr>
            <a:ln w="38100">
              <a:solidFill>
                <a:srgbClr val="8A0000"/>
              </a:solidFill>
            </a:ln>
          </c:spPr>
          <c:marker>
            <c:symbol val="none"/>
          </c:marker>
          <c:val>
            <c:numRef>
              <c:f>'BER surveys'!$AV$6:$AV$150</c:f>
              <c:numCache>
                <c:formatCode>General</c:formatCode>
                <c:ptCount val="145"/>
                <c:pt idx="38" formatCode="#,##0.0">
                  <c:v>52.13</c:v>
                </c:pt>
                <c:pt idx="39" formatCode="#,##0.0">
                  <c:v>54.32</c:v>
                </c:pt>
                <c:pt idx="40" formatCode="#,##0.0">
                  <c:v>54.64</c:v>
                </c:pt>
                <c:pt idx="41" formatCode="#,##0.0">
                  <c:v>50.87</c:v>
                </c:pt>
                <c:pt idx="42" formatCode="#,##0.0">
                  <c:v>51.63</c:v>
                </c:pt>
                <c:pt idx="43" formatCode="#,##0.0">
                  <c:v>52.68</c:v>
                </c:pt>
                <c:pt idx="44" formatCode="#,##0.0">
                  <c:v>52.11</c:v>
                </c:pt>
                <c:pt idx="45" formatCode="#,##0.0">
                  <c:v>54.57</c:v>
                </c:pt>
                <c:pt idx="46" formatCode="#,##0.0">
                  <c:v>50.59</c:v>
                </c:pt>
                <c:pt idx="47" formatCode="#,##0.0">
                  <c:v>53.160000000000004</c:v>
                </c:pt>
                <c:pt idx="48" formatCode="#,##0.0">
                  <c:v>54.37</c:v>
                </c:pt>
                <c:pt idx="49" formatCode="#,##0.0">
                  <c:v>58.730000000000004</c:v>
                </c:pt>
                <c:pt idx="50" formatCode="#,##0.0">
                  <c:v>56.08</c:v>
                </c:pt>
                <c:pt idx="51" formatCode="#,##0.0">
                  <c:v>55.28</c:v>
                </c:pt>
                <c:pt idx="52" formatCode="#,##0.0">
                  <c:v>52.82</c:v>
                </c:pt>
                <c:pt idx="53" formatCode="#,##0.0">
                  <c:v>46.83</c:v>
                </c:pt>
                <c:pt idx="54" formatCode="#,##0.0">
                  <c:v>47.309999999999995</c:v>
                </c:pt>
                <c:pt idx="55" formatCode="#,##0.0">
                  <c:v>50.730000000000004</c:v>
                </c:pt>
                <c:pt idx="56" formatCode="#,##0.0">
                  <c:v>54.94</c:v>
                </c:pt>
                <c:pt idx="57" formatCode="#,##0.0">
                  <c:v>56.82</c:v>
                </c:pt>
                <c:pt idx="58" formatCode="#,##0.0">
                  <c:v>56.849999999999994</c:v>
                </c:pt>
                <c:pt idx="59" formatCode="#,##0.0">
                  <c:v>54.57</c:v>
                </c:pt>
                <c:pt idx="60" formatCode="#,##0.0">
                  <c:v>54.92</c:v>
                </c:pt>
                <c:pt idx="61" formatCode="#,##0.0">
                  <c:v>55.42</c:v>
                </c:pt>
                <c:pt idx="62" formatCode="#,##0.0">
                  <c:v>55.839999999999996</c:v>
                </c:pt>
                <c:pt idx="63" formatCode="#,##0.0">
                  <c:v>52.690000000000005</c:v>
                </c:pt>
                <c:pt idx="64" formatCode="#,##0.0">
                  <c:v>50.7</c:v>
                </c:pt>
                <c:pt idx="65" formatCode="#,##0.0">
                  <c:v>56.86</c:v>
                </c:pt>
                <c:pt idx="66" formatCode="#,##0.0">
                  <c:v>58.49</c:v>
                </c:pt>
                <c:pt idx="67" formatCode="#,##0.0">
                  <c:v>56.17</c:v>
                </c:pt>
                <c:pt idx="68" formatCode="#,##0.0">
                  <c:v>59.49</c:v>
                </c:pt>
                <c:pt idx="69" formatCode="#,##0.0">
                  <c:v>57.07</c:v>
                </c:pt>
                <c:pt idx="70" formatCode="#,##0.0">
                  <c:v>54.48</c:v>
                </c:pt>
                <c:pt idx="71" formatCode="#,##0.0">
                  <c:v>53.71</c:v>
                </c:pt>
                <c:pt idx="72" formatCode="#,##0.0">
                  <c:v>47.18</c:v>
                </c:pt>
                <c:pt idx="73" formatCode="#,##0.0">
                  <c:v>49.309999999999995</c:v>
                </c:pt>
                <c:pt idx="74" formatCode="#,##0.0">
                  <c:v>46.68</c:v>
                </c:pt>
                <c:pt idx="75" formatCode="#,##0.0">
                  <c:v>41.43</c:v>
                </c:pt>
                <c:pt idx="76" formatCode="#,##0.0">
                  <c:v>37.809999999999995</c:v>
                </c:pt>
                <c:pt idx="77" formatCode="#,##0.0">
                  <c:v>37.43</c:v>
                </c:pt>
                <c:pt idx="78" formatCode="#,##0.0">
                  <c:v>42.46</c:v>
                </c:pt>
                <c:pt idx="79" formatCode="#,##0.0">
                  <c:v>49.87</c:v>
                </c:pt>
                <c:pt idx="80" formatCode="#,##0.0">
                  <c:v>54</c:v>
                </c:pt>
                <c:pt idx="81" formatCode="#,##0.0">
                  <c:v>51.83</c:v>
                </c:pt>
                <c:pt idx="82" formatCode="#,##0.0">
                  <c:v>51.51</c:v>
                </c:pt>
                <c:pt idx="83" formatCode="#,##0.0">
                  <c:v>52.15</c:v>
                </c:pt>
                <c:pt idx="84" formatCode="#,##0.0">
                  <c:v>53.43</c:v>
                </c:pt>
                <c:pt idx="85" formatCode="#,##0.0">
                  <c:v>54.53</c:v>
                </c:pt>
                <c:pt idx="86" formatCode="#,##0.0">
                  <c:v>48.660000000000004</c:v>
                </c:pt>
                <c:pt idx="87" formatCode="#,##0.0">
                  <c:v>51.6</c:v>
                </c:pt>
                <c:pt idx="88" formatCode="#,##0.0">
                  <c:v>53.57</c:v>
                </c:pt>
                <c:pt idx="89" formatCode="#,##0.0">
                  <c:v>51.44</c:v>
                </c:pt>
                <c:pt idx="90" formatCode="#,##0.0">
                  <c:v>49.54</c:v>
                </c:pt>
                <c:pt idx="91" formatCode="#,##0.0">
                  <c:v>48.55</c:v>
                </c:pt>
                <c:pt idx="92" formatCode="#,##0.0">
                  <c:v>50.2</c:v>
                </c:pt>
                <c:pt idx="93" formatCode="#,##0.0">
                  <c:v>50.949999999999996</c:v>
                </c:pt>
                <c:pt idx="94" formatCode="#,##0.0">
                  <c:v>52.02</c:v>
                </c:pt>
                <c:pt idx="95" formatCode="#,##0.0">
                  <c:v>50.97</c:v>
                </c:pt>
                <c:pt idx="96" formatCode="#,##0.0">
                  <c:v>50.839999999999996</c:v>
                </c:pt>
                <c:pt idx="97" formatCode="#,##0.0">
                  <c:v>46.52</c:v>
                </c:pt>
                <c:pt idx="98" formatCode="#,##0.0">
                  <c:v>47.839999999999996</c:v>
                </c:pt>
                <c:pt idx="99" formatCode="#,##0.0">
                  <c:v>50.71</c:v>
                </c:pt>
                <c:pt idx="100" formatCode="#,##0.0">
                  <c:v>50.36</c:v>
                </c:pt>
                <c:pt idx="101" formatCode="#,##0.0">
                  <c:v>49.24</c:v>
                </c:pt>
                <c:pt idx="102" formatCode="#,##0.0">
                  <c:v>49.65</c:v>
                </c:pt>
                <c:pt idx="103" formatCode="#,##0.0">
                  <c:v>46.01</c:v>
                </c:pt>
                <c:pt idx="104" formatCode="#,##0.0">
                  <c:v>47.41</c:v>
                </c:pt>
                <c:pt idx="105" formatCode="#,##0.0">
                  <c:v>53.05</c:v>
                </c:pt>
                <c:pt idx="106" formatCode="#,##0.0">
                  <c:v>48.93</c:v>
                </c:pt>
                <c:pt idx="107" formatCode="#,##0.0">
                  <c:v>46.949999999999996</c:v>
                </c:pt>
                <c:pt idx="108" formatCode="#,##0.0">
                  <c:v>51.87</c:v>
                </c:pt>
                <c:pt idx="109" formatCode="#,##0.0">
                  <c:v>47.63</c:v>
                </c:pt>
              </c:numCache>
            </c:numRef>
          </c:val>
          <c:smooth val="1"/>
          <c:extLst xmlns:c16r2="http://schemas.microsoft.com/office/drawing/2015/06/chart">
            <c:ext xmlns:c16="http://schemas.microsoft.com/office/drawing/2014/chart" uri="{C3380CC4-5D6E-409C-BE32-E72D297353CC}">
              <c16:uniqueId val="{00000001-CF7E-4773-A54C-1F340AB924A3}"/>
            </c:ext>
          </c:extLst>
        </c:ser>
        <c:dLbls/>
        <c:marker val="1"/>
        <c:axId val="71251072"/>
        <c:axId val="71244800"/>
      </c:lineChart>
      <c:dateAx>
        <c:axId val="71220224"/>
        <c:scaling>
          <c:orientation val="minMax"/>
          <c:min val="39083"/>
        </c:scaling>
        <c:axPos val="b"/>
        <c:majorGridlines>
          <c:spPr>
            <a:ln>
              <a:solidFill>
                <a:sysClr val="window" lastClr="FFFFFF">
                  <a:lumMod val="75000"/>
                </a:sysClr>
              </a:solidFill>
              <a:prstDash val="dash"/>
            </a:ln>
          </c:spPr>
        </c:majorGridlines>
        <c:title>
          <c:tx>
            <c:rich>
              <a:bodyPr/>
              <a:lstStyle/>
              <a:p>
                <a:pPr>
                  <a:defRPr/>
                </a:pPr>
                <a:r>
                  <a:rPr lang="en-US"/>
                  <a:t>Quarters</a:t>
                </a:r>
              </a:p>
            </c:rich>
          </c:tx>
          <c:layout/>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71242880"/>
        <c:crosses val="autoZero"/>
        <c:auto val="1"/>
        <c:lblOffset val="100"/>
        <c:baseTimeUnit val="months"/>
        <c:majorUnit val="2"/>
        <c:majorTimeUnit val="years"/>
        <c:minorUnit val="1"/>
        <c:minorTimeUnit val="years"/>
      </c:dateAx>
      <c:valAx>
        <c:axId val="71242880"/>
        <c:scaling>
          <c:orientation val="minMax"/>
          <c:max val="20"/>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ZA"/>
                  <a:t>Percent</a:t>
                </a:r>
              </a:p>
            </c:rich>
          </c:tx>
          <c:layout>
            <c:manualLayout>
              <c:xMode val="edge"/>
              <c:yMode val="edge"/>
              <c:x val="9.6917104111986004E-3"/>
              <c:y val="0.40935425925925939"/>
            </c:manualLayout>
          </c:layout>
          <c:spPr>
            <a:noFill/>
            <a:ln>
              <a:noFill/>
            </a:ln>
            <a:effectLst/>
          </c:spPr>
        </c:title>
        <c:numFmt formatCode="#,##0"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71220224"/>
        <c:crosses val="autoZero"/>
        <c:crossBetween val="between"/>
      </c:valAx>
      <c:valAx>
        <c:axId val="71244800"/>
        <c:scaling>
          <c:orientation val="minMax"/>
          <c:max val="65"/>
          <c:min val="30"/>
        </c:scaling>
        <c:axPos val="r"/>
        <c:title>
          <c:tx>
            <c:rich>
              <a:bodyPr rot="-5400000" vert="horz"/>
              <a:lstStyle/>
              <a:p>
                <a:pPr>
                  <a:defRPr/>
                </a:pPr>
                <a:r>
                  <a:rPr lang="en-US"/>
                  <a:t>Index</a:t>
                </a:r>
              </a:p>
            </c:rich>
          </c:tx>
          <c:layout/>
        </c:title>
        <c:numFmt formatCode="#,##0" sourceLinked="0"/>
        <c:tickLblPos val="nextTo"/>
        <c:crossAx val="71251072"/>
        <c:crosses val="max"/>
        <c:crossBetween val="between"/>
      </c:valAx>
      <c:catAx>
        <c:axId val="71251072"/>
        <c:scaling>
          <c:orientation val="minMax"/>
        </c:scaling>
        <c:delete val="1"/>
        <c:axPos val="b"/>
        <c:numFmt formatCode="mmm\-yy" sourceLinked="1"/>
        <c:tickLblPos val="none"/>
        <c:crossAx val="71244800"/>
        <c:crosses val="autoZero"/>
        <c:auto val="1"/>
        <c:lblAlgn val="ctr"/>
        <c:lblOffset val="100"/>
      </c:catAx>
      <c:spPr>
        <a:solidFill>
          <a:srgbClr val="CCECFF"/>
        </a:solidFill>
        <a:ln>
          <a:solidFill>
            <a:sysClr val="window" lastClr="FFFFFF">
              <a:lumMod val="75000"/>
            </a:sysClr>
          </a:solidFill>
        </a:ln>
        <a:effectLst/>
      </c:spPr>
    </c:plotArea>
    <c:legend>
      <c:legendPos val="b"/>
      <c:layout>
        <c:manualLayout>
          <c:xMode val="edge"/>
          <c:yMode val="edge"/>
          <c:x val="0.32275414998009461"/>
          <c:y val="0.59302026337351421"/>
          <c:w val="0.57377362204724414"/>
          <c:h val="0.12564077081713143"/>
        </c:manualLayout>
      </c:layout>
    </c:legend>
    <c:plotVisOnly val="1"/>
    <c:dispBlanksAs val="gap"/>
  </c:chart>
  <c:spPr>
    <a:solidFill>
      <a:srgbClr val="FFFFFF"/>
    </a:solidFill>
    <a:ln w="9525" cap="flat" cmpd="sng" algn="ctr">
      <a:noFill/>
      <a:round/>
    </a:ln>
    <a:effectLst/>
  </c:spPr>
  <c:txPr>
    <a:bodyPr/>
    <a:lstStyle/>
    <a:p>
      <a:pPr>
        <a:defRPr>
          <a:latin typeface="Calibri" panose="020F0502020204030204" pitchFamily="34" charset="0"/>
          <a:cs typeface="Arial" panose="020B0604020202020204" pitchFamily="34" charset="0"/>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strRef>
          <c:f>'BER surveys'!$F$1:$I$1</c:f>
          <c:strCache>
            <c:ptCount val="1"/>
            <c:pt idx="0">
              <c:v>Manufacturing business confidence (index gross %)</c:v>
            </c:pt>
          </c:strCache>
        </c:strRef>
      </c:tx>
      <c:layout/>
      <c:overlay val="1"/>
      <c:txPr>
        <a:bodyPr/>
        <a:lstStyle/>
        <a:p>
          <a:pPr>
            <a:defRPr sz="1400">
              <a:latin typeface="Arial" panose="020B0604020202020204" pitchFamily="34" charset="0"/>
              <a:cs typeface="Arial" panose="020B0604020202020204" pitchFamily="34" charset="0"/>
            </a:defRPr>
          </a:pPr>
          <a:endParaRPr lang="en-US"/>
        </a:p>
      </c:txPr>
    </c:title>
    <c:plotArea>
      <c:layout>
        <c:manualLayout>
          <c:layoutTarget val="inner"/>
          <c:xMode val="edge"/>
          <c:yMode val="edge"/>
          <c:x val="8.0488407699037617E-2"/>
          <c:y val="0.11176647935175663"/>
          <c:w val="0.83343985126859166"/>
          <c:h val="0.75531166666666671"/>
        </c:manualLayout>
      </c:layout>
      <c:barChart>
        <c:barDir val="col"/>
        <c:grouping val="clustered"/>
        <c:ser>
          <c:idx val="0"/>
          <c:order val="0"/>
          <c:tx>
            <c:strRef>
              <c:f>Manuf!$H$1</c:f>
              <c:strCache>
                <c:ptCount val="1"/>
                <c:pt idx="0">
                  <c:v>Manufacturing production growth (% y/y)</c:v>
                </c:pt>
              </c:strCache>
            </c:strRef>
          </c:tx>
          <c:spPr>
            <a:solidFill>
              <a:sysClr val="window" lastClr="FFFFFF">
                <a:lumMod val="50000"/>
              </a:sysClr>
            </a:solidFill>
            <a:ln w="38100">
              <a:solidFill>
                <a:sysClr val="window" lastClr="FFFFFF">
                  <a:lumMod val="50000"/>
                </a:sysClr>
              </a:solidFill>
            </a:ln>
          </c:spPr>
          <c:cat>
            <c:numRef>
              <c:f>'BER surveys'!$A$6:$A$150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numCache>
            </c:numRef>
          </c:cat>
          <c:val>
            <c:numRef>
              <c:f>Manuf!$H$6:$H$150</c:f>
              <c:numCache>
                <c:formatCode>0.0</c:formatCode>
                <c:ptCount val="145"/>
                <c:pt idx="0">
                  <c:v>0</c:v>
                </c:pt>
                <c:pt idx="1">
                  <c:v>-3.8</c:v>
                </c:pt>
                <c:pt idx="2">
                  <c:v>-2.7</c:v>
                </c:pt>
                <c:pt idx="3">
                  <c:v>1.3</c:v>
                </c:pt>
                <c:pt idx="4">
                  <c:v>-4.0999999999999996</c:v>
                </c:pt>
                <c:pt idx="5">
                  <c:v>-2.6</c:v>
                </c:pt>
                <c:pt idx="6">
                  <c:v>-3.2</c:v>
                </c:pt>
                <c:pt idx="7">
                  <c:v>-4.0999999999999996</c:v>
                </c:pt>
                <c:pt idx="8">
                  <c:v>-1.6</c:v>
                </c:pt>
                <c:pt idx="9">
                  <c:v>-4.9000000000000004</c:v>
                </c:pt>
                <c:pt idx="10">
                  <c:v>-5.3</c:v>
                </c:pt>
                <c:pt idx="11">
                  <c:v>0</c:v>
                </c:pt>
                <c:pt idx="12">
                  <c:v>0.70000000000000007</c:v>
                </c:pt>
                <c:pt idx="13">
                  <c:v>0.5</c:v>
                </c:pt>
                <c:pt idx="14">
                  <c:v>4.8</c:v>
                </c:pt>
                <c:pt idx="15">
                  <c:v>3.1</c:v>
                </c:pt>
                <c:pt idx="16">
                  <c:v>0.5</c:v>
                </c:pt>
                <c:pt idx="17">
                  <c:v>1.5</c:v>
                </c:pt>
                <c:pt idx="18">
                  <c:v>5</c:v>
                </c:pt>
                <c:pt idx="19">
                  <c:v>6.9</c:v>
                </c:pt>
                <c:pt idx="20">
                  <c:v>9</c:v>
                </c:pt>
                <c:pt idx="21">
                  <c:v>12.4</c:v>
                </c:pt>
                <c:pt idx="22">
                  <c:v>8.6</c:v>
                </c:pt>
                <c:pt idx="23">
                  <c:v>3.4</c:v>
                </c:pt>
                <c:pt idx="24">
                  <c:v>2.7</c:v>
                </c:pt>
                <c:pt idx="25">
                  <c:v>5</c:v>
                </c:pt>
                <c:pt idx="26">
                  <c:v>3.2</c:v>
                </c:pt>
                <c:pt idx="27">
                  <c:v>3.5</c:v>
                </c:pt>
                <c:pt idx="28">
                  <c:v>3.6</c:v>
                </c:pt>
                <c:pt idx="29">
                  <c:v>4</c:v>
                </c:pt>
                <c:pt idx="30">
                  <c:v>1.5</c:v>
                </c:pt>
                <c:pt idx="31">
                  <c:v>1.4</c:v>
                </c:pt>
                <c:pt idx="32">
                  <c:v>0.9</c:v>
                </c:pt>
                <c:pt idx="33">
                  <c:v>-3.2</c:v>
                </c:pt>
                <c:pt idx="34">
                  <c:v>-2.6</c:v>
                </c:pt>
                <c:pt idx="35">
                  <c:v>-4</c:v>
                </c:pt>
                <c:pt idx="36">
                  <c:v>-3.2</c:v>
                </c:pt>
                <c:pt idx="37">
                  <c:v>-2.8</c:v>
                </c:pt>
                <c:pt idx="38">
                  <c:v>-0.30000000000000004</c:v>
                </c:pt>
                <c:pt idx="39">
                  <c:v>3.6</c:v>
                </c:pt>
                <c:pt idx="40">
                  <c:v>6.4</c:v>
                </c:pt>
                <c:pt idx="41">
                  <c:v>3.6</c:v>
                </c:pt>
                <c:pt idx="42">
                  <c:v>3.7</c:v>
                </c:pt>
                <c:pt idx="43">
                  <c:v>3.2</c:v>
                </c:pt>
                <c:pt idx="44">
                  <c:v>2.6</c:v>
                </c:pt>
                <c:pt idx="45">
                  <c:v>2.1</c:v>
                </c:pt>
                <c:pt idx="46">
                  <c:v>-0.4</c:v>
                </c:pt>
                <c:pt idx="47">
                  <c:v>3.6</c:v>
                </c:pt>
                <c:pt idx="48">
                  <c:v>1.6</c:v>
                </c:pt>
                <c:pt idx="49">
                  <c:v>7</c:v>
                </c:pt>
                <c:pt idx="50">
                  <c:v>6.9</c:v>
                </c:pt>
                <c:pt idx="51">
                  <c:v>2.1</c:v>
                </c:pt>
                <c:pt idx="52">
                  <c:v>0.5</c:v>
                </c:pt>
                <c:pt idx="53">
                  <c:v>-3.3</c:v>
                </c:pt>
                <c:pt idx="54">
                  <c:v>-3</c:v>
                </c:pt>
                <c:pt idx="55">
                  <c:v>-3.1</c:v>
                </c:pt>
                <c:pt idx="56">
                  <c:v>1.2</c:v>
                </c:pt>
                <c:pt idx="57">
                  <c:v>3.5</c:v>
                </c:pt>
                <c:pt idx="58">
                  <c:v>6.1</c:v>
                </c:pt>
                <c:pt idx="59">
                  <c:v>5.6</c:v>
                </c:pt>
                <c:pt idx="60">
                  <c:v>2.2999999999999998</c:v>
                </c:pt>
                <c:pt idx="61">
                  <c:v>4.2</c:v>
                </c:pt>
                <c:pt idx="62">
                  <c:v>2.9</c:v>
                </c:pt>
                <c:pt idx="63">
                  <c:v>2.1</c:v>
                </c:pt>
                <c:pt idx="64">
                  <c:v>3.6</c:v>
                </c:pt>
                <c:pt idx="65">
                  <c:v>2.8</c:v>
                </c:pt>
                <c:pt idx="66">
                  <c:v>4.5</c:v>
                </c:pt>
                <c:pt idx="67">
                  <c:v>7.5</c:v>
                </c:pt>
                <c:pt idx="68">
                  <c:v>6.8</c:v>
                </c:pt>
                <c:pt idx="69">
                  <c:v>5</c:v>
                </c:pt>
                <c:pt idx="70">
                  <c:v>2.1</c:v>
                </c:pt>
                <c:pt idx="71">
                  <c:v>3.3</c:v>
                </c:pt>
                <c:pt idx="72">
                  <c:v>0.30000000000000004</c:v>
                </c:pt>
                <c:pt idx="73">
                  <c:v>4.7</c:v>
                </c:pt>
                <c:pt idx="74">
                  <c:v>2</c:v>
                </c:pt>
                <c:pt idx="75">
                  <c:v>-8.1</c:v>
                </c:pt>
                <c:pt idx="76">
                  <c:v>-15.1</c:v>
                </c:pt>
                <c:pt idx="77">
                  <c:v>-19.899999999999999</c:v>
                </c:pt>
                <c:pt idx="78">
                  <c:v>-15</c:v>
                </c:pt>
                <c:pt idx="79">
                  <c:v>-4.8</c:v>
                </c:pt>
                <c:pt idx="80">
                  <c:v>3.4</c:v>
                </c:pt>
                <c:pt idx="81">
                  <c:v>7.8</c:v>
                </c:pt>
                <c:pt idx="82">
                  <c:v>5</c:v>
                </c:pt>
                <c:pt idx="83">
                  <c:v>2.6</c:v>
                </c:pt>
                <c:pt idx="84">
                  <c:v>5</c:v>
                </c:pt>
                <c:pt idx="85">
                  <c:v>0.8</c:v>
                </c:pt>
                <c:pt idx="86">
                  <c:v>2.6</c:v>
                </c:pt>
                <c:pt idx="87">
                  <c:v>3</c:v>
                </c:pt>
                <c:pt idx="88">
                  <c:v>1</c:v>
                </c:pt>
                <c:pt idx="89">
                  <c:v>2.6</c:v>
                </c:pt>
                <c:pt idx="90">
                  <c:v>2.1</c:v>
                </c:pt>
                <c:pt idx="91">
                  <c:v>3.1</c:v>
                </c:pt>
                <c:pt idx="92">
                  <c:v>-0.30000000000000004</c:v>
                </c:pt>
                <c:pt idx="93">
                  <c:v>2.8</c:v>
                </c:pt>
                <c:pt idx="94">
                  <c:v>1.3</c:v>
                </c:pt>
                <c:pt idx="95">
                  <c:v>1.4</c:v>
                </c:pt>
                <c:pt idx="96">
                  <c:v>2.1</c:v>
                </c:pt>
                <c:pt idx="97">
                  <c:v>-0.9</c:v>
                </c:pt>
                <c:pt idx="98">
                  <c:v>-1.1000000000000001</c:v>
                </c:pt>
                <c:pt idx="99">
                  <c:v>0.4</c:v>
                </c:pt>
                <c:pt idx="100">
                  <c:v>0.5</c:v>
                </c:pt>
                <c:pt idx="101">
                  <c:v>-1.8</c:v>
                </c:pt>
                <c:pt idx="102">
                  <c:v>2.1</c:v>
                </c:pt>
                <c:pt idx="103">
                  <c:v>-0.9</c:v>
                </c:pt>
                <c:pt idx="104">
                  <c:v>-0.70000000000000007</c:v>
                </c:pt>
                <c:pt idx="105">
                  <c:v>4.0999999999999996</c:v>
                </c:pt>
                <c:pt idx="106">
                  <c:v>0.70000000000000007</c:v>
                </c:pt>
                <c:pt idx="107">
                  <c:v>-0.9</c:v>
                </c:pt>
                <c:pt idx="108">
                  <c:v>-1</c:v>
                </c:pt>
              </c:numCache>
            </c:numRef>
          </c:val>
          <c:extLst xmlns:c16r2="http://schemas.microsoft.com/office/drawing/2015/06/chart">
            <c:ext xmlns:c16="http://schemas.microsoft.com/office/drawing/2014/chart" uri="{C3380CC4-5D6E-409C-BE32-E72D297353CC}">
              <c16:uniqueId val="{00000000-1930-4B37-AA48-7849C2E46A26}"/>
            </c:ext>
          </c:extLst>
        </c:ser>
        <c:dLbls/>
        <c:gapWidth val="0"/>
        <c:overlap val="100"/>
        <c:axId val="71454720"/>
        <c:axId val="71456640"/>
      </c:barChart>
      <c:lineChart>
        <c:grouping val="standard"/>
        <c:ser>
          <c:idx val="1"/>
          <c:order val="1"/>
          <c:tx>
            <c:strRef>
              <c:f>'BER surveys'!$F$1:$I$1</c:f>
              <c:strCache>
                <c:ptCount val="1"/>
                <c:pt idx="0">
                  <c:v>Manufacturing business confidence (index gross %)</c:v>
                </c:pt>
              </c:strCache>
            </c:strRef>
          </c:tx>
          <c:spPr>
            <a:ln w="38100">
              <a:solidFill>
                <a:srgbClr val="990000"/>
              </a:solidFill>
            </a:ln>
          </c:spPr>
          <c:marker>
            <c:symbol val="none"/>
          </c:marker>
          <c:val>
            <c:numRef>
              <c:f>'BER surveys'!$F$6:$F$150</c:f>
              <c:numCache>
                <c:formatCode>#,##0</c:formatCode>
                <c:ptCount val="145"/>
                <c:pt idx="0">
                  <c:v>52</c:v>
                </c:pt>
                <c:pt idx="1">
                  <c:v>46</c:v>
                </c:pt>
                <c:pt idx="2">
                  <c:v>26</c:v>
                </c:pt>
                <c:pt idx="3">
                  <c:v>31</c:v>
                </c:pt>
                <c:pt idx="4">
                  <c:v>32</c:v>
                </c:pt>
                <c:pt idx="5">
                  <c:v>25</c:v>
                </c:pt>
                <c:pt idx="6">
                  <c:v>24</c:v>
                </c:pt>
                <c:pt idx="7">
                  <c:v>19</c:v>
                </c:pt>
                <c:pt idx="8">
                  <c:v>20</c:v>
                </c:pt>
                <c:pt idx="9">
                  <c:v>30</c:v>
                </c:pt>
                <c:pt idx="10">
                  <c:v>17</c:v>
                </c:pt>
                <c:pt idx="11">
                  <c:v>12</c:v>
                </c:pt>
                <c:pt idx="12">
                  <c:v>20</c:v>
                </c:pt>
                <c:pt idx="13">
                  <c:v>15</c:v>
                </c:pt>
                <c:pt idx="14">
                  <c:v>18</c:v>
                </c:pt>
                <c:pt idx="15">
                  <c:v>27</c:v>
                </c:pt>
                <c:pt idx="16">
                  <c:v>36</c:v>
                </c:pt>
                <c:pt idx="17">
                  <c:v>51</c:v>
                </c:pt>
                <c:pt idx="18">
                  <c:v>58</c:v>
                </c:pt>
                <c:pt idx="19">
                  <c:v>74</c:v>
                </c:pt>
                <c:pt idx="20">
                  <c:v>72</c:v>
                </c:pt>
                <c:pt idx="21">
                  <c:v>67</c:v>
                </c:pt>
                <c:pt idx="22">
                  <c:v>63</c:v>
                </c:pt>
                <c:pt idx="23">
                  <c:v>78</c:v>
                </c:pt>
                <c:pt idx="24">
                  <c:v>49</c:v>
                </c:pt>
                <c:pt idx="25">
                  <c:v>47</c:v>
                </c:pt>
                <c:pt idx="26">
                  <c:v>35</c:v>
                </c:pt>
                <c:pt idx="27">
                  <c:v>45</c:v>
                </c:pt>
                <c:pt idx="28">
                  <c:v>53</c:v>
                </c:pt>
                <c:pt idx="29">
                  <c:v>38</c:v>
                </c:pt>
                <c:pt idx="30">
                  <c:v>36</c:v>
                </c:pt>
                <c:pt idx="31">
                  <c:v>40</c:v>
                </c:pt>
                <c:pt idx="32">
                  <c:v>40</c:v>
                </c:pt>
                <c:pt idx="33">
                  <c:v>20</c:v>
                </c:pt>
                <c:pt idx="34">
                  <c:v>11</c:v>
                </c:pt>
                <c:pt idx="35">
                  <c:v>17</c:v>
                </c:pt>
                <c:pt idx="36">
                  <c:v>15</c:v>
                </c:pt>
                <c:pt idx="37">
                  <c:v>15</c:v>
                </c:pt>
                <c:pt idx="38">
                  <c:v>28</c:v>
                </c:pt>
                <c:pt idx="39">
                  <c:v>46</c:v>
                </c:pt>
                <c:pt idx="40">
                  <c:v>53</c:v>
                </c:pt>
                <c:pt idx="41">
                  <c:v>35</c:v>
                </c:pt>
                <c:pt idx="42">
                  <c:v>33</c:v>
                </c:pt>
                <c:pt idx="43">
                  <c:v>31</c:v>
                </c:pt>
                <c:pt idx="44">
                  <c:v>41</c:v>
                </c:pt>
                <c:pt idx="45">
                  <c:v>39</c:v>
                </c:pt>
                <c:pt idx="46">
                  <c:v>47</c:v>
                </c:pt>
                <c:pt idx="47">
                  <c:v>47</c:v>
                </c:pt>
                <c:pt idx="48">
                  <c:v>56</c:v>
                </c:pt>
                <c:pt idx="49">
                  <c:v>69</c:v>
                </c:pt>
                <c:pt idx="50">
                  <c:v>69</c:v>
                </c:pt>
                <c:pt idx="51">
                  <c:v>61</c:v>
                </c:pt>
                <c:pt idx="52">
                  <c:v>57</c:v>
                </c:pt>
                <c:pt idx="53">
                  <c:v>50</c:v>
                </c:pt>
                <c:pt idx="54">
                  <c:v>42</c:v>
                </c:pt>
                <c:pt idx="55">
                  <c:v>47</c:v>
                </c:pt>
                <c:pt idx="56">
                  <c:v>55</c:v>
                </c:pt>
                <c:pt idx="57">
                  <c:v>58</c:v>
                </c:pt>
                <c:pt idx="58">
                  <c:v>63</c:v>
                </c:pt>
                <c:pt idx="59">
                  <c:v>67</c:v>
                </c:pt>
                <c:pt idx="60">
                  <c:v>63</c:v>
                </c:pt>
                <c:pt idx="61">
                  <c:v>62</c:v>
                </c:pt>
                <c:pt idx="62">
                  <c:v>68</c:v>
                </c:pt>
                <c:pt idx="63">
                  <c:v>68</c:v>
                </c:pt>
                <c:pt idx="64">
                  <c:v>72</c:v>
                </c:pt>
                <c:pt idx="65">
                  <c:v>69</c:v>
                </c:pt>
                <c:pt idx="66">
                  <c:v>67</c:v>
                </c:pt>
                <c:pt idx="67">
                  <c:v>75</c:v>
                </c:pt>
                <c:pt idx="68">
                  <c:v>78</c:v>
                </c:pt>
                <c:pt idx="69">
                  <c:v>78</c:v>
                </c:pt>
                <c:pt idx="70">
                  <c:v>65</c:v>
                </c:pt>
                <c:pt idx="71">
                  <c:v>69</c:v>
                </c:pt>
                <c:pt idx="72">
                  <c:v>46</c:v>
                </c:pt>
                <c:pt idx="73">
                  <c:v>37</c:v>
                </c:pt>
                <c:pt idx="74">
                  <c:v>30</c:v>
                </c:pt>
                <c:pt idx="75">
                  <c:v>31</c:v>
                </c:pt>
                <c:pt idx="76">
                  <c:v>16</c:v>
                </c:pt>
                <c:pt idx="77">
                  <c:v>11</c:v>
                </c:pt>
                <c:pt idx="78">
                  <c:v>22</c:v>
                </c:pt>
                <c:pt idx="79">
                  <c:v>19</c:v>
                </c:pt>
                <c:pt idx="80">
                  <c:v>28</c:v>
                </c:pt>
                <c:pt idx="81">
                  <c:v>28</c:v>
                </c:pt>
                <c:pt idx="82">
                  <c:v>30</c:v>
                </c:pt>
                <c:pt idx="83">
                  <c:v>41</c:v>
                </c:pt>
                <c:pt idx="84">
                  <c:v>51</c:v>
                </c:pt>
                <c:pt idx="85">
                  <c:v>51</c:v>
                </c:pt>
                <c:pt idx="86">
                  <c:v>36</c:v>
                </c:pt>
                <c:pt idx="87">
                  <c:v>35</c:v>
                </c:pt>
                <c:pt idx="88">
                  <c:v>47</c:v>
                </c:pt>
                <c:pt idx="89">
                  <c:v>29</c:v>
                </c:pt>
                <c:pt idx="90">
                  <c:v>33</c:v>
                </c:pt>
                <c:pt idx="91">
                  <c:v>38</c:v>
                </c:pt>
                <c:pt idx="92">
                  <c:v>42</c:v>
                </c:pt>
                <c:pt idx="93">
                  <c:v>34</c:v>
                </c:pt>
                <c:pt idx="94">
                  <c:v>37</c:v>
                </c:pt>
                <c:pt idx="95">
                  <c:v>36</c:v>
                </c:pt>
                <c:pt idx="96">
                  <c:v>41</c:v>
                </c:pt>
                <c:pt idx="97">
                  <c:v>25</c:v>
                </c:pt>
                <c:pt idx="98">
                  <c:v>28</c:v>
                </c:pt>
                <c:pt idx="99">
                  <c:v>42</c:v>
                </c:pt>
                <c:pt idx="100">
                  <c:v>30</c:v>
                </c:pt>
                <c:pt idx="101">
                  <c:v>29</c:v>
                </c:pt>
                <c:pt idx="102">
                  <c:v>34</c:v>
                </c:pt>
                <c:pt idx="103">
                  <c:v>34</c:v>
                </c:pt>
                <c:pt idx="104">
                  <c:v>18</c:v>
                </c:pt>
                <c:pt idx="105">
                  <c:v>23</c:v>
                </c:pt>
                <c:pt idx="106">
                  <c:v>30</c:v>
                </c:pt>
                <c:pt idx="107">
                  <c:v>30</c:v>
                </c:pt>
                <c:pt idx="108">
                  <c:v>28</c:v>
                </c:pt>
                <c:pt idx="109">
                  <c:v>16</c:v>
                </c:pt>
              </c:numCache>
            </c:numRef>
          </c:val>
          <c:smooth val="1"/>
          <c:extLst xmlns:c16r2="http://schemas.microsoft.com/office/drawing/2015/06/chart">
            <c:ext xmlns:c16="http://schemas.microsoft.com/office/drawing/2014/chart" uri="{C3380CC4-5D6E-409C-BE32-E72D297353CC}">
              <c16:uniqueId val="{00000001-1930-4B37-AA48-7849C2E46A26}"/>
            </c:ext>
          </c:extLst>
        </c:ser>
        <c:dLbls/>
        <c:marker val="1"/>
        <c:axId val="71468928"/>
        <c:axId val="71467008"/>
      </c:lineChart>
      <c:dateAx>
        <c:axId val="71454720"/>
        <c:scaling>
          <c:orientation val="minMax"/>
          <c:min val="39083"/>
        </c:scaling>
        <c:axPos val="b"/>
        <c:majorGridlines>
          <c:spPr>
            <a:ln>
              <a:solidFill>
                <a:sysClr val="window" lastClr="FFFFFF">
                  <a:lumMod val="75000"/>
                </a:sysClr>
              </a:solidFill>
              <a:prstDash val="dash"/>
            </a:ln>
          </c:spPr>
        </c:majorGridlines>
        <c:title>
          <c:tx>
            <c:rich>
              <a:bodyPr/>
              <a:lstStyle/>
              <a:p>
                <a:pPr>
                  <a:defRPr/>
                </a:pPr>
                <a:r>
                  <a:rPr lang="en-US" dirty="0" smtClean="0"/>
                  <a:t>Quarters</a:t>
                </a:r>
                <a:endParaRPr lang="en-US" dirty="0"/>
              </a:p>
            </c:rich>
          </c:tx>
          <c:layout/>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71456640"/>
        <c:crosses val="autoZero"/>
        <c:auto val="1"/>
        <c:lblOffset val="100"/>
        <c:baseTimeUnit val="months"/>
        <c:majorUnit val="2"/>
        <c:majorTimeUnit val="years"/>
        <c:minorUnit val="1"/>
        <c:minorTimeUnit val="years"/>
      </c:dateAx>
      <c:valAx>
        <c:axId val="71456640"/>
        <c:scaling>
          <c:orientation val="minMax"/>
          <c:max val="15"/>
          <c:min val="-10"/>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ZA"/>
                  <a:t>Percent</a:t>
                </a:r>
              </a:p>
            </c:rich>
          </c:tx>
          <c:layout>
            <c:manualLayout>
              <c:xMode val="edge"/>
              <c:yMode val="edge"/>
              <c:x val="9.6917104111986004E-3"/>
              <c:y val="0.40935425925925939"/>
            </c:manualLayout>
          </c:layout>
          <c:spPr>
            <a:noFill/>
            <a:ln>
              <a:noFill/>
            </a:ln>
            <a:effectLst/>
          </c:spPr>
        </c:title>
        <c:numFmt formatCode="#,##0"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71454720"/>
        <c:crosses val="autoZero"/>
        <c:crossBetween val="between"/>
      </c:valAx>
      <c:valAx>
        <c:axId val="71467008"/>
        <c:scaling>
          <c:orientation val="minMax"/>
          <c:max val="100"/>
        </c:scaling>
        <c:axPos val="r"/>
        <c:title>
          <c:tx>
            <c:rich>
              <a:bodyPr rot="-5400000" vert="horz"/>
              <a:lstStyle/>
              <a:p>
                <a:pPr>
                  <a:defRPr/>
                </a:pPr>
                <a:r>
                  <a:rPr lang="en-US"/>
                  <a:t>Index (gross %)</a:t>
                </a:r>
              </a:p>
            </c:rich>
          </c:tx>
          <c:layout/>
        </c:title>
        <c:numFmt formatCode="#,##0" sourceLinked="1"/>
        <c:tickLblPos val="nextTo"/>
        <c:crossAx val="71468928"/>
        <c:crosses val="max"/>
        <c:crossBetween val="between"/>
      </c:valAx>
      <c:catAx>
        <c:axId val="71468928"/>
        <c:scaling>
          <c:orientation val="minMax"/>
        </c:scaling>
        <c:delete val="1"/>
        <c:axPos val="b"/>
        <c:numFmt formatCode="mmm\-yy" sourceLinked="1"/>
        <c:tickLblPos val="none"/>
        <c:crossAx val="71467008"/>
        <c:crosses val="autoZero"/>
        <c:auto val="1"/>
        <c:lblAlgn val="ctr"/>
        <c:lblOffset val="100"/>
      </c:catAx>
      <c:spPr>
        <a:solidFill>
          <a:srgbClr val="CCECFF"/>
        </a:solidFill>
        <a:ln>
          <a:solidFill>
            <a:sysClr val="window" lastClr="FFFFFF">
              <a:lumMod val="75000"/>
            </a:sysClr>
          </a:solidFill>
        </a:ln>
        <a:effectLst/>
      </c:spPr>
    </c:plotArea>
    <c:legend>
      <c:legendPos val="b"/>
      <c:layout>
        <c:manualLayout>
          <c:xMode val="edge"/>
          <c:yMode val="edge"/>
          <c:x val="0.20678193350831148"/>
          <c:y val="0.14640756761793491"/>
          <c:w val="0.71266251093613298"/>
          <c:h val="0.17656192322716829"/>
        </c:manualLayout>
      </c:layout>
    </c:legend>
    <c:plotVisOnly val="1"/>
    <c:dispBlanksAs val="gap"/>
  </c:chart>
  <c:spPr>
    <a:solidFill>
      <a:srgbClr val="FFFFFF"/>
    </a:solidFill>
    <a:ln w="9525" cap="flat" cmpd="sng" algn="ctr">
      <a:noFill/>
      <a:round/>
    </a:ln>
    <a:effectLst/>
  </c:spPr>
  <c:txPr>
    <a:bodyPr/>
    <a:lstStyle/>
    <a:p>
      <a:pPr>
        <a:defRPr>
          <a:latin typeface="Calibri" panose="020F0502020204030204" pitchFamily="34" charset="0"/>
          <a:cs typeface="Arial" panose="020B0604020202020204" pitchFamily="34" charset="0"/>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strRef>
          <c:f>'BER surveys'!$AA$4</c:f>
          <c:strCache>
            <c:ptCount val="1"/>
            <c:pt idx="0">
              <c:v>Consumer confidence (index net %)</c:v>
            </c:pt>
          </c:strCache>
        </c:strRef>
      </c:tx>
      <c:overlay val="1"/>
      <c:txPr>
        <a:bodyPr/>
        <a:lstStyle/>
        <a:p>
          <a:pPr>
            <a:defRPr sz="1400">
              <a:latin typeface="Arial" panose="020B0604020202020204" pitchFamily="34" charset="0"/>
              <a:cs typeface="Arial" panose="020B0604020202020204" pitchFamily="34" charset="0"/>
            </a:defRPr>
          </a:pPr>
          <a:endParaRPr lang="en-US"/>
        </a:p>
      </c:txPr>
    </c:title>
    <c:plotArea>
      <c:layout>
        <c:manualLayout>
          <c:layoutTarget val="inner"/>
          <c:xMode val="edge"/>
          <c:yMode val="edge"/>
          <c:x val="7.860082806325204E-2"/>
          <c:y val="0.11176652120395703"/>
          <c:w val="0.84826067918922976"/>
          <c:h val="0.75531166666666671"/>
        </c:manualLayout>
      </c:layout>
      <c:barChart>
        <c:barDir val="col"/>
        <c:grouping val="clustered"/>
        <c:ser>
          <c:idx val="0"/>
          <c:order val="0"/>
          <c:tx>
            <c:strRef>
              <c:f>GDP!$BE$4</c:f>
              <c:strCache>
                <c:ptCount val="1"/>
                <c:pt idx="0">
                  <c:v>Household consumption (real % y/y)</c:v>
                </c:pt>
              </c:strCache>
            </c:strRef>
          </c:tx>
          <c:spPr>
            <a:solidFill>
              <a:sysClr val="window" lastClr="FFFFFF">
                <a:lumMod val="50000"/>
              </a:sysClr>
            </a:solidFill>
            <a:ln w="38100">
              <a:solidFill>
                <a:sysClr val="window" lastClr="FFFFFF">
                  <a:lumMod val="50000"/>
                </a:sysClr>
              </a:solidFill>
            </a:ln>
          </c:spPr>
          <c:cat>
            <c:numRef>
              <c:f>GDP!$A$6:$A$150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pt idx="111">
                  <c:v>43054</c:v>
                </c:pt>
                <c:pt idx="112">
                  <c:v>43146</c:v>
                </c:pt>
                <c:pt idx="113">
                  <c:v>43235</c:v>
                </c:pt>
                <c:pt idx="114">
                  <c:v>43327</c:v>
                </c:pt>
                <c:pt idx="115">
                  <c:v>43419</c:v>
                </c:pt>
                <c:pt idx="116">
                  <c:v>43511</c:v>
                </c:pt>
                <c:pt idx="117">
                  <c:v>43600</c:v>
                </c:pt>
                <c:pt idx="118">
                  <c:v>43692</c:v>
                </c:pt>
                <c:pt idx="119">
                  <c:v>43784</c:v>
                </c:pt>
                <c:pt idx="120">
                  <c:v>43876</c:v>
                </c:pt>
                <c:pt idx="121">
                  <c:v>43966</c:v>
                </c:pt>
                <c:pt idx="122">
                  <c:v>44058</c:v>
                </c:pt>
                <c:pt idx="123">
                  <c:v>44150</c:v>
                </c:pt>
                <c:pt idx="124">
                  <c:v>44242</c:v>
                </c:pt>
                <c:pt idx="125">
                  <c:v>44331</c:v>
                </c:pt>
                <c:pt idx="126">
                  <c:v>44423</c:v>
                </c:pt>
                <c:pt idx="127">
                  <c:v>44515</c:v>
                </c:pt>
                <c:pt idx="128">
                  <c:v>44607</c:v>
                </c:pt>
                <c:pt idx="129">
                  <c:v>44696</c:v>
                </c:pt>
                <c:pt idx="130">
                  <c:v>44788</c:v>
                </c:pt>
                <c:pt idx="131">
                  <c:v>44880</c:v>
                </c:pt>
              </c:numCache>
            </c:numRef>
          </c:cat>
          <c:val>
            <c:numRef>
              <c:f>GDP!$BE$6:$BE$114</c:f>
              <c:numCache>
                <c:formatCode>0.0</c:formatCode>
                <c:ptCount val="109"/>
                <c:pt idx="0">
                  <c:v>1.33</c:v>
                </c:pt>
                <c:pt idx="1">
                  <c:v>3.24</c:v>
                </c:pt>
                <c:pt idx="2">
                  <c:v>3.9099999999999997</c:v>
                </c:pt>
                <c:pt idx="3">
                  <c:v>2.96</c:v>
                </c:pt>
                <c:pt idx="4">
                  <c:v>2.65</c:v>
                </c:pt>
                <c:pt idx="5">
                  <c:v>-9.0000000000000011E-2</c:v>
                </c:pt>
                <c:pt idx="6">
                  <c:v>-2.23</c:v>
                </c:pt>
                <c:pt idx="7">
                  <c:v>-2.12</c:v>
                </c:pt>
                <c:pt idx="8">
                  <c:v>-1.45</c:v>
                </c:pt>
                <c:pt idx="9">
                  <c:v>-1.9800000000000002</c:v>
                </c:pt>
                <c:pt idx="10">
                  <c:v>-1.07</c:v>
                </c:pt>
                <c:pt idx="11">
                  <c:v>-1.2</c:v>
                </c:pt>
                <c:pt idx="12">
                  <c:v>-0.69000000000000006</c:v>
                </c:pt>
                <c:pt idx="13">
                  <c:v>1.61</c:v>
                </c:pt>
                <c:pt idx="14">
                  <c:v>2.63</c:v>
                </c:pt>
                <c:pt idx="15">
                  <c:v>3.8499999999999996</c:v>
                </c:pt>
                <c:pt idx="16">
                  <c:v>3.7</c:v>
                </c:pt>
                <c:pt idx="17">
                  <c:v>4.2</c:v>
                </c:pt>
                <c:pt idx="18">
                  <c:v>3.42</c:v>
                </c:pt>
                <c:pt idx="19">
                  <c:v>4.6399999999999997</c:v>
                </c:pt>
                <c:pt idx="20">
                  <c:v>6.04</c:v>
                </c:pt>
                <c:pt idx="21">
                  <c:v>5.8599999999999994</c:v>
                </c:pt>
                <c:pt idx="22">
                  <c:v>6.64</c:v>
                </c:pt>
                <c:pt idx="23">
                  <c:v>5.23</c:v>
                </c:pt>
                <c:pt idx="24">
                  <c:v>4.5199999999999996</c:v>
                </c:pt>
                <c:pt idx="25">
                  <c:v>4.4700000000000006</c:v>
                </c:pt>
                <c:pt idx="26">
                  <c:v>4.34</c:v>
                </c:pt>
                <c:pt idx="27">
                  <c:v>4.55</c:v>
                </c:pt>
                <c:pt idx="28">
                  <c:v>3.8699999999999997</c:v>
                </c:pt>
                <c:pt idx="29">
                  <c:v>3.44</c:v>
                </c:pt>
                <c:pt idx="30">
                  <c:v>3.2600000000000002</c:v>
                </c:pt>
                <c:pt idx="31">
                  <c:v>2.5499999999999998</c:v>
                </c:pt>
                <c:pt idx="32">
                  <c:v>3.3099999999999996</c:v>
                </c:pt>
                <c:pt idx="33">
                  <c:v>2.4299999999999997</c:v>
                </c:pt>
                <c:pt idx="34">
                  <c:v>1.76</c:v>
                </c:pt>
                <c:pt idx="35">
                  <c:v>-0.31000000000000005</c:v>
                </c:pt>
                <c:pt idx="36">
                  <c:v>0.44</c:v>
                </c:pt>
                <c:pt idx="37">
                  <c:v>1.25</c:v>
                </c:pt>
                <c:pt idx="38">
                  <c:v>2.14</c:v>
                </c:pt>
                <c:pt idx="39">
                  <c:v>3.03</c:v>
                </c:pt>
                <c:pt idx="40">
                  <c:v>4.2300000000000004</c:v>
                </c:pt>
                <c:pt idx="41">
                  <c:v>4.08</c:v>
                </c:pt>
                <c:pt idx="42">
                  <c:v>4.1399999999999997</c:v>
                </c:pt>
                <c:pt idx="43">
                  <c:v>4.1099999999999994</c:v>
                </c:pt>
                <c:pt idx="44">
                  <c:v>3.82</c:v>
                </c:pt>
                <c:pt idx="45">
                  <c:v>3.42</c:v>
                </c:pt>
                <c:pt idx="46">
                  <c:v>3.24</c:v>
                </c:pt>
                <c:pt idx="47">
                  <c:v>3.5</c:v>
                </c:pt>
                <c:pt idx="48">
                  <c:v>4.0999999999999996</c:v>
                </c:pt>
                <c:pt idx="49">
                  <c:v>3.2800000000000002</c:v>
                </c:pt>
                <c:pt idx="50">
                  <c:v>3.06</c:v>
                </c:pt>
                <c:pt idx="51">
                  <c:v>2.3299999999999996</c:v>
                </c:pt>
                <c:pt idx="52">
                  <c:v>2.0499999999999998</c:v>
                </c:pt>
                <c:pt idx="53">
                  <c:v>2.52</c:v>
                </c:pt>
                <c:pt idx="54">
                  <c:v>3.12</c:v>
                </c:pt>
                <c:pt idx="55">
                  <c:v>3.57</c:v>
                </c:pt>
                <c:pt idx="56">
                  <c:v>4.6199999999999992</c:v>
                </c:pt>
                <c:pt idx="57">
                  <c:v>6.14</c:v>
                </c:pt>
                <c:pt idx="58">
                  <c:v>6.92</c:v>
                </c:pt>
                <c:pt idx="59">
                  <c:v>7.17</c:v>
                </c:pt>
                <c:pt idx="60">
                  <c:v>6.67</c:v>
                </c:pt>
                <c:pt idx="61">
                  <c:v>5.98</c:v>
                </c:pt>
                <c:pt idx="62">
                  <c:v>5.56</c:v>
                </c:pt>
                <c:pt idx="63">
                  <c:v>6.34</c:v>
                </c:pt>
                <c:pt idx="64">
                  <c:v>6.6199999999999992</c:v>
                </c:pt>
                <c:pt idx="65">
                  <c:v>8.15</c:v>
                </c:pt>
                <c:pt idx="66">
                  <c:v>9.25</c:v>
                </c:pt>
                <c:pt idx="67">
                  <c:v>10.83</c:v>
                </c:pt>
                <c:pt idx="68">
                  <c:v>7.6899999999999995</c:v>
                </c:pt>
                <c:pt idx="69">
                  <c:v>7.2</c:v>
                </c:pt>
                <c:pt idx="70">
                  <c:v>6.52</c:v>
                </c:pt>
                <c:pt idx="71">
                  <c:v>4.9000000000000004</c:v>
                </c:pt>
                <c:pt idx="72">
                  <c:v>3.14</c:v>
                </c:pt>
                <c:pt idx="73">
                  <c:v>2.16</c:v>
                </c:pt>
                <c:pt idx="74">
                  <c:v>0.15000000000000002</c:v>
                </c:pt>
                <c:pt idx="75">
                  <c:v>-0.37000000000000005</c:v>
                </c:pt>
                <c:pt idx="76">
                  <c:v>-1.4</c:v>
                </c:pt>
                <c:pt idx="77">
                  <c:v>-2.98</c:v>
                </c:pt>
                <c:pt idx="78">
                  <c:v>-3.2600000000000002</c:v>
                </c:pt>
                <c:pt idx="79">
                  <c:v>-2.69</c:v>
                </c:pt>
                <c:pt idx="80">
                  <c:v>2.0099999999999998</c:v>
                </c:pt>
                <c:pt idx="81">
                  <c:v>3.04</c:v>
                </c:pt>
                <c:pt idx="82">
                  <c:v>5.26</c:v>
                </c:pt>
                <c:pt idx="83">
                  <c:v>5.3199999999999994</c:v>
                </c:pt>
                <c:pt idx="84">
                  <c:v>5.6199999999999992</c:v>
                </c:pt>
                <c:pt idx="85">
                  <c:v>5.22</c:v>
                </c:pt>
                <c:pt idx="86">
                  <c:v>4.07</c:v>
                </c:pt>
                <c:pt idx="87">
                  <c:v>5.64</c:v>
                </c:pt>
                <c:pt idx="88">
                  <c:v>4.07</c:v>
                </c:pt>
                <c:pt idx="89">
                  <c:v>3.7800000000000002</c:v>
                </c:pt>
                <c:pt idx="90">
                  <c:v>4.1399999999999997</c:v>
                </c:pt>
                <c:pt idx="91">
                  <c:v>2.9</c:v>
                </c:pt>
                <c:pt idx="92">
                  <c:v>2.7</c:v>
                </c:pt>
                <c:pt idx="93">
                  <c:v>2.62</c:v>
                </c:pt>
                <c:pt idx="94">
                  <c:v>1.58</c:v>
                </c:pt>
                <c:pt idx="95">
                  <c:v>1.1599999999999997</c:v>
                </c:pt>
                <c:pt idx="96">
                  <c:v>0.43000000000000005</c:v>
                </c:pt>
                <c:pt idx="97">
                  <c:v>-8.0000000000000016E-2</c:v>
                </c:pt>
                <c:pt idx="98">
                  <c:v>0.89</c:v>
                </c:pt>
                <c:pt idx="99">
                  <c:v>1.5</c:v>
                </c:pt>
                <c:pt idx="100">
                  <c:v>1.6800000000000002</c:v>
                </c:pt>
                <c:pt idx="101">
                  <c:v>1.6500000000000001</c:v>
                </c:pt>
                <c:pt idx="102">
                  <c:v>1.57</c:v>
                </c:pt>
                <c:pt idx="103">
                  <c:v>1.79</c:v>
                </c:pt>
                <c:pt idx="104">
                  <c:v>0.53</c:v>
                </c:pt>
                <c:pt idx="105">
                  <c:v>0.66000000000000014</c:v>
                </c:pt>
                <c:pt idx="106">
                  <c:v>0.85000000000000009</c:v>
                </c:pt>
                <c:pt idx="107">
                  <c:v>1.25</c:v>
                </c:pt>
                <c:pt idx="108">
                  <c:v>0.68</c:v>
                </c:pt>
              </c:numCache>
            </c:numRef>
          </c:val>
          <c:extLst xmlns:c16r2="http://schemas.microsoft.com/office/drawing/2015/06/chart">
            <c:ext xmlns:c16="http://schemas.microsoft.com/office/drawing/2014/chart" uri="{C3380CC4-5D6E-409C-BE32-E72D297353CC}">
              <c16:uniqueId val="{00000000-8901-4B0A-AE25-5A9C1BD4FE12}"/>
            </c:ext>
          </c:extLst>
        </c:ser>
        <c:dLbls/>
        <c:gapWidth val="0"/>
        <c:overlap val="100"/>
        <c:axId val="71517696"/>
        <c:axId val="71519616"/>
      </c:barChart>
      <c:lineChart>
        <c:grouping val="standard"/>
        <c:ser>
          <c:idx val="1"/>
          <c:order val="1"/>
          <c:tx>
            <c:strRef>
              <c:f>'BER surveys'!$AA$4</c:f>
              <c:strCache>
                <c:ptCount val="1"/>
                <c:pt idx="0">
                  <c:v>Consumer confidence (index net %)</c:v>
                </c:pt>
              </c:strCache>
            </c:strRef>
          </c:tx>
          <c:spPr>
            <a:ln w="38100">
              <a:solidFill>
                <a:srgbClr val="990000"/>
              </a:solidFill>
            </a:ln>
          </c:spPr>
          <c:marker>
            <c:symbol val="none"/>
          </c:marker>
          <c:cat>
            <c:numRef>
              <c:f>'BER surveys'!$A$6:$A$150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numCache>
            </c:numRef>
          </c:cat>
          <c:val>
            <c:numRef>
              <c:f>'BER surveys'!$AA$6:$AA$150</c:f>
              <c:numCache>
                <c:formatCode>#,##0.0</c:formatCode>
                <c:ptCount val="145"/>
                <c:pt idx="0">
                  <c:v>4</c:v>
                </c:pt>
                <c:pt idx="1">
                  <c:v>-6</c:v>
                </c:pt>
                <c:pt idx="2">
                  <c:v>4</c:v>
                </c:pt>
                <c:pt idx="3">
                  <c:v>-4</c:v>
                </c:pt>
                <c:pt idx="4">
                  <c:v>-1</c:v>
                </c:pt>
                <c:pt idx="5">
                  <c:v>-5</c:v>
                </c:pt>
                <c:pt idx="6">
                  <c:v>1</c:v>
                </c:pt>
                <c:pt idx="7">
                  <c:v>0</c:v>
                </c:pt>
                <c:pt idx="8">
                  <c:v>1</c:v>
                </c:pt>
                <c:pt idx="9">
                  <c:v>-4</c:v>
                </c:pt>
                <c:pt idx="10">
                  <c:v>-11</c:v>
                </c:pt>
                <c:pt idx="11">
                  <c:v>-8</c:v>
                </c:pt>
                <c:pt idx="12">
                  <c:v>-21</c:v>
                </c:pt>
                <c:pt idx="13">
                  <c:v>-9</c:v>
                </c:pt>
                <c:pt idx="14">
                  <c:v>-12</c:v>
                </c:pt>
                <c:pt idx="15">
                  <c:v>4</c:v>
                </c:pt>
                <c:pt idx="16">
                  <c:v>6</c:v>
                </c:pt>
                <c:pt idx="17">
                  <c:v>1</c:v>
                </c:pt>
                <c:pt idx="18">
                  <c:v>18</c:v>
                </c:pt>
                <c:pt idx="19">
                  <c:v>14</c:v>
                </c:pt>
                <c:pt idx="20">
                  <c:v>12</c:v>
                </c:pt>
                <c:pt idx="21">
                  <c:v>13</c:v>
                </c:pt>
                <c:pt idx="22">
                  <c:v>14</c:v>
                </c:pt>
                <c:pt idx="23">
                  <c:v>16</c:v>
                </c:pt>
                <c:pt idx="24">
                  <c:v>12</c:v>
                </c:pt>
                <c:pt idx="25">
                  <c:v>7</c:v>
                </c:pt>
                <c:pt idx="26">
                  <c:v>9</c:v>
                </c:pt>
                <c:pt idx="27">
                  <c:v>10</c:v>
                </c:pt>
                <c:pt idx="28">
                  <c:v>6</c:v>
                </c:pt>
                <c:pt idx="29">
                  <c:v>9</c:v>
                </c:pt>
                <c:pt idx="30">
                  <c:v>2</c:v>
                </c:pt>
                <c:pt idx="31">
                  <c:v>8</c:v>
                </c:pt>
                <c:pt idx="32">
                  <c:v>-4</c:v>
                </c:pt>
                <c:pt idx="33">
                  <c:v>4</c:v>
                </c:pt>
                <c:pt idx="34">
                  <c:v>-5</c:v>
                </c:pt>
                <c:pt idx="35">
                  <c:v>-6</c:v>
                </c:pt>
                <c:pt idx="36">
                  <c:v>-3</c:v>
                </c:pt>
                <c:pt idx="37">
                  <c:v>-1</c:v>
                </c:pt>
                <c:pt idx="38">
                  <c:v>-1</c:v>
                </c:pt>
                <c:pt idx="39">
                  <c:v>10</c:v>
                </c:pt>
                <c:pt idx="40">
                  <c:v>6</c:v>
                </c:pt>
                <c:pt idx="41">
                  <c:v>-10</c:v>
                </c:pt>
                <c:pt idx="42">
                  <c:v>-9</c:v>
                </c:pt>
                <c:pt idx="43">
                  <c:v>-17</c:v>
                </c:pt>
                <c:pt idx="44">
                  <c:v>3</c:v>
                </c:pt>
                <c:pt idx="45">
                  <c:v>-7</c:v>
                </c:pt>
                <c:pt idx="46">
                  <c:v>-9</c:v>
                </c:pt>
                <c:pt idx="47">
                  <c:v>-9</c:v>
                </c:pt>
                <c:pt idx="48">
                  <c:v>-2</c:v>
                </c:pt>
                <c:pt idx="49">
                  <c:v>1</c:v>
                </c:pt>
                <c:pt idx="50">
                  <c:v>-1</c:v>
                </c:pt>
                <c:pt idx="51">
                  <c:v>-12</c:v>
                </c:pt>
                <c:pt idx="52">
                  <c:v>0</c:v>
                </c:pt>
                <c:pt idx="53">
                  <c:v>1</c:v>
                </c:pt>
                <c:pt idx="54">
                  <c:v>-9</c:v>
                </c:pt>
                <c:pt idx="55">
                  <c:v>4</c:v>
                </c:pt>
                <c:pt idx="56">
                  <c:v>-7</c:v>
                </c:pt>
                <c:pt idx="57">
                  <c:v>20</c:v>
                </c:pt>
                <c:pt idx="58">
                  <c:v>6</c:v>
                </c:pt>
                <c:pt idx="59">
                  <c:v>4</c:v>
                </c:pt>
                <c:pt idx="60">
                  <c:v>19</c:v>
                </c:pt>
                <c:pt idx="61">
                  <c:v>17.2</c:v>
                </c:pt>
                <c:pt idx="62">
                  <c:v>17.233333300000002</c:v>
                </c:pt>
                <c:pt idx="63">
                  <c:v>19.733333300000002</c:v>
                </c:pt>
                <c:pt idx="64">
                  <c:v>20.8</c:v>
                </c:pt>
                <c:pt idx="65">
                  <c:v>19.8333333</c:v>
                </c:pt>
                <c:pt idx="66">
                  <c:v>17.033333299999995</c:v>
                </c:pt>
                <c:pt idx="67">
                  <c:v>18.466666699999998</c:v>
                </c:pt>
                <c:pt idx="68">
                  <c:v>22.933333299999997</c:v>
                </c:pt>
                <c:pt idx="69">
                  <c:v>21.1333333</c:v>
                </c:pt>
                <c:pt idx="70">
                  <c:v>18.100000000000001</c:v>
                </c:pt>
                <c:pt idx="71">
                  <c:v>21.933333299999997</c:v>
                </c:pt>
                <c:pt idx="72">
                  <c:v>12.066666700000003</c:v>
                </c:pt>
                <c:pt idx="73">
                  <c:v>-5.7</c:v>
                </c:pt>
                <c:pt idx="74">
                  <c:v>-0.96666669999999999</c:v>
                </c:pt>
                <c:pt idx="75">
                  <c:v>-4</c:v>
                </c:pt>
                <c:pt idx="76">
                  <c:v>1.1666666999999997</c:v>
                </c:pt>
                <c:pt idx="77">
                  <c:v>4.2</c:v>
                </c:pt>
                <c:pt idx="78">
                  <c:v>1.1000000000000001</c:v>
                </c:pt>
                <c:pt idx="79">
                  <c:v>6.3333332999999996</c:v>
                </c:pt>
                <c:pt idx="80">
                  <c:v>14.5</c:v>
                </c:pt>
                <c:pt idx="81">
                  <c:v>14.133333299999999</c:v>
                </c:pt>
                <c:pt idx="82">
                  <c:v>14.6666667</c:v>
                </c:pt>
                <c:pt idx="83">
                  <c:v>13.866666700000001</c:v>
                </c:pt>
                <c:pt idx="84">
                  <c:v>9.5</c:v>
                </c:pt>
                <c:pt idx="85">
                  <c:v>11.366666700000001</c:v>
                </c:pt>
                <c:pt idx="86">
                  <c:v>4.2666667000000009</c:v>
                </c:pt>
                <c:pt idx="87">
                  <c:v>5.2333333000000009</c:v>
                </c:pt>
                <c:pt idx="88">
                  <c:v>4.7333333000000009</c:v>
                </c:pt>
                <c:pt idx="89">
                  <c:v>-2.7333333000000004</c:v>
                </c:pt>
                <c:pt idx="90">
                  <c:v>-0.63333329999999999</c:v>
                </c:pt>
                <c:pt idx="91">
                  <c:v>-2.5</c:v>
                </c:pt>
                <c:pt idx="92">
                  <c:v>-6.7</c:v>
                </c:pt>
                <c:pt idx="93">
                  <c:v>1.1666666999999997</c:v>
                </c:pt>
                <c:pt idx="94">
                  <c:v>-7.8</c:v>
                </c:pt>
                <c:pt idx="95">
                  <c:v>-6.8666666999999997</c:v>
                </c:pt>
                <c:pt idx="96">
                  <c:v>-5.7</c:v>
                </c:pt>
                <c:pt idx="97">
                  <c:v>4</c:v>
                </c:pt>
                <c:pt idx="98">
                  <c:v>-1</c:v>
                </c:pt>
                <c:pt idx="99">
                  <c:v>0.26666670000000003</c:v>
                </c:pt>
                <c:pt idx="100">
                  <c:v>-3.5</c:v>
                </c:pt>
                <c:pt idx="101">
                  <c:v>-15.1</c:v>
                </c:pt>
                <c:pt idx="102">
                  <c:v>-4.5</c:v>
                </c:pt>
                <c:pt idx="103">
                  <c:v>-13.8</c:v>
                </c:pt>
                <c:pt idx="104">
                  <c:v>-8.933333300000001</c:v>
                </c:pt>
                <c:pt idx="105">
                  <c:v>-10.633333299999999</c:v>
                </c:pt>
                <c:pt idx="106">
                  <c:v>-3</c:v>
                </c:pt>
                <c:pt idx="107">
                  <c:v>-10.1666667</c:v>
                </c:pt>
                <c:pt idx="108">
                  <c:v>-5</c:v>
                </c:pt>
                <c:pt idx="109">
                  <c:v>-9.2000000000000011</c:v>
                </c:pt>
              </c:numCache>
            </c:numRef>
          </c:val>
          <c:smooth val="1"/>
          <c:extLst xmlns:c16r2="http://schemas.microsoft.com/office/drawing/2015/06/chart">
            <c:ext xmlns:c16="http://schemas.microsoft.com/office/drawing/2014/chart" uri="{C3380CC4-5D6E-409C-BE32-E72D297353CC}">
              <c16:uniqueId val="{00000001-8901-4B0A-AE25-5A9C1BD4FE12}"/>
            </c:ext>
          </c:extLst>
        </c:ser>
        <c:dLbls/>
        <c:marker val="1"/>
        <c:axId val="71564672"/>
        <c:axId val="71562752"/>
      </c:lineChart>
      <c:dateAx>
        <c:axId val="71517696"/>
        <c:scaling>
          <c:orientation val="minMax"/>
          <c:min val="39083"/>
        </c:scaling>
        <c:axPos val="b"/>
        <c:majorGridlines>
          <c:spPr>
            <a:ln>
              <a:solidFill>
                <a:sysClr val="window" lastClr="FFFFFF">
                  <a:lumMod val="75000"/>
                </a:sysClr>
              </a:solidFill>
              <a:prstDash val="dash"/>
            </a:ln>
          </c:spPr>
        </c:majorGridlines>
        <c:title>
          <c:tx>
            <c:rich>
              <a:bodyPr/>
              <a:lstStyle/>
              <a:p>
                <a:pPr>
                  <a:defRPr/>
                </a:pPr>
                <a:r>
                  <a:rPr lang="en-US" dirty="0" smtClean="0"/>
                  <a:t>Quarters</a:t>
                </a:r>
                <a:endParaRPr lang="en-US" dirty="0"/>
              </a:p>
            </c:rich>
          </c:tx>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71519616"/>
        <c:crosses val="autoZero"/>
        <c:auto val="1"/>
        <c:lblOffset val="100"/>
        <c:baseTimeUnit val="months"/>
        <c:majorUnit val="1"/>
        <c:majorTimeUnit val="years"/>
        <c:minorUnit val="1"/>
        <c:minorTimeUnit val="years"/>
      </c:dateAx>
      <c:valAx>
        <c:axId val="71519616"/>
        <c:scaling>
          <c:orientation val="minMax"/>
          <c:max val="12"/>
          <c:min val="-5"/>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ZA"/>
                  <a:t>Percent</a:t>
                </a:r>
              </a:p>
            </c:rich>
          </c:tx>
          <c:layout>
            <c:manualLayout>
              <c:xMode val="edge"/>
              <c:yMode val="edge"/>
              <c:x val="9.6917104111986004E-3"/>
              <c:y val="0.40935425925925939"/>
            </c:manualLayout>
          </c:layout>
          <c:spPr>
            <a:noFill/>
            <a:ln>
              <a:noFill/>
            </a:ln>
            <a:effectLst/>
          </c:spPr>
        </c:title>
        <c:numFmt formatCode="#,##0"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71517696"/>
        <c:crosses val="autoZero"/>
        <c:crossBetween val="between"/>
      </c:valAx>
      <c:valAx>
        <c:axId val="71562752"/>
        <c:scaling>
          <c:orientation val="minMax"/>
        </c:scaling>
        <c:axPos val="r"/>
        <c:title>
          <c:tx>
            <c:rich>
              <a:bodyPr rot="-5400000" vert="horz"/>
              <a:lstStyle/>
              <a:p>
                <a:pPr>
                  <a:defRPr/>
                </a:pPr>
                <a:r>
                  <a:rPr lang="en-US"/>
                  <a:t>Index (net %)</a:t>
                </a:r>
              </a:p>
            </c:rich>
          </c:tx>
        </c:title>
        <c:numFmt formatCode="#,##0" sourceLinked="0"/>
        <c:tickLblPos val="nextTo"/>
        <c:crossAx val="71564672"/>
        <c:crosses val="max"/>
        <c:crossBetween val="between"/>
      </c:valAx>
      <c:dateAx>
        <c:axId val="71564672"/>
        <c:scaling>
          <c:orientation val="minMax"/>
        </c:scaling>
        <c:delete val="1"/>
        <c:axPos val="b"/>
        <c:numFmt formatCode="mmm\-yy" sourceLinked="1"/>
        <c:tickLblPos val="none"/>
        <c:crossAx val="71562752"/>
        <c:crosses val="autoZero"/>
        <c:auto val="1"/>
        <c:lblOffset val="100"/>
        <c:baseTimeUnit val="months"/>
      </c:dateAx>
      <c:spPr>
        <a:solidFill>
          <a:srgbClr val="CCECFF"/>
        </a:solidFill>
        <a:ln>
          <a:solidFill>
            <a:sysClr val="window" lastClr="FFFFFF">
              <a:lumMod val="75000"/>
            </a:sysClr>
          </a:solidFill>
        </a:ln>
        <a:effectLst/>
      </c:spPr>
    </c:plotArea>
    <c:legend>
      <c:legendPos val="b"/>
      <c:layout>
        <c:manualLayout>
          <c:xMode val="edge"/>
          <c:yMode val="edge"/>
          <c:x val="0.25636550069005276"/>
          <c:y val="0.73954240127165349"/>
          <c:w val="0.71266251093613298"/>
          <c:h val="0.12207553861536749"/>
        </c:manualLayout>
      </c:layout>
    </c:legend>
    <c:plotVisOnly val="1"/>
    <c:dispBlanksAs val="gap"/>
  </c:chart>
  <c:spPr>
    <a:solidFill>
      <a:srgbClr val="FFFFFF"/>
    </a:solidFill>
    <a:ln w="9525" cap="flat" cmpd="sng" algn="ctr">
      <a:noFill/>
      <a:round/>
    </a:ln>
    <a:effectLst/>
  </c:spPr>
  <c:txPr>
    <a:bodyPr/>
    <a:lstStyle/>
    <a:p>
      <a:pPr>
        <a:defRPr>
          <a:latin typeface="Calibri" panose="020F0502020204030204" pitchFamily="34" charset="0"/>
          <a:cs typeface="Arial" panose="020B0604020202020204" pitchFamily="34" charset="0"/>
        </a:defRPr>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strRef>
          <c:f>'Capital formation'!$I$1:$L$1</c:f>
          <c:strCache>
            <c:ptCount val="1"/>
            <c:pt idx="0">
              <c:v>GFCF by type of organisation (real % y/y)</c:v>
            </c:pt>
          </c:strCache>
        </c:strRef>
      </c:tx>
      <c:overlay val="1"/>
      <c:txPr>
        <a:bodyPr/>
        <a:lstStyle/>
        <a:p>
          <a:pPr>
            <a:defRPr sz="1400">
              <a:latin typeface="Arial" panose="020B0604020202020204" pitchFamily="34" charset="0"/>
              <a:cs typeface="Arial" panose="020B0604020202020204" pitchFamily="34" charset="0"/>
            </a:defRPr>
          </a:pPr>
          <a:endParaRPr lang="en-US"/>
        </a:p>
      </c:txPr>
    </c:title>
    <c:plotArea>
      <c:layout>
        <c:manualLayout>
          <c:layoutTarget val="inner"/>
          <c:xMode val="edge"/>
          <c:yMode val="edge"/>
          <c:x val="9.489268925185966E-2"/>
          <c:y val="0.10398558656881264"/>
          <c:w val="0.86002914341409875"/>
          <c:h val="0.75531166666666671"/>
        </c:manualLayout>
      </c:layout>
      <c:lineChart>
        <c:grouping val="standard"/>
        <c:ser>
          <c:idx val="2"/>
          <c:order val="0"/>
          <c:tx>
            <c:strRef>
              <c:f>'Capital formation'!$J$2</c:f>
              <c:strCache>
                <c:ptCount val="1"/>
                <c:pt idx="0">
                  <c:v>Private Business Enterprises</c:v>
                </c:pt>
              </c:strCache>
            </c:strRef>
          </c:tx>
          <c:spPr>
            <a:ln>
              <a:solidFill>
                <a:srgbClr val="008000"/>
              </a:solidFill>
            </a:ln>
          </c:spPr>
          <c:marker>
            <c:symbol val="none"/>
          </c:marker>
          <c:cat>
            <c:numRef>
              <c:f>'Capital formation'!$A$6:$A$150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pt idx="111">
                  <c:v>43054</c:v>
                </c:pt>
                <c:pt idx="112">
                  <c:v>43146</c:v>
                </c:pt>
                <c:pt idx="113">
                  <c:v>43235</c:v>
                </c:pt>
                <c:pt idx="114">
                  <c:v>43327</c:v>
                </c:pt>
                <c:pt idx="115">
                  <c:v>43419</c:v>
                </c:pt>
                <c:pt idx="116">
                  <c:v>43511</c:v>
                </c:pt>
                <c:pt idx="117">
                  <c:v>43600</c:v>
                </c:pt>
                <c:pt idx="118">
                  <c:v>43692</c:v>
                </c:pt>
                <c:pt idx="119">
                  <c:v>43784</c:v>
                </c:pt>
                <c:pt idx="120">
                  <c:v>43876</c:v>
                </c:pt>
                <c:pt idx="121">
                  <c:v>43966</c:v>
                </c:pt>
                <c:pt idx="122">
                  <c:v>44058</c:v>
                </c:pt>
                <c:pt idx="123">
                  <c:v>44150</c:v>
                </c:pt>
                <c:pt idx="124">
                  <c:v>44242</c:v>
                </c:pt>
                <c:pt idx="125">
                  <c:v>44331</c:v>
                </c:pt>
                <c:pt idx="126">
                  <c:v>44423</c:v>
                </c:pt>
                <c:pt idx="127">
                  <c:v>44515</c:v>
                </c:pt>
                <c:pt idx="128">
                  <c:v>44607</c:v>
                </c:pt>
                <c:pt idx="129">
                  <c:v>44696</c:v>
                </c:pt>
                <c:pt idx="130">
                  <c:v>44788</c:v>
                </c:pt>
                <c:pt idx="131">
                  <c:v>44880</c:v>
                </c:pt>
              </c:numCache>
            </c:numRef>
          </c:cat>
          <c:val>
            <c:numRef>
              <c:f>'Capital formation'!$J$6:$J$150</c:f>
              <c:numCache>
                <c:formatCode>#,##0.0</c:formatCode>
                <c:ptCount val="145"/>
                <c:pt idx="0">
                  <c:v>12.28</c:v>
                </c:pt>
                <c:pt idx="1">
                  <c:v>2.9299999999999997</c:v>
                </c:pt>
                <c:pt idx="2">
                  <c:v>-4.38</c:v>
                </c:pt>
                <c:pt idx="3">
                  <c:v>-7.74</c:v>
                </c:pt>
                <c:pt idx="4">
                  <c:v>-7.55</c:v>
                </c:pt>
                <c:pt idx="5">
                  <c:v>-6.25</c:v>
                </c:pt>
                <c:pt idx="6">
                  <c:v>-4.79</c:v>
                </c:pt>
                <c:pt idx="7">
                  <c:v>-3.38</c:v>
                </c:pt>
                <c:pt idx="8">
                  <c:v>-3.22</c:v>
                </c:pt>
                <c:pt idx="9">
                  <c:v>-3.4299999999999997</c:v>
                </c:pt>
                <c:pt idx="10">
                  <c:v>-1.36</c:v>
                </c:pt>
                <c:pt idx="11">
                  <c:v>-1.44</c:v>
                </c:pt>
                <c:pt idx="12">
                  <c:v>-0.47000000000000003</c:v>
                </c:pt>
                <c:pt idx="13">
                  <c:v>6.3</c:v>
                </c:pt>
                <c:pt idx="14">
                  <c:v>3.58</c:v>
                </c:pt>
                <c:pt idx="15">
                  <c:v>7.59</c:v>
                </c:pt>
                <c:pt idx="16">
                  <c:v>8.2900000000000009</c:v>
                </c:pt>
                <c:pt idx="17">
                  <c:v>6.46</c:v>
                </c:pt>
                <c:pt idx="18">
                  <c:v>15.83</c:v>
                </c:pt>
                <c:pt idx="19">
                  <c:v>20.059999999999999</c:v>
                </c:pt>
                <c:pt idx="20">
                  <c:v>13.450000000000001</c:v>
                </c:pt>
                <c:pt idx="21">
                  <c:v>16.959999999999997</c:v>
                </c:pt>
                <c:pt idx="22">
                  <c:v>9.34</c:v>
                </c:pt>
                <c:pt idx="23">
                  <c:v>4.8899999999999997</c:v>
                </c:pt>
                <c:pt idx="24">
                  <c:v>7.81</c:v>
                </c:pt>
                <c:pt idx="25">
                  <c:v>5.8199999999999994</c:v>
                </c:pt>
                <c:pt idx="26">
                  <c:v>8.2100000000000009</c:v>
                </c:pt>
                <c:pt idx="27">
                  <c:v>8.9500000000000011</c:v>
                </c:pt>
                <c:pt idx="28">
                  <c:v>6.8199999999999994</c:v>
                </c:pt>
                <c:pt idx="29">
                  <c:v>2.61</c:v>
                </c:pt>
                <c:pt idx="30">
                  <c:v>3.84</c:v>
                </c:pt>
                <c:pt idx="31">
                  <c:v>6.1599999999999993</c:v>
                </c:pt>
                <c:pt idx="32">
                  <c:v>2.63</c:v>
                </c:pt>
                <c:pt idx="33">
                  <c:v>2.0000000000000004E-2</c:v>
                </c:pt>
                <c:pt idx="34">
                  <c:v>-3.16</c:v>
                </c:pt>
                <c:pt idx="35">
                  <c:v>-6.67</c:v>
                </c:pt>
                <c:pt idx="36">
                  <c:v>-6.39</c:v>
                </c:pt>
                <c:pt idx="37">
                  <c:v>-5.33</c:v>
                </c:pt>
                <c:pt idx="38">
                  <c:v>-2.4299999999999997</c:v>
                </c:pt>
                <c:pt idx="39">
                  <c:v>1.47</c:v>
                </c:pt>
                <c:pt idx="40">
                  <c:v>6.38</c:v>
                </c:pt>
                <c:pt idx="41">
                  <c:v>8.58</c:v>
                </c:pt>
                <c:pt idx="42">
                  <c:v>9.27</c:v>
                </c:pt>
                <c:pt idx="43">
                  <c:v>8.2800000000000011</c:v>
                </c:pt>
                <c:pt idx="44">
                  <c:v>7.6899999999999995</c:v>
                </c:pt>
                <c:pt idx="45">
                  <c:v>7.56</c:v>
                </c:pt>
                <c:pt idx="46">
                  <c:v>5.6</c:v>
                </c:pt>
                <c:pt idx="47">
                  <c:v>4.8499999999999996</c:v>
                </c:pt>
                <c:pt idx="48">
                  <c:v>4.6899999999999995</c:v>
                </c:pt>
                <c:pt idx="49">
                  <c:v>1.6700000000000002</c:v>
                </c:pt>
                <c:pt idx="50">
                  <c:v>1.56</c:v>
                </c:pt>
                <c:pt idx="51">
                  <c:v>2.1</c:v>
                </c:pt>
                <c:pt idx="52">
                  <c:v>5.92</c:v>
                </c:pt>
                <c:pt idx="53">
                  <c:v>6.51</c:v>
                </c:pt>
                <c:pt idx="54">
                  <c:v>10.19</c:v>
                </c:pt>
                <c:pt idx="55">
                  <c:v>10.47</c:v>
                </c:pt>
                <c:pt idx="56">
                  <c:v>13.5</c:v>
                </c:pt>
                <c:pt idx="57">
                  <c:v>14.33</c:v>
                </c:pt>
                <c:pt idx="58">
                  <c:v>14.49</c:v>
                </c:pt>
                <c:pt idx="59">
                  <c:v>16.459999999999997</c:v>
                </c:pt>
                <c:pt idx="60">
                  <c:v>13.739999999999998</c:v>
                </c:pt>
                <c:pt idx="61">
                  <c:v>13.44</c:v>
                </c:pt>
                <c:pt idx="62">
                  <c:v>13.11</c:v>
                </c:pt>
                <c:pt idx="63">
                  <c:v>12.38</c:v>
                </c:pt>
                <c:pt idx="64">
                  <c:v>11.239999999999998</c:v>
                </c:pt>
                <c:pt idx="65">
                  <c:v>8.76</c:v>
                </c:pt>
                <c:pt idx="66">
                  <c:v>10.59</c:v>
                </c:pt>
                <c:pt idx="67">
                  <c:v>10.3</c:v>
                </c:pt>
                <c:pt idx="68">
                  <c:v>10.91</c:v>
                </c:pt>
                <c:pt idx="69">
                  <c:v>11.19</c:v>
                </c:pt>
                <c:pt idx="70">
                  <c:v>7.79</c:v>
                </c:pt>
                <c:pt idx="71">
                  <c:v>4.8199999999999994</c:v>
                </c:pt>
                <c:pt idx="72">
                  <c:v>6.4700000000000006</c:v>
                </c:pt>
                <c:pt idx="73">
                  <c:v>8.44</c:v>
                </c:pt>
                <c:pt idx="74">
                  <c:v>9.8500000000000014</c:v>
                </c:pt>
                <c:pt idx="75">
                  <c:v>11.67</c:v>
                </c:pt>
                <c:pt idx="76">
                  <c:v>-3.64</c:v>
                </c:pt>
                <c:pt idx="77">
                  <c:v>-9.6399999999999988</c:v>
                </c:pt>
                <c:pt idx="78">
                  <c:v>-16.23</c:v>
                </c:pt>
                <c:pt idx="79">
                  <c:v>-21.17</c:v>
                </c:pt>
                <c:pt idx="80">
                  <c:v>-9.3600000000000012</c:v>
                </c:pt>
                <c:pt idx="81">
                  <c:v>-4.9700000000000006</c:v>
                </c:pt>
                <c:pt idx="82">
                  <c:v>1.33</c:v>
                </c:pt>
                <c:pt idx="83">
                  <c:v>4.83</c:v>
                </c:pt>
                <c:pt idx="84">
                  <c:v>3.36</c:v>
                </c:pt>
                <c:pt idx="85">
                  <c:v>6.42</c:v>
                </c:pt>
                <c:pt idx="86">
                  <c:v>10.62</c:v>
                </c:pt>
                <c:pt idx="87">
                  <c:v>12.55</c:v>
                </c:pt>
                <c:pt idx="88">
                  <c:v>4.4700000000000006</c:v>
                </c:pt>
                <c:pt idx="89">
                  <c:v>5.14</c:v>
                </c:pt>
                <c:pt idx="90">
                  <c:v>-2.59</c:v>
                </c:pt>
                <c:pt idx="91">
                  <c:v>-1.42</c:v>
                </c:pt>
                <c:pt idx="92">
                  <c:v>4.57</c:v>
                </c:pt>
                <c:pt idx="93">
                  <c:v>4.6199999999999992</c:v>
                </c:pt>
                <c:pt idx="94">
                  <c:v>11.17</c:v>
                </c:pt>
                <c:pt idx="95">
                  <c:v>9.58</c:v>
                </c:pt>
                <c:pt idx="96">
                  <c:v>3.61</c:v>
                </c:pt>
                <c:pt idx="97">
                  <c:v>-0.66000000000000014</c:v>
                </c:pt>
                <c:pt idx="98">
                  <c:v>0.13</c:v>
                </c:pt>
                <c:pt idx="99">
                  <c:v>0.25</c:v>
                </c:pt>
                <c:pt idx="100">
                  <c:v>2.3499999999999996</c:v>
                </c:pt>
                <c:pt idx="101">
                  <c:v>1.48</c:v>
                </c:pt>
                <c:pt idx="102">
                  <c:v>-0.87000000000000011</c:v>
                </c:pt>
                <c:pt idx="103">
                  <c:v>-4.58</c:v>
                </c:pt>
                <c:pt idx="104">
                  <c:v>-6.21</c:v>
                </c:pt>
                <c:pt idx="105">
                  <c:v>-4.54</c:v>
                </c:pt>
                <c:pt idx="106">
                  <c:v>-7.1099999999999994</c:v>
                </c:pt>
                <c:pt idx="107">
                  <c:v>-6.24</c:v>
                </c:pt>
                <c:pt idx="108">
                  <c:v>-1.9600000000000002</c:v>
                </c:pt>
                <c:pt idx="109">
                  <c:v>-3.6528723037693593</c:v>
                </c:pt>
                <c:pt idx="110">
                  <c:v>-3.0973667013610804</c:v>
                </c:pt>
                <c:pt idx="111">
                  <c:v>-2.9257021461284198</c:v>
                </c:pt>
                <c:pt idx="112">
                  <c:v>-2.2190622285349701</c:v>
                </c:pt>
                <c:pt idx="113">
                  <c:v>-0.6708679031887872</c:v>
                </c:pt>
                <c:pt idx="114">
                  <c:v>0.38965567113444716</c:v>
                </c:pt>
                <c:pt idx="115">
                  <c:v>1.0038579861717902</c:v>
                </c:pt>
                <c:pt idx="116">
                  <c:v>1.3765089828712203</c:v>
                </c:pt>
                <c:pt idx="117">
                  <c:v>1.5437476000544597</c:v>
                </c:pt>
                <c:pt idx="118">
                  <c:v>1.8821457208864503</c:v>
                </c:pt>
                <c:pt idx="119">
                  <c:v>2.11848817762296</c:v>
                </c:pt>
                <c:pt idx="120">
                  <c:v>2.3828819510479202</c:v>
                </c:pt>
                <c:pt idx="121">
                  <c:v>2.4206282055227701</c:v>
                </c:pt>
                <c:pt idx="122">
                  <c:v>2.6242333187072404</c:v>
                </c:pt>
                <c:pt idx="123">
                  <c:v>2.8255819248231098</c:v>
                </c:pt>
                <c:pt idx="124">
                  <c:v>3.0741111119396001</c:v>
                </c:pt>
                <c:pt idx="125">
                  <c:v>3.2471181959424706</c:v>
                </c:pt>
                <c:pt idx="126">
                  <c:v>3.4369163989403901</c:v>
                </c:pt>
                <c:pt idx="127">
                  <c:v>3.62683019430711</c:v>
                </c:pt>
                <c:pt idx="128">
                  <c:v>3.7743173722311005</c:v>
                </c:pt>
                <c:pt idx="129">
                  <c:v>3.8307344073322498</c:v>
                </c:pt>
                <c:pt idx="130">
                  <c:v>3.9211455033633094</c:v>
                </c:pt>
                <c:pt idx="131">
                  <c:v>3.9211414074504098</c:v>
                </c:pt>
              </c:numCache>
            </c:numRef>
          </c:val>
          <c:smooth val="1"/>
          <c:extLst xmlns:c16r2="http://schemas.microsoft.com/office/drawing/2015/06/chart">
            <c:ext xmlns:c16="http://schemas.microsoft.com/office/drawing/2014/chart" uri="{C3380CC4-5D6E-409C-BE32-E72D297353CC}">
              <c16:uniqueId val="{00000000-225C-42B4-92F2-1FD81CE34EAD}"/>
            </c:ext>
          </c:extLst>
        </c:ser>
        <c:ser>
          <c:idx val="3"/>
          <c:order val="1"/>
          <c:tx>
            <c:strRef>
              <c:f>'Capital formation'!$K$2</c:f>
              <c:strCache>
                <c:ptCount val="1"/>
                <c:pt idx="0">
                  <c:v>Public Corporations</c:v>
                </c:pt>
              </c:strCache>
            </c:strRef>
          </c:tx>
          <c:spPr>
            <a:ln>
              <a:solidFill>
                <a:sysClr val="windowText" lastClr="000000"/>
              </a:solidFill>
            </a:ln>
          </c:spPr>
          <c:marker>
            <c:symbol val="none"/>
          </c:marker>
          <c:cat>
            <c:numRef>
              <c:f>'Capital formation'!$A$6:$A$150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pt idx="111">
                  <c:v>43054</c:v>
                </c:pt>
                <c:pt idx="112">
                  <c:v>43146</c:v>
                </c:pt>
                <c:pt idx="113">
                  <c:v>43235</c:v>
                </c:pt>
                <c:pt idx="114">
                  <c:v>43327</c:v>
                </c:pt>
                <c:pt idx="115">
                  <c:v>43419</c:v>
                </c:pt>
                <c:pt idx="116">
                  <c:v>43511</c:v>
                </c:pt>
                <c:pt idx="117">
                  <c:v>43600</c:v>
                </c:pt>
                <c:pt idx="118">
                  <c:v>43692</c:v>
                </c:pt>
                <c:pt idx="119">
                  <c:v>43784</c:v>
                </c:pt>
                <c:pt idx="120">
                  <c:v>43876</c:v>
                </c:pt>
                <c:pt idx="121">
                  <c:v>43966</c:v>
                </c:pt>
                <c:pt idx="122">
                  <c:v>44058</c:v>
                </c:pt>
                <c:pt idx="123">
                  <c:v>44150</c:v>
                </c:pt>
                <c:pt idx="124">
                  <c:v>44242</c:v>
                </c:pt>
                <c:pt idx="125">
                  <c:v>44331</c:v>
                </c:pt>
                <c:pt idx="126">
                  <c:v>44423</c:v>
                </c:pt>
                <c:pt idx="127">
                  <c:v>44515</c:v>
                </c:pt>
                <c:pt idx="128">
                  <c:v>44607</c:v>
                </c:pt>
                <c:pt idx="129">
                  <c:v>44696</c:v>
                </c:pt>
                <c:pt idx="130">
                  <c:v>44788</c:v>
                </c:pt>
                <c:pt idx="131">
                  <c:v>44880</c:v>
                </c:pt>
              </c:numCache>
            </c:numRef>
          </c:cat>
          <c:val>
            <c:numRef>
              <c:f>'Capital formation'!$K$6:$K$150</c:f>
              <c:numCache>
                <c:formatCode>#,##0.0</c:formatCode>
                <c:ptCount val="145"/>
                <c:pt idx="0">
                  <c:v>21.49</c:v>
                </c:pt>
                <c:pt idx="1">
                  <c:v>-2.0699999999999998</c:v>
                </c:pt>
                <c:pt idx="2">
                  <c:v>-1.45</c:v>
                </c:pt>
                <c:pt idx="3">
                  <c:v>-3.8699999999999997</c:v>
                </c:pt>
                <c:pt idx="4">
                  <c:v>-2.42</c:v>
                </c:pt>
                <c:pt idx="5">
                  <c:v>-0.46</c:v>
                </c:pt>
                <c:pt idx="6">
                  <c:v>-27.419999999999998</c:v>
                </c:pt>
                <c:pt idx="7">
                  <c:v>-12.39</c:v>
                </c:pt>
                <c:pt idx="8">
                  <c:v>-1.4</c:v>
                </c:pt>
                <c:pt idx="9">
                  <c:v>-22.18</c:v>
                </c:pt>
                <c:pt idx="10">
                  <c:v>15.05</c:v>
                </c:pt>
                <c:pt idx="11">
                  <c:v>-11.739999999999998</c:v>
                </c:pt>
                <c:pt idx="12">
                  <c:v>-27.7</c:v>
                </c:pt>
                <c:pt idx="13">
                  <c:v>-12.41</c:v>
                </c:pt>
                <c:pt idx="14">
                  <c:v>-15.44</c:v>
                </c:pt>
                <c:pt idx="15">
                  <c:v>-0.2</c:v>
                </c:pt>
                <c:pt idx="16">
                  <c:v>-9.75</c:v>
                </c:pt>
                <c:pt idx="17">
                  <c:v>5.73</c:v>
                </c:pt>
                <c:pt idx="18">
                  <c:v>-5.0199999999999996</c:v>
                </c:pt>
                <c:pt idx="19">
                  <c:v>-5.54</c:v>
                </c:pt>
                <c:pt idx="20">
                  <c:v>13.03</c:v>
                </c:pt>
                <c:pt idx="21">
                  <c:v>11.4</c:v>
                </c:pt>
                <c:pt idx="22">
                  <c:v>20.05</c:v>
                </c:pt>
                <c:pt idx="23">
                  <c:v>18.84</c:v>
                </c:pt>
                <c:pt idx="24">
                  <c:v>20.759999999999998</c:v>
                </c:pt>
                <c:pt idx="25">
                  <c:v>10.139999999999999</c:v>
                </c:pt>
                <c:pt idx="26">
                  <c:v>10.860000000000001</c:v>
                </c:pt>
                <c:pt idx="27">
                  <c:v>1.87</c:v>
                </c:pt>
                <c:pt idx="28">
                  <c:v>2.19</c:v>
                </c:pt>
                <c:pt idx="29">
                  <c:v>3.69</c:v>
                </c:pt>
                <c:pt idx="30">
                  <c:v>12.43</c:v>
                </c:pt>
                <c:pt idx="31">
                  <c:v>18.77</c:v>
                </c:pt>
                <c:pt idx="32">
                  <c:v>31.66</c:v>
                </c:pt>
                <c:pt idx="33">
                  <c:v>30.459999999999997</c:v>
                </c:pt>
                <c:pt idx="34">
                  <c:v>65.22</c:v>
                </c:pt>
                <c:pt idx="35">
                  <c:v>73.55</c:v>
                </c:pt>
                <c:pt idx="36">
                  <c:v>16.71</c:v>
                </c:pt>
                <c:pt idx="37">
                  <c:v>-14.97</c:v>
                </c:pt>
                <c:pt idx="38">
                  <c:v>-40.18</c:v>
                </c:pt>
                <c:pt idx="39">
                  <c:v>-54.36</c:v>
                </c:pt>
                <c:pt idx="40">
                  <c:v>-36.67</c:v>
                </c:pt>
                <c:pt idx="41">
                  <c:v>-22.35</c:v>
                </c:pt>
                <c:pt idx="42">
                  <c:v>-6.67</c:v>
                </c:pt>
                <c:pt idx="43">
                  <c:v>-3.7600000000000002</c:v>
                </c:pt>
                <c:pt idx="44">
                  <c:v>0</c:v>
                </c:pt>
                <c:pt idx="45">
                  <c:v>-6.91</c:v>
                </c:pt>
                <c:pt idx="46">
                  <c:v>-8.06</c:v>
                </c:pt>
                <c:pt idx="47">
                  <c:v>-3.27</c:v>
                </c:pt>
                <c:pt idx="48">
                  <c:v>-7.1099999999999994</c:v>
                </c:pt>
                <c:pt idx="49">
                  <c:v>3.75</c:v>
                </c:pt>
                <c:pt idx="50">
                  <c:v>15.29</c:v>
                </c:pt>
                <c:pt idx="51">
                  <c:v>35.82</c:v>
                </c:pt>
                <c:pt idx="52">
                  <c:v>20.84</c:v>
                </c:pt>
                <c:pt idx="53">
                  <c:v>18.989999999999991</c:v>
                </c:pt>
                <c:pt idx="54">
                  <c:v>11.65</c:v>
                </c:pt>
                <c:pt idx="55">
                  <c:v>23.69</c:v>
                </c:pt>
                <c:pt idx="56">
                  <c:v>20.59</c:v>
                </c:pt>
                <c:pt idx="57">
                  <c:v>15.870000000000001</c:v>
                </c:pt>
                <c:pt idx="58">
                  <c:v>10.200000000000001</c:v>
                </c:pt>
                <c:pt idx="59">
                  <c:v>-10.18</c:v>
                </c:pt>
                <c:pt idx="60">
                  <c:v>-1.26</c:v>
                </c:pt>
                <c:pt idx="61">
                  <c:v>22.07</c:v>
                </c:pt>
                <c:pt idx="62">
                  <c:v>14.47</c:v>
                </c:pt>
                <c:pt idx="63">
                  <c:v>18.5</c:v>
                </c:pt>
                <c:pt idx="64">
                  <c:v>15.450000000000001</c:v>
                </c:pt>
                <c:pt idx="65">
                  <c:v>22.47</c:v>
                </c:pt>
                <c:pt idx="66">
                  <c:v>21.69</c:v>
                </c:pt>
                <c:pt idx="67">
                  <c:v>18.36</c:v>
                </c:pt>
                <c:pt idx="68">
                  <c:v>37.770000000000003</c:v>
                </c:pt>
                <c:pt idx="69">
                  <c:v>30.53</c:v>
                </c:pt>
                <c:pt idx="70">
                  <c:v>28.87</c:v>
                </c:pt>
                <c:pt idx="71">
                  <c:v>44.05</c:v>
                </c:pt>
                <c:pt idx="72">
                  <c:v>37.08</c:v>
                </c:pt>
                <c:pt idx="73">
                  <c:v>35.11</c:v>
                </c:pt>
                <c:pt idx="74">
                  <c:v>43.92</c:v>
                </c:pt>
                <c:pt idx="75">
                  <c:v>37.21</c:v>
                </c:pt>
                <c:pt idx="76">
                  <c:v>30.1</c:v>
                </c:pt>
                <c:pt idx="77">
                  <c:v>28.77</c:v>
                </c:pt>
                <c:pt idx="78">
                  <c:v>14.32</c:v>
                </c:pt>
                <c:pt idx="79">
                  <c:v>8.5400000000000009</c:v>
                </c:pt>
                <c:pt idx="80">
                  <c:v>-7.25</c:v>
                </c:pt>
                <c:pt idx="81">
                  <c:v>-3.84</c:v>
                </c:pt>
                <c:pt idx="82">
                  <c:v>1.08</c:v>
                </c:pt>
                <c:pt idx="83">
                  <c:v>-9.19</c:v>
                </c:pt>
                <c:pt idx="84">
                  <c:v>-4.1899999999999995</c:v>
                </c:pt>
                <c:pt idx="85">
                  <c:v>-5.1499999999999995</c:v>
                </c:pt>
                <c:pt idx="86">
                  <c:v>-1.43</c:v>
                </c:pt>
                <c:pt idx="87">
                  <c:v>3.3699999999999997</c:v>
                </c:pt>
                <c:pt idx="88">
                  <c:v>2.16</c:v>
                </c:pt>
                <c:pt idx="89">
                  <c:v>2.72</c:v>
                </c:pt>
                <c:pt idx="90">
                  <c:v>4.8</c:v>
                </c:pt>
                <c:pt idx="91">
                  <c:v>5.28</c:v>
                </c:pt>
                <c:pt idx="92">
                  <c:v>-1.8900000000000001</c:v>
                </c:pt>
                <c:pt idx="93">
                  <c:v>10.53</c:v>
                </c:pt>
                <c:pt idx="94">
                  <c:v>8.83</c:v>
                </c:pt>
                <c:pt idx="95">
                  <c:v>8.67</c:v>
                </c:pt>
                <c:pt idx="96">
                  <c:v>-2.2000000000000002</c:v>
                </c:pt>
                <c:pt idx="97">
                  <c:v>-2.75</c:v>
                </c:pt>
                <c:pt idx="98">
                  <c:v>2.86</c:v>
                </c:pt>
                <c:pt idx="99">
                  <c:v>-0.78</c:v>
                </c:pt>
                <c:pt idx="100">
                  <c:v>12.55</c:v>
                </c:pt>
                <c:pt idx="101">
                  <c:v>3.62</c:v>
                </c:pt>
                <c:pt idx="102">
                  <c:v>-0.85000000000000009</c:v>
                </c:pt>
                <c:pt idx="103">
                  <c:v>-1.9500000000000002</c:v>
                </c:pt>
                <c:pt idx="104">
                  <c:v>-1.6300000000000001</c:v>
                </c:pt>
                <c:pt idx="105">
                  <c:v>0.8</c:v>
                </c:pt>
                <c:pt idx="106">
                  <c:v>-2.52</c:v>
                </c:pt>
                <c:pt idx="107">
                  <c:v>-3.14</c:v>
                </c:pt>
                <c:pt idx="108">
                  <c:v>-6.75</c:v>
                </c:pt>
                <c:pt idx="109">
                  <c:v>-1.7152783978828896</c:v>
                </c:pt>
                <c:pt idx="110">
                  <c:v>-0.43917471408325603</c:v>
                </c:pt>
                <c:pt idx="111">
                  <c:v>0.90236809306192189</c:v>
                </c:pt>
                <c:pt idx="112">
                  <c:v>1.6063159115573502</c:v>
                </c:pt>
                <c:pt idx="113">
                  <c:v>2.1119315459966703</c:v>
                </c:pt>
                <c:pt idx="114">
                  <c:v>2.8287442791998494</c:v>
                </c:pt>
                <c:pt idx="115">
                  <c:v>2.7257156032807197</c:v>
                </c:pt>
                <c:pt idx="116">
                  <c:v>1.4039951080309696</c:v>
                </c:pt>
                <c:pt idx="117">
                  <c:v>1.2027727673479898</c:v>
                </c:pt>
                <c:pt idx="118">
                  <c:v>1.0020201369830002</c:v>
                </c:pt>
                <c:pt idx="119">
                  <c:v>0.80082728103507705</c:v>
                </c:pt>
                <c:pt idx="120">
                  <c:v>1.60888302833435</c:v>
                </c:pt>
                <c:pt idx="121">
                  <c:v>1.6096804616442202</c:v>
                </c:pt>
                <c:pt idx="122">
                  <c:v>1.9124420291009903</c:v>
                </c:pt>
                <c:pt idx="123">
                  <c:v>2.3197741460893</c:v>
                </c:pt>
                <c:pt idx="124">
                  <c:v>2.5234820729111505</c:v>
                </c:pt>
                <c:pt idx="125">
                  <c:v>2.6248308844350499</c:v>
                </c:pt>
                <c:pt idx="126">
                  <c:v>2.7280404084632597</c:v>
                </c:pt>
                <c:pt idx="127">
                  <c:v>2.8291181545444495</c:v>
                </c:pt>
                <c:pt idx="128">
                  <c:v>2.9321869066547097</c:v>
                </c:pt>
                <c:pt idx="129">
                  <c:v>3.03443729928183</c:v>
                </c:pt>
                <c:pt idx="130">
                  <c:v>3.1358699375109094</c:v>
                </c:pt>
                <c:pt idx="131">
                  <c:v>3.2388021345104394</c:v>
                </c:pt>
              </c:numCache>
            </c:numRef>
          </c:val>
          <c:smooth val="1"/>
          <c:extLst xmlns:c16r2="http://schemas.microsoft.com/office/drawing/2015/06/chart">
            <c:ext xmlns:c16="http://schemas.microsoft.com/office/drawing/2014/chart" uri="{C3380CC4-5D6E-409C-BE32-E72D297353CC}">
              <c16:uniqueId val="{00000001-225C-42B4-92F2-1FD81CE34EAD}"/>
            </c:ext>
          </c:extLst>
        </c:ser>
        <c:ser>
          <c:idx val="4"/>
          <c:order val="2"/>
          <c:tx>
            <c:strRef>
              <c:f>'Capital formation'!$L$2</c:f>
              <c:strCache>
                <c:ptCount val="1"/>
                <c:pt idx="0">
                  <c:v>General Government</c:v>
                </c:pt>
              </c:strCache>
            </c:strRef>
          </c:tx>
          <c:spPr>
            <a:ln>
              <a:solidFill>
                <a:srgbClr val="0066CC"/>
              </a:solidFill>
            </a:ln>
          </c:spPr>
          <c:marker>
            <c:symbol val="none"/>
          </c:marker>
          <c:cat>
            <c:numRef>
              <c:f>'Capital formation'!$A$6:$A$150</c:f>
              <c:numCache>
                <c:formatCode>mmm\-yy</c:formatCode>
                <c:ptCount val="145"/>
                <c:pt idx="0">
                  <c:v>32919</c:v>
                </c:pt>
                <c:pt idx="1">
                  <c:v>33008</c:v>
                </c:pt>
                <c:pt idx="2">
                  <c:v>33100</c:v>
                </c:pt>
                <c:pt idx="3">
                  <c:v>33192</c:v>
                </c:pt>
                <c:pt idx="4">
                  <c:v>33284</c:v>
                </c:pt>
                <c:pt idx="5">
                  <c:v>33373</c:v>
                </c:pt>
                <c:pt idx="6">
                  <c:v>33465</c:v>
                </c:pt>
                <c:pt idx="7">
                  <c:v>33557</c:v>
                </c:pt>
                <c:pt idx="8">
                  <c:v>33649</c:v>
                </c:pt>
                <c:pt idx="9">
                  <c:v>33739</c:v>
                </c:pt>
                <c:pt idx="10">
                  <c:v>33831</c:v>
                </c:pt>
                <c:pt idx="11">
                  <c:v>33923</c:v>
                </c:pt>
                <c:pt idx="12">
                  <c:v>34015</c:v>
                </c:pt>
                <c:pt idx="13">
                  <c:v>34104</c:v>
                </c:pt>
                <c:pt idx="14">
                  <c:v>34196</c:v>
                </c:pt>
                <c:pt idx="15">
                  <c:v>34288</c:v>
                </c:pt>
                <c:pt idx="16">
                  <c:v>34380</c:v>
                </c:pt>
                <c:pt idx="17">
                  <c:v>34469</c:v>
                </c:pt>
                <c:pt idx="18">
                  <c:v>34561</c:v>
                </c:pt>
                <c:pt idx="19">
                  <c:v>34653</c:v>
                </c:pt>
                <c:pt idx="20">
                  <c:v>34745</c:v>
                </c:pt>
                <c:pt idx="21">
                  <c:v>34834</c:v>
                </c:pt>
                <c:pt idx="22">
                  <c:v>34926</c:v>
                </c:pt>
                <c:pt idx="23">
                  <c:v>35018</c:v>
                </c:pt>
                <c:pt idx="24">
                  <c:v>35110</c:v>
                </c:pt>
                <c:pt idx="25">
                  <c:v>35200</c:v>
                </c:pt>
                <c:pt idx="26">
                  <c:v>35292</c:v>
                </c:pt>
                <c:pt idx="27">
                  <c:v>35384</c:v>
                </c:pt>
                <c:pt idx="28">
                  <c:v>35476</c:v>
                </c:pt>
                <c:pt idx="29">
                  <c:v>35565</c:v>
                </c:pt>
                <c:pt idx="30">
                  <c:v>35657</c:v>
                </c:pt>
                <c:pt idx="31">
                  <c:v>35749</c:v>
                </c:pt>
                <c:pt idx="32">
                  <c:v>35841</c:v>
                </c:pt>
                <c:pt idx="33">
                  <c:v>35930</c:v>
                </c:pt>
                <c:pt idx="34">
                  <c:v>36022</c:v>
                </c:pt>
                <c:pt idx="35">
                  <c:v>36114</c:v>
                </c:pt>
                <c:pt idx="36">
                  <c:v>36206</c:v>
                </c:pt>
                <c:pt idx="37">
                  <c:v>36295</c:v>
                </c:pt>
                <c:pt idx="38">
                  <c:v>36387</c:v>
                </c:pt>
                <c:pt idx="39">
                  <c:v>36479</c:v>
                </c:pt>
                <c:pt idx="40">
                  <c:v>36571</c:v>
                </c:pt>
                <c:pt idx="41">
                  <c:v>36661</c:v>
                </c:pt>
                <c:pt idx="42">
                  <c:v>36753</c:v>
                </c:pt>
                <c:pt idx="43">
                  <c:v>36845</c:v>
                </c:pt>
                <c:pt idx="44">
                  <c:v>36937</c:v>
                </c:pt>
                <c:pt idx="45">
                  <c:v>37026</c:v>
                </c:pt>
                <c:pt idx="46">
                  <c:v>37118</c:v>
                </c:pt>
                <c:pt idx="47">
                  <c:v>37210</c:v>
                </c:pt>
                <c:pt idx="48">
                  <c:v>37302</c:v>
                </c:pt>
                <c:pt idx="49">
                  <c:v>37391</c:v>
                </c:pt>
                <c:pt idx="50">
                  <c:v>37483</c:v>
                </c:pt>
                <c:pt idx="51">
                  <c:v>37575</c:v>
                </c:pt>
                <c:pt idx="52">
                  <c:v>37667</c:v>
                </c:pt>
                <c:pt idx="53">
                  <c:v>37756</c:v>
                </c:pt>
                <c:pt idx="54">
                  <c:v>37848</c:v>
                </c:pt>
                <c:pt idx="55">
                  <c:v>37940</c:v>
                </c:pt>
                <c:pt idx="56">
                  <c:v>38032</c:v>
                </c:pt>
                <c:pt idx="57">
                  <c:v>38122</c:v>
                </c:pt>
                <c:pt idx="58">
                  <c:v>38214</c:v>
                </c:pt>
                <c:pt idx="59">
                  <c:v>38306</c:v>
                </c:pt>
                <c:pt idx="60">
                  <c:v>38398</c:v>
                </c:pt>
                <c:pt idx="61">
                  <c:v>38487</c:v>
                </c:pt>
                <c:pt idx="62">
                  <c:v>38579</c:v>
                </c:pt>
                <c:pt idx="63">
                  <c:v>38671</c:v>
                </c:pt>
                <c:pt idx="64">
                  <c:v>38763</c:v>
                </c:pt>
                <c:pt idx="65">
                  <c:v>38852</c:v>
                </c:pt>
                <c:pt idx="66">
                  <c:v>38944</c:v>
                </c:pt>
                <c:pt idx="67">
                  <c:v>39036</c:v>
                </c:pt>
                <c:pt idx="68">
                  <c:v>39128</c:v>
                </c:pt>
                <c:pt idx="69">
                  <c:v>39217</c:v>
                </c:pt>
                <c:pt idx="70">
                  <c:v>39309</c:v>
                </c:pt>
                <c:pt idx="71">
                  <c:v>39401</c:v>
                </c:pt>
                <c:pt idx="72">
                  <c:v>39493</c:v>
                </c:pt>
                <c:pt idx="73">
                  <c:v>39583</c:v>
                </c:pt>
                <c:pt idx="74">
                  <c:v>39675</c:v>
                </c:pt>
                <c:pt idx="75">
                  <c:v>39767</c:v>
                </c:pt>
                <c:pt idx="76">
                  <c:v>39859</c:v>
                </c:pt>
                <c:pt idx="77">
                  <c:v>39948</c:v>
                </c:pt>
                <c:pt idx="78">
                  <c:v>40040</c:v>
                </c:pt>
                <c:pt idx="79">
                  <c:v>40132</c:v>
                </c:pt>
                <c:pt idx="80">
                  <c:v>40224</c:v>
                </c:pt>
                <c:pt idx="81">
                  <c:v>40313</c:v>
                </c:pt>
                <c:pt idx="82">
                  <c:v>40405</c:v>
                </c:pt>
                <c:pt idx="83">
                  <c:v>40497</c:v>
                </c:pt>
                <c:pt idx="84">
                  <c:v>40589</c:v>
                </c:pt>
                <c:pt idx="85">
                  <c:v>40678</c:v>
                </c:pt>
                <c:pt idx="86">
                  <c:v>40770</c:v>
                </c:pt>
                <c:pt idx="87">
                  <c:v>40862</c:v>
                </c:pt>
                <c:pt idx="88">
                  <c:v>40954</c:v>
                </c:pt>
                <c:pt idx="89">
                  <c:v>41044</c:v>
                </c:pt>
                <c:pt idx="90">
                  <c:v>41136</c:v>
                </c:pt>
                <c:pt idx="91">
                  <c:v>41228</c:v>
                </c:pt>
                <c:pt idx="92">
                  <c:v>41320</c:v>
                </c:pt>
                <c:pt idx="93">
                  <c:v>41409</c:v>
                </c:pt>
                <c:pt idx="94">
                  <c:v>41501</c:v>
                </c:pt>
                <c:pt idx="95">
                  <c:v>41593</c:v>
                </c:pt>
                <c:pt idx="96">
                  <c:v>41685</c:v>
                </c:pt>
                <c:pt idx="97">
                  <c:v>41774</c:v>
                </c:pt>
                <c:pt idx="98">
                  <c:v>41866</c:v>
                </c:pt>
                <c:pt idx="99">
                  <c:v>41958</c:v>
                </c:pt>
                <c:pt idx="100">
                  <c:v>42050</c:v>
                </c:pt>
                <c:pt idx="101">
                  <c:v>42139</c:v>
                </c:pt>
                <c:pt idx="102">
                  <c:v>42231</c:v>
                </c:pt>
                <c:pt idx="103">
                  <c:v>42323</c:v>
                </c:pt>
                <c:pt idx="104">
                  <c:v>42415</c:v>
                </c:pt>
                <c:pt idx="105">
                  <c:v>42505</c:v>
                </c:pt>
                <c:pt idx="106">
                  <c:v>42597</c:v>
                </c:pt>
                <c:pt idx="107">
                  <c:v>42689</c:v>
                </c:pt>
                <c:pt idx="108">
                  <c:v>42781</c:v>
                </c:pt>
                <c:pt idx="109">
                  <c:v>42870</c:v>
                </c:pt>
                <c:pt idx="110">
                  <c:v>42962</c:v>
                </c:pt>
                <c:pt idx="111">
                  <c:v>43054</c:v>
                </c:pt>
                <c:pt idx="112">
                  <c:v>43146</c:v>
                </c:pt>
                <c:pt idx="113">
                  <c:v>43235</c:v>
                </c:pt>
                <c:pt idx="114">
                  <c:v>43327</c:v>
                </c:pt>
                <c:pt idx="115">
                  <c:v>43419</c:v>
                </c:pt>
                <c:pt idx="116">
                  <c:v>43511</c:v>
                </c:pt>
                <c:pt idx="117">
                  <c:v>43600</c:v>
                </c:pt>
                <c:pt idx="118">
                  <c:v>43692</c:v>
                </c:pt>
                <c:pt idx="119">
                  <c:v>43784</c:v>
                </c:pt>
                <c:pt idx="120">
                  <c:v>43876</c:v>
                </c:pt>
                <c:pt idx="121">
                  <c:v>43966</c:v>
                </c:pt>
                <c:pt idx="122">
                  <c:v>44058</c:v>
                </c:pt>
                <c:pt idx="123">
                  <c:v>44150</c:v>
                </c:pt>
                <c:pt idx="124">
                  <c:v>44242</c:v>
                </c:pt>
                <c:pt idx="125">
                  <c:v>44331</c:v>
                </c:pt>
                <c:pt idx="126">
                  <c:v>44423</c:v>
                </c:pt>
                <c:pt idx="127">
                  <c:v>44515</c:v>
                </c:pt>
                <c:pt idx="128">
                  <c:v>44607</c:v>
                </c:pt>
                <c:pt idx="129">
                  <c:v>44696</c:v>
                </c:pt>
                <c:pt idx="130">
                  <c:v>44788</c:v>
                </c:pt>
                <c:pt idx="131">
                  <c:v>44880</c:v>
                </c:pt>
              </c:numCache>
            </c:numRef>
          </c:cat>
          <c:val>
            <c:numRef>
              <c:f>'Capital formation'!$L$6:$L$150</c:f>
              <c:numCache>
                <c:formatCode>#,##0.0</c:formatCode>
                <c:ptCount val="145"/>
                <c:pt idx="0">
                  <c:v>-14.39</c:v>
                </c:pt>
                <c:pt idx="1">
                  <c:v>-9.41</c:v>
                </c:pt>
                <c:pt idx="2">
                  <c:v>-13.7</c:v>
                </c:pt>
                <c:pt idx="3">
                  <c:v>-12.91</c:v>
                </c:pt>
                <c:pt idx="4">
                  <c:v>-7.3599999999999994</c:v>
                </c:pt>
                <c:pt idx="5">
                  <c:v>-5.63</c:v>
                </c:pt>
                <c:pt idx="6">
                  <c:v>-13.850000000000001</c:v>
                </c:pt>
                <c:pt idx="7">
                  <c:v>-14.3</c:v>
                </c:pt>
                <c:pt idx="8">
                  <c:v>-17.979999999999997</c:v>
                </c:pt>
                <c:pt idx="9">
                  <c:v>-8.2199999999999989</c:v>
                </c:pt>
                <c:pt idx="10">
                  <c:v>-2.65</c:v>
                </c:pt>
                <c:pt idx="11">
                  <c:v>-12.76</c:v>
                </c:pt>
                <c:pt idx="12">
                  <c:v>-15.89</c:v>
                </c:pt>
                <c:pt idx="13">
                  <c:v>-4.4800000000000004</c:v>
                </c:pt>
                <c:pt idx="14">
                  <c:v>-14.739999999999998</c:v>
                </c:pt>
                <c:pt idx="15">
                  <c:v>9.7100000000000009</c:v>
                </c:pt>
                <c:pt idx="16">
                  <c:v>15.26</c:v>
                </c:pt>
                <c:pt idx="17">
                  <c:v>-0.1</c:v>
                </c:pt>
                <c:pt idx="18">
                  <c:v>-6.24</c:v>
                </c:pt>
                <c:pt idx="19">
                  <c:v>-8.57</c:v>
                </c:pt>
                <c:pt idx="20">
                  <c:v>-6.68</c:v>
                </c:pt>
                <c:pt idx="21">
                  <c:v>2.06</c:v>
                </c:pt>
                <c:pt idx="22">
                  <c:v>14.07</c:v>
                </c:pt>
                <c:pt idx="23">
                  <c:v>4.9000000000000004</c:v>
                </c:pt>
                <c:pt idx="24">
                  <c:v>13.57</c:v>
                </c:pt>
                <c:pt idx="25">
                  <c:v>13.26</c:v>
                </c:pt>
                <c:pt idx="26">
                  <c:v>17.809999999999999</c:v>
                </c:pt>
                <c:pt idx="27">
                  <c:v>15.629999999999999</c:v>
                </c:pt>
                <c:pt idx="28">
                  <c:v>10.18</c:v>
                </c:pt>
                <c:pt idx="29">
                  <c:v>3.92</c:v>
                </c:pt>
                <c:pt idx="30">
                  <c:v>1.34</c:v>
                </c:pt>
                <c:pt idx="31">
                  <c:v>11.48</c:v>
                </c:pt>
                <c:pt idx="32">
                  <c:v>8.1</c:v>
                </c:pt>
                <c:pt idx="33">
                  <c:v>3.25</c:v>
                </c:pt>
                <c:pt idx="34">
                  <c:v>-0.81</c:v>
                </c:pt>
                <c:pt idx="35">
                  <c:v>-10.57</c:v>
                </c:pt>
                <c:pt idx="36">
                  <c:v>-5.95</c:v>
                </c:pt>
                <c:pt idx="37">
                  <c:v>-8.89</c:v>
                </c:pt>
                <c:pt idx="38">
                  <c:v>-2.8299999999999996</c:v>
                </c:pt>
                <c:pt idx="39">
                  <c:v>0.37000000000000005</c:v>
                </c:pt>
                <c:pt idx="40">
                  <c:v>1.04</c:v>
                </c:pt>
                <c:pt idx="41">
                  <c:v>7.4700000000000006</c:v>
                </c:pt>
                <c:pt idx="42">
                  <c:v>5.73</c:v>
                </c:pt>
                <c:pt idx="43">
                  <c:v>8.8700000000000028</c:v>
                </c:pt>
                <c:pt idx="44">
                  <c:v>4.71</c:v>
                </c:pt>
                <c:pt idx="45">
                  <c:v>-5.75</c:v>
                </c:pt>
                <c:pt idx="46">
                  <c:v>-4.3099999999999996</c:v>
                </c:pt>
                <c:pt idx="47">
                  <c:v>-16.23</c:v>
                </c:pt>
                <c:pt idx="48">
                  <c:v>-9.9700000000000006</c:v>
                </c:pt>
                <c:pt idx="49">
                  <c:v>6.1099999999999994</c:v>
                </c:pt>
                <c:pt idx="50">
                  <c:v>15.59</c:v>
                </c:pt>
                <c:pt idx="51">
                  <c:v>26.6</c:v>
                </c:pt>
                <c:pt idx="52">
                  <c:v>21.779999999999998</c:v>
                </c:pt>
                <c:pt idx="53">
                  <c:v>15.69</c:v>
                </c:pt>
                <c:pt idx="54">
                  <c:v>11.370000000000001</c:v>
                </c:pt>
                <c:pt idx="55">
                  <c:v>5.63</c:v>
                </c:pt>
                <c:pt idx="56">
                  <c:v>4.88</c:v>
                </c:pt>
                <c:pt idx="57">
                  <c:v>3.36</c:v>
                </c:pt>
                <c:pt idx="58">
                  <c:v>9.26</c:v>
                </c:pt>
                <c:pt idx="59">
                  <c:v>16.07</c:v>
                </c:pt>
                <c:pt idx="60">
                  <c:v>7.1</c:v>
                </c:pt>
                <c:pt idx="61">
                  <c:v>2</c:v>
                </c:pt>
                <c:pt idx="62">
                  <c:v>-3.18</c:v>
                </c:pt>
                <c:pt idx="63">
                  <c:v>-5.6</c:v>
                </c:pt>
                <c:pt idx="64">
                  <c:v>6.3199999999999994</c:v>
                </c:pt>
                <c:pt idx="65">
                  <c:v>17.64</c:v>
                </c:pt>
                <c:pt idx="66">
                  <c:v>18</c:v>
                </c:pt>
                <c:pt idx="67">
                  <c:v>23.56</c:v>
                </c:pt>
                <c:pt idx="68">
                  <c:v>29.22</c:v>
                </c:pt>
                <c:pt idx="69">
                  <c:v>22.54</c:v>
                </c:pt>
                <c:pt idx="70">
                  <c:v>23.05</c:v>
                </c:pt>
                <c:pt idx="71">
                  <c:v>17.55</c:v>
                </c:pt>
                <c:pt idx="72">
                  <c:v>5.79</c:v>
                </c:pt>
                <c:pt idx="73">
                  <c:v>9.3800000000000008</c:v>
                </c:pt>
                <c:pt idx="74">
                  <c:v>9.18</c:v>
                </c:pt>
                <c:pt idx="75">
                  <c:v>5.63</c:v>
                </c:pt>
                <c:pt idx="76">
                  <c:v>5.29</c:v>
                </c:pt>
                <c:pt idx="77">
                  <c:v>-7.21</c:v>
                </c:pt>
                <c:pt idx="78">
                  <c:v>-12.239999999999998</c:v>
                </c:pt>
                <c:pt idx="79">
                  <c:v>-15.68</c:v>
                </c:pt>
                <c:pt idx="80">
                  <c:v>-16.29</c:v>
                </c:pt>
                <c:pt idx="81">
                  <c:v>-8.17</c:v>
                </c:pt>
                <c:pt idx="82">
                  <c:v>-6.6599999999999993</c:v>
                </c:pt>
                <c:pt idx="83">
                  <c:v>-5.6</c:v>
                </c:pt>
                <c:pt idx="84">
                  <c:v>-2.0499999999999998</c:v>
                </c:pt>
                <c:pt idx="85">
                  <c:v>2.65</c:v>
                </c:pt>
                <c:pt idx="86">
                  <c:v>5.76</c:v>
                </c:pt>
                <c:pt idx="87">
                  <c:v>10.11</c:v>
                </c:pt>
                <c:pt idx="88">
                  <c:v>12.02</c:v>
                </c:pt>
                <c:pt idx="89">
                  <c:v>9.7800000000000011</c:v>
                </c:pt>
                <c:pt idx="90">
                  <c:v>6.26</c:v>
                </c:pt>
                <c:pt idx="91">
                  <c:v>1.71</c:v>
                </c:pt>
                <c:pt idx="92">
                  <c:v>0.56000000000000005</c:v>
                </c:pt>
                <c:pt idx="93">
                  <c:v>3.4299999999999997</c:v>
                </c:pt>
                <c:pt idx="94">
                  <c:v>7.42</c:v>
                </c:pt>
                <c:pt idx="95">
                  <c:v>14.31</c:v>
                </c:pt>
                <c:pt idx="96">
                  <c:v>17.939999999999998</c:v>
                </c:pt>
                <c:pt idx="97">
                  <c:v>14.29</c:v>
                </c:pt>
                <c:pt idx="98">
                  <c:v>4.3499999999999996</c:v>
                </c:pt>
                <c:pt idx="99">
                  <c:v>-0.4</c:v>
                </c:pt>
                <c:pt idx="100">
                  <c:v>0.42000000000000004</c:v>
                </c:pt>
                <c:pt idx="101">
                  <c:v>8.93</c:v>
                </c:pt>
                <c:pt idx="102">
                  <c:v>24.6</c:v>
                </c:pt>
                <c:pt idx="103">
                  <c:v>20.57</c:v>
                </c:pt>
                <c:pt idx="104">
                  <c:v>10.54</c:v>
                </c:pt>
                <c:pt idx="105">
                  <c:v>-0.22</c:v>
                </c:pt>
                <c:pt idx="106">
                  <c:v>-5.41</c:v>
                </c:pt>
                <c:pt idx="107">
                  <c:v>0.8</c:v>
                </c:pt>
                <c:pt idx="108">
                  <c:v>4.88</c:v>
                </c:pt>
                <c:pt idx="109">
                  <c:v>-0.12812707297790096</c:v>
                </c:pt>
                <c:pt idx="110">
                  <c:v>-3.7782924800801196</c:v>
                </c:pt>
                <c:pt idx="111">
                  <c:v>-7.9294250397496997</c:v>
                </c:pt>
                <c:pt idx="112">
                  <c:v>-4.7487366151888804</c:v>
                </c:pt>
                <c:pt idx="113">
                  <c:v>-1.7078230487871395</c:v>
                </c:pt>
                <c:pt idx="114">
                  <c:v>0.50093867915761392</c:v>
                </c:pt>
                <c:pt idx="115">
                  <c:v>0.60070933838412022</c:v>
                </c:pt>
                <c:pt idx="116">
                  <c:v>1.1037629970411797</c:v>
                </c:pt>
                <c:pt idx="117">
                  <c:v>1.5070027492617601</c:v>
                </c:pt>
                <c:pt idx="118">
                  <c:v>2.2175573577961103</c:v>
                </c:pt>
                <c:pt idx="119">
                  <c:v>3.0336031305086193</c:v>
                </c:pt>
                <c:pt idx="120">
                  <c:v>3.2384429786336195</c:v>
                </c:pt>
                <c:pt idx="121">
                  <c:v>3.03309410251968</c:v>
                </c:pt>
                <c:pt idx="122">
                  <c:v>3.0325236350477294</c:v>
                </c:pt>
                <c:pt idx="123">
                  <c:v>2.8287352203511098</c:v>
                </c:pt>
                <c:pt idx="124">
                  <c:v>2.8293922671571905</c:v>
                </c:pt>
                <c:pt idx="125">
                  <c:v>3.2385403113742695</c:v>
                </c:pt>
                <c:pt idx="126">
                  <c:v>3.23829761078964</c:v>
                </c:pt>
                <c:pt idx="127">
                  <c:v>3.2387323820972402</c:v>
                </c:pt>
                <c:pt idx="128">
                  <c:v>3.2380721933683096</c:v>
                </c:pt>
                <c:pt idx="129">
                  <c:v>3.2389705251967702</c:v>
                </c:pt>
                <c:pt idx="130">
                  <c:v>3.2387837550499503</c:v>
                </c:pt>
                <c:pt idx="131">
                  <c:v>3.2383813156029406</c:v>
                </c:pt>
              </c:numCache>
            </c:numRef>
          </c:val>
          <c:smooth val="1"/>
          <c:extLst xmlns:c16r2="http://schemas.microsoft.com/office/drawing/2015/06/chart">
            <c:ext xmlns:c16="http://schemas.microsoft.com/office/drawing/2014/chart" uri="{C3380CC4-5D6E-409C-BE32-E72D297353CC}">
              <c16:uniqueId val="{00000002-225C-42B4-92F2-1FD81CE34EAD}"/>
            </c:ext>
          </c:extLst>
        </c:ser>
        <c:dLbls/>
        <c:marker val="1"/>
        <c:axId val="71417216"/>
        <c:axId val="71661056"/>
      </c:lineChart>
      <c:dateAx>
        <c:axId val="71417216"/>
        <c:scaling>
          <c:orientation val="minMax"/>
          <c:max val="43831"/>
          <c:min val="40179"/>
        </c:scaling>
        <c:axPos val="b"/>
        <c:majorGridlines>
          <c:spPr>
            <a:ln>
              <a:solidFill>
                <a:sysClr val="window" lastClr="FFFFFF">
                  <a:lumMod val="75000"/>
                </a:sysClr>
              </a:solidFill>
              <a:prstDash val="dash"/>
            </a:ln>
          </c:spPr>
        </c:majorGridlines>
        <c:title>
          <c:tx>
            <c:rich>
              <a:bodyPr/>
              <a:lstStyle/>
              <a:p>
                <a:pPr>
                  <a:defRPr/>
                </a:pPr>
                <a:r>
                  <a:rPr lang="en-US" dirty="0" smtClean="0"/>
                  <a:t>Quarters</a:t>
                </a:r>
                <a:endParaRPr lang="en-US" dirty="0"/>
              </a:p>
            </c:rich>
          </c:tx>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71661056"/>
        <c:crosses val="autoZero"/>
        <c:auto val="1"/>
        <c:lblOffset val="100"/>
        <c:baseTimeUnit val="months"/>
        <c:majorUnit val="1"/>
        <c:majorTimeUnit val="years"/>
        <c:minorUnit val="1"/>
        <c:minorTimeUnit val="years"/>
      </c:dateAx>
      <c:valAx>
        <c:axId val="71661056"/>
        <c:scaling>
          <c:orientation val="minMax"/>
          <c:max val="30"/>
          <c:min val="-20"/>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ZA"/>
                  <a:t>Percent</a:t>
                </a:r>
              </a:p>
            </c:rich>
          </c:tx>
          <c:layout>
            <c:manualLayout>
              <c:xMode val="edge"/>
              <c:yMode val="edge"/>
              <c:x val="9.6917104111986004E-3"/>
              <c:y val="0.40935425925925939"/>
            </c:manualLayout>
          </c:layout>
          <c:spPr>
            <a:noFill/>
            <a:ln>
              <a:noFill/>
            </a:ln>
            <a:effectLst/>
          </c:spPr>
        </c:title>
        <c:numFmt formatCode="#,##0"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71417216"/>
        <c:crosses val="autoZero"/>
        <c:crossBetween val="midCat"/>
      </c:valAx>
      <c:spPr>
        <a:solidFill>
          <a:srgbClr val="CCECFF"/>
        </a:solidFill>
        <a:ln>
          <a:solidFill>
            <a:sysClr val="window" lastClr="FFFFFF">
              <a:lumMod val="75000"/>
            </a:sysClr>
          </a:solidFill>
        </a:ln>
        <a:effectLst/>
      </c:spPr>
    </c:plotArea>
    <c:legend>
      <c:legendPos val="b"/>
      <c:layout>
        <c:manualLayout>
          <c:xMode val="edge"/>
          <c:yMode val="edge"/>
          <c:x val="0.22101646563311492"/>
          <c:y val="0.67636132749955891"/>
          <c:w val="0.42707219086693088"/>
          <c:h val="0.17500077605756226"/>
        </c:manualLayout>
      </c:layout>
    </c:legend>
    <c:plotVisOnly val="1"/>
    <c:dispBlanksAs val="gap"/>
  </c:chart>
  <c:spPr>
    <a:solidFill>
      <a:srgbClr val="FFFFFF"/>
    </a:solidFill>
    <a:ln w="9525" cap="flat" cmpd="sng" algn="ctr">
      <a:noFill/>
      <a:round/>
    </a:ln>
    <a:effectLst/>
  </c:spPr>
  <c:txPr>
    <a:bodyPr/>
    <a:lstStyle/>
    <a:p>
      <a:pPr>
        <a:defRPr>
          <a:latin typeface="Calibri" panose="020F0502020204030204" pitchFamily="34" charset="0"/>
          <a:cs typeface="Arial" panose="020B0604020202020204" pitchFamily="34" charset="0"/>
        </a:defRPr>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rich>
          <a:bodyPr/>
          <a:lstStyle/>
          <a:p>
            <a:pPr>
              <a:defRPr/>
            </a:pPr>
            <a:r>
              <a:rPr lang="en-US" sz="1400" b="1" dirty="0"/>
              <a:t>Employment</a:t>
            </a:r>
          </a:p>
        </c:rich>
      </c:tx>
      <c:overlay val="1"/>
    </c:title>
    <c:plotArea>
      <c:layout>
        <c:manualLayout>
          <c:layoutTarget val="inner"/>
          <c:xMode val="edge"/>
          <c:yMode val="edge"/>
          <c:x val="9.6390774909794294E-2"/>
          <c:y val="0.11176652120395703"/>
          <c:w val="0.8292096817997906"/>
          <c:h val="0.75531166666666671"/>
        </c:manualLayout>
      </c:layout>
      <c:barChart>
        <c:barDir val="col"/>
        <c:grouping val="clustered"/>
        <c:ser>
          <c:idx val="0"/>
          <c:order val="0"/>
          <c:tx>
            <c:strRef>
              <c:f>Employment!$T$4</c:f>
              <c:strCache>
                <c:ptCount val="1"/>
                <c:pt idx="0">
                  <c:v>Number, million (lhs)</c:v>
                </c:pt>
              </c:strCache>
            </c:strRef>
          </c:tx>
          <c:spPr>
            <a:solidFill>
              <a:sysClr val="window" lastClr="FFFFFF">
                <a:lumMod val="50000"/>
              </a:sysClr>
            </a:solidFill>
            <a:ln w="38100">
              <a:solidFill>
                <a:sysClr val="windowText" lastClr="000000">
                  <a:lumMod val="50000"/>
                  <a:lumOff val="50000"/>
                </a:sysClr>
              </a:solidFill>
            </a:ln>
          </c:spPr>
          <c:cat>
            <c:numRef>
              <c:f>Employment!$A$6:$A$150</c:f>
              <c:numCache>
                <c:formatCode>mmm\-yy</c:formatCode>
                <c:ptCount val="145"/>
                <c:pt idx="0">
                  <c:v>36937</c:v>
                </c:pt>
                <c:pt idx="1">
                  <c:v>37026</c:v>
                </c:pt>
                <c:pt idx="2">
                  <c:v>37118</c:v>
                </c:pt>
                <c:pt idx="3">
                  <c:v>37210</c:v>
                </c:pt>
                <c:pt idx="4">
                  <c:v>37302</c:v>
                </c:pt>
                <c:pt idx="5">
                  <c:v>37391</c:v>
                </c:pt>
                <c:pt idx="6">
                  <c:v>37483</c:v>
                </c:pt>
                <c:pt idx="7">
                  <c:v>37575</c:v>
                </c:pt>
                <c:pt idx="8">
                  <c:v>37667</c:v>
                </c:pt>
                <c:pt idx="9">
                  <c:v>37756</c:v>
                </c:pt>
                <c:pt idx="10">
                  <c:v>37848</c:v>
                </c:pt>
                <c:pt idx="11">
                  <c:v>37940</c:v>
                </c:pt>
                <c:pt idx="12">
                  <c:v>38032</c:v>
                </c:pt>
                <c:pt idx="13">
                  <c:v>38122</c:v>
                </c:pt>
                <c:pt idx="14">
                  <c:v>38214</c:v>
                </c:pt>
                <c:pt idx="15">
                  <c:v>38306</c:v>
                </c:pt>
                <c:pt idx="16">
                  <c:v>38398</c:v>
                </c:pt>
                <c:pt idx="17">
                  <c:v>38487</c:v>
                </c:pt>
                <c:pt idx="18">
                  <c:v>38579</c:v>
                </c:pt>
                <c:pt idx="19">
                  <c:v>38671</c:v>
                </c:pt>
                <c:pt idx="20">
                  <c:v>38763</c:v>
                </c:pt>
                <c:pt idx="21">
                  <c:v>38852</c:v>
                </c:pt>
                <c:pt idx="22">
                  <c:v>38944</c:v>
                </c:pt>
                <c:pt idx="23">
                  <c:v>39036</c:v>
                </c:pt>
                <c:pt idx="24">
                  <c:v>39128</c:v>
                </c:pt>
                <c:pt idx="25">
                  <c:v>39217</c:v>
                </c:pt>
                <c:pt idx="26">
                  <c:v>39309</c:v>
                </c:pt>
                <c:pt idx="27">
                  <c:v>39401</c:v>
                </c:pt>
                <c:pt idx="28">
                  <c:v>39493</c:v>
                </c:pt>
                <c:pt idx="29">
                  <c:v>39583</c:v>
                </c:pt>
                <c:pt idx="30">
                  <c:v>39675</c:v>
                </c:pt>
                <c:pt idx="31">
                  <c:v>39767</c:v>
                </c:pt>
                <c:pt idx="32">
                  <c:v>39859</c:v>
                </c:pt>
                <c:pt idx="33">
                  <c:v>39948</c:v>
                </c:pt>
                <c:pt idx="34">
                  <c:v>40040</c:v>
                </c:pt>
                <c:pt idx="35">
                  <c:v>40132</c:v>
                </c:pt>
                <c:pt idx="36">
                  <c:v>40224</c:v>
                </c:pt>
                <c:pt idx="37">
                  <c:v>40313</c:v>
                </c:pt>
                <c:pt idx="38">
                  <c:v>40405</c:v>
                </c:pt>
                <c:pt idx="39">
                  <c:v>40497</c:v>
                </c:pt>
                <c:pt idx="40">
                  <c:v>40589</c:v>
                </c:pt>
                <c:pt idx="41">
                  <c:v>40678</c:v>
                </c:pt>
                <c:pt idx="42">
                  <c:v>40770</c:v>
                </c:pt>
                <c:pt idx="43">
                  <c:v>40862</c:v>
                </c:pt>
                <c:pt idx="44">
                  <c:v>40954</c:v>
                </c:pt>
                <c:pt idx="45">
                  <c:v>41044</c:v>
                </c:pt>
                <c:pt idx="46">
                  <c:v>41136</c:v>
                </c:pt>
                <c:pt idx="47">
                  <c:v>41228</c:v>
                </c:pt>
                <c:pt idx="48">
                  <c:v>41320</c:v>
                </c:pt>
                <c:pt idx="49">
                  <c:v>41409</c:v>
                </c:pt>
                <c:pt idx="50">
                  <c:v>41501</c:v>
                </c:pt>
                <c:pt idx="51">
                  <c:v>41593</c:v>
                </c:pt>
                <c:pt idx="52">
                  <c:v>41685</c:v>
                </c:pt>
                <c:pt idx="53">
                  <c:v>41774</c:v>
                </c:pt>
                <c:pt idx="54">
                  <c:v>41866</c:v>
                </c:pt>
                <c:pt idx="55">
                  <c:v>41958</c:v>
                </c:pt>
                <c:pt idx="56">
                  <c:v>42050</c:v>
                </c:pt>
                <c:pt idx="57">
                  <c:v>42139</c:v>
                </c:pt>
                <c:pt idx="58">
                  <c:v>42231</c:v>
                </c:pt>
                <c:pt idx="59">
                  <c:v>42323</c:v>
                </c:pt>
                <c:pt idx="60">
                  <c:v>42415</c:v>
                </c:pt>
                <c:pt idx="61">
                  <c:v>42505</c:v>
                </c:pt>
                <c:pt idx="62">
                  <c:v>42597</c:v>
                </c:pt>
                <c:pt idx="63">
                  <c:v>42689</c:v>
                </c:pt>
                <c:pt idx="64">
                  <c:v>42781</c:v>
                </c:pt>
                <c:pt idx="65">
                  <c:v>42870</c:v>
                </c:pt>
                <c:pt idx="66">
                  <c:v>42962</c:v>
                </c:pt>
                <c:pt idx="67">
                  <c:v>43054</c:v>
                </c:pt>
                <c:pt idx="68">
                  <c:v>43146</c:v>
                </c:pt>
                <c:pt idx="69">
                  <c:v>43235</c:v>
                </c:pt>
                <c:pt idx="70">
                  <c:v>43327</c:v>
                </c:pt>
                <c:pt idx="71">
                  <c:v>43419</c:v>
                </c:pt>
                <c:pt idx="72">
                  <c:v>43511</c:v>
                </c:pt>
                <c:pt idx="73">
                  <c:v>43600</c:v>
                </c:pt>
                <c:pt idx="74">
                  <c:v>43692</c:v>
                </c:pt>
                <c:pt idx="75">
                  <c:v>43784</c:v>
                </c:pt>
                <c:pt idx="76">
                  <c:v>43876</c:v>
                </c:pt>
                <c:pt idx="77">
                  <c:v>43966</c:v>
                </c:pt>
                <c:pt idx="78">
                  <c:v>44058</c:v>
                </c:pt>
                <c:pt idx="79">
                  <c:v>44150</c:v>
                </c:pt>
                <c:pt idx="80">
                  <c:v>44242</c:v>
                </c:pt>
                <c:pt idx="81">
                  <c:v>44331</c:v>
                </c:pt>
                <c:pt idx="82">
                  <c:v>44423</c:v>
                </c:pt>
                <c:pt idx="83">
                  <c:v>44515</c:v>
                </c:pt>
                <c:pt idx="84">
                  <c:v>44607</c:v>
                </c:pt>
                <c:pt idx="85">
                  <c:v>44696</c:v>
                </c:pt>
                <c:pt idx="86">
                  <c:v>44788</c:v>
                </c:pt>
                <c:pt idx="87">
                  <c:v>44880</c:v>
                </c:pt>
              </c:numCache>
            </c:numRef>
          </c:cat>
          <c:val>
            <c:numRef>
              <c:f>Employment!$S$6:$S$150</c:f>
              <c:numCache>
                <c:formatCode>General</c:formatCode>
                <c:ptCount val="145"/>
                <c:pt idx="0" formatCode="#,##0">
                  <c:v>12494</c:v>
                </c:pt>
                <c:pt idx="4" formatCode="#,##0">
                  <c:v>11995</c:v>
                </c:pt>
                <c:pt idx="8" formatCode="#,##0">
                  <c:v>11666</c:v>
                </c:pt>
                <c:pt idx="12" formatCode="#,##0">
                  <c:v>11823</c:v>
                </c:pt>
                <c:pt idx="16" formatCode="#,##0">
                  <c:v>12503</c:v>
                </c:pt>
                <c:pt idx="20" formatCode="#,##0">
                  <c:v>13237</c:v>
                </c:pt>
                <c:pt idx="24" formatCode="#,##0">
                  <c:v>13326</c:v>
                </c:pt>
                <c:pt idx="28" formatCode="#,##0">
                  <c:v>14437.740355900001</c:v>
                </c:pt>
                <c:pt idx="29" formatCode="#,##0">
                  <c:v>14584.495164299999</c:v>
                </c:pt>
                <c:pt idx="30" formatCode="#,##0">
                  <c:v>14548.509536</c:v>
                </c:pt>
                <c:pt idx="31" formatCode="#,##0">
                  <c:v>14768.699092100002</c:v>
                </c:pt>
                <c:pt idx="32" formatCode="#,##0">
                  <c:v>14615.501907100002</c:v>
                </c:pt>
                <c:pt idx="33" formatCode="#,##0">
                  <c:v>14356.960467000003</c:v>
                </c:pt>
                <c:pt idx="34" formatCode="#,##0">
                  <c:v>13829.797596099999</c:v>
                </c:pt>
                <c:pt idx="35" formatCode="#,##0">
                  <c:v>13973.036886</c:v>
                </c:pt>
                <c:pt idx="36" formatCode="#,##0">
                  <c:v>13797.2528797</c:v>
                </c:pt>
                <c:pt idx="37" formatCode="#,##0">
                  <c:v>13808.716760300002</c:v>
                </c:pt>
                <c:pt idx="38" formatCode="#,##0">
                  <c:v>13647.783703900002</c:v>
                </c:pt>
                <c:pt idx="39" formatCode="#,##0">
                  <c:v>13898.151274100002</c:v>
                </c:pt>
                <c:pt idx="40" formatCode="#,##0">
                  <c:v>13903.5931544</c:v>
                </c:pt>
                <c:pt idx="41" formatCode="#,##0">
                  <c:v>13921.808207399999</c:v>
                </c:pt>
                <c:pt idx="42" formatCode="#,##0">
                  <c:v>14118.3850723</c:v>
                </c:pt>
                <c:pt idx="43" formatCode="#,##0">
                  <c:v>14336.4141279</c:v>
                </c:pt>
                <c:pt idx="44" formatCode="#,##0">
                  <c:v>14284.075696100001</c:v>
                </c:pt>
                <c:pt idx="45" formatCode="#,##0">
                  <c:v>14330.015601700001</c:v>
                </c:pt>
                <c:pt idx="46" formatCode="#,##0">
                  <c:v>14561.615059899999</c:v>
                </c:pt>
                <c:pt idx="47" formatCode="#,##0">
                  <c:v>14523.850499699998</c:v>
                </c:pt>
                <c:pt idx="48" formatCode="#,##0">
                  <c:v>14558.375007599998</c:v>
                </c:pt>
                <c:pt idx="49" formatCode="#,##0">
                  <c:v>14691.538346699999</c:v>
                </c:pt>
                <c:pt idx="50" formatCode="#,##0">
                  <c:v>15035.843184400001</c:v>
                </c:pt>
                <c:pt idx="51" formatCode="#,##0">
                  <c:v>15176.754800500003</c:v>
                </c:pt>
                <c:pt idx="52" formatCode="#,##0">
                  <c:v>15054.791334</c:v>
                </c:pt>
                <c:pt idx="53" formatCode="#,##0">
                  <c:v>15094.243114999999</c:v>
                </c:pt>
                <c:pt idx="54" formatCode="#,##0">
                  <c:v>15116.5686558</c:v>
                </c:pt>
                <c:pt idx="55" formatCode="#,##0">
                  <c:v>15319.611066300002</c:v>
                </c:pt>
                <c:pt idx="56" formatCode="#,##0">
                  <c:v>15459.4197153</c:v>
                </c:pt>
                <c:pt idx="57" formatCode="#,##0">
                  <c:v>15657.002770300001</c:v>
                </c:pt>
                <c:pt idx="58" formatCode="#,##0">
                  <c:v>15828.439253500002</c:v>
                </c:pt>
                <c:pt idx="59" formatCode="#,##0">
                  <c:v>16018.0682818</c:v>
                </c:pt>
                <c:pt idx="60" formatCode="#,##0">
                  <c:v>15674.513347600001</c:v>
                </c:pt>
                <c:pt idx="61" formatCode="#,##0">
                  <c:v>15545.4473545</c:v>
                </c:pt>
                <c:pt idx="62" formatCode="#,##0">
                  <c:v>15833.195035299997</c:v>
                </c:pt>
                <c:pt idx="63" formatCode="#,##0">
                  <c:v>16068.612144999999</c:v>
                </c:pt>
                <c:pt idx="64" formatCode="#,##0">
                  <c:v>16212.2504506</c:v>
                </c:pt>
                <c:pt idx="65" formatCode="#,##0">
                  <c:v>16099.707765300001</c:v>
                </c:pt>
                <c:pt idx="66" formatCode="#,##0">
                  <c:v>15870.040639999997</c:v>
                </c:pt>
                <c:pt idx="67" formatCode="#,##0">
                  <c:v>15820.040639999997</c:v>
                </c:pt>
                <c:pt idx="68" formatCode="#,##0">
                  <c:v>15811.040639999997</c:v>
                </c:pt>
                <c:pt idx="69" formatCode="#,##0">
                  <c:v>15859.722470000004</c:v>
                </c:pt>
                <c:pt idx="70" formatCode="#,##0">
                  <c:v>15903.508495</c:v>
                </c:pt>
                <c:pt idx="71" formatCode="#,##0">
                  <c:v>15961.508495</c:v>
                </c:pt>
                <c:pt idx="72" formatCode="#,##0">
                  <c:v>15891.724209119704</c:v>
                </c:pt>
                <c:pt idx="73" formatCode="#,##0">
                  <c:v>15986.944791828002</c:v>
                </c:pt>
                <c:pt idx="74" formatCode="#,##0">
                  <c:v>16081.448333985998</c:v>
                </c:pt>
                <c:pt idx="75" formatCode="#,##0">
                  <c:v>16166.848232999999</c:v>
                </c:pt>
                <c:pt idx="76" formatCode="#,##0">
                  <c:v>16052.823535150603</c:v>
                </c:pt>
                <c:pt idx="77" formatCode="#,##0">
                  <c:v>16146.0475442687</c:v>
                </c:pt>
                <c:pt idx="78" formatCode="#,##0">
                  <c:v>16241.6129182679</c:v>
                </c:pt>
                <c:pt idx="79" formatCode="#,##0">
                  <c:v>16327.608156009999</c:v>
                </c:pt>
                <c:pt idx="80" formatCode="#,##0">
                  <c:v>16230.808312489899</c:v>
                </c:pt>
                <c:pt idx="81" formatCode="#,##0">
                  <c:v>16325.144009717402</c:v>
                </c:pt>
                <c:pt idx="82" formatCode="#,##0">
                  <c:v>16421.828424532301</c:v>
                </c:pt>
                <c:pt idx="83" formatCode="#,##0">
                  <c:v>16508.795181826306</c:v>
                </c:pt>
                <c:pt idx="84" formatCode="#,##0">
                  <c:v>16410.855661631897</c:v>
                </c:pt>
                <c:pt idx="85" formatCode="#,##0">
                  <c:v>16506.316352226102</c:v>
                </c:pt>
                <c:pt idx="86" formatCode="#,##0">
                  <c:v>16604.133097628099</c:v>
                </c:pt>
                <c:pt idx="87" formatCode="#,##0">
                  <c:v>16692.082730592101</c:v>
                </c:pt>
              </c:numCache>
            </c:numRef>
          </c:val>
          <c:extLst xmlns:c16r2="http://schemas.microsoft.com/office/drawing/2015/06/chart">
            <c:ext xmlns:c16="http://schemas.microsoft.com/office/drawing/2014/chart" uri="{C3380CC4-5D6E-409C-BE32-E72D297353CC}">
              <c16:uniqueId val="{00000000-A7CF-4973-860B-EA05A1B499F1}"/>
            </c:ext>
          </c:extLst>
        </c:ser>
        <c:dLbls/>
        <c:gapWidth val="0"/>
        <c:overlap val="100"/>
        <c:axId val="71738880"/>
        <c:axId val="71740800"/>
      </c:barChart>
      <c:lineChart>
        <c:grouping val="standard"/>
        <c:ser>
          <c:idx val="1"/>
          <c:order val="1"/>
          <c:tx>
            <c:strRef>
              <c:f>Employment!$AC$4</c:f>
              <c:strCache>
                <c:ptCount val="1"/>
                <c:pt idx="0">
                  <c:v>Growth, % y/y (rhs)</c:v>
                </c:pt>
              </c:strCache>
            </c:strRef>
          </c:tx>
          <c:spPr>
            <a:ln w="38100">
              <a:solidFill>
                <a:srgbClr val="990000"/>
              </a:solidFill>
            </a:ln>
          </c:spPr>
          <c:marker>
            <c:symbol val="none"/>
          </c:marker>
          <c:cat>
            <c:numRef>
              <c:f>Employment!$A$6:$A$150</c:f>
              <c:numCache>
                <c:formatCode>mmm\-yy</c:formatCode>
                <c:ptCount val="145"/>
                <c:pt idx="0">
                  <c:v>36937</c:v>
                </c:pt>
                <c:pt idx="1">
                  <c:v>37026</c:v>
                </c:pt>
                <c:pt idx="2">
                  <c:v>37118</c:v>
                </c:pt>
                <c:pt idx="3">
                  <c:v>37210</c:v>
                </c:pt>
                <c:pt idx="4">
                  <c:v>37302</c:v>
                </c:pt>
                <c:pt idx="5">
                  <c:v>37391</c:v>
                </c:pt>
                <c:pt idx="6">
                  <c:v>37483</c:v>
                </c:pt>
                <c:pt idx="7">
                  <c:v>37575</c:v>
                </c:pt>
                <c:pt idx="8">
                  <c:v>37667</c:v>
                </c:pt>
                <c:pt idx="9">
                  <c:v>37756</c:v>
                </c:pt>
                <c:pt idx="10">
                  <c:v>37848</c:v>
                </c:pt>
                <c:pt idx="11">
                  <c:v>37940</c:v>
                </c:pt>
                <c:pt idx="12">
                  <c:v>38032</c:v>
                </c:pt>
                <c:pt idx="13">
                  <c:v>38122</c:v>
                </c:pt>
                <c:pt idx="14">
                  <c:v>38214</c:v>
                </c:pt>
                <c:pt idx="15">
                  <c:v>38306</c:v>
                </c:pt>
                <c:pt idx="16">
                  <c:v>38398</c:v>
                </c:pt>
                <c:pt idx="17">
                  <c:v>38487</c:v>
                </c:pt>
                <c:pt idx="18">
                  <c:v>38579</c:v>
                </c:pt>
                <c:pt idx="19">
                  <c:v>38671</c:v>
                </c:pt>
                <c:pt idx="20">
                  <c:v>38763</c:v>
                </c:pt>
                <c:pt idx="21">
                  <c:v>38852</c:v>
                </c:pt>
                <c:pt idx="22">
                  <c:v>38944</c:v>
                </c:pt>
                <c:pt idx="23">
                  <c:v>39036</c:v>
                </c:pt>
                <c:pt idx="24">
                  <c:v>39128</c:v>
                </c:pt>
                <c:pt idx="25">
                  <c:v>39217</c:v>
                </c:pt>
                <c:pt idx="26">
                  <c:v>39309</c:v>
                </c:pt>
                <c:pt idx="27">
                  <c:v>39401</c:v>
                </c:pt>
                <c:pt idx="28">
                  <c:v>39493</c:v>
                </c:pt>
                <c:pt idx="29">
                  <c:v>39583</c:v>
                </c:pt>
                <c:pt idx="30">
                  <c:v>39675</c:v>
                </c:pt>
                <c:pt idx="31">
                  <c:v>39767</c:v>
                </c:pt>
                <c:pt idx="32">
                  <c:v>39859</c:v>
                </c:pt>
                <c:pt idx="33">
                  <c:v>39948</c:v>
                </c:pt>
                <c:pt idx="34">
                  <c:v>40040</c:v>
                </c:pt>
                <c:pt idx="35">
                  <c:v>40132</c:v>
                </c:pt>
                <c:pt idx="36">
                  <c:v>40224</c:v>
                </c:pt>
                <c:pt idx="37">
                  <c:v>40313</c:v>
                </c:pt>
                <c:pt idx="38">
                  <c:v>40405</c:v>
                </c:pt>
                <c:pt idx="39">
                  <c:v>40497</c:v>
                </c:pt>
                <c:pt idx="40">
                  <c:v>40589</c:v>
                </c:pt>
                <c:pt idx="41">
                  <c:v>40678</c:v>
                </c:pt>
                <c:pt idx="42">
                  <c:v>40770</c:v>
                </c:pt>
                <c:pt idx="43">
                  <c:v>40862</c:v>
                </c:pt>
                <c:pt idx="44">
                  <c:v>40954</c:v>
                </c:pt>
                <c:pt idx="45">
                  <c:v>41044</c:v>
                </c:pt>
                <c:pt idx="46">
                  <c:v>41136</c:v>
                </c:pt>
                <c:pt idx="47">
                  <c:v>41228</c:v>
                </c:pt>
                <c:pt idx="48">
                  <c:v>41320</c:v>
                </c:pt>
                <c:pt idx="49">
                  <c:v>41409</c:v>
                </c:pt>
                <c:pt idx="50">
                  <c:v>41501</c:v>
                </c:pt>
                <c:pt idx="51">
                  <c:v>41593</c:v>
                </c:pt>
                <c:pt idx="52">
                  <c:v>41685</c:v>
                </c:pt>
                <c:pt idx="53">
                  <c:v>41774</c:v>
                </c:pt>
                <c:pt idx="54">
                  <c:v>41866</c:v>
                </c:pt>
                <c:pt idx="55">
                  <c:v>41958</c:v>
                </c:pt>
                <c:pt idx="56">
                  <c:v>42050</c:v>
                </c:pt>
                <c:pt idx="57">
                  <c:v>42139</c:v>
                </c:pt>
                <c:pt idx="58">
                  <c:v>42231</c:v>
                </c:pt>
                <c:pt idx="59">
                  <c:v>42323</c:v>
                </c:pt>
                <c:pt idx="60">
                  <c:v>42415</c:v>
                </c:pt>
                <c:pt idx="61">
                  <c:v>42505</c:v>
                </c:pt>
                <c:pt idx="62">
                  <c:v>42597</c:v>
                </c:pt>
                <c:pt idx="63">
                  <c:v>42689</c:v>
                </c:pt>
                <c:pt idx="64">
                  <c:v>42781</c:v>
                </c:pt>
                <c:pt idx="65">
                  <c:v>42870</c:v>
                </c:pt>
                <c:pt idx="66">
                  <c:v>42962</c:v>
                </c:pt>
                <c:pt idx="67">
                  <c:v>43054</c:v>
                </c:pt>
                <c:pt idx="68">
                  <c:v>43146</c:v>
                </c:pt>
                <c:pt idx="69">
                  <c:v>43235</c:v>
                </c:pt>
                <c:pt idx="70">
                  <c:v>43327</c:v>
                </c:pt>
                <c:pt idx="71">
                  <c:v>43419</c:v>
                </c:pt>
                <c:pt idx="72">
                  <c:v>43511</c:v>
                </c:pt>
                <c:pt idx="73">
                  <c:v>43600</c:v>
                </c:pt>
                <c:pt idx="74">
                  <c:v>43692</c:v>
                </c:pt>
                <c:pt idx="75">
                  <c:v>43784</c:v>
                </c:pt>
                <c:pt idx="76">
                  <c:v>43876</c:v>
                </c:pt>
                <c:pt idx="77">
                  <c:v>43966</c:v>
                </c:pt>
                <c:pt idx="78">
                  <c:v>44058</c:v>
                </c:pt>
                <c:pt idx="79">
                  <c:v>44150</c:v>
                </c:pt>
                <c:pt idx="80">
                  <c:v>44242</c:v>
                </c:pt>
                <c:pt idx="81">
                  <c:v>44331</c:v>
                </c:pt>
                <c:pt idx="82">
                  <c:v>44423</c:v>
                </c:pt>
                <c:pt idx="83">
                  <c:v>44515</c:v>
                </c:pt>
                <c:pt idx="84">
                  <c:v>44607</c:v>
                </c:pt>
                <c:pt idx="85">
                  <c:v>44696</c:v>
                </c:pt>
                <c:pt idx="86">
                  <c:v>44788</c:v>
                </c:pt>
                <c:pt idx="87">
                  <c:v>44880</c:v>
                </c:pt>
              </c:numCache>
            </c:numRef>
          </c:cat>
          <c:val>
            <c:numRef>
              <c:f>Employment!$AC$6:$AC$150</c:f>
              <c:numCache>
                <c:formatCode>General</c:formatCode>
                <c:ptCount val="145"/>
                <c:pt idx="4" formatCode="#,##0.0">
                  <c:v>-3.9939171</c:v>
                </c:pt>
                <c:pt idx="8" formatCode="#,##0.0">
                  <c:v>-2.7428094999999995</c:v>
                </c:pt>
                <c:pt idx="12" formatCode="#,##0.0">
                  <c:v>1.3457911999999996</c:v>
                </c:pt>
                <c:pt idx="16" formatCode="#,##0.0">
                  <c:v>5.7515013000000001</c:v>
                </c:pt>
                <c:pt idx="20" formatCode="#,##0.0">
                  <c:v>5.8705911000000004</c:v>
                </c:pt>
                <c:pt idx="24" formatCode="#,##0.0">
                  <c:v>0.67235780000000012</c:v>
                </c:pt>
                <c:pt idx="28" formatCode="#,##0.0">
                  <c:v>8.3426411000000016</c:v>
                </c:pt>
                <c:pt idx="32" formatCode="#,##0.0">
                  <c:v>1.2312282999999995</c:v>
                </c:pt>
                <c:pt idx="33" formatCode="#,##0.0">
                  <c:v>-1.5601136</c:v>
                </c:pt>
                <c:pt idx="34" formatCode="#,##0.0">
                  <c:v>-4.9401070000000002</c:v>
                </c:pt>
                <c:pt idx="35" formatCode="#,##0.0">
                  <c:v>-5.3874900999999991</c:v>
                </c:pt>
                <c:pt idx="36" formatCode="#,##0.0">
                  <c:v>-5.5985009999999988</c:v>
                </c:pt>
                <c:pt idx="37" formatCode="#,##0.0">
                  <c:v>-3.8186613999999994</c:v>
                </c:pt>
                <c:pt idx="38" formatCode="#,##0.0">
                  <c:v>-1.3160995</c:v>
                </c:pt>
                <c:pt idx="39" formatCode="#,##0.0">
                  <c:v>-0.53592940000000011</c:v>
                </c:pt>
                <c:pt idx="40" formatCode="#,##0.0">
                  <c:v>0.77073510000000012</c:v>
                </c:pt>
                <c:pt idx="41" formatCode="#,##0.0">
                  <c:v>0.81898590000000004</c:v>
                </c:pt>
                <c:pt idx="42" formatCode="#,##0.0">
                  <c:v>3.4481888999999999</c:v>
                </c:pt>
                <c:pt idx="43" formatCode="#,##0.0">
                  <c:v>3.1533896000000001</c:v>
                </c:pt>
                <c:pt idx="44" formatCode="#,##0.0">
                  <c:v>2.7365770999999999</c:v>
                </c:pt>
                <c:pt idx="45" formatCode="#,##0.0">
                  <c:v>2.9321434999999996</c:v>
                </c:pt>
                <c:pt idx="46" formatCode="#,##0.0">
                  <c:v>3.1393816000000001</c:v>
                </c:pt>
                <c:pt idx="47" formatCode="#,##0.0">
                  <c:v>1.3074145999999998</c:v>
                </c:pt>
                <c:pt idx="48" formatCode="#,##0.0">
                  <c:v>1.9203154000000002</c:v>
                </c:pt>
                <c:pt idx="49" formatCode="#,##0.0">
                  <c:v>2.5228356999999995</c:v>
                </c:pt>
                <c:pt idx="50" formatCode="#,##0.0">
                  <c:v>3.2566999999999995</c:v>
                </c:pt>
                <c:pt idx="51" formatCode="#,##0.0">
                  <c:v>4.4953940000000001</c:v>
                </c:pt>
                <c:pt idx="52" formatCode="#,##0.0">
                  <c:v>3.4098333999999997</c:v>
                </c:pt>
                <c:pt idx="53" formatCode="#,##0.0">
                  <c:v>2.741066</c:v>
                </c:pt>
                <c:pt idx="54" formatCode="#,##0.0">
                  <c:v>0.53688689999999983</c:v>
                </c:pt>
                <c:pt idx="55" formatCode="#,##0.0">
                  <c:v>0.94128329999999993</c:v>
                </c:pt>
                <c:pt idx="56" formatCode="#,##0.0">
                  <c:v>2.6877050000000002</c:v>
                </c:pt>
                <c:pt idx="57" formatCode="#,##0.0">
                  <c:v>3.7283066000000002</c:v>
                </c:pt>
                <c:pt idx="58" formatCode="#,##0.0">
                  <c:v>4.7092076000000009</c:v>
                </c:pt>
                <c:pt idx="59" formatCode="#,##0.0">
                  <c:v>4.5592360000000003</c:v>
                </c:pt>
                <c:pt idx="60" formatCode="#,##0.0">
                  <c:v>1.3913435000000001</c:v>
                </c:pt>
                <c:pt idx="61" formatCode="#,##0.0">
                  <c:v>-0.71249530000000005</c:v>
                </c:pt>
                <c:pt idx="62" formatCode="#,##0.0">
                  <c:v>3.0045800000000004E-2</c:v>
                </c:pt>
                <c:pt idx="63" formatCode="#,##0.0">
                  <c:v>0.31554280000000007</c:v>
                </c:pt>
                <c:pt idx="64" formatCode="#,##0.0">
                  <c:v>3.4306461999999995</c:v>
                </c:pt>
                <c:pt idx="65" formatCode="#,##0.0">
                  <c:v>3.5654195</c:v>
                </c:pt>
                <c:pt idx="66" formatCode="#,##0.0">
                  <c:v>0.23271111495724031</c:v>
                </c:pt>
                <c:pt idx="67" formatCode="#,##0.0">
                  <c:v>-1.5469382343474278</c:v>
                </c:pt>
                <c:pt idx="68" formatCode="#,##0.0">
                  <c:v>-2.4747323748946504</c:v>
                </c:pt>
                <c:pt idx="69" formatCode="#,##0.0">
                  <c:v>-1.4906189528312022</c:v>
                </c:pt>
                <c:pt idx="70" formatCode="#,##0.0">
                  <c:v>0.2108870150946407</c:v>
                </c:pt>
                <c:pt idx="71" formatCode="#,##0.0">
                  <c:v>0.89423193163176151</c:v>
                </c:pt>
                <c:pt idx="72" formatCode="#,##0.0">
                  <c:v>0.51029891679350581</c:v>
                </c:pt>
                <c:pt idx="73" formatCode="#,##0.0">
                  <c:v>0.80217243440829933</c:v>
                </c:pt>
                <c:pt idx="74" formatCode="#,##0.0">
                  <c:v>1.1188715939123959</c:v>
                </c:pt>
                <c:pt idx="75" formatCode="#,##0.0">
                  <c:v>1.2864682436771078</c:v>
                </c:pt>
                <c:pt idx="76" formatCode="#,##0.0">
                  <c:v>1.013730945182467</c:v>
                </c:pt>
                <c:pt idx="77" formatCode="#,##0.0">
                  <c:v>0.99520424016243947</c:v>
                </c:pt>
                <c:pt idx="78" formatCode="#,##0.0">
                  <c:v>0.99595870319351143</c:v>
                </c:pt>
                <c:pt idx="79" formatCode="#,##0.0">
                  <c:v>0.9943801085597892</c:v>
                </c:pt>
                <c:pt idx="80" formatCode="#,##0.0">
                  <c:v>1.1087443710420697</c:v>
                </c:pt>
                <c:pt idx="81" formatCode="#,##0.0">
                  <c:v>1.1092279083017689</c:v>
                </c:pt>
                <c:pt idx="82" formatCode="#,##0.0">
                  <c:v>1.1095911912892829</c:v>
                </c:pt>
                <c:pt idx="83" formatCode="#,##0.0">
                  <c:v>1.1096972935966232</c:v>
                </c:pt>
                <c:pt idx="84" formatCode="#,##0.0">
                  <c:v>1.1092937928633526</c:v>
                </c:pt>
                <c:pt idx="85" formatCode="#,##0.0">
                  <c:v>1.1097748503833047</c:v>
                </c:pt>
                <c:pt idx="86" formatCode="#,##0.0">
                  <c:v>1.1101362673078261</c:v>
                </c:pt>
                <c:pt idx="87" formatCode="#,##0.0">
                  <c:v>1.1102418241130565</c:v>
                </c:pt>
              </c:numCache>
            </c:numRef>
          </c:val>
          <c:smooth val="1"/>
          <c:extLst xmlns:c16r2="http://schemas.microsoft.com/office/drawing/2015/06/chart">
            <c:ext xmlns:c16="http://schemas.microsoft.com/office/drawing/2014/chart" uri="{C3380CC4-5D6E-409C-BE32-E72D297353CC}">
              <c16:uniqueId val="{00000001-A7CF-4973-860B-EA05A1B499F1}"/>
            </c:ext>
          </c:extLst>
        </c:ser>
        <c:dLbls/>
        <c:marker val="1"/>
        <c:axId val="72044544"/>
        <c:axId val="72025984"/>
      </c:lineChart>
      <c:dateAx>
        <c:axId val="71738880"/>
        <c:scaling>
          <c:orientation val="minMax"/>
          <c:max val="43831"/>
          <c:min val="39814"/>
        </c:scaling>
        <c:axPos val="b"/>
        <c:majorGridlines>
          <c:spPr>
            <a:ln>
              <a:solidFill>
                <a:sysClr val="window" lastClr="FFFFFF">
                  <a:lumMod val="75000"/>
                </a:sysClr>
              </a:solidFill>
              <a:prstDash val="dash"/>
            </a:ln>
          </c:spPr>
        </c:majorGridlines>
        <c:title>
          <c:tx>
            <c:rich>
              <a:bodyPr/>
              <a:lstStyle/>
              <a:p>
                <a:pPr>
                  <a:defRPr/>
                </a:pPr>
                <a:r>
                  <a:rPr lang="en-US" b="1" dirty="0" smtClean="0">
                    <a:latin typeface="+mn-lt"/>
                  </a:rPr>
                  <a:t>Quarters</a:t>
                </a:r>
                <a:endParaRPr lang="en-US" b="1" dirty="0">
                  <a:latin typeface="+mn-lt"/>
                </a:endParaRPr>
              </a:p>
            </c:rich>
          </c:tx>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71740800"/>
        <c:crossesAt val="0"/>
        <c:auto val="1"/>
        <c:lblOffset val="100"/>
        <c:baseTimeUnit val="months"/>
        <c:majorUnit val="2"/>
        <c:majorTimeUnit val="years"/>
        <c:minorUnit val="1"/>
        <c:minorTimeUnit val="years"/>
      </c:dateAx>
      <c:valAx>
        <c:axId val="71740800"/>
        <c:scaling>
          <c:orientation val="minMax"/>
          <c:max val="20000"/>
          <c:min val="0"/>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US" dirty="0">
                    <a:latin typeface="+mn-lt"/>
                  </a:rPr>
                  <a:t>Number (million)</a:t>
                </a:r>
              </a:p>
            </c:rich>
          </c:tx>
          <c:layout>
            <c:manualLayout>
              <c:xMode val="edge"/>
              <c:yMode val="edge"/>
              <c:x val="9.6917104111986004E-3"/>
              <c:y val="0.40935425925925939"/>
            </c:manualLayout>
          </c:layout>
          <c:spPr>
            <a:noFill/>
            <a:ln>
              <a:noFill/>
            </a:ln>
            <a:effectLst/>
          </c:spPr>
        </c:title>
        <c:numFmt formatCode="#,##0"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71738880"/>
        <c:crosses val="autoZero"/>
        <c:crossBetween val="midCat"/>
        <c:dispUnits>
          <c:builtInUnit val="thousands"/>
        </c:dispUnits>
      </c:valAx>
      <c:valAx>
        <c:axId val="72025984"/>
        <c:scaling>
          <c:orientation val="minMax"/>
        </c:scaling>
        <c:axPos val="r"/>
        <c:title>
          <c:tx>
            <c:rich>
              <a:bodyPr rot="-5400000" vert="horz"/>
              <a:lstStyle/>
              <a:p>
                <a:pPr>
                  <a:defRPr/>
                </a:pPr>
                <a:r>
                  <a:rPr lang="en-US" dirty="0">
                    <a:latin typeface="+mn-lt"/>
                  </a:rPr>
                  <a:t>Percent</a:t>
                </a:r>
              </a:p>
            </c:rich>
          </c:tx>
        </c:title>
        <c:numFmt formatCode="#,##0" sourceLinked="0"/>
        <c:tickLblPos val="nextTo"/>
        <c:crossAx val="72044544"/>
        <c:crosses val="max"/>
        <c:crossBetween val="midCat"/>
      </c:valAx>
      <c:dateAx>
        <c:axId val="72044544"/>
        <c:scaling>
          <c:orientation val="minMax"/>
          <c:max val="43831"/>
          <c:min val="39814"/>
        </c:scaling>
        <c:axPos val="b"/>
        <c:numFmt formatCode="mmm\-yy" sourceLinked="1"/>
        <c:majorTickMark val="none"/>
        <c:tickLblPos val="none"/>
        <c:crossAx val="72025984"/>
        <c:crossesAt val="0"/>
        <c:auto val="1"/>
        <c:lblOffset val="100"/>
        <c:baseTimeUnit val="months"/>
        <c:majorUnit val="1"/>
        <c:majorTimeUnit val="years"/>
        <c:minorUnit val="1"/>
        <c:minorTimeUnit val="years"/>
      </c:dateAx>
      <c:spPr>
        <a:solidFill>
          <a:srgbClr val="CCECFF"/>
        </a:solidFill>
        <a:ln>
          <a:solidFill>
            <a:sysClr val="window" lastClr="FFFFFF">
              <a:lumMod val="75000"/>
            </a:sysClr>
          </a:solidFill>
        </a:ln>
        <a:effectLst/>
      </c:spPr>
    </c:plotArea>
    <c:legend>
      <c:legendPos val="b"/>
      <c:layout>
        <c:manualLayout>
          <c:xMode val="edge"/>
          <c:yMode val="edge"/>
          <c:x val="0.10722787258689401"/>
          <c:y val="0.12874870164338001"/>
          <c:w val="0.38015109105924488"/>
          <c:h val="0.15737559142458596"/>
        </c:manualLayout>
      </c:layout>
      <c:txPr>
        <a:bodyPr/>
        <a:lstStyle/>
        <a:p>
          <a:pPr>
            <a:defRPr>
              <a:latin typeface="Calibri" panose="020F0502020204030204" pitchFamily="34" charset="0"/>
            </a:defRPr>
          </a:pPr>
          <a:endParaRPr lang="en-US"/>
        </a:p>
      </c:txPr>
    </c:legend>
    <c:plotVisOnly val="1"/>
    <c:dispBlanksAs val="gap"/>
  </c:chart>
  <c:spPr>
    <a:solidFill>
      <a:srgbClr val="FFFFFF"/>
    </a:solidFill>
    <a:ln w="9525" cap="flat" cmpd="sng" algn="ctr">
      <a:noFill/>
      <a:round/>
    </a:ln>
    <a:effectLst/>
  </c:spPr>
  <c:txPr>
    <a:bodyPr/>
    <a:lstStyle/>
    <a:p>
      <a:pPr>
        <a:defRPr b="0">
          <a:latin typeface="Arial" panose="020B0604020202020204" pitchFamily="34" charset="0"/>
          <a:cs typeface="Arial" panose="020B0604020202020204" pitchFamily="34" charset="0"/>
        </a:defRPr>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rich>
          <a:bodyPr/>
          <a:lstStyle/>
          <a:p>
            <a:pPr>
              <a:defRPr/>
            </a:pPr>
            <a:r>
              <a:rPr lang="en-US"/>
              <a:t>Exports and imports to the world</a:t>
            </a:r>
          </a:p>
        </c:rich>
      </c:tx>
      <c:overlay val="1"/>
    </c:title>
    <c:plotArea>
      <c:layout>
        <c:manualLayout>
          <c:layoutTarget val="inner"/>
          <c:xMode val="edge"/>
          <c:yMode val="edge"/>
          <c:x val="0.11210879567173311"/>
          <c:y val="0.11176652120395703"/>
          <c:w val="0.87790135311244089"/>
          <c:h val="0.75531166666666671"/>
        </c:manualLayout>
      </c:layout>
      <c:lineChart>
        <c:grouping val="standard"/>
        <c:ser>
          <c:idx val="2"/>
          <c:order val="0"/>
          <c:tx>
            <c:strRef>
              <c:f>'Trade World'!$R$3</c:f>
              <c:strCache>
                <c:ptCount val="1"/>
                <c:pt idx="0">
                  <c:v>Imports</c:v>
                </c:pt>
              </c:strCache>
            </c:strRef>
          </c:tx>
          <c:spPr>
            <a:ln>
              <a:solidFill>
                <a:srgbClr val="336600"/>
              </a:solidFill>
            </a:ln>
          </c:spPr>
          <c:marker>
            <c:symbol val="none"/>
          </c:marker>
          <c:cat>
            <c:numRef>
              <c:f>'Trade World'!$A$6:$A$150</c:f>
              <c:numCache>
                <c:formatCode>mmm\-yy</c:formatCode>
                <c:ptCount val="145"/>
                <c:pt idx="0">
                  <c:v>32188</c:v>
                </c:pt>
                <c:pt idx="1">
                  <c:v>32278</c:v>
                </c:pt>
                <c:pt idx="2">
                  <c:v>32370</c:v>
                </c:pt>
                <c:pt idx="3">
                  <c:v>32462</c:v>
                </c:pt>
                <c:pt idx="4">
                  <c:v>32554</c:v>
                </c:pt>
                <c:pt idx="5">
                  <c:v>32643</c:v>
                </c:pt>
                <c:pt idx="6">
                  <c:v>32735</c:v>
                </c:pt>
                <c:pt idx="7">
                  <c:v>32827</c:v>
                </c:pt>
                <c:pt idx="8">
                  <c:v>32919</c:v>
                </c:pt>
                <c:pt idx="9">
                  <c:v>33008</c:v>
                </c:pt>
                <c:pt idx="10">
                  <c:v>33100</c:v>
                </c:pt>
                <c:pt idx="11">
                  <c:v>33192</c:v>
                </c:pt>
                <c:pt idx="12">
                  <c:v>33284</c:v>
                </c:pt>
                <c:pt idx="13">
                  <c:v>33373</c:v>
                </c:pt>
                <c:pt idx="14">
                  <c:v>33465</c:v>
                </c:pt>
                <c:pt idx="15">
                  <c:v>33557</c:v>
                </c:pt>
                <c:pt idx="16">
                  <c:v>33649</c:v>
                </c:pt>
                <c:pt idx="17">
                  <c:v>33739</c:v>
                </c:pt>
                <c:pt idx="18">
                  <c:v>33831</c:v>
                </c:pt>
                <c:pt idx="19">
                  <c:v>33923</c:v>
                </c:pt>
                <c:pt idx="20">
                  <c:v>34015</c:v>
                </c:pt>
                <c:pt idx="21">
                  <c:v>34104</c:v>
                </c:pt>
                <c:pt idx="22">
                  <c:v>34196</c:v>
                </c:pt>
                <c:pt idx="23">
                  <c:v>34288</c:v>
                </c:pt>
                <c:pt idx="24">
                  <c:v>34380</c:v>
                </c:pt>
                <c:pt idx="25">
                  <c:v>34469</c:v>
                </c:pt>
                <c:pt idx="26">
                  <c:v>34561</c:v>
                </c:pt>
                <c:pt idx="27">
                  <c:v>34653</c:v>
                </c:pt>
                <c:pt idx="28">
                  <c:v>34745</c:v>
                </c:pt>
                <c:pt idx="29">
                  <c:v>34834</c:v>
                </c:pt>
                <c:pt idx="30">
                  <c:v>34926</c:v>
                </c:pt>
                <c:pt idx="31">
                  <c:v>35018</c:v>
                </c:pt>
                <c:pt idx="32">
                  <c:v>35110</c:v>
                </c:pt>
                <c:pt idx="33">
                  <c:v>35200</c:v>
                </c:pt>
                <c:pt idx="34">
                  <c:v>35292</c:v>
                </c:pt>
                <c:pt idx="35">
                  <c:v>35384</c:v>
                </c:pt>
                <c:pt idx="36">
                  <c:v>35476</c:v>
                </c:pt>
                <c:pt idx="37">
                  <c:v>35565</c:v>
                </c:pt>
                <c:pt idx="38">
                  <c:v>35657</c:v>
                </c:pt>
                <c:pt idx="39">
                  <c:v>35749</c:v>
                </c:pt>
                <c:pt idx="40">
                  <c:v>35841</c:v>
                </c:pt>
                <c:pt idx="41">
                  <c:v>35930</c:v>
                </c:pt>
                <c:pt idx="42">
                  <c:v>36022</c:v>
                </c:pt>
                <c:pt idx="43">
                  <c:v>36114</c:v>
                </c:pt>
                <c:pt idx="44">
                  <c:v>36206</c:v>
                </c:pt>
                <c:pt idx="45">
                  <c:v>36295</c:v>
                </c:pt>
                <c:pt idx="46">
                  <c:v>36387</c:v>
                </c:pt>
                <c:pt idx="47">
                  <c:v>36479</c:v>
                </c:pt>
                <c:pt idx="48">
                  <c:v>36571</c:v>
                </c:pt>
                <c:pt idx="49">
                  <c:v>36661</c:v>
                </c:pt>
                <c:pt idx="50">
                  <c:v>36753</c:v>
                </c:pt>
                <c:pt idx="51">
                  <c:v>36845</c:v>
                </c:pt>
                <c:pt idx="52">
                  <c:v>36937</c:v>
                </c:pt>
                <c:pt idx="53">
                  <c:v>37026</c:v>
                </c:pt>
                <c:pt idx="54">
                  <c:v>37118</c:v>
                </c:pt>
                <c:pt idx="55">
                  <c:v>37210</c:v>
                </c:pt>
                <c:pt idx="56">
                  <c:v>37302</c:v>
                </c:pt>
                <c:pt idx="57">
                  <c:v>37391</c:v>
                </c:pt>
                <c:pt idx="58">
                  <c:v>37483</c:v>
                </c:pt>
                <c:pt idx="59">
                  <c:v>37575</c:v>
                </c:pt>
                <c:pt idx="60">
                  <c:v>37667</c:v>
                </c:pt>
                <c:pt idx="61">
                  <c:v>37756</c:v>
                </c:pt>
                <c:pt idx="62">
                  <c:v>37848</c:v>
                </c:pt>
                <c:pt idx="63">
                  <c:v>37940</c:v>
                </c:pt>
                <c:pt idx="64">
                  <c:v>38032</c:v>
                </c:pt>
                <c:pt idx="65">
                  <c:v>38122</c:v>
                </c:pt>
                <c:pt idx="66">
                  <c:v>38214</c:v>
                </c:pt>
                <c:pt idx="67">
                  <c:v>38306</c:v>
                </c:pt>
                <c:pt idx="68">
                  <c:v>38398</c:v>
                </c:pt>
                <c:pt idx="69">
                  <c:v>38487</c:v>
                </c:pt>
                <c:pt idx="70">
                  <c:v>38579</c:v>
                </c:pt>
                <c:pt idx="71">
                  <c:v>38671</c:v>
                </c:pt>
                <c:pt idx="72">
                  <c:v>38763</c:v>
                </c:pt>
                <c:pt idx="73">
                  <c:v>38852</c:v>
                </c:pt>
                <c:pt idx="74">
                  <c:v>38944</c:v>
                </c:pt>
                <c:pt idx="75">
                  <c:v>39036</c:v>
                </c:pt>
                <c:pt idx="76">
                  <c:v>39128</c:v>
                </c:pt>
                <c:pt idx="77">
                  <c:v>39217</c:v>
                </c:pt>
                <c:pt idx="78">
                  <c:v>39309</c:v>
                </c:pt>
                <c:pt idx="79">
                  <c:v>39401</c:v>
                </c:pt>
                <c:pt idx="80">
                  <c:v>39493</c:v>
                </c:pt>
                <c:pt idx="81">
                  <c:v>39583</c:v>
                </c:pt>
                <c:pt idx="82">
                  <c:v>39675</c:v>
                </c:pt>
                <c:pt idx="83">
                  <c:v>39767</c:v>
                </c:pt>
                <c:pt idx="84">
                  <c:v>39859</c:v>
                </c:pt>
                <c:pt idx="85">
                  <c:v>39948</c:v>
                </c:pt>
                <c:pt idx="86">
                  <c:v>40040</c:v>
                </c:pt>
                <c:pt idx="87">
                  <c:v>40132</c:v>
                </c:pt>
                <c:pt idx="88">
                  <c:v>40224</c:v>
                </c:pt>
                <c:pt idx="89">
                  <c:v>40313</c:v>
                </c:pt>
                <c:pt idx="90">
                  <c:v>40405</c:v>
                </c:pt>
                <c:pt idx="91">
                  <c:v>40497</c:v>
                </c:pt>
                <c:pt idx="92">
                  <c:v>40589</c:v>
                </c:pt>
                <c:pt idx="93">
                  <c:v>40678</c:v>
                </c:pt>
                <c:pt idx="94">
                  <c:v>40770</c:v>
                </c:pt>
                <c:pt idx="95">
                  <c:v>40862</c:v>
                </c:pt>
                <c:pt idx="96">
                  <c:v>40954</c:v>
                </c:pt>
                <c:pt idx="97">
                  <c:v>41044</c:v>
                </c:pt>
                <c:pt idx="98">
                  <c:v>41136</c:v>
                </c:pt>
                <c:pt idx="99">
                  <c:v>41228</c:v>
                </c:pt>
                <c:pt idx="100">
                  <c:v>41320</c:v>
                </c:pt>
                <c:pt idx="101">
                  <c:v>41409</c:v>
                </c:pt>
                <c:pt idx="102">
                  <c:v>41501</c:v>
                </c:pt>
                <c:pt idx="103">
                  <c:v>41593</c:v>
                </c:pt>
                <c:pt idx="104">
                  <c:v>41685</c:v>
                </c:pt>
                <c:pt idx="105">
                  <c:v>41774</c:v>
                </c:pt>
                <c:pt idx="106">
                  <c:v>41866</c:v>
                </c:pt>
                <c:pt idx="107">
                  <c:v>41958</c:v>
                </c:pt>
                <c:pt idx="108">
                  <c:v>42050</c:v>
                </c:pt>
                <c:pt idx="109">
                  <c:v>42139</c:v>
                </c:pt>
                <c:pt idx="110">
                  <c:v>42231</c:v>
                </c:pt>
                <c:pt idx="111">
                  <c:v>42323</c:v>
                </c:pt>
                <c:pt idx="112">
                  <c:v>42415</c:v>
                </c:pt>
                <c:pt idx="113">
                  <c:v>42505</c:v>
                </c:pt>
                <c:pt idx="114">
                  <c:v>42597</c:v>
                </c:pt>
                <c:pt idx="115">
                  <c:v>42689</c:v>
                </c:pt>
                <c:pt idx="116">
                  <c:v>42781</c:v>
                </c:pt>
                <c:pt idx="117">
                  <c:v>42870</c:v>
                </c:pt>
              </c:numCache>
            </c:numRef>
          </c:cat>
          <c:val>
            <c:numRef>
              <c:f>'Trade World'!$R$6:$R$150</c:f>
              <c:numCache>
                <c:formatCode>#,##0</c:formatCode>
                <c:ptCount val="145"/>
                <c:pt idx="0">
                  <c:v>9365.9203880000005</c:v>
                </c:pt>
                <c:pt idx="1">
                  <c:v>9528.165880999999</c:v>
                </c:pt>
                <c:pt idx="2">
                  <c:v>10517.726250000002</c:v>
                </c:pt>
                <c:pt idx="3">
                  <c:v>10739.364463</c:v>
                </c:pt>
                <c:pt idx="4">
                  <c:v>10213.462712</c:v>
                </c:pt>
                <c:pt idx="5">
                  <c:v>12269.607698999998</c:v>
                </c:pt>
                <c:pt idx="6">
                  <c:v>11841.374446000002</c:v>
                </c:pt>
                <c:pt idx="7">
                  <c:v>10679.159444999999</c:v>
                </c:pt>
                <c:pt idx="8">
                  <c:v>10408.561898</c:v>
                </c:pt>
                <c:pt idx="9">
                  <c:v>10970.198657999999</c:v>
                </c:pt>
                <c:pt idx="10">
                  <c:v>12441.086219999997</c:v>
                </c:pt>
                <c:pt idx="11">
                  <c:v>10698.782998000002</c:v>
                </c:pt>
                <c:pt idx="12">
                  <c:v>11464.107437999999</c:v>
                </c:pt>
                <c:pt idx="13">
                  <c:v>12064.994178000003</c:v>
                </c:pt>
                <c:pt idx="14">
                  <c:v>13410.948769000002</c:v>
                </c:pt>
                <c:pt idx="15">
                  <c:v>11388.471799000001</c:v>
                </c:pt>
                <c:pt idx="16">
                  <c:v>11990.16397</c:v>
                </c:pt>
                <c:pt idx="17">
                  <c:v>12230.418414</c:v>
                </c:pt>
                <c:pt idx="18">
                  <c:v>14670.646042000002</c:v>
                </c:pt>
                <c:pt idx="19">
                  <c:v>13927.519928</c:v>
                </c:pt>
                <c:pt idx="20">
                  <c:v>13634.33757</c:v>
                </c:pt>
                <c:pt idx="21">
                  <c:v>13320.250641000002</c:v>
                </c:pt>
                <c:pt idx="22">
                  <c:v>16713.454678999995</c:v>
                </c:pt>
                <c:pt idx="23">
                  <c:v>16186.150559</c:v>
                </c:pt>
                <c:pt idx="24">
                  <c:v>15826.650256999999</c:v>
                </c:pt>
                <c:pt idx="25">
                  <c:v>17526.553350999995</c:v>
                </c:pt>
                <c:pt idx="26">
                  <c:v>21764.072426999996</c:v>
                </c:pt>
                <c:pt idx="27">
                  <c:v>20079.290591000001</c:v>
                </c:pt>
                <c:pt idx="28">
                  <c:v>22853.432585999999</c:v>
                </c:pt>
                <c:pt idx="29">
                  <c:v>24321.352084999999</c:v>
                </c:pt>
                <c:pt idx="30">
                  <c:v>26865.088980000004</c:v>
                </c:pt>
                <c:pt idx="31">
                  <c:v>24589.964411000004</c:v>
                </c:pt>
                <c:pt idx="32">
                  <c:v>24217.132077999991</c:v>
                </c:pt>
                <c:pt idx="33">
                  <c:v>27931.570523999995</c:v>
                </c:pt>
                <c:pt idx="34">
                  <c:v>31375.816667999992</c:v>
                </c:pt>
                <c:pt idx="35">
                  <c:v>29835.405093000005</c:v>
                </c:pt>
                <c:pt idx="36">
                  <c:v>26286.146389000001</c:v>
                </c:pt>
                <c:pt idx="37">
                  <c:v>27307.524313000005</c:v>
                </c:pt>
                <c:pt idx="38">
                  <c:v>32284.488789000003</c:v>
                </c:pt>
                <c:pt idx="39">
                  <c:v>33863.865875000003</c:v>
                </c:pt>
                <c:pt idx="40">
                  <c:v>29137.515776999997</c:v>
                </c:pt>
                <c:pt idx="41">
                  <c:v>28831.715520000002</c:v>
                </c:pt>
                <c:pt idx="42">
                  <c:v>38089.233497999994</c:v>
                </c:pt>
                <c:pt idx="43">
                  <c:v>31385.511594</c:v>
                </c:pt>
                <c:pt idx="44">
                  <c:v>34496.700735999999</c:v>
                </c:pt>
                <c:pt idx="45">
                  <c:v>34398.760436999997</c:v>
                </c:pt>
                <c:pt idx="46">
                  <c:v>37640.164260999998</c:v>
                </c:pt>
                <c:pt idx="47">
                  <c:v>40534.192707999995</c:v>
                </c:pt>
                <c:pt idx="48">
                  <c:v>40937.70693</c:v>
                </c:pt>
                <c:pt idx="49">
                  <c:v>42587.331695000001</c:v>
                </c:pt>
                <c:pt idx="50">
                  <c:v>50723.617123000004</c:v>
                </c:pt>
                <c:pt idx="51">
                  <c:v>52908.113081999996</c:v>
                </c:pt>
                <c:pt idx="52">
                  <c:v>48716.200117</c:v>
                </c:pt>
                <c:pt idx="53">
                  <c:v>51006.721134999993</c:v>
                </c:pt>
                <c:pt idx="54">
                  <c:v>54240.5461</c:v>
                </c:pt>
                <c:pt idx="55">
                  <c:v>61326.492425999997</c:v>
                </c:pt>
                <c:pt idx="56">
                  <c:v>64087.742736</c:v>
                </c:pt>
                <c:pt idx="57">
                  <c:v>67382.542477999988</c:v>
                </c:pt>
                <c:pt idx="58">
                  <c:v>71609.499861999982</c:v>
                </c:pt>
                <c:pt idx="59">
                  <c:v>71118.946204999971</c:v>
                </c:pt>
                <c:pt idx="60">
                  <c:v>63624.829104999997</c:v>
                </c:pt>
                <c:pt idx="61">
                  <c:v>62479.794689999995</c:v>
                </c:pt>
                <c:pt idx="62">
                  <c:v>66147.230250999986</c:v>
                </c:pt>
                <c:pt idx="63">
                  <c:v>65815.832896999986</c:v>
                </c:pt>
                <c:pt idx="64">
                  <c:v>63985.643624999997</c:v>
                </c:pt>
                <c:pt idx="65">
                  <c:v>78980.57733</c:v>
                </c:pt>
                <c:pt idx="66">
                  <c:v>78589.761887999979</c:v>
                </c:pt>
                <c:pt idx="67">
                  <c:v>84448.190961999993</c:v>
                </c:pt>
                <c:pt idx="68">
                  <c:v>75421.488297999982</c:v>
                </c:pt>
                <c:pt idx="69">
                  <c:v>88952.451000999994</c:v>
                </c:pt>
                <c:pt idx="70">
                  <c:v>94624.098610999994</c:v>
                </c:pt>
                <c:pt idx="71">
                  <c:v>91219.560652999993</c:v>
                </c:pt>
                <c:pt idx="72">
                  <c:v>93820.469461999994</c:v>
                </c:pt>
                <c:pt idx="73">
                  <c:v>106557.773814</c:v>
                </c:pt>
                <c:pt idx="74">
                  <c:v>121700.86524499999</c:v>
                </c:pt>
                <c:pt idx="75">
                  <c:v>142006.01770200001</c:v>
                </c:pt>
                <c:pt idx="76">
                  <c:v>127878.977425</c:v>
                </c:pt>
                <c:pt idx="77">
                  <c:v>137703.44822200001</c:v>
                </c:pt>
                <c:pt idx="78">
                  <c:v>147272.63054799999</c:v>
                </c:pt>
                <c:pt idx="79">
                  <c:v>149265.956955</c:v>
                </c:pt>
                <c:pt idx="80">
                  <c:v>158619.14814800004</c:v>
                </c:pt>
                <c:pt idx="81">
                  <c:v>184463.85748199996</c:v>
                </c:pt>
                <c:pt idx="82">
                  <c:v>209611.66026</c:v>
                </c:pt>
                <c:pt idx="83">
                  <c:v>199366.563994</c:v>
                </c:pt>
                <c:pt idx="84">
                  <c:v>150941.25171299998</c:v>
                </c:pt>
                <c:pt idx="85">
                  <c:v>121535.11289800001</c:v>
                </c:pt>
                <c:pt idx="86">
                  <c:v>128358.25638899999</c:v>
                </c:pt>
                <c:pt idx="87">
                  <c:v>141143.65273999999</c:v>
                </c:pt>
                <c:pt idx="88">
                  <c:v>143003.52757800001</c:v>
                </c:pt>
                <c:pt idx="89">
                  <c:v>147557.26228800003</c:v>
                </c:pt>
                <c:pt idx="90">
                  <c:v>161937.45213699996</c:v>
                </c:pt>
                <c:pt idx="91">
                  <c:v>153750.98240099996</c:v>
                </c:pt>
                <c:pt idx="92">
                  <c:v>165752.84613199998</c:v>
                </c:pt>
                <c:pt idx="93">
                  <c:v>172434.53034299999</c:v>
                </c:pt>
                <c:pt idx="94">
                  <c:v>196208.73355599999</c:v>
                </c:pt>
                <c:pt idx="95">
                  <c:v>211888.402898</c:v>
                </c:pt>
                <c:pt idx="96">
                  <c:v>202799.48969999998</c:v>
                </c:pt>
                <c:pt idx="97">
                  <c:v>206910.97634400002</c:v>
                </c:pt>
                <c:pt idx="98">
                  <c:v>220524.97541499996</c:v>
                </c:pt>
                <c:pt idx="99">
                  <c:v>224755.13572500003</c:v>
                </c:pt>
                <c:pt idx="100">
                  <c:v>228210.09643699997</c:v>
                </c:pt>
                <c:pt idx="101">
                  <c:v>242354.36902199997</c:v>
                </c:pt>
                <c:pt idx="102">
                  <c:v>272201.33053500002</c:v>
                </c:pt>
                <c:pt idx="103">
                  <c:v>255290.24766800003</c:v>
                </c:pt>
                <c:pt idx="104">
                  <c:v>268011.64501099999</c:v>
                </c:pt>
                <c:pt idx="105">
                  <c:v>255553.342103</c:v>
                </c:pt>
                <c:pt idx="106">
                  <c:v>279693.217985</c:v>
                </c:pt>
                <c:pt idx="107">
                  <c:v>280254.40751400002</c:v>
                </c:pt>
                <c:pt idx="108">
                  <c:v>267354.68347400002</c:v>
                </c:pt>
                <c:pt idx="109">
                  <c:v>255036.23893600001</c:v>
                </c:pt>
                <c:pt idx="110">
                  <c:v>284818.29664900014</c:v>
                </c:pt>
                <c:pt idx="111">
                  <c:v>280762.39580400003</c:v>
                </c:pt>
                <c:pt idx="112">
                  <c:v>272995.34056899999</c:v>
                </c:pt>
                <c:pt idx="113">
                  <c:v>270954.94343300007</c:v>
                </c:pt>
                <c:pt idx="114">
                  <c:v>281080.34140599996</c:v>
                </c:pt>
                <c:pt idx="115">
                  <c:v>274033.47960400011</c:v>
                </c:pt>
                <c:pt idx="116">
                  <c:v>263708.80497100001</c:v>
                </c:pt>
              </c:numCache>
            </c:numRef>
          </c:val>
          <c:extLst xmlns:c16r2="http://schemas.microsoft.com/office/drawing/2015/06/chart">
            <c:ext xmlns:c16="http://schemas.microsoft.com/office/drawing/2014/chart" uri="{C3380CC4-5D6E-409C-BE32-E72D297353CC}">
              <c16:uniqueId val="{00000000-6C20-48D8-BF33-3C74B34E8D7D}"/>
            </c:ext>
          </c:extLst>
        </c:ser>
        <c:ser>
          <c:idx val="1"/>
          <c:order val="1"/>
          <c:tx>
            <c:strRef>
              <c:f>'Trade World'!$J$3</c:f>
              <c:strCache>
                <c:ptCount val="1"/>
                <c:pt idx="0">
                  <c:v>Exports</c:v>
                </c:pt>
              </c:strCache>
            </c:strRef>
          </c:tx>
          <c:spPr>
            <a:ln>
              <a:solidFill>
                <a:srgbClr val="990000"/>
              </a:solidFill>
            </a:ln>
          </c:spPr>
          <c:marker>
            <c:symbol val="none"/>
          </c:marker>
          <c:cat>
            <c:numRef>
              <c:f>'Trade World'!$A$6:$A$150</c:f>
              <c:numCache>
                <c:formatCode>mmm\-yy</c:formatCode>
                <c:ptCount val="145"/>
                <c:pt idx="0">
                  <c:v>32188</c:v>
                </c:pt>
                <c:pt idx="1">
                  <c:v>32278</c:v>
                </c:pt>
                <c:pt idx="2">
                  <c:v>32370</c:v>
                </c:pt>
                <c:pt idx="3">
                  <c:v>32462</c:v>
                </c:pt>
                <c:pt idx="4">
                  <c:v>32554</c:v>
                </c:pt>
                <c:pt idx="5">
                  <c:v>32643</c:v>
                </c:pt>
                <c:pt idx="6">
                  <c:v>32735</c:v>
                </c:pt>
                <c:pt idx="7">
                  <c:v>32827</c:v>
                </c:pt>
                <c:pt idx="8">
                  <c:v>32919</c:v>
                </c:pt>
                <c:pt idx="9">
                  <c:v>33008</c:v>
                </c:pt>
                <c:pt idx="10">
                  <c:v>33100</c:v>
                </c:pt>
                <c:pt idx="11">
                  <c:v>33192</c:v>
                </c:pt>
                <c:pt idx="12">
                  <c:v>33284</c:v>
                </c:pt>
                <c:pt idx="13">
                  <c:v>33373</c:v>
                </c:pt>
                <c:pt idx="14">
                  <c:v>33465</c:v>
                </c:pt>
                <c:pt idx="15">
                  <c:v>33557</c:v>
                </c:pt>
                <c:pt idx="16">
                  <c:v>33649</c:v>
                </c:pt>
                <c:pt idx="17">
                  <c:v>33739</c:v>
                </c:pt>
                <c:pt idx="18">
                  <c:v>33831</c:v>
                </c:pt>
                <c:pt idx="19">
                  <c:v>33923</c:v>
                </c:pt>
                <c:pt idx="20">
                  <c:v>34015</c:v>
                </c:pt>
                <c:pt idx="21">
                  <c:v>34104</c:v>
                </c:pt>
                <c:pt idx="22">
                  <c:v>34196</c:v>
                </c:pt>
                <c:pt idx="23">
                  <c:v>34288</c:v>
                </c:pt>
                <c:pt idx="24">
                  <c:v>34380</c:v>
                </c:pt>
                <c:pt idx="25">
                  <c:v>34469</c:v>
                </c:pt>
                <c:pt idx="26">
                  <c:v>34561</c:v>
                </c:pt>
                <c:pt idx="27">
                  <c:v>34653</c:v>
                </c:pt>
                <c:pt idx="28">
                  <c:v>34745</c:v>
                </c:pt>
                <c:pt idx="29">
                  <c:v>34834</c:v>
                </c:pt>
                <c:pt idx="30">
                  <c:v>34926</c:v>
                </c:pt>
                <c:pt idx="31">
                  <c:v>35018</c:v>
                </c:pt>
                <c:pt idx="32">
                  <c:v>35110</c:v>
                </c:pt>
                <c:pt idx="33">
                  <c:v>35200</c:v>
                </c:pt>
                <c:pt idx="34">
                  <c:v>35292</c:v>
                </c:pt>
                <c:pt idx="35">
                  <c:v>35384</c:v>
                </c:pt>
                <c:pt idx="36">
                  <c:v>35476</c:v>
                </c:pt>
                <c:pt idx="37">
                  <c:v>35565</c:v>
                </c:pt>
                <c:pt idx="38">
                  <c:v>35657</c:v>
                </c:pt>
                <c:pt idx="39">
                  <c:v>35749</c:v>
                </c:pt>
                <c:pt idx="40">
                  <c:v>35841</c:v>
                </c:pt>
                <c:pt idx="41">
                  <c:v>35930</c:v>
                </c:pt>
                <c:pt idx="42">
                  <c:v>36022</c:v>
                </c:pt>
                <c:pt idx="43">
                  <c:v>36114</c:v>
                </c:pt>
                <c:pt idx="44">
                  <c:v>36206</c:v>
                </c:pt>
                <c:pt idx="45">
                  <c:v>36295</c:v>
                </c:pt>
                <c:pt idx="46">
                  <c:v>36387</c:v>
                </c:pt>
                <c:pt idx="47">
                  <c:v>36479</c:v>
                </c:pt>
                <c:pt idx="48">
                  <c:v>36571</c:v>
                </c:pt>
                <c:pt idx="49">
                  <c:v>36661</c:v>
                </c:pt>
                <c:pt idx="50">
                  <c:v>36753</c:v>
                </c:pt>
                <c:pt idx="51">
                  <c:v>36845</c:v>
                </c:pt>
                <c:pt idx="52">
                  <c:v>36937</c:v>
                </c:pt>
                <c:pt idx="53">
                  <c:v>37026</c:v>
                </c:pt>
                <c:pt idx="54">
                  <c:v>37118</c:v>
                </c:pt>
                <c:pt idx="55">
                  <c:v>37210</c:v>
                </c:pt>
                <c:pt idx="56">
                  <c:v>37302</c:v>
                </c:pt>
                <c:pt idx="57">
                  <c:v>37391</c:v>
                </c:pt>
                <c:pt idx="58">
                  <c:v>37483</c:v>
                </c:pt>
                <c:pt idx="59">
                  <c:v>37575</c:v>
                </c:pt>
                <c:pt idx="60">
                  <c:v>37667</c:v>
                </c:pt>
                <c:pt idx="61">
                  <c:v>37756</c:v>
                </c:pt>
                <c:pt idx="62">
                  <c:v>37848</c:v>
                </c:pt>
                <c:pt idx="63">
                  <c:v>37940</c:v>
                </c:pt>
                <c:pt idx="64">
                  <c:v>38032</c:v>
                </c:pt>
                <c:pt idx="65">
                  <c:v>38122</c:v>
                </c:pt>
                <c:pt idx="66">
                  <c:v>38214</c:v>
                </c:pt>
                <c:pt idx="67">
                  <c:v>38306</c:v>
                </c:pt>
                <c:pt idx="68">
                  <c:v>38398</c:v>
                </c:pt>
                <c:pt idx="69">
                  <c:v>38487</c:v>
                </c:pt>
                <c:pt idx="70">
                  <c:v>38579</c:v>
                </c:pt>
                <c:pt idx="71">
                  <c:v>38671</c:v>
                </c:pt>
                <c:pt idx="72">
                  <c:v>38763</c:v>
                </c:pt>
                <c:pt idx="73">
                  <c:v>38852</c:v>
                </c:pt>
                <c:pt idx="74">
                  <c:v>38944</c:v>
                </c:pt>
                <c:pt idx="75">
                  <c:v>39036</c:v>
                </c:pt>
                <c:pt idx="76">
                  <c:v>39128</c:v>
                </c:pt>
                <c:pt idx="77">
                  <c:v>39217</c:v>
                </c:pt>
                <c:pt idx="78">
                  <c:v>39309</c:v>
                </c:pt>
                <c:pt idx="79">
                  <c:v>39401</c:v>
                </c:pt>
                <c:pt idx="80">
                  <c:v>39493</c:v>
                </c:pt>
                <c:pt idx="81">
                  <c:v>39583</c:v>
                </c:pt>
                <c:pt idx="82">
                  <c:v>39675</c:v>
                </c:pt>
                <c:pt idx="83">
                  <c:v>39767</c:v>
                </c:pt>
                <c:pt idx="84">
                  <c:v>39859</c:v>
                </c:pt>
                <c:pt idx="85">
                  <c:v>39948</c:v>
                </c:pt>
                <c:pt idx="86">
                  <c:v>40040</c:v>
                </c:pt>
                <c:pt idx="87">
                  <c:v>40132</c:v>
                </c:pt>
                <c:pt idx="88">
                  <c:v>40224</c:v>
                </c:pt>
                <c:pt idx="89">
                  <c:v>40313</c:v>
                </c:pt>
                <c:pt idx="90">
                  <c:v>40405</c:v>
                </c:pt>
                <c:pt idx="91">
                  <c:v>40497</c:v>
                </c:pt>
                <c:pt idx="92">
                  <c:v>40589</c:v>
                </c:pt>
                <c:pt idx="93">
                  <c:v>40678</c:v>
                </c:pt>
                <c:pt idx="94">
                  <c:v>40770</c:v>
                </c:pt>
                <c:pt idx="95">
                  <c:v>40862</c:v>
                </c:pt>
                <c:pt idx="96">
                  <c:v>40954</c:v>
                </c:pt>
                <c:pt idx="97">
                  <c:v>41044</c:v>
                </c:pt>
                <c:pt idx="98">
                  <c:v>41136</c:v>
                </c:pt>
                <c:pt idx="99">
                  <c:v>41228</c:v>
                </c:pt>
                <c:pt idx="100">
                  <c:v>41320</c:v>
                </c:pt>
                <c:pt idx="101">
                  <c:v>41409</c:v>
                </c:pt>
                <c:pt idx="102">
                  <c:v>41501</c:v>
                </c:pt>
                <c:pt idx="103">
                  <c:v>41593</c:v>
                </c:pt>
                <c:pt idx="104">
                  <c:v>41685</c:v>
                </c:pt>
                <c:pt idx="105">
                  <c:v>41774</c:v>
                </c:pt>
                <c:pt idx="106">
                  <c:v>41866</c:v>
                </c:pt>
                <c:pt idx="107">
                  <c:v>41958</c:v>
                </c:pt>
                <c:pt idx="108">
                  <c:v>42050</c:v>
                </c:pt>
                <c:pt idx="109">
                  <c:v>42139</c:v>
                </c:pt>
                <c:pt idx="110">
                  <c:v>42231</c:v>
                </c:pt>
                <c:pt idx="111">
                  <c:v>42323</c:v>
                </c:pt>
                <c:pt idx="112">
                  <c:v>42415</c:v>
                </c:pt>
                <c:pt idx="113">
                  <c:v>42505</c:v>
                </c:pt>
                <c:pt idx="114">
                  <c:v>42597</c:v>
                </c:pt>
                <c:pt idx="115">
                  <c:v>42689</c:v>
                </c:pt>
                <c:pt idx="116">
                  <c:v>42781</c:v>
                </c:pt>
                <c:pt idx="117">
                  <c:v>42870</c:v>
                </c:pt>
              </c:numCache>
            </c:numRef>
          </c:cat>
          <c:val>
            <c:numRef>
              <c:f>'Trade World'!$J$6:$J$150</c:f>
              <c:numCache>
                <c:formatCode>#,##0</c:formatCode>
                <c:ptCount val="145"/>
                <c:pt idx="0">
                  <c:v>17393.193963000002</c:v>
                </c:pt>
                <c:pt idx="1">
                  <c:v>17367.988336999999</c:v>
                </c:pt>
                <c:pt idx="2">
                  <c:v>20526.486150000004</c:v>
                </c:pt>
                <c:pt idx="3">
                  <c:v>19670.857866999995</c:v>
                </c:pt>
                <c:pt idx="4">
                  <c:v>18214.246432000004</c:v>
                </c:pt>
                <c:pt idx="5">
                  <c:v>21133.768420000004</c:v>
                </c:pt>
                <c:pt idx="6">
                  <c:v>22146.825013999998</c:v>
                </c:pt>
                <c:pt idx="7">
                  <c:v>21334.434825000004</c:v>
                </c:pt>
                <c:pt idx="8">
                  <c:v>19919.197104999999</c:v>
                </c:pt>
                <c:pt idx="9">
                  <c:v>20824.363047999996</c:v>
                </c:pt>
                <c:pt idx="10">
                  <c:v>20938.209682000001</c:v>
                </c:pt>
                <c:pt idx="11">
                  <c:v>21171.321320999996</c:v>
                </c:pt>
                <c:pt idx="12">
                  <c:v>19385.544626999996</c:v>
                </c:pt>
                <c:pt idx="13">
                  <c:v>22415.920162999999</c:v>
                </c:pt>
                <c:pt idx="14">
                  <c:v>23484.003872000001</c:v>
                </c:pt>
                <c:pt idx="15">
                  <c:v>22971.259521999997</c:v>
                </c:pt>
                <c:pt idx="16">
                  <c:v>22381.241397999998</c:v>
                </c:pt>
                <c:pt idx="17">
                  <c:v>21890.751267999996</c:v>
                </c:pt>
                <c:pt idx="18">
                  <c:v>24380.471887000003</c:v>
                </c:pt>
                <c:pt idx="19">
                  <c:v>21781.008999999998</c:v>
                </c:pt>
                <c:pt idx="20">
                  <c:v>25147.003336000002</c:v>
                </c:pt>
                <c:pt idx="21">
                  <c:v>27229.223000999998</c:v>
                </c:pt>
                <c:pt idx="22">
                  <c:v>28606.325407</c:v>
                </c:pt>
                <c:pt idx="23">
                  <c:v>29440.165960999995</c:v>
                </c:pt>
                <c:pt idx="24">
                  <c:v>20859.495116000002</c:v>
                </c:pt>
                <c:pt idx="25">
                  <c:v>21074.853628999997</c:v>
                </c:pt>
                <c:pt idx="26">
                  <c:v>23956.488539999998</c:v>
                </c:pt>
                <c:pt idx="27">
                  <c:v>22457.467804000007</c:v>
                </c:pt>
                <c:pt idx="28">
                  <c:v>24255.253593000001</c:v>
                </c:pt>
                <c:pt idx="29">
                  <c:v>23632.313324999996</c:v>
                </c:pt>
                <c:pt idx="30">
                  <c:v>27202.45275</c:v>
                </c:pt>
                <c:pt idx="31">
                  <c:v>25531.915142000005</c:v>
                </c:pt>
                <c:pt idx="32">
                  <c:v>23939.691789</c:v>
                </c:pt>
                <c:pt idx="33">
                  <c:v>28737.006722999999</c:v>
                </c:pt>
                <c:pt idx="34">
                  <c:v>32801.019010000011</c:v>
                </c:pt>
                <c:pt idx="35">
                  <c:v>31861.948547</c:v>
                </c:pt>
                <c:pt idx="36">
                  <c:v>29069.155623999995</c:v>
                </c:pt>
                <c:pt idx="37">
                  <c:v>33387.335691</c:v>
                </c:pt>
                <c:pt idx="38">
                  <c:v>34614.752295000006</c:v>
                </c:pt>
                <c:pt idx="39">
                  <c:v>33254.502305000002</c:v>
                </c:pt>
                <c:pt idx="40">
                  <c:v>30608.142856999995</c:v>
                </c:pt>
                <c:pt idx="41">
                  <c:v>31926.232352999996</c:v>
                </c:pt>
                <c:pt idx="42">
                  <c:v>36596.369452999999</c:v>
                </c:pt>
                <c:pt idx="43">
                  <c:v>33014.690843999997</c:v>
                </c:pt>
                <c:pt idx="44">
                  <c:v>40321.608100000005</c:v>
                </c:pt>
                <c:pt idx="45">
                  <c:v>37924.726599000001</c:v>
                </c:pt>
                <c:pt idx="46">
                  <c:v>42592.113356000002</c:v>
                </c:pt>
                <c:pt idx="47">
                  <c:v>42979.616772000001</c:v>
                </c:pt>
                <c:pt idx="48">
                  <c:v>46372.069279999996</c:v>
                </c:pt>
                <c:pt idx="49">
                  <c:v>50415.542854000007</c:v>
                </c:pt>
                <c:pt idx="50">
                  <c:v>53463.392365</c:v>
                </c:pt>
                <c:pt idx="51">
                  <c:v>59226.037112999998</c:v>
                </c:pt>
                <c:pt idx="52">
                  <c:v>57171.419614000006</c:v>
                </c:pt>
                <c:pt idx="53">
                  <c:v>61573.395126999996</c:v>
                </c:pt>
                <c:pt idx="54">
                  <c:v>59240.264934999999</c:v>
                </c:pt>
                <c:pt idx="55">
                  <c:v>64352.922640000004</c:v>
                </c:pt>
                <c:pt idx="56">
                  <c:v>74642.484568999993</c:v>
                </c:pt>
                <c:pt idx="57">
                  <c:v>78788.119521999994</c:v>
                </c:pt>
                <c:pt idx="58">
                  <c:v>75177.320072999995</c:v>
                </c:pt>
                <c:pt idx="59">
                  <c:v>80876.71694899998</c:v>
                </c:pt>
                <c:pt idx="60">
                  <c:v>68621.821787000008</c:v>
                </c:pt>
                <c:pt idx="61">
                  <c:v>67039.445820999987</c:v>
                </c:pt>
                <c:pt idx="62">
                  <c:v>68913.846110999992</c:v>
                </c:pt>
                <c:pt idx="63">
                  <c:v>64613.994577000005</c:v>
                </c:pt>
                <c:pt idx="64">
                  <c:v>65973.543154999992</c:v>
                </c:pt>
                <c:pt idx="65">
                  <c:v>70773.821181000007</c:v>
                </c:pt>
                <c:pt idx="66">
                  <c:v>71598.889522000012</c:v>
                </c:pt>
                <c:pt idx="67">
                  <c:v>76090.770029000007</c:v>
                </c:pt>
                <c:pt idx="68">
                  <c:v>66627.103411999997</c:v>
                </c:pt>
                <c:pt idx="69">
                  <c:v>82600.075329000028</c:v>
                </c:pt>
                <c:pt idx="70">
                  <c:v>84371.971469000011</c:v>
                </c:pt>
                <c:pt idx="71">
                  <c:v>83810.348528000002</c:v>
                </c:pt>
                <c:pt idx="72">
                  <c:v>75816.948823999992</c:v>
                </c:pt>
                <c:pt idx="73">
                  <c:v>88411.45997299999</c:v>
                </c:pt>
                <c:pt idx="74">
                  <c:v>104906.784482</c:v>
                </c:pt>
                <c:pt idx="75">
                  <c:v>112666.403024</c:v>
                </c:pt>
                <c:pt idx="76">
                  <c:v>104718.40783999999</c:v>
                </c:pt>
                <c:pt idx="77">
                  <c:v>119415.18819300001</c:v>
                </c:pt>
                <c:pt idx="78">
                  <c:v>118786.43592</c:v>
                </c:pt>
                <c:pt idx="79">
                  <c:v>127355.71747800001</c:v>
                </c:pt>
                <c:pt idx="80">
                  <c:v>130641.83724899999</c:v>
                </c:pt>
                <c:pt idx="81">
                  <c:v>169706.79521099999</c:v>
                </c:pt>
                <c:pt idx="82">
                  <c:v>177060.56861699998</c:v>
                </c:pt>
                <c:pt idx="83">
                  <c:v>160626.400215</c:v>
                </c:pt>
                <c:pt idx="84">
                  <c:v>127888.37156100002</c:v>
                </c:pt>
                <c:pt idx="85">
                  <c:v>120994.52257099998</c:v>
                </c:pt>
                <c:pt idx="86">
                  <c:v>125311.37892000002</c:v>
                </c:pt>
                <c:pt idx="87">
                  <c:v>129750.97504999999</c:v>
                </c:pt>
                <c:pt idx="88">
                  <c:v>145407.73355100001</c:v>
                </c:pt>
                <c:pt idx="89">
                  <c:v>162655.71520500001</c:v>
                </c:pt>
                <c:pt idx="90">
                  <c:v>176103.02087899999</c:v>
                </c:pt>
                <c:pt idx="91">
                  <c:v>182216.26938400001</c:v>
                </c:pt>
                <c:pt idx="92">
                  <c:v>175013.65031699996</c:v>
                </c:pt>
                <c:pt idx="93">
                  <c:v>189431.56893499999</c:v>
                </c:pt>
                <c:pt idx="94">
                  <c:v>209350.68081199998</c:v>
                </c:pt>
                <c:pt idx="95">
                  <c:v>216175.32705599998</c:v>
                </c:pt>
                <c:pt idx="96">
                  <c:v>195377.65038899999</c:v>
                </c:pt>
                <c:pt idx="97">
                  <c:v>202060.01332900004</c:v>
                </c:pt>
                <c:pt idx="98">
                  <c:v>206532.93249799998</c:v>
                </c:pt>
                <c:pt idx="99">
                  <c:v>213019.23582900004</c:v>
                </c:pt>
                <c:pt idx="100">
                  <c:v>206759.39007699996</c:v>
                </c:pt>
                <c:pt idx="101">
                  <c:v>228545.03958399998</c:v>
                </c:pt>
                <c:pt idx="102">
                  <c:v>244983.39882100001</c:v>
                </c:pt>
                <c:pt idx="103">
                  <c:v>248688.93123399996</c:v>
                </c:pt>
                <c:pt idx="104">
                  <c:v>244193.88692199998</c:v>
                </c:pt>
                <c:pt idx="105">
                  <c:v>238016.15519599998</c:v>
                </c:pt>
                <c:pt idx="106">
                  <c:v>257006.88766399998</c:v>
                </c:pt>
                <c:pt idx="107">
                  <c:v>261520.87063199998</c:v>
                </c:pt>
                <c:pt idx="108">
                  <c:v>237815.91562700001</c:v>
                </c:pt>
                <c:pt idx="109">
                  <c:v>261931.61536200001</c:v>
                </c:pt>
                <c:pt idx="110">
                  <c:v>270428.34545499994</c:v>
                </c:pt>
                <c:pt idx="111">
                  <c:v>265711.84951700002</c:v>
                </c:pt>
                <c:pt idx="112">
                  <c:v>248721.70387200001</c:v>
                </c:pt>
                <c:pt idx="113">
                  <c:v>290317.90774</c:v>
                </c:pt>
                <c:pt idx="114">
                  <c:v>279437.46409600001</c:v>
                </c:pt>
                <c:pt idx="115">
                  <c:v>281376.54648299998</c:v>
                </c:pt>
                <c:pt idx="116">
                  <c:v>268684.55185599986</c:v>
                </c:pt>
              </c:numCache>
            </c:numRef>
          </c:val>
          <c:extLst xmlns:c16r2="http://schemas.microsoft.com/office/drawing/2015/06/chart">
            <c:ext xmlns:c16="http://schemas.microsoft.com/office/drawing/2014/chart" uri="{C3380CC4-5D6E-409C-BE32-E72D297353CC}">
              <c16:uniqueId val="{00000001-6C20-48D8-BF33-3C74B34E8D7D}"/>
            </c:ext>
          </c:extLst>
        </c:ser>
        <c:ser>
          <c:idx val="0"/>
          <c:order val="2"/>
          <c:tx>
            <c:v>SA Trade Balance</c:v>
          </c:tx>
          <c:spPr>
            <a:ln>
              <a:solidFill>
                <a:srgbClr val="797B7E"/>
              </a:solidFill>
            </a:ln>
          </c:spPr>
          <c:marker>
            <c:symbol val="none"/>
          </c:marker>
          <c:val>
            <c:numRef>
              <c:f>'Trade World'!$B$6:$B$150</c:f>
              <c:numCache>
                <c:formatCode>#,##0</c:formatCode>
                <c:ptCount val="145"/>
                <c:pt idx="0">
                  <c:v>8027.2735750000002</c:v>
                </c:pt>
                <c:pt idx="1">
                  <c:v>7839.822455999999</c:v>
                </c:pt>
                <c:pt idx="2">
                  <c:v>10008.759900000001</c:v>
                </c:pt>
                <c:pt idx="3">
                  <c:v>8931.4934039999971</c:v>
                </c:pt>
                <c:pt idx="4">
                  <c:v>8000.7837199999985</c:v>
                </c:pt>
                <c:pt idx="5">
                  <c:v>8864.1607210000002</c:v>
                </c:pt>
                <c:pt idx="6">
                  <c:v>10305.450567999997</c:v>
                </c:pt>
                <c:pt idx="7">
                  <c:v>10655.275380000001</c:v>
                </c:pt>
                <c:pt idx="8">
                  <c:v>9510.6352069999994</c:v>
                </c:pt>
                <c:pt idx="9">
                  <c:v>9854.1643899999981</c:v>
                </c:pt>
                <c:pt idx="10">
                  <c:v>8497.123462000005</c:v>
                </c:pt>
                <c:pt idx="11">
                  <c:v>10472.538322999999</c:v>
                </c:pt>
                <c:pt idx="12">
                  <c:v>7921.4371889999993</c:v>
                </c:pt>
                <c:pt idx="13">
                  <c:v>10350.925984999994</c:v>
                </c:pt>
                <c:pt idx="14">
                  <c:v>10073.055102999999</c:v>
                </c:pt>
                <c:pt idx="15">
                  <c:v>11582.787722999999</c:v>
                </c:pt>
                <c:pt idx="16">
                  <c:v>10391.077427999999</c:v>
                </c:pt>
                <c:pt idx="17">
                  <c:v>9660.3328540000002</c:v>
                </c:pt>
                <c:pt idx="18">
                  <c:v>9709.8258449999976</c:v>
                </c:pt>
                <c:pt idx="19">
                  <c:v>7853.4890719999994</c:v>
                </c:pt>
                <c:pt idx="20">
                  <c:v>11512.665766000002</c:v>
                </c:pt>
                <c:pt idx="21">
                  <c:v>13908.972359999996</c:v>
                </c:pt>
                <c:pt idx="22">
                  <c:v>11892.870728000002</c:v>
                </c:pt>
                <c:pt idx="23">
                  <c:v>13254.015401999999</c:v>
                </c:pt>
                <c:pt idx="24">
                  <c:v>5032.8448589999989</c:v>
                </c:pt>
                <c:pt idx="25">
                  <c:v>3548.3002780000024</c:v>
                </c:pt>
                <c:pt idx="26">
                  <c:v>2192.4161130000002</c:v>
                </c:pt>
                <c:pt idx="27">
                  <c:v>2378.1772129999995</c:v>
                </c:pt>
                <c:pt idx="28">
                  <c:v>1401.8210070000023</c:v>
                </c:pt>
                <c:pt idx="29">
                  <c:v>-689.03875999999957</c:v>
                </c:pt>
                <c:pt idx="30">
                  <c:v>337.36376999999993</c:v>
                </c:pt>
                <c:pt idx="31">
                  <c:v>941.95073100000081</c:v>
                </c:pt>
                <c:pt idx="32">
                  <c:v>-277.4402889999983</c:v>
                </c:pt>
                <c:pt idx="33">
                  <c:v>805.43619899999965</c:v>
                </c:pt>
                <c:pt idx="34">
                  <c:v>1425.2023420000039</c:v>
                </c:pt>
                <c:pt idx="35">
                  <c:v>2026.5434539999985</c:v>
                </c:pt>
                <c:pt idx="36">
                  <c:v>2783.0092349999977</c:v>
                </c:pt>
                <c:pt idx="37">
                  <c:v>6079.8113779999994</c:v>
                </c:pt>
                <c:pt idx="38">
                  <c:v>2330.2635059999993</c:v>
                </c:pt>
                <c:pt idx="39">
                  <c:v>-609.36357000000135</c:v>
                </c:pt>
                <c:pt idx="40">
                  <c:v>1470.6270799999984</c:v>
                </c:pt>
                <c:pt idx="41">
                  <c:v>3094.5168329999979</c:v>
                </c:pt>
                <c:pt idx="42">
                  <c:v>-1492.8640450000019</c:v>
                </c:pt>
                <c:pt idx="43">
                  <c:v>1629.1792499999972</c:v>
                </c:pt>
                <c:pt idx="44">
                  <c:v>5824.9073639999988</c:v>
                </c:pt>
                <c:pt idx="45">
                  <c:v>3525.9661620000047</c:v>
                </c:pt>
                <c:pt idx="46">
                  <c:v>4951.9490950000036</c:v>
                </c:pt>
                <c:pt idx="47">
                  <c:v>2445.4240639999989</c:v>
                </c:pt>
                <c:pt idx="48">
                  <c:v>5434.3623500000031</c:v>
                </c:pt>
                <c:pt idx="49">
                  <c:v>7828.2111589999995</c:v>
                </c:pt>
                <c:pt idx="50">
                  <c:v>2739.7752419999956</c:v>
                </c:pt>
                <c:pt idx="51">
                  <c:v>6317.924030999995</c:v>
                </c:pt>
                <c:pt idx="52">
                  <c:v>8455.2194969999982</c:v>
                </c:pt>
                <c:pt idx="53">
                  <c:v>10566.673992000004</c:v>
                </c:pt>
                <c:pt idx="54">
                  <c:v>4999.7188350000006</c:v>
                </c:pt>
                <c:pt idx="55">
                  <c:v>3026.4302140000004</c:v>
                </c:pt>
                <c:pt idx="56">
                  <c:v>10554.741832999995</c:v>
                </c:pt>
                <c:pt idx="57">
                  <c:v>11405.577043999991</c:v>
                </c:pt>
                <c:pt idx="58">
                  <c:v>3567.8202109999988</c:v>
                </c:pt>
                <c:pt idx="59">
                  <c:v>9757.770743999994</c:v>
                </c:pt>
                <c:pt idx="60">
                  <c:v>4996.9926819999973</c:v>
                </c:pt>
                <c:pt idx="61">
                  <c:v>4559.6511310000005</c:v>
                </c:pt>
                <c:pt idx="62">
                  <c:v>2766.6158600000053</c:v>
                </c:pt>
                <c:pt idx="63">
                  <c:v>-1201.8383200000026</c:v>
                </c:pt>
                <c:pt idx="64">
                  <c:v>1987.8995300000097</c:v>
                </c:pt>
                <c:pt idx="65">
                  <c:v>-8206.7561489999935</c:v>
                </c:pt>
                <c:pt idx="66">
                  <c:v>-6990.8723659999969</c:v>
                </c:pt>
                <c:pt idx="67">
                  <c:v>-8357.4209329999849</c:v>
                </c:pt>
                <c:pt idx="68">
                  <c:v>-8794.384885999998</c:v>
                </c:pt>
                <c:pt idx="69">
                  <c:v>-6352.3756719999956</c:v>
                </c:pt>
                <c:pt idx="70">
                  <c:v>-10252.127141999998</c:v>
                </c:pt>
                <c:pt idx="71">
                  <c:v>-7409.2121249999927</c:v>
                </c:pt>
                <c:pt idx="72">
                  <c:v>-18003.520637999984</c:v>
                </c:pt>
                <c:pt idx="73">
                  <c:v>-18146.313840999996</c:v>
                </c:pt>
                <c:pt idx="74">
                  <c:v>-16794.080762999991</c:v>
                </c:pt>
                <c:pt idx="75">
                  <c:v>-29339.614678000009</c:v>
                </c:pt>
                <c:pt idx="76">
                  <c:v>-23160.569585000005</c:v>
                </c:pt>
                <c:pt idx="77">
                  <c:v>-18288.260029000015</c:v>
                </c:pt>
                <c:pt idx="78">
                  <c:v>-28486.194627999979</c:v>
                </c:pt>
                <c:pt idx="79">
                  <c:v>-21910.239476999992</c:v>
                </c:pt>
                <c:pt idx="80">
                  <c:v>-27977.310899000004</c:v>
                </c:pt>
                <c:pt idx="81">
                  <c:v>-14757.062271000004</c:v>
                </c:pt>
                <c:pt idx="82">
                  <c:v>-32551.091642999992</c:v>
                </c:pt>
                <c:pt idx="83">
                  <c:v>-38740.163778999995</c:v>
                </c:pt>
                <c:pt idx="84">
                  <c:v>-23052.880151999998</c:v>
                </c:pt>
                <c:pt idx="85">
                  <c:v>-540.59032700001262</c:v>
                </c:pt>
                <c:pt idx="86">
                  <c:v>-3046.8774689999991</c:v>
                </c:pt>
                <c:pt idx="87">
                  <c:v>-11392.677689999995</c:v>
                </c:pt>
                <c:pt idx="88">
                  <c:v>2404.2059730000042</c:v>
                </c:pt>
                <c:pt idx="89">
                  <c:v>15098.452916999986</c:v>
                </c:pt>
                <c:pt idx="90">
                  <c:v>14165.568742000005</c:v>
                </c:pt>
                <c:pt idx="91">
                  <c:v>28465.286983000031</c:v>
                </c:pt>
                <c:pt idx="92">
                  <c:v>9260.8041849999845</c:v>
                </c:pt>
                <c:pt idx="93">
                  <c:v>16997.038591999997</c:v>
                </c:pt>
                <c:pt idx="94">
                  <c:v>13141.947256000014</c:v>
                </c:pt>
                <c:pt idx="95">
                  <c:v>4286.9241580000089</c:v>
                </c:pt>
                <c:pt idx="96">
                  <c:v>-7421.8393110000179</c:v>
                </c:pt>
                <c:pt idx="97">
                  <c:v>-4850.9630149999875</c:v>
                </c:pt>
                <c:pt idx="98">
                  <c:v>-13992.042916999984</c:v>
                </c:pt>
                <c:pt idx="99">
                  <c:v>-11735.899895999986</c:v>
                </c:pt>
                <c:pt idx="100">
                  <c:v>-21450.706360000011</c:v>
                </c:pt>
                <c:pt idx="101">
                  <c:v>-13809.329437999986</c:v>
                </c:pt>
                <c:pt idx="102">
                  <c:v>-27217.931714000009</c:v>
                </c:pt>
                <c:pt idx="103">
                  <c:v>-6601.3164340000094</c:v>
                </c:pt>
                <c:pt idx="104">
                  <c:v>-23817.758088999981</c:v>
                </c:pt>
                <c:pt idx="105">
                  <c:v>-17537.186906999996</c:v>
                </c:pt>
                <c:pt idx="106">
                  <c:v>-22686.330320999983</c:v>
                </c:pt>
                <c:pt idx="107">
                  <c:v>-18733.536882000019</c:v>
                </c:pt>
                <c:pt idx="108">
                  <c:v>-29538.767847000014</c:v>
                </c:pt>
                <c:pt idx="109">
                  <c:v>6895.3764260000034</c:v>
                </c:pt>
                <c:pt idx="110">
                  <c:v>-14389.951194000021</c:v>
                </c:pt>
                <c:pt idx="111">
                  <c:v>-15050.546287000006</c:v>
                </c:pt>
                <c:pt idx="112">
                  <c:v>-24273.636696999976</c:v>
                </c:pt>
                <c:pt idx="113">
                  <c:v>19362.964306999987</c:v>
                </c:pt>
                <c:pt idx="114">
                  <c:v>-1642.8773100000108</c:v>
                </c:pt>
                <c:pt idx="115">
                  <c:v>7343.0668789999918</c:v>
                </c:pt>
                <c:pt idx="116">
                  <c:v>4975.7468849999714</c:v>
                </c:pt>
              </c:numCache>
            </c:numRef>
          </c:val>
          <c:extLst xmlns:c16r2="http://schemas.microsoft.com/office/drawing/2015/06/chart">
            <c:ext xmlns:c16="http://schemas.microsoft.com/office/drawing/2014/chart" uri="{C3380CC4-5D6E-409C-BE32-E72D297353CC}">
              <c16:uniqueId val="{00000002-6C20-48D8-BF33-3C74B34E8D7D}"/>
            </c:ext>
          </c:extLst>
        </c:ser>
        <c:dLbls/>
        <c:marker val="1"/>
        <c:axId val="71357184"/>
        <c:axId val="71359104"/>
      </c:lineChart>
      <c:dateAx>
        <c:axId val="71357184"/>
        <c:scaling>
          <c:orientation val="minMax"/>
          <c:min val="39083"/>
        </c:scaling>
        <c:axPos val="b"/>
        <c:majorGridlines>
          <c:spPr>
            <a:ln>
              <a:solidFill>
                <a:sysClr val="window" lastClr="FFFFFF">
                  <a:lumMod val="75000"/>
                </a:sysClr>
              </a:solidFill>
              <a:prstDash val="dash"/>
            </a:ln>
          </c:spPr>
        </c:majorGridlines>
        <c:title>
          <c:tx>
            <c:rich>
              <a:bodyPr/>
              <a:lstStyle/>
              <a:p>
                <a:pPr>
                  <a:defRPr/>
                </a:pPr>
                <a:r>
                  <a:rPr lang="en-US" dirty="0" smtClean="0"/>
                  <a:t>Quarters</a:t>
                </a:r>
                <a:endParaRPr lang="en-US" dirty="0"/>
              </a:p>
            </c:rich>
          </c:tx>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71359104"/>
        <c:crosses val="autoZero"/>
        <c:lblOffset val="100"/>
        <c:baseTimeUnit val="months"/>
        <c:majorUnit val="1"/>
        <c:majorTimeUnit val="years"/>
      </c:dateAx>
      <c:valAx>
        <c:axId val="71359104"/>
        <c:scaling>
          <c:orientation val="minMax"/>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US"/>
                  <a:t>R billion per quarter</a:t>
                </a:r>
              </a:p>
            </c:rich>
          </c:tx>
        </c:title>
        <c:numFmt formatCode="General"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71357184"/>
        <c:crosses val="autoZero"/>
        <c:crossBetween val="between"/>
        <c:dispUnits>
          <c:builtInUnit val="thousands"/>
        </c:dispUnits>
      </c:valAx>
      <c:spPr>
        <a:solidFill>
          <a:srgbClr val="CCECFF"/>
        </a:solidFill>
        <a:ln>
          <a:solidFill>
            <a:sysClr val="window" lastClr="FFFFFF">
              <a:lumMod val="75000"/>
            </a:sysClr>
          </a:solidFill>
        </a:ln>
        <a:effectLst/>
      </c:spPr>
    </c:plotArea>
    <c:legend>
      <c:legendPos val="b"/>
      <c:layout>
        <c:manualLayout>
          <c:xMode val="edge"/>
          <c:yMode val="edge"/>
          <c:x val="0.58485719399784497"/>
          <c:y val="0.40011109876680384"/>
          <c:w val="0.36731660104986896"/>
          <c:h val="0.21649944877919555"/>
        </c:manualLayout>
      </c:layout>
    </c:legend>
    <c:plotVisOnly val="1"/>
    <c:dispBlanksAs val="gap"/>
  </c:chart>
  <c:spPr>
    <a:solidFill>
      <a:srgbClr val="FFFFFF"/>
    </a:solidFill>
    <a:ln w="9525" cap="flat" cmpd="sng" algn="ctr">
      <a:noFill/>
      <a:round/>
    </a:ln>
    <a:effectLst/>
  </c:spPr>
  <c:txPr>
    <a:bodyPr/>
    <a:lstStyle/>
    <a:p>
      <a:pPr>
        <a:defRPr>
          <a:latin typeface="Calibri" panose="020F0502020204030204" pitchFamily="34" charset="0"/>
          <a:cs typeface="Arial" panose="020B0604020202020204" pitchFamily="34" charset="0"/>
        </a:defRPr>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roundedCorners val="1"/>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Exports and imports to Africa</a:t>
            </a:r>
          </a:p>
        </c:rich>
      </c:tx>
      <c:overlay val="1"/>
    </c:title>
    <c:plotArea>
      <c:layout>
        <c:manualLayout>
          <c:layoutTarget val="inner"/>
          <c:xMode val="edge"/>
          <c:yMode val="edge"/>
          <c:x val="0.10051452298429869"/>
          <c:y val="0.11176652120395703"/>
          <c:w val="0.86833094925078802"/>
          <c:h val="0.75531166666666671"/>
        </c:manualLayout>
      </c:layout>
      <c:lineChart>
        <c:grouping val="standard"/>
        <c:ser>
          <c:idx val="1"/>
          <c:order val="0"/>
          <c:tx>
            <c:strRef>
              <c:f>'Trade Africa'!$I$3</c:f>
              <c:strCache>
                <c:ptCount val="1"/>
                <c:pt idx="0">
                  <c:v>Exports</c:v>
                </c:pt>
              </c:strCache>
            </c:strRef>
          </c:tx>
          <c:spPr>
            <a:ln>
              <a:solidFill>
                <a:srgbClr val="C00000"/>
              </a:solidFill>
            </a:ln>
          </c:spPr>
          <c:marker>
            <c:symbol val="none"/>
          </c:marker>
          <c:cat>
            <c:numRef>
              <c:f>'Trade World'!$A$6:$A$150</c:f>
              <c:numCache>
                <c:formatCode>mmm\-yy</c:formatCode>
                <c:ptCount val="145"/>
                <c:pt idx="0">
                  <c:v>32188</c:v>
                </c:pt>
                <c:pt idx="1">
                  <c:v>32278</c:v>
                </c:pt>
                <c:pt idx="2">
                  <c:v>32370</c:v>
                </c:pt>
                <c:pt idx="3">
                  <c:v>32462</c:v>
                </c:pt>
                <c:pt idx="4">
                  <c:v>32554</c:v>
                </c:pt>
                <c:pt idx="5">
                  <c:v>32643</c:v>
                </c:pt>
                <c:pt idx="6">
                  <c:v>32735</c:v>
                </c:pt>
                <c:pt idx="7">
                  <c:v>32827</c:v>
                </c:pt>
                <c:pt idx="8">
                  <c:v>32919</c:v>
                </c:pt>
                <c:pt idx="9">
                  <c:v>33008</c:v>
                </c:pt>
                <c:pt idx="10">
                  <c:v>33100</c:v>
                </c:pt>
                <c:pt idx="11">
                  <c:v>33192</c:v>
                </c:pt>
                <c:pt idx="12">
                  <c:v>33284</c:v>
                </c:pt>
                <c:pt idx="13">
                  <c:v>33373</c:v>
                </c:pt>
                <c:pt idx="14">
                  <c:v>33465</c:v>
                </c:pt>
                <c:pt idx="15">
                  <c:v>33557</c:v>
                </c:pt>
                <c:pt idx="16">
                  <c:v>33649</c:v>
                </c:pt>
                <c:pt idx="17">
                  <c:v>33739</c:v>
                </c:pt>
                <c:pt idx="18">
                  <c:v>33831</c:v>
                </c:pt>
                <c:pt idx="19">
                  <c:v>33923</c:v>
                </c:pt>
                <c:pt idx="20">
                  <c:v>34015</c:v>
                </c:pt>
                <c:pt idx="21">
                  <c:v>34104</c:v>
                </c:pt>
                <c:pt idx="22">
                  <c:v>34196</c:v>
                </c:pt>
                <c:pt idx="23">
                  <c:v>34288</c:v>
                </c:pt>
                <c:pt idx="24">
                  <c:v>34380</c:v>
                </c:pt>
                <c:pt idx="25">
                  <c:v>34469</c:v>
                </c:pt>
                <c:pt idx="26">
                  <c:v>34561</c:v>
                </c:pt>
                <c:pt idx="27">
                  <c:v>34653</c:v>
                </c:pt>
                <c:pt idx="28">
                  <c:v>34745</c:v>
                </c:pt>
                <c:pt idx="29">
                  <c:v>34834</c:v>
                </c:pt>
                <c:pt idx="30">
                  <c:v>34926</c:v>
                </c:pt>
                <c:pt idx="31">
                  <c:v>35018</c:v>
                </c:pt>
                <c:pt idx="32">
                  <c:v>35110</c:v>
                </c:pt>
                <c:pt idx="33">
                  <c:v>35200</c:v>
                </c:pt>
                <c:pt idx="34">
                  <c:v>35292</c:v>
                </c:pt>
                <c:pt idx="35">
                  <c:v>35384</c:v>
                </c:pt>
                <c:pt idx="36">
                  <c:v>35476</c:v>
                </c:pt>
                <c:pt idx="37">
                  <c:v>35565</c:v>
                </c:pt>
                <c:pt idx="38">
                  <c:v>35657</c:v>
                </c:pt>
                <c:pt idx="39">
                  <c:v>35749</c:v>
                </c:pt>
                <c:pt idx="40">
                  <c:v>35841</c:v>
                </c:pt>
                <c:pt idx="41">
                  <c:v>35930</c:v>
                </c:pt>
                <c:pt idx="42">
                  <c:v>36022</c:v>
                </c:pt>
                <c:pt idx="43">
                  <c:v>36114</c:v>
                </c:pt>
                <c:pt idx="44">
                  <c:v>36206</c:v>
                </c:pt>
                <c:pt idx="45">
                  <c:v>36295</c:v>
                </c:pt>
                <c:pt idx="46">
                  <c:v>36387</c:v>
                </c:pt>
                <c:pt idx="47">
                  <c:v>36479</c:v>
                </c:pt>
                <c:pt idx="48">
                  <c:v>36571</c:v>
                </c:pt>
                <c:pt idx="49">
                  <c:v>36661</c:v>
                </c:pt>
                <c:pt idx="50">
                  <c:v>36753</c:v>
                </c:pt>
                <c:pt idx="51">
                  <c:v>36845</c:v>
                </c:pt>
                <c:pt idx="52">
                  <c:v>36937</c:v>
                </c:pt>
                <c:pt idx="53">
                  <c:v>37026</c:v>
                </c:pt>
                <c:pt idx="54">
                  <c:v>37118</c:v>
                </c:pt>
                <c:pt idx="55">
                  <c:v>37210</c:v>
                </c:pt>
                <c:pt idx="56">
                  <c:v>37302</c:v>
                </c:pt>
                <c:pt idx="57">
                  <c:v>37391</c:v>
                </c:pt>
                <c:pt idx="58">
                  <c:v>37483</c:v>
                </c:pt>
                <c:pt idx="59">
                  <c:v>37575</c:v>
                </c:pt>
                <c:pt idx="60">
                  <c:v>37667</c:v>
                </c:pt>
                <c:pt idx="61">
                  <c:v>37756</c:v>
                </c:pt>
                <c:pt idx="62">
                  <c:v>37848</c:v>
                </c:pt>
                <c:pt idx="63">
                  <c:v>37940</c:v>
                </c:pt>
                <c:pt idx="64">
                  <c:v>38032</c:v>
                </c:pt>
                <c:pt idx="65">
                  <c:v>38122</c:v>
                </c:pt>
                <c:pt idx="66">
                  <c:v>38214</c:v>
                </c:pt>
                <c:pt idx="67">
                  <c:v>38306</c:v>
                </c:pt>
                <c:pt idx="68">
                  <c:v>38398</c:v>
                </c:pt>
                <c:pt idx="69">
                  <c:v>38487</c:v>
                </c:pt>
                <c:pt idx="70">
                  <c:v>38579</c:v>
                </c:pt>
                <c:pt idx="71">
                  <c:v>38671</c:v>
                </c:pt>
                <c:pt idx="72">
                  <c:v>38763</c:v>
                </c:pt>
                <c:pt idx="73">
                  <c:v>38852</c:v>
                </c:pt>
                <c:pt idx="74">
                  <c:v>38944</c:v>
                </c:pt>
                <c:pt idx="75">
                  <c:v>39036</c:v>
                </c:pt>
                <c:pt idx="76">
                  <c:v>39128</c:v>
                </c:pt>
                <c:pt idx="77">
                  <c:v>39217</c:v>
                </c:pt>
                <c:pt idx="78">
                  <c:v>39309</c:v>
                </c:pt>
                <c:pt idx="79">
                  <c:v>39401</c:v>
                </c:pt>
                <c:pt idx="80">
                  <c:v>39493</c:v>
                </c:pt>
                <c:pt idx="81">
                  <c:v>39583</c:v>
                </c:pt>
                <c:pt idx="82">
                  <c:v>39675</c:v>
                </c:pt>
                <c:pt idx="83">
                  <c:v>39767</c:v>
                </c:pt>
                <c:pt idx="84">
                  <c:v>39859</c:v>
                </c:pt>
                <c:pt idx="85">
                  <c:v>39948</c:v>
                </c:pt>
                <c:pt idx="86">
                  <c:v>40040</c:v>
                </c:pt>
                <c:pt idx="87">
                  <c:v>40132</c:v>
                </c:pt>
                <c:pt idx="88">
                  <c:v>40224</c:v>
                </c:pt>
                <c:pt idx="89">
                  <c:v>40313</c:v>
                </c:pt>
                <c:pt idx="90">
                  <c:v>40405</c:v>
                </c:pt>
                <c:pt idx="91">
                  <c:v>40497</c:v>
                </c:pt>
                <c:pt idx="92">
                  <c:v>40589</c:v>
                </c:pt>
                <c:pt idx="93">
                  <c:v>40678</c:v>
                </c:pt>
                <c:pt idx="94">
                  <c:v>40770</c:v>
                </c:pt>
                <c:pt idx="95">
                  <c:v>40862</c:v>
                </c:pt>
                <c:pt idx="96">
                  <c:v>40954</c:v>
                </c:pt>
                <c:pt idx="97">
                  <c:v>41044</c:v>
                </c:pt>
                <c:pt idx="98">
                  <c:v>41136</c:v>
                </c:pt>
                <c:pt idx="99">
                  <c:v>41228</c:v>
                </c:pt>
                <c:pt idx="100">
                  <c:v>41320</c:v>
                </c:pt>
                <c:pt idx="101">
                  <c:v>41409</c:v>
                </c:pt>
                <c:pt idx="102">
                  <c:v>41501</c:v>
                </c:pt>
                <c:pt idx="103">
                  <c:v>41593</c:v>
                </c:pt>
                <c:pt idx="104">
                  <c:v>41685</c:v>
                </c:pt>
                <c:pt idx="105">
                  <c:v>41774</c:v>
                </c:pt>
                <c:pt idx="106">
                  <c:v>41866</c:v>
                </c:pt>
                <c:pt idx="107">
                  <c:v>41958</c:v>
                </c:pt>
                <c:pt idx="108">
                  <c:v>42050</c:v>
                </c:pt>
                <c:pt idx="109">
                  <c:v>42139</c:v>
                </c:pt>
                <c:pt idx="110">
                  <c:v>42231</c:v>
                </c:pt>
                <c:pt idx="111">
                  <c:v>42323</c:v>
                </c:pt>
                <c:pt idx="112">
                  <c:v>42415</c:v>
                </c:pt>
                <c:pt idx="113">
                  <c:v>42505</c:v>
                </c:pt>
                <c:pt idx="114">
                  <c:v>42597</c:v>
                </c:pt>
                <c:pt idx="115">
                  <c:v>42689</c:v>
                </c:pt>
                <c:pt idx="116">
                  <c:v>42781</c:v>
                </c:pt>
                <c:pt idx="117">
                  <c:v>42870</c:v>
                </c:pt>
              </c:numCache>
            </c:numRef>
          </c:cat>
          <c:val>
            <c:numRef>
              <c:f>'Trade Africa'!$I$6:$I$150</c:f>
              <c:numCache>
                <c:formatCode>#,##0</c:formatCode>
                <c:ptCount val="145"/>
                <c:pt idx="0">
                  <c:v>494.98156199999994</c:v>
                </c:pt>
                <c:pt idx="1">
                  <c:v>487.14700900000008</c:v>
                </c:pt>
                <c:pt idx="2">
                  <c:v>627.48305800000003</c:v>
                </c:pt>
                <c:pt idx="3">
                  <c:v>553.865771</c:v>
                </c:pt>
                <c:pt idx="4">
                  <c:v>563.11966299999983</c:v>
                </c:pt>
                <c:pt idx="5">
                  <c:v>744.549036</c:v>
                </c:pt>
                <c:pt idx="6">
                  <c:v>809.99056199999984</c:v>
                </c:pt>
                <c:pt idx="7">
                  <c:v>894.04538200000002</c:v>
                </c:pt>
                <c:pt idx="8">
                  <c:v>763.0621779999999</c:v>
                </c:pt>
                <c:pt idx="9">
                  <c:v>834.82930599999997</c:v>
                </c:pt>
                <c:pt idx="10">
                  <c:v>984.52903000000003</c:v>
                </c:pt>
                <c:pt idx="11">
                  <c:v>998.06048399999997</c:v>
                </c:pt>
                <c:pt idx="12">
                  <c:v>940.98143500000003</c:v>
                </c:pt>
                <c:pt idx="13">
                  <c:v>993.61923999999999</c:v>
                </c:pt>
                <c:pt idx="14">
                  <c:v>1297.4641279999998</c:v>
                </c:pt>
                <c:pt idx="15">
                  <c:v>1457.780278</c:v>
                </c:pt>
                <c:pt idx="16">
                  <c:v>1291.659899</c:v>
                </c:pt>
                <c:pt idx="17">
                  <c:v>1474.8297689999999</c:v>
                </c:pt>
                <c:pt idx="18">
                  <c:v>1464.989724</c:v>
                </c:pt>
                <c:pt idx="19">
                  <c:v>1496.2286770000003</c:v>
                </c:pt>
                <c:pt idx="20">
                  <c:v>1313.7011970000001</c:v>
                </c:pt>
                <c:pt idx="21">
                  <c:v>1460.4876860000002</c:v>
                </c:pt>
                <c:pt idx="22">
                  <c:v>1594.6165630000003</c:v>
                </c:pt>
                <c:pt idx="23">
                  <c:v>2381.0323030000004</c:v>
                </c:pt>
                <c:pt idx="24">
                  <c:v>1817.1484009999997</c:v>
                </c:pt>
                <c:pt idx="25">
                  <c:v>2077.4185900000002</c:v>
                </c:pt>
                <c:pt idx="26">
                  <c:v>2549.8891170000006</c:v>
                </c:pt>
                <c:pt idx="27">
                  <c:v>2943.8614790000001</c:v>
                </c:pt>
                <c:pt idx="28">
                  <c:v>2669.7219009999999</c:v>
                </c:pt>
                <c:pt idx="29">
                  <c:v>2700.9301550000005</c:v>
                </c:pt>
                <c:pt idx="30">
                  <c:v>4071.9325600000002</c:v>
                </c:pt>
                <c:pt idx="31">
                  <c:v>3640.9902580000003</c:v>
                </c:pt>
                <c:pt idx="32">
                  <c:v>2937.4242079999999</c:v>
                </c:pt>
                <c:pt idx="33">
                  <c:v>3806.6088439999994</c:v>
                </c:pt>
                <c:pt idx="34">
                  <c:v>4513.9856710000004</c:v>
                </c:pt>
                <c:pt idx="35">
                  <c:v>4975.8886919999995</c:v>
                </c:pt>
                <c:pt idx="36">
                  <c:v>3326.6829469999998</c:v>
                </c:pt>
                <c:pt idx="37">
                  <c:v>4006.8821510000002</c:v>
                </c:pt>
                <c:pt idx="38">
                  <c:v>4212.930464</c:v>
                </c:pt>
                <c:pt idx="39">
                  <c:v>5395.8454890000003</c:v>
                </c:pt>
                <c:pt idx="40">
                  <c:v>3583.1006179999999</c:v>
                </c:pt>
                <c:pt idx="41">
                  <c:v>3611.1928809999995</c:v>
                </c:pt>
                <c:pt idx="42">
                  <c:v>4557.8814550000006</c:v>
                </c:pt>
                <c:pt idx="43">
                  <c:v>4336.7449069999993</c:v>
                </c:pt>
                <c:pt idx="44">
                  <c:v>4692.6056530000005</c:v>
                </c:pt>
                <c:pt idx="45">
                  <c:v>5211.574466</c:v>
                </c:pt>
                <c:pt idx="46">
                  <c:v>6086.8507300000001</c:v>
                </c:pt>
                <c:pt idx="47">
                  <c:v>6365.506496</c:v>
                </c:pt>
                <c:pt idx="48">
                  <c:v>5977.1252470000018</c:v>
                </c:pt>
                <c:pt idx="49">
                  <c:v>6346.4783709999992</c:v>
                </c:pt>
                <c:pt idx="50">
                  <c:v>6950.7640760000004</c:v>
                </c:pt>
                <c:pt idx="51">
                  <c:v>8469.6483979999994</c:v>
                </c:pt>
                <c:pt idx="52">
                  <c:v>6843.9717579999988</c:v>
                </c:pt>
                <c:pt idx="53">
                  <c:v>8533.7190490000012</c:v>
                </c:pt>
                <c:pt idx="54">
                  <c:v>7815.9788459999991</c:v>
                </c:pt>
                <c:pt idx="55">
                  <c:v>8853.224892000002</c:v>
                </c:pt>
                <c:pt idx="56">
                  <c:v>9588.1919720000005</c:v>
                </c:pt>
                <c:pt idx="57">
                  <c:v>10837.141750000004</c:v>
                </c:pt>
                <c:pt idx="58">
                  <c:v>9813.9161259999983</c:v>
                </c:pt>
                <c:pt idx="59">
                  <c:v>11416.657323999998</c:v>
                </c:pt>
                <c:pt idx="60">
                  <c:v>9042.4811549999977</c:v>
                </c:pt>
                <c:pt idx="61">
                  <c:v>9270.6275559999995</c:v>
                </c:pt>
                <c:pt idx="62">
                  <c:v>9566.3012620000009</c:v>
                </c:pt>
                <c:pt idx="63">
                  <c:v>9266.8785349999962</c:v>
                </c:pt>
                <c:pt idx="64">
                  <c:v>8118.9864529999995</c:v>
                </c:pt>
                <c:pt idx="65">
                  <c:v>9329.7004530000013</c:v>
                </c:pt>
                <c:pt idx="66">
                  <c:v>9250.3576279999961</c:v>
                </c:pt>
                <c:pt idx="67">
                  <c:v>10481.229074000003</c:v>
                </c:pt>
                <c:pt idx="68">
                  <c:v>8921.5906670000004</c:v>
                </c:pt>
                <c:pt idx="69">
                  <c:v>11111.253640999999</c:v>
                </c:pt>
                <c:pt idx="70">
                  <c:v>11952.354277</c:v>
                </c:pt>
                <c:pt idx="71">
                  <c:v>12137.146043000002</c:v>
                </c:pt>
                <c:pt idx="72">
                  <c:v>10226.320178</c:v>
                </c:pt>
                <c:pt idx="73">
                  <c:v>12430.857520999998</c:v>
                </c:pt>
                <c:pt idx="74">
                  <c:v>13270.394222000003</c:v>
                </c:pt>
                <c:pt idx="75">
                  <c:v>14019.848121000001</c:v>
                </c:pt>
                <c:pt idx="76">
                  <c:v>12332.640181999999</c:v>
                </c:pt>
                <c:pt idx="77">
                  <c:v>15591.986083999998</c:v>
                </c:pt>
                <c:pt idx="78">
                  <c:v>17737.328044999998</c:v>
                </c:pt>
                <c:pt idx="79">
                  <c:v>18522.646771</c:v>
                </c:pt>
                <c:pt idx="80">
                  <c:v>17006.777783000005</c:v>
                </c:pt>
                <c:pt idx="81">
                  <c:v>23867.137245999995</c:v>
                </c:pt>
                <c:pt idx="82">
                  <c:v>28191.509272999996</c:v>
                </c:pt>
                <c:pt idx="83">
                  <c:v>29762.687385000005</c:v>
                </c:pt>
                <c:pt idx="84">
                  <c:v>23145.425771999999</c:v>
                </c:pt>
                <c:pt idx="85">
                  <c:v>20334.273394000003</c:v>
                </c:pt>
                <c:pt idx="86">
                  <c:v>20703.807052</c:v>
                </c:pt>
                <c:pt idx="87">
                  <c:v>21842.438023999999</c:v>
                </c:pt>
                <c:pt idx="88">
                  <c:v>37197.753012000001</c:v>
                </c:pt>
                <c:pt idx="89">
                  <c:v>39017.300634000007</c:v>
                </c:pt>
                <c:pt idx="90">
                  <c:v>42869.982714000005</c:v>
                </c:pt>
                <c:pt idx="91">
                  <c:v>46502.673240999997</c:v>
                </c:pt>
                <c:pt idx="92">
                  <c:v>41844.405304</c:v>
                </c:pt>
                <c:pt idx="93">
                  <c:v>47128.283355</c:v>
                </c:pt>
                <c:pt idx="94">
                  <c:v>50224.802785</c:v>
                </c:pt>
                <c:pt idx="95">
                  <c:v>53447.675259000003</c:v>
                </c:pt>
                <c:pt idx="96">
                  <c:v>49495.788100999998</c:v>
                </c:pt>
                <c:pt idx="97">
                  <c:v>52059.745429999995</c:v>
                </c:pt>
                <c:pt idx="98">
                  <c:v>56534.751893000001</c:v>
                </c:pt>
                <c:pt idx="99">
                  <c:v>60513.343529000005</c:v>
                </c:pt>
                <c:pt idx="100">
                  <c:v>53404.848276000012</c:v>
                </c:pt>
                <c:pt idx="101">
                  <c:v>63548.802587000006</c:v>
                </c:pt>
                <c:pt idx="102">
                  <c:v>65924.022171999983</c:v>
                </c:pt>
                <c:pt idx="103">
                  <c:v>72825.508912000005</c:v>
                </c:pt>
                <c:pt idx="104">
                  <c:v>67690.196419</c:v>
                </c:pt>
                <c:pt idx="105">
                  <c:v>69064.191932000002</c:v>
                </c:pt>
                <c:pt idx="106">
                  <c:v>73672.334538999989</c:v>
                </c:pt>
                <c:pt idx="107">
                  <c:v>78365.272729000004</c:v>
                </c:pt>
                <c:pt idx="108">
                  <c:v>65935.150127000015</c:v>
                </c:pt>
                <c:pt idx="109">
                  <c:v>73218.019676999989</c:v>
                </c:pt>
                <c:pt idx="110">
                  <c:v>75283.964464000004</c:v>
                </c:pt>
                <c:pt idx="111">
                  <c:v>74395.795757999993</c:v>
                </c:pt>
                <c:pt idx="112">
                  <c:v>68082.360753999994</c:v>
                </c:pt>
                <c:pt idx="113">
                  <c:v>74945.113354000001</c:v>
                </c:pt>
                <c:pt idx="114">
                  <c:v>77133.746016999998</c:v>
                </c:pt>
                <c:pt idx="115">
                  <c:v>80206.959395000013</c:v>
                </c:pt>
                <c:pt idx="116">
                  <c:v>68118.532206999982</c:v>
                </c:pt>
              </c:numCache>
            </c:numRef>
          </c:val>
          <c:extLst xmlns:c16r2="http://schemas.microsoft.com/office/drawing/2015/06/chart">
            <c:ext xmlns:c16="http://schemas.microsoft.com/office/drawing/2014/chart" uri="{C3380CC4-5D6E-409C-BE32-E72D297353CC}">
              <c16:uniqueId val="{00000000-D2A1-429B-83F9-A9EED16CD336}"/>
            </c:ext>
          </c:extLst>
        </c:ser>
        <c:ser>
          <c:idx val="2"/>
          <c:order val="1"/>
          <c:tx>
            <c:strRef>
              <c:f>'Trade Africa'!$P$3</c:f>
              <c:strCache>
                <c:ptCount val="1"/>
                <c:pt idx="0">
                  <c:v>Imports</c:v>
                </c:pt>
              </c:strCache>
            </c:strRef>
          </c:tx>
          <c:marker>
            <c:symbol val="none"/>
          </c:marker>
          <c:cat>
            <c:numRef>
              <c:f>'Trade World'!$A$6:$A$150</c:f>
              <c:numCache>
                <c:formatCode>mmm\-yy</c:formatCode>
                <c:ptCount val="145"/>
                <c:pt idx="0">
                  <c:v>32188</c:v>
                </c:pt>
                <c:pt idx="1">
                  <c:v>32278</c:v>
                </c:pt>
                <c:pt idx="2">
                  <c:v>32370</c:v>
                </c:pt>
                <c:pt idx="3">
                  <c:v>32462</c:v>
                </c:pt>
                <c:pt idx="4">
                  <c:v>32554</c:v>
                </c:pt>
                <c:pt idx="5">
                  <c:v>32643</c:v>
                </c:pt>
                <c:pt idx="6">
                  <c:v>32735</c:v>
                </c:pt>
                <c:pt idx="7">
                  <c:v>32827</c:v>
                </c:pt>
                <c:pt idx="8">
                  <c:v>32919</c:v>
                </c:pt>
                <c:pt idx="9">
                  <c:v>33008</c:v>
                </c:pt>
                <c:pt idx="10">
                  <c:v>33100</c:v>
                </c:pt>
                <c:pt idx="11">
                  <c:v>33192</c:v>
                </c:pt>
                <c:pt idx="12">
                  <c:v>33284</c:v>
                </c:pt>
                <c:pt idx="13">
                  <c:v>33373</c:v>
                </c:pt>
                <c:pt idx="14">
                  <c:v>33465</c:v>
                </c:pt>
                <c:pt idx="15">
                  <c:v>33557</c:v>
                </c:pt>
                <c:pt idx="16">
                  <c:v>33649</c:v>
                </c:pt>
                <c:pt idx="17">
                  <c:v>33739</c:v>
                </c:pt>
                <c:pt idx="18">
                  <c:v>33831</c:v>
                </c:pt>
                <c:pt idx="19">
                  <c:v>33923</c:v>
                </c:pt>
                <c:pt idx="20">
                  <c:v>34015</c:v>
                </c:pt>
                <c:pt idx="21">
                  <c:v>34104</c:v>
                </c:pt>
                <c:pt idx="22">
                  <c:v>34196</c:v>
                </c:pt>
                <c:pt idx="23">
                  <c:v>34288</c:v>
                </c:pt>
                <c:pt idx="24">
                  <c:v>34380</c:v>
                </c:pt>
                <c:pt idx="25">
                  <c:v>34469</c:v>
                </c:pt>
                <c:pt idx="26">
                  <c:v>34561</c:v>
                </c:pt>
                <c:pt idx="27">
                  <c:v>34653</c:v>
                </c:pt>
                <c:pt idx="28">
                  <c:v>34745</c:v>
                </c:pt>
                <c:pt idx="29">
                  <c:v>34834</c:v>
                </c:pt>
                <c:pt idx="30">
                  <c:v>34926</c:v>
                </c:pt>
                <c:pt idx="31">
                  <c:v>35018</c:v>
                </c:pt>
                <c:pt idx="32">
                  <c:v>35110</c:v>
                </c:pt>
                <c:pt idx="33">
                  <c:v>35200</c:v>
                </c:pt>
                <c:pt idx="34">
                  <c:v>35292</c:v>
                </c:pt>
                <c:pt idx="35">
                  <c:v>35384</c:v>
                </c:pt>
                <c:pt idx="36">
                  <c:v>35476</c:v>
                </c:pt>
                <c:pt idx="37">
                  <c:v>35565</c:v>
                </c:pt>
                <c:pt idx="38">
                  <c:v>35657</c:v>
                </c:pt>
                <c:pt idx="39">
                  <c:v>35749</c:v>
                </c:pt>
                <c:pt idx="40">
                  <c:v>35841</c:v>
                </c:pt>
                <c:pt idx="41">
                  <c:v>35930</c:v>
                </c:pt>
                <c:pt idx="42">
                  <c:v>36022</c:v>
                </c:pt>
                <c:pt idx="43">
                  <c:v>36114</c:v>
                </c:pt>
                <c:pt idx="44">
                  <c:v>36206</c:v>
                </c:pt>
                <c:pt idx="45">
                  <c:v>36295</c:v>
                </c:pt>
                <c:pt idx="46">
                  <c:v>36387</c:v>
                </c:pt>
                <c:pt idx="47">
                  <c:v>36479</c:v>
                </c:pt>
                <c:pt idx="48">
                  <c:v>36571</c:v>
                </c:pt>
                <c:pt idx="49">
                  <c:v>36661</c:v>
                </c:pt>
                <c:pt idx="50">
                  <c:v>36753</c:v>
                </c:pt>
                <c:pt idx="51">
                  <c:v>36845</c:v>
                </c:pt>
                <c:pt idx="52">
                  <c:v>36937</c:v>
                </c:pt>
                <c:pt idx="53">
                  <c:v>37026</c:v>
                </c:pt>
                <c:pt idx="54">
                  <c:v>37118</c:v>
                </c:pt>
                <c:pt idx="55">
                  <c:v>37210</c:v>
                </c:pt>
                <c:pt idx="56">
                  <c:v>37302</c:v>
                </c:pt>
                <c:pt idx="57">
                  <c:v>37391</c:v>
                </c:pt>
                <c:pt idx="58">
                  <c:v>37483</c:v>
                </c:pt>
                <c:pt idx="59">
                  <c:v>37575</c:v>
                </c:pt>
                <c:pt idx="60">
                  <c:v>37667</c:v>
                </c:pt>
                <c:pt idx="61">
                  <c:v>37756</c:v>
                </c:pt>
                <c:pt idx="62">
                  <c:v>37848</c:v>
                </c:pt>
                <c:pt idx="63">
                  <c:v>37940</c:v>
                </c:pt>
                <c:pt idx="64">
                  <c:v>38032</c:v>
                </c:pt>
                <c:pt idx="65">
                  <c:v>38122</c:v>
                </c:pt>
                <c:pt idx="66">
                  <c:v>38214</c:v>
                </c:pt>
                <c:pt idx="67">
                  <c:v>38306</c:v>
                </c:pt>
                <c:pt idx="68">
                  <c:v>38398</c:v>
                </c:pt>
                <c:pt idx="69">
                  <c:v>38487</c:v>
                </c:pt>
                <c:pt idx="70">
                  <c:v>38579</c:v>
                </c:pt>
                <c:pt idx="71">
                  <c:v>38671</c:v>
                </c:pt>
                <c:pt idx="72">
                  <c:v>38763</c:v>
                </c:pt>
                <c:pt idx="73">
                  <c:v>38852</c:v>
                </c:pt>
                <c:pt idx="74">
                  <c:v>38944</c:v>
                </c:pt>
                <c:pt idx="75">
                  <c:v>39036</c:v>
                </c:pt>
                <c:pt idx="76">
                  <c:v>39128</c:v>
                </c:pt>
                <c:pt idx="77">
                  <c:v>39217</c:v>
                </c:pt>
                <c:pt idx="78">
                  <c:v>39309</c:v>
                </c:pt>
                <c:pt idx="79">
                  <c:v>39401</c:v>
                </c:pt>
                <c:pt idx="80">
                  <c:v>39493</c:v>
                </c:pt>
                <c:pt idx="81">
                  <c:v>39583</c:v>
                </c:pt>
                <c:pt idx="82">
                  <c:v>39675</c:v>
                </c:pt>
                <c:pt idx="83">
                  <c:v>39767</c:v>
                </c:pt>
                <c:pt idx="84">
                  <c:v>39859</c:v>
                </c:pt>
                <c:pt idx="85">
                  <c:v>39948</c:v>
                </c:pt>
                <c:pt idx="86">
                  <c:v>40040</c:v>
                </c:pt>
                <c:pt idx="87">
                  <c:v>40132</c:v>
                </c:pt>
                <c:pt idx="88">
                  <c:v>40224</c:v>
                </c:pt>
                <c:pt idx="89">
                  <c:v>40313</c:v>
                </c:pt>
                <c:pt idx="90">
                  <c:v>40405</c:v>
                </c:pt>
                <c:pt idx="91">
                  <c:v>40497</c:v>
                </c:pt>
                <c:pt idx="92">
                  <c:v>40589</c:v>
                </c:pt>
                <c:pt idx="93">
                  <c:v>40678</c:v>
                </c:pt>
                <c:pt idx="94">
                  <c:v>40770</c:v>
                </c:pt>
                <c:pt idx="95">
                  <c:v>40862</c:v>
                </c:pt>
                <c:pt idx="96">
                  <c:v>40954</c:v>
                </c:pt>
                <c:pt idx="97">
                  <c:v>41044</c:v>
                </c:pt>
                <c:pt idx="98">
                  <c:v>41136</c:v>
                </c:pt>
                <c:pt idx="99">
                  <c:v>41228</c:v>
                </c:pt>
                <c:pt idx="100">
                  <c:v>41320</c:v>
                </c:pt>
                <c:pt idx="101">
                  <c:v>41409</c:v>
                </c:pt>
                <c:pt idx="102">
                  <c:v>41501</c:v>
                </c:pt>
                <c:pt idx="103">
                  <c:v>41593</c:v>
                </c:pt>
                <c:pt idx="104">
                  <c:v>41685</c:v>
                </c:pt>
                <c:pt idx="105">
                  <c:v>41774</c:v>
                </c:pt>
                <c:pt idx="106">
                  <c:v>41866</c:v>
                </c:pt>
                <c:pt idx="107">
                  <c:v>41958</c:v>
                </c:pt>
                <c:pt idx="108">
                  <c:v>42050</c:v>
                </c:pt>
                <c:pt idx="109">
                  <c:v>42139</c:v>
                </c:pt>
                <c:pt idx="110">
                  <c:v>42231</c:v>
                </c:pt>
                <c:pt idx="111">
                  <c:v>42323</c:v>
                </c:pt>
                <c:pt idx="112">
                  <c:v>42415</c:v>
                </c:pt>
                <c:pt idx="113">
                  <c:v>42505</c:v>
                </c:pt>
                <c:pt idx="114">
                  <c:v>42597</c:v>
                </c:pt>
                <c:pt idx="115">
                  <c:v>42689</c:v>
                </c:pt>
                <c:pt idx="116">
                  <c:v>42781</c:v>
                </c:pt>
                <c:pt idx="117">
                  <c:v>42870</c:v>
                </c:pt>
              </c:numCache>
            </c:numRef>
          </c:cat>
          <c:val>
            <c:numRef>
              <c:f>'Trade Africa'!$P$6:$P$150</c:f>
              <c:numCache>
                <c:formatCode>#,##0</c:formatCode>
                <c:ptCount val="145"/>
                <c:pt idx="0">
                  <c:v>155.82812700000005</c:v>
                </c:pt>
                <c:pt idx="1">
                  <c:v>119.82958699999999</c:v>
                </c:pt>
                <c:pt idx="2">
                  <c:v>152.14859299999998</c:v>
                </c:pt>
                <c:pt idx="3">
                  <c:v>221.32190500000002</c:v>
                </c:pt>
                <c:pt idx="4">
                  <c:v>161.803833</c:v>
                </c:pt>
                <c:pt idx="5">
                  <c:v>168.90863300000001</c:v>
                </c:pt>
                <c:pt idx="6">
                  <c:v>182.909537</c:v>
                </c:pt>
                <c:pt idx="7">
                  <c:v>171.32393500000001</c:v>
                </c:pt>
                <c:pt idx="8">
                  <c:v>158.02507700000001</c:v>
                </c:pt>
                <c:pt idx="9">
                  <c:v>159.42783200000002</c:v>
                </c:pt>
                <c:pt idx="10">
                  <c:v>200.23748700000002</c:v>
                </c:pt>
                <c:pt idx="11">
                  <c:v>203.70168099999998</c:v>
                </c:pt>
                <c:pt idx="12">
                  <c:v>203.96464599999999</c:v>
                </c:pt>
                <c:pt idx="13">
                  <c:v>151.33342100000002</c:v>
                </c:pt>
                <c:pt idx="14">
                  <c:v>225.80710700000003</c:v>
                </c:pt>
                <c:pt idx="15">
                  <c:v>206.12499600000001</c:v>
                </c:pt>
                <c:pt idx="16">
                  <c:v>304.65354000000002</c:v>
                </c:pt>
                <c:pt idx="17">
                  <c:v>284.91870199999994</c:v>
                </c:pt>
                <c:pt idx="18">
                  <c:v>266.76789200000002</c:v>
                </c:pt>
                <c:pt idx="19">
                  <c:v>353.85056400000002</c:v>
                </c:pt>
                <c:pt idx="20">
                  <c:v>228.94934499999999</c:v>
                </c:pt>
                <c:pt idx="21">
                  <c:v>238.51243700000003</c:v>
                </c:pt>
                <c:pt idx="22">
                  <c:v>372.09591299999994</c:v>
                </c:pt>
                <c:pt idx="23">
                  <c:v>424.13658899999996</c:v>
                </c:pt>
                <c:pt idx="24">
                  <c:v>498.44937299999992</c:v>
                </c:pt>
                <c:pt idx="25">
                  <c:v>550.76529899999991</c:v>
                </c:pt>
                <c:pt idx="26">
                  <c:v>584.21499900000003</c:v>
                </c:pt>
                <c:pt idx="27">
                  <c:v>581.18720099999996</c:v>
                </c:pt>
                <c:pt idx="28">
                  <c:v>653.53765899999985</c:v>
                </c:pt>
                <c:pt idx="29">
                  <c:v>632.985814</c:v>
                </c:pt>
                <c:pt idx="30">
                  <c:v>725.37254199999984</c:v>
                </c:pt>
                <c:pt idx="31">
                  <c:v>662.094244</c:v>
                </c:pt>
                <c:pt idx="32">
                  <c:v>812.27032000000008</c:v>
                </c:pt>
                <c:pt idx="33">
                  <c:v>560.07742599999983</c:v>
                </c:pt>
                <c:pt idx="34">
                  <c:v>737.919534</c:v>
                </c:pt>
                <c:pt idx="35">
                  <c:v>766.89301799999998</c:v>
                </c:pt>
                <c:pt idx="36">
                  <c:v>1001.7629139999999</c:v>
                </c:pt>
                <c:pt idx="37">
                  <c:v>937.05119599999989</c:v>
                </c:pt>
                <c:pt idx="38">
                  <c:v>1110.1731579999998</c:v>
                </c:pt>
                <c:pt idx="39">
                  <c:v>1117.575945</c:v>
                </c:pt>
                <c:pt idx="40">
                  <c:v>956.08828700000004</c:v>
                </c:pt>
                <c:pt idx="41">
                  <c:v>799.98970999999995</c:v>
                </c:pt>
                <c:pt idx="42">
                  <c:v>698.4644679999999</c:v>
                </c:pt>
                <c:pt idx="43">
                  <c:v>762.54517499999997</c:v>
                </c:pt>
                <c:pt idx="44">
                  <c:v>730.67246699999998</c:v>
                </c:pt>
                <c:pt idx="45">
                  <c:v>917.93009699999993</c:v>
                </c:pt>
                <c:pt idx="46">
                  <c:v>928.80927799999984</c:v>
                </c:pt>
                <c:pt idx="47">
                  <c:v>1680.8539929999997</c:v>
                </c:pt>
                <c:pt idx="48">
                  <c:v>924.95129799999972</c:v>
                </c:pt>
                <c:pt idx="49">
                  <c:v>795.35332199999993</c:v>
                </c:pt>
                <c:pt idx="50">
                  <c:v>972.61188600000003</c:v>
                </c:pt>
                <c:pt idx="51">
                  <c:v>1475.5729879999999</c:v>
                </c:pt>
                <c:pt idx="52">
                  <c:v>1070.5679560000001</c:v>
                </c:pt>
                <c:pt idx="53">
                  <c:v>1550.5260089999999</c:v>
                </c:pt>
                <c:pt idx="54">
                  <c:v>1471.21604</c:v>
                </c:pt>
                <c:pt idx="55">
                  <c:v>1508.9650700000002</c:v>
                </c:pt>
                <c:pt idx="56">
                  <c:v>2603.2453330000003</c:v>
                </c:pt>
                <c:pt idx="57">
                  <c:v>2981.406978</c:v>
                </c:pt>
                <c:pt idx="58">
                  <c:v>2211.3850380000003</c:v>
                </c:pt>
                <c:pt idx="59">
                  <c:v>2081.6404009999997</c:v>
                </c:pt>
                <c:pt idx="60">
                  <c:v>1723.760612</c:v>
                </c:pt>
                <c:pt idx="61">
                  <c:v>2147.4330910000003</c:v>
                </c:pt>
                <c:pt idx="62">
                  <c:v>2313.2678549999996</c:v>
                </c:pt>
                <c:pt idx="63">
                  <c:v>1980.300189</c:v>
                </c:pt>
                <c:pt idx="64">
                  <c:v>1628.4708969999999</c:v>
                </c:pt>
                <c:pt idx="65">
                  <c:v>4647.7939139999999</c:v>
                </c:pt>
                <c:pt idx="66">
                  <c:v>3565.9937750000004</c:v>
                </c:pt>
                <c:pt idx="67">
                  <c:v>3114.3803300000004</c:v>
                </c:pt>
                <c:pt idx="68">
                  <c:v>3127.8658350000001</c:v>
                </c:pt>
                <c:pt idx="69">
                  <c:v>3651.2716059999998</c:v>
                </c:pt>
                <c:pt idx="70">
                  <c:v>6451.9685159999999</c:v>
                </c:pt>
                <c:pt idx="71">
                  <c:v>2898.3541560000003</c:v>
                </c:pt>
                <c:pt idx="72">
                  <c:v>3369.9283759999998</c:v>
                </c:pt>
                <c:pt idx="73">
                  <c:v>8282.5522660000006</c:v>
                </c:pt>
                <c:pt idx="74">
                  <c:v>7212.7380669999993</c:v>
                </c:pt>
                <c:pt idx="75">
                  <c:v>10339.718535</c:v>
                </c:pt>
                <c:pt idx="76">
                  <c:v>8771.3720869999979</c:v>
                </c:pt>
                <c:pt idx="77">
                  <c:v>9266.9502080000002</c:v>
                </c:pt>
                <c:pt idx="78">
                  <c:v>10152.347820999998</c:v>
                </c:pt>
                <c:pt idx="79">
                  <c:v>12569.840215</c:v>
                </c:pt>
                <c:pt idx="80">
                  <c:v>11211.612388000001</c:v>
                </c:pt>
                <c:pt idx="81">
                  <c:v>16213.843661000003</c:v>
                </c:pt>
                <c:pt idx="82">
                  <c:v>22634.012074999995</c:v>
                </c:pt>
                <c:pt idx="83">
                  <c:v>23461.038286999996</c:v>
                </c:pt>
                <c:pt idx="84">
                  <c:v>9355.4800969999978</c:v>
                </c:pt>
                <c:pt idx="85">
                  <c:v>7993.07413</c:v>
                </c:pt>
                <c:pt idx="86">
                  <c:v>8872.4529159999984</c:v>
                </c:pt>
                <c:pt idx="87">
                  <c:v>14116.383691999998</c:v>
                </c:pt>
                <c:pt idx="88">
                  <c:v>15629.232408000003</c:v>
                </c:pt>
                <c:pt idx="89">
                  <c:v>12088.489304000001</c:v>
                </c:pt>
                <c:pt idx="90">
                  <c:v>17466.355412000001</c:v>
                </c:pt>
                <c:pt idx="91">
                  <c:v>13406.081921000001</c:v>
                </c:pt>
                <c:pt idx="92">
                  <c:v>15724.028455000001</c:v>
                </c:pt>
                <c:pt idx="93">
                  <c:v>16633.993815000009</c:v>
                </c:pt>
                <c:pt idx="94">
                  <c:v>16733.313747999997</c:v>
                </c:pt>
                <c:pt idx="95">
                  <c:v>19639.434235000001</c:v>
                </c:pt>
                <c:pt idx="96">
                  <c:v>19713.447136000003</c:v>
                </c:pt>
                <c:pt idx="97">
                  <c:v>23645.745284000004</c:v>
                </c:pt>
                <c:pt idx="98">
                  <c:v>30221.858345000001</c:v>
                </c:pt>
                <c:pt idx="99">
                  <c:v>25010.568966999996</c:v>
                </c:pt>
                <c:pt idx="100">
                  <c:v>29773.588810000005</c:v>
                </c:pt>
                <c:pt idx="101">
                  <c:v>28581.272202</c:v>
                </c:pt>
                <c:pt idx="102">
                  <c:v>26788.967452000004</c:v>
                </c:pt>
                <c:pt idx="103">
                  <c:v>29900.487880000008</c:v>
                </c:pt>
                <c:pt idx="104">
                  <c:v>35362.581880000005</c:v>
                </c:pt>
                <c:pt idx="105">
                  <c:v>32300.307360999996</c:v>
                </c:pt>
                <c:pt idx="106">
                  <c:v>34297.618462999999</c:v>
                </c:pt>
                <c:pt idx="107">
                  <c:v>39083.432784999997</c:v>
                </c:pt>
                <c:pt idx="108">
                  <c:v>33699.555203000011</c:v>
                </c:pt>
                <c:pt idx="109">
                  <c:v>23996.811729999998</c:v>
                </c:pt>
                <c:pt idx="110">
                  <c:v>26721.979048999998</c:v>
                </c:pt>
                <c:pt idx="111">
                  <c:v>30293.948279</c:v>
                </c:pt>
                <c:pt idx="112">
                  <c:v>28496.227609000001</c:v>
                </c:pt>
                <c:pt idx="113">
                  <c:v>26847.207434000004</c:v>
                </c:pt>
                <c:pt idx="114">
                  <c:v>29615.923069</c:v>
                </c:pt>
                <c:pt idx="115">
                  <c:v>27633.614768999996</c:v>
                </c:pt>
                <c:pt idx="116">
                  <c:v>29096.634387999995</c:v>
                </c:pt>
              </c:numCache>
            </c:numRef>
          </c:val>
          <c:extLst xmlns:c16r2="http://schemas.microsoft.com/office/drawing/2015/06/chart">
            <c:ext xmlns:c16="http://schemas.microsoft.com/office/drawing/2014/chart" uri="{C3380CC4-5D6E-409C-BE32-E72D297353CC}">
              <c16:uniqueId val="{00000001-D2A1-429B-83F9-A9EED16CD336}"/>
            </c:ext>
          </c:extLst>
        </c:ser>
        <c:ser>
          <c:idx val="0"/>
          <c:order val="2"/>
          <c:tx>
            <c:v>Trade balance with Africa</c:v>
          </c:tx>
          <c:spPr>
            <a:ln>
              <a:solidFill>
                <a:srgbClr val="797B7E"/>
              </a:solidFill>
            </a:ln>
          </c:spPr>
          <c:marker>
            <c:symbol val="none"/>
          </c:marker>
          <c:val>
            <c:numRef>
              <c:f>'Trade Africa'!$B$6:$B$150</c:f>
              <c:numCache>
                <c:formatCode>#,##0</c:formatCode>
                <c:ptCount val="145"/>
                <c:pt idx="0">
                  <c:v>339.153435</c:v>
                </c:pt>
                <c:pt idx="1">
                  <c:v>367.31742200000002</c:v>
                </c:pt>
                <c:pt idx="2">
                  <c:v>475.33446500000002</c:v>
                </c:pt>
                <c:pt idx="3">
                  <c:v>332.54386599999998</c:v>
                </c:pt>
                <c:pt idx="4">
                  <c:v>401.31582999999995</c:v>
                </c:pt>
                <c:pt idx="5">
                  <c:v>575.64040299999999</c:v>
                </c:pt>
                <c:pt idx="6">
                  <c:v>627.08102499999984</c:v>
                </c:pt>
                <c:pt idx="7">
                  <c:v>722.72144700000001</c:v>
                </c:pt>
                <c:pt idx="8">
                  <c:v>605.03710099999989</c:v>
                </c:pt>
                <c:pt idx="9">
                  <c:v>675.40147400000001</c:v>
                </c:pt>
                <c:pt idx="10">
                  <c:v>784.29154300000005</c:v>
                </c:pt>
                <c:pt idx="11">
                  <c:v>794.35880299999997</c:v>
                </c:pt>
                <c:pt idx="12">
                  <c:v>737.01678900000002</c:v>
                </c:pt>
                <c:pt idx="13">
                  <c:v>842.28581899999995</c:v>
                </c:pt>
                <c:pt idx="14">
                  <c:v>1071.657021</c:v>
                </c:pt>
                <c:pt idx="15">
                  <c:v>1251.6552819999999</c:v>
                </c:pt>
                <c:pt idx="16">
                  <c:v>987.00635899999997</c:v>
                </c:pt>
                <c:pt idx="17">
                  <c:v>1189.9110670000002</c:v>
                </c:pt>
                <c:pt idx="18">
                  <c:v>1198.2218319999999</c:v>
                </c:pt>
                <c:pt idx="19">
                  <c:v>1142.378113</c:v>
                </c:pt>
                <c:pt idx="20">
                  <c:v>1084.7518520000001</c:v>
                </c:pt>
                <c:pt idx="21">
                  <c:v>1221.9752489999998</c:v>
                </c:pt>
                <c:pt idx="22">
                  <c:v>1222.5206499999999</c:v>
                </c:pt>
                <c:pt idx="23">
                  <c:v>1956.895714</c:v>
                </c:pt>
                <c:pt idx="24">
                  <c:v>1318.6990279999998</c:v>
                </c:pt>
                <c:pt idx="25">
                  <c:v>1526.6532909999999</c:v>
                </c:pt>
                <c:pt idx="26">
                  <c:v>1965.6741179999997</c:v>
                </c:pt>
                <c:pt idx="27">
                  <c:v>2362.6742780000004</c:v>
                </c:pt>
                <c:pt idx="28">
                  <c:v>2016.1842419999996</c:v>
                </c:pt>
                <c:pt idx="29">
                  <c:v>2067.9443409999999</c:v>
                </c:pt>
                <c:pt idx="30">
                  <c:v>3346.5600180000001</c:v>
                </c:pt>
                <c:pt idx="31">
                  <c:v>2978.8960140000004</c:v>
                </c:pt>
                <c:pt idx="32">
                  <c:v>2125.1538879999998</c:v>
                </c:pt>
                <c:pt idx="33">
                  <c:v>3246.5314180000005</c:v>
                </c:pt>
                <c:pt idx="34">
                  <c:v>3776.0661370000007</c:v>
                </c:pt>
                <c:pt idx="35">
                  <c:v>4208.9956740000016</c:v>
                </c:pt>
                <c:pt idx="36">
                  <c:v>2324.9200330000003</c:v>
                </c:pt>
                <c:pt idx="37">
                  <c:v>3069.8309550000004</c:v>
                </c:pt>
                <c:pt idx="38">
                  <c:v>3102.7573060000004</c:v>
                </c:pt>
                <c:pt idx="39">
                  <c:v>4278.2695440000016</c:v>
                </c:pt>
                <c:pt idx="40">
                  <c:v>2627.0123310000004</c:v>
                </c:pt>
                <c:pt idx="41">
                  <c:v>2811.2031710000001</c:v>
                </c:pt>
                <c:pt idx="42">
                  <c:v>3859.4169869999996</c:v>
                </c:pt>
                <c:pt idx="43">
                  <c:v>3574.1997320000005</c:v>
                </c:pt>
                <c:pt idx="44">
                  <c:v>3961.9331860000002</c:v>
                </c:pt>
                <c:pt idx="45">
                  <c:v>4293.6443690000006</c:v>
                </c:pt>
                <c:pt idx="46">
                  <c:v>5158.0414519999995</c:v>
                </c:pt>
                <c:pt idx="47">
                  <c:v>4684.6525030000012</c:v>
                </c:pt>
                <c:pt idx="48">
                  <c:v>5052.173949</c:v>
                </c:pt>
                <c:pt idx="49">
                  <c:v>5551.1250490000011</c:v>
                </c:pt>
                <c:pt idx="50">
                  <c:v>5978.1521900000016</c:v>
                </c:pt>
                <c:pt idx="51">
                  <c:v>6994.0754100000004</c:v>
                </c:pt>
                <c:pt idx="52">
                  <c:v>5773.4038019999998</c:v>
                </c:pt>
                <c:pt idx="53">
                  <c:v>6983.1930400000001</c:v>
                </c:pt>
                <c:pt idx="54">
                  <c:v>6344.7628060000006</c:v>
                </c:pt>
                <c:pt idx="55">
                  <c:v>7344.259822</c:v>
                </c:pt>
                <c:pt idx="56">
                  <c:v>6984.9466390000016</c:v>
                </c:pt>
                <c:pt idx="57">
                  <c:v>7855.7347719999998</c:v>
                </c:pt>
                <c:pt idx="58">
                  <c:v>7602.5310879999997</c:v>
                </c:pt>
                <c:pt idx="59">
                  <c:v>9335.0169229999974</c:v>
                </c:pt>
                <c:pt idx="60">
                  <c:v>7318.7205430000004</c:v>
                </c:pt>
                <c:pt idx="61">
                  <c:v>7123.1944650000014</c:v>
                </c:pt>
                <c:pt idx="62">
                  <c:v>7253.0334069999999</c:v>
                </c:pt>
                <c:pt idx="63">
                  <c:v>7286.5783459999993</c:v>
                </c:pt>
                <c:pt idx="64">
                  <c:v>6490.5155560000003</c:v>
                </c:pt>
                <c:pt idx="65">
                  <c:v>4681.9065390000005</c:v>
                </c:pt>
                <c:pt idx="66">
                  <c:v>5684.3638529999998</c:v>
                </c:pt>
                <c:pt idx="67">
                  <c:v>7366.8487440000008</c:v>
                </c:pt>
                <c:pt idx="68">
                  <c:v>5793.7248320000008</c:v>
                </c:pt>
                <c:pt idx="69">
                  <c:v>7459.982035</c:v>
                </c:pt>
                <c:pt idx="70">
                  <c:v>5500.3857610000014</c:v>
                </c:pt>
                <c:pt idx="71">
                  <c:v>9238.791887000003</c:v>
                </c:pt>
                <c:pt idx="72">
                  <c:v>6856.3918020000001</c:v>
                </c:pt>
                <c:pt idx="73">
                  <c:v>4148.3052550000002</c:v>
                </c:pt>
                <c:pt idx="74">
                  <c:v>6057.6561550000015</c:v>
                </c:pt>
                <c:pt idx="75">
                  <c:v>3680.1295860000009</c:v>
                </c:pt>
                <c:pt idx="76">
                  <c:v>3561.268094999999</c:v>
                </c:pt>
                <c:pt idx="77">
                  <c:v>6325.0358759999999</c:v>
                </c:pt>
                <c:pt idx="78">
                  <c:v>7584.9802239999999</c:v>
                </c:pt>
                <c:pt idx="79">
                  <c:v>5952.8065560000005</c:v>
                </c:pt>
                <c:pt idx="80">
                  <c:v>5795.1653950000018</c:v>
                </c:pt>
                <c:pt idx="81">
                  <c:v>7653.2935849999985</c:v>
                </c:pt>
                <c:pt idx="82">
                  <c:v>5557.4971980000009</c:v>
                </c:pt>
                <c:pt idx="83">
                  <c:v>6301.6490980000026</c:v>
                </c:pt>
                <c:pt idx="84">
                  <c:v>13789.945674999997</c:v>
                </c:pt>
                <c:pt idx="85">
                  <c:v>12341.199263999999</c:v>
                </c:pt>
                <c:pt idx="86">
                  <c:v>11831.354135999998</c:v>
                </c:pt>
                <c:pt idx="87">
                  <c:v>7726.0543320000006</c:v>
                </c:pt>
                <c:pt idx="88">
                  <c:v>21568.520604000001</c:v>
                </c:pt>
                <c:pt idx="89">
                  <c:v>26928.811329999993</c:v>
                </c:pt>
                <c:pt idx="90">
                  <c:v>25403.627301999997</c:v>
                </c:pt>
                <c:pt idx="91">
                  <c:v>33096.591319999992</c:v>
                </c:pt>
                <c:pt idx="92">
                  <c:v>26120.376849</c:v>
                </c:pt>
                <c:pt idx="93">
                  <c:v>30494.289539999994</c:v>
                </c:pt>
                <c:pt idx="94">
                  <c:v>33491.489037000007</c:v>
                </c:pt>
                <c:pt idx="95">
                  <c:v>33808.241023999995</c:v>
                </c:pt>
                <c:pt idx="96">
                  <c:v>29782.340964999996</c:v>
                </c:pt>
                <c:pt idx="97">
                  <c:v>28414.000146000002</c:v>
                </c:pt>
                <c:pt idx="98">
                  <c:v>26312.893547999996</c:v>
                </c:pt>
                <c:pt idx="99">
                  <c:v>35502.774561999999</c:v>
                </c:pt>
                <c:pt idx="100">
                  <c:v>23631.259465999996</c:v>
                </c:pt>
                <c:pt idx="101">
                  <c:v>34967.530384999998</c:v>
                </c:pt>
                <c:pt idx="102">
                  <c:v>39135.05472</c:v>
                </c:pt>
                <c:pt idx="103">
                  <c:v>42925.021032000004</c:v>
                </c:pt>
                <c:pt idx="104">
                  <c:v>32327.614538999998</c:v>
                </c:pt>
                <c:pt idx="105">
                  <c:v>36763.88457100001</c:v>
                </c:pt>
                <c:pt idx="106">
                  <c:v>39374.716076000012</c:v>
                </c:pt>
                <c:pt idx="107">
                  <c:v>39281.839944000007</c:v>
                </c:pt>
                <c:pt idx="108">
                  <c:v>32235.594923999997</c:v>
                </c:pt>
                <c:pt idx="109">
                  <c:v>49221.207946999995</c:v>
                </c:pt>
                <c:pt idx="110">
                  <c:v>48561.985415000003</c:v>
                </c:pt>
                <c:pt idx="111">
                  <c:v>44101.847478999996</c:v>
                </c:pt>
                <c:pt idx="112">
                  <c:v>39586.133144999985</c:v>
                </c:pt>
                <c:pt idx="113">
                  <c:v>48097.905920000005</c:v>
                </c:pt>
                <c:pt idx="114">
                  <c:v>47517.822948000001</c:v>
                </c:pt>
                <c:pt idx="115">
                  <c:v>52573.344626000006</c:v>
                </c:pt>
                <c:pt idx="116">
                  <c:v>39021.897819000005</c:v>
                </c:pt>
              </c:numCache>
            </c:numRef>
          </c:val>
          <c:extLst xmlns:c16r2="http://schemas.microsoft.com/office/drawing/2015/06/chart">
            <c:ext xmlns:c16="http://schemas.microsoft.com/office/drawing/2014/chart" uri="{C3380CC4-5D6E-409C-BE32-E72D297353CC}">
              <c16:uniqueId val="{00000002-D2A1-429B-83F9-A9EED16CD336}"/>
            </c:ext>
          </c:extLst>
        </c:ser>
        <c:dLbls/>
        <c:marker val="1"/>
        <c:axId val="72493696"/>
        <c:axId val="72499968"/>
      </c:lineChart>
      <c:dateAx>
        <c:axId val="72493696"/>
        <c:scaling>
          <c:orientation val="minMax"/>
          <c:min val="39083"/>
        </c:scaling>
        <c:axPos val="b"/>
        <c:majorGridlines>
          <c:spPr>
            <a:ln>
              <a:solidFill>
                <a:sysClr val="window" lastClr="FFFFFF">
                  <a:lumMod val="75000"/>
                </a:sysClr>
              </a:solidFill>
              <a:prstDash val="dash"/>
            </a:ln>
          </c:spPr>
        </c:majorGridlines>
        <c:title>
          <c:tx>
            <c:rich>
              <a:bodyPr/>
              <a:lstStyle/>
              <a:p>
                <a:pPr>
                  <a:defRPr/>
                </a:pPr>
                <a:r>
                  <a:rPr lang="en-US"/>
                  <a:t>Quarters</a:t>
                </a:r>
              </a:p>
            </c:rich>
          </c:tx>
        </c:title>
        <c:numFmt formatCode="yyyy" sourceLinked="0"/>
        <c:majorTickMark val="none"/>
        <c:tickLblPos val="low"/>
        <c:spPr>
          <a:noFill/>
          <a:ln w="9525" cap="flat" cmpd="sng" algn="ctr">
            <a:solidFill>
              <a:sysClr val="window" lastClr="FFFFFF">
                <a:lumMod val="50000"/>
              </a:sysClr>
            </a:solidFill>
            <a:round/>
          </a:ln>
          <a:effectLst/>
        </c:spPr>
        <c:txPr>
          <a:bodyPr rot="-60000000" vert="horz"/>
          <a:lstStyle/>
          <a:p>
            <a:pPr>
              <a:defRPr/>
            </a:pPr>
            <a:endParaRPr lang="en-US"/>
          </a:p>
        </c:txPr>
        <c:crossAx val="72499968"/>
        <c:crosses val="autoZero"/>
        <c:lblOffset val="100"/>
        <c:baseTimeUnit val="months"/>
        <c:majorUnit val="1"/>
        <c:majorTimeUnit val="years"/>
      </c:dateAx>
      <c:valAx>
        <c:axId val="72499968"/>
        <c:scaling>
          <c:orientation val="minMax"/>
        </c:scaling>
        <c:axPos val="l"/>
        <c:majorGridlines>
          <c:spPr>
            <a:ln w="9525" cap="flat" cmpd="sng" algn="ctr">
              <a:solidFill>
                <a:sysClr val="window" lastClr="FFFFFF">
                  <a:lumMod val="75000"/>
                </a:sysClr>
              </a:solidFill>
              <a:prstDash val="dash"/>
              <a:round/>
            </a:ln>
            <a:effectLst/>
          </c:spPr>
        </c:majorGridlines>
        <c:title>
          <c:tx>
            <c:rich>
              <a:bodyPr rot="-5400000" vert="horz"/>
              <a:lstStyle/>
              <a:p>
                <a:pPr>
                  <a:defRPr/>
                </a:pPr>
                <a:r>
                  <a:rPr lang="en-US"/>
                  <a:t>R billion per quarter</a:t>
                </a:r>
              </a:p>
            </c:rich>
          </c:tx>
        </c:title>
        <c:numFmt formatCode="General" sourceLinked="0"/>
        <c:majorTickMark val="none"/>
        <c:tickLblPos val="nextTo"/>
        <c:spPr>
          <a:noFill/>
          <a:ln>
            <a:solidFill>
              <a:sysClr val="window" lastClr="FFFFFF">
                <a:lumMod val="50000"/>
              </a:sysClr>
            </a:solidFill>
          </a:ln>
          <a:effectLst/>
        </c:spPr>
        <c:txPr>
          <a:bodyPr rot="-60000000" vert="horz"/>
          <a:lstStyle/>
          <a:p>
            <a:pPr>
              <a:defRPr/>
            </a:pPr>
            <a:endParaRPr lang="en-US"/>
          </a:p>
        </c:txPr>
        <c:crossAx val="72493696"/>
        <c:crosses val="autoZero"/>
        <c:crossBetween val="between"/>
        <c:dispUnits>
          <c:builtInUnit val="thousands"/>
        </c:dispUnits>
      </c:valAx>
      <c:spPr>
        <a:solidFill>
          <a:srgbClr val="CCECFF"/>
        </a:solidFill>
        <a:ln>
          <a:solidFill>
            <a:sysClr val="window" lastClr="FFFFFF">
              <a:lumMod val="75000"/>
            </a:sysClr>
          </a:solidFill>
        </a:ln>
        <a:effectLst/>
      </c:spPr>
    </c:plotArea>
    <c:legend>
      <c:legendPos val="b"/>
      <c:layout>
        <c:manualLayout>
          <c:xMode val="edge"/>
          <c:yMode val="edge"/>
          <c:x val="0.10655774278215224"/>
          <c:y val="0.14381598701827378"/>
          <c:w val="0.39232217847769046"/>
          <c:h val="0.25247538369930578"/>
        </c:manualLayout>
      </c:layout>
    </c:legend>
    <c:plotVisOnly val="1"/>
    <c:dispBlanksAs val="gap"/>
  </c:chart>
  <c:spPr>
    <a:solidFill>
      <a:srgbClr val="FFFFFF"/>
    </a:solidFill>
    <a:ln w="9525" cap="flat" cmpd="sng" algn="ctr">
      <a:noFill/>
      <a:round/>
    </a:ln>
    <a:effectLst/>
  </c:spPr>
  <c:txPr>
    <a:bodyPr/>
    <a:lstStyle/>
    <a:p>
      <a:pPr>
        <a:defRPr>
          <a:latin typeface="Calibri" panose="020F0502020204030204" pitchFamily="34" charset="0"/>
          <a:cs typeface="Arial" panose="020B0604020202020204" pitchFamily="34" charset="0"/>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44A1F-0A49-4923-8829-09FF08B4A42F}"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ZA"/>
        </a:p>
      </dgm:t>
    </dgm:pt>
    <dgm:pt modelId="{63860D9A-7D0A-4254-8D5D-E7F4C2BBD22E}">
      <dgm:prSet/>
      <dgm:spPr/>
      <dgm:t>
        <a:bodyPr/>
        <a:lstStyle/>
        <a:p>
          <a:pPr rtl="0"/>
          <a:r>
            <a:rPr lang="en-US" altLang="en-US" dirty="0" smtClean="0">
              <a:solidFill>
                <a:schemeClr val="tx1"/>
              </a:solidFill>
              <a:latin typeface="Arial" pitchFamily="34" charset="0"/>
              <a:ea typeface="+mn-ea"/>
              <a:cs typeface="Arial" pitchFamily="34" charset="0"/>
            </a:rPr>
            <a:t>Copyright Amendment Bill was introduced in Parliament in May 2017. </a:t>
          </a:r>
        </a:p>
      </dgm:t>
    </dgm:pt>
    <dgm:pt modelId="{B83EE0E6-C490-43A3-B8E6-5987D0733E66}" type="parTrans" cxnId="{DD47E17A-CE67-41F8-B7D7-B69755DF83CC}">
      <dgm:prSet/>
      <dgm:spPr/>
      <dgm:t>
        <a:bodyPr/>
        <a:lstStyle/>
        <a:p>
          <a:endParaRPr lang="en-ZA"/>
        </a:p>
      </dgm:t>
    </dgm:pt>
    <dgm:pt modelId="{6ADCFDD2-290E-40A3-B119-94875BF00F36}" type="sibTrans" cxnId="{DD47E17A-CE67-41F8-B7D7-B69755DF83CC}">
      <dgm:prSet/>
      <dgm:spPr/>
      <dgm:t>
        <a:bodyPr/>
        <a:lstStyle/>
        <a:p>
          <a:endParaRPr lang="en-ZA"/>
        </a:p>
      </dgm:t>
    </dgm:pt>
    <dgm:pt modelId="{25F2CB57-CB08-4423-B8FB-C8426D59242E}">
      <dgm:prSet/>
      <dgm:spPr/>
      <dgm:t>
        <a:bodyPr/>
        <a:lstStyle/>
        <a:p>
          <a:pPr rtl="0"/>
          <a:r>
            <a:rPr lang="en-US" altLang="en-US" dirty="0" smtClean="0">
              <a:latin typeface="Arial" pitchFamily="34" charset="0"/>
              <a:ea typeface="Times New Roman" pitchFamily="18" charset="0"/>
              <a:cs typeface="Arial" pitchFamily="34" charset="0"/>
            </a:rPr>
            <a:t>Seven education and awareness workshops were convened. In</a:t>
          </a:r>
          <a:r>
            <a:rPr lang="en-US" altLang="en-US" baseline="0" dirty="0" smtClean="0">
              <a:latin typeface="Arial" pitchFamily="34" charset="0"/>
              <a:ea typeface="Times New Roman" pitchFamily="18" charset="0"/>
              <a:cs typeface="Arial" pitchFamily="34" charset="0"/>
            </a:rPr>
            <a:t> </a:t>
          </a:r>
          <a:r>
            <a:rPr lang="en-US" altLang="en-US" dirty="0" smtClean="0">
              <a:latin typeface="Arial" pitchFamily="34" charset="0"/>
              <a:ea typeface="Times New Roman" pitchFamily="18" charset="0"/>
              <a:cs typeface="Arial" pitchFamily="34" charset="0"/>
            </a:rPr>
            <a:t>Limpopo (</a:t>
          </a:r>
          <a:r>
            <a:rPr lang="en-US" altLang="en-US" dirty="0" err="1" smtClean="0">
              <a:latin typeface="Arial" pitchFamily="34" charset="0"/>
              <a:ea typeface="Times New Roman" pitchFamily="18" charset="0"/>
              <a:cs typeface="Arial" pitchFamily="34" charset="0"/>
            </a:rPr>
            <a:t>Tshakuma</a:t>
          </a:r>
          <a:r>
            <a:rPr lang="en-US" altLang="en-US" dirty="0" smtClean="0">
              <a:latin typeface="Arial" pitchFamily="34" charset="0"/>
              <a:ea typeface="Times New Roman" pitchFamily="18" charset="0"/>
              <a:cs typeface="Arial" pitchFamily="34" charset="0"/>
            </a:rPr>
            <a:t>, Tzaneen, </a:t>
          </a:r>
          <a:r>
            <a:rPr lang="en-US" altLang="en-US" dirty="0" err="1" smtClean="0">
              <a:latin typeface="Arial" pitchFamily="34" charset="0"/>
              <a:ea typeface="Times New Roman" pitchFamily="18" charset="0"/>
              <a:cs typeface="Arial" pitchFamily="34" charset="0"/>
            </a:rPr>
            <a:t>Ga-Masemola</a:t>
          </a:r>
          <a:r>
            <a:rPr lang="en-US" altLang="en-US" dirty="0" smtClean="0">
              <a:latin typeface="Arial" pitchFamily="34" charset="0"/>
              <a:ea typeface="Times New Roman" pitchFamily="18" charset="0"/>
              <a:cs typeface="Arial" pitchFamily="34" charset="0"/>
            </a:rPr>
            <a:t>, </a:t>
          </a:r>
          <a:r>
            <a:rPr lang="en-US" altLang="en-US" dirty="0" err="1" smtClean="0">
              <a:latin typeface="Arial" pitchFamily="34" charset="0"/>
              <a:ea typeface="Times New Roman" pitchFamily="18" charset="0"/>
              <a:cs typeface="Arial" pitchFamily="34" charset="0"/>
            </a:rPr>
            <a:t>Westernburg</a:t>
          </a:r>
          <a:r>
            <a:rPr lang="en-US" altLang="en-US" dirty="0" smtClean="0">
              <a:latin typeface="Arial" pitchFamily="34" charset="0"/>
              <a:ea typeface="Times New Roman" pitchFamily="18" charset="0"/>
              <a:cs typeface="Arial" pitchFamily="34" charset="0"/>
            </a:rPr>
            <a:t>) and </a:t>
          </a:r>
          <a:r>
            <a:rPr lang="en-US" altLang="en-US" dirty="0" err="1" smtClean="0">
              <a:latin typeface="Arial" pitchFamily="34" charset="0"/>
              <a:ea typeface="Times New Roman" pitchFamily="18" charset="0"/>
              <a:cs typeface="Arial" pitchFamily="34" charset="0"/>
            </a:rPr>
            <a:t>KwaZulu</a:t>
          </a:r>
          <a:r>
            <a:rPr lang="en-US" altLang="en-US" dirty="0" smtClean="0">
              <a:latin typeface="Arial" pitchFamily="34" charset="0"/>
              <a:ea typeface="Times New Roman" pitchFamily="18" charset="0"/>
              <a:cs typeface="Arial" pitchFamily="34" charset="0"/>
            </a:rPr>
            <a:t> Natal </a:t>
          </a:r>
          <a:endParaRPr lang="en-US" altLang="en-US" dirty="0" smtClean="0">
            <a:solidFill>
              <a:schemeClr val="tx1"/>
            </a:solidFill>
            <a:latin typeface="Arial" pitchFamily="34" charset="0"/>
            <a:ea typeface="+mn-ea"/>
            <a:cs typeface="Arial" pitchFamily="34" charset="0"/>
          </a:endParaRPr>
        </a:p>
      </dgm:t>
    </dgm:pt>
    <dgm:pt modelId="{D00F1032-1AF0-4E1B-9914-501295510FC3}" type="parTrans" cxnId="{6A12D934-E87A-4FE1-8F42-2A37D78D6507}">
      <dgm:prSet/>
      <dgm:spPr/>
      <dgm:t>
        <a:bodyPr/>
        <a:lstStyle/>
        <a:p>
          <a:endParaRPr lang="en-ZA"/>
        </a:p>
      </dgm:t>
    </dgm:pt>
    <dgm:pt modelId="{22709CCB-5E49-4BB4-AD92-51668AFB405B}" type="sibTrans" cxnId="{6A12D934-E87A-4FE1-8F42-2A37D78D6507}">
      <dgm:prSet/>
      <dgm:spPr/>
      <dgm:t>
        <a:bodyPr/>
        <a:lstStyle/>
        <a:p>
          <a:endParaRPr lang="en-ZA"/>
        </a:p>
      </dgm:t>
    </dgm:pt>
    <dgm:pt modelId="{3E06A6AD-FBEE-48E5-BFFF-9242A9A80B86}" type="pres">
      <dgm:prSet presAssocID="{21244A1F-0A49-4923-8829-09FF08B4A42F}" presName="hierChild1" presStyleCnt="0">
        <dgm:presLayoutVars>
          <dgm:orgChart val="1"/>
          <dgm:chPref val="1"/>
          <dgm:dir/>
          <dgm:animOne val="branch"/>
          <dgm:animLvl val="lvl"/>
          <dgm:resizeHandles/>
        </dgm:presLayoutVars>
      </dgm:prSet>
      <dgm:spPr/>
      <dgm:t>
        <a:bodyPr/>
        <a:lstStyle/>
        <a:p>
          <a:endParaRPr lang="en-US"/>
        </a:p>
      </dgm:t>
    </dgm:pt>
    <dgm:pt modelId="{E6D2EED3-58D3-407F-81A5-D407698CE0C2}" type="pres">
      <dgm:prSet presAssocID="{25F2CB57-CB08-4423-B8FB-C8426D59242E}" presName="hierRoot1" presStyleCnt="0">
        <dgm:presLayoutVars>
          <dgm:hierBranch val="init"/>
        </dgm:presLayoutVars>
      </dgm:prSet>
      <dgm:spPr/>
    </dgm:pt>
    <dgm:pt modelId="{3C51E531-A161-47E8-A08B-F80EEC5B9C68}" type="pres">
      <dgm:prSet presAssocID="{25F2CB57-CB08-4423-B8FB-C8426D59242E}" presName="rootComposite1" presStyleCnt="0"/>
      <dgm:spPr/>
    </dgm:pt>
    <dgm:pt modelId="{D7470AA1-9C33-4EDA-811A-B1BD65220F8C}" type="pres">
      <dgm:prSet presAssocID="{25F2CB57-CB08-4423-B8FB-C8426D59242E}" presName="rootText1" presStyleLbl="node0" presStyleIdx="0" presStyleCnt="2">
        <dgm:presLayoutVars>
          <dgm:chPref val="3"/>
        </dgm:presLayoutVars>
      </dgm:prSet>
      <dgm:spPr/>
      <dgm:t>
        <a:bodyPr/>
        <a:lstStyle/>
        <a:p>
          <a:endParaRPr lang="en-ZA"/>
        </a:p>
      </dgm:t>
    </dgm:pt>
    <dgm:pt modelId="{03A37056-E346-40E0-A07A-05608ACDE007}" type="pres">
      <dgm:prSet presAssocID="{25F2CB57-CB08-4423-B8FB-C8426D59242E}" presName="rootConnector1" presStyleLbl="node1" presStyleIdx="0" presStyleCnt="0"/>
      <dgm:spPr/>
      <dgm:t>
        <a:bodyPr/>
        <a:lstStyle/>
        <a:p>
          <a:endParaRPr lang="en-ZA"/>
        </a:p>
      </dgm:t>
    </dgm:pt>
    <dgm:pt modelId="{2F411B64-0744-400F-B6F0-CB1B2A55EA45}" type="pres">
      <dgm:prSet presAssocID="{25F2CB57-CB08-4423-B8FB-C8426D59242E}" presName="hierChild2" presStyleCnt="0"/>
      <dgm:spPr/>
    </dgm:pt>
    <dgm:pt modelId="{2611E055-11C9-454A-902E-AB01957B9860}" type="pres">
      <dgm:prSet presAssocID="{25F2CB57-CB08-4423-B8FB-C8426D59242E}" presName="hierChild3" presStyleCnt="0"/>
      <dgm:spPr/>
    </dgm:pt>
    <dgm:pt modelId="{F059448C-CAAC-4195-8257-6751B5AF754D}" type="pres">
      <dgm:prSet presAssocID="{63860D9A-7D0A-4254-8D5D-E7F4C2BBD22E}" presName="hierRoot1" presStyleCnt="0">
        <dgm:presLayoutVars>
          <dgm:hierBranch val="init"/>
        </dgm:presLayoutVars>
      </dgm:prSet>
      <dgm:spPr/>
    </dgm:pt>
    <dgm:pt modelId="{F61E5168-B6F0-4086-864A-F8B5763CD22B}" type="pres">
      <dgm:prSet presAssocID="{63860D9A-7D0A-4254-8D5D-E7F4C2BBD22E}" presName="rootComposite1" presStyleCnt="0"/>
      <dgm:spPr/>
    </dgm:pt>
    <dgm:pt modelId="{C106052B-2FDD-4AB8-8D25-178BB52770C6}" type="pres">
      <dgm:prSet presAssocID="{63860D9A-7D0A-4254-8D5D-E7F4C2BBD22E}" presName="rootText1" presStyleLbl="node0" presStyleIdx="1" presStyleCnt="2">
        <dgm:presLayoutVars>
          <dgm:chPref val="3"/>
        </dgm:presLayoutVars>
      </dgm:prSet>
      <dgm:spPr/>
      <dgm:t>
        <a:bodyPr/>
        <a:lstStyle/>
        <a:p>
          <a:endParaRPr lang="en-ZA"/>
        </a:p>
      </dgm:t>
    </dgm:pt>
    <dgm:pt modelId="{CAEC21FF-8E5C-47EC-AD20-20AF2FE8553D}" type="pres">
      <dgm:prSet presAssocID="{63860D9A-7D0A-4254-8D5D-E7F4C2BBD22E}" presName="rootConnector1" presStyleLbl="node1" presStyleIdx="0" presStyleCnt="0"/>
      <dgm:spPr/>
      <dgm:t>
        <a:bodyPr/>
        <a:lstStyle/>
        <a:p>
          <a:endParaRPr lang="en-ZA"/>
        </a:p>
      </dgm:t>
    </dgm:pt>
    <dgm:pt modelId="{F9D421CF-9283-4A47-86A9-32F686CDE344}" type="pres">
      <dgm:prSet presAssocID="{63860D9A-7D0A-4254-8D5D-E7F4C2BBD22E}" presName="hierChild2" presStyleCnt="0"/>
      <dgm:spPr/>
    </dgm:pt>
    <dgm:pt modelId="{237F9E45-0A9E-440C-BE50-1E03CAC2B2F1}" type="pres">
      <dgm:prSet presAssocID="{63860D9A-7D0A-4254-8D5D-E7F4C2BBD22E}" presName="hierChild3" presStyleCnt="0"/>
      <dgm:spPr/>
    </dgm:pt>
  </dgm:ptLst>
  <dgm:cxnLst>
    <dgm:cxn modelId="{3D7DAD5A-662D-4D50-9E68-69C61691C9D3}" type="presOf" srcId="{25F2CB57-CB08-4423-B8FB-C8426D59242E}" destId="{D7470AA1-9C33-4EDA-811A-B1BD65220F8C}" srcOrd="0" destOrd="0" presId="urn:microsoft.com/office/officeart/2005/8/layout/orgChart1"/>
    <dgm:cxn modelId="{6A12D934-E87A-4FE1-8F42-2A37D78D6507}" srcId="{21244A1F-0A49-4923-8829-09FF08B4A42F}" destId="{25F2CB57-CB08-4423-B8FB-C8426D59242E}" srcOrd="0" destOrd="0" parTransId="{D00F1032-1AF0-4E1B-9914-501295510FC3}" sibTransId="{22709CCB-5E49-4BB4-AD92-51668AFB405B}"/>
    <dgm:cxn modelId="{6065EB84-473F-48C9-8E3A-EBC710138B64}" type="presOf" srcId="{63860D9A-7D0A-4254-8D5D-E7F4C2BBD22E}" destId="{C106052B-2FDD-4AB8-8D25-178BB52770C6}" srcOrd="0" destOrd="0" presId="urn:microsoft.com/office/officeart/2005/8/layout/orgChart1"/>
    <dgm:cxn modelId="{EB61E0B3-160C-4821-81FB-F7D59F566A6E}" type="presOf" srcId="{63860D9A-7D0A-4254-8D5D-E7F4C2BBD22E}" destId="{CAEC21FF-8E5C-47EC-AD20-20AF2FE8553D}" srcOrd="1" destOrd="0" presId="urn:microsoft.com/office/officeart/2005/8/layout/orgChart1"/>
    <dgm:cxn modelId="{98B297E7-44AC-43D6-9AC5-5A59C8957278}" type="presOf" srcId="{25F2CB57-CB08-4423-B8FB-C8426D59242E}" destId="{03A37056-E346-40E0-A07A-05608ACDE007}" srcOrd="1" destOrd="0" presId="urn:microsoft.com/office/officeart/2005/8/layout/orgChart1"/>
    <dgm:cxn modelId="{DD47E17A-CE67-41F8-B7D7-B69755DF83CC}" srcId="{21244A1F-0A49-4923-8829-09FF08B4A42F}" destId="{63860D9A-7D0A-4254-8D5D-E7F4C2BBD22E}" srcOrd="1" destOrd="0" parTransId="{B83EE0E6-C490-43A3-B8E6-5987D0733E66}" sibTransId="{6ADCFDD2-290E-40A3-B119-94875BF00F36}"/>
    <dgm:cxn modelId="{7FCB1D98-4313-487A-8C5B-3F9C9D31E299}" type="presOf" srcId="{21244A1F-0A49-4923-8829-09FF08B4A42F}" destId="{3E06A6AD-FBEE-48E5-BFFF-9242A9A80B86}" srcOrd="0" destOrd="0" presId="urn:microsoft.com/office/officeart/2005/8/layout/orgChart1"/>
    <dgm:cxn modelId="{3D3786D1-F68B-4CFE-A74B-FDA3F0C6AC0D}" type="presParOf" srcId="{3E06A6AD-FBEE-48E5-BFFF-9242A9A80B86}" destId="{E6D2EED3-58D3-407F-81A5-D407698CE0C2}" srcOrd="0" destOrd="0" presId="urn:microsoft.com/office/officeart/2005/8/layout/orgChart1"/>
    <dgm:cxn modelId="{25450B1B-0A5C-4C04-8E1F-317A3C15210D}" type="presParOf" srcId="{E6D2EED3-58D3-407F-81A5-D407698CE0C2}" destId="{3C51E531-A161-47E8-A08B-F80EEC5B9C68}" srcOrd="0" destOrd="0" presId="urn:microsoft.com/office/officeart/2005/8/layout/orgChart1"/>
    <dgm:cxn modelId="{7E242C9C-A531-45E2-AE74-E9852C2005AB}" type="presParOf" srcId="{3C51E531-A161-47E8-A08B-F80EEC5B9C68}" destId="{D7470AA1-9C33-4EDA-811A-B1BD65220F8C}" srcOrd="0" destOrd="0" presId="urn:microsoft.com/office/officeart/2005/8/layout/orgChart1"/>
    <dgm:cxn modelId="{F2C5065F-5FF3-4BE1-9EC5-71FCE69CB796}" type="presParOf" srcId="{3C51E531-A161-47E8-A08B-F80EEC5B9C68}" destId="{03A37056-E346-40E0-A07A-05608ACDE007}" srcOrd="1" destOrd="0" presId="urn:microsoft.com/office/officeart/2005/8/layout/orgChart1"/>
    <dgm:cxn modelId="{9B175DDF-055B-4CEB-B940-BF1A6FC7E07D}" type="presParOf" srcId="{E6D2EED3-58D3-407F-81A5-D407698CE0C2}" destId="{2F411B64-0744-400F-B6F0-CB1B2A55EA45}" srcOrd="1" destOrd="0" presId="urn:microsoft.com/office/officeart/2005/8/layout/orgChart1"/>
    <dgm:cxn modelId="{7E21FD61-979E-45FD-89CF-FB9155A1BBF8}" type="presParOf" srcId="{E6D2EED3-58D3-407F-81A5-D407698CE0C2}" destId="{2611E055-11C9-454A-902E-AB01957B9860}" srcOrd="2" destOrd="0" presId="urn:microsoft.com/office/officeart/2005/8/layout/orgChart1"/>
    <dgm:cxn modelId="{B723EDCB-0BE7-422C-8AD4-D19C5B186E4D}" type="presParOf" srcId="{3E06A6AD-FBEE-48E5-BFFF-9242A9A80B86}" destId="{F059448C-CAAC-4195-8257-6751B5AF754D}" srcOrd="1" destOrd="0" presId="urn:microsoft.com/office/officeart/2005/8/layout/orgChart1"/>
    <dgm:cxn modelId="{6154829B-174E-4CB5-A1BC-7BA3972572AC}" type="presParOf" srcId="{F059448C-CAAC-4195-8257-6751B5AF754D}" destId="{F61E5168-B6F0-4086-864A-F8B5763CD22B}" srcOrd="0" destOrd="0" presId="urn:microsoft.com/office/officeart/2005/8/layout/orgChart1"/>
    <dgm:cxn modelId="{6489F375-E2BB-4EE5-A427-3D5A7057280D}" type="presParOf" srcId="{F61E5168-B6F0-4086-864A-F8B5763CD22B}" destId="{C106052B-2FDD-4AB8-8D25-178BB52770C6}" srcOrd="0" destOrd="0" presId="urn:microsoft.com/office/officeart/2005/8/layout/orgChart1"/>
    <dgm:cxn modelId="{CF6F671F-B047-4B4C-98CA-64937C685E8C}" type="presParOf" srcId="{F61E5168-B6F0-4086-864A-F8B5763CD22B}" destId="{CAEC21FF-8E5C-47EC-AD20-20AF2FE8553D}" srcOrd="1" destOrd="0" presId="urn:microsoft.com/office/officeart/2005/8/layout/orgChart1"/>
    <dgm:cxn modelId="{74B912DD-ADEC-4029-87DC-D6C25B8F7A84}" type="presParOf" srcId="{F059448C-CAAC-4195-8257-6751B5AF754D}" destId="{F9D421CF-9283-4A47-86A9-32F686CDE344}" srcOrd="1" destOrd="0" presId="urn:microsoft.com/office/officeart/2005/8/layout/orgChart1"/>
    <dgm:cxn modelId="{A766714C-A7AB-4072-AE55-E113B047BB14}" type="presParOf" srcId="{F059448C-CAAC-4195-8257-6751B5AF754D}" destId="{237F9E45-0A9E-440C-BE50-1E03CAC2B2F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latin typeface="Arial" panose="020B0604020202020204" pitchFamily="34" charset="0"/>
              <a:cs typeface="Arial" panose="020B0604020202020204" pitchFamily="34" charset="0"/>
            </a:rPr>
            <a:t>Source: StatsSA</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cs typeface="Arial" panose="020B0604020202020204" pitchFamily="34" charset="0"/>
            </a:rPr>
            <a:t>Source: StatsSA, BER</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cs typeface="Arial" panose="020B0604020202020204" pitchFamily="34" charset="0"/>
            </a:rPr>
            <a:t>Source: StatsSA, BER</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cs typeface="Arial" panose="020B0604020202020204" pitchFamily="34" charset="0"/>
            </a:rPr>
            <a:t>Source: StatsSA, BER</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cs typeface="Arial" panose="020B0604020202020204" pitchFamily="34" charset="0"/>
            </a:rPr>
            <a:t>Source: StatsSA, BER forecast</a:t>
          </a:r>
        </a:p>
      </cdr:txBody>
    </cdr:sp>
  </cdr:relSizeAnchor>
  <cdr:relSizeAnchor xmlns:cdr="http://schemas.openxmlformats.org/drawingml/2006/chartDrawing">
    <cdr:from>
      <cdr:x>0.68094</cdr:x>
      <cdr:y>0.10294</cdr:y>
    </cdr:from>
    <cdr:to>
      <cdr:x>0.95386</cdr:x>
      <cdr:y>0.85627</cdr:y>
    </cdr:to>
    <cdr:sp macro="" textlink="">
      <cdr:nvSpPr>
        <cdr:cNvPr id="8" name="Rectangle 7"/>
        <cdr:cNvSpPr/>
      </cdr:nvSpPr>
      <cdr:spPr>
        <a:xfrm xmlns:a="http://schemas.openxmlformats.org/drawingml/2006/main">
          <a:off x="3096344" y="504056"/>
          <a:ext cx="1241013" cy="3688713"/>
        </a:xfrm>
        <a:prstGeom xmlns:a="http://schemas.openxmlformats.org/drawingml/2006/main" prst="rect">
          <a:avLst/>
        </a:prstGeom>
        <a:solidFill xmlns:a="http://schemas.openxmlformats.org/drawingml/2006/main">
          <a:srgbClr val="6699FF">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0.71261</cdr:x>
      <cdr:y>0.12759</cdr:y>
    </cdr:from>
    <cdr:to>
      <cdr:x>0.89306</cdr:x>
      <cdr:y>0.19118</cdr:y>
    </cdr:to>
    <cdr:sp macro="" textlink="">
      <cdr:nvSpPr>
        <cdr:cNvPr id="7" name="TextBox 5"/>
        <cdr:cNvSpPr txBox="1"/>
      </cdr:nvSpPr>
      <cdr:spPr>
        <a:xfrm xmlns:a="http://schemas.openxmlformats.org/drawingml/2006/main">
          <a:off x="3240361" y="624750"/>
          <a:ext cx="820534" cy="31135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100" dirty="0">
              <a:solidFill>
                <a:schemeClr val="tx1">
                  <a:lumMod val="65000"/>
                  <a:lumOff val="35000"/>
                </a:schemeClr>
              </a:solidFill>
            </a:rPr>
            <a:t>FORECAST</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cs typeface="Arial" panose="020B0604020202020204" pitchFamily="34" charset="0"/>
            </a:rPr>
            <a:t>Source: StatsSA, BER forecast</a:t>
          </a:r>
        </a:p>
      </cdr:txBody>
    </cdr:sp>
  </cdr:relSizeAnchor>
  <cdr:relSizeAnchor xmlns:cdr="http://schemas.openxmlformats.org/drawingml/2006/chartDrawing">
    <cdr:from>
      <cdr:x>0.7184</cdr:x>
      <cdr:y>0.11111</cdr:y>
    </cdr:from>
    <cdr:to>
      <cdr:x>0.92313</cdr:x>
      <cdr:y>0.86444</cdr:y>
    </cdr:to>
    <cdr:sp macro="" textlink="">
      <cdr:nvSpPr>
        <cdr:cNvPr id="3" name="Rectangle 2"/>
        <cdr:cNvSpPr/>
      </cdr:nvSpPr>
      <cdr:spPr>
        <a:xfrm xmlns:a="http://schemas.openxmlformats.org/drawingml/2006/main">
          <a:off x="3240360" y="504056"/>
          <a:ext cx="923440" cy="3417484"/>
        </a:xfrm>
        <a:prstGeom xmlns:a="http://schemas.openxmlformats.org/drawingml/2006/main" prst="rect">
          <a:avLst/>
        </a:prstGeom>
        <a:solidFill xmlns:a="http://schemas.openxmlformats.org/drawingml/2006/main">
          <a:srgbClr val="6699FF">
            <a:alpha val="20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0.73436</cdr:x>
      <cdr:y>0.15873</cdr:y>
    </cdr:from>
    <cdr:to>
      <cdr:x>0.92082</cdr:x>
      <cdr:y>0.21104</cdr:y>
    </cdr:to>
    <cdr:sp macro="" textlink="">
      <cdr:nvSpPr>
        <cdr:cNvPr id="4" name="TextBox 5"/>
        <cdr:cNvSpPr txBox="1"/>
      </cdr:nvSpPr>
      <cdr:spPr>
        <a:xfrm xmlns:a="http://schemas.openxmlformats.org/drawingml/2006/main">
          <a:off x="3312368" y="720080"/>
          <a:ext cx="841009" cy="23728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GB" sz="1000" dirty="0">
              <a:solidFill>
                <a:schemeClr val="tx1">
                  <a:lumMod val="65000"/>
                  <a:lumOff val="35000"/>
                </a:schemeClr>
              </a:solidFill>
            </a:rPr>
            <a:t>FORECAST</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cs typeface="Arial" panose="020B0604020202020204" pitchFamily="34" charset="0"/>
            </a:rPr>
            <a:t>Source: SARS</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0.95333</cdr:y>
    </cdr:from>
    <cdr:to>
      <cdr:x>0.40044</cdr:x>
      <cdr:y>1</cdr:y>
    </cdr:to>
    <cdr:sp macro="" textlink="">
      <cdr:nvSpPr>
        <cdr:cNvPr id="2" name="TextBox 1"/>
        <cdr:cNvSpPr txBox="1"/>
      </cdr:nvSpPr>
      <cdr:spPr>
        <a:xfrm xmlns:a="http://schemas.openxmlformats.org/drawingml/2006/main">
          <a:off x="0" y="5171904"/>
          <a:ext cx="3661623" cy="252000"/>
        </a:xfrm>
        <a:prstGeom xmlns:a="http://schemas.openxmlformats.org/drawingml/2006/main" prst="rect">
          <a:avLst/>
        </a:prstGeom>
      </cdr:spPr>
      <cdr:txBody>
        <a:bodyPr xmlns:a="http://schemas.openxmlformats.org/drawingml/2006/main" vertOverflow="clip" wrap="square" lIns="108000" tIns="0" rIns="36000" bIns="0" rtlCol="0"/>
        <a:lstStyle xmlns:a="http://schemas.openxmlformats.org/drawingml/2006/main"/>
        <a:p xmlns:a="http://schemas.openxmlformats.org/drawingml/2006/main">
          <a:r>
            <a:rPr lang="en-ZA" sz="1000" b="1" i="1" dirty="0">
              <a:cs typeface="Arial" panose="020B0604020202020204" pitchFamily="34" charset="0"/>
            </a:rPr>
            <a:t>Source: SARS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793FB6-1469-42EF-B45D-AA0F13303954}" type="datetimeFigureOut">
              <a:rPr lang="en-ZA" smtClean="0"/>
              <a:pPr/>
              <a:t>2017/09/13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9668E-DD03-42CA-89F3-6A5BD2E95FBC}" type="slidenum">
              <a:rPr lang="en-ZA" smtClean="0"/>
              <a:pPr/>
              <a:t>‹#›</a:t>
            </a:fld>
            <a:endParaRPr lang="en-ZA"/>
          </a:p>
        </p:txBody>
      </p:sp>
    </p:spTree>
    <p:extLst>
      <p:ext uri="{BB962C8B-B14F-4D97-AF65-F5344CB8AC3E}">
        <p14:creationId xmlns:p14="http://schemas.microsoft.com/office/powerpoint/2010/main" xmlns="" val="50447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FF9668E-DD03-42CA-89F3-6A5BD2E95FBC}" type="slidenum">
              <a:rPr lang="en-ZA" smtClean="0"/>
              <a:pPr/>
              <a:t>1</a:t>
            </a:fld>
            <a:endParaRPr lang="en-ZA"/>
          </a:p>
        </p:txBody>
      </p:sp>
    </p:spTree>
    <p:extLst>
      <p:ext uri="{BB962C8B-B14F-4D97-AF65-F5344CB8AC3E}">
        <p14:creationId xmlns:p14="http://schemas.microsoft.com/office/powerpoint/2010/main" xmlns="" val="37091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BF0E8-C3F0-4570-9B50-96FD3E221E65}" type="slidenum">
              <a:rPr lang="en-US">
                <a:solidFill>
                  <a:prstClr val="black"/>
                </a:solidFill>
              </a:rPr>
              <a:pPr/>
              <a:t>48</a:t>
            </a:fld>
            <a:endParaRPr lang="en-US">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xmlns="" val="241714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20215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08921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33508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151209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xmlns="" val="76963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userDrawn="1"/>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530665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11431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E71412C-9B9C-447F-B548-61EF3FD6F2EC}" type="slidenum">
              <a:rPr lang="en-ZA" smtClean="0"/>
              <a:pPr/>
              <a:t>‹#›</a:t>
            </a:fld>
            <a:endParaRPr lang="en-ZA"/>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526766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8143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1412673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ZA">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71412C-9B9C-447F-B548-61EF3FD6F2EC}" type="slidenum">
              <a:rPr lang="en-ZA" smtClean="0">
                <a:solidFill>
                  <a:srgbClr val="434342"/>
                </a:solidFill>
              </a:rPr>
              <a:pPr/>
              <a:t>‹#›</a:t>
            </a:fld>
            <a:endParaRPr lang="en-ZA">
              <a:solidFill>
                <a:srgbClr val="434342"/>
              </a:solidFill>
            </a:endParaRPr>
          </a:p>
        </p:txBody>
      </p:sp>
    </p:spTree>
    <p:extLst>
      <p:ext uri="{BB962C8B-B14F-4D97-AF65-F5344CB8AC3E}">
        <p14:creationId xmlns:p14="http://schemas.microsoft.com/office/powerpoint/2010/main" xmlns="" val="64818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dirty="0"/>
          </a:p>
        </p:txBody>
      </p:sp>
    </p:spTree>
    <p:extLst>
      <p:ext uri="{BB962C8B-B14F-4D97-AF65-F5344CB8AC3E}">
        <p14:creationId xmlns:p14="http://schemas.microsoft.com/office/powerpoint/2010/main" xmlns="" val="181204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74031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2256799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33472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p>
            <a:fld id="{18C41217-AF33-4994-B216-CF38FA1C9BA7}" type="slidenum">
              <a:rPr lang="en-ZA" smtClean="0"/>
              <a:pPr/>
              <a:t>‹#›</a:t>
            </a:fld>
            <a:endParaRPr lang="en-ZA" dirty="0"/>
          </a:p>
        </p:txBody>
      </p:sp>
      <p:sp>
        <p:nvSpPr>
          <p:cNvPr id="5" name="Text Placeholder 4"/>
          <p:cNvSpPr>
            <a:spLocks noGrp="1"/>
          </p:cNvSpPr>
          <p:nvPr>
            <p:ph type="body" sz="quarter" idx="11"/>
          </p:nvPr>
        </p:nvSpPr>
        <p:spPr>
          <a:xfrm>
            <a:off x="0" y="1676400"/>
            <a:ext cx="4724400" cy="4572000"/>
          </a:xfrm>
        </p:spPr>
        <p:txBody>
          <a:bodyPr/>
          <a:lstStyle>
            <a:lvl1pPr>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Tree>
    <p:extLst>
      <p:ext uri="{BB962C8B-B14F-4D97-AF65-F5344CB8AC3E}">
        <p14:creationId xmlns:p14="http://schemas.microsoft.com/office/powerpoint/2010/main" xmlns="" val="70189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userDrawn="1"/>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49012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
        <p:nvSpPr>
          <p:cNvPr id="8" name="Title 7"/>
          <p:cNvSpPr>
            <a:spLocks noGrp="1"/>
          </p:cNvSpPr>
          <p:nvPr>
            <p:ph type="title"/>
          </p:nvPr>
        </p:nvSpPr>
        <p:spPr>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0224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E71412C-9B9C-447F-B548-61EF3FD6F2EC}" type="slidenum">
              <a:rPr lang="en-ZA" smtClean="0"/>
              <a:pPr/>
              <a:t>‹#›</a:t>
            </a:fld>
            <a:endParaRPr lang="en-ZA"/>
          </a:p>
        </p:txBody>
      </p:sp>
      <p:sp>
        <p:nvSpPr>
          <p:cNvPr id="12"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418150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E71412C-9B9C-447F-B548-61EF3FD6F2EC}" type="slidenum">
              <a:rPr lang="en-ZA" smtClean="0"/>
              <a:pPr/>
              <a:t>‹#›</a:t>
            </a:fld>
            <a:endParaRPr lang="en-ZA"/>
          </a:p>
        </p:txBody>
      </p:sp>
      <p:sp>
        <p:nvSpPr>
          <p:cNvPr id="7" name="Title 7"/>
          <p:cNvSpPr>
            <a:spLocks noGrp="1"/>
          </p:cNvSpPr>
          <p:nvPr>
            <p:ph type="title"/>
          </p:nvPr>
        </p:nvSpPr>
        <p:spPr>
          <a:xfrm>
            <a:off x="11250" y="0"/>
            <a:ext cx="9132749" cy="548680"/>
          </a:xfrm>
          <a:solidFill>
            <a:schemeClr val="accent2"/>
          </a:solidFill>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38293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81863">
            <a:off x="201168" y="5870448"/>
            <a:ext cx="2176272" cy="201168"/>
          </a:xfrm>
          <a:prstGeom prst="rect">
            <a:avLst/>
          </a:prstGeom>
        </p:spPr>
        <p:txBody>
          <a:bodyPr/>
          <a:lstStyle/>
          <a:p>
            <a:endParaRPr lang="en-ZA">
              <a:solidFill>
                <a:srgbClr val="000000"/>
              </a:solidFill>
              <a:cs typeface="Arial" charset="0"/>
            </a:endParaRPr>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162025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ZA">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E71412C-9B9C-447F-B548-61EF3FD6F2EC}" type="slidenum">
              <a:rPr lang="en-ZA" smtClean="0">
                <a:solidFill>
                  <a:srgbClr val="434342"/>
                </a:solidFill>
              </a:rPr>
              <a:pPr/>
              <a:t>‹#›</a:t>
            </a:fld>
            <a:endParaRPr lang="en-ZA">
              <a:solidFill>
                <a:srgbClr val="434342"/>
              </a:solidFill>
            </a:endParaRPr>
          </a:p>
        </p:txBody>
      </p:sp>
    </p:spTree>
    <p:extLst>
      <p:ext uri="{BB962C8B-B14F-4D97-AF65-F5344CB8AC3E}">
        <p14:creationId xmlns:p14="http://schemas.microsoft.com/office/powerpoint/2010/main" xmlns="" val="34391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E71412C-9B9C-447F-B548-61EF3FD6F2EC}" type="slidenum">
              <a:rPr lang="en-ZA" smtClean="0"/>
              <a:pPr/>
              <a:t>‹#›</a:t>
            </a:fld>
            <a:endParaRPr lang="en-ZA"/>
          </a:p>
        </p:txBody>
      </p:sp>
    </p:spTree>
    <p:extLst>
      <p:ext uri="{BB962C8B-B14F-4D97-AF65-F5344CB8AC3E}">
        <p14:creationId xmlns:p14="http://schemas.microsoft.com/office/powerpoint/2010/main" xmlns="" val="255135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Z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71412C-9B9C-447F-B548-61EF3FD6F2EC}" type="slidenum">
              <a:rPr lang="en-ZA" smtClean="0">
                <a:cs typeface="Arial" charset="0"/>
              </a:rPr>
              <a:pPr/>
              <a:t>‹#›</a:t>
            </a:fld>
            <a:endParaRPr lang="en-ZA" dirty="0">
              <a:cs typeface="Arial" charset="0"/>
            </a:endParaRPr>
          </a:p>
        </p:txBody>
      </p:sp>
    </p:spTree>
    <p:extLst>
      <p:ext uri="{BB962C8B-B14F-4D97-AF65-F5344CB8AC3E}">
        <p14:creationId xmlns:p14="http://schemas.microsoft.com/office/powerpoint/2010/main" xmlns="" val="279956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954317"/>
            <a:ext cx="3574257" cy="9036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1250" y="0"/>
            <a:ext cx="9132749" cy="5486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0" y="692696"/>
            <a:ext cx="91440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ZA">
              <a:cs typeface="Arial" charset="0"/>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E71412C-9B9C-447F-B548-61EF3FD6F2EC}" type="slidenum">
              <a:rPr lang="en-ZA" smtClean="0">
                <a:cs typeface="Arial" charset="0"/>
              </a:rPr>
              <a:pPr/>
              <a:t>‹#›</a:t>
            </a:fld>
            <a:endParaRPr lang="en-ZA" dirty="0">
              <a:cs typeface="Arial" charset="0"/>
            </a:endParaRPr>
          </a:p>
        </p:txBody>
      </p:sp>
    </p:spTree>
    <p:extLst>
      <p:ext uri="{BB962C8B-B14F-4D97-AF65-F5344CB8AC3E}">
        <p14:creationId xmlns:p14="http://schemas.microsoft.com/office/powerpoint/2010/main" xmlns="" val="2072697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556792"/>
            <a:ext cx="763284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smtClean="0">
                <a:effectLst>
                  <a:outerShdw blurRad="38100" dist="38100" dir="2700000" algn="tl">
                    <a:srgbClr val="000000">
                      <a:alpha val="43137"/>
                    </a:srgbClr>
                  </a:outerShdw>
                </a:effectLst>
              </a:rPr>
              <a:t>Presentation to the Portfolio Committee on Trade and Industry </a:t>
            </a: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the dti’s First Quarter Performance Report </a:t>
            </a:r>
          </a:p>
          <a:p>
            <a:pPr algn="ctr"/>
            <a:endParaRPr lang="en-US" sz="2400" b="1" dirty="0">
              <a:effectLst>
                <a:outerShdw blurRad="38100" dist="38100" dir="2700000" algn="tl">
                  <a:srgbClr val="000000">
                    <a:alpha val="43137"/>
                  </a:srgbClr>
                </a:outerShdw>
              </a:effectLst>
            </a:endParaRP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12 September 2017</a:t>
            </a:r>
          </a:p>
          <a:p>
            <a:pPr algn="ctr"/>
            <a:r>
              <a:rPr lang="en-US" sz="2400" b="1" dirty="0" smtClean="0">
                <a:effectLst>
                  <a:outerShdw blurRad="38100" dist="38100" dir="2700000" algn="tl">
                    <a:srgbClr val="000000">
                      <a:alpha val="43137"/>
                    </a:srgbClr>
                  </a:outerShdw>
                </a:effectLst>
              </a:rPr>
              <a:t>Director-General </a:t>
            </a:r>
          </a:p>
          <a:p>
            <a:pPr algn="ctr"/>
            <a:r>
              <a:rPr lang="en-US" sz="2400" b="1" dirty="0" smtClean="0">
                <a:effectLst>
                  <a:outerShdw blurRad="38100" dist="38100" dir="2700000" algn="tl">
                    <a:srgbClr val="000000">
                      <a:alpha val="43137"/>
                    </a:srgbClr>
                  </a:outerShdw>
                </a:effectLst>
              </a:rPr>
              <a:t>Lionel October</a:t>
            </a:r>
            <a:endParaRPr lang="en-Z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441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 y="0"/>
            <a:ext cx="9132749" cy="620688"/>
          </a:xfrm>
        </p:spPr>
        <p:txBody>
          <a:bodyPr/>
          <a:lstStyle/>
          <a:p>
            <a:r>
              <a:rPr lang="en-ZA" sz="4400" dirty="0" smtClean="0">
                <a:latin typeface="Arial Narrow" panose="020B0606020202030204" pitchFamily="34" charset="0"/>
                <a:cs typeface="Calibri" panose="020F0502020204030204" pitchFamily="34" charset="0"/>
              </a:rPr>
              <a:t>STICKY Domestic fixed investment</a:t>
            </a:r>
            <a:endParaRPr lang="en-ZA" sz="44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a:xfrm>
            <a:off x="0" y="620688"/>
            <a:ext cx="9144000" cy="5400600"/>
          </a:xfrm>
        </p:spPr>
        <p:txBody>
          <a:bodyPr numCol="2">
            <a:normAutofit/>
          </a:bodyPr>
          <a:lstStyle/>
          <a:p>
            <a:pPr algn="just">
              <a:buFont typeface="Wingdings" panose="05000000000000000000" pitchFamily="2" charset="2"/>
              <a:buChar char="q"/>
            </a:pPr>
            <a:r>
              <a:rPr lang="en-ZA" sz="1800" b="0" dirty="0">
                <a:latin typeface="Arial Narrow" panose="020B0606020202030204" pitchFamily="34" charset="0"/>
              </a:rPr>
              <a:t>In 2016, real capital </a:t>
            </a:r>
            <a:r>
              <a:rPr lang="en-ZA" sz="1800" b="0" dirty="0" smtClean="0">
                <a:latin typeface="Arial Narrow" panose="020B0606020202030204" pitchFamily="34" charset="0"/>
              </a:rPr>
              <a:t>gross fixed capital formation </a:t>
            </a:r>
            <a:r>
              <a:rPr lang="en-ZA" sz="1800" b="0" dirty="0">
                <a:latin typeface="Arial Narrow" panose="020B0606020202030204" pitchFamily="34" charset="0"/>
              </a:rPr>
              <a:t>(</a:t>
            </a:r>
            <a:r>
              <a:rPr lang="en-ZA" sz="1800" b="0" dirty="0" err="1" smtClean="0">
                <a:latin typeface="Arial Narrow" panose="020B0606020202030204" pitchFamily="34" charset="0"/>
              </a:rPr>
              <a:t>GFCF</a:t>
            </a:r>
            <a:r>
              <a:rPr lang="en-ZA" sz="1800" b="0" dirty="0" smtClean="0">
                <a:latin typeface="Arial Narrow" panose="020B0606020202030204" pitchFamily="34" charset="0"/>
              </a:rPr>
              <a:t>)</a:t>
            </a:r>
            <a:r>
              <a:rPr lang="en-ZA" sz="1800" b="0" dirty="0" smtClean="0">
                <a:solidFill>
                  <a:srgbClr val="FF0000"/>
                </a:solidFill>
                <a:latin typeface="Arial Narrow" panose="020B0606020202030204" pitchFamily="34" charset="0"/>
              </a:rPr>
              <a:t> </a:t>
            </a:r>
            <a:r>
              <a:rPr lang="en-ZA" sz="1800" b="0" dirty="0">
                <a:latin typeface="Arial Narrow" panose="020B0606020202030204" pitchFamily="34" charset="0"/>
              </a:rPr>
              <a:t>contracted by -3.9%. This was the first annual negative rate since 2010. As a percentage of GDP, it fell below 20% for the first time since 2012.</a:t>
            </a:r>
          </a:p>
          <a:p>
            <a:pPr algn="just">
              <a:buFont typeface="Wingdings" panose="05000000000000000000" pitchFamily="2" charset="2"/>
              <a:buChar char="q"/>
            </a:pPr>
            <a:r>
              <a:rPr lang="en-ZA" sz="1800" b="0" dirty="0">
                <a:latin typeface="Arial Narrow" panose="020B0606020202030204" pitchFamily="34" charset="0"/>
              </a:rPr>
              <a:t>During </a:t>
            </a:r>
            <a:r>
              <a:rPr lang="en-ZA" sz="1800" b="0" dirty="0" smtClean="0">
                <a:latin typeface="Arial Narrow" panose="020B0606020202030204" pitchFamily="34" charset="0"/>
              </a:rPr>
              <a:t>2017Q1, </a:t>
            </a:r>
            <a:r>
              <a:rPr lang="en-ZA" sz="1800" b="0" dirty="0">
                <a:latin typeface="Arial Narrow" panose="020B0606020202030204" pitchFamily="34" charset="0"/>
              </a:rPr>
              <a:t>however, domestic fixed investment </a:t>
            </a:r>
            <a:r>
              <a:rPr lang="en-ZA" sz="1800" b="0" dirty="0" smtClean="0">
                <a:latin typeface="Arial Narrow" panose="020B0606020202030204" pitchFamily="34" charset="0"/>
              </a:rPr>
              <a:t>growth slowed to 1% </a:t>
            </a:r>
            <a:r>
              <a:rPr lang="en-ZA" sz="1800" b="0" dirty="0">
                <a:latin typeface="Arial Narrow" panose="020B0606020202030204" pitchFamily="34" charset="0"/>
              </a:rPr>
              <a:t>q-o-q</a:t>
            </a:r>
            <a:r>
              <a:rPr lang="en-ZA" sz="1800" b="0" dirty="0" smtClean="0">
                <a:latin typeface="Arial Narrow" panose="020B0606020202030204" pitchFamily="34" charset="0"/>
              </a:rPr>
              <a:t>, reflecting weak business confidence and policy uncertainty in SA. </a:t>
            </a:r>
          </a:p>
          <a:p>
            <a:pPr algn="just">
              <a:buFont typeface="Wingdings" panose="05000000000000000000" pitchFamily="2" charset="2"/>
              <a:buChar char="q"/>
            </a:pPr>
            <a:r>
              <a:rPr lang="en-ZA" sz="1800" b="0" dirty="0">
                <a:latin typeface="Arial Narrow" panose="020B0606020202030204" pitchFamily="34" charset="0"/>
              </a:rPr>
              <a:t>Public corporations saw a decline of 2.7% q-o-q in real GFCF</a:t>
            </a:r>
            <a:r>
              <a:rPr lang="en-ZA" sz="1800" b="0" dirty="0" smtClean="0">
                <a:latin typeface="Arial Narrow" panose="020B0606020202030204" pitchFamily="34" charset="0"/>
              </a:rPr>
              <a:t>. In contrast for </a:t>
            </a:r>
            <a:r>
              <a:rPr lang="en-ZA" sz="1800" b="0" dirty="0">
                <a:latin typeface="Arial Narrow" panose="020B0606020202030204" pitchFamily="34" charset="0"/>
              </a:rPr>
              <a:t>general government, real GFCF increased by 4.4%, supported by various infrastructure projects at the different levels of government.</a:t>
            </a:r>
          </a:p>
          <a:p>
            <a:pPr algn="just">
              <a:buFont typeface="Wingdings" panose="05000000000000000000" pitchFamily="2" charset="2"/>
              <a:buChar char="q"/>
            </a:pPr>
            <a:r>
              <a:rPr lang="en-ZA" sz="1800" b="0" dirty="0" smtClean="0">
                <a:latin typeface="Arial Narrow" panose="020B0606020202030204" pitchFamily="34" charset="0"/>
              </a:rPr>
              <a:t>Real GFCF for private business increased by 1.2% q-o-q, driven by capital outlays on residential buildings, machinery and other equipment.</a:t>
            </a:r>
          </a:p>
        </p:txBody>
      </p:sp>
      <p:graphicFrame>
        <p:nvGraphicFramePr>
          <p:cNvPr id="5" name="Content Placeholder 4"/>
          <p:cNvGraphicFramePr>
            <a:graphicFrameLocks noGrp="1" noChangeAspect="1"/>
          </p:cNvGraphicFramePr>
          <p:nvPr>
            <p:extLst>
              <p:ext uri="{D42A27DB-BD31-4B8C-83A1-F6EECF244321}">
                <p14:modId xmlns:p14="http://schemas.microsoft.com/office/powerpoint/2010/main" xmlns="" val="830973155"/>
              </p:ext>
            </p:extLst>
          </p:nvPr>
        </p:nvGraphicFramePr>
        <p:xfrm>
          <a:off x="4716016" y="692696"/>
          <a:ext cx="4403152"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DE71412C-9B9C-447F-B548-61EF3FD6F2EC}" type="slidenum">
              <a:rPr lang="en-ZA" smtClean="0"/>
              <a:pPr/>
              <a:t>10</a:t>
            </a:fld>
            <a:endParaRPr lang="en-ZA" dirty="0"/>
          </a:p>
        </p:txBody>
      </p:sp>
    </p:spTree>
    <p:extLst>
      <p:ext uri="{BB962C8B-B14F-4D97-AF65-F5344CB8AC3E}">
        <p14:creationId xmlns:p14="http://schemas.microsoft.com/office/powerpoint/2010/main" xmlns="" val="1218878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0" y="0"/>
            <a:ext cx="9132749" cy="620688"/>
          </a:xfrm>
        </p:spPr>
        <p:txBody>
          <a:bodyPr/>
          <a:lstStyle/>
          <a:p>
            <a:r>
              <a:rPr lang="en-ZA" sz="4400" dirty="0" err="1" smtClean="0">
                <a:latin typeface="Arial Narrow" panose="020B0606020202030204" pitchFamily="34" charset="0"/>
                <a:cs typeface="Calibri" panose="020F0502020204030204" pitchFamily="34" charset="0"/>
              </a:rPr>
              <a:t>sectoral</a:t>
            </a:r>
            <a:r>
              <a:rPr lang="en-ZA" sz="4400" dirty="0" smtClean="0">
                <a:latin typeface="Arial Narrow" panose="020B0606020202030204" pitchFamily="34" charset="0"/>
                <a:cs typeface="Calibri" panose="020F0502020204030204" pitchFamily="34" charset="0"/>
              </a:rPr>
              <a:t> Capital investment</a:t>
            </a:r>
            <a:endParaRPr lang="en-ZA" sz="4400" dirty="0">
              <a:latin typeface="Arial Narrow" panose="020B0606020202030204" pitchFamily="34" charset="0"/>
              <a:cs typeface="Calibri" panose="020F0502020204030204" pitchFamily="34" charset="0"/>
            </a:endParaRPr>
          </a:p>
        </p:txBody>
      </p:sp>
      <p:sp>
        <p:nvSpPr>
          <p:cNvPr id="6" name="Content Placeholder 3"/>
          <p:cNvSpPr txBox="1">
            <a:spLocks/>
          </p:cNvSpPr>
          <p:nvPr/>
        </p:nvSpPr>
        <p:spPr>
          <a:xfrm>
            <a:off x="36512" y="764704"/>
            <a:ext cx="9144000" cy="5112568"/>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just">
              <a:buFont typeface="Wingdings" panose="05000000000000000000" pitchFamily="2" charset="2"/>
              <a:buChar char="q"/>
            </a:pPr>
            <a:r>
              <a:rPr lang="en-ZA" sz="2400" b="0" dirty="0" smtClean="0">
                <a:solidFill>
                  <a:srgbClr val="000000"/>
                </a:solidFill>
                <a:latin typeface="Arial Narrow" panose="020B0606020202030204" pitchFamily="34" charset="0"/>
              </a:rPr>
              <a:t>According to the SARB’s latest quarterly bulletin, the decline in total fixed investment by private business enterprises has been broad-based across sectors since 2009.</a:t>
            </a:r>
          </a:p>
          <a:p>
            <a:pPr algn="just">
              <a:buFont typeface="Wingdings" panose="05000000000000000000" pitchFamily="2" charset="2"/>
              <a:buChar char="q"/>
            </a:pPr>
            <a:r>
              <a:rPr lang="en-ZA" sz="2400" b="0" dirty="0" smtClean="0">
                <a:solidFill>
                  <a:srgbClr val="000000"/>
                </a:solidFill>
                <a:latin typeface="Arial Narrow" panose="020B0606020202030204" pitchFamily="34" charset="0"/>
              </a:rPr>
              <a:t>Investment in electricity generation managed to continue growing, in line with the implementation of independent renewable energy projects.</a:t>
            </a:r>
          </a:p>
          <a:p>
            <a:pPr algn="just">
              <a:buFont typeface="Wingdings" panose="05000000000000000000" pitchFamily="2" charset="2"/>
              <a:buChar char="q"/>
            </a:pPr>
            <a:r>
              <a:rPr lang="en-ZA" sz="2400" b="0" dirty="0" smtClean="0">
                <a:solidFill>
                  <a:srgbClr val="000000"/>
                </a:solidFill>
                <a:latin typeface="Arial Narrow" panose="020B0606020202030204" pitchFamily="34" charset="0"/>
              </a:rPr>
              <a:t>Given the forward linkage to the manufacturing sector, lower mining output has contributed to the slowdown in fixed investment in manufacturing. </a:t>
            </a:r>
          </a:p>
          <a:p>
            <a:pPr algn="just">
              <a:buFont typeface="Wingdings" panose="05000000000000000000" pitchFamily="2" charset="2"/>
              <a:buChar char="q"/>
            </a:pPr>
            <a:r>
              <a:rPr lang="en-ZA" sz="2400" b="0" dirty="0" smtClean="0">
                <a:solidFill>
                  <a:srgbClr val="000000"/>
                </a:solidFill>
                <a:latin typeface="Arial Narrow" panose="020B0606020202030204" pitchFamily="34" charset="0"/>
              </a:rPr>
              <a:t>Growth in fixed capital formation in the transport and electricity generation sectors has been supported primarily by public corporations in line with the National Development Plan (NDP).</a:t>
            </a:r>
          </a:p>
        </p:txBody>
      </p:sp>
      <p:sp>
        <p:nvSpPr>
          <p:cNvPr id="4" name="Slide Number Placeholder 3"/>
          <p:cNvSpPr>
            <a:spLocks noGrp="1"/>
          </p:cNvSpPr>
          <p:nvPr>
            <p:ph type="sldNum" sz="quarter" idx="12"/>
          </p:nvPr>
        </p:nvSpPr>
        <p:spPr/>
        <p:txBody>
          <a:bodyPr/>
          <a:lstStyle/>
          <a:p>
            <a:fld id="{DE71412C-9B9C-447F-B548-61EF3FD6F2EC}" type="slidenum">
              <a:rPr lang="en-ZA" smtClean="0"/>
              <a:pPr/>
              <a:t>11</a:t>
            </a:fld>
            <a:endParaRPr lang="en-ZA" dirty="0"/>
          </a:p>
        </p:txBody>
      </p:sp>
    </p:spTree>
    <p:extLst>
      <p:ext uri="{BB962C8B-B14F-4D97-AF65-F5344CB8AC3E}">
        <p14:creationId xmlns:p14="http://schemas.microsoft.com/office/powerpoint/2010/main" xmlns="" val="3697281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Arial Narrow" panose="020B0606020202030204" pitchFamily="34" charset="0"/>
                <a:cs typeface="Calibri" panose="020F0502020204030204" pitchFamily="34" charset="0"/>
              </a:rPr>
              <a:t>Poor Employment prospects</a:t>
            </a:r>
            <a:endParaRPr lang="en-ZA" sz="44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p:txBody>
          <a:bodyPr numCol="2">
            <a:noAutofit/>
          </a:bodyPr>
          <a:lstStyle/>
          <a:p>
            <a:pPr lvl="0" algn="just">
              <a:buFont typeface="Wingdings" panose="05000000000000000000" pitchFamily="2" charset="2"/>
              <a:buChar char="q"/>
            </a:pPr>
            <a:r>
              <a:rPr lang="en-ZA" sz="1800" b="0" dirty="0">
                <a:latin typeface="Arial Narrow" panose="020B0606020202030204" pitchFamily="34" charset="0"/>
              </a:rPr>
              <a:t>According Stats </a:t>
            </a:r>
            <a:r>
              <a:rPr lang="en-ZA" sz="1800" b="0" dirty="0" smtClean="0">
                <a:latin typeface="Arial Narrow" panose="020B0606020202030204" pitchFamily="34" charset="0"/>
              </a:rPr>
              <a:t>SA’s latest QLFS, </a:t>
            </a:r>
            <a:r>
              <a:rPr lang="en-ZA" sz="1800" b="0" dirty="0">
                <a:latin typeface="Arial Narrow" panose="020B0606020202030204" pitchFamily="34" charset="0"/>
              </a:rPr>
              <a:t>the national unemployment rate remained unchanged at 27.7% in 2017Q2 compared to Q1. The unchanged jobless rate was facilitated by somewhat similar rates of contraction in the labour force (-0.7% q-o-q) and the number of unemployed persons (-0.6% q-o-q).</a:t>
            </a:r>
          </a:p>
          <a:p>
            <a:pPr lvl="0" algn="just">
              <a:buFont typeface="Wingdings" panose="05000000000000000000" pitchFamily="2" charset="2"/>
              <a:buChar char="q"/>
            </a:pPr>
            <a:r>
              <a:rPr lang="en-ZA" sz="1800" b="0" dirty="0">
                <a:latin typeface="Arial Narrow" panose="020B0606020202030204" pitchFamily="34" charset="0"/>
              </a:rPr>
              <a:t>Compared to the previous quarter, job losses were recorded in construction (110 000), agriculture (40 000), mining (13 000), transport (11 000) and community and social services (9 000). Gains were recorded in trade (58 000), manufacturing (10 000) and utilities (2 000).</a:t>
            </a:r>
          </a:p>
          <a:p>
            <a:pPr lvl="0" algn="just">
              <a:buFont typeface="Wingdings" panose="05000000000000000000" pitchFamily="2" charset="2"/>
              <a:buChar char="q"/>
            </a:pPr>
            <a:r>
              <a:rPr lang="en-ZA" sz="1800" b="0" dirty="0">
                <a:latin typeface="Arial Narrow" panose="020B0606020202030204" pitchFamily="34" charset="0"/>
              </a:rPr>
              <a:t>For SA, employment prospects remain weak for the near-term in line with poor domestic economic growth prospects. With business and consumer confidence at depressed levels, it is likely that this will not only result in reduced fixed investment, but also weaker employment growth. For the public sector, adherence to fiscal consolidation by the government is expected to weigh on employment growth</a:t>
            </a:r>
            <a:r>
              <a:rPr lang="en-ZA" sz="1800" b="0" dirty="0" smtClean="0">
                <a:latin typeface="Arial Narrow" panose="020B0606020202030204" pitchFamily="34" charset="0"/>
              </a:rPr>
              <a:t>.</a:t>
            </a:r>
            <a:endParaRPr lang="en-ZA" sz="1800" b="0" dirty="0">
              <a:latin typeface="Arial Narrow" panose="020B0606020202030204" pitchFamily="34" charset="0"/>
            </a:endParaRPr>
          </a:p>
        </p:txBody>
      </p:sp>
      <p:graphicFrame>
        <p:nvGraphicFramePr>
          <p:cNvPr id="7" name="Content Placeholder 4"/>
          <p:cNvGraphicFramePr>
            <a:graphicFrameLocks noGrp="1" noChangeAspect="1"/>
          </p:cNvGraphicFramePr>
          <p:nvPr>
            <p:extLst>
              <p:ext uri="{D42A27DB-BD31-4B8C-83A1-F6EECF244321}">
                <p14:modId xmlns:p14="http://schemas.microsoft.com/office/powerpoint/2010/main" xmlns="" val="3144570340"/>
              </p:ext>
            </p:extLst>
          </p:nvPr>
        </p:nvGraphicFramePr>
        <p:xfrm>
          <a:off x="4788024" y="1052736"/>
          <a:ext cx="4294501"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E71412C-9B9C-447F-B548-61EF3FD6F2EC}" type="slidenum">
              <a:rPr lang="en-ZA" smtClean="0"/>
              <a:pPr/>
              <a:t>12</a:t>
            </a:fld>
            <a:endParaRPr lang="en-ZA" dirty="0"/>
          </a:p>
        </p:txBody>
      </p:sp>
    </p:spTree>
    <p:extLst>
      <p:ext uri="{BB962C8B-B14F-4D97-AF65-F5344CB8AC3E}">
        <p14:creationId xmlns:p14="http://schemas.microsoft.com/office/powerpoint/2010/main" xmlns="" val="365610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Arial Narrow" panose="020B0606020202030204" pitchFamily="34" charset="0"/>
                <a:cs typeface="Calibri" panose="020F0502020204030204" pitchFamily="34" charset="0"/>
              </a:rPr>
              <a:t>Sa TRADE BALANCE in surplus</a:t>
            </a:r>
            <a:endParaRPr lang="en-ZA" sz="44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a:xfrm>
            <a:off x="0" y="548680"/>
            <a:ext cx="9144000" cy="5400600"/>
          </a:xfrm>
        </p:spPr>
        <p:txBody>
          <a:bodyPr numCol="2">
            <a:normAutofit/>
          </a:bodyPr>
          <a:lstStyle/>
          <a:p>
            <a:pPr algn="just">
              <a:buFont typeface="Wingdings" panose="05000000000000000000" pitchFamily="2" charset="2"/>
              <a:buChar char="q"/>
            </a:pPr>
            <a:r>
              <a:rPr lang="en-ZA" sz="1800" b="0" dirty="0" smtClean="0">
                <a:latin typeface="Arial Narrow" panose="020B0606020202030204" pitchFamily="34" charset="0"/>
              </a:rPr>
              <a:t>The </a:t>
            </a:r>
            <a:r>
              <a:rPr lang="en-ZA" sz="1800" b="0" dirty="0">
                <a:latin typeface="Arial Narrow" panose="020B0606020202030204" pitchFamily="34" charset="0"/>
              </a:rPr>
              <a:t>latest trade statistics from the SARS indicated that the SA trade balance registered a trade surplus of R10.7 billion in June, up from a downwardly revised R7.2 billion surplus in May. Exports declined by 0.6% m-o-m but increased by 4.7% year-to-date</a:t>
            </a:r>
            <a:r>
              <a:rPr lang="en-ZA" sz="1800" b="0" dirty="0" smtClean="0">
                <a:latin typeface="Arial Narrow" panose="020B0606020202030204" pitchFamily="34" charset="0"/>
              </a:rPr>
              <a:t>.</a:t>
            </a:r>
          </a:p>
          <a:p>
            <a:pPr algn="just">
              <a:buFont typeface="Wingdings" panose="05000000000000000000" pitchFamily="2" charset="2"/>
              <a:buChar char="q"/>
            </a:pPr>
            <a:r>
              <a:rPr lang="en-ZA" sz="1800" b="0" dirty="0" smtClean="0">
                <a:latin typeface="Arial Narrow" panose="020B0606020202030204" pitchFamily="34" charset="0"/>
              </a:rPr>
              <a:t>Exports </a:t>
            </a:r>
            <a:r>
              <a:rPr lang="en-ZA" sz="1800" b="0" dirty="0">
                <a:latin typeface="Arial Narrow" panose="020B0606020202030204" pitchFamily="34" charset="0"/>
              </a:rPr>
              <a:t>gained support from the recent rebound in commodity prices as well as stronger global growth. Imports fell by 4.2% m-o-m (-1.4% y-t-d) in line with continued weak domestic demand</a:t>
            </a:r>
            <a:r>
              <a:rPr lang="en-ZA" sz="1800" b="0" dirty="0" smtClean="0">
                <a:latin typeface="Arial Narrow" panose="020B0606020202030204" pitchFamily="34" charset="0"/>
              </a:rPr>
              <a:t>.</a:t>
            </a:r>
          </a:p>
          <a:p>
            <a:pPr algn="just">
              <a:buFont typeface="Wingdings" panose="05000000000000000000" pitchFamily="2" charset="2"/>
              <a:buChar char="q"/>
            </a:pPr>
            <a:r>
              <a:rPr lang="en-ZA" sz="1800" b="0" dirty="0">
                <a:latin typeface="Arial Narrow" panose="020B0606020202030204" pitchFamily="34" charset="0"/>
              </a:rPr>
              <a:t>About 34% of exports were destined to five countries: China (R8.6 billion), Germany (R7 billion), the US (R6.3 billion), India(R4.6 billion), Japan (R4.1 billion</a:t>
            </a:r>
            <a:r>
              <a:rPr lang="en-ZA" sz="1800" b="0" dirty="0" smtClean="0">
                <a:latin typeface="Arial Narrow" panose="020B0606020202030204" pitchFamily="34" charset="0"/>
              </a:rPr>
              <a:t>). Roughly </a:t>
            </a:r>
            <a:r>
              <a:rPr lang="en-ZA" sz="1800" b="0" dirty="0">
                <a:latin typeface="Arial Narrow" panose="020B0606020202030204" pitchFamily="34" charset="0"/>
              </a:rPr>
              <a:t>28% of total imports came from China (R15 billion) and Germany (R9.1 billion).</a:t>
            </a:r>
          </a:p>
          <a:p>
            <a:pPr>
              <a:buFont typeface="Wingdings" panose="05000000000000000000" pitchFamily="2" charset="2"/>
              <a:buChar char="q"/>
            </a:pPr>
            <a:endParaRPr lang="en-ZA" sz="1500" b="0" dirty="0">
              <a:latin typeface="Calibri" panose="020F0502020204030204" pitchFamily="34" charset="0"/>
            </a:endParaRPr>
          </a:p>
        </p:txBody>
      </p:sp>
      <p:graphicFrame>
        <p:nvGraphicFramePr>
          <p:cNvPr id="5" name="Content Placeholder 4"/>
          <p:cNvGraphicFramePr>
            <a:graphicFrameLocks noGrp="1" noChangeAspect="1"/>
          </p:cNvGraphicFramePr>
          <p:nvPr>
            <p:extLst>
              <p:ext uri="{D42A27DB-BD31-4B8C-83A1-F6EECF244321}">
                <p14:modId xmlns:p14="http://schemas.microsoft.com/office/powerpoint/2010/main" xmlns="" val="888653901"/>
              </p:ext>
            </p:extLst>
          </p:nvPr>
        </p:nvGraphicFramePr>
        <p:xfrm>
          <a:off x="4860032" y="764704"/>
          <a:ext cx="417646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DE71412C-9B9C-447F-B548-61EF3FD6F2EC}" type="slidenum">
              <a:rPr lang="en-ZA" smtClean="0"/>
              <a:pPr/>
              <a:t>14</a:t>
            </a:fld>
            <a:endParaRPr lang="en-ZA" dirty="0"/>
          </a:p>
        </p:txBody>
      </p:sp>
    </p:spTree>
    <p:extLst>
      <p:ext uri="{BB962C8B-B14F-4D97-AF65-F5344CB8AC3E}">
        <p14:creationId xmlns:p14="http://schemas.microsoft.com/office/powerpoint/2010/main" xmlns="" val="3964775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latin typeface="Arial Narrow" panose="020B0606020202030204" pitchFamily="34" charset="0"/>
                <a:cs typeface="Calibri" panose="020F0502020204030204" pitchFamily="34" charset="0"/>
              </a:rPr>
              <a:t>Africa, a key market for </a:t>
            </a:r>
            <a:r>
              <a:rPr lang="en-ZA" sz="4000" dirty="0" err="1" smtClean="0">
                <a:latin typeface="Arial Narrow" panose="020B0606020202030204" pitchFamily="34" charset="0"/>
                <a:cs typeface="Calibri" panose="020F0502020204030204" pitchFamily="34" charset="0"/>
              </a:rPr>
              <a:t>sa</a:t>
            </a:r>
            <a:r>
              <a:rPr lang="en-ZA" sz="4000" dirty="0" smtClean="0">
                <a:latin typeface="Arial Narrow" panose="020B0606020202030204" pitchFamily="34" charset="0"/>
                <a:cs typeface="Calibri" panose="020F0502020204030204" pitchFamily="34" charset="0"/>
              </a:rPr>
              <a:t> products</a:t>
            </a:r>
            <a:endParaRPr lang="en-ZA" sz="40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p:txBody>
          <a:bodyPr numCol="2">
            <a:normAutofit/>
          </a:bodyPr>
          <a:lstStyle/>
          <a:p>
            <a:pPr lvl="0" algn="just">
              <a:buFont typeface="Wingdings" panose="05000000000000000000" pitchFamily="2" charset="2"/>
              <a:buChar char="q"/>
            </a:pPr>
            <a:r>
              <a:rPr lang="en-ZA" b="0" dirty="0">
                <a:latin typeface="Arial Narrow" panose="020B0606020202030204" pitchFamily="34" charset="0"/>
              </a:rPr>
              <a:t>During 2017Q1, SA exports to the rest of Africa amounted to R71 billion, down from R84 billion in 2016Q4. </a:t>
            </a:r>
          </a:p>
          <a:p>
            <a:pPr lvl="0" algn="just">
              <a:buFont typeface="Wingdings" panose="05000000000000000000" pitchFamily="2" charset="2"/>
              <a:buChar char="q"/>
            </a:pPr>
            <a:r>
              <a:rPr lang="en-ZA" b="0" dirty="0">
                <a:latin typeface="Arial Narrow" panose="020B0606020202030204" pitchFamily="34" charset="0"/>
              </a:rPr>
              <a:t>About 35% of exports to Africa were mineral products (R13.9 billion) and machinery and mechanical appliances (R10.7 billion)</a:t>
            </a:r>
          </a:p>
          <a:p>
            <a:pPr lvl="0" algn="just">
              <a:buFont typeface="Wingdings" panose="05000000000000000000" pitchFamily="2" charset="2"/>
              <a:buChar char="q"/>
            </a:pPr>
            <a:r>
              <a:rPr lang="en-ZA" b="0" dirty="0">
                <a:latin typeface="Arial Narrow" panose="020B0606020202030204" pitchFamily="34" charset="0"/>
              </a:rPr>
              <a:t>For Q1 of 2017, South Africa’s trade surplus with Africa </a:t>
            </a:r>
            <a:r>
              <a:rPr lang="en-ZA" b="0" dirty="0" smtClean="0">
                <a:latin typeface="Arial Narrow" panose="020B0606020202030204" pitchFamily="34" charset="0"/>
              </a:rPr>
              <a:t>is </a:t>
            </a:r>
            <a:r>
              <a:rPr lang="en-ZA" b="0" dirty="0">
                <a:latin typeface="Arial Narrow" panose="020B0606020202030204" pitchFamily="34" charset="0"/>
              </a:rPr>
              <a:t>approximately R40 billion</a:t>
            </a:r>
            <a:r>
              <a:rPr lang="en-ZA" b="0" dirty="0" smtClean="0">
                <a:solidFill>
                  <a:srgbClr val="FF0000"/>
                </a:solidFill>
                <a:latin typeface="Arial Narrow" panose="020B0606020202030204" pitchFamily="34" charset="0"/>
              </a:rPr>
              <a:t>.</a:t>
            </a:r>
          </a:p>
          <a:p>
            <a:pPr lvl="0" algn="just">
              <a:buFont typeface="Wingdings" panose="05000000000000000000" pitchFamily="2" charset="2"/>
              <a:buChar char="q"/>
            </a:pPr>
            <a:r>
              <a:rPr lang="en-ZA" b="0" dirty="0" smtClean="0">
                <a:latin typeface="Arial Narrow" panose="020B0606020202030204" pitchFamily="34" charset="0"/>
              </a:rPr>
              <a:t>Exports from SA into the rest of Africa have slowed in line with weaker fiscal revenues, particularly for commodity exporters. Export revenues have come under pressure on the back of low commodity prices. Furthermore, the rand exchange rate has strengthened and remained resilient since 2016; this also likely weighed on intra-Africa export growth.</a:t>
            </a:r>
          </a:p>
          <a:p>
            <a:pPr lvl="0" algn="just">
              <a:buFont typeface="Wingdings" panose="05000000000000000000" pitchFamily="2" charset="2"/>
              <a:buChar char="q"/>
            </a:pPr>
            <a:r>
              <a:rPr lang="en-ZA" b="0" dirty="0" smtClean="0">
                <a:latin typeface="Arial Narrow" panose="020B0606020202030204" pitchFamily="34" charset="0"/>
              </a:rPr>
              <a:t>Regarding imports from the rest of the continent, SA has seen a mild upward trend in this regard after a sharp drop in early 2015. Support also likely came from the stronger rand exchange rate.</a:t>
            </a:r>
            <a:endParaRPr lang="en-ZA" b="0" dirty="0">
              <a:latin typeface="Arial Narrow" panose="020B0606020202030204" pitchFamily="34" charset="0"/>
            </a:endParaRPr>
          </a:p>
        </p:txBody>
      </p:sp>
      <p:graphicFrame>
        <p:nvGraphicFramePr>
          <p:cNvPr id="5" name="Content Placeholder 4"/>
          <p:cNvGraphicFramePr>
            <a:graphicFrameLocks noGrp="1" noChangeAspect="1"/>
          </p:cNvGraphicFramePr>
          <p:nvPr>
            <p:extLst>
              <p:ext uri="{D42A27DB-BD31-4B8C-83A1-F6EECF244321}">
                <p14:modId xmlns:p14="http://schemas.microsoft.com/office/powerpoint/2010/main" xmlns="" val="819656537"/>
              </p:ext>
            </p:extLst>
          </p:nvPr>
        </p:nvGraphicFramePr>
        <p:xfrm>
          <a:off x="4860033" y="1196752"/>
          <a:ext cx="4283968" cy="486024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DE71412C-9B9C-447F-B548-61EF3FD6F2EC}" type="slidenum">
              <a:rPr lang="en-ZA" smtClean="0"/>
              <a:pPr/>
              <a:t>15</a:t>
            </a:fld>
            <a:endParaRPr lang="en-ZA" dirty="0"/>
          </a:p>
        </p:txBody>
      </p:sp>
    </p:spTree>
    <p:extLst>
      <p:ext uri="{BB962C8B-B14F-4D97-AF65-F5344CB8AC3E}">
        <p14:creationId xmlns:p14="http://schemas.microsoft.com/office/powerpoint/2010/main" xmlns="" val="245805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a:defRPr/>
            </a:pPr>
            <a:r>
              <a:rPr lang="en-US" b="1" dirty="0" smtClean="0">
                <a:solidFill>
                  <a:srgbClr val="FF3300"/>
                </a:solidFill>
                <a:effectLst>
                  <a:outerShdw blurRad="38100" dist="38100" dir="2700000" algn="tl">
                    <a:srgbClr val="C0C0C0"/>
                  </a:outerShdw>
                </a:effectLst>
                <a:latin typeface="Arial Black" pitchFamily="34" charset="0"/>
              </a:rPr>
              <a:t>Key Achievements: </a:t>
            </a:r>
            <a:r>
              <a:rPr lang="en-US" b="1" dirty="0" smtClean="0">
                <a:effectLst>
                  <a:outerShdw blurRad="38100" dist="38100" dir="2700000" algn="tl">
                    <a:srgbClr val="C0C0C0"/>
                  </a:outerShdw>
                </a:effectLst>
                <a:latin typeface="Arial" pitchFamily="34" charset="0"/>
                <a:cs typeface="Arial" pitchFamily="34" charset="0"/>
              </a:rPr>
              <a:t>First </a:t>
            </a:r>
            <a:r>
              <a:rPr lang="en-ZA" b="1" dirty="0" smtClean="0">
                <a:latin typeface="Arial" pitchFamily="34" charset="0"/>
                <a:cs typeface="Arial" pitchFamily="34" charset="0"/>
              </a:rPr>
              <a:t>Quarter</a:t>
            </a:r>
            <a:r>
              <a:rPr lang="en-US" b="1" dirty="0" smtClean="0">
                <a:effectLst>
                  <a:outerShdw blurRad="38100" dist="38100" dir="2700000" algn="tl">
                    <a:srgbClr val="C0C0C0"/>
                  </a:outerShdw>
                </a:effectLst>
                <a:latin typeface="Arial" pitchFamily="34" charset="0"/>
                <a:cs typeface="Arial" pitchFamily="34" charset="0"/>
              </a:rPr>
              <a:t/>
            </a:r>
            <a:br>
              <a:rPr lang="en-US" b="1" dirty="0" smtClean="0">
                <a:effectLst>
                  <a:outerShdw blurRad="38100" dist="38100" dir="2700000" algn="tl">
                    <a:srgbClr val="C0C0C0"/>
                  </a:outerShdw>
                </a:effectLst>
                <a:latin typeface="Arial" pitchFamily="34" charset="0"/>
                <a:cs typeface="Arial" pitchFamily="34" charset="0"/>
              </a:rPr>
            </a:br>
            <a:endParaRPr lang="en-US" sz="3600" b="1" dirty="0" smtClean="0">
              <a:effectLst>
                <a:outerShdw blurRad="38100" dist="38100" dir="2700000" algn="tl">
                  <a:srgbClr val="C0C0C0"/>
                </a:outerShdw>
              </a:effectLst>
              <a:latin typeface="Arial" pitchFamily="34" charset="0"/>
              <a:cs typeface="Arial" pitchFamily="34" charset="0"/>
            </a:endParaRPr>
          </a:p>
        </p:txBody>
      </p:sp>
      <p:sp>
        <p:nvSpPr>
          <p:cNvPr id="2" name="Text Placeholder 1"/>
          <p:cNvSpPr>
            <a:spLocks noGrp="1"/>
          </p:cNvSpPr>
          <p:nvPr>
            <p:ph type="body" idx="1"/>
          </p:nvPr>
        </p:nvSpPr>
        <p:spPr/>
        <p:txBody>
          <a:bodyPr>
            <a:normAutofit/>
          </a:bodyPr>
          <a:lstStyle/>
          <a:p>
            <a:r>
              <a:rPr lang="en-US" b="1" dirty="0">
                <a:effectLst>
                  <a:outerShdw blurRad="38100" dist="38100" dir="2700000" algn="tl">
                    <a:srgbClr val="C0C0C0"/>
                  </a:outerShdw>
                </a:effectLst>
                <a:latin typeface="Arial Black" pitchFamily="34" charset="0"/>
              </a:rPr>
              <a:t>1 </a:t>
            </a:r>
            <a:r>
              <a:rPr lang="en-US" b="1" dirty="0" smtClean="0">
                <a:effectLst>
                  <a:outerShdw blurRad="38100" dist="38100" dir="2700000" algn="tl">
                    <a:srgbClr val="C0C0C0"/>
                  </a:outerShdw>
                </a:effectLst>
                <a:latin typeface="Arial Black" pitchFamily="34" charset="0"/>
              </a:rPr>
              <a:t>April– 31 June 2017</a:t>
            </a:r>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7944" y="3424237"/>
            <a:ext cx="4606280" cy="2794620"/>
          </a:xfrm>
          <a:prstGeom prst="rect">
            <a:avLst/>
          </a:prstGeom>
        </p:spPr>
      </p:pic>
      <p:sp>
        <p:nvSpPr>
          <p:cNvPr id="3" name="Slide Number Placeholder 2"/>
          <p:cNvSpPr>
            <a:spLocks noGrp="1"/>
          </p:cNvSpPr>
          <p:nvPr>
            <p:ph type="sldNum" sz="quarter" idx="12"/>
          </p:nvPr>
        </p:nvSpPr>
        <p:spPr/>
        <p:txBody>
          <a:bodyPr/>
          <a:lstStyle/>
          <a:p>
            <a:fld id="{DE71412C-9B9C-447F-B548-61EF3FD6F2EC}" type="slidenum">
              <a:rPr lang="en-ZA" smtClean="0"/>
              <a:pPr/>
              <a:t>16</a:t>
            </a:fld>
            <a:endParaRPr lang="en-ZA"/>
          </a:p>
        </p:txBody>
      </p:sp>
    </p:spTree>
    <p:extLst>
      <p:ext uri="{BB962C8B-B14F-4D97-AF65-F5344CB8AC3E}">
        <p14:creationId xmlns:p14="http://schemas.microsoft.com/office/powerpoint/2010/main" xmlns="" val="3423666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4524315"/>
          </a:xfrm>
          <a:prstGeom prst="rect">
            <a:avLst/>
          </a:prstGeom>
        </p:spPr>
        <p:txBody>
          <a:bodyPr wrap="square">
            <a:spAutoFit/>
          </a:bodyPr>
          <a:lstStyle/>
          <a:p>
            <a:pPr lvl="0" algn="just" fontAlgn="base">
              <a:tabLst>
                <a:tab pos="228600" algn="l"/>
              </a:tabLst>
            </a:pPr>
            <a:r>
              <a:rPr lang="en-US" sz="2000" b="1" dirty="0">
                <a:solidFill>
                  <a:prstClr val="black"/>
                </a:solidFill>
                <a:latin typeface="Arial" panose="020B0604020202020204" pitchFamily="34" charset="0"/>
                <a:cs typeface="Arial" panose="020B0604020202020204" pitchFamily="34" charset="0"/>
              </a:rPr>
              <a:t>Industrial Participation</a:t>
            </a:r>
          </a:p>
          <a:p>
            <a:pPr marL="342900" lvl="0" indent="-342900" algn="just" fontAlgn="base">
              <a:buFont typeface="Wingdings" panose="05000000000000000000" pitchFamily="2" charset="2"/>
              <a:buChar char="q"/>
              <a:tabLst>
                <a:tab pos="228600" algn="l"/>
              </a:tabLst>
            </a:pPr>
            <a:endParaRPr lang="en-US" sz="2000" dirty="0" smtClean="0">
              <a:solidFill>
                <a:prstClr val="black"/>
              </a:solidFill>
              <a:latin typeface="Arial" panose="020B0604020202020204" pitchFamily="34" charset="0"/>
              <a:cs typeface="Arial" panose="020B0604020202020204" pitchFamily="34" charset="0"/>
            </a:endParaRPr>
          </a:p>
          <a:p>
            <a:pPr lvl="0" algn="just" fontAlgn="base">
              <a:spcBef>
                <a:spcPct val="20000"/>
              </a:spcBef>
              <a:spcAft>
                <a:spcPct val="0"/>
              </a:spcAft>
              <a:defRPr/>
            </a:pPr>
            <a:r>
              <a:rPr lang="en-ZA" sz="2000" b="1" kern="0" dirty="0" smtClean="0">
                <a:solidFill>
                  <a:srgbClr val="000000"/>
                </a:solidFill>
                <a:latin typeface="Arial" panose="020B0604020202020204" pitchFamily="34" charset="0"/>
                <a:cs typeface="Arial" panose="020B0604020202020204" pitchFamily="34" charset="0"/>
              </a:rPr>
              <a:t>Agro </a:t>
            </a:r>
            <a:r>
              <a:rPr lang="en-ZA" sz="2000" b="1" kern="0" dirty="0">
                <a:solidFill>
                  <a:srgbClr val="000000"/>
                </a:solidFill>
                <a:latin typeface="Arial" panose="020B0604020202020204" pitchFamily="34" charset="0"/>
                <a:cs typeface="Arial" panose="020B0604020202020204" pitchFamily="34" charset="0"/>
              </a:rPr>
              <a:t>Processing</a:t>
            </a:r>
          </a:p>
          <a:p>
            <a:pPr marL="342900" lvl="0" indent="-342900" fontAlgn="base">
              <a:spcBef>
                <a:spcPct val="20000"/>
              </a:spcBef>
              <a:spcAft>
                <a:spcPct val="0"/>
              </a:spcAft>
              <a:buFont typeface="Wingdings" panose="05000000000000000000" pitchFamily="2" charset="2"/>
              <a:buChar char="q"/>
              <a:defRPr/>
            </a:pPr>
            <a:r>
              <a:rPr lang="en-ZA" sz="2000" kern="0" dirty="0">
                <a:solidFill>
                  <a:srgbClr val="000000"/>
                </a:solidFill>
                <a:latin typeface="Arial" panose="020B0604020202020204" pitchFamily="34" charset="0"/>
                <a:cs typeface="Arial" panose="020B0604020202020204" pitchFamily="34" charset="0"/>
              </a:rPr>
              <a:t>The Agro-processing Support Scheme (ASS) for R 1 billion launched in May 2017 at Gallagher Estate on </a:t>
            </a:r>
            <a:r>
              <a:rPr lang="en-ZA" sz="2000" kern="0" dirty="0" smtClean="0">
                <a:solidFill>
                  <a:srgbClr val="000000"/>
                </a:solidFill>
                <a:latin typeface="Arial" panose="020B0604020202020204" pitchFamily="34" charset="0"/>
                <a:cs typeface="Arial" panose="020B0604020202020204" pitchFamily="34" charset="0"/>
              </a:rPr>
              <a:t>Africa’s </a:t>
            </a:r>
            <a:r>
              <a:rPr lang="en-ZA" sz="2000" kern="0" dirty="0">
                <a:solidFill>
                  <a:srgbClr val="000000"/>
                </a:solidFill>
                <a:latin typeface="Arial" panose="020B0604020202020204" pitchFamily="34" charset="0"/>
                <a:cs typeface="Arial" panose="020B0604020202020204" pitchFamily="34" charset="0"/>
              </a:rPr>
              <a:t>Big seven event.</a:t>
            </a:r>
          </a:p>
          <a:p>
            <a:pPr lvl="0" algn="just" fontAlgn="base">
              <a:spcBef>
                <a:spcPct val="20000"/>
              </a:spcBef>
              <a:spcAft>
                <a:spcPct val="0"/>
              </a:spcAft>
              <a:defRPr/>
            </a:pPr>
            <a:r>
              <a:rPr lang="en-US" altLang="en-US" sz="2000" b="1" kern="0" dirty="0">
                <a:solidFill>
                  <a:srgbClr val="000000"/>
                </a:solidFill>
                <a:latin typeface="Arial" panose="020B0604020202020204" pitchFamily="34" charset="0"/>
                <a:ea typeface="Times New Roman" pitchFamily="18" charset="0"/>
                <a:cs typeface="Arial" panose="020B0604020202020204" pitchFamily="34" charset="0"/>
              </a:rPr>
              <a:t>Cosmetics</a:t>
            </a:r>
            <a:r>
              <a:rPr lang="en-US" sz="2000" b="1" kern="0" dirty="0">
                <a:solidFill>
                  <a:srgbClr val="000000"/>
                </a:solidFill>
                <a:latin typeface="Arial" panose="020B0604020202020204" pitchFamily="34" charset="0"/>
                <a:cs typeface="Arial" panose="020B0604020202020204" pitchFamily="34" charset="0"/>
              </a:rPr>
              <a:t> </a:t>
            </a:r>
          </a:p>
          <a:p>
            <a:pPr marL="342900" lvl="0" indent="-342900" algn="just" eaLnBrk="0" fontAlgn="base" hangingPunct="0">
              <a:spcBef>
                <a:spcPct val="20000"/>
              </a:spcBef>
              <a:spcAft>
                <a:spcPct val="0"/>
              </a:spcAft>
              <a:buFont typeface="Wingdings" panose="05000000000000000000" pitchFamily="2" charset="2"/>
              <a:buChar char="q"/>
              <a:defRPr/>
            </a:pPr>
            <a:r>
              <a:rPr lang="en-US" sz="2000" b="1" kern="0" dirty="0">
                <a:solidFill>
                  <a:srgbClr val="000000"/>
                </a:solidFill>
                <a:latin typeface="Arial" panose="020B0604020202020204" pitchFamily="34" charset="0"/>
                <a:cs typeface="Arial" panose="020B0604020202020204" pitchFamily="34" charset="0"/>
              </a:rPr>
              <a:t>Earth Elements received a contract from Clicks, and approved by NIPP</a:t>
            </a:r>
            <a:endParaRPr lang="en-ZA" sz="2000" kern="0" dirty="0">
              <a:solidFill>
                <a:srgbClr val="000000"/>
              </a:solidFill>
              <a:latin typeface="Arial" panose="020B0604020202020204" pitchFamily="34" charset="0"/>
              <a:cs typeface="Arial" panose="020B0604020202020204" pitchFamily="34" charset="0"/>
            </a:endParaRPr>
          </a:p>
          <a:p>
            <a:pPr marL="342900" lvl="0" indent="-342900" algn="just" eaLnBrk="0" fontAlgn="base" hangingPunct="0">
              <a:spcBef>
                <a:spcPct val="20000"/>
              </a:spcBef>
              <a:spcAft>
                <a:spcPct val="0"/>
              </a:spcAft>
              <a:buFont typeface="Wingdings" panose="05000000000000000000" pitchFamily="2" charset="2"/>
              <a:buChar char="§"/>
              <a:defRPr/>
            </a:pPr>
            <a:r>
              <a:rPr lang="en-US" sz="2000" kern="0" dirty="0">
                <a:solidFill>
                  <a:srgbClr val="000000"/>
                </a:solidFill>
                <a:latin typeface="Arial" panose="020B0604020202020204" pitchFamily="34" charset="0"/>
                <a:cs typeface="Arial" panose="020B0604020202020204" pitchFamily="34" charset="0"/>
              </a:rPr>
              <a:t>The company managed to get a contract from Clicks to supply 9 products at their 18 stores. </a:t>
            </a:r>
            <a:r>
              <a:rPr lang="en-US" sz="2000" b="1" kern="0" dirty="0">
                <a:solidFill>
                  <a:srgbClr val="000000"/>
                </a:solidFill>
                <a:latin typeface="Arial" panose="020B0604020202020204" pitchFamily="34" charset="0"/>
                <a:cs typeface="Arial" panose="020B0604020202020204" pitchFamily="34" charset="0"/>
              </a:rPr>
              <a:t>the</a:t>
            </a:r>
            <a:r>
              <a:rPr lang="en-US" sz="2000" kern="0" dirty="0">
                <a:solidFill>
                  <a:srgbClr val="000000"/>
                </a:solidFill>
                <a:latin typeface="Arial" panose="020B0604020202020204" pitchFamily="34" charset="0"/>
                <a:cs typeface="Arial" panose="020B0604020202020204" pitchFamily="34" charset="0"/>
              </a:rPr>
              <a:t> </a:t>
            </a:r>
            <a:r>
              <a:rPr lang="en-US" sz="2000" b="1" kern="0" dirty="0">
                <a:solidFill>
                  <a:srgbClr val="000000"/>
                </a:solidFill>
                <a:latin typeface="Arial" panose="020B0604020202020204" pitchFamily="34" charset="0"/>
                <a:cs typeface="Arial" panose="020B0604020202020204" pitchFamily="34" charset="0"/>
              </a:rPr>
              <a:t>dti</a:t>
            </a:r>
            <a:r>
              <a:rPr lang="en-US" sz="2000" kern="0" dirty="0">
                <a:solidFill>
                  <a:srgbClr val="000000"/>
                </a:solidFill>
                <a:latin typeface="Arial" panose="020B0604020202020204" pitchFamily="34" charset="0"/>
                <a:cs typeface="Arial" panose="020B0604020202020204" pitchFamily="34" charset="0"/>
              </a:rPr>
              <a:t> facilitated their application for NIPP and the company has been approved by NIPP. </a:t>
            </a:r>
            <a:endParaRPr lang="en-US" sz="2000" kern="0" dirty="0" smtClean="0">
              <a:solidFill>
                <a:srgbClr val="000000"/>
              </a:solidFill>
              <a:latin typeface="Arial" panose="020B0604020202020204" pitchFamily="34" charset="0"/>
              <a:cs typeface="Arial" panose="020B0604020202020204" pitchFamily="34" charset="0"/>
            </a:endParaRPr>
          </a:p>
          <a:p>
            <a:pPr marL="342900" lvl="0" indent="-342900" algn="just" eaLnBrk="0" fontAlgn="base" hangingPunct="0">
              <a:spcBef>
                <a:spcPct val="20000"/>
              </a:spcBef>
              <a:spcAft>
                <a:spcPct val="0"/>
              </a:spcAft>
              <a:buFont typeface="Wingdings" panose="05000000000000000000" pitchFamily="2" charset="2"/>
              <a:buChar char="§"/>
              <a:defRPr/>
            </a:pPr>
            <a:endParaRPr lang="en-US" sz="2000" kern="0" dirty="0" smtClean="0">
              <a:solidFill>
                <a:srgbClr val="000000"/>
              </a:solidFill>
              <a:latin typeface="Arial" panose="020B0604020202020204" pitchFamily="34" charset="0"/>
              <a:cs typeface="Arial" panose="020B0604020202020204" pitchFamily="34" charset="0"/>
            </a:endParaRPr>
          </a:p>
          <a:p>
            <a:pPr lvl="0" algn="just" eaLnBrk="0" fontAlgn="base" hangingPunct="0">
              <a:spcBef>
                <a:spcPct val="20000"/>
              </a:spcBef>
              <a:spcAft>
                <a:spcPct val="0"/>
              </a:spcAft>
              <a:defRPr/>
            </a:pPr>
            <a:endParaRPr lang="en-US" sz="2000" kern="0" dirty="0">
              <a:solidFill>
                <a:srgbClr val="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17</a:t>
            </a:fld>
            <a:endParaRPr lang="en-ZA" dirty="0"/>
          </a:p>
        </p:txBody>
      </p:sp>
    </p:spTree>
    <p:extLst>
      <p:ext uri="{BB962C8B-B14F-4D97-AF65-F5344CB8AC3E}">
        <p14:creationId xmlns:p14="http://schemas.microsoft.com/office/powerpoint/2010/main" xmlns="" val="4017609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5570756"/>
          </a:xfrm>
          <a:prstGeom prst="rect">
            <a:avLst/>
          </a:prstGeom>
        </p:spPr>
        <p:txBody>
          <a:bodyPr wrap="square">
            <a:spAutoFit/>
          </a:bodyPr>
          <a:lstStyle/>
          <a:p>
            <a:pPr lvl="0" algn="just" fontAlgn="base">
              <a:spcBef>
                <a:spcPct val="20000"/>
              </a:spcBef>
              <a:spcAft>
                <a:spcPct val="0"/>
              </a:spcAft>
              <a:defRPr/>
            </a:pPr>
            <a:r>
              <a:rPr lang="en-US" altLang="en-US" sz="2000" b="1" kern="0" dirty="0">
                <a:solidFill>
                  <a:srgbClr val="000000"/>
                </a:solidFill>
                <a:latin typeface="Arial" panose="020B0604020202020204" pitchFamily="34" charset="0"/>
                <a:ea typeface="Times New Roman" pitchFamily="18" charset="0"/>
                <a:cs typeface="Arial" panose="020B0604020202020204" pitchFamily="34" charset="0"/>
              </a:rPr>
              <a:t>Cosmetics</a:t>
            </a:r>
            <a:r>
              <a:rPr lang="en-US" sz="2000" b="1" kern="0" dirty="0">
                <a:solidFill>
                  <a:srgbClr val="000000"/>
                </a:solidFill>
                <a:latin typeface="Arial" panose="020B0604020202020204" pitchFamily="34" charset="0"/>
                <a:cs typeface="Arial" panose="020B0604020202020204" pitchFamily="34" charset="0"/>
              </a:rPr>
              <a:t> </a:t>
            </a:r>
          </a:p>
          <a:p>
            <a:pPr marL="342900" lvl="0" indent="-342900" algn="just" eaLnBrk="0" fontAlgn="base" hangingPunct="0">
              <a:spcBef>
                <a:spcPct val="20000"/>
              </a:spcBef>
              <a:spcAft>
                <a:spcPct val="0"/>
              </a:spcAft>
              <a:buFont typeface="Wingdings" panose="05000000000000000000" pitchFamily="2" charset="2"/>
              <a:buChar char="q"/>
              <a:defRPr/>
            </a:pPr>
            <a:r>
              <a:rPr lang="en-US" sz="2000" b="1" kern="0" dirty="0">
                <a:solidFill>
                  <a:srgbClr val="000000"/>
                </a:solidFill>
                <a:latin typeface="Arial" panose="020B0604020202020204" pitchFamily="34" charset="0"/>
                <a:cs typeface="Arial" panose="020B0604020202020204" pitchFamily="34" charset="0"/>
              </a:rPr>
              <a:t>AfroBotanics South African Black owned company now in Clicks</a:t>
            </a:r>
            <a:endParaRPr lang="en-ZA" sz="2000" kern="0" dirty="0">
              <a:solidFill>
                <a:srgbClr val="000000"/>
              </a:solidFill>
              <a:latin typeface="Arial" panose="020B0604020202020204" pitchFamily="34" charset="0"/>
              <a:cs typeface="Arial" panose="020B0604020202020204" pitchFamily="34" charset="0"/>
            </a:endParaRPr>
          </a:p>
          <a:p>
            <a:pPr marL="342900" lvl="0" indent="-342900" algn="just" eaLnBrk="0" fontAlgn="base" hangingPunct="0">
              <a:spcBef>
                <a:spcPct val="20000"/>
              </a:spcBef>
              <a:spcAft>
                <a:spcPct val="0"/>
              </a:spcAft>
              <a:buFont typeface="Wingdings" panose="05000000000000000000" pitchFamily="2" charset="2"/>
              <a:buChar char="§"/>
              <a:defRPr/>
            </a:pPr>
            <a:r>
              <a:rPr lang="en-US" sz="2000" b="1" kern="0" dirty="0">
                <a:solidFill>
                  <a:srgbClr val="000000"/>
                </a:solidFill>
                <a:latin typeface="Arial" panose="020B0604020202020204" pitchFamily="34" charset="0"/>
                <a:cs typeface="Arial" panose="020B0604020202020204" pitchFamily="34" charset="0"/>
              </a:rPr>
              <a:t>AfroBotanics</a:t>
            </a:r>
            <a:r>
              <a:rPr lang="en-US" sz="2000" kern="0" dirty="0">
                <a:solidFill>
                  <a:srgbClr val="000000"/>
                </a:solidFill>
                <a:latin typeface="Arial" panose="020B0604020202020204" pitchFamily="34" charset="0"/>
                <a:cs typeface="Arial" panose="020B0604020202020204" pitchFamily="34" charset="0"/>
              </a:rPr>
              <a:t> is woman-owned cosmetics company that manufactures ethnic hair care products. The company is now listed in Clicks and is featured in 377 retail stores in South Africa. The company has participated in trade shows funded by </a:t>
            </a:r>
            <a:r>
              <a:rPr lang="en-US" sz="2000" b="1" kern="0" dirty="0">
                <a:solidFill>
                  <a:srgbClr val="000000"/>
                </a:solidFill>
                <a:latin typeface="Arial" panose="020B0604020202020204" pitchFamily="34" charset="0"/>
                <a:cs typeface="Arial" panose="020B0604020202020204" pitchFamily="34" charset="0"/>
              </a:rPr>
              <a:t>the dti</a:t>
            </a:r>
            <a:r>
              <a:rPr lang="en-US" sz="2000" kern="0" dirty="0">
                <a:solidFill>
                  <a:srgbClr val="000000"/>
                </a:solidFill>
                <a:latin typeface="Arial" panose="020B0604020202020204" pitchFamily="34" charset="0"/>
                <a:cs typeface="Arial" panose="020B0604020202020204" pitchFamily="34" charset="0"/>
              </a:rPr>
              <a:t> under the facilitation by the cosmetics desk. The company also participated at the Kenya </a:t>
            </a:r>
            <a:r>
              <a:rPr lang="en-US" sz="2000" kern="0" dirty="0" smtClean="0">
                <a:solidFill>
                  <a:srgbClr val="000000"/>
                </a:solidFill>
                <a:latin typeface="Arial" panose="020B0604020202020204" pitchFamily="34" charset="0"/>
                <a:cs typeface="Arial" panose="020B0604020202020204" pitchFamily="34" charset="0"/>
              </a:rPr>
              <a:t>Outward Selling Mission (OSM) </a:t>
            </a:r>
            <a:r>
              <a:rPr lang="en-US" sz="2000" kern="0" dirty="0">
                <a:solidFill>
                  <a:srgbClr val="000000"/>
                </a:solidFill>
                <a:latin typeface="Arial" panose="020B0604020202020204" pitchFamily="34" charset="0"/>
                <a:cs typeface="Arial" panose="020B0604020202020204" pitchFamily="34" charset="0"/>
              </a:rPr>
              <a:t>and has managed to secure some business deals.</a:t>
            </a:r>
          </a:p>
          <a:p>
            <a:pPr marL="342900" lvl="0" indent="-342900" algn="just" eaLnBrk="0" fontAlgn="base" hangingPunct="0">
              <a:spcBef>
                <a:spcPct val="20000"/>
              </a:spcBef>
              <a:spcAft>
                <a:spcPct val="0"/>
              </a:spcAft>
              <a:buFont typeface="Wingdings" panose="05000000000000000000" pitchFamily="2" charset="2"/>
              <a:buChar char="q"/>
              <a:defRPr/>
            </a:pPr>
            <a:r>
              <a:rPr lang="en-US" sz="2000" dirty="0" smtClean="0">
                <a:solidFill>
                  <a:prstClr val="black"/>
                </a:solidFill>
                <a:latin typeface="Arial" panose="020B0604020202020204" pitchFamily="34" charset="0"/>
                <a:cs typeface="Arial" panose="020B0604020202020204" pitchFamily="34" charset="0"/>
              </a:rPr>
              <a:t> </a:t>
            </a:r>
            <a:r>
              <a:rPr lang="en-ZA" sz="2000" b="1" kern="0" dirty="0">
                <a:solidFill>
                  <a:srgbClr val="000000"/>
                </a:solidFill>
                <a:latin typeface="Arial" pitchFamily="34" charset="0"/>
                <a:cs typeface="Arial" pitchFamily="34" charset="0"/>
              </a:rPr>
              <a:t>BESPOKE Amenities Company in Kya Sand launch</a:t>
            </a:r>
          </a:p>
          <a:p>
            <a:pPr marL="342900" lvl="0" indent="-342900" algn="just" eaLnBrk="0" fontAlgn="base" hangingPunct="0">
              <a:spcBef>
                <a:spcPct val="20000"/>
              </a:spcBef>
              <a:spcAft>
                <a:spcPct val="0"/>
              </a:spcAft>
              <a:buFont typeface="Wingdings" panose="05000000000000000000" pitchFamily="2" charset="2"/>
              <a:buChar char="§"/>
              <a:defRPr/>
            </a:pPr>
            <a:r>
              <a:rPr lang="en-ZA" sz="2000" kern="0" dirty="0">
                <a:solidFill>
                  <a:srgbClr val="000000"/>
                </a:solidFill>
                <a:latin typeface="Arial" pitchFamily="34" charset="0"/>
                <a:cs typeface="Arial" pitchFamily="34" charset="0"/>
              </a:rPr>
              <a:t>Bespoke Amenities received an MCEP grant from </a:t>
            </a:r>
            <a:r>
              <a:rPr lang="en-ZA" sz="2000" b="1" kern="0" dirty="0">
                <a:solidFill>
                  <a:srgbClr val="000000"/>
                </a:solidFill>
                <a:latin typeface="Arial" pitchFamily="34" charset="0"/>
                <a:cs typeface="Arial" pitchFamily="34" charset="0"/>
              </a:rPr>
              <a:t>the dti</a:t>
            </a:r>
            <a:r>
              <a:rPr lang="en-ZA" sz="2000" kern="0" dirty="0">
                <a:solidFill>
                  <a:srgbClr val="000000"/>
                </a:solidFill>
                <a:latin typeface="Arial" pitchFamily="34" charset="0"/>
                <a:cs typeface="Arial" pitchFamily="34" charset="0"/>
              </a:rPr>
              <a:t>. The company has increased manufacturing capacity and they managed to buy and move into a new factory with the assistance of </a:t>
            </a:r>
            <a:r>
              <a:rPr lang="en-ZA" sz="2000" b="1" kern="0" dirty="0">
                <a:solidFill>
                  <a:srgbClr val="000000"/>
                </a:solidFill>
                <a:latin typeface="Arial" pitchFamily="34" charset="0"/>
                <a:cs typeface="Arial" pitchFamily="34" charset="0"/>
              </a:rPr>
              <a:t>the dti</a:t>
            </a:r>
            <a:r>
              <a:rPr lang="en-ZA" sz="2000" kern="0" dirty="0">
                <a:solidFill>
                  <a:srgbClr val="000000"/>
                </a:solidFill>
                <a:latin typeface="Arial" pitchFamily="34" charset="0"/>
                <a:cs typeface="Arial" pitchFamily="34" charset="0"/>
              </a:rPr>
              <a:t>. The new factory will be compliant to Good Manufacturing Practices (GMP), which is becoming a requirement from DoH. The company is now manufacturing bar soaps and lotions that they used to import from China for the hotel industry. </a:t>
            </a:r>
          </a:p>
          <a:p>
            <a:pPr lvl="0" algn="just" fontAlgn="base">
              <a:tabLst>
                <a:tab pos="228600" algn="l"/>
              </a:tabLst>
            </a:pPr>
            <a:endParaRPr lang="en-ZA"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18</a:t>
            </a:fld>
            <a:endParaRPr lang="en-ZA" dirty="0"/>
          </a:p>
        </p:txBody>
      </p:sp>
    </p:spTree>
    <p:extLst>
      <p:ext uri="{BB962C8B-B14F-4D97-AF65-F5344CB8AC3E}">
        <p14:creationId xmlns:p14="http://schemas.microsoft.com/office/powerpoint/2010/main" xmlns="" val="168653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5078313"/>
          </a:xfrm>
          <a:prstGeom prst="rect">
            <a:avLst/>
          </a:prstGeom>
        </p:spPr>
        <p:txBody>
          <a:bodyPr wrap="square">
            <a:spAutoFit/>
          </a:bodyPr>
          <a:lstStyle/>
          <a:p>
            <a:pPr marL="0" lvl="1" algn="just" fontAlgn="base">
              <a:spcBef>
                <a:spcPct val="20000"/>
              </a:spcBef>
              <a:spcAft>
                <a:spcPct val="0"/>
              </a:spcAft>
              <a:defRPr/>
            </a:pPr>
            <a:r>
              <a:rPr lang="en-ZA" sz="2000" b="1" kern="0" dirty="0">
                <a:solidFill>
                  <a:srgbClr val="000000"/>
                </a:solidFill>
                <a:latin typeface="Arial" pitchFamily="34" charset="0"/>
                <a:cs typeface="Arial" pitchFamily="34" charset="0"/>
              </a:rPr>
              <a:t>Procurement</a:t>
            </a:r>
          </a:p>
          <a:p>
            <a:pPr marL="342900" lvl="1" indent="-342900" algn="just" fontAlgn="base">
              <a:spcBef>
                <a:spcPct val="20000"/>
              </a:spcBef>
              <a:spcAft>
                <a:spcPct val="0"/>
              </a:spcAft>
              <a:buFont typeface="Wingdings" panose="05000000000000000000" pitchFamily="2" charset="2"/>
              <a:buChar char="q"/>
              <a:defRPr/>
            </a:pPr>
            <a:r>
              <a:rPr lang="en-ZA" sz="2000" b="1" kern="0" dirty="0">
                <a:solidFill>
                  <a:srgbClr val="000000"/>
                </a:solidFill>
                <a:latin typeface="Arial" pitchFamily="34" charset="0"/>
                <a:cs typeface="Arial" pitchFamily="34" charset="0"/>
              </a:rPr>
              <a:t>SAA tender issued out, preference to be given to local manufacturers</a:t>
            </a:r>
          </a:p>
          <a:p>
            <a:pPr marL="285750" lvl="1" indent="-342900" algn="just" fontAlgn="base">
              <a:spcBef>
                <a:spcPct val="20000"/>
              </a:spcBef>
              <a:spcAft>
                <a:spcPct val="0"/>
              </a:spcAft>
              <a:buFont typeface="Wingdings" panose="05000000000000000000" pitchFamily="2" charset="2"/>
              <a:buChar char="§"/>
              <a:defRPr/>
            </a:pPr>
            <a:r>
              <a:rPr lang="en-ZA" sz="2000" kern="0" dirty="0">
                <a:solidFill>
                  <a:srgbClr val="000000"/>
                </a:solidFill>
                <a:latin typeface="Arial" pitchFamily="34" charset="0"/>
                <a:cs typeface="Arial" pitchFamily="34" charset="0"/>
              </a:rPr>
              <a:t>Tender Specifications and local content percentages were discussed with industry and SAA. The RFP has been sent out to industry and the Cosmetics sector desk is working very closely with SAA and industry to ensure participation of local industry. </a:t>
            </a:r>
            <a:endParaRPr lang="en-ZA" sz="2000" kern="0" dirty="0" smtClean="0">
              <a:solidFill>
                <a:srgbClr val="000000"/>
              </a:solidFill>
              <a:latin typeface="Arial" pitchFamily="34" charset="0"/>
              <a:cs typeface="Arial" pitchFamily="34" charset="0"/>
            </a:endParaRPr>
          </a:p>
          <a:p>
            <a:pPr marL="0" lvl="1" algn="just" fontAlgn="base">
              <a:spcBef>
                <a:spcPct val="20000"/>
              </a:spcBef>
              <a:spcAft>
                <a:spcPct val="0"/>
              </a:spcAft>
              <a:defRPr/>
            </a:pPr>
            <a:endParaRPr lang="en-ZA" sz="2000" kern="0" dirty="0">
              <a:solidFill>
                <a:srgbClr val="000000"/>
              </a:solidFill>
              <a:latin typeface="Arial" pitchFamily="34" charset="0"/>
              <a:cs typeface="Arial" pitchFamily="34" charset="0"/>
            </a:endParaRPr>
          </a:p>
          <a:p>
            <a:pPr marL="0" lvl="1" algn="just" fontAlgn="base">
              <a:spcBef>
                <a:spcPct val="20000"/>
              </a:spcBef>
              <a:spcAft>
                <a:spcPct val="0"/>
              </a:spcAft>
              <a:defRPr/>
            </a:pPr>
            <a:r>
              <a:rPr lang="en-ZA" sz="2000" b="1" kern="0" dirty="0">
                <a:solidFill>
                  <a:srgbClr val="000000"/>
                </a:solidFill>
                <a:latin typeface="Arial" pitchFamily="34" charset="0"/>
                <a:cs typeface="Arial" pitchFamily="34" charset="0"/>
              </a:rPr>
              <a:t>Designation</a:t>
            </a:r>
          </a:p>
          <a:p>
            <a:pPr marL="285750" lvl="1" indent="-342900" algn="just" fontAlgn="base">
              <a:spcBef>
                <a:spcPct val="20000"/>
              </a:spcBef>
              <a:spcAft>
                <a:spcPct val="0"/>
              </a:spcAft>
              <a:buFont typeface="Wingdings" pitchFamily="2" charset="2"/>
              <a:buChar char="q"/>
              <a:defRPr/>
            </a:pPr>
            <a:r>
              <a:rPr lang="en-ZA" sz="2000" kern="0" dirty="0">
                <a:solidFill>
                  <a:srgbClr val="000000"/>
                </a:solidFill>
                <a:latin typeface="Arial" pitchFamily="34" charset="0"/>
                <a:cs typeface="Arial" pitchFamily="34" charset="0"/>
              </a:rPr>
              <a:t>The Board of Aberdare Cables has approved Phase 1 of an expansion in High Voltage cables production. Phase 1 will see an investment into production of up to 66KV cable. R30 million investment which will create an additional 25 Jobs to start in March 2018.</a:t>
            </a:r>
            <a:endParaRPr lang="en-US" sz="2000" kern="0" dirty="0">
              <a:solidFill>
                <a:srgbClr val="000000"/>
              </a:solidFill>
              <a:latin typeface="Arial" pitchFamily="34" charset="0"/>
              <a:cs typeface="Arial" pitchFamily="34" charset="0"/>
            </a:endParaRPr>
          </a:p>
          <a:p>
            <a:pPr marL="0" lvl="1" algn="just" fontAlgn="base">
              <a:spcBef>
                <a:spcPct val="20000"/>
              </a:spcBef>
              <a:spcAft>
                <a:spcPct val="0"/>
              </a:spcAft>
              <a:defRPr/>
            </a:pPr>
            <a:endParaRPr lang="en-ZA" sz="2000" kern="0" dirty="0">
              <a:solidFill>
                <a:srgbClr val="000000"/>
              </a:solidFill>
              <a:latin typeface="Arial" pitchFamily="34" charset="0"/>
              <a:cs typeface="Arial" pitchFamily="34" charset="0"/>
            </a:endParaRPr>
          </a:p>
          <a:p>
            <a:pPr marL="342900" lvl="0" indent="-342900" algn="just" fontAlgn="base">
              <a:buFont typeface="Wingdings" panose="05000000000000000000" pitchFamily="2" charset="2"/>
              <a:buChar char="q"/>
              <a:tabLst>
                <a:tab pos="228600" algn="l"/>
              </a:tabLst>
            </a:pPr>
            <a:endParaRPr lang="en-US"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19</a:t>
            </a:fld>
            <a:endParaRPr lang="en-ZA" dirty="0"/>
          </a:p>
        </p:txBody>
      </p:sp>
    </p:spTree>
    <p:extLst>
      <p:ext uri="{BB962C8B-B14F-4D97-AF65-F5344CB8AC3E}">
        <p14:creationId xmlns:p14="http://schemas.microsoft.com/office/powerpoint/2010/main" xmlns="" val="302084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0688"/>
            <a:ext cx="9144000" cy="5328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2" name="Title 1"/>
          <p:cNvSpPr>
            <a:spLocks noGrp="1"/>
          </p:cNvSpPr>
          <p:nvPr>
            <p:ph type="title"/>
          </p:nvPr>
        </p:nvSpPr>
        <p:spPr/>
        <p:txBody>
          <a:bodyPr/>
          <a:lstStyle/>
          <a:p>
            <a:r>
              <a:rPr lang="en-US" b="1" dirty="0">
                <a:latin typeface="Antique Olive CompactPS"/>
                <a:cs typeface="Arial" pitchFamily="34" charset="0"/>
              </a:rPr>
              <a:t>Presentation Outline</a:t>
            </a:r>
            <a:endParaRPr lang="en-ZA" dirty="0"/>
          </a:p>
        </p:txBody>
      </p:sp>
      <p:sp>
        <p:nvSpPr>
          <p:cNvPr id="3" name="Content Placeholder 2"/>
          <p:cNvSpPr>
            <a:spLocks noGrp="1"/>
          </p:cNvSpPr>
          <p:nvPr>
            <p:ph idx="1"/>
          </p:nvPr>
        </p:nvSpPr>
        <p:spPr/>
        <p:txBody>
          <a:bodyPr>
            <a:normAutofit/>
          </a:bodyPr>
          <a:lstStyle/>
          <a:p>
            <a:pPr>
              <a:lnSpc>
                <a:spcPct val="80000"/>
              </a:lnSpc>
              <a:buClr>
                <a:srgbClr val="FF3300"/>
              </a:buClr>
              <a:buFont typeface="Wingdings" pitchFamily="2" charset="2"/>
              <a:buChar char="q"/>
            </a:pPr>
            <a:endParaRPr lang="en-US" sz="2400" dirty="0" smtClean="0">
              <a:latin typeface="Arial" charset="0"/>
            </a:endParaRPr>
          </a:p>
          <a:p>
            <a:pPr marL="0" indent="0">
              <a:lnSpc>
                <a:spcPct val="80000"/>
              </a:lnSpc>
              <a:buClr>
                <a:srgbClr val="FF3300"/>
              </a:buClr>
            </a:pPr>
            <a:r>
              <a:rPr lang="en-US" sz="2400" dirty="0" smtClean="0">
                <a:latin typeface="Arial" charset="0"/>
              </a:rPr>
              <a:t> </a:t>
            </a:r>
            <a:endParaRPr lang="en-US" sz="2000" dirty="0">
              <a:latin typeface="Arial" charset="0"/>
            </a:endParaRPr>
          </a:p>
          <a:p>
            <a:pPr>
              <a:lnSpc>
                <a:spcPct val="80000"/>
              </a:lnSpc>
              <a:buClr>
                <a:srgbClr val="FF3300"/>
              </a:buClr>
              <a:buFont typeface="Wingdings" pitchFamily="2" charset="2"/>
              <a:buChar char="q"/>
            </a:pPr>
            <a:r>
              <a:rPr lang="en-US" sz="2000" dirty="0">
                <a:latin typeface="Arial" charset="0"/>
              </a:rPr>
              <a:t>Strategic Goals and </a:t>
            </a:r>
            <a:r>
              <a:rPr lang="en-US" sz="2000" dirty="0" smtClean="0">
                <a:latin typeface="Arial" charset="0"/>
              </a:rPr>
              <a:t>objectives</a:t>
            </a:r>
          </a:p>
          <a:p>
            <a:pPr marL="0" indent="0">
              <a:lnSpc>
                <a:spcPct val="80000"/>
              </a:lnSpc>
              <a:buClr>
                <a:srgbClr val="FF3300"/>
              </a:buClr>
            </a:pPr>
            <a:endParaRPr lang="en-US" sz="2000" dirty="0" smtClean="0">
              <a:latin typeface="Arial" charset="0"/>
            </a:endParaRPr>
          </a:p>
          <a:p>
            <a:pPr>
              <a:lnSpc>
                <a:spcPct val="80000"/>
              </a:lnSpc>
              <a:buClr>
                <a:srgbClr val="FF3300"/>
              </a:buClr>
              <a:buFont typeface="Wingdings" pitchFamily="2" charset="2"/>
              <a:buChar char="q"/>
            </a:pPr>
            <a:r>
              <a:rPr lang="en-US" sz="2000" dirty="0" smtClean="0">
                <a:latin typeface="Arial" charset="0"/>
              </a:rPr>
              <a:t>Global and Domestic Growth </a:t>
            </a:r>
            <a:endParaRPr lang="en-US" sz="2000" dirty="0">
              <a:latin typeface="Arial" charset="0"/>
            </a:endParaRPr>
          </a:p>
          <a:p>
            <a:pPr marL="361950" indent="-361950">
              <a:lnSpc>
                <a:spcPct val="80000"/>
              </a:lnSpc>
              <a:buClr>
                <a:srgbClr val="FF3300"/>
              </a:buClr>
              <a:buFont typeface="Wingdings" pitchFamily="2" charset="2"/>
              <a:buChar char="q"/>
            </a:pPr>
            <a:endParaRPr lang="en-US" sz="2000" dirty="0">
              <a:latin typeface="Arial" charset="0"/>
            </a:endParaRPr>
          </a:p>
          <a:p>
            <a:pPr marL="361950" indent="-361950">
              <a:lnSpc>
                <a:spcPct val="80000"/>
              </a:lnSpc>
              <a:buClr>
                <a:srgbClr val="FF3300"/>
              </a:buClr>
              <a:buFont typeface="Wingdings" pitchFamily="2" charset="2"/>
              <a:buChar char="q"/>
            </a:pPr>
            <a:r>
              <a:rPr lang="en-US" sz="2000" dirty="0" smtClean="0">
                <a:latin typeface="Arial" charset="0"/>
              </a:rPr>
              <a:t>First Quarter: </a:t>
            </a:r>
            <a:r>
              <a:rPr lang="en-US" sz="2000" dirty="0">
                <a:latin typeface="Arial" charset="0"/>
              </a:rPr>
              <a:t>Key </a:t>
            </a:r>
            <a:r>
              <a:rPr lang="en-US" sz="2000" dirty="0" smtClean="0">
                <a:latin typeface="Arial" charset="0"/>
              </a:rPr>
              <a:t>Achievements</a:t>
            </a:r>
          </a:p>
          <a:p>
            <a:pPr marL="0" indent="0">
              <a:lnSpc>
                <a:spcPct val="80000"/>
              </a:lnSpc>
              <a:buClr>
                <a:srgbClr val="FF3300"/>
              </a:buClr>
            </a:pPr>
            <a:endParaRPr lang="en-US" sz="2000" dirty="0" smtClean="0">
              <a:latin typeface="Arial" charset="0"/>
            </a:endParaRPr>
          </a:p>
          <a:p>
            <a:pPr marL="361950" indent="-361950">
              <a:lnSpc>
                <a:spcPct val="80000"/>
              </a:lnSpc>
              <a:buClr>
                <a:srgbClr val="FF3300"/>
              </a:buClr>
              <a:buFont typeface="Wingdings" pitchFamily="2" charset="2"/>
              <a:buChar char="q"/>
            </a:pPr>
            <a:r>
              <a:rPr lang="en-US" sz="2000" dirty="0" smtClean="0">
                <a:latin typeface="Arial" charset="0"/>
              </a:rPr>
              <a:t>Financial Performance</a:t>
            </a:r>
          </a:p>
          <a:p>
            <a:pPr marL="0" indent="0">
              <a:lnSpc>
                <a:spcPct val="80000"/>
              </a:lnSpc>
              <a:buClr>
                <a:srgbClr val="FF3300"/>
              </a:buClr>
            </a:pPr>
            <a:endParaRPr lang="en-US" sz="2000" dirty="0" smtClean="0">
              <a:latin typeface="Arial" charset="0"/>
            </a:endParaRPr>
          </a:p>
          <a:p>
            <a:pPr marL="361950" indent="-361950">
              <a:lnSpc>
                <a:spcPct val="80000"/>
              </a:lnSpc>
              <a:buClr>
                <a:srgbClr val="FF3300"/>
              </a:buClr>
              <a:buFont typeface="Wingdings" pitchFamily="2" charset="2"/>
              <a:buChar char="q"/>
            </a:pPr>
            <a:r>
              <a:rPr lang="en-US" sz="2000" dirty="0" smtClean="0">
                <a:latin typeface="Arial" charset="0"/>
              </a:rPr>
              <a:t>First Quarter Performance Matrix </a:t>
            </a:r>
          </a:p>
          <a:p>
            <a:pPr marL="361950" indent="-361950">
              <a:lnSpc>
                <a:spcPct val="80000"/>
              </a:lnSpc>
              <a:buClr>
                <a:srgbClr val="FF3300"/>
              </a:buClr>
              <a:buFont typeface="Wingdings" pitchFamily="2" charset="2"/>
              <a:buChar char="q"/>
            </a:pPr>
            <a:endParaRPr lang="en-US" sz="2000" dirty="0">
              <a:latin typeface="Arial" charset="0"/>
            </a:endParaRPr>
          </a:p>
          <a:p>
            <a:pPr marL="0" indent="0">
              <a:lnSpc>
                <a:spcPct val="80000"/>
              </a:lnSpc>
              <a:buClr>
                <a:srgbClr val="FF3300"/>
              </a:buClr>
            </a:pPr>
            <a:endParaRPr lang="en-US" sz="2000" dirty="0" smtClean="0">
              <a:latin typeface="Arial" charset="0"/>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2</a:t>
            </a:fld>
            <a:endParaRPr lang="en-ZA" dirty="0"/>
          </a:p>
        </p:txBody>
      </p:sp>
    </p:spTree>
    <p:extLst>
      <p:ext uri="{BB962C8B-B14F-4D97-AF65-F5344CB8AC3E}">
        <p14:creationId xmlns:p14="http://schemas.microsoft.com/office/powerpoint/2010/main" xmlns="" val="129772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4031873"/>
          </a:xfrm>
          <a:prstGeom prst="rect">
            <a:avLst/>
          </a:prstGeom>
        </p:spPr>
        <p:txBody>
          <a:bodyPr wrap="square">
            <a:spAutoFit/>
          </a:bodyPr>
          <a:lstStyle/>
          <a:p>
            <a:pPr marL="0" lvl="1" algn="just" fontAlgn="base">
              <a:spcBef>
                <a:spcPct val="20000"/>
              </a:spcBef>
              <a:spcAft>
                <a:spcPct val="0"/>
              </a:spcAft>
              <a:defRPr/>
            </a:pPr>
            <a:r>
              <a:rPr lang="en-ZA" sz="2000" b="1" kern="0" dirty="0">
                <a:solidFill>
                  <a:srgbClr val="000000"/>
                </a:solidFill>
                <a:latin typeface="Arial" pitchFamily="34" charset="0"/>
                <a:cs typeface="Arial" pitchFamily="34" charset="0"/>
              </a:rPr>
              <a:t>Designation</a:t>
            </a:r>
          </a:p>
          <a:p>
            <a:pPr marL="342900" lvl="1" indent="-342900" algn="just" fontAlgn="base">
              <a:spcBef>
                <a:spcPct val="20000"/>
              </a:spcBef>
              <a:spcAft>
                <a:spcPct val="0"/>
              </a:spcAft>
              <a:buFont typeface="Wingdings" panose="05000000000000000000" pitchFamily="2" charset="2"/>
              <a:buChar char="q"/>
              <a:defRPr/>
            </a:pPr>
            <a:r>
              <a:rPr lang="en-ZA" sz="2000" kern="0" dirty="0">
                <a:solidFill>
                  <a:srgbClr val="000000"/>
                </a:solidFill>
                <a:latin typeface="Arial" pitchFamily="34" charset="0"/>
                <a:cs typeface="Arial" pitchFamily="34" charset="0"/>
              </a:rPr>
              <a:t>Electricity meters designation amended to include water meters at 40% local content</a:t>
            </a:r>
            <a:r>
              <a:rPr lang="en-ZA" sz="2000" kern="0" dirty="0" smtClean="0">
                <a:solidFill>
                  <a:srgbClr val="000000"/>
                </a:solidFill>
                <a:latin typeface="Arial" pitchFamily="34" charset="0"/>
                <a:cs typeface="Arial" pitchFamily="34" charset="0"/>
              </a:rPr>
              <a:t>.</a:t>
            </a:r>
          </a:p>
          <a:p>
            <a:pPr marL="0" lvl="1" algn="just" fontAlgn="base">
              <a:spcBef>
                <a:spcPct val="20000"/>
              </a:spcBef>
              <a:spcAft>
                <a:spcPct val="0"/>
              </a:spcAft>
              <a:defRPr/>
            </a:pPr>
            <a:endParaRPr lang="en-ZA" sz="2000" kern="0" dirty="0">
              <a:solidFill>
                <a:srgbClr val="000000"/>
              </a:solidFill>
              <a:latin typeface="Arial" pitchFamily="34" charset="0"/>
              <a:cs typeface="Arial" pitchFamily="34" charset="0"/>
            </a:endParaRPr>
          </a:p>
          <a:p>
            <a:pPr marL="285750" lvl="1" indent="-342900" algn="just" fontAlgn="base">
              <a:spcBef>
                <a:spcPct val="20000"/>
              </a:spcBef>
              <a:spcAft>
                <a:spcPct val="0"/>
              </a:spcAft>
              <a:buFont typeface="Wingdings" pitchFamily="2" charset="2"/>
              <a:buChar char="q"/>
              <a:defRPr/>
            </a:pPr>
            <a:r>
              <a:rPr lang="en-ZA" sz="2000" kern="0" dirty="0">
                <a:solidFill>
                  <a:srgbClr val="000000"/>
                </a:solidFill>
                <a:latin typeface="Arial" pitchFamily="34" charset="0"/>
                <a:cs typeface="Arial" pitchFamily="34" charset="0"/>
              </a:rPr>
              <a:t>Circular for designation of Water Meters was published and circulated to organs of state by National Treasury in May 2017.  The circular includes Residential Electricity Meters and Water Meters, and it replaces the Instruction Note on Residential Electricity Meters dated 4 August 2014. The Residential Electricity Meters was effective immediately following publication and the Water Meters came into effect on 22 June 2017. </a:t>
            </a:r>
          </a:p>
          <a:p>
            <a:pPr marL="285750" lvl="1" indent="-342900" algn="just" fontAlgn="base">
              <a:spcBef>
                <a:spcPct val="20000"/>
              </a:spcBef>
              <a:spcAft>
                <a:spcPct val="0"/>
              </a:spcAft>
              <a:buFont typeface="Wingdings" pitchFamily="2" charset="2"/>
              <a:buChar char="q"/>
              <a:defRPr/>
            </a:pPr>
            <a:endParaRPr lang="en-US" sz="2000" kern="0" dirty="0">
              <a:solidFill>
                <a:srgbClr val="000000"/>
              </a:solidFill>
              <a:latin typeface="Arial" pitchFamily="34" charset="0"/>
              <a:cs typeface="Arial" pitchFamily="34" charset="0"/>
            </a:endParaRPr>
          </a:p>
          <a:p>
            <a:pPr marL="342900" lvl="0" indent="-342900" algn="just" fontAlgn="base">
              <a:buFont typeface="Wingdings" panose="05000000000000000000" pitchFamily="2" charset="2"/>
              <a:buChar char="q"/>
              <a:tabLst>
                <a:tab pos="228600" algn="l"/>
              </a:tabLst>
            </a:pPr>
            <a:endParaRPr lang="en-US"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20</a:t>
            </a:fld>
            <a:endParaRPr lang="en-ZA" dirty="0"/>
          </a:p>
        </p:txBody>
      </p:sp>
    </p:spTree>
    <p:extLst>
      <p:ext uri="{BB962C8B-B14F-4D97-AF65-F5344CB8AC3E}">
        <p14:creationId xmlns:p14="http://schemas.microsoft.com/office/powerpoint/2010/main" xmlns="" val="3758791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4339650"/>
          </a:xfrm>
          <a:prstGeom prst="rect">
            <a:avLst/>
          </a:prstGeom>
        </p:spPr>
        <p:txBody>
          <a:bodyPr wrap="square">
            <a:spAutoFit/>
          </a:bodyPr>
          <a:lstStyle/>
          <a:p>
            <a:pPr lvl="0" algn="just" eaLnBrk="0" fontAlgn="base" hangingPunct="0">
              <a:spcBef>
                <a:spcPct val="20000"/>
              </a:spcBef>
              <a:spcAft>
                <a:spcPct val="0"/>
              </a:spcAft>
              <a:defRPr/>
            </a:pPr>
            <a:r>
              <a:rPr lang="en-US" sz="2000" b="1" kern="0" dirty="0">
                <a:solidFill>
                  <a:srgbClr val="000000"/>
                </a:solidFill>
                <a:latin typeface="Arial" panose="020B0604020202020204" pitchFamily="34" charset="0"/>
                <a:cs typeface="Arial" panose="020B0604020202020204" pitchFamily="34" charset="0"/>
              </a:rPr>
              <a:t>Metals</a:t>
            </a:r>
          </a:p>
          <a:p>
            <a:pPr marL="342900" lvl="1" indent="-342900" fontAlgn="base">
              <a:spcBef>
                <a:spcPct val="20000"/>
              </a:spcBef>
              <a:spcAft>
                <a:spcPct val="0"/>
              </a:spcAft>
              <a:buFont typeface="Wingdings" panose="05000000000000000000" pitchFamily="2" charset="2"/>
              <a:buChar char="q"/>
              <a:defRPr/>
            </a:pPr>
            <a:r>
              <a:rPr lang="en-US" sz="2000" b="1" kern="0" dirty="0" err="1" smtClean="0">
                <a:solidFill>
                  <a:srgbClr val="000000"/>
                </a:solidFill>
                <a:latin typeface="Arial" panose="020B0604020202020204" pitchFamily="34" charset="0"/>
                <a:cs typeface="Arial" panose="020B0604020202020204" pitchFamily="34" charset="0"/>
              </a:rPr>
              <a:t>Localisation</a:t>
            </a:r>
            <a:r>
              <a:rPr lang="en-US" sz="2000" b="1" kern="0" dirty="0" smtClean="0">
                <a:solidFill>
                  <a:srgbClr val="000000"/>
                </a:solidFill>
                <a:latin typeface="Arial" panose="020B0604020202020204" pitchFamily="34" charset="0"/>
                <a:cs typeface="Arial" panose="020B0604020202020204" pitchFamily="34" charset="0"/>
              </a:rPr>
              <a:t> and factory openings:</a:t>
            </a:r>
          </a:p>
          <a:p>
            <a:pPr marL="342900" lvl="1" indent="-342900" algn="just" fontAlgn="base">
              <a:spcBef>
                <a:spcPct val="20000"/>
              </a:spcBef>
              <a:spcAft>
                <a:spcPct val="0"/>
              </a:spcAft>
              <a:buFont typeface="Wingdings" panose="05000000000000000000" pitchFamily="2" charset="2"/>
              <a:buChar char="§"/>
              <a:defRPr/>
            </a:pPr>
            <a:r>
              <a:rPr lang="en-US" sz="2000" kern="0" dirty="0" smtClean="0">
                <a:solidFill>
                  <a:srgbClr val="000000"/>
                </a:solidFill>
                <a:latin typeface="Arial" pitchFamily="34" charset="0"/>
                <a:cs typeface="Arial" pitchFamily="34" charset="0"/>
              </a:rPr>
              <a:t>The department participated and witnessed the opening and launching of factories namely; Timken (Pomona- manufacturing of train wheel bearings); ABB (</a:t>
            </a:r>
            <a:r>
              <a:rPr lang="en-US" sz="2000" kern="0" dirty="0" err="1" smtClean="0">
                <a:solidFill>
                  <a:srgbClr val="000000"/>
                </a:solidFill>
                <a:latin typeface="Arial" pitchFamily="34" charset="0"/>
                <a:cs typeface="Arial" pitchFamily="34" charset="0"/>
              </a:rPr>
              <a:t>Modderfontein</a:t>
            </a:r>
            <a:r>
              <a:rPr lang="en-US" sz="2000" kern="0" dirty="0" smtClean="0">
                <a:solidFill>
                  <a:srgbClr val="000000"/>
                </a:solidFill>
                <a:latin typeface="Arial" pitchFamily="34" charset="0"/>
                <a:cs typeface="Arial" pitchFamily="34" charset="0"/>
              </a:rPr>
              <a:t>- Traction Transformer for electric locomotives) and </a:t>
            </a:r>
            <a:r>
              <a:rPr lang="en-US" sz="2000" kern="0" dirty="0" err="1" smtClean="0">
                <a:solidFill>
                  <a:srgbClr val="000000"/>
                </a:solidFill>
                <a:latin typeface="Arial" pitchFamily="34" charset="0"/>
                <a:cs typeface="Arial" pitchFamily="34" charset="0"/>
              </a:rPr>
              <a:t>Lucchini</a:t>
            </a:r>
            <a:r>
              <a:rPr lang="en-US" sz="2000" kern="0" dirty="0" smtClean="0">
                <a:solidFill>
                  <a:srgbClr val="000000"/>
                </a:solidFill>
                <a:latin typeface="Arial" pitchFamily="34" charset="0"/>
                <a:cs typeface="Arial" pitchFamily="34" charset="0"/>
              </a:rPr>
              <a:t> (</a:t>
            </a:r>
            <a:r>
              <a:rPr lang="en-US" sz="2000" kern="0" dirty="0" err="1" smtClean="0">
                <a:solidFill>
                  <a:srgbClr val="000000"/>
                </a:solidFill>
                <a:latin typeface="Arial" pitchFamily="34" charset="0"/>
                <a:cs typeface="Arial" pitchFamily="34" charset="0"/>
              </a:rPr>
              <a:t>Germiston</a:t>
            </a:r>
            <a:r>
              <a:rPr lang="en-US" sz="2000" kern="0" dirty="0" smtClean="0">
                <a:solidFill>
                  <a:srgbClr val="000000"/>
                </a:solidFill>
                <a:latin typeface="Arial" pitchFamily="34" charset="0"/>
                <a:cs typeface="Arial" pitchFamily="34" charset="0"/>
              </a:rPr>
              <a:t>- railway forged wheels) and transformer partnership (Electro Inductive Industries) with a black industrialist and Siemens.</a:t>
            </a:r>
          </a:p>
          <a:p>
            <a:pPr marL="0" lvl="1" algn="just" fontAlgn="base">
              <a:spcBef>
                <a:spcPct val="20000"/>
              </a:spcBef>
              <a:spcAft>
                <a:spcPct val="0"/>
              </a:spcAft>
              <a:defRPr/>
            </a:pPr>
            <a:endParaRPr lang="en-US" sz="2000" kern="0" dirty="0" smtClean="0">
              <a:solidFill>
                <a:srgbClr val="000000"/>
              </a:solidFill>
              <a:latin typeface="Arial" pitchFamily="34" charset="0"/>
              <a:cs typeface="Arial" pitchFamily="34" charset="0"/>
            </a:endParaRPr>
          </a:p>
          <a:p>
            <a:pPr marL="342900" lvl="1" indent="-342900" algn="just" eaLnBrk="0" fontAlgn="base" hangingPunct="0">
              <a:spcBef>
                <a:spcPct val="20000"/>
              </a:spcBef>
              <a:spcAft>
                <a:spcPct val="0"/>
              </a:spcAft>
              <a:buFont typeface="Wingdings" panose="05000000000000000000" pitchFamily="2" charset="2"/>
              <a:buChar char="§"/>
              <a:defRPr/>
            </a:pPr>
            <a:r>
              <a:rPr lang="en-US" sz="2000" kern="0" dirty="0" smtClean="0">
                <a:solidFill>
                  <a:srgbClr val="000000"/>
                </a:solidFill>
                <a:latin typeface="Arial" pitchFamily="34" charset="0"/>
                <a:cs typeface="Arial" pitchFamily="34" charset="0"/>
              </a:rPr>
              <a:t>Transnet Engineering unveiled the Trans Africa Locomotive (TAL) in April,  this loco has major export potential and suitable for use on branch lines and in the yard for shunting.</a:t>
            </a:r>
            <a:endParaRPr lang="en-US" sz="2000" kern="0" dirty="0">
              <a:solidFill>
                <a:srgbClr val="000000"/>
              </a:solidFill>
              <a:latin typeface="Arial" pitchFamily="34" charset="0"/>
              <a:cs typeface="Arial" pitchFamily="34" charset="0"/>
            </a:endParaRPr>
          </a:p>
          <a:p>
            <a:pPr marL="342900" lvl="0" indent="-342900" algn="just" fontAlgn="base">
              <a:buFont typeface="Wingdings" panose="05000000000000000000" pitchFamily="2" charset="2"/>
              <a:buChar char="q"/>
              <a:tabLst>
                <a:tab pos="228600" algn="l"/>
              </a:tabLst>
            </a:pPr>
            <a:endParaRPr lang="en-US"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21</a:t>
            </a:fld>
            <a:endParaRPr lang="en-ZA" dirty="0"/>
          </a:p>
        </p:txBody>
      </p:sp>
    </p:spTree>
    <p:extLst>
      <p:ext uri="{BB962C8B-B14F-4D97-AF65-F5344CB8AC3E}">
        <p14:creationId xmlns:p14="http://schemas.microsoft.com/office/powerpoint/2010/main" xmlns="" val="3894708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3785652"/>
          </a:xfrm>
          <a:prstGeom prst="rect">
            <a:avLst/>
          </a:prstGeom>
        </p:spPr>
        <p:txBody>
          <a:bodyPr wrap="square">
            <a:spAutoFit/>
          </a:bodyPr>
          <a:lstStyle/>
          <a:p>
            <a:pPr lvl="0" algn="just" eaLnBrk="0" fontAlgn="base" hangingPunct="0">
              <a:spcBef>
                <a:spcPct val="20000"/>
              </a:spcBef>
              <a:spcAft>
                <a:spcPct val="0"/>
              </a:spcAft>
              <a:defRPr/>
            </a:pPr>
            <a:r>
              <a:rPr lang="en-US" sz="2000" b="1" kern="0" dirty="0">
                <a:solidFill>
                  <a:srgbClr val="000000"/>
                </a:solidFill>
                <a:latin typeface="Arial" panose="020B0604020202020204" pitchFamily="34" charset="0"/>
                <a:cs typeface="Arial" panose="020B0604020202020204" pitchFamily="34" charset="0"/>
              </a:rPr>
              <a:t>Metals</a:t>
            </a:r>
          </a:p>
          <a:p>
            <a:pPr marL="342900" lvl="0" indent="-342900" fontAlgn="base">
              <a:spcBef>
                <a:spcPct val="20000"/>
              </a:spcBef>
              <a:spcAft>
                <a:spcPct val="0"/>
              </a:spcAft>
              <a:buFont typeface="Wingdings" panose="05000000000000000000" pitchFamily="2" charset="2"/>
              <a:buChar char="q"/>
              <a:defRPr/>
            </a:pPr>
            <a:r>
              <a:rPr lang="en-US" sz="2000" b="1" kern="0" dirty="0" smtClean="0">
                <a:solidFill>
                  <a:srgbClr val="000000"/>
                </a:solidFill>
                <a:latin typeface="Arial" panose="020B0604020202020204" pitchFamily="34" charset="0"/>
                <a:cs typeface="Arial" panose="020B0604020202020204" pitchFamily="34" charset="0"/>
              </a:rPr>
              <a:t>National </a:t>
            </a:r>
            <a:r>
              <a:rPr lang="en-US" sz="2000" b="1" kern="0" dirty="0">
                <a:solidFill>
                  <a:srgbClr val="000000"/>
                </a:solidFill>
                <a:latin typeface="Arial" panose="020B0604020202020204" pitchFamily="34" charset="0"/>
                <a:cs typeface="Arial" panose="020B0604020202020204" pitchFamily="34" charset="0"/>
              </a:rPr>
              <a:t>Foundry Technology Network:</a:t>
            </a:r>
          </a:p>
          <a:p>
            <a:pPr marL="342900" lvl="0" indent="-342900" algn="just" fontAlgn="base">
              <a:spcBef>
                <a:spcPct val="20000"/>
              </a:spcBef>
              <a:spcAft>
                <a:spcPct val="0"/>
              </a:spcAft>
              <a:buFont typeface="Wingdings" panose="05000000000000000000" pitchFamily="2" charset="2"/>
              <a:buChar char="§"/>
              <a:defRPr/>
            </a:pPr>
            <a:r>
              <a:rPr lang="en-US" sz="2000" kern="0" dirty="0" err="1">
                <a:solidFill>
                  <a:srgbClr val="000000"/>
                </a:solidFill>
                <a:latin typeface="Arial" pitchFamily="34" charset="0"/>
                <a:cs typeface="Arial" pitchFamily="34" charset="0"/>
              </a:rPr>
              <a:t>Quantas</a:t>
            </a:r>
            <a:r>
              <a:rPr lang="en-US" sz="2000" kern="0" dirty="0">
                <a:solidFill>
                  <a:srgbClr val="000000"/>
                </a:solidFill>
                <a:latin typeface="Arial" pitchFamily="34" charset="0"/>
                <a:cs typeface="Arial" pitchFamily="34" charset="0"/>
              </a:rPr>
              <a:t> Foundry secured an ESKOM tender (R2 million) following an accreditation intervention (ISO9001). This foundry will supply a range of brackets to the SOE. This resulted in the retention of 50 jobs</a:t>
            </a:r>
            <a:r>
              <a:rPr lang="en-US" sz="2000" kern="0" dirty="0" smtClean="0">
                <a:solidFill>
                  <a:srgbClr val="000000"/>
                </a:solidFill>
                <a:latin typeface="Arial" pitchFamily="34" charset="0"/>
                <a:cs typeface="Arial" pitchFamily="34" charset="0"/>
              </a:rPr>
              <a:t>.</a:t>
            </a:r>
          </a:p>
          <a:p>
            <a:pPr lvl="0" algn="just" fontAlgn="base">
              <a:spcBef>
                <a:spcPct val="20000"/>
              </a:spcBef>
              <a:spcAft>
                <a:spcPct val="0"/>
              </a:spcAft>
              <a:defRPr/>
            </a:pPr>
            <a:endParaRPr lang="en-US" sz="2000" kern="0" dirty="0">
              <a:solidFill>
                <a:srgbClr val="000000"/>
              </a:solidFill>
              <a:latin typeface="Arial" pitchFamily="34" charset="0"/>
              <a:cs typeface="Arial" pitchFamily="34" charset="0"/>
            </a:endParaRPr>
          </a:p>
          <a:p>
            <a:pPr marL="342900" lvl="0" indent="-342900" algn="just" fontAlgn="base">
              <a:spcBef>
                <a:spcPct val="20000"/>
              </a:spcBef>
              <a:spcAft>
                <a:spcPct val="0"/>
              </a:spcAft>
              <a:buFont typeface="Wingdings" panose="05000000000000000000" pitchFamily="2" charset="2"/>
              <a:buChar char="§"/>
              <a:defRPr/>
            </a:pPr>
            <a:r>
              <a:rPr lang="en-US" sz="2000" kern="0" dirty="0">
                <a:solidFill>
                  <a:srgbClr val="000000"/>
                </a:solidFill>
                <a:latin typeface="Arial" pitchFamily="34" charset="0"/>
                <a:cs typeface="Arial" pitchFamily="34" charset="0"/>
              </a:rPr>
              <a:t>NFTN intervention at  </a:t>
            </a:r>
            <a:r>
              <a:rPr lang="en-US" sz="2000" kern="0" dirty="0" err="1">
                <a:solidFill>
                  <a:srgbClr val="000000"/>
                </a:solidFill>
                <a:latin typeface="Arial" pitchFamily="34" charset="0"/>
                <a:cs typeface="Arial" pitchFamily="34" charset="0"/>
              </a:rPr>
              <a:t>Jeorg</a:t>
            </a:r>
            <a:r>
              <a:rPr lang="en-US" sz="2000" kern="0" dirty="0">
                <a:solidFill>
                  <a:srgbClr val="000000"/>
                </a:solidFill>
                <a:latin typeface="Arial" pitchFamily="34" charset="0"/>
                <a:cs typeface="Arial" pitchFamily="34" charset="0"/>
              </a:rPr>
              <a:t> Foundry with compliance requirements: (NEMA Act), averted foundry closure by DEA on air emission transgressions.</a:t>
            </a:r>
          </a:p>
          <a:p>
            <a:pPr marL="0" lvl="1" algn="just" fontAlgn="base">
              <a:spcBef>
                <a:spcPct val="20000"/>
              </a:spcBef>
              <a:spcAft>
                <a:spcPct val="0"/>
              </a:spcAft>
              <a:defRPr/>
            </a:pPr>
            <a:endParaRPr lang="en-US" sz="2000" kern="0" dirty="0">
              <a:solidFill>
                <a:srgbClr val="000000"/>
              </a:solidFill>
              <a:latin typeface="Arial" pitchFamily="34" charset="0"/>
              <a:cs typeface="Arial" pitchFamily="34" charset="0"/>
            </a:endParaRPr>
          </a:p>
          <a:p>
            <a:pPr marL="342900" lvl="0" indent="-342900" algn="just" fontAlgn="base">
              <a:buFont typeface="Wingdings" panose="05000000000000000000" pitchFamily="2" charset="2"/>
              <a:buChar char="q"/>
              <a:tabLst>
                <a:tab pos="228600" algn="l"/>
              </a:tabLst>
            </a:pPr>
            <a:endParaRPr lang="en-US"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22</a:t>
            </a:fld>
            <a:endParaRPr lang="en-ZA" dirty="0"/>
          </a:p>
        </p:txBody>
      </p:sp>
    </p:spTree>
    <p:extLst>
      <p:ext uri="{BB962C8B-B14F-4D97-AF65-F5344CB8AC3E}">
        <p14:creationId xmlns:p14="http://schemas.microsoft.com/office/powerpoint/2010/main" xmlns="" val="178249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4832092"/>
          </a:xfrm>
          <a:prstGeom prst="rect">
            <a:avLst/>
          </a:prstGeom>
        </p:spPr>
        <p:txBody>
          <a:bodyPr wrap="square">
            <a:spAutoFit/>
          </a:bodyPr>
          <a:lstStyle/>
          <a:p>
            <a:pPr lvl="0" algn="just" eaLnBrk="0" fontAlgn="base" hangingPunct="0">
              <a:spcBef>
                <a:spcPct val="20000"/>
              </a:spcBef>
              <a:spcAft>
                <a:spcPct val="0"/>
              </a:spcAft>
              <a:defRPr/>
            </a:pPr>
            <a:r>
              <a:rPr lang="en-US" sz="2000" b="1" kern="0" dirty="0">
                <a:solidFill>
                  <a:srgbClr val="000000"/>
                </a:solidFill>
                <a:latin typeface="Arial" panose="020B0604020202020204" pitchFamily="34" charset="0"/>
                <a:cs typeface="Arial" panose="020B0604020202020204" pitchFamily="34" charset="0"/>
              </a:rPr>
              <a:t>Metals</a:t>
            </a:r>
          </a:p>
          <a:p>
            <a:pPr marL="342900" lvl="0" indent="-342900" algn="just" fontAlgn="base">
              <a:spcBef>
                <a:spcPct val="20000"/>
              </a:spcBef>
              <a:spcAft>
                <a:spcPct val="0"/>
              </a:spcAft>
              <a:buFont typeface="Wingdings" panose="05000000000000000000" pitchFamily="2" charset="2"/>
              <a:buChar char="q"/>
              <a:defRPr/>
            </a:pPr>
            <a:r>
              <a:rPr lang="en-GB" sz="2000" b="1" kern="0" dirty="0">
                <a:solidFill>
                  <a:srgbClr val="000000"/>
                </a:solidFill>
                <a:latin typeface="Arial" pitchFamily="34" charset="0"/>
                <a:cs typeface="Arial" pitchFamily="34" charset="0"/>
              </a:rPr>
              <a:t>National Tooling Initiative</a:t>
            </a:r>
          </a:p>
          <a:p>
            <a:pPr marL="342900" lvl="0" indent="-342900" algn="just" fontAlgn="base">
              <a:spcBef>
                <a:spcPct val="20000"/>
              </a:spcBef>
              <a:spcAft>
                <a:spcPct val="0"/>
              </a:spcAft>
              <a:buFont typeface="Wingdings" panose="05000000000000000000" pitchFamily="2" charset="2"/>
              <a:buChar char="§"/>
              <a:defRPr/>
            </a:pPr>
            <a:r>
              <a:rPr lang="en-GB" sz="2000" kern="0" dirty="0">
                <a:solidFill>
                  <a:srgbClr val="000000"/>
                </a:solidFill>
                <a:latin typeface="Arial" pitchFamily="34" charset="0"/>
                <a:cs typeface="Arial" pitchFamily="34" charset="0"/>
              </a:rPr>
              <a:t>The first twelve </a:t>
            </a:r>
            <a:r>
              <a:rPr lang="en-GB" sz="2000" kern="0" dirty="0" smtClean="0">
                <a:solidFill>
                  <a:srgbClr val="000000"/>
                </a:solidFill>
                <a:latin typeface="Arial" pitchFamily="34" charset="0"/>
                <a:cs typeface="Arial" pitchFamily="34" charset="0"/>
              </a:rPr>
              <a:t>candidates </a:t>
            </a:r>
            <a:r>
              <a:rPr lang="en-GB" sz="2000" kern="0" dirty="0">
                <a:solidFill>
                  <a:srgbClr val="000000"/>
                </a:solidFill>
                <a:latin typeface="Arial" pitchFamily="34" charset="0"/>
                <a:cs typeface="Arial" pitchFamily="34" charset="0"/>
              </a:rPr>
              <a:t>received the Toolmaker's Occupational Certificate under the new qualification SAQA Code 91796. </a:t>
            </a:r>
          </a:p>
          <a:p>
            <a:pPr lvl="0" algn="just" fontAlgn="base">
              <a:spcBef>
                <a:spcPct val="20000"/>
              </a:spcBef>
              <a:spcAft>
                <a:spcPct val="0"/>
              </a:spcAft>
              <a:defRPr/>
            </a:pPr>
            <a:endParaRPr lang="en-GB" sz="2000" kern="0" dirty="0">
              <a:solidFill>
                <a:srgbClr val="000000"/>
              </a:solidFill>
              <a:latin typeface="Arial" pitchFamily="34" charset="0"/>
              <a:cs typeface="Arial" pitchFamily="34" charset="0"/>
            </a:endParaRPr>
          </a:p>
          <a:p>
            <a:pPr marL="342900" lvl="0" indent="-342900" algn="just" eaLnBrk="0" fontAlgn="base" hangingPunct="0">
              <a:spcBef>
                <a:spcPct val="20000"/>
              </a:spcBef>
              <a:spcAft>
                <a:spcPct val="0"/>
              </a:spcAft>
              <a:buFont typeface="Wingdings" panose="05000000000000000000" pitchFamily="2" charset="2"/>
              <a:buChar char="q"/>
              <a:defRPr/>
            </a:pPr>
            <a:r>
              <a:rPr lang="en-GB" sz="2000" b="1" kern="0" dirty="0">
                <a:solidFill>
                  <a:srgbClr val="000000"/>
                </a:solidFill>
                <a:latin typeface="Arial" pitchFamily="34" charset="0"/>
                <a:cs typeface="Arial" pitchFamily="34" charset="0"/>
              </a:rPr>
              <a:t>Trade Policy:</a:t>
            </a:r>
          </a:p>
          <a:p>
            <a:pPr marL="342900" lvl="0" indent="-342900" algn="just" eaLnBrk="0" fontAlgn="base" hangingPunct="0">
              <a:spcBef>
                <a:spcPct val="20000"/>
              </a:spcBef>
              <a:spcAft>
                <a:spcPct val="0"/>
              </a:spcAft>
              <a:buFont typeface="Wingdings" panose="05000000000000000000" pitchFamily="2" charset="2"/>
              <a:buChar char="§"/>
              <a:defRPr/>
            </a:pPr>
            <a:r>
              <a:rPr lang="en-GB" sz="2000" b="1" kern="0" dirty="0">
                <a:solidFill>
                  <a:srgbClr val="000000"/>
                </a:solidFill>
                <a:latin typeface="Arial" pitchFamily="34" charset="0"/>
                <a:cs typeface="Arial" pitchFamily="34" charset="0"/>
              </a:rPr>
              <a:t>the </a:t>
            </a:r>
            <a:r>
              <a:rPr lang="en-GB" sz="2000" b="1" kern="0" dirty="0" err="1">
                <a:solidFill>
                  <a:srgbClr val="000000"/>
                </a:solidFill>
                <a:latin typeface="Arial" pitchFamily="34" charset="0"/>
                <a:cs typeface="Arial" pitchFamily="34" charset="0"/>
              </a:rPr>
              <a:t>dti</a:t>
            </a:r>
            <a:r>
              <a:rPr lang="en-GB" sz="2000" b="1" kern="0" dirty="0">
                <a:solidFill>
                  <a:srgbClr val="000000"/>
                </a:solidFill>
                <a:latin typeface="Arial" pitchFamily="34" charset="0"/>
                <a:cs typeface="Arial" pitchFamily="34" charset="0"/>
              </a:rPr>
              <a:t> </a:t>
            </a:r>
            <a:r>
              <a:rPr lang="en-GB" sz="2000" kern="0" dirty="0">
                <a:solidFill>
                  <a:srgbClr val="000000"/>
                </a:solidFill>
                <a:latin typeface="Arial" pitchFamily="34" charset="0"/>
                <a:cs typeface="Arial" pitchFamily="34" charset="0"/>
              </a:rPr>
              <a:t>supported the application from industry to increase the general rate of customs duty on prefabricated buildings from duty free to the maximum bound rate of 20% ad valorem; in order to protect the existing manufacturing capacity and to create of new jobs. </a:t>
            </a:r>
            <a:endParaRPr lang="en-GB" sz="2000" kern="0" dirty="0" smtClean="0">
              <a:solidFill>
                <a:srgbClr val="000000"/>
              </a:solidFill>
              <a:latin typeface="Arial" pitchFamily="34" charset="0"/>
              <a:cs typeface="Arial" pitchFamily="34" charset="0"/>
            </a:endParaRPr>
          </a:p>
          <a:p>
            <a:pPr marL="342900" lvl="0" indent="-342900" algn="just" eaLnBrk="0" fontAlgn="base" hangingPunct="0">
              <a:spcBef>
                <a:spcPct val="20000"/>
              </a:spcBef>
              <a:spcAft>
                <a:spcPct val="0"/>
              </a:spcAft>
              <a:buFont typeface="Wingdings" panose="05000000000000000000" pitchFamily="2" charset="2"/>
              <a:buChar char="q"/>
              <a:defRPr/>
            </a:pPr>
            <a:endParaRPr lang="en-ZA" sz="2000" kern="0" dirty="0">
              <a:solidFill>
                <a:srgbClr val="000000"/>
              </a:solidFill>
              <a:latin typeface="Arial" panose="020B0604020202020204" pitchFamily="34" charset="0"/>
              <a:cs typeface="Arial" panose="020B0604020202020204" pitchFamily="34" charset="0"/>
            </a:endParaRPr>
          </a:p>
          <a:p>
            <a:pPr marL="457200" lvl="2" algn="just">
              <a:defRPr/>
            </a:pPr>
            <a:endParaRPr lang="en-ZA" altLang="en-US" sz="2000" dirty="0">
              <a:solidFill>
                <a:prstClr val="black"/>
              </a:solidFill>
              <a:latin typeface="Arial" charset="0"/>
              <a:ea typeface="Times New Roman" pitchFamily="18" charset="0"/>
              <a:cs typeface="Arial" charset="0"/>
            </a:endParaRPr>
          </a:p>
          <a:p>
            <a:pPr marL="285750" lvl="1" indent="-342900" algn="just" fontAlgn="base">
              <a:spcBef>
                <a:spcPct val="20000"/>
              </a:spcBef>
              <a:spcAft>
                <a:spcPct val="0"/>
              </a:spcAft>
              <a:buFont typeface="Wingdings" pitchFamily="2" charset="2"/>
              <a:buChar char="q"/>
              <a:defRPr/>
            </a:pPr>
            <a:endParaRPr lang="en-US" sz="2000" kern="0" dirty="0">
              <a:solidFill>
                <a:srgbClr val="000000"/>
              </a:solidFill>
              <a:latin typeface="Arial" pitchFamily="34" charset="0"/>
              <a:cs typeface="Arial" pitchFamily="34" charset="0"/>
            </a:endParaRPr>
          </a:p>
          <a:p>
            <a:pPr marL="342900" lvl="0" indent="-342900" algn="just" fontAlgn="base">
              <a:buFont typeface="Wingdings" panose="05000000000000000000" pitchFamily="2" charset="2"/>
              <a:buChar char="q"/>
              <a:tabLst>
                <a:tab pos="228600" algn="l"/>
              </a:tabLst>
            </a:pPr>
            <a:endParaRPr lang="en-US"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23</a:t>
            </a:fld>
            <a:endParaRPr lang="en-ZA" dirty="0"/>
          </a:p>
        </p:txBody>
      </p:sp>
    </p:spTree>
    <p:extLst>
      <p:ext uri="{BB962C8B-B14F-4D97-AF65-F5344CB8AC3E}">
        <p14:creationId xmlns:p14="http://schemas.microsoft.com/office/powerpoint/2010/main" xmlns="" val="1603474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latin typeface="Segoe UI" panose="020B0502040204020203" pitchFamily="34" charset="0"/>
                <a:ea typeface="Segoe UI" panose="020B0502040204020203" pitchFamily="34" charset="0"/>
                <a:cs typeface="Segoe UI" panose="020B0502040204020203" pitchFamily="34" charset="0"/>
              </a:rPr>
              <a:t>Industrial Development</a:t>
            </a:r>
            <a:endParaRPr lang="en-ZA" dirty="0"/>
          </a:p>
        </p:txBody>
      </p:sp>
      <p:sp>
        <p:nvSpPr>
          <p:cNvPr id="5" name="Rectangle 4"/>
          <p:cNvSpPr/>
          <p:nvPr/>
        </p:nvSpPr>
        <p:spPr>
          <a:xfrm>
            <a:off x="188858" y="6006061"/>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1: </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Facilitate </a:t>
            </a: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transformation of the economy to promote industrial development, investment, competitiveness and employment creation</a:t>
            </a:r>
          </a:p>
        </p:txBody>
      </p:sp>
      <p:sp>
        <p:nvSpPr>
          <p:cNvPr id="4" name="Rectangle 3"/>
          <p:cNvSpPr/>
          <p:nvPr/>
        </p:nvSpPr>
        <p:spPr>
          <a:xfrm>
            <a:off x="188858" y="713441"/>
            <a:ext cx="8870059" cy="5139869"/>
          </a:xfrm>
          <a:prstGeom prst="rect">
            <a:avLst/>
          </a:prstGeom>
        </p:spPr>
        <p:txBody>
          <a:bodyPr wrap="square">
            <a:spAutoFit/>
          </a:bodyPr>
          <a:lstStyle/>
          <a:p>
            <a:pPr marL="342900" lvl="0" indent="-342900" algn="just">
              <a:buFont typeface="Wingdings" panose="05000000000000000000" pitchFamily="2" charset="2"/>
              <a:buChar char="q"/>
              <a:defRPr/>
            </a:pPr>
            <a:r>
              <a:rPr lang="en-US" sz="2000" b="1" dirty="0" smtClean="0">
                <a:solidFill>
                  <a:prstClr val="black"/>
                </a:solidFill>
                <a:latin typeface="Arial" panose="020B0604020202020204" pitchFamily="34" charset="0"/>
                <a:cs typeface="Arial" panose="020B0604020202020204" pitchFamily="34" charset="0"/>
              </a:rPr>
              <a:t>Primary </a:t>
            </a:r>
            <a:r>
              <a:rPr lang="en-US" sz="2000" b="1" dirty="0">
                <a:solidFill>
                  <a:prstClr val="black"/>
                </a:solidFill>
                <a:latin typeface="Arial" panose="020B0604020202020204" pitchFamily="34" charset="0"/>
                <a:cs typeface="Arial" panose="020B0604020202020204" pitchFamily="34" charset="0"/>
              </a:rPr>
              <a:t>Minerals Processing and Construction</a:t>
            </a:r>
          </a:p>
          <a:p>
            <a:pPr marL="342900" lvl="0" indent="-342900" algn="just">
              <a:buFont typeface="Wingdings" panose="05000000000000000000" pitchFamily="2" charset="2"/>
              <a:buChar char="§"/>
              <a:defRPr/>
            </a:pPr>
            <a:r>
              <a:rPr lang="en-US"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Launched of the Nyanza titanium feasibility project in April supported by </a:t>
            </a:r>
            <a:r>
              <a:rPr lang="en-US" alt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the dti</a:t>
            </a:r>
            <a:r>
              <a:rPr lang="en-US"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Critical Infrastructure Fund.   </a:t>
            </a:r>
            <a:r>
              <a:rPr lang="en-ZA"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The plant will be the only titanium pigment producer in Africa after the closure of Huntsman’s </a:t>
            </a:r>
            <a:r>
              <a:rPr lang="en-ZA" alt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Umbogontwini</a:t>
            </a:r>
            <a:r>
              <a:rPr lang="en-ZA"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plant in 2015, and will create 1,300 jobs. </a:t>
            </a:r>
            <a:endParaRPr lang="en-ZA" altLang="en-U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defRPr/>
            </a:pPr>
            <a:endParaRPr lang="en-ZA"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defRPr/>
            </a:pPr>
            <a:r>
              <a:rPr lang="en-GB" alt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Thakadu</a:t>
            </a:r>
            <a:r>
              <a:rPr lang="en-GB"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group have completed BFS ( Bankable Feasibility study) into the development of a high purity battery grade Nickel sulphate (NISO4) from SA platinum producer-</a:t>
            </a:r>
            <a:r>
              <a:rPr lang="en-GB" alt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Lonmin’s</a:t>
            </a:r>
            <a:r>
              <a:rPr lang="en-GB"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crude Nickel sulphate stream. </a:t>
            </a:r>
            <a:endParaRPr lang="en-GB" altLang="en-U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defRPr/>
            </a:pPr>
            <a:endParaRPr lang="en-GB"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defRPr/>
            </a:pPr>
            <a:r>
              <a:rPr lang="en-GB" altLang="en-US" sz="2000" b="1" dirty="0">
                <a:solidFill>
                  <a:prstClr val="black"/>
                </a:solidFill>
                <a:latin typeface="Arial" panose="020B0604020202020204" pitchFamily="34" charset="0"/>
                <a:ea typeface="Times New Roman" panose="02020603050405020304" pitchFamily="18" charset="0"/>
                <a:cs typeface="Arial" panose="020B0604020202020204" pitchFamily="34" charset="0"/>
              </a:rPr>
              <a:t>the </a:t>
            </a:r>
            <a:r>
              <a:rPr lang="en-GB" altLang="en-US" sz="2000"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dti</a:t>
            </a:r>
            <a:r>
              <a:rPr lang="en-GB"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approved R8 million cluster support to the Mining Equipment Manufacturers of SA (MEMSA</a:t>
            </a:r>
            <a:r>
              <a:rPr lang="en-GB" altLang="en-U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GB" alt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eaLnBrk="0" fontAlgn="base" hangingPunct="0">
              <a:spcBef>
                <a:spcPct val="20000"/>
              </a:spcBef>
              <a:spcAft>
                <a:spcPct val="0"/>
              </a:spcAft>
              <a:buFont typeface="Wingdings" panose="05000000000000000000" pitchFamily="2" charset="2"/>
              <a:buChar char="q"/>
              <a:defRPr/>
            </a:pPr>
            <a:endParaRPr lang="en-ZA" sz="2000" kern="0" dirty="0">
              <a:solidFill>
                <a:srgbClr val="000000"/>
              </a:solidFill>
              <a:latin typeface="Arial" panose="020B0604020202020204" pitchFamily="34" charset="0"/>
              <a:cs typeface="Arial" panose="020B0604020202020204" pitchFamily="34" charset="0"/>
            </a:endParaRPr>
          </a:p>
          <a:p>
            <a:pPr marL="457200" lvl="2" algn="just">
              <a:defRPr/>
            </a:pPr>
            <a:endParaRPr lang="en-ZA" altLang="en-US" sz="2000" dirty="0">
              <a:solidFill>
                <a:prstClr val="black"/>
              </a:solidFill>
              <a:latin typeface="Arial" charset="0"/>
              <a:ea typeface="Times New Roman" pitchFamily="18" charset="0"/>
              <a:cs typeface="Arial" charset="0"/>
            </a:endParaRPr>
          </a:p>
          <a:p>
            <a:pPr marL="285750" lvl="1" indent="-342900" algn="just" fontAlgn="base">
              <a:spcBef>
                <a:spcPct val="20000"/>
              </a:spcBef>
              <a:spcAft>
                <a:spcPct val="0"/>
              </a:spcAft>
              <a:buFont typeface="Wingdings" pitchFamily="2" charset="2"/>
              <a:buChar char="q"/>
              <a:defRPr/>
            </a:pPr>
            <a:endParaRPr lang="en-US" sz="2000" kern="0" dirty="0">
              <a:solidFill>
                <a:srgbClr val="000000"/>
              </a:solidFill>
              <a:latin typeface="Arial" pitchFamily="34" charset="0"/>
              <a:cs typeface="Arial" pitchFamily="34" charset="0"/>
            </a:endParaRPr>
          </a:p>
          <a:p>
            <a:pPr marL="342900" lvl="0" indent="-342900" algn="just" fontAlgn="base">
              <a:buFont typeface="Wingdings" panose="05000000000000000000" pitchFamily="2" charset="2"/>
              <a:buChar char="q"/>
              <a:tabLst>
                <a:tab pos="228600" algn="l"/>
              </a:tabLst>
            </a:pPr>
            <a:endParaRPr lang="en-US" sz="20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24</a:t>
            </a:fld>
            <a:endParaRPr lang="en-ZA" dirty="0"/>
          </a:p>
        </p:txBody>
      </p:sp>
    </p:spTree>
    <p:extLst>
      <p:ext uri="{BB962C8B-B14F-4D97-AF65-F5344CB8AC3E}">
        <p14:creationId xmlns:p14="http://schemas.microsoft.com/office/powerpoint/2010/main" xmlns="" val="196367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Trade, Investment &amp; Exports</a:t>
            </a:r>
            <a:endParaRPr lang="en-US" dirty="0"/>
          </a:p>
        </p:txBody>
      </p:sp>
      <p:pic>
        <p:nvPicPr>
          <p:cNvPr id="5" name="Picture 2" descr="C:\Users\NSibisi\Documents\GroupWise\tfta sign.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26324"/>
            <a:ext cx="4506686" cy="254263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NSibisi\Documents\GroupWise\IMG-20170526-WA0008_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068960"/>
            <a:ext cx="4572000"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5364088" y="544623"/>
            <a:ext cx="3672408"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000000"/>
                </a:solidFill>
                <a:latin typeface="Arial" pitchFamily="34" charset="0"/>
                <a:cs typeface="Arial" pitchFamily="34" charset="0"/>
              </a:rPr>
              <a:t>Conclusion of the  Tripartite Free Trade Area Agreement </a:t>
            </a:r>
          </a:p>
        </p:txBody>
      </p:sp>
      <p:sp>
        <p:nvSpPr>
          <p:cNvPr id="8" name="Left Arrow 7"/>
          <p:cNvSpPr/>
          <p:nvPr/>
        </p:nvSpPr>
        <p:spPr>
          <a:xfrm>
            <a:off x="4551919" y="1628800"/>
            <a:ext cx="740161" cy="43204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10" name="Rounded Rectangle 9"/>
          <p:cNvSpPr/>
          <p:nvPr/>
        </p:nvSpPr>
        <p:spPr>
          <a:xfrm>
            <a:off x="0" y="3068960"/>
            <a:ext cx="3419872" cy="28803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20000"/>
              </a:lnSpc>
              <a:spcAft>
                <a:spcPts val="1000"/>
              </a:spcAft>
            </a:pPr>
            <a:r>
              <a:rPr lang="en-US" sz="1400" dirty="0">
                <a:solidFill>
                  <a:srgbClr val="000000"/>
                </a:solidFill>
                <a:latin typeface="Arial"/>
                <a:ea typeface="Times New Roman"/>
              </a:rPr>
              <a:t>Agreement reached in Southern African Custom Union (SACU) to review the 2002 SACU Agreement with a view to develop an appropriate architecture for tariff setting and review the revenue sharing arrangement to address volatility and make provision for the implementation of cross-border projects.</a:t>
            </a:r>
            <a:endParaRPr lang="en-US" sz="1400" dirty="0">
              <a:solidFill>
                <a:srgbClr val="000000"/>
              </a:solidFill>
              <a:latin typeface="Calibri"/>
              <a:ea typeface="Times New Roman"/>
            </a:endParaRPr>
          </a:p>
        </p:txBody>
      </p:sp>
      <p:sp>
        <p:nvSpPr>
          <p:cNvPr id="11" name="Right Arrow 10"/>
          <p:cNvSpPr/>
          <p:nvPr/>
        </p:nvSpPr>
        <p:spPr>
          <a:xfrm>
            <a:off x="3573511" y="4266804"/>
            <a:ext cx="978408" cy="48463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25</a:t>
            </a:fld>
            <a:endParaRPr lang="en-ZA" dirty="0"/>
          </a:p>
        </p:txBody>
      </p:sp>
    </p:spTree>
    <p:extLst>
      <p:ext uri="{BB962C8B-B14F-4D97-AF65-F5344CB8AC3E}">
        <p14:creationId xmlns:p14="http://schemas.microsoft.com/office/powerpoint/2010/main" xmlns="" val="428037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Trade, Investment &amp; Exports</a:t>
            </a:r>
            <a:endParaRPr lang="en-US" dirty="0"/>
          </a:p>
        </p:txBody>
      </p:sp>
      <p:sp>
        <p:nvSpPr>
          <p:cNvPr id="3" name="Content Placeholder 2"/>
          <p:cNvSpPr>
            <a:spLocks noGrp="1"/>
          </p:cNvSpPr>
          <p:nvPr>
            <p:ph idx="1"/>
          </p:nvPr>
        </p:nvSpPr>
        <p:spPr/>
        <p:txBody>
          <a:bodyPr>
            <a:normAutofit/>
          </a:bodyPr>
          <a:lstStyle/>
          <a:p>
            <a:pPr lvl="0" algn="just">
              <a:lnSpc>
                <a:spcPct val="120000"/>
              </a:lnSpc>
              <a:spcBef>
                <a:spcPts val="0"/>
              </a:spcBef>
              <a:spcAft>
                <a:spcPts val="1000"/>
              </a:spcAft>
              <a:buFont typeface="Wingdings" pitchFamily="2" charset="2"/>
              <a:buChar char="q"/>
            </a:pPr>
            <a:r>
              <a:rPr lang="en-US" sz="2000" b="0" dirty="0" smtClean="0">
                <a:solidFill>
                  <a:srgbClr val="000000"/>
                </a:solidFill>
                <a:latin typeface="Arial" pitchFamily="34" charset="0"/>
                <a:ea typeface="Times New Roman"/>
                <a:cs typeface="Arial" pitchFamily="34" charset="0"/>
              </a:rPr>
              <a:t>South </a:t>
            </a:r>
            <a:r>
              <a:rPr lang="en-US" sz="2000" b="0" dirty="0">
                <a:solidFill>
                  <a:srgbClr val="000000"/>
                </a:solidFill>
                <a:latin typeface="Arial" pitchFamily="34" charset="0"/>
                <a:ea typeface="Times New Roman"/>
                <a:cs typeface="Arial" pitchFamily="34" charset="0"/>
              </a:rPr>
              <a:t>Africa Positions advanced in the </a:t>
            </a:r>
            <a:r>
              <a:rPr lang="en-US" sz="2000" b="0" dirty="0" smtClean="0">
                <a:solidFill>
                  <a:srgbClr val="000000"/>
                </a:solidFill>
                <a:latin typeface="Arial" pitchFamily="34" charset="0"/>
                <a:ea typeface="Times New Roman"/>
                <a:cs typeface="Arial" pitchFamily="34" charset="0"/>
              </a:rPr>
              <a:t>Group of 20 </a:t>
            </a:r>
            <a:r>
              <a:rPr lang="en-US" sz="2000" b="0" dirty="0">
                <a:solidFill>
                  <a:srgbClr val="000000"/>
                </a:solidFill>
                <a:latin typeface="Arial" pitchFamily="34" charset="0"/>
                <a:ea typeface="Times New Roman"/>
                <a:cs typeface="Arial" pitchFamily="34" charset="0"/>
              </a:rPr>
              <a:t>with SA managing to play a key role in resisting a G20 agenda that would have undermined the Doha Development Agenda (DDA) in the World Trade </a:t>
            </a:r>
            <a:r>
              <a:rPr lang="en-US" sz="2000" b="0" dirty="0" smtClean="0">
                <a:solidFill>
                  <a:srgbClr val="000000"/>
                </a:solidFill>
                <a:latin typeface="Arial" pitchFamily="34" charset="0"/>
                <a:ea typeface="Times New Roman"/>
                <a:cs typeface="Arial" pitchFamily="34" charset="0"/>
              </a:rPr>
              <a:t>Organizations </a:t>
            </a:r>
            <a:r>
              <a:rPr lang="en-US" sz="2000" b="0" dirty="0">
                <a:solidFill>
                  <a:srgbClr val="000000"/>
                </a:solidFill>
                <a:latin typeface="Arial" pitchFamily="34" charset="0"/>
                <a:ea typeface="Times New Roman"/>
                <a:cs typeface="Arial" pitchFamily="34" charset="0"/>
              </a:rPr>
              <a:t>(WTO) by advancing new policy issues that would undermine policy space especially for developing countries.</a:t>
            </a:r>
          </a:p>
          <a:p>
            <a:pPr lvl="0" algn="just">
              <a:lnSpc>
                <a:spcPct val="120000"/>
              </a:lnSpc>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Modalities on Trade in Services approved and parameters for the Trade in Goods modalities agreed by African Union Ministers of Trade (AMOT) for the Continental Free Trade Area (CFTA). </a:t>
            </a:r>
          </a:p>
          <a:p>
            <a:pPr lvl="0" algn="just">
              <a:lnSpc>
                <a:spcPct val="120000"/>
              </a:lnSpc>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Informal WTO Ministerial held in Paris with divergent views on key outcomes for 11</a:t>
            </a:r>
            <a:r>
              <a:rPr lang="en-US" sz="2000" b="0" baseline="30000" dirty="0">
                <a:solidFill>
                  <a:srgbClr val="000000"/>
                </a:solidFill>
                <a:latin typeface="Arial" pitchFamily="34" charset="0"/>
                <a:ea typeface="Times New Roman"/>
                <a:cs typeface="Arial" pitchFamily="34" charset="0"/>
              </a:rPr>
              <a:t>th</a:t>
            </a:r>
            <a:r>
              <a:rPr lang="en-US" sz="2000" b="0" dirty="0">
                <a:solidFill>
                  <a:srgbClr val="000000"/>
                </a:solidFill>
                <a:latin typeface="Arial" pitchFamily="34" charset="0"/>
                <a:ea typeface="Times New Roman"/>
                <a:cs typeface="Arial" pitchFamily="34" charset="0"/>
              </a:rPr>
              <a:t> Ministerial Conference (MC11) – process agreed to avoid Ministerial being a negotiating session.</a:t>
            </a:r>
          </a:p>
          <a:p>
            <a:pPr lvl="0"/>
            <a:endParaRPr lang="en-US" dirty="0">
              <a:solidFill>
                <a:srgbClr val="000000"/>
              </a:solidFill>
            </a:endParaRPr>
          </a:p>
          <a:p>
            <a:pPr>
              <a:buFont typeface="Wingdings" pitchFamily="2" charset="2"/>
              <a:buChar char="q"/>
            </a:pPr>
            <a:endParaRPr lang="en-US" dirty="0"/>
          </a:p>
        </p:txBody>
      </p:sp>
      <p:sp>
        <p:nvSpPr>
          <p:cNvPr id="5" name="Rectangle 4"/>
          <p:cNvSpPr/>
          <p:nvPr/>
        </p:nvSpPr>
        <p:spPr>
          <a:xfrm>
            <a:off x="0" y="5921989"/>
            <a:ext cx="8748464" cy="923330"/>
          </a:xfrm>
          <a:prstGeom prst="rect">
            <a:avLst/>
          </a:prstGeom>
        </p:spPr>
        <p:txBody>
          <a:bodyPr wrap="square">
            <a:spAutoFit/>
          </a:bodyPr>
          <a:lstStyle/>
          <a:p>
            <a:pPr>
              <a:defRPr/>
            </a:pPr>
            <a:r>
              <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SG2:  Build mutually beneficial regional &amp; global relations to advance South Africa’s trade, industrial policy &amp; economic development  objective</a:t>
            </a:r>
          </a:p>
          <a:p>
            <a:pPr>
              <a:defRPr/>
            </a:pPr>
            <a:endPar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DE71412C-9B9C-447F-B548-61EF3FD6F2EC}" type="slidenum">
              <a:rPr lang="en-ZA" smtClean="0"/>
              <a:pPr/>
              <a:t>26</a:t>
            </a:fld>
            <a:endParaRPr lang="en-ZA" dirty="0"/>
          </a:p>
        </p:txBody>
      </p:sp>
    </p:spTree>
    <p:extLst>
      <p:ext uri="{BB962C8B-B14F-4D97-AF65-F5344CB8AC3E}">
        <p14:creationId xmlns:p14="http://schemas.microsoft.com/office/powerpoint/2010/main" xmlns="" val="3981556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Trade, Investment &amp; Exports</a:t>
            </a:r>
            <a:endParaRPr lang="en-US" dirty="0"/>
          </a:p>
        </p:txBody>
      </p:sp>
      <p:sp>
        <p:nvSpPr>
          <p:cNvPr id="3" name="Content Placeholder 2"/>
          <p:cNvSpPr>
            <a:spLocks noGrp="1"/>
          </p:cNvSpPr>
          <p:nvPr>
            <p:ph idx="1"/>
          </p:nvPr>
        </p:nvSpPr>
        <p:spPr/>
        <p:txBody>
          <a:bodyPr>
            <a:normAutofit/>
          </a:bodyPr>
          <a:lstStyle/>
          <a:p>
            <a:pPr lvl="0" algn="just">
              <a:spcBef>
                <a:spcPts val="0"/>
              </a:spcBef>
              <a:spcAft>
                <a:spcPts val="1000"/>
              </a:spcAft>
              <a:buFont typeface="Wingdings" pitchFamily="2" charset="2"/>
              <a:buChar char="q"/>
            </a:pPr>
            <a:r>
              <a:rPr lang="en-US" sz="2000" b="0" dirty="0" smtClean="0">
                <a:solidFill>
                  <a:srgbClr val="000000"/>
                </a:solidFill>
                <a:latin typeface="Arial" pitchFamily="34" charset="0"/>
                <a:ea typeface="Times New Roman"/>
                <a:cs typeface="Arial" pitchFamily="34" charset="0"/>
              </a:rPr>
              <a:t>Addressed </a:t>
            </a:r>
            <a:r>
              <a:rPr lang="en-US" sz="2000" b="0" dirty="0">
                <a:solidFill>
                  <a:srgbClr val="000000"/>
                </a:solidFill>
                <a:latin typeface="Arial" pitchFamily="34" charset="0"/>
                <a:ea typeface="Times New Roman"/>
                <a:cs typeface="Arial" pitchFamily="34" charset="0"/>
              </a:rPr>
              <a:t>United State of America (USA) concerns with regards to Tariff Rebate Quota (TRQ) on chicken thus avoiding an out-of-cycle review</a:t>
            </a:r>
            <a:r>
              <a:rPr lang="en-US" sz="2000" b="0" dirty="0" smtClean="0">
                <a:solidFill>
                  <a:srgbClr val="000000"/>
                </a:solidFill>
                <a:latin typeface="Arial" pitchFamily="34" charset="0"/>
                <a:ea typeface="Times New Roman"/>
                <a:cs typeface="Arial" pitchFamily="34" charset="0"/>
              </a:rPr>
              <a:t>.</a:t>
            </a:r>
          </a:p>
          <a:p>
            <a:pPr marL="0" lvl="0" indent="0" algn="just">
              <a:spcBef>
                <a:spcPts val="0"/>
              </a:spcBef>
              <a:spcAft>
                <a:spcPts val="1000"/>
              </a:spcAft>
            </a:pPr>
            <a:endParaRPr lang="en-US" sz="2000" b="0" dirty="0">
              <a:solidFill>
                <a:srgbClr val="000000"/>
              </a:solidFill>
              <a:latin typeface="Arial" pitchFamily="34" charset="0"/>
              <a:ea typeface="Times New Roman"/>
              <a:cs typeface="Arial" pitchFamily="34" charset="0"/>
            </a:endParaRPr>
          </a:p>
          <a:p>
            <a:pPr lvl="0" algn="just">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Significant progress achieved in the Southern African Customs Union – East African Community (SACU-EAC) tariff negotiations with 85% of the tariffs agreed</a:t>
            </a:r>
            <a:r>
              <a:rPr lang="en-US" sz="2000" b="0" dirty="0" smtClean="0">
                <a:solidFill>
                  <a:srgbClr val="000000"/>
                </a:solidFill>
                <a:latin typeface="Arial" pitchFamily="34" charset="0"/>
                <a:ea typeface="Times New Roman"/>
                <a:cs typeface="Arial" pitchFamily="34" charset="0"/>
              </a:rPr>
              <a:t>.</a:t>
            </a:r>
          </a:p>
          <a:p>
            <a:pPr marL="0" lvl="0" indent="0" algn="just">
              <a:spcBef>
                <a:spcPts val="0"/>
              </a:spcBef>
              <a:spcAft>
                <a:spcPts val="1000"/>
              </a:spcAft>
            </a:pPr>
            <a:endParaRPr lang="en-US" sz="2000" b="0" dirty="0">
              <a:solidFill>
                <a:srgbClr val="000000"/>
              </a:solidFill>
              <a:latin typeface="Arial" pitchFamily="34" charset="0"/>
              <a:ea typeface="Times New Roman"/>
              <a:cs typeface="Arial" pitchFamily="34" charset="0"/>
            </a:endParaRPr>
          </a:p>
          <a:p>
            <a:pPr lvl="0" algn="just">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SACU position agreed on the scope of Brexit negotiations.</a:t>
            </a:r>
          </a:p>
          <a:p>
            <a:pPr lvl="0"/>
            <a:endParaRPr lang="en-US" dirty="0">
              <a:solidFill>
                <a:srgbClr val="000000"/>
              </a:solidFill>
            </a:endParaRPr>
          </a:p>
          <a:p>
            <a:pPr>
              <a:buFont typeface="Wingdings" pitchFamily="2" charset="2"/>
              <a:buChar char="q"/>
            </a:pPr>
            <a:endParaRPr lang="en-US" dirty="0"/>
          </a:p>
        </p:txBody>
      </p:sp>
      <p:sp>
        <p:nvSpPr>
          <p:cNvPr id="5" name="Rectangle 4"/>
          <p:cNvSpPr/>
          <p:nvPr/>
        </p:nvSpPr>
        <p:spPr>
          <a:xfrm>
            <a:off x="0" y="5921989"/>
            <a:ext cx="8748464" cy="923330"/>
          </a:xfrm>
          <a:prstGeom prst="rect">
            <a:avLst/>
          </a:prstGeom>
        </p:spPr>
        <p:txBody>
          <a:bodyPr wrap="square">
            <a:spAutoFit/>
          </a:bodyPr>
          <a:lstStyle/>
          <a:p>
            <a:pPr>
              <a:defRPr/>
            </a:pPr>
            <a:r>
              <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SG2:  Build mutually beneficial regional &amp; global relations to advance South Africa’s trade, industrial policy &amp; economic development  objective</a:t>
            </a:r>
          </a:p>
          <a:p>
            <a:pPr>
              <a:defRPr/>
            </a:pPr>
            <a:endPar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DE71412C-9B9C-447F-B548-61EF3FD6F2EC}" type="slidenum">
              <a:rPr lang="en-ZA" smtClean="0"/>
              <a:pPr/>
              <a:t>27</a:t>
            </a:fld>
            <a:endParaRPr lang="en-ZA" dirty="0"/>
          </a:p>
        </p:txBody>
      </p:sp>
    </p:spTree>
    <p:extLst>
      <p:ext uri="{BB962C8B-B14F-4D97-AF65-F5344CB8AC3E}">
        <p14:creationId xmlns:p14="http://schemas.microsoft.com/office/powerpoint/2010/main" xmlns="" val="326329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Trade, Investment &amp; Exports</a:t>
            </a:r>
            <a:endParaRPr lang="en-US" dirty="0"/>
          </a:p>
        </p:txBody>
      </p:sp>
      <p:sp>
        <p:nvSpPr>
          <p:cNvPr id="3" name="Content Placeholder 2"/>
          <p:cNvSpPr>
            <a:spLocks noGrp="1"/>
          </p:cNvSpPr>
          <p:nvPr>
            <p:ph idx="1"/>
          </p:nvPr>
        </p:nvSpPr>
        <p:spPr/>
        <p:txBody>
          <a:bodyPr>
            <a:normAutofit/>
          </a:bodyPr>
          <a:lstStyle/>
          <a:p>
            <a:pPr lvl="0" algn="just">
              <a:lnSpc>
                <a:spcPct val="110000"/>
              </a:lnSpc>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A total of 268 clients were assisted through the services rendered by the Export Helpdesk against the target of 200 for the period</a:t>
            </a:r>
            <a:r>
              <a:rPr lang="en-US" sz="2000" b="0" dirty="0" smtClean="0">
                <a:solidFill>
                  <a:srgbClr val="000000"/>
                </a:solidFill>
                <a:latin typeface="Arial" pitchFamily="34" charset="0"/>
                <a:ea typeface="Times New Roman"/>
                <a:cs typeface="Arial" pitchFamily="34" charset="0"/>
              </a:rPr>
              <a:t>.</a:t>
            </a:r>
          </a:p>
          <a:p>
            <a:pPr marL="0" lvl="0" indent="0" algn="just">
              <a:lnSpc>
                <a:spcPct val="110000"/>
              </a:lnSpc>
              <a:spcBef>
                <a:spcPts val="0"/>
              </a:spcBef>
              <a:spcAft>
                <a:spcPts val="1000"/>
              </a:spcAft>
            </a:pPr>
            <a:endParaRPr lang="en-US" sz="2000" b="0" dirty="0">
              <a:solidFill>
                <a:srgbClr val="000000"/>
              </a:solidFill>
              <a:latin typeface="Arial" pitchFamily="34" charset="0"/>
              <a:ea typeface="Times New Roman"/>
              <a:cs typeface="Arial" pitchFamily="34" charset="0"/>
            </a:endParaRPr>
          </a:p>
          <a:p>
            <a:pPr lvl="0" algn="just">
              <a:lnSpc>
                <a:spcPct val="110000"/>
              </a:lnSpc>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Significant amount of trade leads were generated through the Foreign Offices resulting in 295 leads disseminated to SA exporters against the target of 240</a:t>
            </a:r>
            <a:r>
              <a:rPr lang="en-US" sz="2000" b="0" dirty="0" smtClean="0">
                <a:solidFill>
                  <a:srgbClr val="000000"/>
                </a:solidFill>
                <a:latin typeface="Arial" pitchFamily="34" charset="0"/>
                <a:ea typeface="Times New Roman"/>
                <a:cs typeface="Arial" pitchFamily="34" charset="0"/>
              </a:rPr>
              <a:t>.</a:t>
            </a:r>
          </a:p>
          <a:p>
            <a:pPr marL="0" lvl="0" indent="0" algn="just">
              <a:lnSpc>
                <a:spcPct val="110000"/>
              </a:lnSpc>
              <a:spcBef>
                <a:spcPts val="0"/>
              </a:spcBef>
              <a:spcAft>
                <a:spcPts val="1000"/>
              </a:spcAft>
            </a:pPr>
            <a:endParaRPr lang="en-US" sz="2000" b="0" dirty="0">
              <a:solidFill>
                <a:srgbClr val="000000"/>
              </a:solidFill>
              <a:latin typeface="Arial" pitchFamily="34" charset="0"/>
              <a:ea typeface="Times New Roman"/>
              <a:cs typeface="Arial" pitchFamily="34" charset="0"/>
            </a:endParaRPr>
          </a:p>
          <a:p>
            <a:pPr lvl="0" algn="just">
              <a:lnSpc>
                <a:spcPct val="110000"/>
              </a:lnSpc>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Participation in the Global Export Passport Programme (GEPP) training was higher at 186 against the target of 130 as a result of improved cooperation with stakeholders.</a:t>
            </a:r>
          </a:p>
          <a:p>
            <a:endParaRPr lang="en-US" dirty="0"/>
          </a:p>
        </p:txBody>
      </p:sp>
      <p:sp>
        <p:nvSpPr>
          <p:cNvPr id="5" name="Rectangle 4"/>
          <p:cNvSpPr/>
          <p:nvPr/>
        </p:nvSpPr>
        <p:spPr>
          <a:xfrm>
            <a:off x="0" y="5921990"/>
            <a:ext cx="8388424" cy="923330"/>
          </a:xfrm>
          <a:prstGeom prst="rect">
            <a:avLst/>
          </a:prstGeom>
        </p:spPr>
        <p:txBody>
          <a:bodyPr wrap="square">
            <a:spAutoFit/>
          </a:bodyPr>
          <a:lstStyle/>
          <a:p>
            <a:pPr>
              <a:defRPr/>
            </a:pPr>
            <a:r>
              <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SG2:  Build mutually beneficial regional &amp; global relations to advance South Africa’s trade, industrial policy &amp; economic development  objective</a:t>
            </a:r>
          </a:p>
          <a:p>
            <a:pPr>
              <a:defRPr/>
            </a:pPr>
            <a:endPar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DE71412C-9B9C-447F-B548-61EF3FD6F2EC}" type="slidenum">
              <a:rPr lang="en-ZA" smtClean="0"/>
              <a:pPr/>
              <a:t>28</a:t>
            </a:fld>
            <a:endParaRPr lang="en-ZA" dirty="0"/>
          </a:p>
        </p:txBody>
      </p:sp>
    </p:spTree>
    <p:extLst>
      <p:ext uri="{BB962C8B-B14F-4D97-AF65-F5344CB8AC3E}">
        <p14:creationId xmlns:p14="http://schemas.microsoft.com/office/powerpoint/2010/main" xmlns="" val="392249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Trade, Investment &amp; Exports</a:t>
            </a:r>
            <a:endParaRPr lang="en-US" dirty="0"/>
          </a:p>
        </p:txBody>
      </p:sp>
      <p:sp>
        <p:nvSpPr>
          <p:cNvPr id="3" name="Content Placeholder 2"/>
          <p:cNvSpPr>
            <a:spLocks noGrp="1"/>
          </p:cNvSpPr>
          <p:nvPr>
            <p:ph idx="1"/>
          </p:nvPr>
        </p:nvSpPr>
        <p:spPr/>
        <p:txBody>
          <a:bodyPr>
            <a:normAutofit/>
          </a:bodyPr>
          <a:lstStyle/>
          <a:p>
            <a:pPr lvl="0" algn="just">
              <a:spcBef>
                <a:spcPts val="0"/>
              </a:spcBef>
              <a:spcAft>
                <a:spcPts val="1000"/>
              </a:spcAft>
              <a:buFont typeface="Wingdings" pitchFamily="2" charset="2"/>
              <a:buChar char="q"/>
            </a:pPr>
            <a:r>
              <a:rPr lang="en-US" sz="2000" b="0" dirty="0" smtClean="0">
                <a:solidFill>
                  <a:srgbClr val="000000"/>
                </a:solidFill>
                <a:latin typeface="Arial" pitchFamily="34" charset="0"/>
                <a:ea typeface="Times New Roman"/>
                <a:cs typeface="Arial" pitchFamily="34" charset="0"/>
              </a:rPr>
              <a:t>Participation </a:t>
            </a:r>
            <a:r>
              <a:rPr lang="en-US" sz="2000" b="0" dirty="0">
                <a:solidFill>
                  <a:srgbClr val="000000"/>
                </a:solidFill>
                <a:latin typeface="Arial" pitchFamily="34" charset="0"/>
                <a:ea typeface="Times New Roman"/>
                <a:cs typeface="Arial" pitchFamily="34" charset="0"/>
              </a:rPr>
              <a:t>in Joint Economic Committee (JEC) with France and in coordinating business delegation to accompany Minister and Deputy Minister to France to participate in Business Forum</a:t>
            </a:r>
            <a:r>
              <a:rPr lang="en-US" sz="2000" b="0" dirty="0" smtClean="0">
                <a:solidFill>
                  <a:srgbClr val="000000"/>
                </a:solidFill>
                <a:latin typeface="Arial" pitchFamily="34" charset="0"/>
                <a:ea typeface="Times New Roman"/>
                <a:cs typeface="Arial" pitchFamily="34" charset="0"/>
              </a:rPr>
              <a:t>.</a:t>
            </a:r>
          </a:p>
          <a:p>
            <a:pPr marL="0" lvl="0" indent="0" algn="just">
              <a:spcBef>
                <a:spcPts val="0"/>
              </a:spcBef>
              <a:spcAft>
                <a:spcPts val="1000"/>
              </a:spcAft>
            </a:pPr>
            <a:endParaRPr lang="en-US" sz="2000" b="0" dirty="0">
              <a:solidFill>
                <a:srgbClr val="000000"/>
              </a:solidFill>
              <a:latin typeface="Arial" pitchFamily="34" charset="0"/>
              <a:ea typeface="Times New Roman"/>
              <a:cs typeface="Arial" pitchFamily="34" charset="0"/>
            </a:endParaRPr>
          </a:p>
          <a:p>
            <a:pPr lvl="0" algn="just">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Accompany Deputy Minister (DM) to </a:t>
            </a:r>
            <a:r>
              <a:rPr lang="en-US" sz="2000" b="0" dirty="0">
                <a:solidFill>
                  <a:srgbClr val="000000"/>
                </a:solidFill>
                <a:latin typeface="Arial" pitchFamily="34" charset="0"/>
                <a:ea typeface="Calibri"/>
                <a:cs typeface="Arial" pitchFamily="34" charset="0"/>
              </a:rPr>
              <a:t>St Petersburg International Economic Forum</a:t>
            </a:r>
            <a:r>
              <a:rPr lang="en-US" sz="2000" b="0" dirty="0">
                <a:solidFill>
                  <a:srgbClr val="FF0000"/>
                </a:solidFill>
                <a:latin typeface="Arial" pitchFamily="34" charset="0"/>
                <a:ea typeface="Times New Roman"/>
                <a:cs typeface="Arial" pitchFamily="34" charset="0"/>
              </a:rPr>
              <a:t> </a:t>
            </a:r>
            <a:r>
              <a:rPr lang="en-US" sz="2000" b="0" dirty="0">
                <a:solidFill>
                  <a:srgbClr val="000000"/>
                </a:solidFill>
                <a:latin typeface="Arial" pitchFamily="34" charset="0"/>
                <a:ea typeface="Times New Roman"/>
                <a:cs typeface="Arial" pitchFamily="34" charset="0"/>
              </a:rPr>
              <a:t>(SPIEF) and support the DM’s participation on the </a:t>
            </a:r>
            <a:r>
              <a:rPr lang="en-GB" sz="2000" b="0" dirty="0">
                <a:solidFill>
                  <a:srgbClr val="000000"/>
                </a:solidFill>
                <a:latin typeface="Arial" pitchFamily="34" charset="0"/>
                <a:ea typeface="Times New Roman"/>
                <a:cs typeface="Arial" pitchFamily="34" charset="0"/>
              </a:rPr>
              <a:t>Brazil, Russia, India, China and South Africa </a:t>
            </a:r>
            <a:r>
              <a:rPr lang="en-US" sz="2000" b="0" dirty="0">
                <a:solidFill>
                  <a:srgbClr val="000000"/>
                </a:solidFill>
                <a:latin typeface="Arial" pitchFamily="34" charset="0"/>
                <a:ea typeface="Times New Roman"/>
                <a:cs typeface="Arial" pitchFamily="34" charset="0"/>
              </a:rPr>
              <a:t>(BRICS) and Africa-Russia panel </a:t>
            </a:r>
            <a:r>
              <a:rPr lang="en-US" sz="2000" b="0" dirty="0" smtClean="0">
                <a:solidFill>
                  <a:srgbClr val="000000"/>
                </a:solidFill>
                <a:latin typeface="Arial" pitchFamily="34" charset="0"/>
                <a:ea typeface="Times New Roman"/>
                <a:cs typeface="Arial" pitchFamily="34" charset="0"/>
              </a:rPr>
              <a:t>sessions.</a:t>
            </a:r>
          </a:p>
          <a:p>
            <a:pPr marL="0" lvl="0" indent="0" algn="just">
              <a:spcBef>
                <a:spcPts val="0"/>
              </a:spcBef>
              <a:spcAft>
                <a:spcPts val="1000"/>
              </a:spcAft>
            </a:pPr>
            <a:endParaRPr lang="en-US" sz="2000" b="0" dirty="0">
              <a:solidFill>
                <a:srgbClr val="000000"/>
              </a:solidFill>
              <a:latin typeface="Arial" pitchFamily="34" charset="0"/>
              <a:ea typeface="Times New Roman"/>
              <a:cs typeface="Arial" pitchFamily="34" charset="0"/>
            </a:endParaRPr>
          </a:p>
          <a:p>
            <a:pPr lvl="0" algn="just">
              <a:spcBef>
                <a:spcPts val="0"/>
              </a:spcBef>
              <a:spcAft>
                <a:spcPts val="1000"/>
              </a:spcAft>
              <a:buFont typeface="Wingdings" pitchFamily="2" charset="2"/>
              <a:buChar char="q"/>
            </a:pPr>
            <a:r>
              <a:rPr lang="en-US" sz="2000" b="0" dirty="0">
                <a:solidFill>
                  <a:srgbClr val="000000"/>
                </a:solidFill>
                <a:latin typeface="Arial" pitchFamily="34" charset="0"/>
                <a:ea typeface="Times New Roman"/>
                <a:cs typeface="Arial" pitchFamily="34" charset="0"/>
              </a:rPr>
              <a:t>Exports sales facilitated and recorded in the quarter amounted to R 2,166 billion to regions around the world.</a:t>
            </a:r>
          </a:p>
          <a:p>
            <a:endParaRPr lang="en-US" dirty="0"/>
          </a:p>
        </p:txBody>
      </p:sp>
      <p:sp>
        <p:nvSpPr>
          <p:cNvPr id="5" name="Rectangle 4"/>
          <p:cNvSpPr/>
          <p:nvPr/>
        </p:nvSpPr>
        <p:spPr>
          <a:xfrm>
            <a:off x="0" y="5921990"/>
            <a:ext cx="8388424" cy="923330"/>
          </a:xfrm>
          <a:prstGeom prst="rect">
            <a:avLst/>
          </a:prstGeom>
        </p:spPr>
        <p:txBody>
          <a:bodyPr wrap="square">
            <a:spAutoFit/>
          </a:bodyPr>
          <a:lstStyle/>
          <a:p>
            <a:pPr>
              <a:defRPr/>
            </a:pPr>
            <a:r>
              <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SG2:  Build mutually beneficial regional &amp; global relations to advance South Africa’s trade, industrial policy &amp; economic development  objective</a:t>
            </a:r>
          </a:p>
          <a:p>
            <a:pPr>
              <a:defRPr/>
            </a:pPr>
            <a:endParaRPr lang="en-US"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2"/>
          </p:nvPr>
        </p:nvSpPr>
        <p:spPr/>
        <p:txBody>
          <a:bodyPr/>
          <a:lstStyle/>
          <a:p>
            <a:fld id="{DE71412C-9B9C-447F-B548-61EF3FD6F2EC}" type="slidenum">
              <a:rPr lang="en-ZA" smtClean="0"/>
              <a:pPr/>
              <a:t>29</a:t>
            </a:fld>
            <a:endParaRPr lang="en-ZA" dirty="0"/>
          </a:p>
        </p:txBody>
      </p:sp>
    </p:spTree>
    <p:extLst>
      <p:ext uri="{BB962C8B-B14F-4D97-AF65-F5344CB8AC3E}">
        <p14:creationId xmlns:p14="http://schemas.microsoft.com/office/powerpoint/2010/main" xmlns="" val="102854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 y="0"/>
            <a:ext cx="9132749" cy="548680"/>
          </a:xfrm>
        </p:spPr>
        <p:txBody>
          <a:bodyPr/>
          <a:lstStyle/>
          <a:p>
            <a:r>
              <a:rPr lang="en-ZA" dirty="0" smtClean="0">
                <a:latin typeface="Segoe UI" panose="020B0502040204020203" pitchFamily="34" charset="0"/>
                <a:ea typeface="Segoe UI" panose="020B0502040204020203" pitchFamily="34" charset="0"/>
                <a:cs typeface="Segoe UI" panose="020B0502040204020203" pitchFamily="34" charset="0"/>
              </a:rPr>
              <a:t>Strategic imperatives</a:t>
            </a:r>
            <a:endParaRPr lang="en-ZA"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3"/>
          <p:cNvSpPr txBox="1"/>
          <p:nvPr/>
        </p:nvSpPr>
        <p:spPr>
          <a:xfrm>
            <a:off x="3283983" y="1026242"/>
            <a:ext cx="2944201" cy="2610076"/>
          </a:xfrm>
          <a:prstGeom prst="rect">
            <a:avLst/>
          </a:prstGeom>
          <a:solidFill>
            <a:srgbClr val="1F497D">
              <a:lumMod val="20000"/>
              <a:lumOff val="80000"/>
            </a:srgbClr>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1. To facilitate transformation of the economy to promote industrial </a:t>
            </a:r>
            <a:r>
              <a:rPr kumimoji="0" lang="en-ZA" b="0"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development, investment</a:t>
            </a:r>
            <a:r>
              <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 competitiveness and employment creation</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b="0" i="0" u="none" strike="noStrike" kern="120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2. Build mutually beneficial regional and global relations to advance South Africa’s trade, industrial policy and economic development objectives;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b="0" i="0" u="none" strike="noStrike" kern="120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b="0" i="0" u="none" strike="noStrike" kern="120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3. Facilitate broad-based economic participation through targeted interventions to achieve more inclusive growth;</a:t>
            </a:r>
          </a:p>
        </p:txBody>
      </p:sp>
      <p:sp>
        <p:nvSpPr>
          <p:cNvPr id="13" name="TextBox 9"/>
          <p:cNvSpPr txBox="1"/>
          <p:nvPr/>
        </p:nvSpPr>
        <p:spPr>
          <a:xfrm>
            <a:off x="3297814" y="3682002"/>
            <a:ext cx="2930370" cy="1009650"/>
          </a:xfrm>
          <a:prstGeom prst="rect">
            <a:avLst/>
          </a:prstGeom>
          <a:solidFill>
            <a:srgbClr val="1F497D">
              <a:lumMod val="20000"/>
              <a:lumOff val="80000"/>
            </a:srgbClr>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4. Create a fair regulatory environment that enables investment, trade and enterprise development in an equitable and socially responsible manner;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0"/>
          <p:cNvSpPr txBox="1"/>
          <p:nvPr/>
        </p:nvSpPr>
        <p:spPr>
          <a:xfrm>
            <a:off x="3307340" y="4743974"/>
            <a:ext cx="2898617" cy="1107996"/>
          </a:xfrm>
          <a:prstGeom prst="rect">
            <a:avLst/>
          </a:prstGeom>
          <a:solidFill>
            <a:srgbClr val="1F497D">
              <a:lumMod val="20000"/>
              <a:lumOff val="80000"/>
            </a:srgb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5. Promote a professional, ethical, dynamic, competitive and customer-focused working environment that ensures effective and efficient service delivery</a:t>
            </a:r>
            <a:r>
              <a:rPr kumimoji="0" lang="en-ZA" b="0"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lang="en-ZA"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ZA"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5"/>
          <p:cNvSpPr txBox="1"/>
          <p:nvPr/>
        </p:nvSpPr>
        <p:spPr>
          <a:xfrm>
            <a:off x="502578" y="1035767"/>
            <a:ext cx="2695741" cy="2600551"/>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Grow the manufacturing sector to promote industrial development, job creation, investment and exports</a:t>
            </a:r>
          </a:p>
        </p:txBody>
      </p:sp>
      <p:sp>
        <p:nvSpPr>
          <p:cNvPr id="16" name="TextBox 16"/>
          <p:cNvSpPr txBox="1"/>
          <p:nvPr/>
        </p:nvSpPr>
        <p:spPr>
          <a:xfrm>
            <a:off x="525934" y="3672477"/>
            <a:ext cx="2695741" cy="1019175"/>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Improved conditions for consumers, </a:t>
            </a:r>
            <a:r>
              <a:rPr kumimoji="0" lang="en-ZA" sz="1200" b="0"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artists </a:t>
            </a: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and opening up of markets for new patents players</a:t>
            </a:r>
          </a:p>
        </p:txBody>
      </p:sp>
      <p:sp>
        <p:nvSpPr>
          <p:cNvPr id="17" name="TextBox 17"/>
          <p:cNvSpPr txBox="1"/>
          <p:nvPr/>
        </p:nvSpPr>
        <p:spPr>
          <a:xfrm>
            <a:off x="544984" y="4743974"/>
            <a:ext cx="2695741" cy="1015663"/>
          </a:xfrm>
          <a:prstGeom prst="rect">
            <a:avLst/>
          </a:prstGeom>
          <a:solidFill>
            <a:srgbClr val="F79646"/>
          </a:solid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smtClean="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Strengthened </a:t>
            </a: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capacity to deliver on </a:t>
            </a:r>
            <a:r>
              <a:rPr kumimoji="0" lang="en-ZA" sz="1200" b="1"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the dti </a:t>
            </a:r>
            <a:r>
              <a:rPr kumimoji="0" lang="en-ZA" sz="1200" b="0" i="0" u="none" strike="noStrike" kern="0" cap="none" spc="0" normalizeH="0" baseline="0" noProof="0" dirty="0">
                <a:ln>
                  <a:noFill/>
                </a:ln>
                <a:solidFill>
                  <a:sysClr val="windowText" lastClr="000000"/>
                </a:solidFill>
                <a:effectLst/>
                <a:uLnTx/>
                <a:uFillTx/>
                <a:latin typeface="Segoe UI" panose="020B0502040204020203" pitchFamily="34" charset="0"/>
                <a:ea typeface="Segoe UI" panose="020B0502040204020203" pitchFamily="34" charset="0"/>
                <a:cs typeface="Segoe UI" panose="020B0502040204020203" pitchFamily="34" charset="0"/>
              </a:rPr>
              <a:t>mandate</a:t>
            </a:r>
          </a:p>
        </p:txBody>
      </p:sp>
      <p:sp>
        <p:nvSpPr>
          <p:cNvPr id="18" name="Rectangle 17"/>
          <p:cNvSpPr/>
          <p:nvPr/>
        </p:nvSpPr>
        <p:spPr>
          <a:xfrm rot="16200000">
            <a:off x="-1009455" y="2649799"/>
            <a:ext cx="243848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rPr>
              <a:t>Objectives</a:t>
            </a:r>
            <a:endParaRPr kumimoji="0" lang="en-US" sz="3600" b="1" i="0" u="none" strike="noStrike" kern="0" cap="none" spc="0" normalizeH="0" baseline="0" noProof="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9" name="Rectangle 18"/>
          <p:cNvSpPr/>
          <p:nvPr/>
        </p:nvSpPr>
        <p:spPr>
          <a:xfrm>
            <a:off x="2051720" y="404664"/>
            <a:ext cx="4538118"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rPr>
              <a:t>Goals</a:t>
            </a:r>
            <a:endParaRPr kumimoji="0" lang="en-US" sz="3600" b="1" i="0" u="none" strike="noStrike" kern="0" cap="none" spc="0" normalizeH="0" baseline="0" noProof="0" dirty="0">
              <a:ln w="11430">
                <a:noFill/>
              </a:ln>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20" name="Rectangle 19"/>
          <p:cNvSpPr/>
          <p:nvPr/>
        </p:nvSpPr>
        <p:spPr>
          <a:xfrm>
            <a:off x="6372200" y="1050995"/>
            <a:ext cx="2592288" cy="4801314"/>
          </a:xfrm>
          <a:prstGeom prst="rect">
            <a:avLst/>
          </a:prstGeom>
          <a:solidFill>
            <a:schemeClr val="accent2"/>
          </a:solidFill>
        </p:spPr>
        <p:txBody>
          <a:bodyPr wrap="square">
            <a:spAutoFit/>
          </a:bodyPr>
          <a:lstStyle/>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a:p>
            <a:pPr algn="ctr"/>
            <a:r>
              <a:rPr lang="en-ZA" dirty="0" smtClean="0">
                <a:latin typeface="Segoe UI" panose="020B0502040204020203" pitchFamily="34" charset="0"/>
                <a:ea typeface="Segoe UI" panose="020B0502040204020203" pitchFamily="34" charset="0"/>
                <a:cs typeface="Segoe UI" panose="020B0502040204020203" pitchFamily="34" charset="0"/>
              </a:rPr>
              <a:t>A </a:t>
            </a:r>
            <a:r>
              <a:rPr lang="en-ZA" dirty="0">
                <a:latin typeface="Segoe UI" panose="020B0502040204020203" pitchFamily="34" charset="0"/>
                <a:ea typeface="Segoe UI" panose="020B0502040204020203" pitchFamily="34" charset="0"/>
                <a:cs typeface="Segoe UI" panose="020B0502040204020203" pitchFamily="34" charset="0"/>
              </a:rPr>
              <a:t>dynamic industrial, globally competitive South African economy, characterised by inclusive growth and development, decent employment and equity, built on the full potential of all citizens. </a:t>
            </a: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ZA" dirty="0">
              <a:latin typeface="Segoe UI" panose="020B0502040204020203" pitchFamily="34" charset="0"/>
              <a:ea typeface="Segoe UI" panose="020B0502040204020203" pitchFamily="34" charset="0"/>
              <a:cs typeface="Segoe UI" panose="020B0502040204020203" pitchFamily="34" charset="0"/>
            </a:endParaRPr>
          </a:p>
        </p:txBody>
      </p:sp>
      <p:sp>
        <p:nvSpPr>
          <p:cNvPr id="21" name="Rectangle 20"/>
          <p:cNvSpPr/>
          <p:nvPr/>
        </p:nvSpPr>
        <p:spPr>
          <a:xfrm>
            <a:off x="5506490" y="404664"/>
            <a:ext cx="453811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UI" panose="020B0502040204020203" pitchFamily="34" charset="0"/>
                <a:ea typeface="Segoe UI" panose="020B0502040204020203" pitchFamily="34" charset="0"/>
                <a:cs typeface="Segoe UI" panose="020B0502040204020203" pitchFamily="34" charset="0"/>
              </a:rPr>
              <a:t>VISION</a:t>
            </a:r>
            <a:endParaRPr kumimoji="0" lang="en-US" sz="3600" b="1" i="0" u="none" strike="noStrike" kern="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DE71412C-9B9C-447F-B548-61EF3FD6F2EC}" type="slidenum">
              <a:rPr lang="en-ZA" smtClean="0"/>
              <a:pPr/>
              <a:t>3</a:t>
            </a:fld>
            <a:endParaRPr lang="en-ZA" dirty="0"/>
          </a:p>
        </p:txBody>
      </p:sp>
    </p:spTree>
    <p:extLst>
      <p:ext uri="{BB962C8B-B14F-4D97-AF65-F5344CB8AC3E}">
        <p14:creationId xmlns:p14="http://schemas.microsoft.com/office/powerpoint/2010/main" xmlns="" val="1380837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Special Economic Zones and Economic Transformation</a:t>
            </a:r>
            <a:endParaRPr lang="en-US" dirty="0"/>
          </a:p>
        </p:txBody>
      </p:sp>
      <p:sp>
        <p:nvSpPr>
          <p:cNvPr id="3" name="Content Placeholder 2"/>
          <p:cNvSpPr>
            <a:spLocks noGrp="1"/>
          </p:cNvSpPr>
          <p:nvPr>
            <p:ph idx="1"/>
          </p:nvPr>
        </p:nvSpPr>
        <p:spPr>
          <a:xfrm>
            <a:off x="0" y="620688"/>
            <a:ext cx="9144000" cy="5112568"/>
          </a:xfrm>
        </p:spPr>
        <p:txBody>
          <a:bodyPr>
            <a:noAutofit/>
          </a:bodyPr>
          <a:lstStyle/>
          <a:p>
            <a:pPr marL="0" lvl="0" indent="0" algn="just" fontAlgn="base">
              <a:lnSpc>
                <a:spcPct val="150000"/>
              </a:lnSpc>
              <a:spcBef>
                <a:spcPct val="20000"/>
              </a:spcBef>
              <a:spcAft>
                <a:spcPct val="0"/>
              </a:spcAft>
              <a:defRPr/>
            </a:pPr>
            <a:r>
              <a:rPr lang="en-ZA" altLang="en-US" sz="2000" b="0" kern="0" dirty="0" smtClean="0">
                <a:solidFill>
                  <a:srgbClr val="000000"/>
                </a:solidFill>
                <a:latin typeface="Arial" charset="0"/>
                <a:ea typeface="Times New Roman" pitchFamily="18" charset="0"/>
                <a:cs typeface="Arial" charset="0"/>
              </a:rPr>
              <a:t> </a:t>
            </a:r>
            <a:endParaRPr lang="en-ZA" altLang="en-US" sz="2000" b="0" kern="0" dirty="0">
              <a:solidFill>
                <a:srgbClr val="000000"/>
              </a:solidFill>
              <a:latin typeface="Arial" charset="0"/>
              <a:ea typeface="Times New Roman" pitchFamily="18" charset="0"/>
              <a:cs typeface="Arial" charset="0"/>
            </a:endParaRPr>
          </a:p>
          <a:p>
            <a:pPr>
              <a:lnSpc>
                <a:spcPct val="150000"/>
              </a:lnSpc>
              <a:buFont typeface="Wingdings" pitchFamily="2" charset="2"/>
              <a:buChar char="q"/>
            </a:pPr>
            <a:endParaRPr lang="en-US" sz="2000" dirty="0"/>
          </a:p>
        </p:txBody>
      </p:sp>
      <p:sp>
        <p:nvSpPr>
          <p:cNvPr id="5" name="Rectangle 4"/>
          <p:cNvSpPr/>
          <p:nvPr/>
        </p:nvSpPr>
        <p:spPr>
          <a:xfrm>
            <a:off x="-21377" y="5949280"/>
            <a:ext cx="9144000" cy="646331"/>
          </a:xfrm>
          <a:prstGeom prst="rect">
            <a:avLst/>
          </a:prstGeom>
        </p:spPr>
        <p:txBody>
          <a:bodyPr wrap="square">
            <a:spAutoFit/>
          </a:bodyPr>
          <a:lstStyle/>
          <a:p>
            <a:pPr>
              <a:defRPr/>
            </a:pPr>
            <a:r>
              <a:rPr lang="en-ZA"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 3: Facilitate broad-based economic participation through targeted interventions to achieve more inclusive growth</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77" y="548679"/>
            <a:ext cx="4550623" cy="280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Content Placeholder 5" descr="C:\Users\NSibisi\Documents\GroupWise\K9 OPENIING c.JP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0623" y="2996952"/>
            <a:ext cx="4555434" cy="2952328"/>
          </a:xfrm>
          <a:prstGeom prst="rect">
            <a:avLst/>
          </a:prstGeom>
          <a:noFill/>
          <a:ln>
            <a:noFill/>
          </a:ln>
        </p:spPr>
      </p:pic>
      <p:sp>
        <p:nvSpPr>
          <p:cNvPr id="8" name="Rounded Rectangle 7"/>
          <p:cNvSpPr/>
          <p:nvPr/>
        </p:nvSpPr>
        <p:spPr>
          <a:xfrm>
            <a:off x="5580113" y="548679"/>
            <a:ext cx="3525944"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rgbClr val="000000"/>
                </a:solidFill>
                <a:latin typeface="Arial"/>
                <a:ea typeface="Times New Roman"/>
              </a:rPr>
              <a:t>Launch of Vulindlela Heights in Mthata  and Babelegi Industrial Parks, in May 2017</a:t>
            </a:r>
            <a:endParaRPr lang="en-US" sz="1400" dirty="0">
              <a:solidFill>
                <a:srgbClr val="000000"/>
              </a:solidFill>
            </a:endParaRPr>
          </a:p>
        </p:txBody>
      </p:sp>
      <p:sp>
        <p:nvSpPr>
          <p:cNvPr id="9" name="Rounded Rectangle 8"/>
          <p:cNvSpPr/>
          <p:nvPr/>
        </p:nvSpPr>
        <p:spPr>
          <a:xfrm>
            <a:off x="0" y="3356990"/>
            <a:ext cx="3059832" cy="2583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tabLst>
                <a:tab pos="228600" algn="l"/>
              </a:tabLst>
            </a:pPr>
            <a:r>
              <a:rPr lang="en-US" sz="1400" dirty="0">
                <a:solidFill>
                  <a:srgbClr val="000000"/>
                </a:solidFill>
                <a:latin typeface="Arial"/>
                <a:ea typeface="Times New Roman"/>
              </a:rPr>
              <a:t>Minister launched Black Industrialist companies; United Industrial Cables in June 2017 and K9 Pet Foods in May 2017</a:t>
            </a:r>
          </a:p>
        </p:txBody>
      </p:sp>
      <p:sp>
        <p:nvSpPr>
          <p:cNvPr id="10" name="Right Arrow 9"/>
          <p:cNvSpPr/>
          <p:nvPr/>
        </p:nvSpPr>
        <p:spPr>
          <a:xfrm>
            <a:off x="3203848" y="4473116"/>
            <a:ext cx="1152128" cy="54006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n w="18000">
                <a:solidFill>
                  <a:srgbClr val="F96A1B">
                    <a:satMod val="140000"/>
                  </a:srgbClr>
                </a:solidFill>
                <a:prstDash val="solid"/>
                <a:miter lim="800000"/>
              </a:ln>
              <a:noFill/>
              <a:effectLst>
                <a:outerShdw blurRad="25500" dist="23000" dir="7020000" algn="tl">
                  <a:srgbClr val="000000">
                    <a:alpha val="50000"/>
                  </a:srgbClr>
                </a:outerShdw>
              </a:effectLst>
            </a:endParaRPr>
          </a:p>
        </p:txBody>
      </p:sp>
      <p:sp>
        <p:nvSpPr>
          <p:cNvPr id="11" name="Left Arrow 10"/>
          <p:cNvSpPr/>
          <p:nvPr/>
        </p:nvSpPr>
        <p:spPr>
          <a:xfrm>
            <a:off x="4529246" y="1484784"/>
            <a:ext cx="906850" cy="468051"/>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12" name="Slide Number Placeholder 11"/>
          <p:cNvSpPr>
            <a:spLocks noGrp="1"/>
          </p:cNvSpPr>
          <p:nvPr>
            <p:ph type="sldNum" sz="quarter" idx="12"/>
          </p:nvPr>
        </p:nvSpPr>
        <p:spPr/>
        <p:txBody>
          <a:bodyPr/>
          <a:lstStyle/>
          <a:p>
            <a:fld id="{DE71412C-9B9C-447F-B548-61EF3FD6F2EC}" type="slidenum">
              <a:rPr lang="en-ZA" smtClean="0"/>
              <a:pPr/>
              <a:t>30</a:t>
            </a:fld>
            <a:endParaRPr lang="en-ZA" dirty="0"/>
          </a:p>
        </p:txBody>
      </p:sp>
    </p:spTree>
    <p:extLst>
      <p:ext uri="{BB962C8B-B14F-4D97-AF65-F5344CB8AC3E}">
        <p14:creationId xmlns:p14="http://schemas.microsoft.com/office/powerpoint/2010/main" xmlns="" val="729751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1" y="-99392"/>
            <a:ext cx="9132749" cy="548680"/>
          </a:xfrm>
        </p:spPr>
        <p:txBody>
          <a:bodyPr/>
          <a:lstStyle/>
          <a:p>
            <a:r>
              <a:rPr lang="en-ZA"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Special Economic Zones and Economic Transformation</a:t>
            </a:r>
            <a:endParaRPr lang="en-US" dirty="0"/>
          </a:p>
        </p:txBody>
      </p:sp>
      <p:sp>
        <p:nvSpPr>
          <p:cNvPr id="3" name="Content Placeholder 2"/>
          <p:cNvSpPr>
            <a:spLocks noGrp="1"/>
          </p:cNvSpPr>
          <p:nvPr>
            <p:ph idx="1"/>
          </p:nvPr>
        </p:nvSpPr>
        <p:spPr/>
        <p:txBody>
          <a:bodyPr>
            <a:noAutofit/>
          </a:bodyPr>
          <a:lstStyle/>
          <a:p>
            <a:pPr marL="0" lvl="0" indent="0" algn="just" fontAlgn="base">
              <a:lnSpc>
                <a:spcPct val="150000"/>
              </a:lnSpc>
              <a:spcBef>
                <a:spcPct val="20000"/>
              </a:spcBef>
              <a:spcAft>
                <a:spcPct val="0"/>
              </a:spcAft>
              <a:defRPr/>
            </a:pPr>
            <a:r>
              <a:rPr lang="en-ZA" altLang="en-US" sz="2000" b="0" kern="0" dirty="0" smtClean="0">
                <a:solidFill>
                  <a:srgbClr val="000000"/>
                </a:solidFill>
                <a:latin typeface="Arial" charset="0"/>
                <a:ea typeface="Times New Roman" pitchFamily="18" charset="0"/>
                <a:cs typeface="Arial" charset="0"/>
              </a:rPr>
              <a:t> </a:t>
            </a:r>
            <a:endParaRPr lang="en-ZA" altLang="en-US" sz="2000" b="0" kern="0" dirty="0">
              <a:solidFill>
                <a:srgbClr val="000000"/>
              </a:solidFill>
              <a:latin typeface="Arial" charset="0"/>
              <a:ea typeface="Times New Roman" pitchFamily="18" charset="0"/>
              <a:cs typeface="Arial" charset="0"/>
            </a:endParaRPr>
          </a:p>
          <a:p>
            <a:pPr>
              <a:lnSpc>
                <a:spcPct val="150000"/>
              </a:lnSpc>
              <a:buFont typeface="Wingdings" pitchFamily="2" charset="2"/>
              <a:buChar char="q"/>
            </a:pPr>
            <a:endParaRPr lang="en-US" sz="2000" dirty="0"/>
          </a:p>
        </p:txBody>
      </p:sp>
      <p:sp>
        <p:nvSpPr>
          <p:cNvPr id="5" name="Rectangle 4"/>
          <p:cNvSpPr/>
          <p:nvPr/>
        </p:nvSpPr>
        <p:spPr>
          <a:xfrm>
            <a:off x="-21377" y="5949280"/>
            <a:ext cx="9144000" cy="646331"/>
          </a:xfrm>
          <a:prstGeom prst="rect">
            <a:avLst/>
          </a:prstGeom>
        </p:spPr>
        <p:txBody>
          <a:bodyPr wrap="square">
            <a:spAutoFit/>
          </a:bodyPr>
          <a:lstStyle/>
          <a:p>
            <a:pPr>
              <a:defRPr/>
            </a:pPr>
            <a:r>
              <a:rPr lang="en-ZA"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 3: Facilitate broad-based economic participation through targeted interventions to achieve more inclusive growth</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48680"/>
            <a:ext cx="4860032"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Content Placeholder 5" descr="C:\Users\NSibisi\AppData\Local\Temp\XPGrpWise\IMG_4198.JP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6307" y="3212977"/>
            <a:ext cx="4608512" cy="2736304"/>
          </a:xfrm>
          <a:prstGeom prst="rect">
            <a:avLst/>
          </a:prstGeom>
          <a:noFill/>
          <a:ln>
            <a:noFill/>
          </a:ln>
        </p:spPr>
      </p:pic>
      <p:sp>
        <p:nvSpPr>
          <p:cNvPr id="8" name="Rounded Rectangle 7"/>
          <p:cNvSpPr/>
          <p:nvPr/>
        </p:nvSpPr>
        <p:spPr>
          <a:xfrm>
            <a:off x="5724127" y="476672"/>
            <a:ext cx="3398495" cy="25922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tabLst>
                <a:tab pos="228600" algn="l"/>
              </a:tabLst>
            </a:pPr>
            <a:r>
              <a:rPr lang="en-US" sz="1400" dirty="0">
                <a:solidFill>
                  <a:srgbClr val="000000"/>
                </a:solidFill>
                <a:latin typeface="Arial"/>
                <a:ea typeface="Times New Roman"/>
              </a:rPr>
              <a:t>The SEZ&amp;ET lead 9 BI’s to Namibia from various sectors including Agro-processing, Pharmaceuticals, mining </a:t>
            </a:r>
            <a:r>
              <a:rPr lang="en-US" sz="1400" dirty="0" smtClean="0">
                <a:solidFill>
                  <a:srgbClr val="000000"/>
                </a:solidFill>
                <a:latin typeface="Arial"/>
                <a:ea typeface="Times New Roman"/>
              </a:rPr>
              <a:t>equipments, </a:t>
            </a:r>
            <a:r>
              <a:rPr lang="en-US" sz="1400" dirty="0">
                <a:solidFill>
                  <a:srgbClr val="000000"/>
                </a:solidFill>
                <a:latin typeface="Arial"/>
                <a:ea typeface="Times New Roman"/>
              </a:rPr>
              <a:t>Chemicals and Metal Fabrications participating in a trade mission for access to markets from 25 June to 1 July 2017.</a:t>
            </a:r>
            <a:endParaRPr lang="en-US" sz="1400" dirty="0">
              <a:solidFill>
                <a:srgbClr val="000000"/>
              </a:solidFill>
              <a:latin typeface="Calibri"/>
              <a:ea typeface="Times New Roman"/>
            </a:endParaRPr>
          </a:p>
        </p:txBody>
      </p:sp>
      <p:sp>
        <p:nvSpPr>
          <p:cNvPr id="9" name="Rounded Rectangle 8"/>
          <p:cNvSpPr/>
          <p:nvPr/>
        </p:nvSpPr>
        <p:spPr>
          <a:xfrm>
            <a:off x="-108520" y="3356993"/>
            <a:ext cx="3398495" cy="25922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US" sz="1400" dirty="0">
                <a:solidFill>
                  <a:srgbClr val="000000"/>
                </a:solidFill>
                <a:latin typeface="Arial"/>
                <a:ea typeface="Times New Roman"/>
              </a:rPr>
              <a:t>Launch of Vulindlela Heights in Mthata  and Babelegi Industrial Parks, in May 2017</a:t>
            </a:r>
            <a:r>
              <a:rPr lang="en-US" sz="1500" dirty="0">
                <a:solidFill>
                  <a:srgbClr val="000000"/>
                </a:solidFill>
                <a:latin typeface="Arial"/>
                <a:ea typeface="Times New Roman"/>
              </a:rPr>
              <a:t>.</a:t>
            </a:r>
            <a:endParaRPr lang="en-US" sz="1500" dirty="0">
              <a:solidFill>
                <a:srgbClr val="000000"/>
              </a:solidFill>
              <a:latin typeface="Calibri"/>
              <a:ea typeface="Times New Roman"/>
            </a:endParaRPr>
          </a:p>
        </p:txBody>
      </p:sp>
      <p:sp>
        <p:nvSpPr>
          <p:cNvPr id="10" name="Right Arrow 9"/>
          <p:cNvSpPr/>
          <p:nvPr/>
        </p:nvSpPr>
        <p:spPr>
          <a:xfrm>
            <a:off x="3491880" y="4365105"/>
            <a:ext cx="792088" cy="50405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11" name="Left Arrow 10"/>
          <p:cNvSpPr/>
          <p:nvPr/>
        </p:nvSpPr>
        <p:spPr>
          <a:xfrm>
            <a:off x="4962061" y="1484785"/>
            <a:ext cx="689992" cy="50995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
        <p:nvSpPr>
          <p:cNvPr id="12" name="Slide Number Placeholder 11"/>
          <p:cNvSpPr>
            <a:spLocks noGrp="1"/>
          </p:cNvSpPr>
          <p:nvPr>
            <p:ph type="sldNum" sz="quarter" idx="12"/>
          </p:nvPr>
        </p:nvSpPr>
        <p:spPr/>
        <p:txBody>
          <a:bodyPr/>
          <a:lstStyle/>
          <a:p>
            <a:fld id="{DE71412C-9B9C-447F-B548-61EF3FD6F2EC}" type="slidenum">
              <a:rPr lang="en-ZA" smtClean="0"/>
              <a:pPr/>
              <a:t>31</a:t>
            </a:fld>
            <a:endParaRPr lang="en-ZA" dirty="0"/>
          </a:p>
        </p:txBody>
      </p:sp>
    </p:spTree>
    <p:extLst>
      <p:ext uri="{BB962C8B-B14F-4D97-AF65-F5344CB8AC3E}">
        <p14:creationId xmlns:p14="http://schemas.microsoft.com/office/powerpoint/2010/main" xmlns="" val="410710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Special Economic Zones and Economic Transformation</a:t>
            </a:r>
            <a:endParaRPr lang="en-US" dirty="0"/>
          </a:p>
        </p:txBody>
      </p:sp>
      <p:sp>
        <p:nvSpPr>
          <p:cNvPr id="3" name="Content Placeholder 2"/>
          <p:cNvSpPr>
            <a:spLocks noGrp="1"/>
          </p:cNvSpPr>
          <p:nvPr>
            <p:ph idx="1"/>
          </p:nvPr>
        </p:nvSpPr>
        <p:spPr/>
        <p:txBody>
          <a:bodyPr>
            <a:normAutofit lnSpcReduction="10000"/>
          </a:bodyPr>
          <a:lstStyle/>
          <a:p>
            <a:pPr lvl="0" algn="just">
              <a:lnSpc>
                <a:spcPct val="110000"/>
              </a:lnSpc>
              <a:spcBef>
                <a:spcPts val="0"/>
              </a:spcBef>
              <a:buFont typeface="Wingdings" pitchFamily="2" charset="2"/>
              <a:buChar char="q"/>
            </a:pPr>
            <a:r>
              <a:rPr lang="en-US" sz="2000" b="0" dirty="0" smtClean="0">
                <a:solidFill>
                  <a:srgbClr val="000000"/>
                </a:solidFill>
                <a:latin typeface="Arial" pitchFamily="34" charset="0"/>
                <a:ea typeface="Times New Roman"/>
                <a:cs typeface="Arial" pitchFamily="34" charset="0"/>
              </a:rPr>
              <a:t>Amendment </a:t>
            </a:r>
            <a:r>
              <a:rPr lang="en-US" sz="2000" b="0" dirty="0">
                <a:solidFill>
                  <a:srgbClr val="000000"/>
                </a:solidFill>
                <a:latin typeface="Arial" pitchFamily="34" charset="0"/>
                <a:ea typeface="Times New Roman"/>
                <a:cs typeface="Arial" pitchFamily="34" charset="0"/>
              </a:rPr>
              <a:t>of Draft Statement 005 submitted to the Minister for signing in June 2017; the Statement appoints the </a:t>
            </a:r>
            <a:r>
              <a:rPr lang="en-GB" sz="2000" b="0" dirty="0">
                <a:solidFill>
                  <a:srgbClr val="000000"/>
                </a:solidFill>
                <a:latin typeface="Arial" pitchFamily="34" charset="0"/>
                <a:ea typeface="Times New Roman"/>
                <a:cs typeface="Arial" pitchFamily="34" charset="0"/>
              </a:rPr>
              <a:t>Broad-Based Black Economic Empowerment</a:t>
            </a:r>
            <a:r>
              <a:rPr lang="en-US" sz="2000" b="0" dirty="0">
                <a:solidFill>
                  <a:srgbClr val="000000"/>
                </a:solidFill>
                <a:latin typeface="Arial" pitchFamily="34" charset="0"/>
                <a:ea typeface="Times New Roman"/>
                <a:cs typeface="Arial" pitchFamily="34" charset="0"/>
              </a:rPr>
              <a:t> (B-BBEE) Policy Unit as the B-BBEE Verification Professional Regulator as well as introduces Empowerment Standards for Rating Agencies</a:t>
            </a:r>
            <a:r>
              <a:rPr lang="en-US" sz="2000" b="0" dirty="0" smtClean="0">
                <a:solidFill>
                  <a:srgbClr val="000000"/>
                </a:solidFill>
                <a:latin typeface="Arial" pitchFamily="34" charset="0"/>
                <a:ea typeface="Times New Roman"/>
                <a:cs typeface="Arial" pitchFamily="34" charset="0"/>
              </a:rPr>
              <a:t>.</a:t>
            </a:r>
          </a:p>
          <a:p>
            <a:pPr marL="0" lvl="0" indent="0" algn="just">
              <a:lnSpc>
                <a:spcPct val="110000"/>
              </a:lnSpc>
              <a:spcBef>
                <a:spcPts val="0"/>
              </a:spcBef>
            </a:pPr>
            <a:endParaRPr lang="en-US" sz="2000" b="0" dirty="0">
              <a:solidFill>
                <a:srgbClr val="000000"/>
              </a:solidFill>
              <a:latin typeface="Arial" pitchFamily="34" charset="0"/>
              <a:ea typeface="Times New Roman"/>
              <a:cs typeface="Arial" pitchFamily="34" charset="0"/>
            </a:endParaRPr>
          </a:p>
          <a:p>
            <a:pPr lvl="0" algn="just">
              <a:lnSpc>
                <a:spcPct val="110000"/>
              </a:lnSpc>
              <a:spcBef>
                <a:spcPts val="0"/>
              </a:spcBef>
              <a:buFont typeface="Wingdings" pitchFamily="2" charset="2"/>
              <a:buChar char="q"/>
            </a:pPr>
            <a:r>
              <a:rPr lang="en-US" sz="2000" dirty="0">
                <a:solidFill>
                  <a:srgbClr val="000000"/>
                </a:solidFill>
                <a:latin typeface="Arial" pitchFamily="34" charset="0"/>
                <a:ea typeface="Times New Roman"/>
                <a:cs typeface="Arial" pitchFamily="34" charset="0"/>
              </a:rPr>
              <a:t>the dti </a:t>
            </a:r>
            <a:r>
              <a:rPr lang="en-US" sz="2000" b="0" dirty="0">
                <a:solidFill>
                  <a:srgbClr val="000000"/>
                </a:solidFill>
                <a:latin typeface="Arial" pitchFamily="34" charset="0"/>
                <a:ea typeface="Times New Roman"/>
                <a:cs typeface="Arial" pitchFamily="34" charset="0"/>
              </a:rPr>
              <a:t>hosted B-BBEE Advisory Council Workshop in June 2017 with the President, National departments’ Ministers, Chairpersons and CEOs of State Owned Companies (SOCs)</a:t>
            </a:r>
            <a:r>
              <a:rPr lang="en-US" sz="2000" b="0" dirty="0">
                <a:solidFill>
                  <a:srgbClr val="FF0000"/>
                </a:solidFill>
                <a:latin typeface="Arial" pitchFamily="34" charset="0"/>
                <a:ea typeface="Times New Roman"/>
                <a:cs typeface="Arial" pitchFamily="34" charset="0"/>
              </a:rPr>
              <a:t> </a:t>
            </a:r>
            <a:r>
              <a:rPr lang="en-US" sz="2000" b="0" dirty="0">
                <a:solidFill>
                  <a:srgbClr val="000000"/>
                </a:solidFill>
                <a:latin typeface="Arial" pitchFamily="34" charset="0"/>
                <a:ea typeface="Times New Roman"/>
                <a:cs typeface="Arial" pitchFamily="34" charset="0"/>
              </a:rPr>
              <a:t>and DFIs to consider proposals developed by the Council on radical socio-economic transformation</a:t>
            </a:r>
            <a:r>
              <a:rPr lang="en-US" sz="2000" b="0" dirty="0" smtClean="0">
                <a:solidFill>
                  <a:srgbClr val="000000"/>
                </a:solidFill>
                <a:latin typeface="Arial" pitchFamily="34" charset="0"/>
                <a:ea typeface="Times New Roman"/>
                <a:cs typeface="Arial" pitchFamily="34" charset="0"/>
              </a:rPr>
              <a:t>.</a:t>
            </a:r>
          </a:p>
          <a:p>
            <a:pPr marL="0" lvl="0" indent="0" algn="just">
              <a:lnSpc>
                <a:spcPct val="110000"/>
              </a:lnSpc>
              <a:spcBef>
                <a:spcPts val="0"/>
              </a:spcBef>
            </a:pPr>
            <a:endParaRPr lang="en-US" sz="2000" b="0" dirty="0">
              <a:solidFill>
                <a:srgbClr val="000000"/>
              </a:solidFill>
              <a:latin typeface="Arial" pitchFamily="34" charset="0"/>
              <a:ea typeface="Times New Roman"/>
              <a:cs typeface="Arial" pitchFamily="34" charset="0"/>
            </a:endParaRPr>
          </a:p>
          <a:p>
            <a:pPr lvl="0" algn="just">
              <a:lnSpc>
                <a:spcPct val="110000"/>
              </a:lnSpc>
              <a:spcBef>
                <a:spcPts val="0"/>
              </a:spcBef>
              <a:buFont typeface="Wingdings" pitchFamily="2" charset="2"/>
              <a:buChar char="q"/>
            </a:pPr>
            <a:r>
              <a:rPr lang="en-US" sz="2000" b="0" dirty="0">
                <a:solidFill>
                  <a:srgbClr val="000000"/>
                </a:solidFill>
                <a:latin typeface="Arial" pitchFamily="34" charset="0"/>
                <a:ea typeface="Times New Roman"/>
                <a:cs typeface="Arial" pitchFamily="34" charset="0"/>
              </a:rPr>
              <a:t>Participated in the Gauteng Government Development Agency (GGDA) workshop with UK Based Companies in May 2017. </a:t>
            </a:r>
            <a:endParaRPr lang="en-US" sz="2000" b="0" dirty="0" smtClean="0">
              <a:solidFill>
                <a:srgbClr val="000000"/>
              </a:solidFill>
              <a:latin typeface="Arial" pitchFamily="34" charset="0"/>
              <a:ea typeface="Times New Roman"/>
              <a:cs typeface="Arial" pitchFamily="34" charset="0"/>
            </a:endParaRPr>
          </a:p>
          <a:p>
            <a:pPr marL="0" lvl="0" indent="0" algn="just">
              <a:lnSpc>
                <a:spcPct val="110000"/>
              </a:lnSpc>
              <a:spcBef>
                <a:spcPts val="0"/>
              </a:spcBef>
            </a:pPr>
            <a:endParaRPr lang="en-US" sz="2000" b="0" dirty="0">
              <a:solidFill>
                <a:srgbClr val="000000"/>
              </a:solidFill>
              <a:latin typeface="Arial" pitchFamily="34" charset="0"/>
              <a:ea typeface="Times New Roman"/>
              <a:cs typeface="Arial" pitchFamily="34" charset="0"/>
            </a:endParaRPr>
          </a:p>
          <a:p>
            <a:pPr lvl="0" algn="just">
              <a:lnSpc>
                <a:spcPct val="110000"/>
              </a:lnSpc>
              <a:spcBef>
                <a:spcPts val="0"/>
              </a:spcBef>
              <a:buFont typeface="Wingdings" pitchFamily="2" charset="2"/>
              <a:buChar char="q"/>
            </a:pPr>
            <a:r>
              <a:rPr lang="en-US" sz="2000" b="0" dirty="0">
                <a:solidFill>
                  <a:srgbClr val="000000"/>
                </a:solidFill>
                <a:latin typeface="Arial" pitchFamily="34" charset="0"/>
                <a:ea typeface="Times New Roman"/>
                <a:cs typeface="Arial" pitchFamily="34" charset="0"/>
              </a:rPr>
              <a:t>The B-BBEE Policy Unit was appointed to be a Member of the Task team that will tackle issues relating to B-BBEE </a:t>
            </a:r>
            <a:r>
              <a:rPr lang="en-US" sz="2000" b="0" dirty="0" smtClean="0">
                <a:solidFill>
                  <a:srgbClr val="000000"/>
                </a:solidFill>
                <a:latin typeface="Arial" pitchFamily="34" charset="0"/>
                <a:ea typeface="Times New Roman"/>
                <a:cs typeface="Arial" pitchFamily="34" charset="0"/>
              </a:rPr>
              <a:t>Legislation.</a:t>
            </a:r>
            <a:endParaRPr lang="en-ZA" altLang="en-US" sz="2000" b="0" kern="0" dirty="0">
              <a:solidFill>
                <a:srgbClr val="000000"/>
              </a:solidFill>
              <a:latin typeface="Arial" pitchFamily="34" charset="0"/>
              <a:cs typeface="Arial" panose="020B0604020202020204" pitchFamily="34" charset="0"/>
            </a:endParaRPr>
          </a:p>
          <a:p>
            <a:pPr>
              <a:buFont typeface="Wingdings" pitchFamily="2" charset="2"/>
              <a:buChar char="q"/>
            </a:pPr>
            <a:endParaRPr lang="en-US" sz="2000" b="0" dirty="0"/>
          </a:p>
        </p:txBody>
      </p:sp>
      <p:sp>
        <p:nvSpPr>
          <p:cNvPr id="5" name="Rectangle 4"/>
          <p:cNvSpPr/>
          <p:nvPr/>
        </p:nvSpPr>
        <p:spPr>
          <a:xfrm rot="10800000" flipV="1">
            <a:off x="0" y="5949280"/>
            <a:ext cx="9144000" cy="646331"/>
          </a:xfrm>
          <a:prstGeom prst="rect">
            <a:avLst/>
          </a:prstGeom>
        </p:spPr>
        <p:txBody>
          <a:bodyPr wrap="square">
            <a:spAutoFit/>
          </a:bodyPr>
          <a:lstStyle/>
          <a:p>
            <a:pPr>
              <a:defRPr/>
            </a:pPr>
            <a:r>
              <a:rPr lang="en-ZA"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 3: Facilitate broad-based economic participation through targeted interventions to achieve more inclusive growth</a:t>
            </a:r>
          </a:p>
        </p:txBody>
      </p:sp>
      <p:sp>
        <p:nvSpPr>
          <p:cNvPr id="6" name="Slide Number Placeholder 5"/>
          <p:cNvSpPr>
            <a:spLocks noGrp="1"/>
          </p:cNvSpPr>
          <p:nvPr>
            <p:ph type="sldNum" sz="quarter" idx="12"/>
          </p:nvPr>
        </p:nvSpPr>
        <p:spPr/>
        <p:txBody>
          <a:bodyPr/>
          <a:lstStyle/>
          <a:p>
            <a:fld id="{DE71412C-9B9C-447F-B548-61EF3FD6F2EC}" type="slidenum">
              <a:rPr lang="en-ZA" smtClean="0"/>
              <a:pPr/>
              <a:t>32</a:t>
            </a:fld>
            <a:endParaRPr lang="en-ZA" dirty="0"/>
          </a:p>
        </p:txBody>
      </p:sp>
    </p:spTree>
    <p:extLst>
      <p:ext uri="{BB962C8B-B14F-4D97-AF65-F5344CB8AC3E}">
        <p14:creationId xmlns:p14="http://schemas.microsoft.com/office/powerpoint/2010/main" xmlns="" val="4058781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Special Economic Zones and Economic Transformation</a:t>
            </a:r>
            <a:endParaRPr lang="en-US" dirty="0"/>
          </a:p>
        </p:txBody>
      </p:sp>
      <p:sp>
        <p:nvSpPr>
          <p:cNvPr id="3" name="Content Placeholder 2"/>
          <p:cNvSpPr>
            <a:spLocks noGrp="1"/>
          </p:cNvSpPr>
          <p:nvPr>
            <p:ph idx="1"/>
          </p:nvPr>
        </p:nvSpPr>
        <p:spPr/>
        <p:txBody>
          <a:bodyPr/>
          <a:lstStyle/>
          <a:p>
            <a:pPr lvl="0" algn="just">
              <a:spcBef>
                <a:spcPts val="0"/>
              </a:spcBef>
              <a:buFont typeface="Wingdings" pitchFamily="2" charset="2"/>
              <a:buChar char="q"/>
              <a:tabLst>
                <a:tab pos="228600" algn="l"/>
              </a:tabLst>
            </a:pPr>
            <a:r>
              <a:rPr lang="en-US" sz="2000" b="0" dirty="0">
                <a:solidFill>
                  <a:srgbClr val="000000"/>
                </a:solidFill>
                <a:latin typeface="Arial" pitchFamily="34" charset="0"/>
                <a:ea typeface="Times New Roman"/>
                <a:cs typeface="Arial" pitchFamily="34" charset="0"/>
              </a:rPr>
              <a:t>Minister launched Black Industrialist companies; United Industrial Cables in June 2017 and K9 Pet Foods in May 2017. </a:t>
            </a:r>
            <a:endParaRPr lang="en-US" sz="2000" b="0" dirty="0" smtClean="0">
              <a:solidFill>
                <a:srgbClr val="000000"/>
              </a:solidFill>
              <a:latin typeface="Arial" pitchFamily="34" charset="0"/>
              <a:ea typeface="Times New Roman"/>
              <a:cs typeface="Arial" pitchFamily="34" charset="0"/>
            </a:endParaRPr>
          </a:p>
          <a:p>
            <a:pPr marL="0" lvl="0" indent="0" algn="just">
              <a:spcBef>
                <a:spcPts val="0"/>
              </a:spcBef>
              <a:tabLst>
                <a:tab pos="228600" algn="l"/>
              </a:tabLst>
            </a:pPr>
            <a:endParaRPr lang="en-US" sz="2000" b="0" dirty="0">
              <a:solidFill>
                <a:srgbClr val="000000"/>
              </a:solidFill>
              <a:latin typeface="Arial" pitchFamily="34" charset="0"/>
              <a:ea typeface="Times New Roman"/>
              <a:cs typeface="Arial" pitchFamily="34" charset="0"/>
            </a:endParaRPr>
          </a:p>
          <a:p>
            <a:pPr lvl="0" algn="just">
              <a:spcBef>
                <a:spcPts val="0"/>
              </a:spcBef>
              <a:buFont typeface="Wingdings" pitchFamily="2" charset="2"/>
              <a:buChar char="q"/>
              <a:tabLst>
                <a:tab pos="228600" algn="l"/>
              </a:tabLst>
            </a:pPr>
            <a:r>
              <a:rPr lang="en-US" sz="2000" dirty="0">
                <a:solidFill>
                  <a:srgbClr val="000000"/>
                </a:solidFill>
                <a:latin typeface="Arial" pitchFamily="34" charset="0"/>
                <a:ea typeface="Times New Roman"/>
                <a:cs typeface="Arial" pitchFamily="34" charset="0"/>
              </a:rPr>
              <a:t>the dti </a:t>
            </a:r>
            <a:r>
              <a:rPr lang="en-US" sz="2000" b="0" dirty="0">
                <a:solidFill>
                  <a:srgbClr val="000000"/>
                </a:solidFill>
                <a:latin typeface="Arial" pitchFamily="34" charset="0"/>
                <a:ea typeface="Times New Roman"/>
                <a:cs typeface="Arial" pitchFamily="34" charset="0"/>
              </a:rPr>
              <a:t>in conjunction with KwaZulu-Natal (KZN) Economic Development and Environmental Affairs Department; launched Black Industrialist Program in KZN led by Minister and MEC Zikalala in June 2017.</a:t>
            </a:r>
          </a:p>
          <a:p>
            <a:pPr marL="0" lvl="0" indent="0" algn="just">
              <a:lnSpc>
                <a:spcPct val="150000"/>
              </a:lnSpc>
              <a:spcBef>
                <a:spcPts val="0"/>
              </a:spcBef>
              <a:tabLst>
                <a:tab pos="228600" algn="l"/>
              </a:tabLst>
            </a:pPr>
            <a:endParaRPr lang="en-US" sz="2000" b="0" dirty="0">
              <a:solidFill>
                <a:srgbClr val="000000"/>
              </a:solidFill>
              <a:latin typeface="Arial" pitchFamily="34" charset="0"/>
              <a:ea typeface="Times New Roman"/>
              <a:cs typeface="Arial" pitchFamily="34" charset="0"/>
            </a:endParaRPr>
          </a:p>
          <a:p>
            <a:pPr marL="609600" lvl="0" indent="-609600" fontAlgn="base">
              <a:lnSpc>
                <a:spcPct val="80000"/>
              </a:lnSpc>
              <a:spcBef>
                <a:spcPct val="20000"/>
              </a:spcBef>
              <a:spcAft>
                <a:spcPct val="0"/>
              </a:spcAft>
              <a:buFontTx/>
              <a:buChar char="•"/>
            </a:pPr>
            <a:endParaRPr lang="en-US" altLang="en-US" sz="2000" b="0" kern="0" dirty="0">
              <a:solidFill>
                <a:srgbClr val="000000"/>
              </a:solidFill>
              <a:latin typeface="Arial" pitchFamily="34" charset="0"/>
              <a:ea typeface="Times New Roman" pitchFamily="18" charset="0"/>
              <a:cs typeface="Arial" pitchFamily="34" charset="0"/>
            </a:endParaRPr>
          </a:p>
          <a:p>
            <a:endParaRPr lang="en-US" dirty="0"/>
          </a:p>
        </p:txBody>
      </p:sp>
      <p:sp>
        <p:nvSpPr>
          <p:cNvPr id="5" name="Rectangle 4"/>
          <p:cNvSpPr/>
          <p:nvPr/>
        </p:nvSpPr>
        <p:spPr>
          <a:xfrm>
            <a:off x="0" y="5949280"/>
            <a:ext cx="9144000" cy="646331"/>
          </a:xfrm>
          <a:prstGeom prst="rect">
            <a:avLst/>
          </a:prstGeom>
        </p:spPr>
        <p:txBody>
          <a:bodyPr wrap="square">
            <a:spAutoFit/>
          </a:bodyPr>
          <a:lstStyle/>
          <a:p>
            <a:pPr>
              <a:defRPr/>
            </a:pPr>
            <a:r>
              <a:rPr lang="en-ZA" dirty="0">
                <a:solidFill>
                  <a:srgbClr val="000000">
                    <a:lumMod val="65000"/>
                    <a:lumOff val="35000"/>
                  </a:srgbClr>
                </a:solidFill>
                <a:latin typeface="Segoe UI" panose="020B0502040204020203" pitchFamily="34" charset="0"/>
                <a:ea typeface="Segoe UI" panose="020B0502040204020203" pitchFamily="34" charset="0"/>
                <a:cs typeface="Segoe UI" panose="020B0502040204020203" pitchFamily="34" charset="0"/>
              </a:rPr>
              <a:t>SG 3: Facilitate broad-based economic participation through targeted interventions to achieve more inclusive growth</a:t>
            </a:r>
          </a:p>
        </p:txBody>
      </p:sp>
      <p:sp>
        <p:nvSpPr>
          <p:cNvPr id="6" name="Slide Number Placeholder 5"/>
          <p:cNvSpPr>
            <a:spLocks noGrp="1"/>
          </p:cNvSpPr>
          <p:nvPr>
            <p:ph type="sldNum" sz="quarter" idx="12"/>
          </p:nvPr>
        </p:nvSpPr>
        <p:spPr/>
        <p:txBody>
          <a:bodyPr/>
          <a:lstStyle/>
          <a:p>
            <a:fld id="{DE71412C-9B9C-447F-B548-61EF3FD6F2EC}" type="slidenum">
              <a:rPr lang="en-ZA" smtClean="0"/>
              <a:pPr/>
              <a:t>33</a:t>
            </a:fld>
            <a:endParaRPr lang="en-ZA" dirty="0"/>
          </a:p>
        </p:txBody>
      </p:sp>
    </p:spTree>
    <p:extLst>
      <p:ext uri="{BB962C8B-B14F-4D97-AF65-F5344CB8AC3E}">
        <p14:creationId xmlns:p14="http://schemas.microsoft.com/office/powerpoint/2010/main" xmlns="" val="3156767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Legislation and Regulation</a:t>
            </a:r>
            <a:endParaRPr lang="en-ZA" dirty="0"/>
          </a:p>
        </p:txBody>
      </p:sp>
      <p:graphicFrame>
        <p:nvGraphicFramePr>
          <p:cNvPr id="8" name="Diagram 7"/>
          <p:cNvGraphicFramePr/>
          <p:nvPr>
            <p:extLst>
              <p:ext uri="{D42A27DB-BD31-4B8C-83A1-F6EECF244321}">
                <p14:modId xmlns:p14="http://schemas.microsoft.com/office/powerpoint/2010/main" xmlns="" val="62478529"/>
              </p:ext>
            </p:extLst>
          </p:nvPr>
        </p:nvGraphicFramePr>
        <p:xfrm>
          <a:off x="683568" y="908720"/>
          <a:ext cx="8208912" cy="2998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88856" y="6040145"/>
            <a:ext cx="8055551" cy="646331"/>
          </a:xfrm>
          <a:prstGeom prst="rect">
            <a:avLst/>
          </a:prstGeom>
        </p:spPr>
        <p:txBody>
          <a:bodyPr wrap="square">
            <a:spAutoFit/>
          </a:bodyPr>
          <a:lstStyle/>
          <a:p>
            <a:pPr>
              <a:defRPr/>
            </a:pPr>
            <a:r>
              <a:rPr lang="en-US"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4: C</a:t>
            </a:r>
            <a:r>
              <a:rPr lang="en-ZA" dirty="0" smtClean="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reate a fair regulatory environment that enables investment, trade and enterprise development in an equitable and socially responsible manner</a:t>
            </a:r>
            <a:endPar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34</a:t>
            </a:fld>
            <a:endParaRPr lang="en-ZA" dirty="0"/>
          </a:p>
        </p:txBody>
      </p:sp>
    </p:spTree>
    <p:extLst>
      <p:ext uri="{BB962C8B-B14F-4D97-AF65-F5344CB8AC3E}">
        <p14:creationId xmlns:p14="http://schemas.microsoft.com/office/powerpoint/2010/main" xmlns="" val="2042721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8000">
                  <a:noFill/>
                  <a:prstDash val="solid"/>
                  <a:miter lim="800000"/>
                </a:ln>
                <a:effectLst>
                  <a:outerShdw blurRad="25500" dist="23000" dir="7020000" algn="tl">
                    <a:srgbClr val="000000">
                      <a:alpha val="50000"/>
                    </a:srgbClr>
                  </a:outerShdw>
                </a:effectLst>
                <a:latin typeface="Segoe UI" panose="020B0502040204020203" pitchFamily="34" charset="0"/>
                <a:ea typeface="Segoe UI" panose="020B0502040204020203" pitchFamily="34" charset="0"/>
                <a:cs typeface="Segoe UI" panose="020B0502040204020203" pitchFamily="34" charset="0"/>
              </a:rPr>
              <a:t>Administration &amp; Co-ordination</a:t>
            </a:r>
            <a:endParaRPr lang="en-ZA" dirty="0"/>
          </a:p>
        </p:txBody>
      </p:sp>
      <p:sp>
        <p:nvSpPr>
          <p:cNvPr id="6" name="Rectangle 5"/>
          <p:cNvSpPr/>
          <p:nvPr/>
        </p:nvSpPr>
        <p:spPr>
          <a:xfrm>
            <a:off x="188856" y="6040145"/>
            <a:ext cx="8955142" cy="646331"/>
          </a:xfrm>
          <a:prstGeom prst="rect">
            <a:avLst/>
          </a:prstGeom>
        </p:spPr>
        <p:txBody>
          <a:bodyPr wrap="square">
            <a:spAutoFit/>
          </a:bodyPr>
          <a:lstStyle/>
          <a:p>
            <a:pPr>
              <a:defRPr/>
            </a:pPr>
            <a:r>
              <a:rPr lang="en-ZA" dirty="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rPr>
              <a:t>SG 5: Promote a professional, ethical, dynamic and competitive and customer–focused working environment that ensures effective and efficient  services delivery</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6869" y="1698205"/>
            <a:ext cx="2143125" cy="2143125"/>
          </a:xfrm>
          <a:prstGeom prst="rect">
            <a:avLst/>
          </a:prstGeom>
        </p:spPr>
      </p:pic>
      <p:sp>
        <p:nvSpPr>
          <p:cNvPr id="8" name="Rectangle 7"/>
          <p:cNvSpPr/>
          <p:nvPr/>
        </p:nvSpPr>
        <p:spPr>
          <a:xfrm>
            <a:off x="5508104" y="1813734"/>
            <a:ext cx="3086237" cy="584775"/>
          </a:xfrm>
          <a:prstGeom prst="rect">
            <a:avLst/>
          </a:prstGeom>
        </p:spPr>
        <p:txBody>
          <a:bodyPr wrap="square">
            <a:spAutoFit/>
          </a:bodyPr>
          <a:lstStyle/>
          <a:p>
            <a:r>
              <a:rPr lang="en-ZA" sz="1600" b="1" dirty="0" smtClean="0">
                <a:latin typeface="Segoe UI" panose="020B0502040204020203" pitchFamily="34" charset="0"/>
                <a:ea typeface="Segoe UI" panose="020B0502040204020203" pitchFamily="34" charset="0"/>
                <a:cs typeface="Segoe UI" panose="020B0502040204020203" pitchFamily="34" charset="0"/>
              </a:rPr>
              <a:t>50%</a:t>
            </a:r>
            <a:r>
              <a:rPr lang="en-US" sz="1600" b="1" dirty="0" smtClean="0">
                <a:latin typeface="Segoe UI" panose="020B0502040204020203" pitchFamily="34" charset="0"/>
                <a:ea typeface="Segoe UI" panose="020B0502040204020203" pitchFamily="34" charset="0"/>
                <a:cs typeface="Segoe UI" panose="020B0502040204020203" pitchFamily="34" charset="0"/>
              </a:rPr>
              <a:t> </a:t>
            </a:r>
            <a:r>
              <a:rPr lang="en-US" sz="1600" b="1" dirty="0">
                <a:latin typeface="Segoe UI" panose="020B0502040204020203" pitchFamily="34" charset="0"/>
                <a:ea typeface="Segoe UI" panose="020B0502040204020203" pitchFamily="34" charset="0"/>
                <a:cs typeface="Segoe UI" panose="020B0502040204020203" pitchFamily="34" charset="0"/>
              </a:rPr>
              <a:t>of women in </a:t>
            </a:r>
            <a:r>
              <a:rPr lang="en-US" sz="1600" b="1" dirty="0" smtClean="0">
                <a:latin typeface="Segoe UI" panose="020B0502040204020203" pitchFamily="34" charset="0"/>
                <a:ea typeface="Segoe UI" panose="020B0502040204020203" pitchFamily="34" charset="0"/>
                <a:cs typeface="Segoe UI" panose="020B0502040204020203" pitchFamily="34" charset="0"/>
              </a:rPr>
              <a:t>senior management</a:t>
            </a:r>
            <a:endParaRPr lang="en-ZA"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4959994" y="3212976"/>
            <a:ext cx="2722220" cy="338554"/>
          </a:xfrm>
          <a:prstGeom prst="rect">
            <a:avLst/>
          </a:prstGeom>
        </p:spPr>
        <p:txBody>
          <a:bodyPr wrap="none">
            <a:spAutoFit/>
          </a:bodyPr>
          <a:lstStyle/>
          <a:p>
            <a:r>
              <a:rPr lang="en-ZA" sz="1600" b="1" dirty="0" smtClean="0">
                <a:latin typeface="Segoe UI" panose="020B0502040204020203" pitchFamily="34" charset="0"/>
                <a:ea typeface="Segoe UI" panose="020B0502040204020203" pitchFamily="34" charset="0"/>
                <a:cs typeface="Segoe UI" panose="020B0502040204020203" pitchFamily="34" charset="0"/>
              </a:rPr>
              <a:t>3.34</a:t>
            </a:r>
            <a:r>
              <a:rPr lang="en-US" sz="1600" b="1" dirty="0" smtClean="0">
                <a:latin typeface="Segoe UI" panose="020B0502040204020203" pitchFamily="34" charset="0"/>
                <a:ea typeface="Segoe UI" panose="020B0502040204020203" pitchFamily="34" charset="0"/>
                <a:cs typeface="Segoe UI" panose="020B0502040204020203" pitchFamily="34" charset="0"/>
              </a:rPr>
              <a:t> people with disability</a:t>
            </a:r>
            <a:endParaRPr lang="en-ZA"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10"/>
          <p:cNvSpPr/>
          <p:nvPr/>
        </p:nvSpPr>
        <p:spPr>
          <a:xfrm>
            <a:off x="359026" y="5623356"/>
            <a:ext cx="2202847" cy="253916"/>
          </a:xfrm>
          <a:prstGeom prst="rect">
            <a:avLst/>
          </a:prstGeom>
        </p:spPr>
        <p:txBody>
          <a:bodyPr wrap="none">
            <a:spAutoFit/>
          </a:bodyPr>
          <a:lstStyle/>
          <a:p>
            <a:r>
              <a:rPr lang="en-US" sz="1050" i="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(SMS) Senior </a:t>
            </a:r>
            <a:r>
              <a:rPr lang="en-US" sz="1050" i="1" dirty="0">
                <a:solidFill>
                  <a:prstClr val="black"/>
                </a:solidFill>
                <a:latin typeface="Segoe UI" panose="020B0502040204020203" pitchFamily="34" charset="0"/>
                <a:ea typeface="Segoe UI" panose="020B0502040204020203" pitchFamily="34" charset="0"/>
                <a:cs typeface="Segoe UI" panose="020B0502040204020203" pitchFamily="34" charset="0"/>
              </a:rPr>
              <a:t>Management Service </a:t>
            </a:r>
            <a:endParaRPr lang="en-ZA" sz="1050" i="1" dirty="0">
              <a:latin typeface="Segoe UI" panose="020B0502040204020203" pitchFamily="34" charset="0"/>
              <a:ea typeface="Segoe UI" panose="020B0502040204020203" pitchFamily="34" charset="0"/>
              <a:cs typeface="Segoe UI" panose="020B0502040204020203" pitchFamily="34" charset="0"/>
            </a:endParaRPr>
          </a:p>
        </p:txBody>
      </p:sp>
      <p:cxnSp>
        <p:nvCxnSpPr>
          <p:cNvPr id="19" name="Elbow Connector 18"/>
          <p:cNvCxnSpPr>
            <a:stCxn id="7" idx="3"/>
            <a:endCxn id="8" idx="1"/>
          </p:cNvCxnSpPr>
          <p:nvPr/>
        </p:nvCxnSpPr>
        <p:spPr>
          <a:xfrm flipV="1">
            <a:off x="4959994" y="2106122"/>
            <a:ext cx="548110" cy="66364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2"/>
            <a:endCxn id="9" idx="2"/>
          </p:cNvCxnSpPr>
          <p:nvPr/>
        </p:nvCxnSpPr>
        <p:spPr>
          <a:xfrm rot="5400000" flipH="1" flipV="1">
            <a:off x="4959868" y="2480094"/>
            <a:ext cx="289800" cy="2432672"/>
          </a:xfrm>
          <a:prstGeom prst="bentConnector3">
            <a:avLst>
              <a:gd name="adj1" fmla="val -7888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p:nvSpPr>
        <p:spPr>
          <a:xfrm>
            <a:off x="8530518" y="6237312"/>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1412C-9B9C-447F-B548-61EF3FD6F2EC}" type="slidenum">
              <a:rPr lang="en-ZA" smtClean="0"/>
              <a:pPr/>
              <a:t>35</a:t>
            </a:fld>
            <a:endParaRPr lang="en-ZA" dirty="0"/>
          </a:p>
        </p:txBody>
      </p:sp>
      <p:cxnSp>
        <p:nvCxnSpPr>
          <p:cNvPr id="4" name="Elbow Connector 3"/>
          <p:cNvCxnSpPr/>
          <p:nvPr/>
        </p:nvCxnSpPr>
        <p:spPr>
          <a:xfrm rot="10800000">
            <a:off x="2411760" y="3382254"/>
            <a:ext cx="648072" cy="16927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59027" y="2419157"/>
            <a:ext cx="1908718" cy="3046988"/>
          </a:xfrm>
          <a:prstGeom prst="rect">
            <a:avLst/>
          </a:prstGeom>
        </p:spPr>
        <p:txBody>
          <a:bodyPr wrap="square">
            <a:spAutoFit/>
          </a:bodyPr>
          <a:lstStyle/>
          <a:p>
            <a:pPr marL="0" lvl="1">
              <a:defRPr/>
            </a:pPr>
            <a:r>
              <a:rPr lang="en-ZA" sz="1600" b="1" dirty="0">
                <a:solidFill>
                  <a:prstClr val="black"/>
                </a:solidFill>
                <a:latin typeface="Segoe UI" panose="020B0502040204020203" pitchFamily="34" charset="0"/>
                <a:ea typeface="Segoe UI" panose="020B0502040204020203" pitchFamily="34" charset="0"/>
                <a:cs typeface="Segoe UI" panose="020B0502040204020203" pitchFamily="34" charset="0"/>
              </a:rPr>
              <a:t>All eligible creditor payments processed well within 30 days, </a:t>
            </a:r>
            <a:r>
              <a:rPr lang="en-ZA" altLang="en-US" sz="1600" b="1" dirty="0">
                <a:solidFill>
                  <a:prstClr val="black"/>
                </a:solidFill>
                <a:latin typeface="Segoe UI" panose="020B0502040204020203" pitchFamily="34" charset="0"/>
                <a:ea typeface="Segoe UI" panose="020B0502040204020203" pitchFamily="34" charset="0"/>
                <a:cs typeface="Segoe UI" panose="020B0502040204020203" pitchFamily="34" charset="0"/>
              </a:rPr>
              <a:t>with </a:t>
            </a:r>
            <a:r>
              <a:rPr lang="en-GB" sz="1600" b="1" dirty="0">
                <a:solidFill>
                  <a:prstClr val="black"/>
                </a:solidFill>
                <a:latin typeface="Segoe UI" panose="020B0502040204020203" pitchFamily="34" charset="0"/>
                <a:ea typeface="Segoe UI" panose="020B0502040204020203" pitchFamily="34" charset="0"/>
                <a:cs typeface="Segoe UI" panose="020B0502040204020203" pitchFamily="34" charset="0"/>
              </a:rPr>
              <a:t>43% of 4 144 creditors payment processed within 15 days and  the remainder within 30 days.</a:t>
            </a:r>
            <a:endParaRPr lang="en-ZA" altLang="en-US" sz="16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3473113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3300"/>
                </a:solidFill>
                <a:effectLst>
                  <a:outerShdw blurRad="38100" dist="38100" dir="2700000" algn="tl">
                    <a:srgbClr val="000000">
                      <a:alpha val="43137"/>
                    </a:srgbClr>
                  </a:outerShdw>
                </a:effectLst>
                <a:latin typeface="Arial" pitchFamily="34" charset="0"/>
                <a:cs typeface="Arial" pitchFamily="34" charset="0"/>
              </a:rPr>
              <a:t>Financial </a:t>
            </a:r>
            <a:r>
              <a:rPr lang="en-US"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Performance</a:t>
            </a:r>
            <a:endParaRPr lang="en-ZA" dirty="0"/>
          </a:p>
        </p:txBody>
      </p:sp>
      <p:sp>
        <p:nvSpPr>
          <p:cNvPr id="3" name="Text Placeholder 2"/>
          <p:cNvSpPr>
            <a:spLocks noGrp="1"/>
          </p:cNvSpPr>
          <p:nvPr>
            <p:ph type="body" idx="1"/>
          </p:nvPr>
        </p:nvSpPr>
        <p:spPr/>
        <p:txBody>
          <a:bodyPr/>
          <a:lstStyle/>
          <a:p>
            <a:r>
              <a:rPr lang="en-ZA" dirty="0" smtClean="0"/>
              <a:t>As at 3o June 2017</a:t>
            </a:r>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36</a:t>
            </a:fld>
            <a:endParaRPr lang="en-ZA"/>
          </a:p>
        </p:txBody>
      </p:sp>
    </p:spTree>
    <p:extLst>
      <p:ext uri="{BB962C8B-B14F-4D97-AF65-F5344CB8AC3E}">
        <p14:creationId xmlns:p14="http://schemas.microsoft.com/office/powerpoint/2010/main" xmlns="" val="2268015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44" y="692696"/>
            <a:ext cx="8640960" cy="4248472"/>
          </a:xfrm>
        </p:spPr>
        <p:txBody>
          <a:bodyPr>
            <a:normAutofit/>
          </a:bodyPr>
          <a:lstStyle/>
          <a:p>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58850" y="35526"/>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b="1" dirty="0">
                <a:solidFill>
                  <a:schemeClr val="bg1"/>
                </a:solidFill>
                <a:effectLst>
                  <a:outerShdw blurRad="38100" dist="38100" dir="2700000" algn="tl">
                    <a:srgbClr val="000000">
                      <a:alpha val="43137"/>
                    </a:srgbClr>
                  </a:outerShdw>
                </a:effectLst>
                <a:latin typeface="Arial" pitchFamily="34" charset="0"/>
                <a:cs typeface="Arial" pitchFamily="34" charset="0"/>
              </a:rPr>
              <a:t>Financial performance – 30 JUNE 2017</a:t>
            </a:r>
          </a:p>
        </p:txBody>
      </p:sp>
      <p:sp>
        <p:nvSpPr>
          <p:cNvPr id="2" name="Slide Number Placeholder 1"/>
          <p:cNvSpPr>
            <a:spLocks noGrp="1"/>
          </p:cNvSpPr>
          <p:nvPr>
            <p:ph type="sldNum" sz="quarter" idx="12"/>
          </p:nvPr>
        </p:nvSpPr>
        <p:spPr/>
        <p:txBody>
          <a:bodyPr/>
          <a:lstStyle/>
          <a:p>
            <a:fld id="{DE71412C-9B9C-447F-B548-61EF3FD6F2EC}" type="slidenum">
              <a:rPr lang="en-ZA" smtClean="0"/>
              <a:pPr/>
              <a:t>37</a:t>
            </a:fld>
            <a:endParaRPr lang="en-ZA" dirty="0"/>
          </a:p>
        </p:txBody>
      </p:sp>
      <p:pic>
        <p:nvPicPr>
          <p:cNvPr id="2101" name="Picture 5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813" y="764704"/>
            <a:ext cx="8840787" cy="5220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2710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640960" cy="4248472"/>
          </a:xfrm>
        </p:spPr>
        <p:txBody>
          <a:bodyPr>
            <a:normAutofit/>
          </a:bodyPr>
          <a:lstStyle/>
          <a:p>
            <a:pPr marL="0" indent="0" algn="just"/>
            <a:r>
              <a:rPr lang="en-US"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Compensation </a:t>
            </a:r>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of employees</a:t>
            </a:r>
          </a:p>
          <a:p>
            <a:pPr lvl="0" algn="just">
              <a:buFont typeface="Wingdings" panose="05000000000000000000" pitchFamily="2" charset="2"/>
              <a:buChar char="q"/>
            </a:pP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As at 30 June 2017, the department’s expenditure on Compensation of Employees was R231 million or 107 percent of the YTD projections of R216 </a:t>
            </a:r>
            <a:r>
              <a:rPr lang="en-US"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million.  </a:t>
            </a: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However, it should be noted that although expenditure is more than the YTD projections, it is still within the allocated budget</a:t>
            </a:r>
            <a:r>
              <a:rPr lang="en-US"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lvl="0" indent="0" algn="just"/>
            <a:r>
              <a:rPr lang="en-ZA" sz="1800" dirty="0">
                <a:solidFill>
                  <a:srgbClr val="000000"/>
                </a:solidFill>
                <a:latin typeface="Segoe UI" panose="020B0502040204020203" pitchFamily="34" charset="0"/>
                <a:ea typeface="Segoe UI" panose="020B0502040204020203" pitchFamily="34" charset="0"/>
                <a:cs typeface="Segoe UI" panose="020B0502040204020203" pitchFamily="34" charset="0"/>
              </a:rPr>
              <a:t>Goods and services</a:t>
            </a:r>
          </a:p>
          <a:p>
            <a:pPr lvl="0" algn="just" fontAlgn="base">
              <a:spcAft>
                <a:spcPct val="0"/>
              </a:spcAft>
              <a:buFont typeface="Wingdings" panose="05000000000000000000" pitchFamily="2" charset="2"/>
              <a:buChar char="q"/>
            </a:pP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As at 30 June 2017, expenditure on Goods and Services, compared to the YTD projections was 97 percent or R134 </a:t>
            </a:r>
            <a:r>
              <a:rPr lang="en-US"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million. </a:t>
            </a: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A lag in the projections is mainly due to invoices for services rendered not yet received from the service providers. Stringent cost containment measures implemented by the department were also a contributing factor. </a:t>
            </a:r>
          </a:p>
          <a:p>
            <a:pPr lvl="0" algn="just">
              <a:buFont typeface="Wingdings" panose="05000000000000000000" pitchFamily="2" charset="2"/>
              <a:buChar char="q"/>
            </a:pPr>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lvl="0" indent="0" algn="just"/>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ZA"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endParaRPr lang="en-ZA" sz="1800" b="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11250" y="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b="1" dirty="0">
                <a:solidFill>
                  <a:srgbClr val="FFFFFF"/>
                </a:solidFill>
                <a:effectLst>
                  <a:outerShdw blurRad="38100" dist="38100" dir="2700000" algn="tl">
                    <a:srgbClr val="000000">
                      <a:alpha val="43137"/>
                    </a:srgbClr>
                  </a:outerShdw>
                </a:effectLst>
                <a:latin typeface="Arial" pitchFamily="34" charset="0"/>
                <a:cs typeface="Arial" pitchFamily="34" charset="0"/>
              </a:rPr>
              <a:t>Financial performance </a:t>
            </a:r>
            <a:r>
              <a:rPr lang="en-ZA" b="1" dirty="0" err="1">
                <a:solidFill>
                  <a:srgbClr val="FFFFFF"/>
                </a:solidFill>
                <a:effectLst>
                  <a:outerShdw blurRad="38100" dist="38100" dir="2700000" algn="tl">
                    <a:srgbClr val="000000">
                      <a:alpha val="43137"/>
                    </a:srgbClr>
                  </a:outerShdw>
                </a:effectLst>
                <a:latin typeface="Arial" pitchFamily="34" charset="0"/>
                <a:cs typeface="Arial" pitchFamily="34" charset="0"/>
              </a:rPr>
              <a:t>cont</a:t>
            </a:r>
            <a:r>
              <a:rPr lang="en-ZA"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p>
        </p:txBody>
      </p:sp>
      <p:sp>
        <p:nvSpPr>
          <p:cNvPr id="5" name="Slide Number Placeholder 5"/>
          <p:cNvSpPr txBox="1">
            <a:spLocks/>
          </p:cNvSpPr>
          <p:nvPr/>
        </p:nvSpPr>
        <p:spPr>
          <a:xfrm>
            <a:off x="8460432" y="6165304"/>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71412C-9B9C-447F-B548-61EF3FD6F2EC}" type="slidenum">
              <a:rPr lang="en-ZA" smtClean="0"/>
              <a:pPr/>
              <a:t>39</a:t>
            </a:fld>
            <a:endParaRPr lang="en-ZA" dirty="0"/>
          </a:p>
        </p:txBody>
      </p:sp>
    </p:spTree>
    <p:extLst>
      <p:ext uri="{BB962C8B-B14F-4D97-AF65-F5344CB8AC3E}">
        <p14:creationId xmlns:p14="http://schemas.microsoft.com/office/powerpoint/2010/main" xmlns="" val="208582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Arial Narrow" panose="020B0606020202030204" pitchFamily="34" charset="0"/>
                <a:cs typeface="Calibri" panose="020F0502020204030204" pitchFamily="34" charset="0"/>
              </a:rPr>
              <a:t>GLOBAL ECONOMIC growth </a:t>
            </a:r>
            <a:endParaRPr lang="en-ZA" sz="44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p:txBody>
          <a:bodyPr numCol="2">
            <a:normAutofit/>
          </a:bodyPr>
          <a:lstStyle/>
          <a:p>
            <a:pPr algn="just">
              <a:buFont typeface="Wingdings" panose="05000000000000000000" pitchFamily="2" charset="2"/>
              <a:buChar char="q"/>
            </a:pPr>
            <a:r>
              <a:rPr lang="en-ZA" sz="2400" b="0" dirty="0" smtClean="0">
                <a:latin typeface="Calibri" panose="020F0502020204030204" pitchFamily="34" charset="0"/>
              </a:rPr>
              <a:t>In </a:t>
            </a:r>
            <a:r>
              <a:rPr lang="en-ZA" sz="2400" b="0" dirty="0">
                <a:latin typeface="Calibri" panose="020F0502020204030204" pitchFamily="34" charset="0"/>
              </a:rPr>
              <a:t>its latest world economic outlook (WEO, </a:t>
            </a:r>
            <a:r>
              <a:rPr lang="en-ZA" sz="2400" b="0" dirty="0" smtClean="0">
                <a:latin typeface="Calibri" panose="020F0502020204030204" pitchFamily="34" charset="0"/>
              </a:rPr>
              <a:t>July 2017</a:t>
            </a:r>
            <a:r>
              <a:rPr lang="en-ZA" sz="2400" b="0" dirty="0">
                <a:latin typeface="Calibri" panose="020F0502020204030204" pitchFamily="34" charset="0"/>
              </a:rPr>
              <a:t>), the IMF </a:t>
            </a:r>
            <a:r>
              <a:rPr lang="en-ZA" sz="2400" b="0" dirty="0" smtClean="0">
                <a:latin typeface="Calibri" panose="020F0502020204030204" pitchFamily="34" charset="0"/>
              </a:rPr>
              <a:t>left </a:t>
            </a:r>
            <a:r>
              <a:rPr lang="en-ZA" sz="2400" b="0" dirty="0">
                <a:latin typeface="Calibri" panose="020F0502020204030204" pitchFamily="34" charset="0"/>
              </a:rPr>
              <a:t>its </a:t>
            </a:r>
            <a:r>
              <a:rPr lang="en-ZA" sz="2400" b="0" dirty="0" smtClean="0">
                <a:latin typeface="Calibri" panose="020F0502020204030204" pitchFamily="34" charset="0"/>
              </a:rPr>
              <a:t>projections </a:t>
            </a:r>
            <a:r>
              <a:rPr lang="en-ZA" sz="2400" b="0" dirty="0">
                <a:latin typeface="Calibri" panose="020F0502020204030204" pitchFamily="34" charset="0"/>
              </a:rPr>
              <a:t>of global growth </a:t>
            </a:r>
            <a:r>
              <a:rPr lang="en-ZA" sz="2400" b="0" dirty="0" smtClean="0">
                <a:latin typeface="Calibri" panose="020F0502020204030204" pitchFamily="34" charset="0"/>
              </a:rPr>
              <a:t>unchanged at </a:t>
            </a:r>
            <a:r>
              <a:rPr lang="en-ZA" sz="2400" b="0" dirty="0">
                <a:latin typeface="Calibri" panose="020F0502020204030204" pitchFamily="34" charset="0"/>
              </a:rPr>
              <a:t>3.5% </a:t>
            </a:r>
            <a:r>
              <a:rPr lang="en-ZA" sz="2400" b="0" dirty="0" smtClean="0">
                <a:latin typeface="Calibri" panose="020F0502020204030204" pitchFamily="34" charset="0"/>
              </a:rPr>
              <a:t>and </a:t>
            </a:r>
            <a:r>
              <a:rPr lang="en-ZA" sz="2400" b="0" dirty="0">
                <a:latin typeface="Calibri" panose="020F0502020204030204" pitchFamily="34" charset="0"/>
              </a:rPr>
              <a:t>3.6% </a:t>
            </a:r>
            <a:r>
              <a:rPr lang="en-ZA" sz="2400" b="0" dirty="0" smtClean="0">
                <a:latin typeface="Calibri" panose="020F0502020204030204" pitchFamily="34" charset="0"/>
              </a:rPr>
              <a:t>for 2017 </a:t>
            </a:r>
            <a:r>
              <a:rPr lang="en-ZA" sz="2400" b="0" dirty="0">
                <a:latin typeface="Calibri" panose="020F0502020204030204" pitchFamily="34" charset="0"/>
              </a:rPr>
              <a:t>and </a:t>
            </a:r>
            <a:r>
              <a:rPr lang="en-ZA" sz="2400" b="0" dirty="0" smtClean="0">
                <a:latin typeface="Calibri" panose="020F0502020204030204" pitchFamily="34" charset="0"/>
              </a:rPr>
              <a:t>2018, respectively.</a:t>
            </a:r>
            <a:endParaRPr lang="en-ZA" sz="2400" b="0" dirty="0">
              <a:latin typeface="Calibri" panose="020F0502020204030204" pitchFamily="34" charset="0"/>
            </a:endParaRPr>
          </a:p>
          <a:p>
            <a:pPr marL="285750" indent="-285750" algn="just">
              <a:buFont typeface="Wingdings" panose="05000000000000000000" pitchFamily="2" charset="2"/>
              <a:buChar char="q"/>
            </a:pPr>
            <a:r>
              <a:rPr lang="en-ZA" sz="2400" b="0" dirty="0">
                <a:latin typeface="Calibri" panose="020F0502020204030204" pitchFamily="34" charset="0"/>
              </a:rPr>
              <a:t>On balance, risks to the global economy remain skewed to the </a:t>
            </a:r>
            <a:r>
              <a:rPr lang="en-ZA" sz="2400" b="0" dirty="0" smtClean="0">
                <a:latin typeface="Calibri" panose="020F0502020204030204" pitchFamily="34" charset="0"/>
              </a:rPr>
              <a:t>downside.</a:t>
            </a:r>
          </a:p>
          <a:p>
            <a:pPr lvl="3" indent="-342900" algn="just">
              <a:buClrTx/>
            </a:pPr>
            <a:r>
              <a:rPr lang="en-ZA" sz="2000" b="0" dirty="0" smtClean="0">
                <a:latin typeface="Calibri" panose="020F0502020204030204" pitchFamily="34" charset="0"/>
              </a:rPr>
              <a:t>Inflated </a:t>
            </a:r>
            <a:r>
              <a:rPr lang="en-ZA" sz="2000" b="0" dirty="0">
                <a:latin typeface="Calibri" panose="020F0502020204030204" pitchFamily="34" charset="0"/>
              </a:rPr>
              <a:t>asset </a:t>
            </a:r>
            <a:r>
              <a:rPr lang="en-ZA" sz="2000" b="0" dirty="0" smtClean="0">
                <a:latin typeface="Calibri" panose="020F0502020204030204" pitchFamily="34" charset="0"/>
              </a:rPr>
              <a:t>prices </a:t>
            </a:r>
            <a:r>
              <a:rPr lang="en-ZA" sz="2000" b="0" smtClean="0">
                <a:latin typeface="Calibri" panose="020F0502020204030204" pitchFamily="34" charset="0"/>
              </a:rPr>
              <a:t>have increased </a:t>
            </a:r>
            <a:r>
              <a:rPr lang="en-ZA" sz="2000" b="0" dirty="0">
                <a:latin typeface="Calibri" panose="020F0502020204030204" pitchFamily="34" charset="0"/>
              </a:rPr>
              <a:t>the risk for a market </a:t>
            </a:r>
            <a:r>
              <a:rPr lang="en-ZA" sz="2000" b="0" dirty="0" smtClean="0">
                <a:latin typeface="Calibri" panose="020F0502020204030204" pitchFamily="34" charset="0"/>
              </a:rPr>
              <a:t>correction</a:t>
            </a:r>
          </a:p>
          <a:p>
            <a:pPr lvl="3" indent="-342900" algn="just">
              <a:buClrTx/>
            </a:pPr>
            <a:r>
              <a:rPr lang="en-ZA" sz="2000" b="0" dirty="0" smtClean="0">
                <a:latin typeface="Calibri" panose="020F0502020204030204" pitchFamily="34" charset="0"/>
              </a:rPr>
              <a:t>Normalisation </a:t>
            </a:r>
            <a:r>
              <a:rPr lang="en-ZA" sz="2000" b="0" dirty="0">
                <a:latin typeface="Calibri" panose="020F0502020204030204" pitchFamily="34" charset="0"/>
              </a:rPr>
              <a:t>in monetary policy in </a:t>
            </a:r>
            <a:r>
              <a:rPr lang="en-ZA" sz="2000" b="0" dirty="0" smtClean="0">
                <a:latin typeface="Calibri" panose="020F0502020204030204" pitchFamily="34" charset="0"/>
              </a:rPr>
              <a:t>the US points </a:t>
            </a:r>
            <a:r>
              <a:rPr lang="en-ZA" sz="2000" b="0" dirty="0">
                <a:latin typeface="Calibri" panose="020F0502020204030204" pitchFamily="34" charset="0"/>
              </a:rPr>
              <a:t>to possible tightening in overall global financial conditions.</a:t>
            </a:r>
          </a:p>
          <a:p>
            <a:pPr marL="285750" indent="-285750">
              <a:buFont typeface="Wingdings" panose="05000000000000000000" pitchFamily="2" charset="2"/>
              <a:buChar char="q"/>
            </a:pPr>
            <a:r>
              <a:rPr lang="en-ZA" sz="2400" b="0" dirty="0" smtClean="0">
                <a:latin typeface="Calibri" panose="020F0502020204030204" pitchFamily="34" charset="0"/>
              </a:rPr>
              <a:t>The WEO July </a:t>
            </a:r>
            <a:r>
              <a:rPr lang="en-ZA" sz="2400" b="0" dirty="0">
                <a:latin typeface="Calibri" panose="020F0502020204030204" pitchFamily="34" charset="0"/>
              </a:rPr>
              <a:t>2017 projections:</a:t>
            </a:r>
          </a:p>
          <a:p>
            <a:endParaRPr lang="en-ZA" sz="2400" b="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267132937"/>
              </p:ext>
            </p:extLst>
          </p:nvPr>
        </p:nvGraphicFramePr>
        <p:xfrm>
          <a:off x="5004047" y="1211166"/>
          <a:ext cx="3888432" cy="4696595"/>
        </p:xfrm>
        <a:graphic>
          <a:graphicData uri="http://schemas.openxmlformats.org/drawingml/2006/table">
            <a:tbl>
              <a:tblPr firstRow="1" firstCol="1" bandRow="1">
                <a:tableStyleId>{B301B821-A1FF-4177-AEE7-76D212191A09}</a:tableStyleId>
              </a:tblPr>
              <a:tblGrid>
                <a:gridCol w="1820595">
                  <a:extLst>
                    <a:ext uri="{9D8B030D-6E8A-4147-A177-3AD203B41FA5}">
                      <a16:colId xmlns="" xmlns:a16="http://schemas.microsoft.com/office/drawing/2014/main" val="20000"/>
                    </a:ext>
                  </a:extLst>
                </a:gridCol>
                <a:gridCol w="689279">
                  <a:extLst>
                    <a:ext uri="{9D8B030D-6E8A-4147-A177-3AD203B41FA5}">
                      <a16:colId xmlns="" xmlns:a16="http://schemas.microsoft.com/office/drawing/2014/main" val="20001"/>
                    </a:ext>
                  </a:extLst>
                </a:gridCol>
                <a:gridCol w="689279">
                  <a:extLst>
                    <a:ext uri="{9D8B030D-6E8A-4147-A177-3AD203B41FA5}">
                      <a16:colId xmlns="" xmlns:a16="http://schemas.microsoft.com/office/drawing/2014/main" val="20002"/>
                    </a:ext>
                  </a:extLst>
                </a:gridCol>
                <a:gridCol w="689279">
                  <a:extLst>
                    <a:ext uri="{9D8B030D-6E8A-4147-A177-3AD203B41FA5}">
                      <a16:colId xmlns="" xmlns:a16="http://schemas.microsoft.com/office/drawing/2014/main" val="20003"/>
                    </a:ext>
                  </a:extLst>
                </a:gridCol>
              </a:tblGrid>
              <a:tr h="247840">
                <a:tc>
                  <a:txBody>
                    <a:bodyPr/>
                    <a:lstStyle/>
                    <a:p>
                      <a:pPr>
                        <a:lnSpc>
                          <a:spcPct val="107000"/>
                        </a:lnSpc>
                        <a:spcAft>
                          <a:spcPts val="0"/>
                        </a:spcAft>
                      </a:pPr>
                      <a:r>
                        <a:rPr lang="en-ZA" sz="1600" b="0" dirty="0">
                          <a:effectLst/>
                          <a:latin typeface="Calibri" panose="020F0502020204030204" pitchFamily="34" charset="0"/>
                        </a:rPr>
                        <a:t>% y-o-y</a:t>
                      </a:r>
                      <a:endParaRPr lang="en-ZA" sz="1600" b="0" dirty="0">
                        <a:effectLst/>
                        <a:latin typeface="Calibri" panose="020F0502020204030204" pitchFamily="34" charset="0"/>
                        <a:ea typeface="Calibri"/>
                        <a:cs typeface="Times New Roman"/>
                      </a:endParaRPr>
                    </a:p>
                  </a:txBody>
                  <a:tcPr marL="68580" marR="68580" marT="0" marB="0"/>
                </a:tc>
                <a:tc>
                  <a:txBody>
                    <a:bodyPr/>
                    <a:lstStyle/>
                    <a:p>
                      <a:pPr algn="ctr">
                        <a:lnSpc>
                          <a:spcPct val="107000"/>
                        </a:lnSpc>
                        <a:spcAft>
                          <a:spcPts val="0"/>
                        </a:spcAft>
                      </a:pPr>
                      <a:r>
                        <a:rPr lang="en-ZA" sz="1600" b="0" dirty="0">
                          <a:effectLst/>
                          <a:latin typeface="Calibri" panose="020F0502020204030204" pitchFamily="34" charset="0"/>
                        </a:rPr>
                        <a:t>2016</a:t>
                      </a:r>
                      <a:endParaRPr lang="en-ZA" sz="1600" b="0" dirty="0">
                        <a:effectLst/>
                        <a:latin typeface="Calibri" panose="020F0502020204030204" pitchFamily="34" charset="0"/>
                        <a:ea typeface="Calibri"/>
                        <a:cs typeface="Times New Roman"/>
                      </a:endParaRPr>
                    </a:p>
                  </a:txBody>
                  <a:tcPr marL="68580" marR="68580" marT="0" marB="0"/>
                </a:tc>
                <a:tc>
                  <a:txBody>
                    <a:bodyPr/>
                    <a:lstStyle/>
                    <a:p>
                      <a:pPr algn="ctr">
                        <a:lnSpc>
                          <a:spcPct val="107000"/>
                        </a:lnSpc>
                        <a:spcAft>
                          <a:spcPts val="0"/>
                        </a:spcAft>
                      </a:pPr>
                      <a:r>
                        <a:rPr lang="en-ZA" sz="1600" b="0">
                          <a:effectLst/>
                          <a:latin typeface="Calibri" panose="020F0502020204030204" pitchFamily="34" charset="0"/>
                        </a:rPr>
                        <a:t>2017</a:t>
                      </a:r>
                      <a:endParaRPr lang="en-ZA" sz="1600" b="0">
                        <a:effectLst/>
                        <a:latin typeface="Calibri" panose="020F0502020204030204" pitchFamily="34" charset="0"/>
                        <a:ea typeface="Calibri"/>
                        <a:cs typeface="Times New Roman"/>
                      </a:endParaRPr>
                    </a:p>
                  </a:txBody>
                  <a:tcPr marL="68580" marR="68580" marT="0" marB="0"/>
                </a:tc>
                <a:tc>
                  <a:txBody>
                    <a:bodyPr/>
                    <a:lstStyle/>
                    <a:p>
                      <a:pPr algn="ctr">
                        <a:lnSpc>
                          <a:spcPct val="107000"/>
                        </a:lnSpc>
                        <a:spcAft>
                          <a:spcPts val="0"/>
                        </a:spcAft>
                      </a:pPr>
                      <a:r>
                        <a:rPr lang="en-ZA" sz="1600" b="0">
                          <a:effectLst/>
                          <a:latin typeface="Calibri" panose="020F0502020204030204" pitchFamily="34" charset="0"/>
                        </a:rPr>
                        <a:t>2018</a:t>
                      </a:r>
                      <a:endParaRPr lang="en-ZA" sz="1600" b="0">
                        <a:effectLst/>
                        <a:latin typeface="Calibri" panose="020F0502020204030204" pitchFamily="34" charset="0"/>
                        <a:ea typeface="Calibri"/>
                        <a:cs typeface="Times New Roman"/>
                      </a:endParaRPr>
                    </a:p>
                  </a:txBody>
                  <a:tcPr marL="68580" marR="68580" marT="0" marB="0"/>
                </a:tc>
                <a:extLst>
                  <a:ext uri="{0D108BD9-81ED-4DB2-BD59-A6C34878D82A}">
                    <a16:rowId xmlns="" xmlns:a16="http://schemas.microsoft.com/office/drawing/2014/main" val="10000"/>
                  </a:ext>
                </a:extLst>
              </a:tr>
              <a:tr h="247840">
                <a:tc>
                  <a:txBody>
                    <a:bodyPr/>
                    <a:lstStyle/>
                    <a:p>
                      <a:pPr>
                        <a:lnSpc>
                          <a:spcPct val="107000"/>
                        </a:lnSpc>
                        <a:spcAft>
                          <a:spcPts val="0"/>
                        </a:spcAft>
                      </a:pPr>
                      <a:r>
                        <a:rPr lang="en-ZA" sz="1600" b="0" dirty="0">
                          <a:effectLst/>
                          <a:latin typeface="Calibri" panose="020F0502020204030204" pitchFamily="34" charset="0"/>
                        </a:rPr>
                        <a:t>Global GDP</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smtClean="0">
                          <a:effectLst/>
                          <a:latin typeface="Calibri" panose="020F0502020204030204" pitchFamily="34" charset="0"/>
                        </a:rPr>
                        <a:t>3.2</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a:effectLst/>
                          <a:latin typeface="Calibri" panose="020F0502020204030204" pitchFamily="34" charset="0"/>
                        </a:rPr>
                        <a:t>3.5</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a:effectLst/>
                          <a:latin typeface="Calibri" panose="020F0502020204030204" pitchFamily="34" charset="0"/>
                        </a:rPr>
                        <a:t>3.6</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r h="247840">
                <a:tc>
                  <a:txBody>
                    <a:bodyPr/>
                    <a:lstStyle/>
                    <a:p>
                      <a:pP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02"/>
                  </a:ext>
                </a:extLst>
              </a:tr>
              <a:tr h="247840">
                <a:tc>
                  <a:txBody>
                    <a:bodyPr/>
                    <a:lstStyle/>
                    <a:p>
                      <a:pPr>
                        <a:lnSpc>
                          <a:spcPct val="107000"/>
                        </a:lnSpc>
                        <a:spcAft>
                          <a:spcPts val="0"/>
                        </a:spcAft>
                      </a:pPr>
                      <a:r>
                        <a:rPr lang="en-ZA" sz="1600" b="0" dirty="0">
                          <a:effectLst/>
                          <a:latin typeface="Calibri" panose="020F0502020204030204" pitchFamily="34" charset="0"/>
                        </a:rPr>
                        <a:t>United States</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1.6</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2.1</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2.1</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03"/>
                  </a:ext>
                </a:extLst>
              </a:tr>
              <a:tr h="247840">
                <a:tc>
                  <a:txBody>
                    <a:bodyPr/>
                    <a:lstStyle/>
                    <a:p>
                      <a:pPr>
                        <a:lnSpc>
                          <a:spcPct val="107000"/>
                        </a:lnSpc>
                        <a:spcAft>
                          <a:spcPts val="0"/>
                        </a:spcAft>
                      </a:pPr>
                      <a:r>
                        <a:rPr lang="en-ZA" sz="1600" b="0" dirty="0">
                          <a:effectLst/>
                          <a:latin typeface="Calibri" panose="020F0502020204030204" pitchFamily="34" charset="0"/>
                        </a:rPr>
                        <a:t>Euro Area</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1.8</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1.9</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1.7</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04"/>
                  </a:ext>
                </a:extLst>
              </a:tr>
              <a:tr h="247840">
                <a:tc>
                  <a:txBody>
                    <a:bodyPr/>
                    <a:lstStyle/>
                    <a:p>
                      <a:pPr>
                        <a:lnSpc>
                          <a:spcPct val="107000"/>
                        </a:lnSpc>
                        <a:spcAft>
                          <a:spcPts val="0"/>
                        </a:spcAft>
                      </a:pPr>
                      <a:r>
                        <a:rPr lang="en-ZA" sz="1600" b="0" dirty="0">
                          <a:effectLst/>
                          <a:latin typeface="Calibri" panose="020F0502020204030204" pitchFamily="34" charset="0"/>
                        </a:rPr>
                        <a:t>Japan</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1.0</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1.3</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0.6</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05"/>
                  </a:ext>
                </a:extLst>
              </a:tr>
              <a:tr h="495679">
                <a:tc>
                  <a:txBody>
                    <a:bodyPr/>
                    <a:lstStyle/>
                    <a:p>
                      <a:pPr>
                        <a:lnSpc>
                          <a:spcPct val="107000"/>
                        </a:lnSpc>
                        <a:spcAft>
                          <a:spcPts val="0"/>
                        </a:spcAft>
                      </a:pPr>
                      <a:r>
                        <a:rPr lang="en-ZA" sz="1600" b="0" dirty="0">
                          <a:effectLst/>
                          <a:latin typeface="Calibri" panose="020F0502020204030204" pitchFamily="34" charset="0"/>
                        </a:rPr>
                        <a:t>Advanced economies</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a:effectLst/>
                          <a:latin typeface="Calibri" panose="020F0502020204030204" pitchFamily="34" charset="0"/>
                        </a:rPr>
                        <a:t>1.7</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a:effectLst/>
                          <a:latin typeface="Calibri" panose="020F0502020204030204" pitchFamily="34" charset="0"/>
                        </a:rPr>
                        <a:t>2.0</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smtClean="0">
                          <a:effectLst/>
                          <a:latin typeface="Calibri" panose="020F0502020204030204" pitchFamily="34" charset="0"/>
                        </a:rPr>
                        <a:t>1.9</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06"/>
                  </a:ext>
                </a:extLst>
              </a:tr>
              <a:tr h="247840">
                <a:tc>
                  <a:txBody>
                    <a:bodyPr/>
                    <a:lstStyle/>
                    <a:p>
                      <a:pP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 </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07"/>
                  </a:ext>
                </a:extLst>
              </a:tr>
              <a:tr h="247840">
                <a:tc>
                  <a:txBody>
                    <a:bodyPr/>
                    <a:lstStyle/>
                    <a:p>
                      <a:pPr>
                        <a:lnSpc>
                          <a:spcPct val="107000"/>
                        </a:lnSpc>
                        <a:spcAft>
                          <a:spcPts val="0"/>
                        </a:spcAft>
                      </a:pPr>
                      <a:r>
                        <a:rPr lang="en-ZA" sz="1600" b="0" dirty="0">
                          <a:effectLst/>
                          <a:latin typeface="Calibri" panose="020F0502020204030204" pitchFamily="34" charset="0"/>
                        </a:rPr>
                        <a:t>China</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6.7</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6.7</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6.4</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08"/>
                  </a:ext>
                </a:extLst>
              </a:tr>
              <a:tr h="247840">
                <a:tc>
                  <a:txBody>
                    <a:bodyPr/>
                    <a:lstStyle/>
                    <a:p>
                      <a:pPr>
                        <a:lnSpc>
                          <a:spcPct val="107000"/>
                        </a:lnSpc>
                        <a:spcAft>
                          <a:spcPts val="0"/>
                        </a:spcAft>
                      </a:pPr>
                      <a:r>
                        <a:rPr lang="en-ZA" sz="1600" b="0" dirty="0">
                          <a:effectLst/>
                          <a:latin typeface="Calibri" panose="020F0502020204030204" pitchFamily="34" charset="0"/>
                        </a:rPr>
                        <a:t>India</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7.1</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7.2</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7.7</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09"/>
                  </a:ext>
                </a:extLst>
              </a:tr>
              <a:tr h="247840">
                <a:tc>
                  <a:txBody>
                    <a:bodyPr/>
                    <a:lstStyle/>
                    <a:p>
                      <a:pPr>
                        <a:lnSpc>
                          <a:spcPct val="107000"/>
                        </a:lnSpc>
                        <a:spcAft>
                          <a:spcPts val="0"/>
                        </a:spcAft>
                      </a:pPr>
                      <a:r>
                        <a:rPr lang="en-ZA" sz="1600" b="0" dirty="0">
                          <a:effectLst/>
                          <a:latin typeface="Calibri" panose="020F0502020204030204" pitchFamily="34" charset="0"/>
                        </a:rPr>
                        <a:t>Russia</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-0.2</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1.4</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1.4</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10"/>
                  </a:ext>
                </a:extLst>
              </a:tr>
              <a:tr h="247840">
                <a:tc>
                  <a:txBody>
                    <a:bodyPr/>
                    <a:lstStyle/>
                    <a:p>
                      <a:pPr>
                        <a:lnSpc>
                          <a:spcPct val="107000"/>
                        </a:lnSpc>
                        <a:spcAft>
                          <a:spcPts val="0"/>
                        </a:spcAft>
                      </a:pPr>
                      <a:r>
                        <a:rPr lang="en-ZA" sz="1600" b="0" dirty="0">
                          <a:effectLst/>
                          <a:latin typeface="Calibri" panose="020F0502020204030204" pitchFamily="34" charset="0"/>
                        </a:rPr>
                        <a:t>Mexico</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2.3</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1.9</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2.0</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11"/>
                  </a:ext>
                </a:extLst>
              </a:tr>
              <a:tr h="247840">
                <a:tc>
                  <a:txBody>
                    <a:bodyPr/>
                    <a:lstStyle/>
                    <a:p>
                      <a:pPr>
                        <a:lnSpc>
                          <a:spcPct val="107000"/>
                        </a:lnSpc>
                        <a:spcAft>
                          <a:spcPts val="0"/>
                        </a:spcAft>
                      </a:pPr>
                      <a:r>
                        <a:rPr lang="en-ZA" sz="1600" b="0" dirty="0">
                          <a:effectLst/>
                          <a:latin typeface="Calibri" panose="020F0502020204030204" pitchFamily="34" charset="0"/>
                        </a:rPr>
                        <a:t>Brazil</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-3.6</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0.3</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1.3</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12"/>
                  </a:ext>
                </a:extLst>
              </a:tr>
              <a:tr h="247840">
                <a:tc>
                  <a:txBody>
                    <a:bodyPr/>
                    <a:lstStyle/>
                    <a:p>
                      <a:pPr>
                        <a:lnSpc>
                          <a:spcPct val="107000"/>
                        </a:lnSpc>
                        <a:spcAft>
                          <a:spcPts val="0"/>
                        </a:spcAft>
                      </a:pPr>
                      <a:r>
                        <a:rPr lang="en-ZA" sz="1600" b="0" dirty="0">
                          <a:effectLst/>
                          <a:latin typeface="Calibri" panose="020F0502020204030204" pitchFamily="34" charset="0"/>
                        </a:rPr>
                        <a:t>Nigeria</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a:t>
                      </a:r>
                      <a:r>
                        <a:rPr lang="en-ZA" sz="1600" b="0" dirty="0" smtClean="0">
                          <a:effectLst/>
                          <a:latin typeface="Calibri" panose="020F0502020204030204" pitchFamily="34" charset="0"/>
                        </a:rPr>
                        <a:t>1.6</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0.8</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1.9</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13"/>
                  </a:ext>
                </a:extLst>
              </a:tr>
              <a:tr h="247840">
                <a:tc>
                  <a:txBody>
                    <a:bodyPr/>
                    <a:lstStyle/>
                    <a:p>
                      <a:pPr>
                        <a:lnSpc>
                          <a:spcPct val="107000"/>
                        </a:lnSpc>
                        <a:spcAft>
                          <a:spcPts val="0"/>
                        </a:spcAft>
                      </a:pPr>
                      <a:r>
                        <a:rPr lang="en-ZA" sz="1600" b="0" dirty="0">
                          <a:effectLst/>
                          <a:latin typeface="Calibri" panose="020F0502020204030204" pitchFamily="34" charset="0"/>
                        </a:rPr>
                        <a:t>South Africa</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a:effectLst/>
                          <a:latin typeface="Calibri" panose="020F0502020204030204" pitchFamily="34" charset="0"/>
                        </a:rPr>
                        <a:t>0.3</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1.0</a:t>
                      </a:r>
                      <a:endParaRPr lang="en-ZA" sz="1600" b="0" dirty="0">
                        <a:effectLst/>
                        <a:latin typeface="Calibri" panose="020F0502020204030204" pitchFamily="34" charset="0"/>
                        <a:ea typeface="Calibri"/>
                        <a:cs typeface="Times New Roman"/>
                      </a:endParaRPr>
                    </a:p>
                  </a:txBody>
                  <a:tcPr marL="68580" marR="68580" marT="0" marB="0">
                    <a:noFill/>
                  </a:tcPr>
                </a:tc>
                <a:tc>
                  <a:txBody>
                    <a:bodyPr/>
                    <a:lstStyle/>
                    <a:p>
                      <a:pPr algn="ctr">
                        <a:lnSpc>
                          <a:spcPct val="107000"/>
                        </a:lnSpc>
                        <a:spcAft>
                          <a:spcPts val="0"/>
                        </a:spcAft>
                      </a:pPr>
                      <a:r>
                        <a:rPr lang="en-ZA" sz="1600" b="0" dirty="0" smtClean="0">
                          <a:effectLst/>
                          <a:latin typeface="Calibri" panose="020F0502020204030204" pitchFamily="34" charset="0"/>
                        </a:rPr>
                        <a:t>1.2</a:t>
                      </a:r>
                      <a:endParaRPr lang="en-ZA" sz="1600" b="0" dirty="0">
                        <a:effectLst/>
                        <a:latin typeface="Calibri" panose="020F0502020204030204" pitchFamily="34" charset="0"/>
                        <a:ea typeface="Calibri"/>
                        <a:cs typeface="Times New Roman"/>
                      </a:endParaRPr>
                    </a:p>
                  </a:txBody>
                  <a:tcPr marL="68580" marR="68580" marT="0" marB="0">
                    <a:noFill/>
                  </a:tcPr>
                </a:tc>
                <a:extLst>
                  <a:ext uri="{0D108BD9-81ED-4DB2-BD59-A6C34878D82A}">
                    <a16:rowId xmlns="" xmlns:a16="http://schemas.microsoft.com/office/drawing/2014/main" val="10014"/>
                  </a:ext>
                </a:extLst>
              </a:tr>
              <a:tr h="247840">
                <a:tc>
                  <a:txBody>
                    <a:bodyPr/>
                    <a:lstStyle/>
                    <a:p>
                      <a:pPr>
                        <a:lnSpc>
                          <a:spcPct val="107000"/>
                        </a:lnSpc>
                        <a:spcAft>
                          <a:spcPts val="0"/>
                        </a:spcAft>
                      </a:pPr>
                      <a:r>
                        <a:rPr lang="en-ZA" sz="1600" b="0" dirty="0">
                          <a:effectLst/>
                          <a:latin typeface="Calibri" panose="020F0502020204030204" pitchFamily="34" charset="0"/>
                        </a:rPr>
                        <a:t>Sub-Saharan Africa</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smtClean="0">
                          <a:effectLst/>
                          <a:latin typeface="Calibri" panose="020F0502020204030204" pitchFamily="34" charset="0"/>
                        </a:rPr>
                        <a:t>1.3</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smtClean="0">
                          <a:effectLst/>
                          <a:latin typeface="Calibri" panose="020F0502020204030204" pitchFamily="34" charset="0"/>
                        </a:rPr>
                        <a:t>2.7</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a:effectLst/>
                          <a:latin typeface="Calibri" panose="020F0502020204030204" pitchFamily="34" charset="0"/>
                        </a:rPr>
                        <a:t>3.5</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15"/>
                  </a:ext>
                </a:extLst>
              </a:tr>
              <a:tr h="247840">
                <a:tc>
                  <a:txBody>
                    <a:bodyPr/>
                    <a:lstStyle/>
                    <a:p>
                      <a:pPr>
                        <a:lnSpc>
                          <a:spcPct val="107000"/>
                        </a:lnSpc>
                        <a:spcAft>
                          <a:spcPts val="0"/>
                        </a:spcAft>
                      </a:pPr>
                      <a:r>
                        <a:rPr lang="en-ZA" sz="1600" b="0" dirty="0" smtClean="0">
                          <a:effectLst/>
                          <a:latin typeface="Calibri" panose="020F0502020204030204" pitchFamily="34" charset="0"/>
                        </a:rPr>
                        <a:t>EM</a:t>
                      </a:r>
                      <a:r>
                        <a:rPr lang="en-ZA" sz="1600" b="0" baseline="0" dirty="0" smtClean="0">
                          <a:effectLst/>
                          <a:latin typeface="Calibri" panose="020F0502020204030204" pitchFamily="34" charset="0"/>
                        </a:rPr>
                        <a:t> &amp; D </a:t>
                      </a:r>
                      <a:r>
                        <a:rPr lang="en-ZA" sz="1600" b="0" dirty="0" smtClean="0">
                          <a:effectLst/>
                          <a:latin typeface="Calibri" panose="020F0502020204030204" pitchFamily="34" charset="0"/>
                        </a:rPr>
                        <a:t>economies</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smtClean="0">
                          <a:effectLst/>
                          <a:latin typeface="Calibri" panose="020F0502020204030204" pitchFamily="34" charset="0"/>
                        </a:rPr>
                        <a:t>4.3</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smtClean="0">
                          <a:effectLst/>
                          <a:latin typeface="Calibri" panose="020F0502020204030204" pitchFamily="34" charset="0"/>
                        </a:rPr>
                        <a:t>4.6</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tc>
                  <a:txBody>
                    <a:bodyPr/>
                    <a:lstStyle/>
                    <a:p>
                      <a:pPr algn="ctr">
                        <a:lnSpc>
                          <a:spcPct val="107000"/>
                        </a:lnSpc>
                        <a:spcAft>
                          <a:spcPts val="0"/>
                        </a:spcAft>
                      </a:pPr>
                      <a:r>
                        <a:rPr lang="en-ZA" sz="1600" b="0" dirty="0" smtClean="0">
                          <a:effectLst/>
                          <a:latin typeface="Calibri" panose="020F0502020204030204" pitchFamily="34" charset="0"/>
                        </a:rPr>
                        <a:t>4.8</a:t>
                      </a:r>
                      <a:endParaRPr lang="en-ZA" sz="1600" b="0" dirty="0">
                        <a:effectLst/>
                        <a:latin typeface="Calibri" panose="020F0502020204030204"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 xmlns:a16="http://schemas.microsoft.com/office/drawing/2014/main" val="10016"/>
                  </a:ext>
                </a:extLst>
              </a:tr>
            </a:tbl>
          </a:graphicData>
        </a:graphic>
      </p:graphicFrame>
      <p:sp>
        <p:nvSpPr>
          <p:cNvPr id="5" name="TextBox 4"/>
          <p:cNvSpPr txBox="1"/>
          <p:nvPr/>
        </p:nvSpPr>
        <p:spPr>
          <a:xfrm>
            <a:off x="3491880" y="6237312"/>
            <a:ext cx="4320480" cy="246221"/>
          </a:xfrm>
          <a:prstGeom prst="rect">
            <a:avLst/>
          </a:prstGeom>
          <a:noFill/>
        </p:spPr>
        <p:txBody>
          <a:bodyPr wrap="square" rtlCol="0">
            <a:spAutoFit/>
          </a:bodyPr>
          <a:lstStyle/>
          <a:p>
            <a:r>
              <a:rPr lang="en-ZA" sz="1000" b="1" i="1" dirty="0">
                <a:solidFill>
                  <a:srgbClr val="000000"/>
                </a:solidFill>
                <a:latin typeface="Calibri" panose="020F0502020204030204" pitchFamily="34" charset="0"/>
              </a:rPr>
              <a:t>Source: IMF, World Economic Outlook (July 2017)</a:t>
            </a:r>
          </a:p>
        </p:txBody>
      </p:sp>
      <p:sp>
        <p:nvSpPr>
          <p:cNvPr id="7" name="Slide Number Placeholder 6"/>
          <p:cNvSpPr>
            <a:spLocks noGrp="1"/>
          </p:cNvSpPr>
          <p:nvPr>
            <p:ph type="sldNum" sz="quarter" idx="12"/>
          </p:nvPr>
        </p:nvSpPr>
        <p:spPr/>
        <p:txBody>
          <a:bodyPr/>
          <a:lstStyle/>
          <a:p>
            <a:fld id="{DE71412C-9B9C-447F-B548-61EF3FD6F2EC}" type="slidenum">
              <a:rPr lang="en-ZA" smtClean="0"/>
              <a:pPr/>
              <a:t>4</a:t>
            </a:fld>
            <a:endParaRPr lang="en-ZA" dirty="0"/>
          </a:p>
        </p:txBody>
      </p:sp>
    </p:spTree>
    <p:extLst>
      <p:ext uri="{BB962C8B-B14F-4D97-AF65-F5344CB8AC3E}">
        <p14:creationId xmlns:p14="http://schemas.microsoft.com/office/powerpoint/2010/main" xmlns="" val="3505823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44" y="764704"/>
            <a:ext cx="8640960" cy="4248472"/>
          </a:xfrm>
        </p:spPr>
        <p:txBody>
          <a:bodyPr>
            <a:noAutofit/>
          </a:bodyPr>
          <a:lstStyle/>
          <a:p>
            <a:pPr marL="0" lvl="0" indent="0" algn="just"/>
            <a:r>
              <a:rPr lang="en-ZA" dirty="0">
                <a:solidFill>
                  <a:srgbClr val="000000"/>
                </a:solidFill>
                <a:latin typeface="Segoe UI" panose="020B0502040204020203" pitchFamily="34" charset="0"/>
                <a:ea typeface="Segoe UI" panose="020B0502040204020203" pitchFamily="34" charset="0"/>
                <a:cs typeface="Segoe UI" panose="020B0502040204020203" pitchFamily="34" charset="0"/>
              </a:rPr>
              <a:t>Transfers and subsidies - Incentives </a:t>
            </a:r>
          </a:p>
          <a:p>
            <a:pPr marL="0" lvl="0" indent="0" algn="just"/>
            <a:r>
              <a:rPr lang="en-US"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In </a:t>
            </a: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pursuit of the department’s mandate to facilitate the transformation of the economy to promote industrial development, investment, competitiveness and employment creation, an amount of R525 million or 40% was disbursed to companies</a:t>
            </a:r>
            <a:r>
              <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 The variance of 60% is mainly due to:</a:t>
            </a:r>
          </a:p>
          <a:p>
            <a:pPr algn="just">
              <a:buFont typeface="Wingdings" panose="05000000000000000000" pitchFamily="2" charset="2"/>
              <a:buChar char="q"/>
            </a:pPr>
            <a:r>
              <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Outstanding compliance documentation required from applicants to finalise claims.</a:t>
            </a:r>
          </a:p>
          <a:p>
            <a:pPr lvl="0" algn="just">
              <a:buFont typeface="Wingdings" panose="05000000000000000000" pitchFamily="2" charset="2"/>
              <a:buChar char="q"/>
            </a:pP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Claims that could not be processed as they were found to be non-compliant with the guidelines.</a:t>
            </a:r>
          </a:p>
          <a:p>
            <a:pPr algn="just">
              <a:buFont typeface="Wingdings" panose="05000000000000000000" pitchFamily="2" charset="2"/>
              <a:buChar char="q"/>
            </a:pP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Funding agreements are still being finalised</a:t>
            </a:r>
            <a:r>
              <a:rPr lang="en-US"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ZA"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lvl="0" indent="0" algn="just"/>
            <a:r>
              <a:rPr lang="en-ZA" sz="1800" dirty="0">
                <a:solidFill>
                  <a:srgbClr val="000000"/>
                </a:solidFill>
                <a:latin typeface="Segoe UI" panose="020B0502040204020203" pitchFamily="34" charset="0"/>
                <a:ea typeface="Segoe UI" panose="020B0502040204020203" pitchFamily="34" charset="0"/>
                <a:cs typeface="Segoe UI" panose="020B0502040204020203" pitchFamily="34" charset="0"/>
              </a:rPr>
              <a:t>Transfers and subsidies – other transfers </a:t>
            </a:r>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lvl="0" algn="just">
              <a:buFont typeface="Wingdings" panose="05000000000000000000" pitchFamily="2" charset="2"/>
              <a:buChar char="q"/>
            </a:pPr>
            <a:r>
              <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Included under other transfers are funds disbursed to public corporations, departmental agencies, non-profit organisations as well as foreign governments and international organisations. For the reporting period, an amount of </a:t>
            </a: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R813 million or 95% against the YTD projections of R858 million</a:t>
            </a:r>
            <a:r>
              <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 was disbursed.</a:t>
            </a:r>
          </a:p>
          <a:p>
            <a:endParaRPr lang="en-ZA" b="0" dirty="0">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11250" y="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b="1" dirty="0">
                <a:solidFill>
                  <a:srgbClr val="FFFFFF"/>
                </a:solidFill>
                <a:effectLst>
                  <a:outerShdw blurRad="38100" dist="38100" dir="2700000" algn="tl">
                    <a:srgbClr val="000000">
                      <a:alpha val="43137"/>
                    </a:srgbClr>
                  </a:outerShdw>
                </a:effectLst>
                <a:latin typeface="Arial" pitchFamily="34" charset="0"/>
                <a:cs typeface="Arial" pitchFamily="34" charset="0"/>
              </a:rPr>
              <a:t>Financial </a:t>
            </a:r>
            <a:r>
              <a:rPr lang="en-ZA"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performance </a:t>
            </a:r>
            <a:r>
              <a:rPr lang="en-ZA" b="1" dirty="0" err="1" smtClean="0">
                <a:solidFill>
                  <a:srgbClr val="FFFFFF"/>
                </a:solidFill>
                <a:effectLst>
                  <a:outerShdw blurRad="38100" dist="38100" dir="2700000" algn="tl">
                    <a:srgbClr val="000000">
                      <a:alpha val="43137"/>
                    </a:srgbClr>
                  </a:outerShdw>
                </a:effectLst>
                <a:latin typeface="Arial" pitchFamily="34" charset="0"/>
                <a:cs typeface="Arial" pitchFamily="34" charset="0"/>
              </a:rPr>
              <a:t>cont</a:t>
            </a:r>
            <a:r>
              <a:rPr lang="en-ZA"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 </a:t>
            </a:r>
            <a:endParaRPr lang="en-US" b="1" dirty="0">
              <a:ln w="11430"/>
              <a:solidFill>
                <a:srgbClr val="FFFFFF"/>
              </a:solidFill>
            </a:endParaRPr>
          </a:p>
        </p:txBody>
      </p:sp>
      <p:sp>
        <p:nvSpPr>
          <p:cNvPr id="4" name="Slide Number Placeholder 3"/>
          <p:cNvSpPr>
            <a:spLocks noGrp="1"/>
          </p:cNvSpPr>
          <p:nvPr>
            <p:ph type="sldNum" sz="quarter" idx="12"/>
          </p:nvPr>
        </p:nvSpPr>
        <p:spPr/>
        <p:txBody>
          <a:bodyPr/>
          <a:lstStyle/>
          <a:p>
            <a:fld id="{DE71412C-9B9C-447F-B548-61EF3FD6F2EC}" type="slidenum">
              <a:rPr lang="en-ZA" smtClean="0"/>
              <a:pPr/>
              <a:t>40</a:t>
            </a:fld>
            <a:endParaRPr lang="en-ZA" dirty="0"/>
          </a:p>
        </p:txBody>
      </p:sp>
    </p:spTree>
    <p:extLst>
      <p:ext uri="{BB962C8B-B14F-4D97-AF65-F5344CB8AC3E}">
        <p14:creationId xmlns:p14="http://schemas.microsoft.com/office/powerpoint/2010/main" xmlns="" val="3782867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640960" cy="4248472"/>
          </a:xfrm>
        </p:spPr>
        <p:txBody>
          <a:bodyPr>
            <a:normAutofit/>
          </a:bodyPr>
          <a:lstStyle/>
          <a:p>
            <a:pPr marL="0" indent="0" algn="just" fontAlgn="base">
              <a:spcAft>
                <a:spcPct val="0"/>
              </a:spcAft>
            </a:pPr>
            <a:r>
              <a:rPr lang="en-ZA"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Payments </a:t>
            </a:r>
            <a:r>
              <a:rPr lang="en-ZA" sz="1800" dirty="0">
                <a:solidFill>
                  <a:srgbClr val="000000"/>
                </a:solidFill>
                <a:latin typeface="Segoe UI" panose="020B0502040204020203" pitchFamily="34" charset="0"/>
                <a:ea typeface="Segoe UI" panose="020B0502040204020203" pitchFamily="34" charset="0"/>
                <a:cs typeface="Segoe UI" panose="020B0502040204020203" pitchFamily="34" charset="0"/>
              </a:rPr>
              <a:t>for capital </a:t>
            </a:r>
            <a:r>
              <a:rPr lang="en-ZA" sz="18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assets</a:t>
            </a:r>
          </a:p>
          <a:p>
            <a:pPr algn="just" fontAlgn="base">
              <a:spcAft>
                <a:spcPct val="0"/>
              </a:spcAft>
              <a:buFont typeface="Wingdings" panose="05000000000000000000" pitchFamily="2" charset="2"/>
              <a:buChar char="q"/>
            </a:pP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As at 30 June 2017, the department’s spending on payments for capital assets was R15 million against the YTD projections of R3.6 </a:t>
            </a:r>
            <a:r>
              <a:rPr lang="en-US" sz="1800" b="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million. </a:t>
            </a:r>
            <a:r>
              <a:rPr lang="en-US" sz="1800" b="0" dirty="0">
                <a:solidFill>
                  <a:srgbClr val="000000"/>
                </a:solidFill>
                <a:latin typeface="Segoe UI" panose="020B0502040204020203" pitchFamily="34" charset="0"/>
                <a:ea typeface="Segoe UI" panose="020B0502040204020203" pitchFamily="34" charset="0"/>
                <a:cs typeface="Segoe UI" panose="020B0502040204020203" pitchFamily="34" charset="0"/>
              </a:rPr>
              <a:t>However, it should be noted that although expenditure is more than the YTD projections it is still within the allocated budget. This was as a result of payments made for the Turnkey backup solution, which commenced in the 2016/17 financial year but finalised in the 2017/18 financial year. </a:t>
            </a:r>
            <a:endParaRPr lang="en-ZA" sz="1800" b="0"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2"/>
          <p:cNvSpPr txBox="1">
            <a:spLocks noChangeArrowheads="1"/>
          </p:cNvSpPr>
          <p:nvPr/>
        </p:nvSpPr>
        <p:spPr>
          <a:xfrm>
            <a:off x="11250" y="0"/>
            <a:ext cx="9132749" cy="562372"/>
          </a:xfrm>
          <a:prstGeom prst="rect">
            <a:avLst/>
          </a:prstGeom>
          <a:solidFill>
            <a:schemeClr val="accent2"/>
          </a:solidFill>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defRPr/>
            </a:pPr>
            <a:r>
              <a:rPr lang="en-ZA" b="1" dirty="0">
                <a:solidFill>
                  <a:srgbClr val="FFFFFF"/>
                </a:solidFill>
                <a:effectLst>
                  <a:outerShdw blurRad="38100" dist="38100" dir="2700000" algn="tl">
                    <a:srgbClr val="000000">
                      <a:alpha val="43137"/>
                    </a:srgbClr>
                  </a:outerShdw>
                </a:effectLst>
                <a:latin typeface="Arial" pitchFamily="34" charset="0"/>
                <a:cs typeface="Arial" pitchFamily="34" charset="0"/>
              </a:rPr>
              <a:t>Financial performance </a:t>
            </a:r>
            <a:r>
              <a:rPr lang="en-ZA" b="1" dirty="0" err="1">
                <a:solidFill>
                  <a:srgbClr val="FFFFFF"/>
                </a:solidFill>
                <a:effectLst>
                  <a:outerShdw blurRad="38100" dist="38100" dir="2700000" algn="tl">
                    <a:srgbClr val="000000">
                      <a:alpha val="43137"/>
                    </a:srgbClr>
                  </a:outerShdw>
                </a:effectLst>
                <a:latin typeface="Arial" pitchFamily="34" charset="0"/>
                <a:cs typeface="Arial" pitchFamily="34" charset="0"/>
              </a:rPr>
              <a:t>cont</a:t>
            </a:r>
            <a:r>
              <a:rPr lang="en-ZA" b="1" dirty="0">
                <a:solidFill>
                  <a:srgbClr val="FFFFFF"/>
                </a:solidFill>
                <a:effectLst>
                  <a:outerShdw blurRad="38100" dist="38100" dir="2700000" algn="tl">
                    <a:srgbClr val="000000">
                      <a:alpha val="43137"/>
                    </a:srgbClr>
                  </a:outerShdw>
                </a:effectLst>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fld id="{DE71412C-9B9C-447F-B548-61EF3FD6F2EC}" type="slidenum">
              <a:rPr lang="en-ZA" smtClean="0"/>
              <a:pPr/>
              <a:t>41</a:t>
            </a:fld>
            <a:endParaRPr lang="en-ZA" dirty="0"/>
          </a:p>
        </p:txBody>
      </p:sp>
    </p:spTree>
    <p:extLst>
      <p:ext uri="{BB962C8B-B14F-4D97-AF65-F5344CB8AC3E}">
        <p14:creationId xmlns:p14="http://schemas.microsoft.com/office/powerpoint/2010/main" xmlns="" val="32689599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41949" y="2048782"/>
            <a:ext cx="6632748" cy="1207509"/>
          </a:xfrm>
        </p:spPr>
        <p:txBody>
          <a:bodyPr/>
          <a:lstStyle/>
          <a:p>
            <a:r>
              <a:rPr lang="en-US"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FIRST QUARTER Performance INFORMATION</a:t>
            </a:r>
            <a:endParaRPr lang="en-ZA" dirty="0"/>
          </a:p>
        </p:txBody>
      </p:sp>
      <p:sp>
        <p:nvSpPr>
          <p:cNvPr id="3" name="Text Placeholder 2"/>
          <p:cNvSpPr>
            <a:spLocks noGrp="1"/>
          </p:cNvSpPr>
          <p:nvPr>
            <p:ph type="body" idx="1"/>
          </p:nvPr>
        </p:nvSpPr>
        <p:spPr/>
        <p:txBody>
          <a:bodyPr/>
          <a:lstStyle/>
          <a:p>
            <a:r>
              <a:rPr lang="en-ZA" dirty="0" smtClean="0"/>
              <a:t>As at 3o June 2017</a:t>
            </a:r>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42</a:t>
            </a:fld>
            <a:endParaRPr lang="en-ZA"/>
          </a:p>
        </p:txBody>
      </p:sp>
    </p:spTree>
    <p:extLst>
      <p:ext uri="{BB962C8B-B14F-4D97-AF65-F5344CB8AC3E}">
        <p14:creationId xmlns:p14="http://schemas.microsoft.com/office/powerpoint/2010/main" xmlns="" val="261835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cs typeface="Segoe UI" panose="020B0502040204020203" pitchFamily="34" charset="0"/>
              </a:rPr>
              <a:t>FIRST QUARTER PERFORMANCE INFORMATION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707415723"/>
              </p:ext>
            </p:extLst>
          </p:nvPr>
        </p:nvGraphicFramePr>
        <p:xfrm>
          <a:off x="11247" y="659957"/>
          <a:ext cx="9111378" cy="5211191"/>
        </p:xfrm>
        <a:graphic>
          <a:graphicData uri="http://schemas.openxmlformats.org/drawingml/2006/table">
            <a:tbl>
              <a:tblPr/>
              <a:tblGrid>
                <a:gridCol w="1518563">
                  <a:extLst>
                    <a:ext uri="{9D8B030D-6E8A-4147-A177-3AD203B41FA5}">
                      <a16:colId xmlns:a16="http://schemas.microsoft.com/office/drawing/2014/main" xmlns="" val="561793241"/>
                    </a:ext>
                  </a:extLst>
                </a:gridCol>
                <a:gridCol w="1518563">
                  <a:extLst>
                    <a:ext uri="{9D8B030D-6E8A-4147-A177-3AD203B41FA5}">
                      <a16:colId xmlns:a16="http://schemas.microsoft.com/office/drawing/2014/main" xmlns="" val="2634529109"/>
                    </a:ext>
                  </a:extLst>
                </a:gridCol>
                <a:gridCol w="1518563">
                  <a:extLst>
                    <a:ext uri="{9D8B030D-6E8A-4147-A177-3AD203B41FA5}">
                      <a16:colId xmlns:a16="http://schemas.microsoft.com/office/drawing/2014/main" xmlns="" val="3196115850"/>
                    </a:ext>
                  </a:extLst>
                </a:gridCol>
                <a:gridCol w="1518563">
                  <a:extLst>
                    <a:ext uri="{9D8B030D-6E8A-4147-A177-3AD203B41FA5}">
                      <a16:colId xmlns:a16="http://schemas.microsoft.com/office/drawing/2014/main" xmlns="" val="2231021098"/>
                    </a:ext>
                  </a:extLst>
                </a:gridCol>
                <a:gridCol w="1518563">
                  <a:extLst>
                    <a:ext uri="{9D8B030D-6E8A-4147-A177-3AD203B41FA5}">
                      <a16:colId xmlns:a16="http://schemas.microsoft.com/office/drawing/2014/main" xmlns="" val="189748700"/>
                    </a:ext>
                  </a:extLst>
                </a:gridCol>
                <a:gridCol w="1518563">
                  <a:extLst>
                    <a:ext uri="{9D8B030D-6E8A-4147-A177-3AD203B41FA5}">
                      <a16:colId xmlns:a16="http://schemas.microsoft.com/office/drawing/2014/main" xmlns="" val="790755733"/>
                    </a:ext>
                  </a:extLst>
                </a:gridCol>
              </a:tblGrid>
              <a:tr h="123052">
                <a:tc gridSpan="6">
                  <a:txBody>
                    <a:bodyPr/>
                    <a:lstStyle/>
                    <a:p>
                      <a:pPr algn="ctr" fontAlgn="b"/>
                      <a:r>
                        <a:rPr lang="en-ZA" sz="800" b="1" i="0" u="none" strike="noStrike">
                          <a:solidFill>
                            <a:srgbClr val="008000"/>
                          </a:solidFill>
                          <a:effectLst/>
                          <a:latin typeface="Arial" panose="020B0604020202020204" pitchFamily="34" charset="0"/>
                        </a:rPr>
                        <a:t>DEPARTMENT OF TRADE AND INDUSTRY</a:t>
                      </a:r>
                    </a:p>
                  </a:txBody>
                  <a:tcPr marL="1023" marR="1023" marT="10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5981138"/>
                  </a:ext>
                </a:extLst>
              </a:tr>
              <a:tr h="123052">
                <a:tc rowSpan="3">
                  <a:txBody>
                    <a:bodyPr/>
                    <a:lstStyle/>
                    <a:p>
                      <a:pPr algn="ctr" fontAlgn="ctr"/>
                      <a:r>
                        <a:rPr lang="en-ZA" sz="800" b="1" i="0" u="none" strike="noStrike">
                          <a:solidFill>
                            <a:srgbClr val="000000"/>
                          </a:solidFill>
                          <a:effectLst/>
                          <a:latin typeface="Calibri" panose="020F0502020204030204" pitchFamily="34" charset="0"/>
                        </a:rPr>
                        <a:t>Programme / </a:t>
                      </a:r>
                      <a:br>
                        <a:rPr lang="en-ZA" sz="800" b="1" i="0" u="none" strike="noStrike">
                          <a:solidFill>
                            <a:srgbClr val="000000"/>
                          </a:solidFill>
                          <a:effectLst/>
                          <a:latin typeface="Calibri" panose="020F0502020204030204" pitchFamily="34" charset="0"/>
                        </a:rPr>
                      </a:br>
                      <a:r>
                        <a:rPr lang="en-ZA" sz="800" b="1" i="0" u="none" strike="noStrike">
                          <a:solidFill>
                            <a:srgbClr val="000000"/>
                          </a:solidFill>
                          <a:effectLst/>
                          <a:latin typeface="Calibri" panose="020F0502020204030204" pitchFamily="34" charset="0"/>
                        </a:rPr>
                        <a:t>Sub-Programme / Performance Indicators</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ZA" sz="800" b="1" i="0" u="none" strike="noStrike">
                          <a:solidFill>
                            <a:srgbClr val="000000"/>
                          </a:solidFill>
                          <a:effectLst/>
                          <a:latin typeface="Calibri" panose="020F0502020204030204" pitchFamily="34" charset="0"/>
                        </a:rPr>
                        <a:t>2017/18 Annual Target as per Annual Performance Plan (APP)</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en-ZA" sz="800" b="1" i="0" u="none" strike="noStrike">
                          <a:solidFill>
                            <a:srgbClr val="000000"/>
                          </a:solidFill>
                          <a:effectLst/>
                          <a:latin typeface="Calibri" panose="020F0502020204030204" pitchFamily="34" charset="0"/>
                        </a:rPr>
                        <a:t>Quarter 1 Progress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gridSpan="2">
                  <a:txBody>
                    <a:bodyPr/>
                    <a:lstStyle/>
                    <a:p>
                      <a:pPr algn="ctr" fontAlgn="b"/>
                      <a:r>
                        <a:rPr lang="en-ZA" sz="800" b="1" i="0" u="none" strike="noStrike">
                          <a:solidFill>
                            <a:srgbClr val="000000"/>
                          </a:solidFill>
                          <a:effectLst/>
                          <a:latin typeface="Calibri" panose="020F0502020204030204" pitchFamily="34" charset="0"/>
                        </a:rPr>
                        <a:t>Comments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3615503032"/>
                  </a:ext>
                </a:extLst>
              </a:tr>
              <a:tr h="103209">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p>
                      <a:pPr algn="ctr" fontAlgn="b"/>
                      <a:r>
                        <a:rPr lang="en-ZA" sz="800" b="1" i="0" u="none" strike="noStrike">
                          <a:solidFill>
                            <a:srgbClr val="000000"/>
                          </a:solidFill>
                          <a:effectLst/>
                          <a:latin typeface="Calibri" panose="020F0502020204030204" pitchFamily="34" charset="0"/>
                        </a:rPr>
                        <a:t>Reason for Deviation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800" b="1" i="0" u="none" strike="noStrike">
                          <a:solidFill>
                            <a:srgbClr val="000000"/>
                          </a:solidFill>
                          <a:effectLst/>
                          <a:latin typeface="Calibri" panose="020F0502020204030204" pitchFamily="34" charset="0"/>
                        </a:rPr>
                        <a:t>Corrective Action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0730672"/>
                  </a:ext>
                </a:extLst>
              </a:tr>
              <a:tr h="214892">
                <a:tc vMerge="1">
                  <a:txBody>
                    <a:bodyPr/>
                    <a:lstStyle/>
                    <a:p>
                      <a:endParaRPr lang="en-ZA"/>
                    </a:p>
                  </a:txBody>
                  <a:tcPr/>
                </a:tc>
                <a:tc vMerge="1">
                  <a:txBody>
                    <a:bodyPr/>
                    <a:lstStyle/>
                    <a:p>
                      <a:endParaRPr lang="en-ZA"/>
                    </a:p>
                  </a:txBody>
                  <a:tcPr/>
                </a:tc>
                <a:tc>
                  <a:txBody>
                    <a:bodyPr/>
                    <a:lstStyle/>
                    <a:p>
                      <a:pPr algn="ctr" fontAlgn="b"/>
                      <a:r>
                        <a:rPr lang="en-ZA" sz="800" b="1" i="0" u="none" strike="noStrike">
                          <a:solidFill>
                            <a:srgbClr val="000000"/>
                          </a:solidFill>
                          <a:effectLst/>
                          <a:latin typeface="Calibri" panose="020F0502020204030204" pitchFamily="34" charset="0"/>
                        </a:rPr>
                        <a:t> Quarter 1 Target as per APP</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a:solidFill>
                            <a:srgbClr val="000000"/>
                          </a:solidFill>
                          <a:effectLst/>
                          <a:latin typeface="Calibri" panose="020F0502020204030204" pitchFamily="34" charset="0"/>
                        </a:rPr>
                        <a:t>Quarter 1 Output – Preliminary</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454559235"/>
                  </a:ext>
                </a:extLst>
              </a:tr>
              <a:tr h="123052">
                <a:tc gridSpan="6">
                  <a:txBody>
                    <a:bodyPr/>
                    <a:lstStyle/>
                    <a:p>
                      <a:pPr algn="ctr" fontAlgn="ctr"/>
                      <a:r>
                        <a:rPr lang="en-ZA" sz="800" b="1" i="0" u="none" strike="noStrike">
                          <a:solidFill>
                            <a:srgbClr val="000000"/>
                          </a:solidFill>
                          <a:effectLst/>
                          <a:latin typeface="Calibri" panose="020F0502020204030204" pitchFamily="34" charset="0"/>
                        </a:rPr>
                        <a:t> </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85551048"/>
                  </a:ext>
                </a:extLst>
              </a:tr>
              <a:tr h="123052">
                <a:tc gridSpan="2">
                  <a:txBody>
                    <a:bodyPr/>
                    <a:lstStyle/>
                    <a:p>
                      <a:pPr algn="l" fontAlgn="b"/>
                      <a:r>
                        <a:rPr lang="en-ZA" sz="800" b="1" i="0" u="none" strike="noStrike">
                          <a:solidFill>
                            <a:srgbClr val="000000"/>
                          </a:solidFill>
                          <a:effectLst/>
                          <a:latin typeface="Calibri" panose="020F0502020204030204" pitchFamily="34" charset="0"/>
                        </a:rPr>
                        <a:t>Programme 1: Administration</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a:txBody>
                    <a:bodyPr/>
                    <a:lstStyle/>
                    <a:p>
                      <a:pPr algn="l" fontAlgn="b"/>
                      <a:r>
                        <a:rPr lang="en-ZA" sz="800" b="0"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0"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989333651"/>
                  </a:ext>
                </a:extLst>
              </a:tr>
              <a:tr h="953035">
                <a:tc>
                  <a:txBody>
                    <a:bodyPr/>
                    <a:lstStyle/>
                    <a:p>
                      <a:pPr algn="l" fontAlgn="t"/>
                      <a:r>
                        <a:rPr lang="en-ZA" sz="800" b="0" i="0" u="none" strike="noStrike">
                          <a:solidFill>
                            <a:srgbClr val="000000"/>
                          </a:solidFill>
                          <a:effectLst/>
                          <a:latin typeface="Calibri" panose="020F0502020204030204" pitchFamily="34" charset="0"/>
                        </a:rPr>
                        <a:t>3.1 Percentage (%) of staff turnover (unexpected)</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6,80%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1,70%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1,50%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Turnover projected was less than actual terminations against the annualised target of 1.7%.</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Permanent: 0.8%</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Additional (Contracts): 0.07%</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Interns: 0.6%</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7718320"/>
                  </a:ext>
                </a:extLst>
              </a:tr>
              <a:tr h="631098">
                <a:tc>
                  <a:txBody>
                    <a:bodyPr/>
                    <a:lstStyle/>
                    <a:p>
                      <a:pPr algn="l" fontAlgn="t"/>
                      <a:r>
                        <a:rPr lang="en-ZA" sz="800" b="0" i="0" u="none" strike="noStrike">
                          <a:solidFill>
                            <a:srgbClr val="000000"/>
                          </a:solidFill>
                          <a:effectLst/>
                          <a:latin typeface="Calibri" panose="020F0502020204030204" pitchFamily="34" charset="0"/>
                        </a:rPr>
                        <a:t>3.2. Percentage (%) of people with disability employed</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3,50%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3,20%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3.34%</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Decrease in establishment numbers due to terminations increased disability percentage</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2564422"/>
                  </a:ext>
                </a:extLst>
              </a:tr>
              <a:tr h="479312">
                <a:tc>
                  <a:txBody>
                    <a:bodyPr/>
                    <a:lstStyle/>
                    <a:p>
                      <a:pPr algn="l" fontAlgn="t"/>
                      <a:r>
                        <a:rPr lang="en-ZA" sz="800" b="0" i="0" u="none" strike="noStrike">
                          <a:solidFill>
                            <a:srgbClr val="000000"/>
                          </a:solidFill>
                          <a:effectLst/>
                          <a:latin typeface="Calibri" panose="020F0502020204030204" pitchFamily="34" charset="0"/>
                        </a:rPr>
                        <a:t>3.3 Percentage (%) of Women employed in senior management positions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50%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48%</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50%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One male employee retired and this caused an increase in the percentage</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9640325"/>
                  </a:ext>
                </a:extLst>
              </a:tr>
              <a:tr h="1058483">
                <a:tc>
                  <a:txBody>
                    <a:bodyPr/>
                    <a:lstStyle/>
                    <a:p>
                      <a:pPr algn="l" fontAlgn="t"/>
                      <a:r>
                        <a:rPr lang="en-ZA" sz="800" b="0" i="0" u="none" strike="noStrike">
                          <a:solidFill>
                            <a:srgbClr val="000000"/>
                          </a:solidFill>
                          <a:effectLst/>
                          <a:latin typeface="Calibri" panose="020F0502020204030204" pitchFamily="34" charset="0"/>
                        </a:rPr>
                        <a:t>3.4 Eligible creditors’ payments processed within legal timeframes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dirty="0">
                          <a:solidFill>
                            <a:srgbClr val="000000"/>
                          </a:solidFill>
                          <a:effectLst/>
                          <a:latin typeface="Calibri" panose="020F0502020204030204" pitchFamily="34" charset="0"/>
                        </a:rPr>
                        <a:t>All eligible creditors’ payments made within 30 days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All eligible creditors’ payments made within 30 days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All eligible creditors’ payments made within 30 days</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(43% of 4 144 creditors invoices were processed within 15 days and  the remainder within 30 days)</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More stringent reviews on turnaround times on daily statistics</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2697922"/>
                  </a:ext>
                </a:extLst>
              </a:tr>
              <a:tr h="714976">
                <a:tc>
                  <a:txBody>
                    <a:bodyPr/>
                    <a:lstStyle/>
                    <a:p>
                      <a:pPr algn="l" fontAlgn="t"/>
                      <a:r>
                        <a:rPr lang="en-ZA" sz="800" b="0" i="0" u="none" strike="noStrike">
                          <a:solidFill>
                            <a:srgbClr val="000000"/>
                          </a:solidFill>
                          <a:effectLst/>
                          <a:latin typeface="Calibri" panose="020F0502020204030204" pitchFamily="34" charset="0"/>
                        </a:rPr>
                        <a:t>3.5 Number of outreach engagements and exhibitions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65 outreach engagements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20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12</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Slow demand  of outreach engagements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The demand  has started to pick up &amp; will not necessitate any corrective action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0622068"/>
                  </a:ext>
                </a:extLst>
              </a:tr>
              <a:tr h="531239">
                <a:tc>
                  <a:txBody>
                    <a:bodyPr/>
                    <a:lstStyle/>
                    <a:p>
                      <a:pPr algn="l" fontAlgn="t"/>
                      <a:r>
                        <a:rPr lang="en-ZA" sz="800" b="0" i="0" u="none" strike="noStrike" dirty="0">
                          <a:solidFill>
                            <a:srgbClr val="000000"/>
                          </a:solidFill>
                          <a:effectLst/>
                          <a:latin typeface="Calibri" panose="020F0502020204030204" pitchFamily="34" charset="0"/>
                        </a:rPr>
                        <a:t>3.5 Number of outreach engagements and exhibitions'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dirty="0">
                          <a:solidFill>
                            <a:srgbClr val="000000"/>
                          </a:solidFill>
                          <a:effectLst/>
                          <a:latin typeface="Calibri" panose="020F0502020204030204" pitchFamily="34" charset="0"/>
                        </a:rPr>
                        <a:t>49 exhibitions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12</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24</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Career Expos participation.</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Collaborated activities with agencies</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9730272"/>
                  </a:ext>
                </a:extLst>
              </a:tr>
            </a:tbl>
          </a:graphicData>
        </a:graphic>
      </p:graphicFrame>
      <p:sp>
        <p:nvSpPr>
          <p:cNvPr id="3" name="Slide Number Placeholder 2"/>
          <p:cNvSpPr>
            <a:spLocks noGrp="1"/>
          </p:cNvSpPr>
          <p:nvPr>
            <p:ph type="sldNum" sz="quarter" idx="12"/>
          </p:nvPr>
        </p:nvSpPr>
        <p:spPr/>
        <p:txBody>
          <a:bodyPr/>
          <a:lstStyle/>
          <a:p>
            <a:fld id="{DE71412C-9B9C-447F-B548-61EF3FD6F2EC}" type="slidenum">
              <a:rPr lang="en-ZA" smtClean="0"/>
              <a:pPr/>
              <a:t>43</a:t>
            </a:fld>
            <a:endParaRPr lang="en-ZA" dirty="0"/>
          </a:p>
        </p:txBody>
      </p:sp>
    </p:spTree>
    <p:extLst>
      <p:ext uri="{BB962C8B-B14F-4D97-AF65-F5344CB8AC3E}">
        <p14:creationId xmlns:p14="http://schemas.microsoft.com/office/powerpoint/2010/main" xmlns="" val="603811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cs typeface="Segoe UI" panose="020B0502040204020203" pitchFamily="34" charset="0"/>
              </a:rPr>
              <a:t>FIRST QUARTER PERFORMANCE INFORMATION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195824145"/>
              </p:ext>
            </p:extLst>
          </p:nvPr>
        </p:nvGraphicFramePr>
        <p:xfrm>
          <a:off x="11247" y="548682"/>
          <a:ext cx="9111378" cy="5322469"/>
        </p:xfrm>
        <a:graphic>
          <a:graphicData uri="http://schemas.openxmlformats.org/drawingml/2006/table">
            <a:tbl>
              <a:tblPr/>
              <a:tblGrid>
                <a:gridCol w="1518563">
                  <a:extLst>
                    <a:ext uri="{9D8B030D-6E8A-4147-A177-3AD203B41FA5}">
                      <a16:colId xmlns:a16="http://schemas.microsoft.com/office/drawing/2014/main" xmlns="" val="561793241"/>
                    </a:ext>
                  </a:extLst>
                </a:gridCol>
                <a:gridCol w="1518563">
                  <a:extLst>
                    <a:ext uri="{9D8B030D-6E8A-4147-A177-3AD203B41FA5}">
                      <a16:colId xmlns:a16="http://schemas.microsoft.com/office/drawing/2014/main" xmlns="" val="2634529109"/>
                    </a:ext>
                  </a:extLst>
                </a:gridCol>
                <a:gridCol w="1518563">
                  <a:extLst>
                    <a:ext uri="{9D8B030D-6E8A-4147-A177-3AD203B41FA5}">
                      <a16:colId xmlns:a16="http://schemas.microsoft.com/office/drawing/2014/main" xmlns="" val="3196115850"/>
                    </a:ext>
                  </a:extLst>
                </a:gridCol>
                <a:gridCol w="1518563">
                  <a:extLst>
                    <a:ext uri="{9D8B030D-6E8A-4147-A177-3AD203B41FA5}">
                      <a16:colId xmlns:a16="http://schemas.microsoft.com/office/drawing/2014/main" xmlns="" val="2231021098"/>
                    </a:ext>
                  </a:extLst>
                </a:gridCol>
                <a:gridCol w="1518563">
                  <a:extLst>
                    <a:ext uri="{9D8B030D-6E8A-4147-A177-3AD203B41FA5}">
                      <a16:colId xmlns:a16="http://schemas.microsoft.com/office/drawing/2014/main" xmlns="" val="189748700"/>
                    </a:ext>
                  </a:extLst>
                </a:gridCol>
                <a:gridCol w="1518563">
                  <a:extLst>
                    <a:ext uri="{9D8B030D-6E8A-4147-A177-3AD203B41FA5}">
                      <a16:colId xmlns:a16="http://schemas.microsoft.com/office/drawing/2014/main" xmlns="" val="790755733"/>
                    </a:ext>
                  </a:extLst>
                </a:gridCol>
              </a:tblGrid>
              <a:tr h="291213">
                <a:tc gridSpan="6">
                  <a:txBody>
                    <a:bodyPr/>
                    <a:lstStyle/>
                    <a:p>
                      <a:pPr algn="ctr" fontAlgn="b"/>
                      <a:r>
                        <a:rPr lang="en-ZA" sz="1100" b="1" i="0" u="none" strike="noStrike">
                          <a:solidFill>
                            <a:srgbClr val="008000"/>
                          </a:solidFill>
                          <a:effectLst/>
                          <a:latin typeface="Arial" panose="020B0604020202020204" pitchFamily="34" charset="0"/>
                        </a:rPr>
                        <a:t>DEPARTMENT OF TRADE AND INDUSTRY</a:t>
                      </a:r>
                    </a:p>
                  </a:txBody>
                  <a:tcPr marL="1023" marR="1023" marT="10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5981138"/>
                  </a:ext>
                </a:extLst>
              </a:tr>
              <a:tr h="291213">
                <a:tc rowSpan="3">
                  <a:txBody>
                    <a:bodyPr/>
                    <a:lstStyle/>
                    <a:p>
                      <a:pPr algn="ctr" fontAlgn="ctr"/>
                      <a:r>
                        <a:rPr lang="en-ZA" sz="1100" b="1" i="0" u="none" strike="noStrike">
                          <a:solidFill>
                            <a:srgbClr val="000000"/>
                          </a:solidFill>
                          <a:effectLst/>
                          <a:latin typeface="Calibri" panose="020F0502020204030204" pitchFamily="34" charset="0"/>
                        </a:rPr>
                        <a:t>Programme / </a:t>
                      </a:r>
                      <a:br>
                        <a:rPr lang="en-ZA" sz="1100" b="1" i="0" u="none" strike="noStrike">
                          <a:solidFill>
                            <a:srgbClr val="000000"/>
                          </a:solidFill>
                          <a:effectLst/>
                          <a:latin typeface="Calibri" panose="020F0502020204030204" pitchFamily="34" charset="0"/>
                        </a:rPr>
                      </a:br>
                      <a:r>
                        <a:rPr lang="en-ZA" sz="1100" b="1" i="0" u="none" strike="noStrike">
                          <a:solidFill>
                            <a:srgbClr val="000000"/>
                          </a:solidFill>
                          <a:effectLst/>
                          <a:latin typeface="Calibri" panose="020F0502020204030204" pitchFamily="34" charset="0"/>
                        </a:rPr>
                        <a:t>Sub-Programme / Performance Indicators</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ZA" sz="1100" b="1" i="0" u="none" strike="noStrike" dirty="0">
                          <a:solidFill>
                            <a:srgbClr val="000000"/>
                          </a:solidFill>
                          <a:effectLst/>
                          <a:latin typeface="Calibri" panose="020F0502020204030204" pitchFamily="34" charset="0"/>
                        </a:rPr>
                        <a:t>2017/18 Annual Target as per Annual Performance Plan (APP)</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en-ZA" sz="1100" b="1" i="0" u="none" strike="noStrike">
                          <a:solidFill>
                            <a:srgbClr val="000000"/>
                          </a:solidFill>
                          <a:effectLst/>
                          <a:latin typeface="Calibri" panose="020F0502020204030204" pitchFamily="34" charset="0"/>
                        </a:rPr>
                        <a:t>Quarter 1 Progress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gridSpan="2">
                  <a:txBody>
                    <a:bodyPr/>
                    <a:lstStyle/>
                    <a:p>
                      <a:pPr algn="ctr" fontAlgn="b"/>
                      <a:r>
                        <a:rPr lang="en-ZA" sz="1100" b="1" i="0" u="none" strike="noStrike">
                          <a:solidFill>
                            <a:srgbClr val="000000"/>
                          </a:solidFill>
                          <a:effectLst/>
                          <a:latin typeface="Calibri" panose="020F0502020204030204" pitchFamily="34" charset="0"/>
                        </a:rPr>
                        <a:t>Comments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3615503032"/>
                  </a:ext>
                </a:extLst>
              </a:tr>
              <a:tr h="244254">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p>
                      <a:pPr algn="ctr" fontAlgn="b"/>
                      <a:r>
                        <a:rPr lang="en-ZA" sz="1100" b="1" i="0" u="none" strike="noStrike">
                          <a:solidFill>
                            <a:srgbClr val="000000"/>
                          </a:solidFill>
                          <a:effectLst/>
                          <a:latin typeface="Calibri" panose="020F0502020204030204" pitchFamily="34" charset="0"/>
                        </a:rPr>
                        <a:t>Reason for Deviation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1100" b="1" i="0" u="none" strike="noStrike">
                          <a:solidFill>
                            <a:srgbClr val="000000"/>
                          </a:solidFill>
                          <a:effectLst/>
                          <a:latin typeface="Calibri" panose="020F0502020204030204" pitchFamily="34" charset="0"/>
                        </a:rPr>
                        <a:t>Corrective Action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0730672"/>
                  </a:ext>
                </a:extLst>
              </a:tr>
              <a:tr h="508558">
                <a:tc vMerge="1">
                  <a:txBody>
                    <a:bodyPr/>
                    <a:lstStyle/>
                    <a:p>
                      <a:endParaRPr lang="en-ZA"/>
                    </a:p>
                  </a:txBody>
                  <a:tcPr/>
                </a:tc>
                <a:tc vMerge="1">
                  <a:txBody>
                    <a:bodyPr/>
                    <a:lstStyle/>
                    <a:p>
                      <a:endParaRPr lang="en-ZA"/>
                    </a:p>
                  </a:txBody>
                  <a:tcPr/>
                </a:tc>
                <a:tc>
                  <a:txBody>
                    <a:bodyPr/>
                    <a:lstStyle/>
                    <a:p>
                      <a:pPr algn="ctr" fontAlgn="b"/>
                      <a:r>
                        <a:rPr lang="en-ZA" sz="1100" b="1" i="0" u="none" strike="noStrike">
                          <a:solidFill>
                            <a:srgbClr val="000000"/>
                          </a:solidFill>
                          <a:effectLst/>
                          <a:latin typeface="Calibri" panose="020F0502020204030204" pitchFamily="34" charset="0"/>
                        </a:rPr>
                        <a:t> Quarter 1 Target as per APP</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100" b="1" i="0" u="none" strike="noStrike">
                          <a:solidFill>
                            <a:srgbClr val="000000"/>
                          </a:solidFill>
                          <a:effectLst/>
                          <a:latin typeface="Calibri" panose="020F0502020204030204" pitchFamily="34" charset="0"/>
                        </a:rPr>
                        <a:t>Quarter 1 Output – Preliminary</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454559235"/>
                  </a:ext>
                </a:extLst>
              </a:tr>
              <a:tr h="291213">
                <a:tc gridSpan="6">
                  <a:txBody>
                    <a:bodyPr/>
                    <a:lstStyle/>
                    <a:p>
                      <a:pPr algn="ctr" fontAlgn="ctr"/>
                      <a:r>
                        <a:rPr lang="en-ZA" sz="1100" b="1" i="0" u="none" strike="noStrike">
                          <a:solidFill>
                            <a:srgbClr val="000000"/>
                          </a:solidFill>
                          <a:effectLst/>
                          <a:latin typeface="Calibri" panose="020F0502020204030204" pitchFamily="34" charset="0"/>
                        </a:rPr>
                        <a:t> </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85551048"/>
                  </a:ext>
                </a:extLst>
              </a:tr>
              <a:tr h="293034">
                <a:tc gridSpan="3">
                  <a:txBody>
                    <a:bodyPr/>
                    <a:lstStyle/>
                    <a:p>
                      <a:pPr algn="l" fontAlgn="b"/>
                      <a:r>
                        <a:rPr lang="en-ZA" sz="1100" b="1" i="0" u="none" strike="noStrike" dirty="0">
                          <a:solidFill>
                            <a:srgbClr val="000000"/>
                          </a:solidFill>
                          <a:effectLst/>
                          <a:latin typeface="Calibri" panose="020F0502020204030204" pitchFamily="34" charset="0"/>
                        </a:rPr>
                        <a:t>Programme 2: International Trade and Economic Development</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a:txBody>
                    <a:bodyPr/>
                    <a:lstStyle/>
                    <a:p>
                      <a:pPr algn="l" fontAlgn="b"/>
                      <a:r>
                        <a:rPr lang="en-ZA" sz="11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1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100" b="1" i="0" u="none" strike="noStrike" dirty="0">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059556982"/>
                  </a:ext>
                </a:extLst>
              </a:tr>
              <a:tr h="1134328">
                <a:tc>
                  <a:txBody>
                    <a:bodyPr/>
                    <a:lstStyle/>
                    <a:p>
                      <a:pPr algn="l" fontAlgn="t"/>
                      <a:r>
                        <a:rPr lang="en-ZA" sz="1100" b="0" i="0" u="none" strike="noStrike">
                          <a:solidFill>
                            <a:srgbClr val="000000"/>
                          </a:solidFill>
                          <a:effectLst/>
                          <a:latin typeface="Calibri" panose="020F0502020204030204" pitchFamily="34" charset="0"/>
                        </a:rPr>
                        <a:t>1.1 Number of status reports on regional economic integration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2 status reports produced on progress towards conclusion of T-FTA and CFTA trade negotiations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7310599"/>
                  </a:ext>
                </a:extLst>
              </a:tr>
              <a:tr h="1134328">
                <a:tc>
                  <a:txBody>
                    <a:bodyPr/>
                    <a:lstStyle/>
                    <a:p>
                      <a:pPr algn="l" fontAlgn="t"/>
                      <a:r>
                        <a:rPr lang="en-ZA" sz="1100" b="0" i="0" u="none" strike="noStrike">
                          <a:solidFill>
                            <a:srgbClr val="000000"/>
                          </a:solidFill>
                          <a:effectLst/>
                          <a:latin typeface="Calibri" panose="020F0502020204030204" pitchFamily="34" charset="0"/>
                        </a:rPr>
                        <a:t>1.2 Number of reports on Implementation of SADC-EU Economic Partnership Agreement (EPA)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2 status reports on implementation of the EPA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8803161"/>
                  </a:ext>
                </a:extLst>
              </a:tr>
              <a:tr h="1134328">
                <a:tc>
                  <a:txBody>
                    <a:bodyPr/>
                    <a:lstStyle/>
                    <a:p>
                      <a:pPr algn="l" fontAlgn="t"/>
                      <a:r>
                        <a:rPr lang="en-ZA" sz="1100" b="0" i="0" u="none" strike="noStrike">
                          <a:solidFill>
                            <a:srgbClr val="000000"/>
                          </a:solidFill>
                          <a:effectLst/>
                          <a:latin typeface="Calibri" panose="020F0502020204030204" pitchFamily="34" charset="0"/>
                        </a:rPr>
                        <a:t>1.3 Number of status reports on Global fora (e.g. BRICS, G20, AGOA, UK Brexit)</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4 status reports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1 status report produced on engagements in Global For 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100" b="0" i="0" u="none" strike="noStrike">
                          <a:solidFill>
                            <a:srgbClr val="000000"/>
                          </a:solidFill>
                          <a:effectLst/>
                          <a:latin typeface="Calibri" panose="020F0502020204030204" pitchFamily="34" charset="0"/>
                        </a:rPr>
                        <a:t>1 status report produced on G20, AGOA and UK Brexit</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2275262"/>
                  </a:ext>
                </a:extLst>
              </a:tr>
            </a:tbl>
          </a:graphicData>
        </a:graphic>
      </p:graphicFrame>
      <p:sp>
        <p:nvSpPr>
          <p:cNvPr id="3" name="Slide Number Placeholder 2"/>
          <p:cNvSpPr>
            <a:spLocks noGrp="1"/>
          </p:cNvSpPr>
          <p:nvPr>
            <p:ph type="sldNum" sz="quarter" idx="12"/>
          </p:nvPr>
        </p:nvSpPr>
        <p:spPr/>
        <p:txBody>
          <a:bodyPr/>
          <a:lstStyle/>
          <a:p>
            <a:fld id="{DE71412C-9B9C-447F-B548-61EF3FD6F2EC}" type="slidenum">
              <a:rPr lang="en-ZA" smtClean="0"/>
              <a:pPr/>
              <a:t>44</a:t>
            </a:fld>
            <a:endParaRPr lang="en-ZA" dirty="0"/>
          </a:p>
        </p:txBody>
      </p:sp>
    </p:spTree>
    <p:extLst>
      <p:ext uri="{BB962C8B-B14F-4D97-AF65-F5344CB8AC3E}">
        <p14:creationId xmlns:p14="http://schemas.microsoft.com/office/powerpoint/2010/main" xmlns="" val="4048851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cs typeface="Segoe UI" panose="020B0502040204020203" pitchFamily="34" charset="0"/>
              </a:rPr>
              <a:t>FIRST QUARTER PERFORMANCE INFORMATION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77785303"/>
              </p:ext>
            </p:extLst>
          </p:nvPr>
        </p:nvGraphicFramePr>
        <p:xfrm>
          <a:off x="11247" y="548682"/>
          <a:ext cx="9111378" cy="5322467"/>
        </p:xfrm>
        <a:graphic>
          <a:graphicData uri="http://schemas.openxmlformats.org/drawingml/2006/table">
            <a:tbl>
              <a:tblPr/>
              <a:tblGrid>
                <a:gridCol w="1518563">
                  <a:extLst>
                    <a:ext uri="{9D8B030D-6E8A-4147-A177-3AD203B41FA5}">
                      <a16:colId xmlns:a16="http://schemas.microsoft.com/office/drawing/2014/main" xmlns="" val="561793241"/>
                    </a:ext>
                  </a:extLst>
                </a:gridCol>
                <a:gridCol w="1518563">
                  <a:extLst>
                    <a:ext uri="{9D8B030D-6E8A-4147-A177-3AD203B41FA5}">
                      <a16:colId xmlns:a16="http://schemas.microsoft.com/office/drawing/2014/main" xmlns="" val="2634529109"/>
                    </a:ext>
                  </a:extLst>
                </a:gridCol>
                <a:gridCol w="1518563">
                  <a:extLst>
                    <a:ext uri="{9D8B030D-6E8A-4147-A177-3AD203B41FA5}">
                      <a16:colId xmlns:a16="http://schemas.microsoft.com/office/drawing/2014/main" xmlns="" val="3196115850"/>
                    </a:ext>
                  </a:extLst>
                </a:gridCol>
                <a:gridCol w="1518563">
                  <a:extLst>
                    <a:ext uri="{9D8B030D-6E8A-4147-A177-3AD203B41FA5}">
                      <a16:colId xmlns:a16="http://schemas.microsoft.com/office/drawing/2014/main" xmlns="" val="2231021098"/>
                    </a:ext>
                  </a:extLst>
                </a:gridCol>
                <a:gridCol w="1518563">
                  <a:extLst>
                    <a:ext uri="{9D8B030D-6E8A-4147-A177-3AD203B41FA5}">
                      <a16:colId xmlns:a16="http://schemas.microsoft.com/office/drawing/2014/main" xmlns="" val="189748700"/>
                    </a:ext>
                  </a:extLst>
                </a:gridCol>
                <a:gridCol w="1518563">
                  <a:extLst>
                    <a:ext uri="{9D8B030D-6E8A-4147-A177-3AD203B41FA5}">
                      <a16:colId xmlns:a16="http://schemas.microsoft.com/office/drawing/2014/main" xmlns="" val="790755733"/>
                    </a:ext>
                  </a:extLst>
                </a:gridCol>
              </a:tblGrid>
              <a:tr h="152870">
                <a:tc gridSpan="6">
                  <a:txBody>
                    <a:bodyPr/>
                    <a:lstStyle/>
                    <a:p>
                      <a:pPr algn="ctr" fontAlgn="b"/>
                      <a:r>
                        <a:rPr lang="en-ZA" sz="800" b="1" i="0" u="none" strike="noStrike" dirty="0">
                          <a:solidFill>
                            <a:srgbClr val="008000"/>
                          </a:solidFill>
                          <a:effectLst/>
                          <a:latin typeface="Arial" panose="020B0604020202020204" pitchFamily="34" charset="0"/>
                        </a:rPr>
                        <a:t>DEPARTMENT OF TRADE AND INDUSTRY</a:t>
                      </a:r>
                    </a:p>
                  </a:txBody>
                  <a:tcPr marL="1023" marR="1023" marT="10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5981138"/>
                  </a:ext>
                </a:extLst>
              </a:tr>
              <a:tr h="152870">
                <a:tc rowSpan="3">
                  <a:txBody>
                    <a:bodyPr/>
                    <a:lstStyle/>
                    <a:p>
                      <a:pPr algn="ctr" fontAlgn="ctr"/>
                      <a:r>
                        <a:rPr lang="en-ZA" sz="800" b="1" i="0" u="none" strike="noStrike">
                          <a:solidFill>
                            <a:srgbClr val="000000"/>
                          </a:solidFill>
                          <a:effectLst/>
                          <a:latin typeface="Calibri" panose="020F0502020204030204" pitchFamily="34" charset="0"/>
                        </a:rPr>
                        <a:t>Programme / </a:t>
                      </a:r>
                      <a:br>
                        <a:rPr lang="en-ZA" sz="800" b="1" i="0" u="none" strike="noStrike">
                          <a:solidFill>
                            <a:srgbClr val="000000"/>
                          </a:solidFill>
                          <a:effectLst/>
                          <a:latin typeface="Calibri" panose="020F0502020204030204" pitchFamily="34" charset="0"/>
                        </a:rPr>
                      </a:br>
                      <a:r>
                        <a:rPr lang="en-ZA" sz="800" b="1" i="0" u="none" strike="noStrike">
                          <a:solidFill>
                            <a:srgbClr val="000000"/>
                          </a:solidFill>
                          <a:effectLst/>
                          <a:latin typeface="Calibri" panose="020F0502020204030204" pitchFamily="34" charset="0"/>
                        </a:rPr>
                        <a:t>Sub-Programme / Performance Indicators</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ZA" sz="800" b="1" i="0" u="none" strike="noStrike">
                          <a:solidFill>
                            <a:srgbClr val="000000"/>
                          </a:solidFill>
                          <a:effectLst/>
                          <a:latin typeface="Calibri" panose="020F0502020204030204" pitchFamily="34" charset="0"/>
                        </a:rPr>
                        <a:t>2017/18 Annual Target as per Annual Performance Plan (APP)</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en-ZA" sz="800" b="1" i="0" u="none" strike="noStrike">
                          <a:solidFill>
                            <a:srgbClr val="000000"/>
                          </a:solidFill>
                          <a:effectLst/>
                          <a:latin typeface="Calibri" panose="020F0502020204030204" pitchFamily="34" charset="0"/>
                        </a:rPr>
                        <a:t>Quarter 1 Progress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gridSpan="2">
                  <a:txBody>
                    <a:bodyPr/>
                    <a:lstStyle/>
                    <a:p>
                      <a:pPr algn="ctr" fontAlgn="b"/>
                      <a:r>
                        <a:rPr lang="en-ZA" sz="800" b="1" i="0" u="none" strike="noStrike">
                          <a:solidFill>
                            <a:srgbClr val="000000"/>
                          </a:solidFill>
                          <a:effectLst/>
                          <a:latin typeface="Calibri" panose="020F0502020204030204" pitchFamily="34" charset="0"/>
                        </a:rPr>
                        <a:t>Comments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3615503032"/>
                  </a:ext>
                </a:extLst>
              </a:tr>
              <a:tr h="50591">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p>
                      <a:pPr algn="ctr" fontAlgn="b"/>
                      <a:r>
                        <a:rPr lang="en-ZA" sz="800" b="1" i="0" u="none" strike="noStrike">
                          <a:solidFill>
                            <a:srgbClr val="000000"/>
                          </a:solidFill>
                          <a:effectLst/>
                          <a:latin typeface="Calibri" panose="020F0502020204030204" pitchFamily="34" charset="0"/>
                        </a:rPr>
                        <a:t>Reason for Deviation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800" b="1" i="0" u="none" strike="noStrike">
                          <a:solidFill>
                            <a:srgbClr val="000000"/>
                          </a:solidFill>
                          <a:effectLst/>
                          <a:latin typeface="Calibri" panose="020F0502020204030204" pitchFamily="34" charset="0"/>
                        </a:rPr>
                        <a:t>Corrective Action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0730672"/>
                  </a:ext>
                </a:extLst>
              </a:tr>
              <a:tr h="252605">
                <a:tc vMerge="1">
                  <a:txBody>
                    <a:bodyPr/>
                    <a:lstStyle/>
                    <a:p>
                      <a:endParaRPr lang="en-ZA"/>
                    </a:p>
                  </a:txBody>
                  <a:tcPr/>
                </a:tc>
                <a:tc vMerge="1">
                  <a:txBody>
                    <a:bodyPr/>
                    <a:lstStyle/>
                    <a:p>
                      <a:endParaRPr lang="en-ZA"/>
                    </a:p>
                  </a:txBody>
                  <a:tcPr/>
                </a:tc>
                <a:tc>
                  <a:txBody>
                    <a:bodyPr/>
                    <a:lstStyle/>
                    <a:p>
                      <a:pPr algn="ctr" fontAlgn="b"/>
                      <a:r>
                        <a:rPr lang="en-ZA" sz="800" b="1" i="0" u="none" strike="noStrike">
                          <a:solidFill>
                            <a:srgbClr val="000000"/>
                          </a:solidFill>
                          <a:effectLst/>
                          <a:latin typeface="Calibri" panose="020F0502020204030204" pitchFamily="34" charset="0"/>
                        </a:rPr>
                        <a:t> Quarter 1 Target as per APP</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a:solidFill>
                            <a:srgbClr val="000000"/>
                          </a:solidFill>
                          <a:effectLst/>
                          <a:latin typeface="Calibri" panose="020F0502020204030204" pitchFamily="34" charset="0"/>
                        </a:rPr>
                        <a:t>Quarter 1 Output – Preliminary</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454559235"/>
                  </a:ext>
                </a:extLst>
              </a:tr>
              <a:tr h="152870">
                <a:tc gridSpan="6">
                  <a:txBody>
                    <a:bodyPr/>
                    <a:lstStyle/>
                    <a:p>
                      <a:pPr algn="ctr" fontAlgn="ctr"/>
                      <a:r>
                        <a:rPr lang="en-ZA" sz="800" b="1" i="0" u="none" strike="noStrike">
                          <a:solidFill>
                            <a:srgbClr val="000000"/>
                          </a:solidFill>
                          <a:effectLst/>
                          <a:latin typeface="Calibri" panose="020F0502020204030204" pitchFamily="34" charset="0"/>
                        </a:rPr>
                        <a:t> </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85551048"/>
                  </a:ext>
                </a:extLst>
              </a:tr>
              <a:tr h="152870">
                <a:tc gridSpan="3">
                  <a:txBody>
                    <a:bodyPr/>
                    <a:lstStyle/>
                    <a:p>
                      <a:pPr algn="l" fontAlgn="b"/>
                      <a:r>
                        <a:rPr lang="en-ZA" sz="800" b="1" i="0" u="none" strike="noStrike" dirty="0">
                          <a:solidFill>
                            <a:srgbClr val="000000"/>
                          </a:solidFill>
                          <a:effectLst/>
                          <a:latin typeface="Calibri" panose="020F0502020204030204" pitchFamily="34" charset="0"/>
                        </a:rPr>
                        <a:t>Programme 3: Special Economic Zones and Economic Transformation</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3272791887"/>
                  </a:ext>
                </a:extLst>
              </a:tr>
              <a:tr h="304469">
                <a:tc>
                  <a:txBody>
                    <a:bodyPr/>
                    <a:lstStyle/>
                    <a:p>
                      <a:pPr algn="l" fontAlgn="t"/>
                      <a:r>
                        <a:rPr lang="en-ZA" sz="800" b="0" i="0" u="none" strike="noStrike">
                          <a:solidFill>
                            <a:srgbClr val="000000"/>
                          </a:solidFill>
                          <a:effectLst/>
                          <a:latin typeface="Calibri" panose="020F0502020204030204" pitchFamily="34" charset="0"/>
                        </a:rPr>
                        <a:t>1.4 Number of SEZs submitted to Minister for designation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dirty="0">
                          <a:solidFill>
                            <a:srgbClr val="000000"/>
                          </a:solidFill>
                          <a:effectLst/>
                          <a:latin typeface="Calibri" panose="020F0502020204030204" pitchFamily="34" charset="0"/>
                        </a:rPr>
                        <a:t>2</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8528306"/>
                  </a:ext>
                </a:extLst>
              </a:tr>
              <a:tr h="456066">
                <a:tc>
                  <a:txBody>
                    <a:bodyPr/>
                    <a:lstStyle/>
                    <a:p>
                      <a:pPr algn="l" fontAlgn="t"/>
                      <a:r>
                        <a:rPr lang="en-ZA" sz="800" b="0" i="0" u="none" strike="noStrike">
                          <a:solidFill>
                            <a:srgbClr val="000000"/>
                          </a:solidFill>
                          <a:effectLst/>
                          <a:latin typeface="Calibri" panose="020F0502020204030204" pitchFamily="34" charset="0"/>
                        </a:rPr>
                        <a:t>1.5 Number of implementation reports on the Industrial Parks submitted to Minister</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2</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2412444"/>
                  </a:ext>
                </a:extLst>
              </a:tr>
              <a:tr h="607664">
                <a:tc>
                  <a:txBody>
                    <a:bodyPr/>
                    <a:lstStyle/>
                    <a:p>
                      <a:pPr algn="l" fontAlgn="t"/>
                      <a:r>
                        <a:rPr lang="en-ZA" sz="800" b="0" i="0" u="none" strike="noStrike">
                          <a:solidFill>
                            <a:srgbClr val="000000"/>
                          </a:solidFill>
                          <a:effectLst/>
                          <a:latin typeface="Calibri" panose="020F0502020204030204" pitchFamily="34" charset="0"/>
                        </a:rPr>
                        <a:t>1.6 Number of reports on implementation of the B-BBEE Amendment Act and Regulations submitted to the Minister</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2</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3789454"/>
                  </a:ext>
                </a:extLst>
              </a:tr>
              <a:tr h="456066">
                <a:tc>
                  <a:txBody>
                    <a:bodyPr/>
                    <a:lstStyle/>
                    <a:p>
                      <a:pPr algn="l" fontAlgn="t"/>
                      <a:r>
                        <a:rPr lang="en-ZA" sz="800" b="0" i="0" u="none" strike="noStrike">
                          <a:solidFill>
                            <a:srgbClr val="000000"/>
                          </a:solidFill>
                          <a:effectLst/>
                          <a:latin typeface="Calibri" panose="020F0502020204030204" pitchFamily="34" charset="0"/>
                        </a:rPr>
                        <a:t>1.7 Number of new BIs supported in key sectors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70 new BIs supported in IPAP sectors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20 new BIs supported in IPAP sectors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22 Bis supported in IPAP Sectors (5 Financial and 17 Non-Financial)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Due to increased advocacy there is an increase in the number of applications from BIs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946108"/>
                  </a:ext>
                </a:extLst>
              </a:tr>
              <a:tr h="152870">
                <a:tc gridSpan="2">
                  <a:txBody>
                    <a:bodyPr/>
                    <a:lstStyle/>
                    <a:p>
                      <a:pPr algn="l" fontAlgn="b"/>
                      <a:r>
                        <a:rPr lang="en-ZA" sz="800" b="1" i="0" u="none" strike="noStrike">
                          <a:solidFill>
                            <a:srgbClr val="000000"/>
                          </a:solidFill>
                          <a:effectLst/>
                          <a:latin typeface="Calibri" panose="020F0502020204030204" pitchFamily="34" charset="0"/>
                        </a:rPr>
                        <a:t>Programme 4: Industrial Development</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xmlns="" val="1674959372"/>
                  </a:ext>
                </a:extLst>
              </a:tr>
              <a:tr h="759262">
                <a:tc>
                  <a:txBody>
                    <a:bodyPr/>
                    <a:lstStyle/>
                    <a:p>
                      <a:pPr algn="l" fontAlgn="t"/>
                      <a:r>
                        <a:rPr lang="en-ZA" sz="800" b="0" i="0" u="none" strike="noStrike">
                          <a:solidFill>
                            <a:srgbClr val="000000"/>
                          </a:solidFill>
                          <a:effectLst/>
                          <a:latin typeface="Calibri" panose="020F0502020204030204" pitchFamily="34" charset="0"/>
                        </a:rPr>
                        <a:t>1.8 New iteration of IPAP submitted to Minister for tabling in Cabinet annually</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Annual Rolling IPAP 2018/19 submitted to Minister for tabling in Cabinet March 2018</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Launch the Annual Rolling IPAP 2017/18</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Launched the Annual Rolling IPAP 2017/18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on 08 May 2017.</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1870959"/>
                  </a:ext>
                </a:extLst>
              </a:tr>
              <a:tr h="456066">
                <a:tc>
                  <a:txBody>
                    <a:bodyPr/>
                    <a:lstStyle/>
                    <a:p>
                      <a:pPr algn="l" fontAlgn="t"/>
                      <a:r>
                        <a:rPr lang="en-ZA" sz="800" b="0" i="0" u="none" strike="noStrike">
                          <a:solidFill>
                            <a:srgbClr val="000000"/>
                          </a:solidFill>
                          <a:effectLst/>
                          <a:latin typeface="Calibri" panose="020F0502020204030204" pitchFamily="34" charset="0"/>
                        </a:rPr>
                        <a:t>1.9 Number of implementation reports on IPAP tabled at Minister’s Review Meetings per year</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Four</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1</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1 IPAP Q4 report prepared and presented to the Minister on 10 April 2017.</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6264275"/>
                  </a:ext>
                </a:extLst>
              </a:tr>
              <a:tr h="759262">
                <a:tc>
                  <a:txBody>
                    <a:bodyPr/>
                    <a:lstStyle/>
                    <a:p>
                      <a:pPr algn="l" fontAlgn="t"/>
                      <a:r>
                        <a:rPr lang="en-ZA" sz="800" b="0" i="0" u="none" strike="noStrike">
                          <a:solidFill>
                            <a:srgbClr val="000000"/>
                          </a:solidFill>
                          <a:effectLst/>
                          <a:latin typeface="Calibri" panose="020F0502020204030204" pitchFamily="34" charset="0"/>
                        </a:rPr>
                        <a:t>1.10 Number of designation requests prepared for Minister per year</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Two</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dirty="0">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Two (2) designation requests prepared for Minister i.e.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Pumps and MV Motors; and</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Industrial Lead Acid Batteries.</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Calibri" panose="020F0502020204030204" pitchFamily="34" charset="0"/>
                        </a:rPr>
                        <a:t>The two designations received </a:t>
                      </a:r>
                      <a:r>
                        <a:rPr lang="en-ZA" sz="800" b="0" i="0" u="none" strike="noStrike" dirty="0" smtClean="0">
                          <a:solidFill>
                            <a:srgbClr val="000000"/>
                          </a:solidFill>
                          <a:effectLst/>
                          <a:latin typeface="Calibri" panose="020F0502020204030204" pitchFamily="34" charset="0"/>
                        </a:rPr>
                        <a:t>ministerial </a:t>
                      </a:r>
                      <a:r>
                        <a:rPr lang="en-ZA" sz="800" b="0" i="0" u="none" strike="noStrike" dirty="0">
                          <a:solidFill>
                            <a:srgbClr val="000000"/>
                          </a:solidFill>
                          <a:effectLst/>
                          <a:latin typeface="Calibri" panose="020F0502020204030204" pitchFamily="34" charset="0"/>
                        </a:rPr>
                        <a:t>approval during  Q1</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7255525"/>
                  </a:ext>
                </a:extLst>
              </a:tr>
              <a:tr h="456066">
                <a:tc>
                  <a:txBody>
                    <a:bodyPr/>
                    <a:lstStyle/>
                    <a:p>
                      <a:pPr algn="l" fontAlgn="t"/>
                      <a:r>
                        <a:rPr lang="en-ZA" sz="800" b="0" i="0" u="none" strike="noStrike" dirty="0">
                          <a:solidFill>
                            <a:srgbClr val="000000"/>
                          </a:solidFill>
                          <a:effectLst/>
                          <a:latin typeface="Calibri" panose="020F0502020204030204" pitchFamily="34" charset="0"/>
                        </a:rPr>
                        <a:t>1.16 Value (Rand) of investment projects facilitated in pipeline</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R45bn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R10bn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R14.38bn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Calibri" panose="020F0502020204030204" pitchFamily="34" charset="0"/>
                        </a:rPr>
                        <a:t>Potential large projects from the Peoples Republic of China</a:t>
                      </a:r>
                      <a:br>
                        <a:rPr lang="en-ZA" sz="800" b="0" i="0" u="none" strike="noStrike" dirty="0">
                          <a:solidFill>
                            <a:srgbClr val="000000"/>
                          </a:solidFill>
                          <a:effectLst/>
                          <a:latin typeface="Calibri" panose="020F0502020204030204" pitchFamily="34" charset="0"/>
                        </a:rPr>
                      </a:br>
                      <a:endParaRPr lang="en-ZA" sz="800" b="0" i="0" u="none" strike="noStrike" dirty="0">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2877597"/>
                  </a:ext>
                </a:extLst>
              </a:tr>
            </a:tbl>
          </a:graphicData>
        </a:graphic>
      </p:graphicFrame>
      <p:sp>
        <p:nvSpPr>
          <p:cNvPr id="3" name="Slide Number Placeholder 2"/>
          <p:cNvSpPr>
            <a:spLocks noGrp="1"/>
          </p:cNvSpPr>
          <p:nvPr>
            <p:ph type="sldNum" sz="quarter" idx="12"/>
          </p:nvPr>
        </p:nvSpPr>
        <p:spPr/>
        <p:txBody>
          <a:bodyPr/>
          <a:lstStyle/>
          <a:p>
            <a:fld id="{DE71412C-9B9C-447F-B548-61EF3FD6F2EC}" type="slidenum">
              <a:rPr lang="en-ZA" smtClean="0"/>
              <a:pPr/>
              <a:t>45</a:t>
            </a:fld>
            <a:endParaRPr lang="en-ZA" dirty="0"/>
          </a:p>
        </p:txBody>
      </p:sp>
    </p:spTree>
    <p:extLst>
      <p:ext uri="{BB962C8B-B14F-4D97-AF65-F5344CB8AC3E}">
        <p14:creationId xmlns:p14="http://schemas.microsoft.com/office/powerpoint/2010/main" xmlns="" val="6567437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cs typeface="Segoe UI" panose="020B0502040204020203" pitchFamily="34" charset="0"/>
              </a:rPr>
              <a:t>FIRST QUARTER PERFORMANCE INFORMATION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950980299"/>
              </p:ext>
            </p:extLst>
          </p:nvPr>
        </p:nvGraphicFramePr>
        <p:xfrm>
          <a:off x="11247" y="548680"/>
          <a:ext cx="9111378" cy="5371641"/>
        </p:xfrm>
        <a:graphic>
          <a:graphicData uri="http://schemas.openxmlformats.org/drawingml/2006/table">
            <a:tbl>
              <a:tblPr/>
              <a:tblGrid>
                <a:gridCol w="1518563">
                  <a:extLst>
                    <a:ext uri="{9D8B030D-6E8A-4147-A177-3AD203B41FA5}">
                      <a16:colId xmlns:a16="http://schemas.microsoft.com/office/drawing/2014/main" xmlns="" val="561793241"/>
                    </a:ext>
                  </a:extLst>
                </a:gridCol>
                <a:gridCol w="1518563">
                  <a:extLst>
                    <a:ext uri="{9D8B030D-6E8A-4147-A177-3AD203B41FA5}">
                      <a16:colId xmlns:a16="http://schemas.microsoft.com/office/drawing/2014/main" xmlns="" val="2634529109"/>
                    </a:ext>
                  </a:extLst>
                </a:gridCol>
                <a:gridCol w="1518563">
                  <a:extLst>
                    <a:ext uri="{9D8B030D-6E8A-4147-A177-3AD203B41FA5}">
                      <a16:colId xmlns:a16="http://schemas.microsoft.com/office/drawing/2014/main" xmlns="" val="3196115850"/>
                    </a:ext>
                  </a:extLst>
                </a:gridCol>
                <a:gridCol w="1949280">
                  <a:extLst>
                    <a:ext uri="{9D8B030D-6E8A-4147-A177-3AD203B41FA5}">
                      <a16:colId xmlns:a16="http://schemas.microsoft.com/office/drawing/2014/main" xmlns="" val="2231021098"/>
                    </a:ext>
                  </a:extLst>
                </a:gridCol>
                <a:gridCol w="1087846">
                  <a:extLst>
                    <a:ext uri="{9D8B030D-6E8A-4147-A177-3AD203B41FA5}">
                      <a16:colId xmlns:a16="http://schemas.microsoft.com/office/drawing/2014/main" xmlns="" val="690051914"/>
                    </a:ext>
                  </a:extLst>
                </a:gridCol>
                <a:gridCol w="1518563">
                  <a:extLst>
                    <a:ext uri="{9D8B030D-6E8A-4147-A177-3AD203B41FA5}">
                      <a16:colId xmlns:a16="http://schemas.microsoft.com/office/drawing/2014/main" xmlns="" val="790755733"/>
                    </a:ext>
                  </a:extLst>
                </a:gridCol>
              </a:tblGrid>
              <a:tr h="120015">
                <a:tc gridSpan="6">
                  <a:txBody>
                    <a:bodyPr/>
                    <a:lstStyle/>
                    <a:p>
                      <a:pPr algn="ctr" fontAlgn="b"/>
                      <a:r>
                        <a:rPr lang="en-ZA" sz="800" b="1" i="0" u="none" strike="noStrike">
                          <a:solidFill>
                            <a:srgbClr val="008000"/>
                          </a:solidFill>
                          <a:effectLst/>
                          <a:latin typeface="Arial" panose="020B0604020202020204" pitchFamily="34" charset="0"/>
                        </a:rPr>
                        <a:t>DEPARTMENT OF TRADE AND INDUSTRY</a:t>
                      </a:r>
                    </a:p>
                  </a:txBody>
                  <a:tcPr marL="1023" marR="1023" marT="10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5981138"/>
                  </a:ext>
                </a:extLst>
              </a:tr>
              <a:tr h="120015">
                <a:tc rowSpan="3">
                  <a:txBody>
                    <a:bodyPr/>
                    <a:lstStyle/>
                    <a:p>
                      <a:pPr algn="ctr" fontAlgn="ctr"/>
                      <a:r>
                        <a:rPr lang="en-ZA" sz="800" b="1" i="0" u="none" strike="noStrike">
                          <a:solidFill>
                            <a:srgbClr val="000000"/>
                          </a:solidFill>
                          <a:effectLst/>
                          <a:latin typeface="Calibri" panose="020F0502020204030204" pitchFamily="34" charset="0"/>
                        </a:rPr>
                        <a:t>Programme / </a:t>
                      </a:r>
                      <a:br>
                        <a:rPr lang="en-ZA" sz="800" b="1" i="0" u="none" strike="noStrike">
                          <a:solidFill>
                            <a:srgbClr val="000000"/>
                          </a:solidFill>
                          <a:effectLst/>
                          <a:latin typeface="Calibri" panose="020F0502020204030204" pitchFamily="34" charset="0"/>
                        </a:rPr>
                      </a:br>
                      <a:r>
                        <a:rPr lang="en-ZA" sz="800" b="1" i="0" u="none" strike="noStrike">
                          <a:solidFill>
                            <a:srgbClr val="000000"/>
                          </a:solidFill>
                          <a:effectLst/>
                          <a:latin typeface="Calibri" panose="020F0502020204030204" pitchFamily="34" charset="0"/>
                        </a:rPr>
                        <a:t>Sub-Programme / Performance Indicators</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ZA" sz="800" b="1" i="0" u="none" strike="noStrike">
                          <a:solidFill>
                            <a:srgbClr val="000000"/>
                          </a:solidFill>
                          <a:effectLst/>
                          <a:latin typeface="Calibri" panose="020F0502020204030204" pitchFamily="34" charset="0"/>
                        </a:rPr>
                        <a:t>2017/18 Annual Target as per Annual Performance Plan (APP)</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en-ZA" sz="800" b="1" i="0" u="none" strike="noStrike">
                          <a:solidFill>
                            <a:srgbClr val="000000"/>
                          </a:solidFill>
                          <a:effectLst/>
                          <a:latin typeface="Calibri" panose="020F0502020204030204" pitchFamily="34" charset="0"/>
                        </a:rPr>
                        <a:t>Quarter 1 Progress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gridSpan="2">
                  <a:txBody>
                    <a:bodyPr/>
                    <a:lstStyle/>
                    <a:p>
                      <a:pPr algn="ctr" fontAlgn="b"/>
                      <a:r>
                        <a:rPr lang="en-ZA" sz="800" b="1" i="0" u="none" strike="noStrike" dirty="0">
                          <a:solidFill>
                            <a:srgbClr val="000000"/>
                          </a:solidFill>
                          <a:effectLst/>
                          <a:latin typeface="Calibri" panose="020F0502020204030204" pitchFamily="34" charset="0"/>
                        </a:rPr>
                        <a:t>Comments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3615503032"/>
                  </a:ext>
                </a:extLst>
              </a:tr>
              <a:tr h="39718">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p>
                      <a:pPr algn="ctr" fontAlgn="b"/>
                      <a:r>
                        <a:rPr lang="en-ZA" sz="800" b="1" i="0" u="none" strike="noStrike">
                          <a:solidFill>
                            <a:srgbClr val="000000"/>
                          </a:solidFill>
                          <a:effectLst/>
                          <a:latin typeface="Calibri" panose="020F0502020204030204" pitchFamily="34" charset="0"/>
                        </a:rPr>
                        <a:t>Reason for Deviation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800" b="1" i="0" u="none" strike="noStrike">
                          <a:solidFill>
                            <a:srgbClr val="000000"/>
                          </a:solidFill>
                          <a:effectLst/>
                          <a:latin typeface="Calibri" panose="020F0502020204030204" pitchFamily="34" charset="0"/>
                        </a:rPr>
                        <a:t>Corrective Action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0730672"/>
                  </a:ext>
                </a:extLst>
              </a:tr>
              <a:tr h="198315">
                <a:tc vMerge="1">
                  <a:txBody>
                    <a:bodyPr/>
                    <a:lstStyle/>
                    <a:p>
                      <a:endParaRPr lang="en-ZA"/>
                    </a:p>
                  </a:txBody>
                  <a:tcPr/>
                </a:tc>
                <a:tc vMerge="1">
                  <a:txBody>
                    <a:bodyPr/>
                    <a:lstStyle/>
                    <a:p>
                      <a:endParaRPr lang="en-ZA"/>
                    </a:p>
                  </a:txBody>
                  <a:tcPr/>
                </a:tc>
                <a:tc>
                  <a:txBody>
                    <a:bodyPr/>
                    <a:lstStyle/>
                    <a:p>
                      <a:pPr algn="ctr" fontAlgn="b"/>
                      <a:r>
                        <a:rPr lang="en-ZA" sz="800" b="1" i="0" u="none" strike="noStrike">
                          <a:solidFill>
                            <a:srgbClr val="000000"/>
                          </a:solidFill>
                          <a:effectLst/>
                          <a:latin typeface="Calibri" panose="020F0502020204030204" pitchFamily="34" charset="0"/>
                        </a:rPr>
                        <a:t> Quarter 1 Target as per APP</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800" b="1" i="0" u="none" strike="noStrike">
                          <a:solidFill>
                            <a:srgbClr val="000000"/>
                          </a:solidFill>
                          <a:effectLst/>
                          <a:latin typeface="Calibri" panose="020F0502020204030204" pitchFamily="34" charset="0"/>
                        </a:rPr>
                        <a:t>Quarter 1 Output – Preliminary</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454559235"/>
                  </a:ext>
                </a:extLst>
              </a:tr>
              <a:tr h="120015">
                <a:tc gridSpan="6">
                  <a:txBody>
                    <a:bodyPr/>
                    <a:lstStyle/>
                    <a:p>
                      <a:pPr algn="ctr" fontAlgn="ctr"/>
                      <a:r>
                        <a:rPr lang="en-ZA" sz="800" b="1" i="0" u="none" strike="noStrike">
                          <a:solidFill>
                            <a:srgbClr val="000000"/>
                          </a:solidFill>
                          <a:effectLst/>
                          <a:latin typeface="Calibri" panose="020F0502020204030204" pitchFamily="34" charset="0"/>
                        </a:rPr>
                        <a:t> </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85551048"/>
                  </a:ext>
                </a:extLst>
              </a:tr>
              <a:tr h="120015">
                <a:tc gridSpan="2">
                  <a:txBody>
                    <a:bodyPr/>
                    <a:lstStyle/>
                    <a:p>
                      <a:pPr algn="l" fontAlgn="b"/>
                      <a:r>
                        <a:rPr lang="en-ZA" sz="800" b="1" i="0" u="none" strike="noStrike" dirty="0">
                          <a:solidFill>
                            <a:srgbClr val="000000"/>
                          </a:solidFill>
                          <a:effectLst/>
                          <a:latin typeface="Calibri" panose="020F0502020204030204" pitchFamily="34" charset="0"/>
                        </a:rPr>
                        <a:t>Programme 5: Consumer and Corporate Regulation</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1" i="0" u="none" strike="noStrike" dirty="0">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8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2679020563"/>
                  </a:ext>
                </a:extLst>
              </a:tr>
              <a:tr h="834115">
                <a:tc>
                  <a:txBody>
                    <a:bodyPr/>
                    <a:lstStyle/>
                    <a:p>
                      <a:pPr algn="l" fontAlgn="t"/>
                      <a:r>
                        <a:rPr lang="en-ZA" sz="800" b="0" i="0" u="none" strike="noStrike">
                          <a:solidFill>
                            <a:srgbClr val="000000"/>
                          </a:solidFill>
                          <a:effectLst/>
                          <a:latin typeface="Calibri" panose="020F0502020204030204" pitchFamily="34" charset="0"/>
                        </a:rPr>
                        <a:t>2.1 Number of Socio-Economic Impact Assessment System (SEIAS) reports (previously RIA reports) developed for Minister’s approval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Four SEIAS reports on Companies, Gambling, Liquor and Credit Amendment Acts developed for Minister’s approval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dirty="0">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Certified SEIAS reports for the Liquor and Copyright Amendment Bills.</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Draft SEIAS reports on the debt relief policy, Gambling and Companies Amendment Bills developed</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1998579"/>
                  </a:ext>
                </a:extLst>
              </a:tr>
              <a:tr h="2738383">
                <a:tc>
                  <a:txBody>
                    <a:bodyPr/>
                    <a:lstStyle/>
                    <a:p>
                      <a:pPr algn="l" fontAlgn="t"/>
                      <a:r>
                        <a:rPr lang="en-ZA" sz="800" b="0" i="0" u="none" strike="noStrike">
                          <a:solidFill>
                            <a:srgbClr val="000000"/>
                          </a:solidFill>
                          <a:effectLst/>
                          <a:latin typeface="Calibri" panose="020F0502020204030204" pitchFamily="34" charset="0"/>
                        </a:rPr>
                        <a:t>2.2 Number of Bills developed for Minister's approval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dirty="0">
                          <a:solidFill>
                            <a:srgbClr val="000000"/>
                          </a:solidFill>
                          <a:effectLst/>
                          <a:latin typeface="Calibri" panose="020F0502020204030204" pitchFamily="34" charset="0"/>
                        </a:rPr>
                        <a:t>6 Bills on Companies, Gambling, Liquor, Credit, Copyright and Performers Protections Amendment Acts developed for Minister’s approval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Nil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Copyright Amendment Bill and Performers Protection Amendment Bills:                                                             Presented the Bills before the PC of Arts and Culture.</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Companies Preparation is being done for the Bill to be presented to ESEID Cluster.</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Credit: National Credit Policy Review on Debt Relief drafted and approved by the DG and the Minister for tabling in Parliament.</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Amendment Bill was presented at the ESEID DG’s cluster requesting approval to table before Cabinet.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Gambling Amendment Bill was presented at the ESEID.</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The Liquor Amendment Bill was presented at the ESEID DG’s cluster requesting approval to table before Cabinet</a:t>
                      </a:r>
                      <a:br>
                        <a:rPr lang="en-ZA" sz="800" b="0" i="0" u="none" strike="noStrike">
                          <a:solidFill>
                            <a:srgbClr val="000000"/>
                          </a:solidFill>
                          <a:effectLst/>
                          <a:latin typeface="Calibri" panose="020F0502020204030204" pitchFamily="34" charset="0"/>
                        </a:rPr>
                      </a:br>
                      <a:r>
                        <a:rPr lang="en-ZA" sz="800" b="0" i="0" u="none" strike="noStrike">
                          <a:solidFill>
                            <a:srgbClr val="000000"/>
                          </a:solidFill>
                          <a:effectLst/>
                          <a:latin typeface="Calibri" panose="020F0502020204030204" pitchFamily="34" charset="0"/>
                        </a:rPr>
                        <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2858598"/>
                  </a:ext>
                </a:extLst>
              </a:tr>
              <a:tr h="953132">
                <a:tc>
                  <a:txBody>
                    <a:bodyPr/>
                    <a:lstStyle/>
                    <a:p>
                      <a:pPr algn="l" fontAlgn="t"/>
                      <a:r>
                        <a:rPr lang="en-ZA" sz="800" b="0" i="0" u="none" strike="noStrike" dirty="0">
                          <a:solidFill>
                            <a:srgbClr val="000000"/>
                          </a:solidFill>
                          <a:effectLst/>
                          <a:latin typeface="Calibri" panose="020F0502020204030204" pitchFamily="34" charset="0"/>
                        </a:rPr>
                        <a:t>2.3 Number of education and awareness workshops on policies and legislation conducted and report produced for Ministers approval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24 education and awareness workshops on policies and legislation conducted and report produced for Ministers approval</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a:solidFill>
                            <a:srgbClr val="000000"/>
                          </a:solidFill>
                          <a:effectLst/>
                          <a:latin typeface="Calibri" panose="020F0502020204030204" pitchFamily="34" charset="0"/>
                        </a:rPr>
                        <a:t>6</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800" b="0" i="0" u="none" strike="noStrike" dirty="0">
                          <a:solidFill>
                            <a:srgbClr val="000000"/>
                          </a:solidFill>
                          <a:effectLst/>
                          <a:latin typeface="Calibri" panose="020F0502020204030204" pitchFamily="34" charset="0"/>
                        </a:rPr>
                        <a:t>7 Education Awareness workshops were conducted in Limpopo and Kwa-Zulu Natal </a:t>
                      </a:r>
                      <a:br>
                        <a:rPr lang="en-ZA" sz="800" b="0" i="0" u="none" strike="noStrike" dirty="0">
                          <a:solidFill>
                            <a:srgbClr val="000000"/>
                          </a:solidFill>
                          <a:effectLst/>
                          <a:latin typeface="Calibri" panose="020F0502020204030204" pitchFamily="34" charset="0"/>
                        </a:rPr>
                      </a:br>
                      <a:r>
                        <a:rPr lang="en-ZA" sz="800" b="0" i="0" u="none" strike="noStrike" dirty="0">
                          <a:solidFill>
                            <a:srgbClr val="000000"/>
                          </a:solidFill>
                          <a:effectLst/>
                          <a:latin typeface="Calibri" panose="020F0502020204030204" pitchFamily="34" charset="0"/>
                        </a:rPr>
                        <a:t/>
                      </a:r>
                      <a:br>
                        <a:rPr lang="en-ZA" sz="800" b="0" i="0" u="none" strike="noStrike" dirty="0">
                          <a:solidFill>
                            <a:srgbClr val="000000"/>
                          </a:solidFill>
                          <a:effectLst/>
                          <a:latin typeface="Calibri" panose="020F0502020204030204" pitchFamily="34" charset="0"/>
                        </a:rPr>
                      </a:br>
                      <a:r>
                        <a:rPr lang="en-ZA" sz="800" b="0" i="0" u="none" strike="noStrike" dirty="0">
                          <a:solidFill>
                            <a:srgbClr val="000000"/>
                          </a:solidFill>
                          <a:effectLst/>
                          <a:latin typeface="Calibri" panose="020F0502020204030204" pitchFamily="34" charset="0"/>
                        </a:rPr>
                        <a:t>Report produced to Minister</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a:solidFill>
                            <a:srgbClr val="000000"/>
                          </a:solidFill>
                          <a:effectLst/>
                          <a:latin typeface="Calibri" panose="020F0502020204030204" pitchFamily="34" charset="0"/>
                        </a:rPr>
                        <a:t>4 Education and Awareness workshops were convened in  Limpopo as per the request from the municipalities and tribal authorities </a:t>
                      </a:r>
                      <a:br>
                        <a:rPr lang="en-ZA" sz="800" b="0" i="0" u="none" strike="noStrike">
                          <a:solidFill>
                            <a:srgbClr val="000000"/>
                          </a:solidFill>
                          <a:effectLst/>
                          <a:latin typeface="Calibri" panose="020F0502020204030204" pitchFamily="34" charset="0"/>
                        </a:rPr>
                      </a:br>
                      <a:endParaRPr lang="en-ZA" sz="800" b="0" i="0" u="none" strike="noStrike">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8090581"/>
                  </a:ext>
                </a:extLst>
              </a:tr>
            </a:tbl>
          </a:graphicData>
        </a:graphic>
      </p:graphicFrame>
      <p:sp>
        <p:nvSpPr>
          <p:cNvPr id="3" name="Slide Number Placeholder 2"/>
          <p:cNvSpPr>
            <a:spLocks noGrp="1"/>
          </p:cNvSpPr>
          <p:nvPr>
            <p:ph type="sldNum" sz="quarter" idx="12"/>
          </p:nvPr>
        </p:nvSpPr>
        <p:spPr/>
        <p:txBody>
          <a:bodyPr/>
          <a:lstStyle/>
          <a:p>
            <a:fld id="{DE71412C-9B9C-447F-B548-61EF3FD6F2EC}" type="slidenum">
              <a:rPr lang="en-ZA" smtClean="0"/>
              <a:pPr/>
              <a:t>46</a:t>
            </a:fld>
            <a:endParaRPr lang="en-ZA" dirty="0"/>
          </a:p>
        </p:txBody>
      </p:sp>
    </p:spTree>
    <p:extLst>
      <p:ext uri="{BB962C8B-B14F-4D97-AF65-F5344CB8AC3E}">
        <p14:creationId xmlns:p14="http://schemas.microsoft.com/office/powerpoint/2010/main" xmlns="" val="22353082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n w="18000">
                  <a:noFill/>
                  <a:prstDash val="solid"/>
                  <a:miter lim="800000"/>
                </a:ln>
                <a:solidFill>
                  <a:srgbClr val="FFFFFF"/>
                </a:solidFill>
                <a:effectLst>
                  <a:outerShdw blurRad="25500" dist="23000" dir="7020000" algn="tl">
                    <a:srgbClr val="000000">
                      <a:alpha val="50000"/>
                    </a:srgbClr>
                  </a:outerShdw>
                </a:effectLst>
                <a:latin typeface="Segoe UI" panose="020B0502040204020203" pitchFamily="34" charset="0"/>
                <a:cs typeface="Segoe UI" panose="020B0502040204020203" pitchFamily="34" charset="0"/>
              </a:rPr>
              <a:t>FIRST QUARTER PERFORMANCE INFORMATION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011904220"/>
              </p:ext>
            </p:extLst>
          </p:nvPr>
        </p:nvGraphicFramePr>
        <p:xfrm>
          <a:off x="11247" y="542541"/>
          <a:ext cx="9111378" cy="5502241"/>
        </p:xfrm>
        <a:graphic>
          <a:graphicData uri="http://schemas.openxmlformats.org/drawingml/2006/table">
            <a:tbl>
              <a:tblPr/>
              <a:tblGrid>
                <a:gridCol w="1518563">
                  <a:extLst>
                    <a:ext uri="{9D8B030D-6E8A-4147-A177-3AD203B41FA5}">
                      <a16:colId xmlns:a16="http://schemas.microsoft.com/office/drawing/2014/main" xmlns="" val="561793241"/>
                    </a:ext>
                  </a:extLst>
                </a:gridCol>
                <a:gridCol w="1518563">
                  <a:extLst>
                    <a:ext uri="{9D8B030D-6E8A-4147-A177-3AD203B41FA5}">
                      <a16:colId xmlns:a16="http://schemas.microsoft.com/office/drawing/2014/main" xmlns="" val="2634529109"/>
                    </a:ext>
                  </a:extLst>
                </a:gridCol>
                <a:gridCol w="1518563">
                  <a:extLst>
                    <a:ext uri="{9D8B030D-6E8A-4147-A177-3AD203B41FA5}">
                      <a16:colId xmlns:a16="http://schemas.microsoft.com/office/drawing/2014/main" xmlns="" val="3196115850"/>
                    </a:ext>
                  </a:extLst>
                </a:gridCol>
                <a:gridCol w="1518563">
                  <a:extLst>
                    <a:ext uri="{9D8B030D-6E8A-4147-A177-3AD203B41FA5}">
                      <a16:colId xmlns:a16="http://schemas.microsoft.com/office/drawing/2014/main" xmlns="" val="2231021098"/>
                    </a:ext>
                  </a:extLst>
                </a:gridCol>
                <a:gridCol w="1518563">
                  <a:extLst>
                    <a:ext uri="{9D8B030D-6E8A-4147-A177-3AD203B41FA5}">
                      <a16:colId xmlns:a16="http://schemas.microsoft.com/office/drawing/2014/main" xmlns="" val="189748700"/>
                    </a:ext>
                  </a:extLst>
                </a:gridCol>
                <a:gridCol w="1518563">
                  <a:extLst>
                    <a:ext uri="{9D8B030D-6E8A-4147-A177-3AD203B41FA5}">
                      <a16:colId xmlns:a16="http://schemas.microsoft.com/office/drawing/2014/main" xmlns="" val="790755733"/>
                    </a:ext>
                  </a:extLst>
                </a:gridCol>
              </a:tblGrid>
              <a:tr h="204749">
                <a:tc gridSpan="6">
                  <a:txBody>
                    <a:bodyPr/>
                    <a:lstStyle/>
                    <a:p>
                      <a:pPr algn="ctr" fontAlgn="b"/>
                      <a:r>
                        <a:rPr lang="en-ZA" sz="1000" b="1" i="0" u="none" strike="noStrike" dirty="0">
                          <a:solidFill>
                            <a:srgbClr val="008000"/>
                          </a:solidFill>
                          <a:effectLst/>
                          <a:latin typeface="Arial" panose="020B0604020202020204" pitchFamily="34" charset="0"/>
                        </a:rPr>
                        <a:t>DEPARTMENT OF TRADE AND INDUSTRY</a:t>
                      </a:r>
                    </a:p>
                  </a:txBody>
                  <a:tcPr marL="1023" marR="1023" marT="10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545981138"/>
                  </a:ext>
                </a:extLst>
              </a:tr>
              <a:tr h="204749">
                <a:tc rowSpan="3">
                  <a:txBody>
                    <a:bodyPr/>
                    <a:lstStyle/>
                    <a:p>
                      <a:pPr algn="ctr" fontAlgn="ctr"/>
                      <a:r>
                        <a:rPr lang="en-ZA" sz="1000" b="1" i="0" u="none" strike="noStrike">
                          <a:solidFill>
                            <a:srgbClr val="000000"/>
                          </a:solidFill>
                          <a:effectLst/>
                          <a:latin typeface="Calibri" panose="020F0502020204030204" pitchFamily="34" charset="0"/>
                        </a:rPr>
                        <a:t>Programme / </a:t>
                      </a:r>
                      <a:br>
                        <a:rPr lang="en-ZA" sz="1000" b="1" i="0" u="none" strike="noStrike">
                          <a:solidFill>
                            <a:srgbClr val="000000"/>
                          </a:solidFill>
                          <a:effectLst/>
                          <a:latin typeface="Calibri" panose="020F0502020204030204" pitchFamily="34" charset="0"/>
                        </a:rPr>
                      </a:br>
                      <a:r>
                        <a:rPr lang="en-ZA" sz="1000" b="1" i="0" u="none" strike="noStrike">
                          <a:solidFill>
                            <a:srgbClr val="000000"/>
                          </a:solidFill>
                          <a:effectLst/>
                          <a:latin typeface="Calibri" panose="020F0502020204030204" pitchFamily="34" charset="0"/>
                        </a:rPr>
                        <a:t>Sub-Programme / Performance Indicators</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ZA" sz="1000" b="1" i="0" u="none" strike="noStrike">
                          <a:solidFill>
                            <a:srgbClr val="000000"/>
                          </a:solidFill>
                          <a:effectLst/>
                          <a:latin typeface="Calibri" panose="020F0502020204030204" pitchFamily="34" charset="0"/>
                        </a:rPr>
                        <a:t>2017/18 Annual Target as per Annual Performance Plan (APP)</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b"/>
                      <a:r>
                        <a:rPr lang="en-ZA" sz="1000" b="1" i="0" u="none" strike="noStrike">
                          <a:solidFill>
                            <a:srgbClr val="000000"/>
                          </a:solidFill>
                          <a:effectLst/>
                          <a:latin typeface="Calibri" panose="020F0502020204030204" pitchFamily="34" charset="0"/>
                        </a:rPr>
                        <a:t>Quarter 1 Progress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gridSpan="2">
                  <a:txBody>
                    <a:bodyPr/>
                    <a:lstStyle/>
                    <a:p>
                      <a:pPr algn="ctr" fontAlgn="b"/>
                      <a:r>
                        <a:rPr lang="en-ZA" sz="1000" b="1" i="0" u="none" strike="noStrike">
                          <a:solidFill>
                            <a:srgbClr val="000000"/>
                          </a:solidFill>
                          <a:effectLst/>
                          <a:latin typeface="Calibri" panose="020F0502020204030204" pitchFamily="34" charset="0"/>
                        </a:rPr>
                        <a:t>Comments</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xmlns="" val="3615503032"/>
                  </a:ext>
                </a:extLst>
              </a:tr>
              <a:tr h="67761">
                <a:tc vMerge="1">
                  <a:txBody>
                    <a:bodyPr/>
                    <a:lstStyle/>
                    <a:p>
                      <a:endParaRPr lang="en-ZA"/>
                    </a:p>
                  </a:txBody>
                  <a:tcPr/>
                </a:tc>
                <a:tc vMerge="1">
                  <a:txBody>
                    <a:bodyPr/>
                    <a:lstStyle/>
                    <a:p>
                      <a:endParaRPr lang="en-ZA"/>
                    </a:p>
                  </a:txBody>
                  <a:tcPr/>
                </a:tc>
                <a:tc gridSpan="2" vMerge="1">
                  <a:txBody>
                    <a:bodyPr/>
                    <a:lstStyle/>
                    <a:p>
                      <a:endParaRPr lang="en-ZA"/>
                    </a:p>
                  </a:txBody>
                  <a:tcPr/>
                </a:tc>
                <a:tc hMerge="1" vMerge="1">
                  <a:txBody>
                    <a:bodyPr/>
                    <a:lstStyle/>
                    <a:p>
                      <a:endParaRPr lang="en-ZA"/>
                    </a:p>
                  </a:txBody>
                  <a:tcPr/>
                </a:tc>
                <a:tc rowSpan="2">
                  <a:txBody>
                    <a:bodyPr/>
                    <a:lstStyle/>
                    <a:p>
                      <a:pPr algn="ctr" fontAlgn="b"/>
                      <a:r>
                        <a:rPr lang="en-ZA" sz="1000" b="1" i="0" u="none" strike="noStrike">
                          <a:solidFill>
                            <a:srgbClr val="000000"/>
                          </a:solidFill>
                          <a:effectLst/>
                          <a:latin typeface="Calibri" panose="020F0502020204030204" pitchFamily="34" charset="0"/>
                        </a:rPr>
                        <a:t>Reason for Deviation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ZA" sz="1000" b="1" i="0" u="none" strike="noStrike">
                          <a:solidFill>
                            <a:srgbClr val="000000"/>
                          </a:solidFill>
                          <a:effectLst/>
                          <a:latin typeface="Calibri" panose="020F0502020204030204" pitchFamily="34" charset="0"/>
                        </a:rPr>
                        <a:t>Corrective Action</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0730672"/>
                  </a:ext>
                </a:extLst>
              </a:tr>
              <a:tr h="338331">
                <a:tc vMerge="1">
                  <a:txBody>
                    <a:bodyPr/>
                    <a:lstStyle/>
                    <a:p>
                      <a:endParaRPr lang="en-ZA"/>
                    </a:p>
                  </a:txBody>
                  <a:tcPr/>
                </a:tc>
                <a:tc vMerge="1">
                  <a:txBody>
                    <a:bodyPr/>
                    <a:lstStyle/>
                    <a:p>
                      <a:endParaRPr lang="en-ZA"/>
                    </a:p>
                  </a:txBody>
                  <a:tcPr/>
                </a:tc>
                <a:tc>
                  <a:txBody>
                    <a:bodyPr/>
                    <a:lstStyle/>
                    <a:p>
                      <a:pPr algn="ctr" fontAlgn="b"/>
                      <a:r>
                        <a:rPr lang="en-ZA" sz="1000" b="1" i="0" u="none" strike="noStrike">
                          <a:solidFill>
                            <a:srgbClr val="000000"/>
                          </a:solidFill>
                          <a:effectLst/>
                          <a:latin typeface="Calibri" panose="020F0502020204030204" pitchFamily="34" charset="0"/>
                        </a:rPr>
                        <a:t> Quarter 1 Target as per APP</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Calibri" panose="020F0502020204030204" pitchFamily="34" charset="0"/>
                        </a:rPr>
                        <a:t>Quarter 1 Output – Preliminary</a:t>
                      </a:r>
                    </a:p>
                  </a:txBody>
                  <a:tcPr marL="1023" marR="1023" marT="1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454559235"/>
                  </a:ext>
                </a:extLst>
              </a:tr>
              <a:tr h="204749">
                <a:tc gridSpan="6">
                  <a:txBody>
                    <a:bodyPr/>
                    <a:lstStyle/>
                    <a:p>
                      <a:pPr algn="ctr" fontAlgn="ctr"/>
                      <a:r>
                        <a:rPr lang="en-ZA" sz="1000" b="1" i="0" u="none" strike="noStrike">
                          <a:solidFill>
                            <a:srgbClr val="000000"/>
                          </a:solidFill>
                          <a:effectLst/>
                          <a:latin typeface="Calibri" panose="020F0502020204030204" pitchFamily="34" charset="0"/>
                        </a:rPr>
                        <a:t> </a:t>
                      </a:r>
                    </a:p>
                  </a:txBody>
                  <a:tcPr marL="1023" marR="1023" marT="1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85551048"/>
                  </a:ext>
                </a:extLst>
              </a:tr>
              <a:tr h="204749">
                <a:tc gridSpan="3">
                  <a:txBody>
                    <a:bodyPr/>
                    <a:lstStyle/>
                    <a:p>
                      <a:pPr algn="l" fontAlgn="b"/>
                      <a:r>
                        <a:rPr lang="en-ZA" sz="1000" b="1" i="0" u="none" strike="noStrike" dirty="0">
                          <a:solidFill>
                            <a:srgbClr val="000000"/>
                          </a:solidFill>
                          <a:effectLst/>
                          <a:latin typeface="Calibri" panose="020F0502020204030204" pitchFamily="34" charset="0"/>
                        </a:rPr>
                        <a:t>Programme 6: Incentive Development and Administration</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hMerge="1">
                  <a:txBody>
                    <a:bodyPr/>
                    <a:lstStyle/>
                    <a:p>
                      <a:endParaRPr lang="en-ZA"/>
                    </a:p>
                  </a:txBody>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28623479"/>
                  </a:ext>
                </a:extLst>
              </a:tr>
              <a:tr h="759186">
                <a:tc>
                  <a:txBody>
                    <a:bodyPr/>
                    <a:lstStyle/>
                    <a:p>
                      <a:pPr algn="l" fontAlgn="t"/>
                      <a:r>
                        <a:rPr lang="en-ZA" sz="1000" b="0" i="0" u="none" strike="noStrike">
                          <a:solidFill>
                            <a:srgbClr val="000000"/>
                          </a:solidFill>
                          <a:effectLst/>
                          <a:latin typeface="Calibri" panose="020F0502020204030204" pitchFamily="34" charset="0"/>
                        </a:rPr>
                        <a:t>1.11 Value (Rand) of projected investments to be leveraged from projects/enterprises approved</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R15bn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R2bn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R3.6 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Approved CIP and Film &amp; TV projects resulted in high value of projected investments </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2682393"/>
                  </a:ext>
                </a:extLst>
              </a:tr>
              <a:tr h="813886">
                <a:tc>
                  <a:txBody>
                    <a:bodyPr/>
                    <a:lstStyle/>
                    <a:p>
                      <a:pPr algn="l" fontAlgn="t"/>
                      <a:r>
                        <a:rPr lang="en-ZA" sz="1000" b="0" i="0" u="none" strike="noStrike">
                          <a:solidFill>
                            <a:srgbClr val="000000"/>
                          </a:solidFill>
                          <a:effectLst/>
                          <a:latin typeface="Calibri" panose="020F0502020204030204" pitchFamily="34" charset="0"/>
                        </a:rPr>
                        <a:t>1.12 Projected number of new jobs supported from enterprises approved</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3 000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600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2293</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Approved  projects were both capital and labour intensive that resulted in high value of projected investments and jobs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1098216"/>
                  </a:ext>
                </a:extLst>
              </a:tr>
              <a:tr h="455919">
                <a:tc>
                  <a:txBody>
                    <a:bodyPr/>
                    <a:lstStyle/>
                    <a:p>
                      <a:pPr algn="l" fontAlgn="t"/>
                      <a:r>
                        <a:rPr lang="en-ZA" sz="1000" b="0" i="0" u="none" strike="noStrike">
                          <a:solidFill>
                            <a:srgbClr val="000000"/>
                          </a:solidFill>
                          <a:effectLst/>
                          <a:latin typeface="Calibri" panose="020F0502020204030204" pitchFamily="34" charset="0"/>
                        </a:rPr>
                        <a:t>1.13 Projected number of jobs to be retained from approved enterprises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3 000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600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2267</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Approved AIS  projects are sustaining high number of jobs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7897874"/>
                  </a:ext>
                </a:extLst>
              </a:tr>
              <a:tr h="610841">
                <a:tc>
                  <a:txBody>
                    <a:bodyPr/>
                    <a:lstStyle/>
                    <a:p>
                      <a:pPr algn="l" fontAlgn="t"/>
                      <a:r>
                        <a:rPr lang="en-ZA" sz="1000" b="0" i="0" u="none" strike="noStrike">
                          <a:solidFill>
                            <a:srgbClr val="000000"/>
                          </a:solidFill>
                          <a:effectLst/>
                          <a:latin typeface="Calibri" panose="020F0502020204030204" pitchFamily="34" charset="0"/>
                        </a:rPr>
                        <a:t>1.14 Number of enterprises/projects approved for financial support across all incentives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800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150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150</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01499840"/>
                  </a:ext>
                </a:extLst>
              </a:tr>
              <a:tr h="204749">
                <a:tc gridSpan="2">
                  <a:txBody>
                    <a:bodyPr/>
                    <a:lstStyle/>
                    <a:p>
                      <a:pPr algn="l" fontAlgn="b"/>
                      <a:r>
                        <a:rPr lang="en-ZA" sz="1000" b="1" i="0" u="none" strike="noStrike">
                          <a:solidFill>
                            <a:srgbClr val="000000"/>
                          </a:solidFill>
                          <a:effectLst/>
                          <a:latin typeface="Calibri" panose="020F0502020204030204" pitchFamily="34" charset="0"/>
                        </a:rPr>
                        <a:t>Programme 7: Trade and Investment South Africa</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664206061"/>
                  </a:ext>
                </a:extLst>
              </a:tr>
              <a:tr h="610841">
                <a:tc>
                  <a:txBody>
                    <a:bodyPr/>
                    <a:lstStyle/>
                    <a:p>
                      <a:pPr algn="l" fontAlgn="t"/>
                      <a:r>
                        <a:rPr lang="en-ZA" sz="1000" b="0" i="0" u="none" strike="noStrike">
                          <a:solidFill>
                            <a:srgbClr val="000000"/>
                          </a:solidFill>
                          <a:effectLst/>
                          <a:latin typeface="Calibri" panose="020F0502020204030204" pitchFamily="34" charset="0"/>
                        </a:rPr>
                        <a:t>1.15 Number of companies assisted under EMIA in supporting value added exports</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784</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228</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163 companies benefited financially from EMIA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ITI Russia, Trade Missions to Cuba, USA and from South Sudan postponed to later in the year </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Calibri" panose="020F0502020204030204" pitchFamily="34" charset="0"/>
                        </a:rPr>
                        <a:t>Postponed activities are planned to be undertaken later in the year</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6812643"/>
                  </a:ext>
                </a:extLst>
              </a:tr>
              <a:tr h="204749">
                <a:tc gridSpan="2">
                  <a:txBody>
                    <a:bodyPr/>
                    <a:lstStyle/>
                    <a:p>
                      <a:pPr algn="l" fontAlgn="b"/>
                      <a:r>
                        <a:rPr lang="en-ZA" sz="1000" b="1" i="0" u="none" strike="noStrike">
                          <a:solidFill>
                            <a:srgbClr val="000000"/>
                          </a:solidFill>
                          <a:effectLst/>
                          <a:latin typeface="Calibri" panose="020F0502020204030204" pitchFamily="34" charset="0"/>
                        </a:rPr>
                        <a:t>Programme 8: Investment South Africa</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ZA"/>
                    </a:p>
                  </a:txBody>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ZA" sz="1000" b="1" i="0" u="none" strike="noStrike">
                          <a:solidFill>
                            <a:srgbClr val="000000"/>
                          </a:solidFill>
                          <a:effectLst/>
                          <a:latin typeface="Calibri" panose="020F0502020204030204" pitchFamily="34" charset="0"/>
                        </a:rPr>
                        <a:t> </a:t>
                      </a:r>
                    </a:p>
                  </a:txBody>
                  <a:tcPr marL="1023" marR="1023" marT="10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161064089"/>
                  </a:ext>
                </a:extLst>
              </a:tr>
              <a:tr h="610841">
                <a:tc>
                  <a:txBody>
                    <a:bodyPr/>
                    <a:lstStyle/>
                    <a:p>
                      <a:pPr algn="l" fontAlgn="t"/>
                      <a:r>
                        <a:rPr lang="en-ZA" sz="1000" b="0" i="0" u="none" strike="noStrike" dirty="0">
                          <a:solidFill>
                            <a:srgbClr val="000000"/>
                          </a:solidFill>
                          <a:effectLst/>
                          <a:latin typeface="Calibri" panose="020F0502020204030204" pitchFamily="34" charset="0"/>
                        </a:rPr>
                        <a:t>1.16 Value (Rand) of investment projects facilitated in pipeline</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R45bn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a:solidFill>
                            <a:srgbClr val="000000"/>
                          </a:solidFill>
                          <a:effectLst/>
                          <a:latin typeface="Calibri" panose="020F0502020204030204" pitchFamily="34" charset="0"/>
                        </a:rPr>
                        <a:t>R10bn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ZA" sz="1000" b="0" i="0" u="none" strike="noStrike" dirty="0">
                          <a:solidFill>
                            <a:srgbClr val="000000"/>
                          </a:solidFill>
                          <a:effectLst/>
                          <a:latin typeface="Calibri" panose="020F0502020204030204" pitchFamily="34" charset="0"/>
                        </a:rPr>
                        <a:t>R14.38bn</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Potential large projects from the Peoples Republic of China</a:t>
                      </a:r>
                      <a:br>
                        <a:rPr lang="en-ZA" sz="1000" b="0" i="0" u="none" strike="noStrike" dirty="0">
                          <a:solidFill>
                            <a:srgbClr val="000000"/>
                          </a:solidFill>
                          <a:effectLst/>
                          <a:latin typeface="Calibri" panose="020F0502020204030204" pitchFamily="34" charset="0"/>
                        </a:rPr>
                      </a:br>
                      <a:endParaRPr lang="en-ZA" sz="1000" b="0" i="0" u="none" strike="noStrike" dirty="0">
                        <a:solidFill>
                          <a:srgbClr val="000000"/>
                        </a:solidFill>
                        <a:effectLst/>
                        <a:latin typeface="Calibri" panose="020F0502020204030204" pitchFamily="34" charset="0"/>
                      </a:endParaRP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dirty="0">
                          <a:solidFill>
                            <a:srgbClr val="000000"/>
                          </a:solidFill>
                          <a:effectLst/>
                          <a:latin typeface="Calibri" panose="020F0502020204030204" pitchFamily="34" charset="0"/>
                        </a:rPr>
                        <a:t>N/A</a:t>
                      </a:r>
                    </a:p>
                  </a:txBody>
                  <a:tcPr marL="1023" marR="1023" marT="10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2877597"/>
                  </a:ext>
                </a:extLst>
              </a:tr>
            </a:tbl>
          </a:graphicData>
        </a:graphic>
      </p:graphicFrame>
      <p:sp>
        <p:nvSpPr>
          <p:cNvPr id="3" name="Slide Number Placeholder 2"/>
          <p:cNvSpPr>
            <a:spLocks noGrp="1"/>
          </p:cNvSpPr>
          <p:nvPr>
            <p:ph type="sldNum" sz="quarter" idx="12"/>
          </p:nvPr>
        </p:nvSpPr>
        <p:spPr/>
        <p:txBody>
          <a:bodyPr/>
          <a:lstStyle/>
          <a:p>
            <a:fld id="{DE71412C-9B9C-447F-B548-61EF3FD6F2EC}" type="slidenum">
              <a:rPr lang="en-ZA" smtClean="0"/>
              <a:pPr/>
              <a:t>47</a:t>
            </a:fld>
            <a:endParaRPr lang="en-ZA" dirty="0"/>
          </a:p>
        </p:txBody>
      </p:sp>
    </p:spTree>
    <p:extLst>
      <p:ext uri="{BB962C8B-B14F-4D97-AF65-F5344CB8AC3E}">
        <p14:creationId xmlns:p14="http://schemas.microsoft.com/office/powerpoint/2010/main" xmlns="" val="7348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1520" y="260648"/>
            <a:ext cx="8568952" cy="5402135"/>
          </a:xfrm>
        </p:spPr>
        <p:txBody>
          <a:bodyPr>
            <a:normAutofit/>
          </a:bodyPr>
          <a:lstStyle/>
          <a:p>
            <a:pPr algn="l"/>
            <a:r>
              <a:rPr lang="en-US" sz="2800" dirty="0" smtClean="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ya leboga</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Ke </a:t>
            </a:r>
            <a:r>
              <a:rPr lang="en-US" sz="2400" i="1" dirty="0">
                <a:solidFill>
                  <a:schemeClr val="tx1"/>
                </a:solidFill>
                <a:effectLst/>
                <a:latin typeface="Arial" charset="0"/>
              </a:rPr>
              <a:t>a </a:t>
            </a:r>
            <a:r>
              <a:rPr lang="en-US" sz="2400" i="1" dirty="0" err="1">
                <a:solidFill>
                  <a:schemeClr val="tx1"/>
                </a:solidFill>
                <a:effectLst/>
                <a:latin typeface="Arial" charset="0"/>
              </a:rPr>
              <a:t>leboha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Ke </a:t>
            </a:r>
            <a:r>
              <a:rPr lang="en-US" sz="2400" i="1" dirty="0">
                <a:solidFill>
                  <a:schemeClr val="tx1"/>
                </a:solidFill>
                <a:effectLst/>
                <a:latin typeface="Arial" charset="0"/>
              </a:rPr>
              <a:t>a </a:t>
            </a:r>
            <a:r>
              <a:rPr lang="en-US" sz="2400" i="1" dirty="0" err="1">
                <a:solidFill>
                  <a:schemeClr val="tx1"/>
                </a:solidFill>
                <a:effectLst/>
                <a:latin typeface="Arial" charset="0"/>
              </a:rPr>
              <a:t>leboga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a:t>
            </a:r>
            <a:r>
              <a:rPr lang="en-US" sz="2400" i="1" dirty="0" err="1" smtClean="0">
                <a:solidFill>
                  <a:schemeClr val="tx1"/>
                </a:solidFill>
                <a:effectLst/>
                <a:latin typeface="Arial" charset="0"/>
              </a:rPr>
              <a:t>Ngiyabonga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a:t>
            </a:r>
            <a:r>
              <a:rPr lang="en-US" sz="2400" i="1" dirty="0" err="1" smtClean="0">
                <a:solidFill>
                  <a:schemeClr val="tx1"/>
                </a:solidFill>
                <a:effectLst/>
                <a:latin typeface="Arial" charset="0"/>
              </a:rPr>
              <a:t>Ndiyabulela</a:t>
            </a:r>
            <a:r>
              <a:rPr lang="en-US" sz="2400" i="1" dirty="0" smtClean="0">
                <a:solidFill>
                  <a:schemeClr val="tx1"/>
                </a:solidFill>
                <a:effectLst/>
                <a:latin typeface="Arial" charset="0"/>
              </a:rPr>
              <a:t>   </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err="1" smtClean="0">
                <a:solidFill>
                  <a:schemeClr val="tx1"/>
                </a:solidFill>
                <a:effectLst/>
                <a:latin typeface="Arial" charset="0"/>
              </a:rPr>
              <a:t>Ngiyathokoza</a:t>
            </a:r>
            <a:r>
              <a:rPr lang="en-US" sz="2400" i="1" dirty="0" smtClean="0">
                <a:solidFill>
                  <a:schemeClr val="tx1"/>
                </a:solidFill>
                <a:effectLst/>
                <a:latin typeface="Arial" charset="0"/>
              </a:rPr>
              <a:t/>
            </a:r>
            <a:br>
              <a:rPr lang="en-US" sz="2400" i="1" dirty="0" smtClean="0">
                <a:solidFill>
                  <a:schemeClr val="tx1"/>
                </a:solidFill>
                <a:effectLst/>
                <a:latin typeface="Arial" charset="0"/>
              </a:rPr>
            </a:br>
            <a:r>
              <a:rPr lang="en-US" sz="2400" i="1" dirty="0">
                <a:solidFill>
                  <a:schemeClr val="tx1"/>
                </a:solidFill>
                <a:effectLst/>
                <a:latin typeface="Arial" charset="0"/>
              </a:rPr>
              <a:t>	</a:t>
            </a:r>
            <a:r>
              <a:rPr lang="en-US" sz="2400" i="1" dirty="0" err="1">
                <a:solidFill>
                  <a:schemeClr val="tx1"/>
                </a:solidFill>
                <a:effectLst/>
                <a:latin typeface="Arial" charset="0"/>
              </a:rPr>
              <a:t>Ngiyabonga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a:t>
            </a:r>
            <a:r>
              <a:rPr lang="en-US" sz="2400" i="1" dirty="0" err="1" smtClean="0">
                <a:solidFill>
                  <a:schemeClr val="tx1"/>
                </a:solidFill>
                <a:effectLst/>
                <a:latin typeface="Arial" charset="0"/>
              </a:rPr>
              <a:t>Inkomu</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smtClean="0">
                <a:solidFill>
                  <a:schemeClr val="tx1"/>
                </a:solidFill>
                <a:effectLst/>
                <a:latin typeface="Arial" charset="0"/>
              </a:rPr>
              <a:t>	</a:t>
            </a:r>
            <a:r>
              <a:rPr lang="en-US" sz="2400" i="1" dirty="0" err="1" smtClean="0">
                <a:solidFill>
                  <a:schemeClr val="tx1"/>
                </a:solidFill>
                <a:effectLst/>
                <a:latin typeface="Arial" charset="0"/>
              </a:rPr>
              <a:t>Ndi</a:t>
            </a:r>
            <a:r>
              <a:rPr lang="en-US" sz="2400" i="1" dirty="0" smtClean="0">
                <a:solidFill>
                  <a:schemeClr val="tx1"/>
                </a:solidFill>
                <a:effectLst/>
                <a:latin typeface="Arial" charset="0"/>
              </a:rPr>
              <a:t> </a:t>
            </a:r>
            <a:r>
              <a:rPr lang="en-US" sz="2400" i="1" dirty="0" err="1">
                <a:solidFill>
                  <a:schemeClr val="tx1"/>
                </a:solidFill>
                <a:effectLst/>
                <a:latin typeface="Arial" charset="0"/>
              </a:rPr>
              <a:t>khou</a:t>
            </a:r>
            <a:r>
              <a:rPr lang="en-US" sz="2400" i="1" dirty="0">
                <a:solidFill>
                  <a:schemeClr val="tx1"/>
                </a:solidFill>
                <a:effectLst/>
                <a:latin typeface="Arial" charset="0"/>
              </a:rPr>
              <a:t> </a:t>
            </a:r>
            <a:r>
              <a:rPr lang="en-US" sz="2400" i="1" dirty="0" err="1">
                <a:solidFill>
                  <a:schemeClr val="tx1"/>
                </a:solidFill>
                <a:effectLst/>
                <a:latin typeface="Arial" charset="0"/>
              </a:rPr>
              <a:t>livhuha</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a:t>
            </a:r>
            <a:r>
              <a:rPr lang="en-US" sz="2400" i="1" dirty="0" smtClean="0">
                <a:solidFill>
                  <a:schemeClr val="tx1"/>
                </a:solidFill>
                <a:effectLst/>
                <a:latin typeface="Arial" charset="0"/>
              </a:rPr>
              <a:t>	Dankie</a:t>
            </a:r>
            <a:r>
              <a:rPr lang="en-US" sz="2400" i="1" dirty="0">
                <a:solidFill>
                  <a:schemeClr val="tx1"/>
                </a:solidFill>
                <a:effectLst/>
                <a:latin typeface="Arial" charset="0"/>
              </a:rPr>
              <a:t/>
            </a:r>
            <a:br>
              <a:rPr lang="en-US" sz="2400" i="1" dirty="0">
                <a:solidFill>
                  <a:schemeClr val="tx1"/>
                </a:solidFill>
                <a:effectLst/>
                <a:latin typeface="Arial" charset="0"/>
              </a:rPr>
            </a:br>
            <a:r>
              <a:rPr lang="en-US" sz="2400" i="1" dirty="0">
                <a:solidFill>
                  <a:schemeClr val="tx1"/>
                </a:solidFill>
                <a:effectLst/>
                <a:latin typeface="Arial" charset="0"/>
              </a:rPr>
              <a:t>			Thank you</a:t>
            </a:r>
          </a:p>
        </p:txBody>
      </p:sp>
      <p:grpSp>
        <p:nvGrpSpPr>
          <p:cNvPr id="6" name="Group 5"/>
          <p:cNvGrpSpPr/>
          <p:nvPr/>
        </p:nvGrpSpPr>
        <p:grpSpPr>
          <a:xfrm>
            <a:off x="251520" y="332658"/>
            <a:ext cx="8568952" cy="5326002"/>
            <a:chOff x="539552" y="260648"/>
            <a:chExt cx="8208912" cy="6408713"/>
          </a:xfrm>
        </p:grpSpPr>
        <p:sp>
          <p:nvSpPr>
            <p:cNvPr id="137220" name="Rectangle 4"/>
            <p:cNvSpPr>
              <a:spLocks noChangeArrowheads="1"/>
            </p:cNvSpPr>
            <p:nvPr/>
          </p:nvSpPr>
          <p:spPr bwMode="auto">
            <a:xfrm>
              <a:off x="683568" y="476672"/>
              <a:ext cx="7920880" cy="5952724"/>
            </a:xfrm>
            <a:prstGeom prst="rect">
              <a:avLst/>
            </a:prstGeom>
            <a:noFill/>
            <a:ln w="76200">
              <a:solidFill>
                <a:schemeClr val="accent3"/>
              </a:solidFill>
              <a:miter lim="800000"/>
              <a:headEnd/>
              <a:tailEnd/>
            </a:ln>
            <a:effectLst/>
          </p:spPr>
          <p:txBody>
            <a:bodyPr anchor="ctr"/>
            <a:lstStyle/>
            <a:p>
              <a:r>
                <a:rPr lang="en-ZA" sz="4800">
                  <a:solidFill>
                    <a:srgbClr val="531A17"/>
                  </a:solidFill>
                  <a:latin typeface="Arial Unicode MS" pitchFamily="34" charset="-128"/>
                </a:rPr>
                <a:t/>
              </a:r>
              <a:br>
                <a:rPr lang="en-ZA" sz="4800">
                  <a:solidFill>
                    <a:srgbClr val="531A17"/>
                  </a:solidFill>
                  <a:latin typeface="Arial Unicode MS" pitchFamily="34" charset="-128"/>
                </a:rPr>
              </a:br>
              <a:r>
                <a:rPr lang="en-ZA" sz="4800">
                  <a:solidFill>
                    <a:srgbClr val="531A17"/>
                  </a:solidFill>
                  <a:latin typeface="Arial Unicode MS" pitchFamily="34" charset="-128"/>
                </a:rPr>
                <a:t/>
              </a:r>
              <a:br>
                <a:rPr lang="en-ZA" sz="4800">
                  <a:solidFill>
                    <a:srgbClr val="531A17"/>
                  </a:solidFill>
                  <a:latin typeface="Arial Unicode MS" pitchFamily="34" charset="-128"/>
                </a:rPr>
              </a:br>
              <a:r>
                <a:rPr lang="en-ZA" sz="4800">
                  <a:solidFill>
                    <a:srgbClr val="531A17"/>
                  </a:solidFill>
                  <a:latin typeface="Arial Unicode MS" pitchFamily="34" charset="-128"/>
                </a:rPr>
                <a:t/>
              </a:r>
              <a:br>
                <a:rPr lang="en-ZA" sz="4800">
                  <a:solidFill>
                    <a:srgbClr val="531A17"/>
                  </a:solidFill>
                  <a:latin typeface="Arial Unicode MS" pitchFamily="34" charset="-128"/>
                </a:rPr>
              </a:br>
              <a:endParaRPr lang="en-US" sz="4800">
                <a:solidFill>
                  <a:srgbClr val="531A17"/>
                </a:solidFill>
                <a:latin typeface="Arial Unicode MS" pitchFamily="34" charset="-128"/>
              </a:endParaRPr>
            </a:p>
          </p:txBody>
        </p:sp>
        <p:sp>
          <p:nvSpPr>
            <p:cNvPr id="137222" name="Rectangle 6"/>
            <p:cNvSpPr>
              <a:spLocks noChangeArrowheads="1"/>
            </p:cNvSpPr>
            <p:nvPr/>
          </p:nvSpPr>
          <p:spPr bwMode="auto">
            <a:xfrm>
              <a:off x="539552" y="260648"/>
              <a:ext cx="8208912" cy="6408713"/>
            </a:xfrm>
            <a:prstGeom prst="rect">
              <a:avLst/>
            </a:prstGeom>
            <a:noFill/>
            <a:ln w="76200">
              <a:solidFill>
                <a:schemeClr val="accent1"/>
              </a:solidFill>
              <a:miter lim="800000"/>
              <a:headEnd/>
              <a:tailEnd/>
            </a:ln>
            <a:effectLst/>
          </p:spPr>
          <p:txBody>
            <a:bodyPr anchor="ctr"/>
            <a:lstStyle/>
            <a:p>
              <a:endParaRPr lang="en-GB" sz="4200">
                <a:solidFill>
                  <a:srgbClr val="531A17"/>
                </a:solidFill>
                <a:latin typeface="Arial Unicode MS" pitchFamily="34" charset="-128"/>
              </a:endParaRPr>
            </a:p>
          </p:txBody>
        </p:sp>
      </p:grpSp>
      <p:sp>
        <p:nvSpPr>
          <p:cNvPr id="3" name="Slide Number Placeholder 2"/>
          <p:cNvSpPr>
            <a:spLocks noGrp="1"/>
          </p:cNvSpPr>
          <p:nvPr>
            <p:ph type="sldNum" sz="quarter" idx="12"/>
          </p:nvPr>
        </p:nvSpPr>
        <p:spPr/>
        <p:txBody>
          <a:bodyPr/>
          <a:lstStyle/>
          <a:p>
            <a:fld id="{DE71412C-9B9C-447F-B548-61EF3FD6F2EC}" type="slidenum">
              <a:rPr lang="en-ZA" smtClean="0"/>
              <a:pPr/>
              <a:t>48</a:t>
            </a:fld>
            <a:endParaRPr lang="en-ZA" dirty="0"/>
          </a:p>
        </p:txBody>
      </p:sp>
    </p:spTree>
    <p:extLst>
      <p:ext uri="{BB962C8B-B14F-4D97-AF65-F5344CB8AC3E}">
        <p14:creationId xmlns:p14="http://schemas.microsoft.com/office/powerpoint/2010/main" xmlns="" val="29264199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18647" y="1705597"/>
            <a:ext cx="5650992" cy="1207509"/>
          </a:xfrm>
        </p:spPr>
        <p:txBody>
          <a:bodyPr/>
          <a:lstStyle/>
          <a:p>
            <a:r>
              <a:rPr lang="en-US" b="1"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DOMESTIC ECONOMIC OUTLOOK</a:t>
            </a:r>
            <a:endParaRPr lang="en-ZA" dirty="0"/>
          </a:p>
        </p:txBody>
      </p:sp>
      <p:sp>
        <p:nvSpPr>
          <p:cNvPr id="6" name="Slide Number Placeholder 5"/>
          <p:cNvSpPr>
            <a:spLocks noGrp="1"/>
          </p:cNvSpPr>
          <p:nvPr>
            <p:ph type="sldNum" sz="quarter" idx="12"/>
          </p:nvPr>
        </p:nvSpPr>
        <p:spPr/>
        <p:txBody>
          <a:bodyPr/>
          <a:lstStyle/>
          <a:p>
            <a:fld id="{DE71412C-9B9C-447F-B548-61EF3FD6F2EC}" type="slidenum">
              <a:rPr lang="en-ZA" smtClean="0"/>
              <a:pPr/>
              <a:t>5</a:t>
            </a:fld>
            <a:endParaRPr lang="en-ZA"/>
          </a:p>
        </p:txBody>
      </p:sp>
    </p:spTree>
    <p:extLst>
      <p:ext uri="{BB962C8B-B14F-4D97-AF65-F5344CB8AC3E}">
        <p14:creationId xmlns:p14="http://schemas.microsoft.com/office/powerpoint/2010/main" xmlns="" val="168333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Arial Narrow" panose="020B0606020202030204" pitchFamily="34" charset="0"/>
                <a:cs typeface="Calibri" panose="020F0502020204030204" pitchFamily="34" charset="0"/>
              </a:rPr>
              <a:t>SA IN A TECHNICAL RECESSION </a:t>
            </a:r>
            <a:endParaRPr lang="en-ZA" sz="44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a:xfrm>
            <a:off x="0" y="692696"/>
            <a:ext cx="9144000" cy="5256584"/>
          </a:xfrm>
        </p:spPr>
        <p:txBody>
          <a:bodyPr numCol="2">
            <a:normAutofit lnSpcReduction="10000"/>
          </a:bodyPr>
          <a:lstStyle/>
          <a:p>
            <a:pPr algn="just">
              <a:buFont typeface="Wingdings" panose="05000000000000000000" pitchFamily="2" charset="2"/>
              <a:buChar char="q"/>
            </a:pPr>
            <a:r>
              <a:rPr lang="en-ZA" sz="1900" b="0" dirty="0" smtClean="0">
                <a:latin typeface="Arial Narrow" panose="020B0606020202030204" pitchFamily="34" charset="0"/>
              </a:rPr>
              <a:t>SA fell into a technical recession. </a:t>
            </a:r>
            <a:r>
              <a:rPr lang="en-ZA" sz="1900" b="0" dirty="0">
                <a:latin typeface="Arial Narrow" panose="020B0606020202030204" pitchFamily="34" charset="0"/>
              </a:rPr>
              <a:t>GDP contracted by </a:t>
            </a:r>
            <a:r>
              <a:rPr lang="en-ZA" sz="1900" b="0" dirty="0" smtClean="0">
                <a:latin typeface="Arial Narrow" panose="020B0606020202030204" pitchFamily="34" charset="0"/>
              </a:rPr>
              <a:t>an annualised 0.7% </a:t>
            </a:r>
            <a:r>
              <a:rPr lang="en-ZA" sz="1900" b="0" dirty="0">
                <a:latin typeface="Arial Narrow" panose="020B0606020202030204" pitchFamily="34" charset="0"/>
              </a:rPr>
              <a:t>q-o-q </a:t>
            </a:r>
            <a:r>
              <a:rPr lang="en-ZA" sz="1900" b="0" dirty="0" smtClean="0">
                <a:latin typeface="Arial Narrow" panose="020B0606020202030204" pitchFamily="34" charset="0"/>
              </a:rPr>
              <a:t>(+0.6% y-o-y) </a:t>
            </a:r>
            <a:r>
              <a:rPr lang="en-ZA" sz="1900" b="0" dirty="0">
                <a:latin typeface="Arial Narrow" panose="020B0606020202030204" pitchFamily="34" charset="0"/>
              </a:rPr>
              <a:t>in </a:t>
            </a:r>
            <a:r>
              <a:rPr lang="en-ZA" sz="1900" b="0" dirty="0" smtClean="0">
                <a:latin typeface="Arial Narrow" panose="020B0606020202030204" pitchFamily="34" charset="0"/>
              </a:rPr>
              <a:t>2017Q1, </a:t>
            </a:r>
            <a:r>
              <a:rPr lang="en-ZA" sz="1900" b="0" dirty="0">
                <a:latin typeface="Arial Narrow" panose="020B0606020202030204" pitchFamily="34" charset="0"/>
              </a:rPr>
              <a:t>following </a:t>
            </a:r>
            <a:r>
              <a:rPr lang="en-ZA" sz="1900" b="0" dirty="0" smtClean="0">
                <a:latin typeface="Arial Narrow" panose="020B0606020202030204" pitchFamily="34" charset="0"/>
              </a:rPr>
              <a:t>a decline of 0.3% in 2016Q4.</a:t>
            </a:r>
            <a:endParaRPr lang="en-ZA" sz="1900" b="0" dirty="0">
              <a:latin typeface="Arial Narrow" panose="020B0606020202030204" pitchFamily="34" charset="0"/>
            </a:endParaRPr>
          </a:p>
          <a:p>
            <a:pPr algn="just">
              <a:buFont typeface="Arial" panose="020B0604020202020204" pitchFamily="34" charset="0"/>
              <a:buChar char="•"/>
            </a:pPr>
            <a:r>
              <a:rPr lang="en-ZA" sz="1500" b="0" dirty="0" smtClean="0">
                <a:latin typeface="Arial Narrow" panose="020B0606020202030204" pitchFamily="34" charset="0"/>
              </a:rPr>
              <a:t>On a quarterly basis, production increased only in the agricultural and mining sectors, while it contracted in the rest of the sectors.</a:t>
            </a:r>
          </a:p>
          <a:p>
            <a:pPr marL="534988" indent="-190500" algn="just">
              <a:buFontTx/>
              <a:buChar char="-"/>
            </a:pPr>
            <a:r>
              <a:rPr lang="en-ZA" sz="1500" b="0" dirty="0" smtClean="0">
                <a:latin typeface="Arial Narrow" panose="020B0606020202030204" pitchFamily="34" charset="0"/>
              </a:rPr>
              <a:t>Agricultural output expanded by 22.2% q-o-q, following an increase in the production of field crops and horticulture production.</a:t>
            </a:r>
          </a:p>
          <a:p>
            <a:pPr marL="534988" indent="-190500" algn="just">
              <a:buFontTx/>
              <a:buChar char="-"/>
            </a:pPr>
            <a:r>
              <a:rPr lang="en-ZA" sz="1500" b="0" dirty="0" smtClean="0">
                <a:latin typeface="Arial Narrow" panose="020B0606020202030204" pitchFamily="34" charset="0"/>
              </a:rPr>
              <a:t>Mining output expanded by 12.8% q-o-q in line with higher production for gold, platinum and ‘other’ metal ores.</a:t>
            </a:r>
          </a:p>
          <a:p>
            <a:pPr marL="534988" indent="-190500" algn="just">
              <a:buFontTx/>
              <a:buChar char="-"/>
            </a:pPr>
            <a:r>
              <a:rPr lang="en-ZA" sz="1500" b="0" dirty="0" smtClean="0">
                <a:latin typeface="Arial Narrow" panose="020B0606020202030204" pitchFamily="34" charset="0"/>
              </a:rPr>
              <a:t>Unfortunately, the secondary sector contracted by 3.4% q-o-q in Q1 subtracting 0.6% points from overall GDP. The tertiary sector GDP fell by 2% and deducted 1.2% points from overall GDP, mainly because of the 5.9% q-o-q decline in trade (retail, wholesale, restaurants and hotels).</a:t>
            </a:r>
          </a:p>
          <a:p>
            <a:pPr marL="534988" indent="-190500" algn="just">
              <a:buFontTx/>
              <a:buChar char="-"/>
            </a:pPr>
            <a:r>
              <a:rPr lang="en-ZA" sz="1500" b="0" dirty="0" smtClean="0">
                <a:latin typeface="Arial Narrow" panose="020B0606020202030204" pitchFamily="34" charset="0"/>
              </a:rPr>
              <a:t>Looking ahead, </a:t>
            </a:r>
            <a:r>
              <a:rPr lang="en-ZA" sz="1500" b="0" dirty="0">
                <a:latin typeface="Arial Narrow" panose="020B0606020202030204" pitchFamily="34" charset="0"/>
              </a:rPr>
              <a:t>agricultural production </a:t>
            </a:r>
            <a:r>
              <a:rPr lang="en-ZA" sz="1500" b="0" dirty="0" smtClean="0">
                <a:latin typeface="Arial Narrow" panose="020B0606020202030204" pitchFamily="34" charset="0"/>
              </a:rPr>
              <a:t>will likely continue to increase in line with the record bumper harvest of 15.97 million tonnes of maize in 2017, as per the latest estimate from the </a:t>
            </a:r>
            <a:r>
              <a:rPr lang="en-ZA" sz="1500" b="0" dirty="0">
                <a:latin typeface="Arial Narrow" panose="020B0606020202030204" pitchFamily="34" charset="0"/>
              </a:rPr>
              <a:t>National Crop Estimates </a:t>
            </a:r>
            <a:r>
              <a:rPr lang="en-ZA" sz="1500" b="0" dirty="0" smtClean="0">
                <a:latin typeface="Arial Narrow" panose="020B0606020202030204" pitchFamily="34" charset="0"/>
              </a:rPr>
              <a:t>Committee.</a:t>
            </a:r>
          </a:p>
          <a:p>
            <a:pPr>
              <a:buFont typeface="Arial" pitchFamily="34" charset="0"/>
              <a:buChar char="•"/>
            </a:pPr>
            <a:endParaRPr lang="en-ZA" b="0" dirty="0" smtClean="0">
              <a:solidFill>
                <a:schemeClr val="bg1"/>
              </a:solidFill>
              <a:latin typeface="Arial Narrow" panose="020B0606020202030204" pitchFamily="34" charset="0"/>
            </a:endParaRPr>
          </a:p>
          <a:p>
            <a:pPr>
              <a:buFont typeface="Arial" pitchFamily="34" charset="0"/>
              <a:buChar char="•"/>
            </a:pPr>
            <a:r>
              <a:rPr lang="en-ZA" b="0" dirty="0" smtClean="0">
                <a:solidFill>
                  <a:schemeClr val="bg1"/>
                </a:solidFill>
                <a:latin typeface="Arial Narrow" panose="020B0606020202030204" pitchFamily="34" charset="0"/>
              </a:rPr>
              <a:t>Electricity output rebounded to 2.4% q-o-q during 2016Q4, after contracting by 2.5% in Q3.</a:t>
            </a:r>
          </a:p>
          <a:p>
            <a:r>
              <a:rPr lang="en-ZA" dirty="0" smtClean="0">
                <a:solidFill>
                  <a:schemeClr val="bg1"/>
                </a:solidFill>
                <a:latin typeface="Arial Narrow" panose="020B0606020202030204" pitchFamily="34" charset="0"/>
              </a:rPr>
              <a:t>o	</a:t>
            </a:r>
            <a:r>
              <a:rPr lang="en-ZA" b="0" dirty="0" smtClean="0">
                <a:solidFill>
                  <a:schemeClr val="bg1"/>
                </a:solidFill>
                <a:latin typeface="Arial Narrow" panose="020B0606020202030204" pitchFamily="34" charset="0"/>
              </a:rPr>
              <a:t>Other positive contributions to overall GDP came from trade (2.1% q-o-q), finance real estate and business services (1.6%), transport (2.6%), among other sectors.</a:t>
            </a:r>
          </a:p>
          <a:p>
            <a:r>
              <a:rPr lang="en-ZA" dirty="0" smtClean="0">
                <a:solidFill>
                  <a:schemeClr val="bg1"/>
                </a:solidFill>
                <a:latin typeface="Arial Narrow" panose="020B0606020202030204" pitchFamily="34" charset="0"/>
              </a:rPr>
              <a:t>•	From a demand/ expenditure perspective, the slowdown in GDP was mainly on the back of weak consumption growth and constrained private fixed investment. Further downward pressure was added by declines in commodity prices, perceptions of weakening governance/ institutions, and rising policy uncertainty.</a:t>
            </a:r>
          </a:p>
          <a:p>
            <a:r>
              <a:rPr lang="en-ZA" dirty="0" smtClean="0">
                <a:solidFill>
                  <a:schemeClr val="bg1"/>
                </a:solidFill>
                <a:latin typeface="Arial Narrow" panose="020B0606020202030204" pitchFamily="34" charset="0"/>
              </a:rPr>
              <a:t>•	Look ahead into 2017 and 2018, monetary and fiscal policies are expected to remain constrained, in line with their respective needs to keep inflation and the rising public debt contained.</a:t>
            </a:r>
          </a:p>
          <a:p>
            <a:endParaRPr lang="en-ZA" dirty="0">
              <a:solidFill>
                <a:schemeClr val="bg1"/>
              </a:solidFill>
              <a:latin typeface="Arial Narrow" panose="020B0606020202030204" pitchFamily="34" charset="0"/>
            </a:endParaRPr>
          </a:p>
        </p:txBody>
      </p:sp>
      <p:graphicFrame>
        <p:nvGraphicFramePr>
          <p:cNvPr id="5" name="Content Placeholder 4"/>
          <p:cNvGraphicFramePr>
            <a:graphicFrameLocks noGrp="1" noChangeAspect="1"/>
          </p:cNvGraphicFramePr>
          <p:nvPr>
            <p:extLst>
              <p:ext uri="{D42A27DB-BD31-4B8C-83A1-F6EECF244321}">
                <p14:modId xmlns:p14="http://schemas.microsoft.com/office/powerpoint/2010/main" xmlns="" val="2771881529"/>
              </p:ext>
            </p:extLst>
          </p:nvPr>
        </p:nvGraphicFramePr>
        <p:xfrm>
          <a:off x="4860032" y="1340768"/>
          <a:ext cx="4283968"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DE71412C-9B9C-447F-B548-61EF3FD6F2EC}" type="slidenum">
              <a:rPr lang="en-ZA" smtClean="0"/>
              <a:pPr/>
              <a:t>6</a:t>
            </a:fld>
            <a:endParaRPr lang="en-ZA" dirty="0"/>
          </a:p>
        </p:txBody>
      </p:sp>
    </p:spTree>
    <p:extLst>
      <p:ext uri="{BB962C8B-B14F-4D97-AF65-F5344CB8AC3E}">
        <p14:creationId xmlns:p14="http://schemas.microsoft.com/office/powerpoint/2010/main" xmlns="" val="1170366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Arial Narrow" panose="020B0606020202030204" pitchFamily="34" charset="0"/>
                <a:cs typeface="Calibri" panose="020F0502020204030204" pitchFamily="34" charset="0"/>
              </a:rPr>
              <a:t>MANUFACTURING UNDER PRESSURE</a:t>
            </a:r>
            <a:endParaRPr lang="en-ZA" sz="44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p:txBody>
          <a:bodyPr numCol="2">
            <a:normAutofit/>
          </a:bodyPr>
          <a:lstStyle/>
          <a:p>
            <a:pPr lvl="0" algn="just">
              <a:buFont typeface="Wingdings" panose="05000000000000000000" pitchFamily="2" charset="2"/>
              <a:buChar char="q"/>
            </a:pPr>
            <a:r>
              <a:rPr lang="en-ZA" sz="1800" b="0" dirty="0">
                <a:latin typeface="Arial Narrow" panose="020B0606020202030204" pitchFamily="34" charset="0"/>
              </a:rPr>
              <a:t>The </a:t>
            </a:r>
            <a:r>
              <a:rPr lang="en-ZA" sz="1800" b="0" dirty="0" smtClean="0">
                <a:latin typeface="Arial Narrow" panose="020B0606020202030204" pitchFamily="34" charset="0"/>
              </a:rPr>
              <a:t>Absa </a:t>
            </a:r>
            <a:r>
              <a:rPr lang="en-ZA" sz="1800" b="0" dirty="0">
                <a:latin typeface="Arial Narrow" panose="020B0606020202030204" pitchFamily="34" charset="0"/>
              </a:rPr>
              <a:t>PMI </a:t>
            </a:r>
            <a:r>
              <a:rPr lang="en-ZA" sz="1800" b="0" dirty="0" smtClean="0">
                <a:latin typeface="Arial Narrow" panose="020B0606020202030204" pitchFamily="34" charset="0"/>
              </a:rPr>
              <a:t>fell by 3.8 points to 42.9 in July 2017. The PMI was last seen at these levels during the second half of 2009</a:t>
            </a:r>
          </a:p>
          <a:p>
            <a:pPr lvl="0" algn="just">
              <a:buFont typeface="Wingdings" panose="05000000000000000000" pitchFamily="2" charset="2"/>
              <a:buChar char="q"/>
            </a:pPr>
            <a:r>
              <a:rPr lang="en-ZA" sz="1800" b="0" dirty="0" smtClean="0">
                <a:latin typeface="Arial Narrow" panose="020B0606020202030204" pitchFamily="34" charset="0"/>
              </a:rPr>
              <a:t>The underlying indicators also deteriorated. </a:t>
            </a:r>
            <a:r>
              <a:rPr lang="en-ZA" sz="1800" b="0" dirty="0">
                <a:latin typeface="Arial Narrow" panose="020B0606020202030204" pitchFamily="34" charset="0"/>
              </a:rPr>
              <a:t>The business activity </a:t>
            </a:r>
            <a:r>
              <a:rPr lang="en-ZA" sz="1800" b="0" dirty="0" smtClean="0">
                <a:latin typeface="Arial Narrow" panose="020B0606020202030204" pitchFamily="34" charset="0"/>
              </a:rPr>
              <a:t>index - a </a:t>
            </a:r>
            <a:r>
              <a:rPr lang="en-ZA" sz="1800" b="0" dirty="0">
                <a:latin typeface="Arial Narrow" panose="020B0606020202030204" pitchFamily="34" charset="0"/>
              </a:rPr>
              <a:t>good proxy for manufacturing </a:t>
            </a:r>
            <a:r>
              <a:rPr lang="en-ZA" sz="1800" b="0" dirty="0" smtClean="0">
                <a:latin typeface="Arial Narrow" panose="020B0606020202030204" pitchFamily="34" charset="0"/>
              </a:rPr>
              <a:t>production - </a:t>
            </a:r>
            <a:r>
              <a:rPr lang="en-ZA" sz="1800" b="0" dirty="0">
                <a:latin typeface="Arial Narrow" panose="020B0606020202030204" pitchFamily="34" charset="0"/>
              </a:rPr>
              <a:t>shaved off a significant 6.1 points to 39.3 against the backdrop of weak demand </a:t>
            </a:r>
            <a:r>
              <a:rPr lang="en-ZA" sz="1800" b="0" dirty="0" smtClean="0">
                <a:latin typeface="Arial Narrow" panose="020B0606020202030204" pitchFamily="34" charset="0"/>
              </a:rPr>
              <a:t>conditions. New </a:t>
            </a:r>
            <a:r>
              <a:rPr lang="en-ZA" sz="1800" b="0" dirty="0">
                <a:latin typeface="Arial Narrow" panose="020B0606020202030204" pitchFamily="34" charset="0"/>
              </a:rPr>
              <a:t>orders also fell, while business expectations for the next six months </a:t>
            </a:r>
            <a:r>
              <a:rPr lang="en-ZA" sz="1800" b="0" dirty="0" smtClean="0">
                <a:latin typeface="Arial Narrow" panose="020B0606020202030204" pitchFamily="34" charset="0"/>
              </a:rPr>
              <a:t>remained subdued.</a:t>
            </a:r>
          </a:p>
          <a:p>
            <a:pPr lvl="0" algn="just">
              <a:buFont typeface="Wingdings" panose="05000000000000000000" pitchFamily="2" charset="2"/>
              <a:buChar char="q"/>
            </a:pPr>
            <a:r>
              <a:rPr lang="en-ZA" sz="1800" b="0" dirty="0" smtClean="0">
                <a:latin typeface="Arial Narrow" panose="020B0606020202030204" pitchFamily="34" charset="0"/>
              </a:rPr>
              <a:t>The </a:t>
            </a:r>
            <a:r>
              <a:rPr lang="en-ZA" sz="1800" b="0" dirty="0">
                <a:latin typeface="Arial Narrow" panose="020B0606020202030204" pitchFamily="34" charset="0"/>
              </a:rPr>
              <a:t>July outcome </a:t>
            </a:r>
            <a:r>
              <a:rPr lang="en-ZA" sz="1800" b="0" dirty="0" smtClean="0">
                <a:latin typeface="Arial Narrow" panose="020B0606020202030204" pitchFamily="34" charset="0"/>
              </a:rPr>
              <a:t>depicts weaker </a:t>
            </a:r>
            <a:r>
              <a:rPr lang="en-ZA" sz="1800" b="0" dirty="0">
                <a:latin typeface="Arial Narrow" panose="020B0606020202030204" pitchFamily="34" charset="0"/>
              </a:rPr>
              <a:t>manufacturing sector outlook. On a more positive note, however, some relief could come from easing inflationary pressures and possible further cuts in the policy interest rate.</a:t>
            </a:r>
            <a:endParaRPr lang="en-ZA" sz="1800" b="0" dirty="0" smtClean="0">
              <a:latin typeface="Arial Narrow" panose="020B0606020202030204" pitchFamily="34" charset="0"/>
            </a:endParaRPr>
          </a:p>
        </p:txBody>
      </p:sp>
      <p:graphicFrame>
        <p:nvGraphicFramePr>
          <p:cNvPr id="6" name="Content Placeholder 4"/>
          <p:cNvGraphicFramePr>
            <a:graphicFrameLocks noGrp="1" noChangeAspect="1"/>
          </p:cNvGraphicFramePr>
          <p:nvPr>
            <p:extLst>
              <p:ext uri="{D42A27DB-BD31-4B8C-83A1-F6EECF244321}">
                <p14:modId xmlns:p14="http://schemas.microsoft.com/office/powerpoint/2010/main" xmlns="" val="2912565302"/>
              </p:ext>
            </p:extLst>
          </p:nvPr>
        </p:nvGraphicFramePr>
        <p:xfrm>
          <a:off x="4716016" y="836712"/>
          <a:ext cx="435597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E71412C-9B9C-447F-B548-61EF3FD6F2EC}" type="slidenum">
              <a:rPr lang="en-ZA" smtClean="0"/>
              <a:pPr/>
              <a:t>7</a:t>
            </a:fld>
            <a:endParaRPr lang="en-ZA" dirty="0"/>
          </a:p>
        </p:txBody>
      </p:sp>
    </p:spTree>
    <p:extLst>
      <p:ext uri="{BB962C8B-B14F-4D97-AF65-F5344CB8AC3E}">
        <p14:creationId xmlns:p14="http://schemas.microsoft.com/office/powerpoint/2010/main" xmlns="" val="16676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smtClean="0">
                <a:latin typeface="Arial Narrow" panose="020B0606020202030204" pitchFamily="34" charset="0"/>
                <a:cs typeface="Calibri" panose="020F0502020204030204" pitchFamily="34" charset="0"/>
              </a:rPr>
              <a:t>BUSINESS CONFIDENCE still weak</a:t>
            </a:r>
            <a:endParaRPr lang="en-ZA" sz="44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a:xfrm>
            <a:off x="0" y="620688"/>
            <a:ext cx="9144000" cy="5400600"/>
          </a:xfrm>
        </p:spPr>
        <p:txBody>
          <a:bodyPr numCol="2">
            <a:normAutofit/>
          </a:bodyPr>
          <a:lstStyle/>
          <a:p>
            <a:pPr lvl="0" algn="just">
              <a:buFont typeface="Wingdings" panose="05000000000000000000" pitchFamily="2" charset="2"/>
              <a:buChar char="q"/>
            </a:pPr>
            <a:r>
              <a:rPr lang="en-ZA" b="0" dirty="0">
                <a:latin typeface="Arial Narrow" panose="020B0606020202030204" pitchFamily="34" charset="0"/>
              </a:rPr>
              <a:t>The RMB/BER Business Confidence Index fell </a:t>
            </a:r>
            <a:r>
              <a:rPr lang="en-ZA" b="0" dirty="0" smtClean="0">
                <a:latin typeface="Arial Narrow" panose="020B0606020202030204" pitchFamily="34" charset="0"/>
              </a:rPr>
              <a:t>sharply </a:t>
            </a:r>
            <a:r>
              <a:rPr lang="en-ZA" b="0" dirty="0">
                <a:latin typeface="Arial Narrow" panose="020B0606020202030204" pitchFamily="34" charset="0"/>
              </a:rPr>
              <a:t>to 29 points in </a:t>
            </a:r>
            <a:r>
              <a:rPr lang="en-ZA" b="0" dirty="0" smtClean="0">
                <a:latin typeface="Arial Narrow" panose="020B0606020202030204" pitchFamily="34" charset="0"/>
              </a:rPr>
              <a:t>2017Q2, </a:t>
            </a:r>
            <a:r>
              <a:rPr lang="en-ZA" b="0" dirty="0">
                <a:latin typeface="Arial Narrow" panose="020B0606020202030204" pitchFamily="34" charset="0"/>
              </a:rPr>
              <a:t>from 40 in </a:t>
            </a:r>
            <a:r>
              <a:rPr lang="en-ZA" b="0" dirty="0" smtClean="0">
                <a:latin typeface="Arial Narrow" panose="020B0606020202030204" pitchFamily="34" charset="0"/>
              </a:rPr>
              <a:t>Q1. These levels were last seen at these levels during the 2009 great recession.</a:t>
            </a:r>
          </a:p>
          <a:p>
            <a:pPr lvl="0" algn="just">
              <a:buFont typeface="Wingdings" panose="05000000000000000000" pitchFamily="2" charset="2"/>
              <a:buChar char="q"/>
            </a:pPr>
            <a:r>
              <a:rPr lang="en-ZA" b="0" dirty="0" smtClean="0">
                <a:latin typeface="Arial Narrow" panose="020B0606020202030204" pitchFamily="34" charset="0"/>
              </a:rPr>
              <a:t>Confidence was pulled down by weak </a:t>
            </a:r>
            <a:r>
              <a:rPr lang="en-ZA" b="0" dirty="0">
                <a:latin typeface="Arial Narrow" panose="020B0606020202030204" pitchFamily="34" charset="0"/>
              </a:rPr>
              <a:t>business activity</a:t>
            </a:r>
            <a:r>
              <a:rPr lang="en-ZA" b="0" dirty="0" smtClean="0">
                <a:latin typeface="Arial Narrow" panose="020B0606020202030204" pitchFamily="34" charset="0"/>
              </a:rPr>
              <a:t>, domestic </a:t>
            </a:r>
            <a:r>
              <a:rPr lang="en-ZA" b="0" dirty="0">
                <a:latin typeface="Arial Narrow" panose="020B0606020202030204" pitchFamily="34" charset="0"/>
              </a:rPr>
              <a:t>political risk and consequent sovereign credit rating </a:t>
            </a:r>
            <a:r>
              <a:rPr lang="en-ZA" b="0" dirty="0" smtClean="0">
                <a:latin typeface="Arial Narrow" panose="020B0606020202030204" pitchFamily="34" charset="0"/>
              </a:rPr>
              <a:t>downgrades. Respondents were more pessimistic about expectations </a:t>
            </a:r>
            <a:r>
              <a:rPr lang="en-ZA" b="0" dirty="0">
                <a:latin typeface="Arial Narrow" panose="020B0606020202030204" pitchFamily="34" charset="0"/>
              </a:rPr>
              <a:t>for future operating conditions.</a:t>
            </a:r>
          </a:p>
          <a:p>
            <a:pPr lvl="0" algn="just">
              <a:buFont typeface="Wingdings" panose="05000000000000000000" pitchFamily="2" charset="2"/>
              <a:buChar char="q"/>
            </a:pPr>
            <a:r>
              <a:rPr lang="en-ZA" b="0" dirty="0">
                <a:latin typeface="Arial Narrow" panose="020B0606020202030204" pitchFamily="34" charset="0"/>
              </a:rPr>
              <a:t>During Q2, confidence declined across all five surveyed sectors (motor trade, manufacturing, building and retail sector). In addition, confidence levels among all are currently sitting below the 50-neutral point.</a:t>
            </a:r>
          </a:p>
          <a:p>
            <a:pPr lvl="0" algn="just">
              <a:buFont typeface="Wingdings" panose="05000000000000000000" pitchFamily="2" charset="2"/>
              <a:buChar char="q"/>
            </a:pPr>
            <a:r>
              <a:rPr lang="en-ZA" b="0" dirty="0">
                <a:latin typeface="Arial Narrow" panose="020B0606020202030204" pitchFamily="34" charset="0"/>
              </a:rPr>
              <a:t>In sum, business conditions deteriorated notably across the board, while weak domestic demand also weighed significantly. The overall weakness in business confidence bodes ill for private fixed investment growth and economic growth prospects. </a:t>
            </a:r>
          </a:p>
        </p:txBody>
      </p:sp>
      <p:graphicFrame>
        <p:nvGraphicFramePr>
          <p:cNvPr id="6" name="Content Placeholder 4"/>
          <p:cNvGraphicFramePr>
            <a:graphicFrameLocks/>
          </p:cNvGraphicFramePr>
          <p:nvPr>
            <p:extLst>
              <p:ext uri="{D42A27DB-BD31-4B8C-83A1-F6EECF244321}">
                <p14:modId xmlns:p14="http://schemas.microsoft.com/office/powerpoint/2010/main" xmlns="" val="662125849"/>
              </p:ext>
            </p:extLst>
          </p:nvPr>
        </p:nvGraphicFramePr>
        <p:xfrm>
          <a:off x="4567907" y="1124744"/>
          <a:ext cx="457200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E71412C-9B9C-447F-B548-61EF3FD6F2EC}" type="slidenum">
              <a:rPr lang="en-ZA" smtClean="0"/>
              <a:pPr/>
              <a:t>8</a:t>
            </a:fld>
            <a:endParaRPr lang="en-ZA" dirty="0"/>
          </a:p>
        </p:txBody>
      </p:sp>
    </p:spTree>
    <p:extLst>
      <p:ext uri="{BB962C8B-B14F-4D97-AF65-F5344CB8AC3E}">
        <p14:creationId xmlns:p14="http://schemas.microsoft.com/office/powerpoint/2010/main" xmlns="" val="1000211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latin typeface="Arial Narrow" panose="020B0606020202030204" pitchFamily="34" charset="0"/>
                <a:cs typeface="Calibri" panose="020F0502020204030204" pitchFamily="34" charset="0"/>
              </a:rPr>
              <a:t>CONSUMER CONFIDENCE DISSAPOINTS</a:t>
            </a:r>
            <a:endParaRPr lang="en-ZA" sz="4000" dirty="0">
              <a:latin typeface="Arial Narrow" panose="020B0606020202030204" pitchFamily="34" charset="0"/>
              <a:cs typeface="Calibri" panose="020F0502020204030204" pitchFamily="34" charset="0"/>
            </a:endParaRPr>
          </a:p>
        </p:txBody>
      </p:sp>
      <p:sp>
        <p:nvSpPr>
          <p:cNvPr id="3" name="Content Placeholder 2"/>
          <p:cNvSpPr>
            <a:spLocks noGrp="1"/>
          </p:cNvSpPr>
          <p:nvPr>
            <p:ph idx="1"/>
          </p:nvPr>
        </p:nvSpPr>
        <p:spPr/>
        <p:txBody>
          <a:bodyPr numCol="2">
            <a:normAutofit/>
          </a:bodyPr>
          <a:lstStyle/>
          <a:p>
            <a:pPr lvl="0" algn="just">
              <a:buFont typeface="Wingdings" panose="05000000000000000000" pitchFamily="2" charset="2"/>
              <a:buChar char="q"/>
            </a:pPr>
            <a:r>
              <a:rPr lang="en-ZA" b="0" dirty="0">
                <a:latin typeface="Arial Narrow" panose="020B0606020202030204" pitchFamily="34" charset="0"/>
              </a:rPr>
              <a:t>The FNB/BER Consumer Confidence Index fell to -9 points in 2017Q2, from -5 in Q1</a:t>
            </a:r>
            <a:r>
              <a:rPr lang="en-ZA" b="0" dirty="0" smtClean="0">
                <a:latin typeface="Arial Narrow" panose="020B0606020202030204" pitchFamily="34" charset="0"/>
              </a:rPr>
              <a:t>. Consumers </a:t>
            </a:r>
            <a:r>
              <a:rPr lang="en-ZA" b="0" dirty="0">
                <a:latin typeface="Arial Narrow" panose="020B0606020202030204" pitchFamily="34" charset="0"/>
              </a:rPr>
              <a:t>were </a:t>
            </a:r>
            <a:r>
              <a:rPr lang="en-ZA" b="0" dirty="0" smtClean="0">
                <a:latin typeface="Arial Narrow" panose="020B0606020202030204" pitchFamily="34" charset="0"/>
              </a:rPr>
              <a:t>downbeat on </a:t>
            </a:r>
            <a:r>
              <a:rPr lang="en-ZA" b="0" dirty="0">
                <a:latin typeface="Arial Narrow" panose="020B0606020202030204" pitchFamily="34" charset="0"/>
              </a:rPr>
              <a:t>the outlook for domestic economic growth. This was likely a shock reaction to heightened domestic political risk and sovereign credit rating downgrades. </a:t>
            </a:r>
          </a:p>
          <a:p>
            <a:pPr lvl="0" algn="just">
              <a:buFont typeface="Wingdings" panose="05000000000000000000" pitchFamily="2" charset="2"/>
              <a:buChar char="q"/>
            </a:pPr>
            <a:r>
              <a:rPr lang="en-ZA" b="0" dirty="0" smtClean="0">
                <a:latin typeface="Arial Narrow" panose="020B0606020202030204" pitchFamily="34" charset="0"/>
              </a:rPr>
              <a:t>At </a:t>
            </a:r>
            <a:r>
              <a:rPr lang="en-ZA" b="0" dirty="0">
                <a:latin typeface="Arial Narrow" panose="020B0606020202030204" pitchFamily="34" charset="0"/>
              </a:rPr>
              <a:t>these depressed  levels, consumer confidence is likely to have a negative impact on retail sales and overall household consumer spending. Other factors putting a drain on confidence include tepid household income growth, higher personal income taxes, weak employment growth and falling household credit extension growth</a:t>
            </a:r>
            <a:r>
              <a:rPr lang="en-ZA" b="0" dirty="0" smtClean="0">
                <a:latin typeface="Arial Narrow" panose="020B0606020202030204" pitchFamily="34" charset="0"/>
              </a:rPr>
              <a:t>.</a:t>
            </a:r>
          </a:p>
          <a:p>
            <a:pPr algn="just">
              <a:buFont typeface="Wingdings" panose="05000000000000000000" pitchFamily="2" charset="2"/>
              <a:buChar char="q"/>
            </a:pPr>
            <a:r>
              <a:rPr lang="en-ZA" b="0" dirty="0" smtClean="0">
                <a:latin typeface="Arial Narrow" panose="020B0606020202030204" pitchFamily="34" charset="0"/>
              </a:rPr>
              <a:t>However over </a:t>
            </a:r>
            <a:r>
              <a:rPr lang="en-ZA" b="0" dirty="0">
                <a:latin typeface="Arial Narrow" panose="020B0606020202030204" pitchFamily="34" charset="0"/>
              </a:rPr>
              <a:t>the next 12 months, consumers expect to see some improvement in their household finances. This is likely because of easing inflation pressures. Nevertheless, the majority of respondents continued to regard the present time as unsuitable to buy durable goods, i.e. big ticket items such as vehicles, furniture and appliances etc</a:t>
            </a:r>
            <a:r>
              <a:rPr lang="en-ZA" sz="1550" b="0" dirty="0">
                <a:latin typeface="Calibri" panose="020F0502020204030204" pitchFamily="34" charset="0"/>
              </a:rPr>
              <a:t>.</a:t>
            </a:r>
          </a:p>
          <a:p>
            <a:pPr lvl="0" algn="just">
              <a:buFont typeface="Wingdings" panose="05000000000000000000" pitchFamily="2" charset="2"/>
              <a:buChar char="q"/>
            </a:pPr>
            <a:endParaRPr lang="en-ZA" sz="1550" b="0" dirty="0">
              <a:latin typeface="Calibri" panose="020F0502020204030204" pitchFamily="34" charset="0"/>
            </a:endParaRPr>
          </a:p>
        </p:txBody>
      </p:sp>
      <p:graphicFrame>
        <p:nvGraphicFramePr>
          <p:cNvPr id="6" name="Content Placeholder 4"/>
          <p:cNvGraphicFramePr>
            <a:graphicFrameLocks noGrp="1" noChangeAspect="1"/>
          </p:cNvGraphicFramePr>
          <p:nvPr>
            <p:extLst>
              <p:ext uri="{D42A27DB-BD31-4B8C-83A1-F6EECF244321}">
                <p14:modId xmlns:p14="http://schemas.microsoft.com/office/powerpoint/2010/main" xmlns="" val="3977744904"/>
              </p:ext>
            </p:extLst>
          </p:nvPr>
        </p:nvGraphicFramePr>
        <p:xfrm>
          <a:off x="4932040" y="908720"/>
          <a:ext cx="4150485"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DE71412C-9B9C-447F-B548-61EF3FD6F2EC}" type="slidenum">
              <a:rPr lang="en-ZA" smtClean="0"/>
              <a:pPr/>
              <a:t>9</a:t>
            </a:fld>
            <a:endParaRPr lang="en-ZA" dirty="0"/>
          </a:p>
        </p:txBody>
      </p:sp>
    </p:spTree>
    <p:extLst>
      <p:ext uri="{BB962C8B-B14F-4D97-AF65-F5344CB8AC3E}">
        <p14:creationId xmlns:p14="http://schemas.microsoft.com/office/powerpoint/2010/main" xmlns="" val="2737481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5834</TotalTime>
  <Words>5113</Words>
  <Application>Microsoft Office PowerPoint</Application>
  <PresentationFormat>On-screen Show (4:3)</PresentationFormat>
  <Paragraphs>651</Paragraphs>
  <Slides>48</Slides>
  <Notes>2</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Angles</vt:lpstr>
      <vt:lpstr>1_Angles</vt:lpstr>
      <vt:lpstr>Slide 1</vt:lpstr>
      <vt:lpstr>Presentation Outline</vt:lpstr>
      <vt:lpstr>Strategic imperatives</vt:lpstr>
      <vt:lpstr>GLOBAL ECONOMIC growth </vt:lpstr>
      <vt:lpstr>DOMESTIC ECONOMIC OUTLOOK</vt:lpstr>
      <vt:lpstr>SA IN A TECHNICAL RECESSION </vt:lpstr>
      <vt:lpstr>MANUFACTURING UNDER PRESSURE</vt:lpstr>
      <vt:lpstr>BUSINESS CONFIDENCE still weak</vt:lpstr>
      <vt:lpstr>CONSUMER CONFIDENCE DISSAPOINTS</vt:lpstr>
      <vt:lpstr>STICKY Domestic fixed investment</vt:lpstr>
      <vt:lpstr>sectoral Capital investment</vt:lpstr>
      <vt:lpstr>Poor Employment prospects</vt:lpstr>
      <vt:lpstr>Slide 13</vt:lpstr>
      <vt:lpstr>Sa TRADE BALANCE in surplus</vt:lpstr>
      <vt:lpstr>Africa, a key market for sa products</vt:lpstr>
      <vt:lpstr>Key Achievements: First Quarter </vt:lpstr>
      <vt:lpstr>Industrial Development</vt:lpstr>
      <vt:lpstr>Industrial Development</vt:lpstr>
      <vt:lpstr>Industrial Development</vt:lpstr>
      <vt:lpstr>Industrial Development</vt:lpstr>
      <vt:lpstr>Industrial Development</vt:lpstr>
      <vt:lpstr>Industrial Development</vt:lpstr>
      <vt:lpstr>Industrial Development</vt:lpstr>
      <vt:lpstr>Industrial Development</vt:lpstr>
      <vt:lpstr>Trade, Investment &amp; Exports</vt:lpstr>
      <vt:lpstr>Trade, Investment &amp; Exports</vt:lpstr>
      <vt:lpstr>Trade, Investment &amp; Exports</vt:lpstr>
      <vt:lpstr>Trade, Investment &amp; Exports</vt:lpstr>
      <vt:lpstr>Trade, Investment &amp; Exports</vt:lpstr>
      <vt:lpstr>Special Economic Zones and Economic Transformation</vt:lpstr>
      <vt:lpstr>Special Economic Zones and Economic Transformation</vt:lpstr>
      <vt:lpstr>Special Economic Zones and Economic Transformation</vt:lpstr>
      <vt:lpstr>Special Economic Zones and Economic Transformation</vt:lpstr>
      <vt:lpstr>Legislation and Regulation</vt:lpstr>
      <vt:lpstr>Administration &amp; Co-ordination</vt:lpstr>
      <vt:lpstr>Financial Performance</vt:lpstr>
      <vt:lpstr>Slide 37</vt:lpstr>
      <vt:lpstr>Slide 38</vt:lpstr>
      <vt:lpstr>Slide 39</vt:lpstr>
      <vt:lpstr>Slide 40</vt:lpstr>
      <vt:lpstr>Slide 41</vt:lpstr>
      <vt:lpstr>FIRST QUARTER Performance INFORMATION</vt:lpstr>
      <vt:lpstr>FIRST QUARTER PERFORMANCE INFORMATION</vt:lpstr>
      <vt:lpstr>FIRST QUARTER PERFORMANCE INFORMATION</vt:lpstr>
      <vt:lpstr>FIRST QUARTER PERFORMANCE INFORMATION</vt:lpstr>
      <vt:lpstr>FIRST QUARTER PERFORMANCE INFORMATION</vt:lpstr>
      <vt:lpstr>FIRST QUARTER PERFORMANCE INFORMATION</vt:lpstr>
      <vt:lpstr> Ke ya leboga      Ke a leboha   Ke a leboga       Ngiyabonga  Ndiyabulela         Ngiyathokoza  Ngiyabonga      Inkomu  Ndi khou livhuha       Dankie    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Development</dc:title>
  <dc:creator>Reshme Pillay</dc:creator>
  <cp:lastModifiedBy>PUMZA</cp:lastModifiedBy>
  <cp:revision>207</cp:revision>
  <dcterms:created xsi:type="dcterms:W3CDTF">2016-09-05T12:21:08Z</dcterms:created>
  <dcterms:modified xsi:type="dcterms:W3CDTF">2017-09-13T08:53:26Z</dcterms:modified>
</cp:coreProperties>
</file>