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768" r:id="rId4"/>
    <p:sldMasterId id="2147483780" r:id="rId5"/>
    <p:sldMasterId id="2147483804" r:id="rId6"/>
    <p:sldMasterId id="2147483828" r:id="rId7"/>
    <p:sldMasterId id="2147483840" r:id="rId8"/>
    <p:sldMasterId id="2147483852" r:id="rId9"/>
    <p:sldMasterId id="2147483864" r:id="rId10"/>
    <p:sldMasterId id="2147483876" r:id="rId11"/>
    <p:sldMasterId id="2147483888" r:id="rId12"/>
  </p:sldMasterIdLst>
  <p:notesMasterIdLst>
    <p:notesMasterId r:id="rId83"/>
  </p:notesMasterIdLst>
  <p:handoutMasterIdLst>
    <p:handoutMasterId r:id="rId84"/>
  </p:handoutMasterIdLst>
  <p:sldIdLst>
    <p:sldId id="309" r:id="rId13"/>
    <p:sldId id="398" r:id="rId14"/>
    <p:sldId id="418" r:id="rId15"/>
    <p:sldId id="505" r:id="rId16"/>
    <p:sldId id="419" r:id="rId17"/>
    <p:sldId id="463" r:id="rId18"/>
    <p:sldId id="481" r:id="rId19"/>
    <p:sldId id="424" r:id="rId20"/>
    <p:sldId id="506" r:id="rId21"/>
    <p:sldId id="525" r:id="rId22"/>
    <p:sldId id="428" r:id="rId23"/>
    <p:sldId id="482" r:id="rId24"/>
    <p:sldId id="483" r:id="rId25"/>
    <p:sldId id="508" r:id="rId26"/>
    <p:sldId id="469" r:id="rId27"/>
    <p:sldId id="399" r:id="rId28"/>
    <p:sldId id="509" r:id="rId29"/>
    <p:sldId id="446" r:id="rId30"/>
    <p:sldId id="448" r:id="rId31"/>
    <p:sldId id="450" r:id="rId32"/>
    <p:sldId id="510" r:id="rId33"/>
    <p:sldId id="477" r:id="rId34"/>
    <p:sldId id="400" r:id="rId35"/>
    <p:sldId id="374" r:id="rId36"/>
    <p:sldId id="485" r:id="rId37"/>
    <p:sldId id="511" r:id="rId38"/>
    <p:sldId id="486" r:id="rId39"/>
    <p:sldId id="487" r:id="rId40"/>
    <p:sldId id="488" r:id="rId41"/>
    <p:sldId id="489" r:id="rId42"/>
    <p:sldId id="490" r:id="rId43"/>
    <p:sldId id="470" r:id="rId44"/>
    <p:sldId id="401" r:id="rId45"/>
    <p:sldId id="382" r:id="rId46"/>
    <p:sldId id="513" r:id="rId47"/>
    <p:sldId id="514" r:id="rId48"/>
    <p:sldId id="515" r:id="rId49"/>
    <p:sldId id="491" r:id="rId50"/>
    <p:sldId id="492" r:id="rId51"/>
    <p:sldId id="517" r:id="rId52"/>
    <p:sldId id="471" r:id="rId53"/>
    <p:sldId id="402" r:id="rId54"/>
    <p:sldId id="457" r:id="rId55"/>
    <p:sldId id="495" r:id="rId56"/>
    <p:sldId id="479" r:id="rId57"/>
    <p:sldId id="496" r:id="rId58"/>
    <p:sldId id="518" r:id="rId59"/>
    <p:sldId id="498" r:id="rId60"/>
    <p:sldId id="472" r:id="rId61"/>
    <p:sldId id="372" r:id="rId62"/>
    <p:sldId id="359" r:id="rId63"/>
    <p:sldId id="467" r:id="rId64"/>
    <p:sldId id="499" r:id="rId65"/>
    <p:sldId id="500" r:id="rId66"/>
    <p:sldId id="501" r:id="rId67"/>
    <p:sldId id="526" r:id="rId68"/>
    <p:sldId id="519" r:id="rId69"/>
    <p:sldId id="473" r:id="rId70"/>
    <p:sldId id="403" r:id="rId71"/>
    <p:sldId id="345" r:id="rId72"/>
    <p:sldId id="503" r:id="rId73"/>
    <p:sldId id="416" r:id="rId74"/>
    <p:sldId id="520" r:id="rId75"/>
    <p:sldId id="504" r:id="rId76"/>
    <p:sldId id="522" r:id="rId77"/>
    <p:sldId id="523" r:id="rId78"/>
    <p:sldId id="474" r:id="rId79"/>
    <p:sldId id="475" r:id="rId80"/>
    <p:sldId id="476" r:id="rId81"/>
    <p:sldId id="310" r:id="rId8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FF3B"/>
    <a:srgbClr val="00FF3B"/>
    <a:srgbClr val="00FF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434"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50">
                <a:solidFill>
                  <a:schemeClr val="lt1"/>
                </a:solidFill>
              </a:ln>
              <a:effectLst/>
            </c:spPr>
          </c:dPt>
          <c:dPt>
            <c:idx val="1"/>
            <c:spPr>
              <a:solidFill>
                <a:srgbClr val="FFFF00"/>
              </a:solidFill>
              <a:ln w="19050">
                <a:solidFill>
                  <a:schemeClr val="lt1"/>
                </a:solidFill>
              </a:ln>
              <a:effectLst/>
            </c:spPr>
          </c:dPt>
          <c:dPt>
            <c:idx val="2"/>
            <c:spPr>
              <a:solidFill>
                <a:srgbClr val="FF0000"/>
              </a:solidFill>
              <a:ln w="19050">
                <a:solidFill>
                  <a:schemeClr val="lt1"/>
                </a:solidFill>
              </a:ln>
              <a:effectLst/>
            </c:spPr>
          </c:dPt>
          <c:dPt>
            <c:idx val="3"/>
            <c:spPr>
              <a:solidFill>
                <a:srgbClr val="00B0F0"/>
              </a:solidFill>
              <a:ln w="19050">
                <a:solidFill>
                  <a:schemeClr val="lt1"/>
                </a:solidFill>
              </a:ln>
              <a:effectLst/>
            </c:spPr>
          </c:dPt>
          <c:dLbls>
            <c:dLbl>
              <c:idx val="0"/>
              <c:layout>
                <c:manualLayout>
                  <c:x val="-0.13188568661926969"/>
                  <c:y val="-0.18304306102362208"/>
                </c:manualLayout>
              </c:layout>
              <c:showPercent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ZA" sz="18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General</c:formatCode>
                <c:ptCount val="4"/>
                <c:pt idx="0">
                  <c:v>83</c:v>
                </c:pt>
                <c:pt idx="1">
                  <c:v>17</c:v>
                </c:pt>
                <c:pt idx="2">
                  <c:v>0</c:v>
                </c:pt>
                <c:pt idx="3">
                  <c:v>0</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0000"/>
              </a:solidFill>
            </c:spPr>
          </c:dPt>
          <c:dLbls>
            <c:dLbl>
              <c:idx val="0"/>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off target </c:v>
                </c:pt>
                <c:pt idx="2">
                  <c:v>No milestone</c:v>
                </c:pt>
                <c:pt idx="3">
                  <c:v>Patial</c:v>
                </c:pt>
              </c:strCache>
            </c:strRef>
          </c:cat>
          <c:val>
            <c:numRef>
              <c:f>Sheet1!$B$2:$B$5</c:f>
              <c:numCache>
                <c:formatCode>0%</c:formatCode>
                <c:ptCount val="4"/>
                <c:pt idx="0">
                  <c:v>0.67000000000000015</c:v>
                </c:pt>
                <c:pt idx="1">
                  <c:v>0.33000000000000007</c:v>
                </c:pt>
                <c:pt idx="2">
                  <c:v>0</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000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No milestone</c:v>
                </c:pt>
                <c:pt idx="3">
                  <c:v>off target</c:v>
                </c:pt>
              </c:strCache>
            </c:strRef>
          </c:cat>
          <c:val>
            <c:numRef>
              <c:f>Sheet1!$B$2:$B$5</c:f>
              <c:numCache>
                <c:formatCode>0%</c:formatCode>
                <c:ptCount val="4"/>
                <c:pt idx="0">
                  <c:v>0.72000000000000008</c:v>
                </c:pt>
                <c:pt idx="1">
                  <c:v>0.22</c:v>
                </c:pt>
                <c:pt idx="2">
                  <c:v>0</c:v>
                </c:pt>
                <c:pt idx="3">
                  <c:v>6.0000000000000005E-2</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0.69000000000000006</c:v>
                </c:pt>
                <c:pt idx="1">
                  <c:v>0.18000000000000002</c:v>
                </c:pt>
                <c:pt idx="2">
                  <c:v>0.13</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FFFF00"/>
              </a:solidFill>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No milestone</c:v>
                </c:pt>
                <c:pt idx="2">
                  <c:v>Off target</c:v>
                </c:pt>
                <c:pt idx="3">
                  <c:v>Work in progress</c:v>
                </c:pt>
              </c:strCache>
            </c:strRef>
          </c:cat>
          <c:val>
            <c:numRef>
              <c:f>Sheet1!$B$2:$B$5</c:f>
              <c:numCache>
                <c:formatCode>0%</c:formatCode>
                <c:ptCount val="4"/>
                <c:pt idx="0">
                  <c:v>0.85000000000000009</c:v>
                </c:pt>
                <c:pt idx="1">
                  <c:v>0</c:v>
                </c:pt>
                <c:pt idx="2">
                  <c:v>0</c:v>
                </c:pt>
                <c:pt idx="3">
                  <c:v>0.15000000000000002</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0.52</c:v>
                </c:pt>
                <c:pt idx="1">
                  <c:v>0.24000000000000002</c:v>
                </c:pt>
                <c:pt idx="2">
                  <c:v>0.24000000000000002</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5947041379185901"/>
          <c:y val="0.11348219058750958"/>
          <c:w val="0.2810591724162822"/>
          <c:h val="0.78153269937529724"/>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0000"/>
              </a:solidFill>
            </c:spPr>
          </c:dPt>
          <c:dPt>
            <c:idx val="2"/>
            <c:spPr>
              <a:solidFill>
                <a:srgbClr val="00B0F0"/>
              </a:solidFill>
            </c:spPr>
          </c:dPt>
          <c:dPt>
            <c:idx val="3"/>
            <c:spPr>
              <a:solidFill>
                <a:srgbClr val="FFFF00"/>
              </a:solidFill>
            </c:spPr>
          </c:dPt>
          <c:dLbls>
            <c:dLbl>
              <c:idx val="0"/>
              <c:spPr/>
              <c:txPr>
                <a:bodyPr/>
                <a:lstStyle/>
                <a:p>
                  <a:pPr>
                    <a:defRPr sz="1800" baseline="0"/>
                  </a:pPr>
                  <a:endParaRPr lang="en-US"/>
                </a:p>
              </c:txPr>
            </c:dLbl>
            <c:dLbl>
              <c:idx val="1"/>
              <c:tx>
                <c:rich>
                  <a:bodyPr/>
                  <a:lstStyle/>
                  <a:p>
                    <a:pPr>
                      <a:defRPr sz="1800" baseline="0"/>
                    </a:pPr>
                    <a:r>
                      <a:rPr lang="en-US" dirty="0" smtClean="0"/>
                      <a:t>33%</a:t>
                    </a:r>
                  </a:p>
                </c:rich>
              </c:tx>
              <c:spPr/>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Off target</c:v>
                </c:pt>
                <c:pt idx="2">
                  <c:v>No milestone</c:v>
                </c:pt>
                <c:pt idx="3">
                  <c:v>Work in progress</c:v>
                </c:pt>
              </c:strCache>
            </c:strRef>
          </c:cat>
          <c:val>
            <c:numRef>
              <c:f>Sheet1!$B$2:$B$5</c:f>
              <c:numCache>
                <c:formatCode>0%</c:formatCode>
                <c:ptCount val="4"/>
                <c:pt idx="0">
                  <c:v>0.17</c:v>
                </c:pt>
                <c:pt idx="1">
                  <c:v>0.33000000000000007</c:v>
                </c:pt>
                <c:pt idx="2">
                  <c:v>0</c:v>
                </c:pt>
                <c:pt idx="3">
                  <c:v>0.5</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0.68</c:v>
                </c:pt>
                <c:pt idx="1">
                  <c:v>0.23</c:v>
                </c:pt>
                <c:pt idx="2">
                  <c:v>9.0000000000000011E-2</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624EB7AA-A419-4E84-A7F8-FD1E9EC7CC82}" type="datetimeFigureOut">
              <a:rPr lang="en-US"/>
              <a:pPr>
                <a:defRPr/>
              </a:pPr>
              <a:t>9/14/2017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302DA6DC-2485-4F4D-97B4-2544424E3C27}" type="slidenum">
              <a:rPr lang="en-US"/>
              <a:pPr>
                <a:defRPr/>
              </a:pPr>
              <a:t>‹#›</a:t>
            </a:fld>
            <a:endParaRPr lang="en-US"/>
          </a:p>
        </p:txBody>
      </p:sp>
    </p:spTree>
    <p:extLst>
      <p:ext uri="{BB962C8B-B14F-4D97-AF65-F5344CB8AC3E}">
        <p14:creationId xmlns:p14="http://schemas.microsoft.com/office/powerpoint/2010/main" xmlns=""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a:p>
        </p:txBody>
      </p:sp>
    </p:spTree>
    <p:extLst>
      <p:ext uri="{BB962C8B-B14F-4D97-AF65-F5344CB8AC3E}">
        <p14:creationId xmlns:p14="http://schemas.microsoft.com/office/powerpoint/2010/main" xmlns=""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solidFill>
                  <a:prstClr val="black"/>
                </a:solidFill>
              </a:rPr>
              <a:pPr>
                <a:defRPr/>
              </a:pPr>
              <a:t>1</a:t>
            </a:fld>
            <a:endParaRPr lang="en-ZA">
              <a:solidFill>
                <a:prstClr val="black"/>
              </a:solidFill>
            </a:endParaRPr>
          </a:p>
        </p:txBody>
      </p:sp>
    </p:spTree>
    <p:extLst>
      <p:ext uri="{BB962C8B-B14F-4D97-AF65-F5344CB8AC3E}">
        <p14:creationId xmlns:p14="http://schemas.microsoft.com/office/powerpoint/2010/main" xmlns="" val="11930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419338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177962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xmlns="" val="173446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xmlns="" val="72071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12878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73582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xmlns="" val="390273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xmlns="" val="475569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xmlns="" val="370625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24</a:t>
            </a:fld>
            <a:endParaRPr lang="en-US"/>
          </a:p>
        </p:txBody>
      </p:sp>
    </p:spTree>
    <p:extLst>
      <p:ext uri="{BB962C8B-B14F-4D97-AF65-F5344CB8AC3E}">
        <p14:creationId xmlns:p14="http://schemas.microsoft.com/office/powerpoint/2010/main" xmlns="" val="214879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300826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25</a:t>
            </a:fld>
            <a:endParaRPr lang="en-US"/>
          </a:p>
        </p:txBody>
      </p:sp>
    </p:spTree>
    <p:extLst>
      <p:ext uri="{BB962C8B-B14F-4D97-AF65-F5344CB8AC3E}">
        <p14:creationId xmlns:p14="http://schemas.microsoft.com/office/powerpoint/2010/main" xmlns="" val="291774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26</a:t>
            </a:fld>
            <a:endParaRPr lang="en-US"/>
          </a:p>
        </p:txBody>
      </p:sp>
    </p:spTree>
    <p:extLst>
      <p:ext uri="{BB962C8B-B14F-4D97-AF65-F5344CB8AC3E}">
        <p14:creationId xmlns:p14="http://schemas.microsoft.com/office/powerpoint/2010/main" xmlns="" val="411932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27</a:t>
            </a:fld>
            <a:endParaRPr lang="en-US"/>
          </a:p>
        </p:txBody>
      </p:sp>
    </p:spTree>
    <p:extLst>
      <p:ext uri="{BB962C8B-B14F-4D97-AF65-F5344CB8AC3E}">
        <p14:creationId xmlns:p14="http://schemas.microsoft.com/office/powerpoint/2010/main" xmlns="" val="3858365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28</a:t>
            </a:fld>
            <a:endParaRPr lang="en-US"/>
          </a:p>
        </p:txBody>
      </p:sp>
    </p:spTree>
    <p:extLst>
      <p:ext uri="{BB962C8B-B14F-4D97-AF65-F5344CB8AC3E}">
        <p14:creationId xmlns:p14="http://schemas.microsoft.com/office/powerpoint/2010/main" xmlns="" val="286093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29</a:t>
            </a:fld>
            <a:endParaRPr lang="en-US"/>
          </a:p>
        </p:txBody>
      </p:sp>
    </p:spTree>
    <p:extLst>
      <p:ext uri="{BB962C8B-B14F-4D97-AF65-F5344CB8AC3E}">
        <p14:creationId xmlns:p14="http://schemas.microsoft.com/office/powerpoint/2010/main" xmlns="" val="3172514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30</a:t>
            </a:fld>
            <a:endParaRPr lang="en-US"/>
          </a:p>
        </p:txBody>
      </p:sp>
    </p:spTree>
    <p:extLst>
      <p:ext uri="{BB962C8B-B14F-4D97-AF65-F5344CB8AC3E}">
        <p14:creationId xmlns:p14="http://schemas.microsoft.com/office/powerpoint/2010/main" xmlns="" val="57371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31</a:t>
            </a:fld>
            <a:endParaRPr lang="en-US"/>
          </a:p>
        </p:txBody>
      </p:sp>
    </p:spTree>
    <p:extLst>
      <p:ext uri="{BB962C8B-B14F-4D97-AF65-F5344CB8AC3E}">
        <p14:creationId xmlns:p14="http://schemas.microsoft.com/office/powerpoint/2010/main" xmlns="" val="141450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34</a:t>
            </a:fld>
            <a:endParaRPr lang="en-US"/>
          </a:p>
        </p:txBody>
      </p:sp>
    </p:spTree>
    <p:extLst>
      <p:ext uri="{BB962C8B-B14F-4D97-AF65-F5344CB8AC3E}">
        <p14:creationId xmlns:p14="http://schemas.microsoft.com/office/powerpoint/2010/main" xmlns="" val="214879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35</a:t>
            </a:fld>
            <a:endParaRPr lang="en-US"/>
          </a:p>
        </p:txBody>
      </p:sp>
    </p:spTree>
    <p:extLst>
      <p:ext uri="{BB962C8B-B14F-4D97-AF65-F5344CB8AC3E}">
        <p14:creationId xmlns:p14="http://schemas.microsoft.com/office/powerpoint/2010/main" xmlns="" val="370212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36</a:t>
            </a:fld>
            <a:endParaRPr lang="en-US"/>
          </a:p>
        </p:txBody>
      </p:sp>
    </p:spTree>
    <p:extLst>
      <p:ext uri="{BB962C8B-B14F-4D97-AF65-F5344CB8AC3E}">
        <p14:creationId xmlns:p14="http://schemas.microsoft.com/office/powerpoint/2010/main" xmlns="" val="48850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1525383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37</a:t>
            </a:fld>
            <a:endParaRPr lang="en-US"/>
          </a:p>
        </p:txBody>
      </p:sp>
    </p:spTree>
    <p:extLst>
      <p:ext uri="{BB962C8B-B14F-4D97-AF65-F5344CB8AC3E}">
        <p14:creationId xmlns:p14="http://schemas.microsoft.com/office/powerpoint/2010/main" xmlns="" val="324995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38</a:t>
            </a:fld>
            <a:endParaRPr lang="en-US"/>
          </a:p>
        </p:txBody>
      </p:sp>
    </p:spTree>
    <p:extLst>
      <p:ext uri="{BB962C8B-B14F-4D97-AF65-F5344CB8AC3E}">
        <p14:creationId xmlns:p14="http://schemas.microsoft.com/office/powerpoint/2010/main" xmlns="" val="109604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39</a:t>
            </a:fld>
            <a:endParaRPr lang="en-US"/>
          </a:p>
        </p:txBody>
      </p:sp>
    </p:spTree>
    <p:extLst>
      <p:ext uri="{BB962C8B-B14F-4D97-AF65-F5344CB8AC3E}">
        <p14:creationId xmlns:p14="http://schemas.microsoft.com/office/powerpoint/2010/main" xmlns="" val="131181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40</a:t>
            </a:fld>
            <a:endParaRPr lang="en-US"/>
          </a:p>
        </p:txBody>
      </p:sp>
    </p:spTree>
    <p:extLst>
      <p:ext uri="{BB962C8B-B14F-4D97-AF65-F5344CB8AC3E}">
        <p14:creationId xmlns:p14="http://schemas.microsoft.com/office/powerpoint/2010/main" xmlns="" val="3693581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xmlns="" val="3737978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xmlns="" val="743671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xmlns="" val="2904997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xmlns="" val="2001370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xmlns="" val="2312519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xmlns="" val="287628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1223452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51</a:t>
            </a:fld>
            <a:endParaRPr lang="en-US"/>
          </a:p>
        </p:txBody>
      </p:sp>
    </p:spTree>
    <p:extLst>
      <p:ext uri="{BB962C8B-B14F-4D97-AF65-F5344CB8AC3E}">
        <p14:creationId xmlns:p14="http://schemas.microsoft.com/office/powerpoint/2010/main" xmlns="" val="3650551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52</a:t>
            </a:fld>
            <a:endParaRPr lang="en-US"/>
          </a:p>
        </p:txBody>
      </p:sp>
    </p:spTree>
    <p:extLst>
      <p:ext uri="{BB962C8B-B14F-4D97-AF65-F5344CB8AC3E}">
        <p14:creationId xmlns:p14="http://schemas.microsoft.com/office/powerpoint/2010/main" xmlns="" val="1571738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53</a:t>
            </a:fld>
            <a:endParaRPr lang="en-US"/>
          </a:p>
        </p:txBody>
      </p:sp>
    </p:spTree>
    <p:extLst>
      <p:ext uri="{BB962C8B-B14F-4D97-AF65-F5344CB8AC3E}">
        <p14:creationId xmlns:p14="http://schemas.microsoft.com/office/powerpoint/2010/main" xmlns="" val="309630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54</a:t>
            </a:fld>
            <a:endParaRPr lang="en-US"/>
          </a:p>
        </p:txBody>
      </p:sp>
    </p:spTree>
    <p:extLst>
      <p:ext uri="{BB962C8B-B14F-4D97-AF65-F5344CB8AC3E}">
        <p14:creationId xmlns:p14="http://schemas.microsoft.com/office/powerpoint/2010/main" xmlns="" val="4215171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55</a:t>
            </a:fld>
            <a:endParaRPr lang="en-US"/>
          </a:p>
        </p:txBody>
      </p:sp>
    </p:spTree>
    <p:extLst>
      <p:ext uri="{BB962C8B-B14F-4D97-AF65-F5344CB8AC3E}">
        <p14:creationId xmlns:p14="http://schemas.microsoft.com/office/powerpoint/2010/main" xmlns="" val="160764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56</a:t>
            </a:fld>
            <a:endParaRPr lang="en-US"/>
          </a:p>
        </p:txBody>
      </p:sp>
    </p:spTree>
    <p:extLst>
      <p:ext uri="{BB962C8B-B14F-4D97-AF65-F5344CB8AC3E}">
        <p14:creationId xmlns:p14="http://schemas.microsoft.com/office/powerpoint/2010/main" xmlns="" val="1334544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57</a:t>
            </a:fld>
            <a:endParaRPr lang="en-US"/>
          </a:p>
        </p:txBody>
      </p:sp>
    </p:spTree>
    <p:extLst>
      <p:ext uri="{BB962C8B-B14F-4D97-AF65-F5344CB8AC3E}">
        <p14:creationId xmlns:p14="http://schemas.microsoft.com/office/powerpoint/2010/main" xmlns="" val="3190500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60</a:t>
            </a:fld>
            <a:endParaRPr lang="en-US"/>
          </a:p>
        </p:txBody>
      </p:sp>
    </p:spTree>
    <p:extLst>
      <p:ext uri="{BB962C8B-B14F-4D97-AF65-F5344CB8AC3E}">
        <p14:creationId xmlns:p14="http://schemas.microsoft.com/office/powerpoint/2010/main" xmlns="" val="2148791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61</a:t>
            </a:fld>
            <a:endParaRPr lang="en-US"/>
          </a:p>
        </p:txBody>
      </p:sp>
    </p:spTree>
    <p:extLst>
      <p:ext uri="{BB962C8B-B14F-4D97-AF65-F5344CB8AC3E}">
        <p14:creationId xmlns:p14="http://schemas.microsoft.com/office/powerpoint/2010/main" xmlns="" val="2132066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62</a:t>
            </a:fld>
            <a:endParaRPr lang="en-US"/>
          </a:p>
        </p:txBody>
      </p:sp>
    </p:spTree>
    <p:extLst>
      <p:ext uri="{BB962C8B-B14F-4D97-AF65-F5344CB8AC3E}">
        <p14:creationId xmlns:p14="http://schemas.microsoft.com/office/powerpoint/2010/main" xmlns="" val="201955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666890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63</a:t>
            </a:fld>
            <a:endParaRPr lang="en-US"/>
          </a:p>
        </p:txBody>
      </p:sp>
    </p:spTree>
    <p:extLst>
      <p:ext uri="{BB962C8B-B14F-4D97-AF65-F5344CB8AC3E}">
        <p14:creationId xmlns:p14="http://schemas.microsoft.com/office/powerpoint/2010/main" xmlns="" val="3208970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64</a:t>
            </a:fld>
            <a:endParaRPr lang="en-US"/>
          </a:p>
        </p:txBody>
      </p:sp>
    </p:spTree>
    <p:extLst>
      <p:ext uri="{BB962C8B-B14F-4D97-AF65-F5344CB8AC3E}">
        <p14:creationId xmlns:p14="http://schemas.microsoft.com/office/powerpoint/2010/main" xmlns="" val="3247241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65</a:t>
            </a:fld>
            <a:endParaRPr lang="en-US"/>
          </a:p>
        </p:txBody>
      </p:sp>
    </p:spTree>
    <p:extLst>
      <p:ext uri="{BB962C8B-B14F-4D97-AF65-F5344CB8AC3E}">
        <p14:creationId xmlns:p14="http://schemas.microsoft.com/office/powerpoint/2010/main" xmlns="" val="74565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66</a:t>
            </a:fld>
            <a:endParaRPr lang="en-US"/>
          </a:p>
        </p:txBody>
      </p:sp>
    </p:spTree>
    <p:extLst>
      <p:ext uri="{BB962C8B-B14F-4D97-AF65-F5344CB8AC3E}">
        <p14:creationId xmlns:p14="http://schemas.microsoft.com/office/powerpoint/2010/main" xmlns="" val="10304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33680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291767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357209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xmlns="" val="262096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8685585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0129604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0194562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843100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8728334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789038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634525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958498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427448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63259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2865635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564482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40162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4823646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003785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929635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479494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3729358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1402535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03904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7333985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8397828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708799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9143556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3024224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8974266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559495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1295151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02621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4608223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62452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458002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7830292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447618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67597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409893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770699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748124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310248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518850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72004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76996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176324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9165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89683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3329701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5D3E041-F7EA-4797-8EB5-24B554AE123B}"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DC6EA1C-2E34-438B-8630-8E4E87EF9E8E}" type="slidenum">
              <a:rPr lang="en-US"/>
              <a:pPr>
                <a:defRPr/>
              </a:pPr>
              <a:t>‹#›</a:t>
            </a:fld>
            <a:endParaRPr lang="en-US"/>
          </a:p>
        </p:txBody>
      </p:sp>
    </p:spTree>
    <p:extLst>
      <p:ext uri="{BB962C8B-B14F-4D97-AF65-F5344CB8AC3E}">
        <p14:creationId xmlns:p14="http://schemas.microsoft.com/office/powerpoint/2010/main" xmlns="" val="13488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1757DE7D-2AEB-4A74-94AA-3D674BF6234D}"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1E160DC-E700-4ECE-A1E4-87F6652FD455}" type="slidenum">
              <a:rPr lang="en-US"/>
              <a:pPr>
                <a:defRPr/>
              </a:pPr>
              <a:t>‹#›</a:t>
            </a:fld>
            <a:endParaRPr lang="en-US"/>
          </a:p>
        </p:txBody>
      </p:sp>
    </p:spTree>
    <p:extLst>
      <p:ext uri="{BB962C8B-B14F-4D97-AF65-F5344CB8AC3E}">
        <p14:creationId xmlns:p14="http://schemas.microsoft.com/office/powerpoint/2010/main" xmlns="" val="2396416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F7A64C7B-9B3A-42D4-8D10-3C706269CD5C}"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EE1D5F1-26B9-4FB1-98E2-1D129298243F}" type="slidenum">
              <a:rPr lang="en-US"/>
              <a:pPr>
                <a:defRPr/>
              </a:pPr>
              <a:t>‹#›</a:t>
            </a:fld>
            <a:endParaRPr lang="en-US"/>
          </a:p>
        </p:txBody>
      </p:sp>
    </p:spTree>
    <p:extLst>
      <p:ext uri="{BB962C8B-B14F-4D97-AF65-F5344CB8AC3E}">
        <p14:creationId xmlns:p14="http://schemas.microsoft.com/office/powerpoint/2010/main" xmlns="" val="2985753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747A10A3-60E4-461A-85AE-F1CD2B45A5AD}"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B6DBD210-CF41-43E6-AF6A-7039256F51D6}" type="slidenum">
              <a:rPr lang="en-US"/>
              <a:pPr>
                <a:defRPr/>
              </a:pPr>
              <a:t>‹#›</a:t>
            </a:fld>
            <a:endParaRPr lang="en-US"/>
          </a:p>
        </p:txBody>
      </p:sp>
    </p:spTree>
    <p:extLst>
      <p:ext uri="{BB962C8B-B14F-4D97-AF65-F5344CB8AC3E}">
        <p14:creationId xmlns:p14="http://schemas.microsoft.com/office/powerpoint/2010/main" xmlns="" val="3797691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A25A61D0-DEA9-4013-96F1-CFBD0743C47F}" type="datetimeFigureOut">
              <a:rPr lang="en-US"/>
              <a:pPr>
                <a:defRPr/>
              </a:pPr>
              <a:t>9/14/2017</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5C53B02B-6396-4033-94B1-850C4B6A4F62}" type="slidenum">
              <a:rPr lang="en-US"/>
              <a:pPr>
                <a:defRPr/>
              </a:pPr>
              <a:t>‹#›</a:t>
            </a:fld>
            <a:endParaRPr lang="en-US"/>
          </a:p>
        </p:txBody>
      </p:sp>
    </p:spTree>
    <p:extLst>
      <p:ext uri="{BB962C8B-B14F-4D97-AF65-F5344CB8AC3E}">
        <p14:creationId xmlns:p14="http://schemas.microsoft.com/office/powerpoint/2010/main" xmlns="" val="2401400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EC0F5E42-20E5-48B5-82CF-A9D0CC757197}" type="datetimeFigureOut">
              <a:rPr lang="en-US"/>
              <a:pPr>
                <a:defRPr/>
              </a:pPr>
              <a:t>9/14/2017</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C527DAF-30FE-4CD0-A72C-7EC3738DADB3}" type="slidenum">
              <a:rPr lang="en-US"/>
              <a:pPr>
                <a:defRPr/>
              </a:pPr>
              <a:t>‹#›</a:t>
            </a:fld>
            <a:endParaRPr lang="en-US"/>
          </a:p>
        </p:txBody>
      </p:sp>
    </p:spTree>
    <p:extLst>
      <p:ext uri="{BB962C8B-B14F-4D97-AF65-F5344CB8AC3E}">
        <p14:creationId xmlns:p14="http://schemas.microsoft.com/office/powerpoint/2010/main" xmlns="" val="37991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09E2C0E-428B-4717-93D0-19BF398B6D94}" type="datetimeFigureOut">
              <a:rPr lang="en-US"/>
              <a:pPr>
                <a:defRPr/>
              </a:pPr>
              <a:t>9/14/2017</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8CC3A21-3D67-44BE-9B17-60A8D1B3BCD9}" type="slidenum">
              <a:rPr lang="en-US"/>
              <a:pPr>
                <a:defRPr/>
              </a:pPr>
              <a:t>‹#›</a:t>
            </a:fld>
            <a:endParaRPr lang="en-US"/>
          </a:p>
        </p:txBody>
      </p:sp>
    </p:spTree>
    <p:extLst>
      <p:ext uri="{BB962C8B-B14F-4D97-AF65-F5344CB8AC3E}">
        <p14:creationId xmlns:p14="http://schemas.microsoft.com/office/powerpoint/2010/main" xmlns="" val="3439928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1E22F0E5-78C9-447A-A5AF-05C27CD60451}"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AC16FF0-B278-4478-9ADD-DD5828F73477}" type="slidenum">
              <a:rPr lang="en-US"/>
              <a:pPr>
                <a:defRPr/>
              </a:pPr>
              <a:t>‹#›</a:t>
            </a:fld>
            <a:endParaRPr lang="en-US"/>
          </a:p>
        </p:txBody>
      </p:sp>
    </p:spTree>
    <p:extLst>
      <p:ext uri="{BB962C8B-B14F-4D97-AF65-F5344CB8AC3E}">
        <p14:creationId xmlns:p14="http://schemas.microsoft.com/office/powerpoint/2010/main" xmlns="" val="2252085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68127988-25BD-4C2F-8C86-73A82D556DFD}"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1C75E8AD-1CDB-46E5-AB19-2377D3359E36}" type="slidenum">
              <a:rPr lang="en-US"/>
              <a:pPr>
                <a:defRPr/>
              </a:pPr>
              <a:t>‹#›</a:t>
            </a:fld>
            <a:endParaRPr lang="en-US"/>
          </a:p>
        </p:txBody>
      </p:sp>
    </p:spTree>
    <p:extLst>
      <p:ext uri="{BB962C8B-B14F-4D97-AF65-F5344CB8AC3E}">
        <p14:creationId xmlns:p14="http://schemas.microsoft.com/office/powerpoint/2010/main" xmlns="" val="2154856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AA4133DF-B0A4-440B-B2C9-31FB14C918AA}"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A47A721-6B72-4FB1-A579-E0ECBDDC3549}" type="slidenum">
              <a:rPr lang="en-US"/>
              <a:pPr>
                <a:defRPr/>
              </a:pPr>
              <a:t>‹#›</a:t>
            </a:fld>
            <a:endParaRPr lang="en-US"/>
          </a:p>
        </p:txBody>
      </p:sp>
    </p:spTree>
    <p:extLst>
      <p:ext uri="{BB962C8B-B14F-4D97-AF65-F5344CB8AC3E}">
        <p14:creationId xmlns:p14="http://schemas.microsoft.com/office/powerpoint/2010/main" xmlns="" val="2852251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3192EE5E-C8F3-40C1-82F3-0ECBDBEFC138}"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D641E94-DE0A-4F5A-A325-72BDDFA53CE4}" type="slidenum">
              <a:rPr lang="en-US"/>
              <a:pPr>
                <a:defRPr/>
              </a:pPr>
              <a:t>‹#›</a:t>
            </a:fld>
            <a:endParaRPr lang="en-US"/>
          </a:p>
        </p:txBody>
      </p:sp>
    </p:spTree>
    <p:extLst>
      <p:ext uri="{BB962C8B-B14F-4D97-AF65-F5344CB8AC3E}">
        <p14:creationId xmlns:p14="http://schemas.microsoft.com/office/powerpoint/2010/main" xmlns="" val="23533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00234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98546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26533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9579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2469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2024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5544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52915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27997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4693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16224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82106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75974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8083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3336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96517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89360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32541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06275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99519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80756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68382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883287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185021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8732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838636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9999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700878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666036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514660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523981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3701093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466982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6262287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87810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4129634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10329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734996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343113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2060233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167308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60666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045324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482074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88660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30821335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747246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3004120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9/14/2017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538456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9/14/2017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2401229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9/14/2017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775487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33229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9/14/2017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237492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5830206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367764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21244148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424244243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29906490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17984383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457200">
              <a:defRPr/>
            </a:pPr>
            <a:fld id="{7D1B09D4-A2B1-41EE-A4B2-276C02701298}" type="datetimeFigureOut">
              <a:rPr lang="en-US"/>
              <a:pPr defTabSz="457200">
                <a:defRPr/>
              </a:pPr>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defTabSz="457200">
              <a:defRPr/>
            </a:pPr>
            <a:fld id="{9A75F188-4B1D-4441-A86F-828BE3AB086D}" type="slidenum">
              <a:rPr lang="en-US"/>
              <a:pPr defTabSz="457200">
                <a:defRPr/>
              </a:pPr>
              <a:t>‹#›</a:t>
            </a:fld>
            <a:endParaRPr lang="en-US"/>
          </a:p>
        </p:txBody>
      </p:sp>
    </p:spTree>
    <p:extLst>
      <p:ext uri="{BB962C8B-B14F-4D97-AF65-F5344CB8AC3E}">
        <p14:creationId xmlns:p14="http://schemas.microsoft.com/office/powerpoint/2010/main" xmlns="" val="8669201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30268025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2229828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1483957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6466026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27347341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76201" y="1009935"/>
            <a:ext cx="8915400" cy="2419065"/>
          </a:xfrm>
        </p:spPr>
        <p:txBody>
          <a:bodyPr/>
          <a:lstStyle/>
          <a:p>
            <a:pPr eaLnBrk="1" hangingPunct="1"/>
            <a:r>
              <a:rPr lang="en-US" altLang="en-US" sz="3600" dirty="0" smtClean="0">
                <a:solidFill>
                  <a:schemeClr val="bg1"/>
                </a:solidFill>
              </a:rPr>
              <a:t/>
            </a:r>
            <a:br>
              <a:rPr lang="en-US" altLang="en-US" sz="3600" dirty="0" smtClean="0">
                <a:solidFill>
                  <a:schemeClr val="bg1"/>
                </a:solidFill>
              </a:rPr>
            </a:br>
            <a:r>
              <a:rPr lang="en-US" altLang="en-US" sz="3600" dirty="0" smtClean="0">
                <a:solidFill>
                  <a:schemeClr val="bg1"/>
                </a:solidFill>
              </a:rPr>
              <a:t>Department of Environmental Affairs </a:t>
            </a:r>
            <a:br>
              <a:rPr lang="en-US" altLang="en-US" sz="3600" dirty="0" smtClean="0">
                <a:solidFill>
                  <a:schemeClr val="bg1"/>
                </a:solidFill>
              </a:rPr>
            </a:br>
            <a:r>
              <a:rPr lang="en-US" altLang="en-US" sz="3600" dirty="0" smtClean="0">
                <a:solidFill>
                  <a:schemeClr val="bg1"/>
                </a:solidFill>
              </a:rPr>
              <a:t>2017/18 </a:t>
            </a:r>
            <a:br>
              <a:rPr lang="en-US" altLang="en-US" sz="3600" dirty="0" smtClean="0">
                <a:solidFill>
                  <a:schemeClr val="bg1"/>
                </a:solidFill>
              </a:rPr>
            </a:br>
            <a:r>
              <a:rPr lang="en-US" altLang="en-US" sz="3600" dirty="0" smtClean="0">
                <a:solidFill>
                  <a:schemeClr val="bg1"/>
                </a:solidFill>
              </a:rPr>
              <a:t>1</a:t>
            </a:r>
            <a:r>
              <a:rPr lang="en-US" altLang="en-US" sz="3600" baseline="30000" dirty="0" smtClean="0">
                <a:solidFill>
                  <a:schemeClr val="bg1"/>
                </a:solidFill>
              </a:rPr>
              <a:t>st</a:t>
            </a:r>
            <a:r>
              <a:rPr lang="en-US" altLang="en-US" sz="3600" dirty="0" smtClean="0">
                <a:solidFill>
                  <a:schemeClr val="bg1"/>
                </a:solidFill>
              </a:rPr>
              <a:t> </a:t>
            </a:r>
            <a:r>
              <a:rPr lang="en-US" altLang="en-US" sz="3600" dirty="0">
                <a:solidFill>
                  <a:schemeClr val="bg1"/>
                </a:solidFill>
              </a:rPr>
              <a:t>Quarter Performance </a:t>
            </a:r>
            <a:r>
              <a:rPr lang="en-US" altLang="en-US" sz="3600" dirty="0" smtClean="0">
                <a:solidFill>
                  <a:schemeClr val="bg1"/>
                </a:solidFill>
              </a:rPr>
              <a:t>Report</a:t>
            </a: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a:t>
            </a:fld>
            <a:endParaRPr lang="en-US" altLang="en-US"/>
          </a:p>
        </p:txBody>
      </p:sp>
      <p:sp>
        <p:nvSpPr>
          <p:cNvPr id="5" name="TextBox 4"/>
          <p:cNvSpPr txBox="1"/>
          <p:nvPr/>
        </p:nvSpPr>
        <p:spPr>
          <a:xfrm>
            <a:off x="0" y="6642556"/>
            <a:ext cx="9144000" cy="215444"/>
          </a:xfrm>
          <a:prstGeom prst="rect">
            <a:avLst/>
          </a:prstGeom>
          <a:noFill/>
        </p:spPr>
        <p:txBody>
          <a:bodyPr wrap="square" rtlCol="0">
            <a:spAutoFit/>
          </a:bodyPr>
          <a:lstStyle/>
          <a:p>
            <a:pPr algn="ctr"/>
            <a:r>
              <a:rPr lang="en-ZA" sz="800" dirty="0" smtClean="0">
                <a:solidFill>
                  <a:srgbClr val="002060"/>
                </a:solidFill>
                <a:latin typeface="Arial" panose="020B0604020202020204" pitchFamily="34" charset="0"/>
                <a:cs typeface="Arial" panose="020B0604020202020204" pitchFamily="34" charset="0"/>
              </a:rPr>
              <a:t>PRIVATE AND CONFIDENTIAL</a:t>
            </a:r>
            <a:endParaRPr lang="en-ZA" sz="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918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6998204"/>
              </p:ext>
            </p:extLst>
          </p:nvPr>
        </p:nvGraphicFramePr>
        <p:xfrm>
          <a:off x="152401" y="735912"/>
          <a:ext cx="8839199" cy="5638800"/>
        </p:xfrm>
        <a:graphic>
          <a:graphicData uri="http://schemas.openxmlformats.org/drawingml/2006/table">
            <a:tbl>
              <a:tblPr/>
              <a:tblGrid>
                <a:gridCol w="1904999"/>
                <a:gridCol w="1600200"/>
                <a:gridCol w="1676400"/>
                <a:gridCol w="3657600"/>
              </a:tblGrid>
              <a:tr h="1022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Improved profile, support and capacity for the environment sector(continued)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6992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4248">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Integrated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Management (IEM) training session conducted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fontAlgn="ctr" latinLnBrk="0" hangingPunct="1">
                        <a:lnSpc>
                          <a:spcPct val="100000"/>
                        </a:lnSpc>
                        <a:spcAft>
                          <a:spcPts val="96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16 IEM training sessions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4 sessions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4 training sessions held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Effective partnership, cooperative Governance and Local Government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algn="just" defTabSz="457200" rtl="0" eaLnBrk="1" fontAlgn="ctr" latinLnBrk="0" hangingPunct="1">
                        <a:lnSpc>
                          <a:spcPct val="100000"/>
                        </a:lnSpc>
                        <a:spcAft>
                          <a:spcPts val="96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algn="just" defTabSz="457200" rtl="0" eaLnBrk="1" latinLnBrk="0" hangingPunct="1">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44248">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Local Government Support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of annual</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action plan for Local</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Government Support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Strategy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Q1-Q4: </a:t>
                      </a:r>
                      <a:r>
                        <a:rPr lang="en-ZA" sz="1200" kern="1200" dirty="0" smtClean="0">
                          <a:solidFill>
                            <a:schemeClr val="tx1"/>
                          </a:solidFill>
                          <a:effectLst/>
                          <a:latin typeface="Arial" panose="020B0604020202020204" pitchFamily="34" charset="0"/>
                          <a:ea typeface="+mn-ea"/>
                          <a:cs typeface="Arial" panose="020B0604020202020204" pitchFamily="34" charset="0"/>
                        </a:rPr>
                        <a:t>100% of planned milestone for the quarter implemented (as per annual action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83% (15/18) implementation of the local government support strategy</a:t>
                      </a:r>
                    </a:p>
                    <a:p>
                      <a:pPr marL="0" lvl="0" indent="0" algn="just">
                        <a:lnSpc>
                          <a:spcPct val="100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delayed interventions required multiple stakeholder coordination and cooperation. High level of stakeholder dependency resulted in delays</a:t>
                      </a:r>
                    </a:p>
                    <a:p>
                      <a:pPr marL="0" lvl="0" indent="0" algn="just">
                        <a:lnSpc>
                          <a:spcPct val="100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Delayed interventions will be prioritised and carried out in the second quarter</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180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lvl="0" indent="0" algn="just">
                        <a:lnSpc>
                          <a:spcPct val="100000"/>
                        </a:lnSpc>
                        <a:spcAft>
                          <a:spcPts val="0"/>
                        </a:spcAft>
                        <a:buFont typeface="Symbol" panose="05050102010706020507" pitchFamily="18" charset="2"/>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4248">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sector evidence- policy interface system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Phase 2 of Change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strategy on R,D, 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implemented</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change strategy</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evidence-policy interface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2 change strategy evidence-policy interface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interventions implemented per</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l">
                        <a:lnSpc>
                          <a:spcPct val="100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5 Advocacy Support interventions provided on change strategy evidence-policy</a:t>
                      </a:r>
                    </a:p>
                    <a:p>
                      <a:pPr marL="0" lvl="0" indent="0" algn="l">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1) University of Cape Town/DPME course on using evidence DEA policy making</a:t>
                      </a:r>
                    </a:p>
                    <a:p>
                      <a:pPr marL="0" lvl="0" indent="0" algn="l">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2) Biodiversity rhino research workshop </a:t>
                      </a:r>
                    </a:p>
                    <a:p>
                      <a:pPr marL="0" lvl="0" indent="0" algn="l">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3) Through development of approach to DEA climate change adaptation structured evidence based approach</a:t>
                      </a:r>
                    </a:p>
                    <a:p>
                      <a:pPr marL="0" lvl="0" indent="0" algn="l">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research and evidence indaba (implementation plan updating)</a:t>
                      </a:r>
                    </a:p>
                    <a:p>
                      <a:pPr marL="0" lvl="0" indent="0" algn="l">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5) Environment Programme structured evidence based approach</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prstClr val="black"/>
                </a:solidFill>
                <a:latin typeface="Arial" panose="020B0604020202020204" pitchFamily="34" charset="0"/>
                <a:cs typeface="Arial" panose="020B0604020202020204" pitchFamily="34" charset="0"/>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86349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48773329"/>
              </p:ext>
            </p:extLst>
          </p:nvPr>
        </p:nvGraphicFramePr>
        <p:xfrm>
          <a:off x="152401" y="735912"/>
          <a:ext cx="8839200" cy="5627950"/>
        </p:xfrm>
        <a:graphic>
          <a:graphicData uri="http://schemas.openxmlformats.org/drawingml/2006/table">
            <a:tbl>
              <a:tblPr/>
              <a:tblGrid>
                <a:gridCol w="1904999"/>
                <a:gridCol w="1600200"/>
                <a:gridCol w="1600201"/>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8600">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research</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projects commissioned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integrated</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systematic review research project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commissioned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sustainability policy research scoping and</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formulation of evidence review</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Research scoping report and formulation of systematic review questions developed by 30 June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7409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Effective knowledge and information management for the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lvl="0" indent="0" algn="just">
                        <a:lnSpc>
                          <a:spcPct val="100000"/>
                        </a:lnSpc>
                        <a:spcAft>
                          <a:spcPts val="0"/>
                        </a:spcAft>
                        <a:buFont typeface="Symbol" panose="05050102010706020507" pitchFamily="18" charset="2"/>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228600">
                <a:tc rowSpan="3">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information and knowledge management</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tools developed and</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Web-based platform of the climate change M&amp;E system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mn-ea"/>
                          <a:cs typeface="Arial" panose="020B0604020202020204" pitchFamily="34" charset="0"/>
                        </a:rPr>
                        <a:t>Terms of reference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Zero draft terms of references have been finalised</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Lack of capacity/</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mn-ea"/>
                          <a:cs typeface="Arial" panose="020B0604020202020204" pitchFamily="34" charset="0"/>
                        </a:rPr>
                        <a:t>staff turn over during the quarter  resulted in delays on the project </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Director: Climate Change Monitoring and Evaluation- Mitigation and Emissions position has been advertised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860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1 spatial tool developed:</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sector specific pre-screening applications developed (solar</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Finalise infrastructure for solar screening tool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Solar Screening Tool infrastructure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228600">
                <a:tc v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SA National</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Meta-</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Database Phase 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Meta-database testing 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DEA-SAEON  ( SA Environmental Observation Network) MoU Steering Committee established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Meeting held with SAEON and DEA officials to establish the Steering Committee for roll-out of Phase II of the Project</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Consultation on  the Committee</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still underway </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Establishment</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of the c</a:t>
                      </a:r>
                      <a:r>
                        <a:rPr lang="en-ZA" sz="1200" b="0" kern="1200" dirty="0" smtClean="0">
                          <a:solidFill>
                            <a:schemeClr val="tx1"/>
                          </a:solidFill>
                          <a:effectLst/>
                          <a:latin typeface="Arial" panose="020B0604020202020204" pitchFamily="34" charset="0"/>
                          <a:ea typeface="+mn-ea"/>
                          <a:cs typeface="Arial" panose="020B0604020202020204" pitchFamily="34" charset="0"/>
                        </a:rPr>
                        <a:t>ommittee to be</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finalised for in quarter 2</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prstClr val="black"/>
                </a:solidFill>
                <a:latin typeface="Arial" panose="020B0604020202020204" pitchFamily="34" charset="0"/>
                <a:cs typeface="Arial" panose="020B0604020202020204" pitchFamily="34" charset="0"/>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2890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29320767"/>
              </p:ext>
            </p:extLst>
          </p:nvPr>
        </p:nvGraphicFramePr>
        <p:xfrm>
          <a:off x="152401" y="735912"/>
          <a:ext cx="8839199" cy="4392168"/>
        </p:xfrm>
        <a:graphic>
          <a:graphicData uri="http://schemas.openxmlformats.org/drawingml/2006/table">
            <a:tbl>
              <a:tblPr/>
              <a:tblGrid>
                <a:gridCol w="1904999"/>
                <a:gridCol w="1600200"/>
                <a:gridCol w="16002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Enhanced international cooperation supportive of SA environmental /sustainable development priorities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084">
                <a:tc rowSpan="3">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 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b="1" kern="1200" dirty="0" smtClean="0">
                          <a:solidFill>
                            <a:schemeClr val="tx1"/>
                          </a:solidFill>
                          <a:effectLst/>
                          <a:latin typeface="Arial" panose="020B0604020202020204" pitchFamily="34" charset="0"/>
                          <a:ea typeface="+mn-ea"/>
                          <a:cs typeface="Arial" panose="020B0604020202020204" pitchFamily="34" charset="0"/>
                        </a:rPr>
                        <a:t>13 positions approved:</a:t>
                      </a:r>
                    </a:p>
                    <a:p>
                      <a:r>
                        <a:rPr lang="en-ZA" sz="1200" b="1" kern="1200" dirty="0" smtClean="0">
                          <a:solidFill>
                            <a:schemeClr val="tx1"/>
                          </a:solidFill>
                          <a:effectLst/>
                          <a:latin typeface="Arial" panose="020B0604020202020204" pitchFamily="34" charset="0"/>
                          <a:ea typeface="+mn-ea"/>
                          <a:cs typeface="Arial" panose="020B0604020202020204" pitchFamily="34" charset="0"/>
                        </a:rPr>
                        <a:t>2 Climate change</a:t>
                      </a:r>
                    </a:p>
                    <a:p>
                      <a:r>
                        <a:rPr lang="en-ZA" sz="1200" b="1" kern="1200" dirty="0" smtClean="0">
                          <a:solidFill>
                            <a:schemeClr val="tx1"/>
                          </a:solidFill>
                          <a:effectLst/>
                          <a:latin typeface="Arial" panose="020B0604020202020204" pitchFamily="34" charset="0"/>
                          <a:ea typeface="+mn-ea"/>
                          <a:cs typeface="Arial" panose="020B0604020202020204" pitchFamily="34" charset="0"/>
                        </a:rPr>
                        <a:t>positions: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(UNFCCC COP 23; 46th Session of IPCC)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5608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positions developed:</a:t>
                      </a:r>
                    </a:p>
                    <a:p>
                      <a:r>
                        <a:rPr lang="en-ZA" sz="1200" kern="1200" dirty="0" smtClean="0">
                          <a:solidFill>
                            <a:schemeClr val="tx1"/>
                          </a:solidFill>
                          <a:effectLst/>
                          <a:latin typeface="Arial" panose="020B0604020202020204" pitchFamily="34" charset="0"/>
                          <a:ea typeface="+mn-ea"/>
                          <a:cs typeface="Arial" panose="020B0604020202020204" pitchFamily="34" charset="0"/>
                        </a:rPr>
                        <a:t>(WHC41; UNCCD COP13; CMS COP12; IPBES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1 position paper developed and approved: WHC41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Positions  Developed and transmitted to the Minister and SA Mission in Paris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5608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 Chemical/ Waste</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positions: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(Basel, Rotterdam,</a:t>
                      </a:r>
                    </a:p>
                    <a:p>
                      <a:r>
                        <a:rPr lang="en-ZA" sz="1200" kern="1200" dirty="0" smtClean="0">
                          <a:solidFill>
                            <a:schemeClr val="tx1"/>
                          </a:solidFill>
                          <a:effectLst/>
                          <a:latin typeface="Arial" panose="020B0604020202020204" pitchFamily="34" charset="0"/>
                          <a:ea typeface="+mn-ea"/>
                          <a:cs typeface="Arial" panose="020B0604020202020204" pitchFamily="34" charset="0"/>
                        </a:rPr>
                        <a:t>Stockholm, Montreal MOP and BRS </a:t>
                      </a:r>
                      <a:r>
                        <a:rPr lang="en-ZA" sz="1200" kern="1200" dirty="0" err="1" smtClean="0">
                          <a:solidFill>
                            <a:schemeClr val="tx1"/>
                          </a:solidFill>
                          <a:effectLst/>
                          <a:latin typeface="Arial" panose="020B0604020202020204" pitchFamily="34" charset="0"/>
                          <a:ea typeface="+mn-ea"/>
                          <a:cs typeface="Arial" panose="020B0604020202020204" pitchFamily="34" charset="0"/>
                        </a:rPr>
                        <a:t>ExCOP</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4 position papers developed and approved: Basel, Rotterdam, Stockholm and BRS </a:t>
                      </a:r>
                      <a:r>
                        <a:rPr lang="en-ZA" sz="1200" kern="1200" dirty="0" err="1" smtClean="0">
                          <a:solidFill>
                            <a:schemeClr val="tx1"/>
                          </a:solidFill>
                          <a:effectLst/>
                          <a:latin typeface="Arial" panose="020B0604020202020204" pitchFamily="34" charset="0"/>
                          <a:ea typeface="+mn-ea"/>
                          <a:cs typeface="Arial" panose="020B0604020202020204" pitchFamily="34" charset="0"/>
                        </a:rPr>
                        <a:t>ExCOP</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All 4 position papers (Basel, Rotterdam, Stockholm and BRS </a:t>
                      </a:r>
                      <a:r>
                        <a:rPr lang="en-ZA" sz="1200" kern="1200" dirty="0" err="1" smtClean="0">
                          <a:solidFill>
                            <a:schemeClr val="tx1"/>
                          </a:solidFill>
                          <a:effectLst/>
                          <a:latin typeface="Arial" panose="020B0604020202020204" pitchFamily="34" charset="0"/>
                          <a:ea typeface="+mn-ea"/>
                          <a:cs typeface="Arial" panose="020B0604020202020204" pitchFamily="34" charset="0"/>
                        </a:rPr>
                        <a:t>ExCOP</a:t>
                      </a:r>
                      <a:r>
                        <a:rPr lang="en-ZA" sz="1200" kern="1200" dirty="0" smtClean="0">
                          <a:solidFill>
                            <a:schemeClr val="tx1"/>
                          </a:solidFill>
                          <a:effectLst/>
                          <a:latin typeface="Arial" panose="020B0604020202020204" pitchFamily="34" charset="0"/>
                          <a:ea typeface="+mn-ea"/>
                          <a:cs typeface="Arial" panose="020B0604020202020204" pitchFamily="34" charset="0"/>
                        </a:rPr>
                        <a:t>) were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08526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13816150"/>
              </p:ext>
            </p:extLst>
          </p:nvPr>
        </p:nvGraphicFramePr>
        <p:xfrm>
          <a:off x="152401" y="735912"/>
          <a:ext cx="8839199" cy="4218432"/>
        </p:xfrm>
        <a:graphic>
          <a:graphicData uri="http://schemas.openxmlformats.org/drawingml/2006/table">
            <a:tbl>
              <a:tblPr/>
              <a:tblGrid>
                <a:gridCol w="1904999"/>
                <a:gridCol w="1600200"/>
                <a:gridCol w="16002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084">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 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 Sustainable</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development positions: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(High Level Political Forum Position on sustainable</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development (HLPF)</a:t>
                      </a:r>
                    </a:p>
                    <a:p>
                      <a:r>
                        <a:rPr lang="en-ZA" sz="1200" kern="1200" dirty="0" smtClean="0">
                          <a:solidFill>
                            <a:schemeClr val="tx1"/>
                          </a:solidFill>
                          <a:effectLst/>
                          <a:latin typeface="Arial" panose="020B0604020202020204" pitchFamily="34" charset="0"/>
                          <a:ea typeface="+mn-ea"/>
                          <a:cs typeface="Arial" panose="020B0604020202020204" pitchFamily="34" charset="0"/>
                        </a:rPr>
                        <a:t>and United Nations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 Assembly (UNEA)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5608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Mandatory international and national reports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prepared and submitted within time frame</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Third National</a:t>
                      </a:r>
                    </a:p>
                    <a:p>
                      <a:r>
                        <a:rPr lang="en-ZA" sz="1200" kern="1200" dirty="0" smtClean="0">
                          <a:solidFill>
                            <a:schemeClr val="tx1"/>
                          </a:solidFill>
                          <a:effectLst/>
                          <a:latin typeface="Arial" panose="020B0604020202020204" pitchFamily="34" charset="0"/>
                          <a:ea typeface="+mn-ea"/>
                          <a:cs typeface="Arial" panose="020B0604020202020204" pitchFamily="34" charset="0"/>
                        </a:rPr>
                        <a:t>Communication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submitted to the UNFCCC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Third National Communication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 published for public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Executive Authority signed a Notice to publish the draft Third National Communication Report for public comments which was published in the government gazette and DEA website in  June 2017.</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closing date for submission of public comments is 31 July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033080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01035680"/>
              </p:ext>
            </p:extLst>
          </p:nvPr>
        </p:nvGraphicFramePr>
        <p:xfrm>
          <a:off x="152401" y="735912"/>
          <a:ext cx="8839199" cy="4782492"/>
        </p:xfrm>
        <a:graphic>
          <a:graphicData uri="http://schemas.openxmlformats.org/drawingml/2006/table">
            <a:tbl>
              <a:tblPr/>
              <a:tblGrid>
                <a:gridCol w="1904999"/>
                <a:gridCol w="1600200"/>
                <a:gridCol w="16002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084">
                <a:tc rowSpan="4">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 and national reports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prepared and submitted within time 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b="1" kern="1200" dirty="0" smtClean="0">
                          <a:solidFill>
                            <a:schemeClr val="tx1"/>
                          </a:solidFill>
                          <a:effectLst/>
                          <a:latin typeface="Arial" panose="020B0604020202020204" pitchFamily="34" charset="0"/>
                          <a:ea typeface="+mn-ea"/>
                          <a:cs typeface="Arial" panose="020B0604020202020204" pitchFamily="34" charset="0"/>
                        </a:rPr>
                        <a:t>2 National reports</a:t>
                      </a:r>
                    </a:p>
                    <a:p>
                      <a:r>
                        <a:rPr lang="en-ZA" sz="1200" b="1" kern="1200" dirty="0" smtClean="0">
                          <a:solidFill>
                            <a:schemeClr val="tx1"/>
                          </a:solidFill>
                          <a:effectLst/>
                          <a:latin typeface="Arial" panose="020B0604020202020204" pitchFamily="34" charset="0"/>
                          <a:ea typeface="+mn-ea"/>
                          <a:cs typeface="Arial" panose="020B0604020202020204" pitchFamily="34" charset="0"/>
                        </a:rPr>
                        <a:t>submitted to Convention</a:t>
                      </a:r>
                    </a:p>
                    <a:p>
                      <a:r>
                        <a:rPr lang="en-ZA" sz="1200" b="1" kern="1200" dirty="0" smtClean="0">
                          <a:solidFill>
                            <a:schemeClr val="tx1"/>
                          </a:solidFill>
                          <a:effectLst/>
                          <a:latin typeface="Arial" panose="020B0604020202020204" pitchFamily="34" charset="0"/>
                          <a:ea typeface="+mn-ea"/>
                          <a:cs typeface="Arial" panose="020B0604020202020204" pitchFamily="34" charset="0"/>
                        </a:rPr>
                        <a:t>Secretariat:</a:t>
                      </a:r>
                    </a:p>
                    <a:p>
                      <a:r>
                        <a:rPr lang="en-ZA" sz="1200" kern="1200" dirty="0" smtClean="0">
                          <a:solidFill>
                            <a:schemeClr val="tx1"/>
                          </a:solidFill>
                          <a:effectLst/>
                          <a:latin typeface="Arial" panose="020B0604020202020204" pitchFamily="34" charset="0"/>
                          <a:ea typeface="+mn-ea"/>
                          <a:cs typeface="Arial" panose="020B0604020202020204" pitchFamily="34" charset="0"/>
                        </a:rPr>
                        <a:t>London Convention/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Protocol</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Nairobi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for the period under review</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41200">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Third Biennial Update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Report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Scoping of the Third Biennial Update Report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Scoping Report of Third Biennial Update Report has been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5608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2 National reports</a:t>
                      </a:r>
                    </a:p>
                    <a:p>
                      <a:pPr>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submitted to DIRCO/Secretariat: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TFCA</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National reports submitted -</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CMS National report was submitted to the Secretariat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5608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2016/17 NEMA Section 26 report tabled in Parliament on time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2016/17 NEMA S26 report 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NEMA S26 2016/2017 report finalised and 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815117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a:t>
            </a:r>
            <a:r>
              <a:rPr lang="en-ZA" altLang="en-US" sz="2000" b="1" dirty="0" smtClean="0">
                <a:solidFill>
                  <a:srgbClr val="00B050"/>
                </a:solidFill>
                <a:latin typeface="Arial" panose="020B0604020202020204" pitchFamily="34" charset="0"/>
                <a:ea typeface="+mn-ea"/>
                <a:cs typeface="+mn-cs"/>
              </a:rPr>
              <a:t>OF 2017/18 Q1 </a:t>
            </a:r>
            <a:r>
              <a:rPr lang="en-ZA" altLang="en-US" sz="2000" b="1" dirty="0">
                <a:solidFill>
                  <a:srgbClr val="00B050"/>
                </a:solidFill>
                <a:latin typeface="Arial" panose="020B0604020202020204" pitchFamily="34" charset="0"/>
                <a:ea typeface="+mn-ea"/>
                <a:cs typeface="+mn-cs"/>
              </a:rPr>
              <a:t>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777478073"/>
              </p:ext>
            </p:extLst>
          </p:nvPr>
        </p:nvGraphicFramePr>
        <p:xfrm>
          <a:off x="304802" y="990600"/>
          <a:ext cx="8686798" cy="1049338"/>
        </p:xfrm>
        <a:graphic>
          <a:graphicData uri="http://schemas.openxmlformats.org/drawingml/2006/table">
            <a:tbl>
              <a:tblPr/>
              <a:tblGrid>
                <a:gridCol w="2571406"/>
                <a:gridCol w="2208154"/>
                <a:gridCol w="2067681"/>
                <a:gridCol w="1839557"/>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83% (29/35)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17% (6/35)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 -</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(4/39)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5" name="Chart 4"/>
          <p:cNvGraphicFramePr/>
          <p:nvPr>
            <p:extLst>
              <p:ext uri="{D42A27DB-BD31-4B8C-83A1-F6EECF244321}">
                <p14:modId xmlns:p14="http://schemas.microsoft.com/office/powerpoint/2010/main" xmlns="" val="769979024"/>
              </p:ext>
            </p:extLst>
          </p:nvPr>
        </p:nvGraphicFramePr>
        <p:xfrm>
          <a:off x="609600" y="2133600"/>
          <a:ext cx="78486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09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2</a:t>
            </a:r>
            <a:r>
              <a:rPr lang="en-US" altLang="en-US">
                <a:solidFill>
                  <a:srgbClr val="FFFFFF"/>
                </a:solidFill>
              </a:rPr>
              <a:t>: </a:t>
            </a:r>
            <a:r>
              <a:rPr lang="en-US" altLang="en-US" smtClean="0">
                <a:solidFill>
                  <a:srgbClr val="FFFFFF"/>
                </a:solidFill>
              </a:rPr>
              <a:t>LEGAL, </a:t>
            </a:r>
            <a:r>
              <a:rPr lang="en-US" altLang="en-US" dirty="0" smtClean="0">
                <a:solidFill>
                  <a:srgbClr val="FFFFFF"/>
                </a:solidFill>
              </a:rPr>
              <a:t>AUTHORISATIONS, COMPLIANCE AND ENFORCEMENT </a:t>
            </a:r>
            <a:r>
              <a:rPr lang="en-US" altLang="en-US" dirty="0">
                <a:solidFill>
                  <a:srgbClr val="FFFFFF"/>
                </a:solidFill>
              </a:rPr>
              <a:t>(LACE)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16</a:t>
            </a:fld>
            <a:endParaRPr lang="en-US" altLang="en-US"/>
          </a:p>
        </p:txBody>
      </p:sp>
    </p:spTree>
    <p:extLst>
      <p:ext uri="{BB962C8B-B14F-4D97-AF65-F5344CB8AC3E}">
        <p14:creationId xmlns:p14="http://schemas.microsoft.com/office/powerpoint/2010/main" xmlns="" val="1499145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98901213"/>
              </p:ext>
            </p:extLst>
          </p:nvPr>
        </p:nvGraphicFramePr>
        <p:xfrm>
          <a:off x="152400" y="807721"/>
          <a:ext cx="8839200" cy="3581400"/>
        </p:xfrm>
        <a:graphic>
          <a:graphicData uri="http://schemas.openxmlformats.org/drawingml/2006/table">
            <a:tbl>
              <a:tblPr/>
              <a:tblGrid>
                <a:gridCol w="1905000"/>
                <a:gridCol w="1600200"/>
                <a:gridCol w="1676400"/>
                <a:gridCol w="36576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10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7828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administrative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 resulting in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50% (30/60) of instructions were complied with within this quarter.</a:t>
                      </a:r>
                    </a:p>
                    <a:p>
                      <a:pPr algn="just">
                        <a:lnSpc>
                          <a:spcPct val="100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Private = 39.13% (18/46)</a:t>
                      </a:r>
                    </a:p>
                    <a:p>
                      <a:pPr algn="just">
                        <a:lnSpc>
                          <a:spcPct val="100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Organs of State = 85.71% (12/14)</a:t>
                      </a:r>
                    </a:p>
                    <a:p>
                      <a:pPr algn="just">
                        <a:lnSpc>
                          <a:spcPct val="100000"/>
                        </a:lnSpc>
                        <a:spcAft>
                          <a:spcPts val="0"/>
                        </a:spcAft>
                      </a:pPr>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Challenge:</a:t>
                      </a:r>
                    </a:p>
                    <a:p>
                      <a:pPr algn="just">
                        <a:lnSpc>
                          <a:spcPct val="100000"/>
                        </a:lnSpc>
                        <a:spcAft>
                          <a:spcPts val="0"/>
                        </a:spcAft>
                      </a:pPr>
                      <a:r>
                        <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 number of notices were issued within the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Alien and Invasive Species sector.  Many individuals </a:t>
                      </a:r>
                      <a:r>
                        <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did not comply. </a:t>
                      </a:r>
                    </a:p>
                    <a:p>
                      <a:pPr algn="just">
                        <a:lnSpc>
                          <a:spcPct val="100000"/>
                        </a:lnSpc>
                        <a:spcAft>
                          <a:spcPts val="0"/>
                        </a:spcAft>
                      </a:pPr>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a:t>
                      </a:r>
                      <a:r>
                        <a:rPr lang="en-ZA" sz="12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measures:</a:t>
                      </a:r>
                    </a:p>
                    <a:p>
                      <a:pPr algn="just">
                        <a:lnSpc>
                          <a:spcPct val="100000"/>
                        </a:lnSpc>
                        <a:spcAft>
                          <a:spcPts val="0"/>
                        </a:spcAft>
                      </a:pPr>
                      <a:r>
                        <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Concerted effort will be made to check the compliance status to these notices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8957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administrative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enforcement  notices issued for noncompliance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with environmental legislation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Q1-Q4: 55</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per quarter</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60 notices were issued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45658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06823832"/>
              </p:ext>
            </p:extLst>
          </p:nvPr>
        </p:nvGraphicFramePr>
        <p:xfrm>
          <a:off x="152400" y="807721"/>
          <a:ext cx="8839200" cy="5157215"/>
        </p:xfrm>
        <a:graphic>
          <a:graphicData uri="http://schemas.openxmlformats.org/drawingml/2006/table">
            <a:tbl>
              <a:tblPr/>
              <a:tblGrid>
                <a:gridCol w="1905000"/>
                <a:gridCol w="1600200"/>
                <a:gridCol w="1676400"/>
                <a:gridCol w="36576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10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6680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criminal cases finalised and dockets handed over to the NPA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10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 cases were finalised and referred  to NPA. </a:t>
                      </a:r>
                    </a:p>
                    <a:p>
                      <a:pPr algn="just">
                        <a:lnSpc>
                          <a:spcPct val="100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Challenges:</a:t>
                      </a:r>
                    </a:p>
                    <a:p>
                      <a:pPr algn="just">
                        <a:lnSpc>
                          <a:spcPct val="100000"/>
                        </a:lnSpc>
                        <a:spcAft>
                          <a:spcPts val="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A significant amount of time was spent following up on post investigations for cases that were referred for prosecution at the end of the 2016/2017 financial year. In addition, based on high level engagements and change in approach to Enforcement it was necessary to assess full criminal case register and provide line function with additional opportunity to further indicate whether certain criminal investigations should proceed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79119">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authorisations inspected</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for compliance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150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45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53  authorisations and permits were inspected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79119">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joint compliance and enforcement operations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 joint operations conducted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a:t>
                      </a:r>
                      <a:r>
                        <a:rPr lang="en-ZA" sz="12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measures: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outstanding two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compliance and</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enforcement operations to be conducted in quarter 2</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7911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officials trained in environmental compliance and enforcement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320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80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167 officials were trained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026484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45126035"/>
              </p:ext>
            </p:extLst>
          </p:nvPr>
        </p:nvGraphicFramePr>
        <p:xfrm>
          <a:off x="152400" y="838200"/>
          <a:ext cx="8839200" cy="5105400"/>
        </p:xfrm>
        <a:graphic>
          <a:graphicData uri="http://schemas.openxmlformats.org/drawingml/2006/table">
            <a:tbl>
              <a:tblPr/>
              <a:tblGrid>
                <a:gridCol w="1905000"/>
                <a:gridCol w="1600200"/>
                <a:gridCol w="1600200"/>
                <a:gridCol w="37338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10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960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 of the integrated strategic management of</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Rhino populations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Intervention: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Annual action plan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for protection and</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 populations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 Q4: Planned milestones for each quarter implemented as outlined in the annual action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3 of the Planned activities  implemented in quarter 1 as per the Annual action plan for protection and management of Rhino populations</a:t>
                      </a:r>
                      <a:r>
                        <a:rPr lang="en-ZA" sz="1200" kern="1200" dirty="0" smtClean="0">
                          <a:solidFill>
                            <a:schemeClr val="tx1"/>
                          </a:solidFill>
                          <a:effectLst/>
                          <a:latin typeface="Arial" panose="020B0604020202020204" pitchFamily="34" charset="0"/>
                          <a:ea typeface="+mn-ea"/>
                          <a:cs typeface="Arial" panose="020B0604020202020204" pitchFamily="34" charset="0"/>
                        </a:rPr>
                        <a:t>. This included the following key interventions: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was conducted with SANParks and Northern Cape province</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1 community hotspot identified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Anti-poaching joint  operations between SA\Mozambique conducted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100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Coherent and aligned multi-sector regulatory system &amp; decision support across government (as reflected in the Policy Initiatives on the </a:t>
                      </a:r>
                      <a:r>
                        <a:rPr kumimoji="0" lang="en-ZA" sz="1400" b="1" i="0" u="none" strike="noStrike" kern="1200" cap="none" spc="0" normalizeH="0" baseline="0" noProof="0" dirty="0" err="1" smtClean="0">
                          <a:ln>
                            <a:noFill/>
                          </a:ln>
                          <a:solidFill>
                            <a:prstClr val="white"/>
                          </a:solidFill>
                          <a:effectLst/>
                          <a:uLnTx/>
                          <a:uFillTx/>
                          <a:latin typeface="+mn-lt"/>
                          <a:ea typeface="+mn-ea"/>
                          <a:cs typeface="Arial" panose="020B0604020202020204" pitchFamily="34" charset="0"/>
                        </a:rPr>
                        <a:t>Strat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9600">
                <a:tc rowSpan="2">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1 legislative intervention:</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Draft NEMA/SEMA</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alignment proposal</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document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Proposals (options) to achieve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alignment between NEMA and SEMAs identified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defTabSz="457200" rtl="0" eaLnBrk="1" latinLnBrk="0" hangingPunct="1">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Proposal to achieve alignment between NEMA and SEMAs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09600">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1 tool developed:</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Draft Minimum</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requirements for preparation of SDFs for incorporation into</a:t>
                      </a:r>
                    </a:p>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SPLUMA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Inception meeting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Inception meeting held on 08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91963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805218" y="1746914"/>
            <a:ext cx="7806519" cy="696036"/>
          </a:xfrm>
        </p:spPr>
        <p:txBody>
          <a:bodyPr/>
          <a:lstStyle/>
          <a:p>
            <a:pPr eaLnBrk="1" hangingPunct="1"/>
            <a:r>
              <a:rPr lang="en-US" altLang="en-US" dirty="0">
                <a:solidFill>
                  <a:srgbClr val="FFFFFF"/>
                </a:solidFill>
              </a:rPr>
              <a:t>PROGRAMME </a:t>
            </a:r>
            <a:r>
              <a:rPr lang="en-US" altLang="en-US" dirty="0" smtClean="0">
                <a:solidFill>
                  <a:srgbClr val="FFFFFF"/>
                </a:solidFill>
              </a:rPr>
              <a:t>1: </a:t>
            </a:r>
            <a:r>
              <a:rPr lang="en-US" altLang="en-US" dirty="0">
                <a:solidFill>
                  <a:srgbClr val="FFFFFF"/>
                </a:solidFill>
              </a:rPr>
              <a:t>ADMINISTRATION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a:t>
            </a:fld>
            <a:endParaRPr lang="en-US" altLang="en-US"/>
          </a:p>
        </p:txBody>
      </p:sp>
    </p:spTree>
    <p:extLst>
      <p:ext uri="{BB962C8B-B14F-4D97-AF65-F5344CB8AC3E}">
        <p14:creationId xmlns:p14="http://schemas.microsoft.com/office/powerpoint/2010/main" xmlns="" val="290966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98187186"/>
              </p:ext>
            </p:extLst>
          </p:nvPr>
        </p:nvGraphicFramePr>
        <p:xfrm>
          <a:off x="152400" y="838200"/>
          <a:ext cx="8839200" cy="2895600"/>
        </p:xfrm>
        <a:graphic>
          <a:graphicData uri="http://schemas.openxmlformats.org/drawingml/2006/table">
            <a:tbl>
              <a:tblPr/>
              <a:tblGrid>
                <a:gridCol w="1905000"/>
                <a:gridCol w="1676400"/>
                <a:gridCol w="1600200"/>
                <a:gridCol w="3657600"/>
              </a:tblGrid>
              <a:tr h="228600">
                <a:tc gridSpan="4">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Coherent and aligned multi-sector regulatory system &amp; decision support across government (as reflected in the Policy Initiatives on the </a:t>
                      </a:r>
                      <a:r>
                        <a:rPr lang="en-ZA" sz="1400" b="1" kern="1200" dirty="0" err="1" smtClean="0">
                          <a:solidFill>
                            <a:schemeClr val="bg1"/>
                          </a:solidFill>
                          <a:effectLst/>
                          <a:latin typeface="+mn-lt"/>
                          <a:ea typeface="+mn-ea"/>
                          <a:cs typeface="Arial" panose="020B0604020202020204" pitchFamily="34" charset="0"/>
                        </a:rPr>
                        <a:t>Strat</a:t>
                      </a:r>
                      <a:r>
                        <a:rPr lang="en-ZA" sz="1400" b="1" kern="1200" dirty="0" smtClean="0">
                          <a:solidFill>
                            <a:schemeClr val="bg1"/>
                          </a:solidFill>
                          <a:effectLst/>
                          <a:latin typeface="+mn-lt"/>
                          <a:ea typeface="+mn-ea"/>
                          <a:cs typeface="Arial" panose="020B0604020202020204" pitchFamily="34" charset="0"/>
                        </a:rPr>
                        <a:t> Plan)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148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95286">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b="1" kern="1200" dirty="0" smtClean="0">
                          <a:solidFill>
                            <a:schemeClr val="tx1"/>
                          </a:solidFill>
                          <a:effectLst/>
                          <a:latin typeface="Arial" panose="020B0604020202020204" pitchFamily="34" charset="0"/>
                          <a:ea typeface="+mn-ea"/>
                          <a:cs typeface="Arial" panose="020B0604020202020204" pitchFamily="34" charset="0"/>
                        </a:rPr>
                        <a:t>2 Strategic assessment</a:t>
                      </a:r>
                    </a:p>
                    <a:p>
                      <a:pPr marL="0" algn="l" defTabSz="457200" rtl="0" eaLnBrk="1" latinLnBrk="0" hangingPunct="1"/>
                      <a:r>
                        <a:rPr lang="en-ZA" sz="1200" b="1" kern="1200" dirty="0" smtClean="0">
                          <a:solidFill>
                            <a:schemeClr val="tx1"/>
                          </a:solidFill>
                          <a:effectLst/>
                          <a:latin typeface="Arial" panose="020B0604020202020204" pitchFamily="34" charset="0"/>
                          <a:ea typeface="+mn-ea"/>
                          <a:cs typeface="Arial" panose="020B0604020202020204" pitchFamily="34" charset="0"/>
                        </a:rPr>
                        <a:t>finalised: </a:t>
                      </a:r>
                      <a:r>
                        <a:rPr lang="en-ZA" sz="1200" kern="1200" dirty="0" smtClean="0">
                          <a:solidFill>
                            <a:schemeClr val="tx1"/>
                          </a:solidFill>
                          <a:effectLst/>
                          <a:latin typeface="Arial" panose="020B0604020202020204" pitchFamily="34" charset="0"/>
                          <a:ea typeface="+mn-ea"/>
                          <a:cs typeface="Arial" panose="020B0604020202020204" pitchFamily="34" charset="0"/>
                        </a:rPr>
                        <a:t>Electricity Grid (SIP 10) Infrastructure EMPR finalised for gazetting for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Final EMPR available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Final</a:t>
                      </a:r>
                      <a:r>
                        <a:rPr lang="en-ZA" sz="1200" kern="1200" dirty="0">
                          <a:solidFill>
                            <a:srgbClr val="FF0000"/>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Environmental Management Programme Report </a:t>
                      </a: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available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62000">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Management plan for</a:t>
                      </a:r>
                    </a:p>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SKA (SIP 6) finalised for gazetting for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1st Draft of SKA management plan finalised for consultation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1st Draft of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Square Kilometre Array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management plan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79975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47931339"/>
              </p:ext>
            </p:extLst>
          </p:nvPr>
        </p:nvGraphicFramePr>
        <p:xfrm>
          <a:off x="152400" y="838200"/>
          <a:ext cx="8839200" cy="2316480"/>
        </p:xfrm>
        <a:graphic>
          <a:graphicData uri="http://schemas.openxmlformats.org/drawingml/2006/table">
            <a:tbl>
              <a:tblPr/>
              <a:tblGrid>
                <a:gridCol w="1905000"/>
                <a:gridCol w="1676400"/>
                <a:gridCol w="1600200"/>
                <a:gridCol w="3657600"/>
              </a:tblGrid>
              <a:tr h="22860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 Coherent and aligned multi-sector regulatory system &amp; decision support across government (as reflected in the Policy Initiatives on the </a:t>
                      </a:r>
                      <a:r>
                        <a:rPr kumimoji="0" lang="en-ZA" sz="1400" b="1" i="0" u="none" strike="noStrike" kern="1200" cap="none" spc="0" normalizeH="0" baseline="0" noProof="0" dirty="0" err="1" smtClean="0">
                          <a:ln>
                            <a:noFill/>
                          </a:ln>
                          <a:solidFill>
                            <a:prstClr val="white"/>
                          </a:solidFill>
                          <a:effectLst/>
                          <a:uLnTx/>
                          <a:uFillTx/>
                          <a:latin typeface="+mn-lt"/>
                          <a:cs typeface="Arial" panose="020B0604020202020204" pitchFamily="34" charset="0"/>
                        </a:rPr>
                        <a:t>Strat</a:t>
                      </a: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 Plan) </a:t>
                      </a:r>
                      <a:r>
                        <a:rPr lang="en-ZA" sz="1400" b="1" kern="1200" dirty="0" smtClean="0">
                          <a:solidFill>
                            <a:schemeClr val="bg1"/>
                          </a:solidFill>
                          <a:effectLst/>
                          <a:latin typeface="+mn-lt"/>
                          <a:ea typeface="+mn-ea"/>
                          <a:cs typeface="Arial" panose="020B0604020202020204" pitchFamily="34" charset="0"/>
                        </a:rPr>
                        <a:t>(continued)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288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0277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sustainability policy action plan implemented and reviewed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1000"/>
                        </a:spcAft>
                        <a:buClrTx/>
                        <a:buSzTx/>
                        <a:buFontTx/>
                        <a:buNone/>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Environmental sustainability policy action plan implemented (Phase 1 - 12 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 –Q4: 3 Environmental</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sustainability policy action interventions implemented (policy content alignment and mainstreaming)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National policies identified and environmental sustainability alignment reviews for policy coherence were conducted</a:t>
                      </a:r>
                    </a:p>
                    <a:p>
                      <a:pPr marL="17145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 National Tourism Sector Strategy on 30 June 2017</a:t>
                      </a:r>
                    </a:p>
                    <a:p>
                      <a:pPr marL="17145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Draft Green Transport Strategy on 30 June 2017</a:t>
                      </a:r>
                    </a:p>
                    <a:p>
                      <a:pPr marL="17145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Legislative Framework for South Africa’s Climate Change Response on 01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39547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a:t>
            </a:r>
            <a:r>
              <a:rPr lang="en-ZA" altLang="en-US" sz="2000" b="1" dirty="0" smtClean="0">
                <a:solidFill>
                  <a:srgbClr val="00B050"/>
                </a:solidFill>
                <a:latin typeface="Arial" panose="020B0604020202020204" pitchFamily="34" charset="0"/>
                <a:ea typeface="+mn-ea"/>
                <a:cs typeface="+mn-cs"/>
              </a:rPr>
              <a:t>OF 2017/18 Q1 </a:t>
            </a:r>
            <a:r>
              <a:rPr lang="en-ZA" altLang="en-US" sz="2000" b="1" dirty="0">
                <a:solidFill>
                  <a:srgbClr val="00B050"/>
                </a:solidFill>
                <a:latin typeface="Arial" panose="020B0604020202020204" pitchFamily="34" charset="0"/>
                <a:ea typeface="+mn-ea"/>
                <a:cs typeface="+mn-cs"/>
              </a:rPr>
              <a:t>PROGRAMME 2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47250300"/>
              </p:ext>
            </p:extLst>
          </p:nvPr>
        </p:nvGraphicFramePr>
        <p:xfrm>
          <a:off x="152400" y="990600"/>
          <a:ext cx="8839200" cy="1049338"/>
        </p:xfrm>
        <a:graphic>
          <a:graphicData uri="http://schemas.openxmlformats.org/drawingml/2006/table">
            <a:tbl>
              <a:tblPr/>
              <a:tblGrid>
                <a:gridCol w="2616518"/>
                <a:gridCol w="2246894"/>
                <a:gridCol w="2103957"/>
                <a:gridCol w="1871831"/>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67% (8/12)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33% (4/12)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417559432"/>
              </p:ext>
            </p:extLst>
          </p:nvPr>
        </p:nvGraphicFramePr>
        <p:xfrm>
          <a:off x="269418" y="2133600"/>
          <a:ext cx="8722181"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9113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3: OCEANS AND COASTS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23</a:t>
            </a:fld>
            <a:endParaRPr lang="en-US" altLang="en-US"/>
          </a:p>
        </p:txBody>
      </p:sp>
    </p:spTree>
    <p:extLst>
      <p:ext uri="{BB962C8B-B14F-4D97-AF65-F5344CB8AC3E}">
        <p14:creationId xmlns:p14="http://schemas.microsoft.com/office/powerpoint/2010/main" xmlns="" val="3825632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61745293"/>
              </p:ext>
            </p:extLst>
          </p:nvPr>
        </p:nvGraphicFramePr>
        <p:xfrm>
          <a:off x="152399" y="752412"/>
          <a:ext cx="8839201" cy="4881190"/>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Threats to environmental quality and integrity managed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5508">
                <a:tc rowSpan="2">
                  <a:txBody>
                    <a:bodyPr/>
                    <a:lstStyle/>
                    <a:p>
                      <a:pPr>
                        <a:spcAft>
                          <a:spcPts val="0"/>
                        </a:spcAft>
                      </a:pPr>
                      <a:r>
                        <a:rPr lang="fr-FR" sz="1200" kern="1200" dirty="0" smtClean="0">
                          <a:solidFill>
                            <a:schemeClr val="tx1"/>
                          </a:solidFill>
                          <a:effectLst/>
                          <a:latin typeface="Arial" panose="020B0604020202020204" pitchFamily="34" charset="0"/>
                          <a:ea typeface="+mn-ea"/>
                          <a:cs typeface="Arial" panose="020B0604020202020204" pitchFamily="34" charset="0"/>
                        </a:rPr>
                        <a:t>National </a:t>
                      </a:r>
                      <a:r>
                        <a:rPr lang="en-ZA" sz="1200" kern="1200" noProof="0" dirty="0" smtClean="0">
                          <a:solidFill>
                            <a:schemeClr val="tx1"/>
                          </a:solidFill>
                          <a:effectLst/>
                          <a:latin typeface="Arial" panose="020B0604020202020204" pitchFamily="34" charset="0"/>
                          <a:ea typeface="+mn-ea"/>
                          <a:cs typeface="Arial" panose="020B0604020202020204" pitchFamily="34" charset="0"/>
                        </a:rPr>
                        <a:t>Coastal</a:t>
                      </a:r>
                      <a:r>
                        <a:rPr lang="fr-FR" sz="1200" kern="1200" dirty="0" smtClean="0">
                          <a:solidFill>
                            <a:schemeClr val="tx1"/>
                          </a:solidFill>
                          <a:effectLst/>
                          <a:latin typeface="Arial" panose="020B0604020202020204" pitchFamily="34" charset="0"/>
                          <a:ea typeface="+mn-ea"/>
                          <a:cs typeface="Arial" panose="020B0604020202020204" pitchFamily="34" charset="0"/>
                        </a:rPr>
                        <a:t> Management Programme interventions </a:t>
                      </a:r>
                      <a:r>
                        <a:rPr lang="en-ZA" sz="1200" kern="1200" noProof="0" dirty="0" smtClean="0">
                          <a:solidFill>
                            <a:schemeClr val="tx1"/>
                          </a:solidFill>
                          <a:effectLst/>
                          <a:latin typeface="Arial" panose="020B0604020202020204" pitchFamily="34" charset="0"/>
                          <a:ea typeface="+mn-ea"/>
                          <a:cs typeface="Arial" panose="020B0604020202020204" pitchFamily="34" charset="0"/>
                        </a:rPr>
                        <a:t>implemented</a:t>
                      </a:r>
                      <a:r>
                        <a:rPr lang="fr-FR"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Coastal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Assessment baseline study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First draft baseline study developed and provincial stakeholder workshops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First draft baseline study developed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4 Provincial stakeholder workshops were conducted in: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Western Cape – 22 May 2017;</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Northern Cape – 24 May 2017;</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Eastern Cape – 20 June 2017;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KwaZulu-Natal – 22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54964">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Assessment and Prioritisation Report on the Establishment of coastal management lines in National Parks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Draft Assessment report for the establishment of Coastal Management Lines at National Park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Assessment report for the establishment of Coastal Management Lines (CML) at National Parks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54964">
                <a:tc>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measures and tools developed for effective coastal water quality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Coastal water quality</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guidelines developed</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for 1 end user category (natural environment)</a:t>
                      </a:r>
                    </a:p>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Phase 1 socio-economic impact assessment conducted; National consultative workshop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Phase 1 socio - economic impact         assessment (SEIA) conducted and Draft Report on the SEIA report compiled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Two national consultative workshops were held on 8 May (in Durban) and 11 May 2017  (Cape Town).</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17433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79342084"/>
              </p:ext>
            </p:extLst>
          </p:nvPr>
        </p:nvGraphicFramePr>
        <p:xfrm>
          <a:off x="152399" y="752412"/>
          <a:ext cx="8839201" cy="5301814"/>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Threats to environmental quality and integrity managed (continued)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5508">
                <a:tc rowSpan="2">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strategies and plans developed and implemented</a:t>
                      </a:r>
                    </a:p>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Antarctic Strategy submitted to Cabinet for approval</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Management approval received and stakeholder</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conducted; Draft</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SEIAS (Socio-Economic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Impact Assessment Study) </a:t>
                      </a:r>
                      <a:r>
                        <a:rPr lang="en-ZA" sz="1200" kern="1200" dirty="0" smtClean="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approval delayed pending       amendments to the draft South African        Antarctic &amp; Southern Oceans Strategy         (SAASOS)</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engagement initiated</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Draft SEIAS compiled and submitted to DPME</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15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Final draft SAASOS had to be reviewed in line with management inputs.</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p>
                    <a:p>
                      <a:pPr algn="just">
                        <a:lnSpc>
                          <a:spcPct val="115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revision will be finalised by mid July 2017 and management approval by end of July 2017.</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54964">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Spatial Bill (MSP) submitted to Parliament for approval </a:t>
                      </a:r>
                    </a:p>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Q1-Q4: MSP Bill presented to various parliamentary structures for</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MSP Bill has been formally introduced in Parliament.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The Portfolio Committee on Environment also had a workshop on MSP Bill 20 and 21 June where they went through the various sections in MSP Bill.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Public consultation process led by Portfolio Committee will start in July 2017 and stakeholder list has been forwarded to Portfolio Committee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716177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08347259"/>
              </p:ext>
            </p:extLst>
          </p:nvPr>
        </p:nvGraphicFramePr>
        <p:xfrm>
          <a:off x="152399" y="752412"/>
          <a:ext cx="8839201" cy="5350582"/>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Threats to environmental quality and integrity managed (continued)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54964">
                <a:tc>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strategies and plans developed and implemented</a:t>
                      </a:r>
                    </a:p>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sub-regional management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Establishment of Marine area Group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Marine Area group has been        established.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Terms of reference for the group have        been agreed to by National Working Group on MSP.</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Members to the Marine Area Group have been nominated by Director Generals of various departments.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 two - day workshop held on 19 - 20 June 2017 by the National Working Group and Marine Area Planning Group at Park Inn Hotel. This was supported by GIZ        MARISMA project to discuss contents and first Marine Area for planning.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It was decided that South Coast will be the first area for consideration as there seems to be a lot more activities which might be conflicting in that area.  A Draft Status report was completed during the 2 - day workshop.</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7893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mn-cs"/>
                        </a:rPr>
                        <a:t>Strategic Objective: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54964">
                <a:tc>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and ecological studies</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Undertaken (including</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of 8 mainland seabird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breeding species and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Sub-Antarctic seabird species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Population estimates for Swift tern, </a:t>
                      </a:r>
                      <a:r>
                        <a:rPr lang="en-ZA" sz="1200" kern="1200" dirty="0" err="1" smtClean="0">
                          <a:solidFill>
                            <a:schemeClr val="tx1"/>
                          </a:solidFill>
                          <a:effectLst/>
                          <a:latin typeface="Arial" panose="020B0604020202020204" pitchFamily="34" charset="0"/>
                          <a:ea typeface="+mn-ea"/>
                          <a:cs typeface="Arial" panose="020B0604020202020204" pitchFamily="34" charset="0"/>
                        </a:rPr>
                        <a:t>Hartlaub’s</a:t>
                      </a:r>
                      <a:r>
                        <a:rPr lang="en-ZA" sz="1200" kern="1200" dirty="0" smtClean="0">
                          <a:solidFill>
                            <a:schemeClr val="tx1"/>
                          </a:solidFill>
                          <a:effectLst/>
                          <a:latin typeface="Arial" panose="020B0604020202020204" pitchFamily="34" charset="0"/>
                          <a:ea typeface="+mn-ea"/>
                          <a:cs typeface="Arial" panose="020B0604020202020204" pitchFamily="34" charset="0"/>
                        </a:rPr>
                        <a:t> Gull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for Swift tern, </a:t>
                      </a:r>
                      <a:r>
                        <a:rPr lang="en-ZA" sz="1200" kern="1200" dirty="0" err="1" smtClean="0">
                          <a:solidFill>
                            <a:schemeClr val="tx1"/>
                          </a:solidFill>
                          <a:effectLst/>
                          <a:latin typeface="Arial" panose="020B0604020202020204" pitchFamily="34" charset="0"/>
                          <a:ea typeface="+mn-ea"/>
                          <a:cs typeface="Arial" panose="020B0604020202020204" pitchFamily="34" charset="0"/>
                        </a:rPr>
                        <a:t>Hartlaub’s</a:t>
                      </a:r>
                      <a:r>
                        <a:rPr lang="en-ZA" sz="1200" kern="1200" dirty="0" smtClean="0">
                          <a:solidFill>
                            <a:schemeClr val="tx1"/>
                          </a:solidFill>
                          <a:effectLst/>
                          <a:latin typeface="Arial" panose="020B0604020202020204" pitchFamily="34" charset="0"/>
                          <a:ea typeface="+mn-ea"/>
                          <a:cs typeface="Arial" panose="020B0604020202020204" pitchFamily="34" charset="0"/>
                        </a:rPr>
                        <a:t> Gull were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61871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94183401"/>
              </p:ext>
            </p:extLst>
          </p:nvPr>
        </p:nvGraphicFramePr>
        <p:xfrm>
          <a:off x="152399" y="752412"/>
          <a:ext cx="8839201" cy="5064070"/>
        </p:xfrm>
        <a:graphic>
          <a:graphicData uri="http://schemas.openxmlformats.org/drawingml/2006/table">
            <a:tbl>
              <a:tblPr/>
              <a:tblGrid>
                <a:gridCol w="1905001"/>
                <a:gridCol w="1676400"/>
                <a:gridCol w="1600200"/>
                <a:gridCol w="3657600"/>
              </a:tblGrid>
              <a:tr h="228600">
                <a:tc gridSpan="4">
                  <a:txBody>
                    <a:bodyPr/>
                    <a:lstStyle/>
                    <a:p>
                      <a:pPr algn="l">
                        <a:lnSpc>
                          <a:spcPct val="100000"/>
                        </a:lnSpc>
                        <a:spcAft>
                          <a:spcPts val="0"/>
                        </a:spcAft>
                      </a:pPr>
                      <a:r>
                        <a:rPr lang="en-ZA" sz="1400" b="1" kern="1200" dirty="0" smtClean="0">
                          <a:solidFill>
                            <a:schemeClr val="bg1"/>
                          </a:solidFill>
                          <a:effectLst/>
                          <a:latin typeface="+mn-lt"/>
                          <a:ea typeface="+mn-ea"/>
                          <a:cs typeface="+mn-cs"/>
                        </a:rPr>
                        <a:t>Strategic Objective: Strengthened knowledge, science and policy interface</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54964">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and ecological studies</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Undertaken (including</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a:t>
                      </a:r>
                    </a:p>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Survey of 15 seal pup</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colonies conducted</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(large scale)</a:t>
                      </a:r>
                    </a:p>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Counting of seal pups completed at 1 colony from localised survey</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Localised December 2016 survey has been scrutinized (i.e. the photo survey taken in 2016 has now - in 2017- been used in the counting process of seal pups)</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Camera focus was too poor (when images were zoomed) to enable counting of pups to be done</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report has noted the challenge and will be addressed in the next survey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54964">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and ecological studies</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Undertaken (including</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top predator ecological study conducted (sharks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Collation of DEA shark tracking data for all tagged species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process to collate tagged shark data has started. The status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quo has been summarised and joint and multi-agency projects have been assessed as sources of data in the 1</a:t>
                      </a:r>
                      <a:r>
                        <a:rPr lang="en-ZA" sz="1200" kern="1200" baseline="30000" dirty="0" smtClean="0">
                          <a:solidFill>
                            <a:schemeClr val="tx1"/>
                          </a:solidFill>
                          <a:effectLst/>
                          <a:latin typeface="Arial" panose="020B0604020202020204" pitchFamily="34" charset="0"/>
                          <a:ea typeface="+mn-ea"/>
                          <a:cs typeface="Arial" panose="020B0604020202020204" pitchFamily="34" charset="0"/>
                        </a:rPr>
                        <a:t>st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quarter.</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Collation of data has proved to be a challenge due to joint and multi- agency research and monitoring projects where there may be shared data ownership.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Need to obtain all data to which the DEA is entitled. These will be followed up in the next two quarters to determine what data is to be archived into DEA systems.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221207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44242753"/>
              </p:ext>
            </p:extLst>
          </p:nvPr>
        </p:nvGraphicFramePr>
        <p:xfrm>
          <a:off x="152399" y="752412"/>
          <a:ext cx="8839201" cy="4186246"/>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Strengthened knowledge, science and policy interface (continued)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6238">
                <a:tc rowSpan="4">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research, survey and monitoring projects undertaken</a:t>
                      </a:r>
                    </a:p>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Plankton annual</a:t>
                      </a:r>
                    </a:p>
                    <a:p>
                      <a:r>
                        <a:rPr lang="en-ZA" sz="1200" kern="1200" dirty="0" smtClean="0">
                          <a:solidFill>
                            <a:schemeClr val="tx1"/>
                          </a:solidFill>
                          <a:effectLst/>
                          <a:latin typeface="Arial" panose="020B0604020202020204" pitchFamily="34" charset="0"/>
                          <a:ea typeface="+mn-ea"/>
                          <a:cs typeface="Arial" panose="020B0604020202020204" pitchFamily="34" charset="0"/>
                        </a:rPr>
                        <a:t>monitoring along South Coast of South Africa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 Q2: Data collection during Quarter 2 cruise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Integrated Ecosystem Programme </a:t>
                      </a:r>
                      <a:r>
                        <a:rPr lang="en-ZA" sz="1200" kern="1200" dirty="0" smtClean="0">
                          <a:solidFill>
                            <a:schemeClr val="tx1"/>
                          </a:solidFill>
                          <a:effectLst/>
                          <a:latin typeface="Arial" panose="020B0604020202020204" pitchFamily="34" charset="0"/>
                          <a:ea typeface="+mn-ea"/>
                          <a:cs typeface="Arial" panose="020B0604020202020204" pitchFamily="34" charset="0"/>
                        </a:rPr>
                        <a:t>cruise was  undertaken in May 2017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54964">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MPA Effectiveness Study conducted (Annual Plan)</a:t>
                      </a:r>
                    </a:p>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Different methodological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for the evaluation of MPA</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effectiveness considered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Different methodological systems for the evaluation Marine Protected Area (MPA) effectiveness were assessed.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313046">
                <a:tc vMerge="1">
                  <a:txBody>
                    <a:bodyPr/>
                    <a:lstStyle/>
                    <a:p>
                      <a:endParaRPr lang="en-ZA"/>
                    </a:p>
                  </a:txBody>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Priority habitats</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surveyed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One survey of a priority habitat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Resurvey of Table Mountain MPA using cameras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54964">
                <a:tc vMerge="1">
                  <a:txBody>
                    <a:bodyPr/>
                    <a:lstStyle/>
                    <a:p>
                      <a:pPr>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 Moorings deployed</a:t>
                      </a:r>
                    </a:p>
                    <a:p>
                      <a:r>
                        <a:rPr lang="en-ZA" sz="1200" kern="1200" dirty="0" smtClean="0">
                          <a:solidFill>
                            <a:schemeClr val="tx1"/>
                          </a:solidFill>
                          <a:effectLst/>
                          <a:latin typeface="Arial" panose="020B0604020202020204" pitchFamily="34" charset="0"/>
                          <a:ea typeface="+mn-ea"/>
                          <a:cs typeface="Arial" panose="020B0604020202020204" pitchFamily="34" charset="0"/>
                        </a:rPr>
                        <a:t>along SAMBA (South</a:t>
                      </a:r>
                    </a:p>
                    <a:p>
                      <a:r>
                        <a:rPr lang="en-ZA" sz="1200" kern="1200" dirty="0" smtClean="0">
                          <a:solidFill>
                            <a:schemeClr val="tx1"/>
                          </a:solidFill>
                          <a:effectLst/>
                          <a:latin typeface="Arial" panose="020B0604020202020204" pitchFamily="34" charset="0"/>
                          <a:ea typeface="+mn-ea"/>
                          <a:cs typeface="Arial" panose="020B0604020202020204" pitchFamily="34" charset="0"/>
                        </a:rPr>
                        <a:t>West Coast Atlantic)</a:t>
                      </a:r>
                    </a:p>
                    <a:p>
                      <a:r>
                        <a:rPr lang="en-ZA" sz="1200" kern="1200" dirty="0" smtClean="0">
                          <a:solidFill>
                            <a:schemeClr val="tx1"/>
                          </a:solidFill>
                          <a:effectLst/>
                          <a:latin typeface="Arial" panose="020B0604020202020204" pitchFamily="34" charset="0"/>
                          <a:ea typeface="+mn-ea"/>
                          <a:cs typeface="Arial" panose="020B0604020202020204" pitchFamily="34" charset="0"/>
                        </a:rPr>
                        <a:t>Oceanographic</a:t>
                      </a:r>
                    </a:p>
                    <a:p>
                      <a:r>
                        <a:rPr lang="en-ZA" sz="1200" kern="1200" dirty="0" smtClean="0">
                          <a:solidFill>
                            <a:schemeClr val="tx1"/>
                          </a:solidFill>
                          <a:effectLst/>
                          <a:latin typeface="Arial" panose="020B0604020202020204" pitchFamily="34" charset="0"/>
                          <a:ea typeface="+mn-ea"/>
                          <a:cs typeface="Arial" panose="020B0604020202020204" pitchFamily="34" charset="0"/>
                        </a:rPr>
                        <a:t>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Preparation of equipment for 2 moorings to be deployed during</a:t>
                      </a:r>
                    </a:p>
                    <a:p>
                      <a:r>
                        <a:rPr lang="en-ZA" sz="1200" kern="1200" dirty="0" smtClean="0">
                          <a:solidFill>
                            <a:schemeClr val="tx1"/>
                          </a:solidFill>
                          <a:effectLst/>
                          <a:latin typeface="Arial" panose="020B0604020202020204" pitchFamily="34" charset="0"/>
                          <a:ea typeface="+mn-ea"/>
                          <a:cs typeface="Arial" panose="020B0604020202020204" pitchFamily="34" charset="0"/>
                        </a:rPr>
                        <a:t>SAMBA cruise in quarter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Moorings were prepared and deployed in Q1 instead of deployment in Q2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2257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52470058"/>
              </p:ext>
            </p:extLst>
          </p:nvPr>
        </p:nvGraphicFramePr>
        <p:xfrm>
          <a:off x="152399" y="752412"/>
          <a:ext cx="8839201" cy="3902782"/>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Strengthened knowledge, science and policy interface (continued)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6238">
                <a:tc rowSpan="2">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research, survey and monitoring projects undertaken</a:t>
                      </a:r>
                    </a:p>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 Mooring deployed</a:t>
                      </a:r>
                    </a:p>
                    <a:p>
                      <a:r>
                        <a:rPr lang="en-ZA" sz="1200" kern="1200" dirty="0" smtClean="0">
                          <a:solidFill>
                            <a:schemeClr val="tx1"/>
                          </a:solidFill>
                          <a:effectLst/>
                          <a:latin typeface="Arial" panose="020B0604020202020204" pitchFamily="34" charset="0"/>
                          <a:ea typeface="+mn-ea"/>
                          <a:cs typeface="Arial" panose="020B0604020202020204" pitchFamily="34" charset="0"/>
                        </a:rPr>
                        <a:t>along ASCA (South</a:t>
                      </a:r>
                    </a:p>
                    <a:p>
                      <a:r>
                        <a:rPr lang="en-ZA" sz="1200" kern="1200" dirty="0" smtClean="0">
                          <a:solidFill>
                            <a:schemeClr val="tx1"/>
                          </a:solidFill>
                          <a:effectLst/>
                          <a:latin typeface="Arial" panose="020B0604020202020204" pitchFamily="34" charset="0"/>
                          <a:ea typeface="+mn-ea"/>
                          <a:cs typeface="Arial" panose="020B0604020202020204" pitchFamily="34" charset="0"/>
                        </a:rPr>
                        <a:t>East Coast Indian)</a:t>
                      </a:r>
                    </a:p>
                    <a:p>
                      <a:r>
                        <a:rPr lang="en-ZA" sz="1200" kern="1200" dirty="0" smtClean="0">
                          <a:solidFill>
                            <a:schemeClr val="tx1"/>
                          </a:solidFill>
                          <a:effectLst/>
                          <a:latin typeface="Arial" panose="020B0604020202020204" pitchFamily="34" charset="0"/>
                          <a:ea typeface="+mn-ea"/>
                          <a:cs typeface="Arial" panose="020B0604020202020204" pitchFamily="34" charset="0"/>
                        </a:rPr>
                        <a:t>Oceanographic</a:t>
                      </a:r>
                    </a:p>
                    <a:p>
                      <a:r>
                        <a:rPr lang="en-ZA" sz="1200" kern="1200" dirty="0" smtClean="0">
                          <a:solidFill>
                            <a:schemeClr val="tx1"/>
                          </a:solidFill>
                          <a:effectLst/>
                          <a:latin typeface="Arial" panose="020B0604020202020204" pitchFamily="34" charset="0"/>
                          <a:ea typeface="+mn-ea"/>
                          <a:cs typeface="Arial" panose="020B0604020202020204" pitchFamily="34" charset="0"/>
                        </a:rPr>
                        <a:t>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No milestone for the period under review</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033718">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First multidisciplinary</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Indian Ocean Research Cruise undertaken as component of IIOE2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No milestone for the period under review</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11166">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peer-reviewed scientific publications (including theses and research policy reports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20 peer-reviewed</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scientific publications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No milestone for the period under review</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 milestone for the period under review</a:t>
                      </a:r>
                    </a:p>
                    <a:p>
                      <a:pPr algn="just">
                        <a:lnSpc>
                          <a:spcPct val="115000"/>
                        </a:lnSpc>
                        <a:spcAft>
                          <a:spcPts val="0"/>
                        </a:spcAft>
                      </a:pP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89385">
                <a:tc vMerge="1">
                  <a:txBody>
                    <a:bodyPr/>
                    <a:lstStyle/>
                    <a:p>
                      <a:pPr>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relief voyages</a:t>
                      </a:r>
                    </a:p>
                    <a:p>
                      <a:r>
                        <a:rPr lang="en-ZA" sz="1200" kern="1200" dirty="0" smtClean="0">
                          <a:solidFill>
                            <a:schemeClr val="tx1"/>
                          </a:solidFill>
                          <a:effectLst/>
                          <a:latin typeface="Arial" panose="020B0604020202020204" pitchFamily="34" charset="0"/>
                          <a:ea typeface="+mn-ea"/>
                          <a:cs typeface="Arial" panose="020B0604020202020204" pitchFamily="34" charset="0"/>
                        </a:rPr>
                        <a:t>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 Q4:</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3 relief voyages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1000"/>
                        </a:spcAft>
                      </a:pPr>
                      <a:r>
                        <a:rPr lang="en-ZA" sz="1200" kern="1200" baseline="0" dirty="0">
                          <a:solidFill>
                            <a:schemeClr val="tx1"/>
                          </a:solidFill>
                          <a:effectLst/>
                          <a:latin typeface="Arial" panose="020B0604020202020204" pitchFamily="34" charset="0"/>
                          <a:ea typeface="+mn-ea"/>
                          <a:cs typeface="Arial" panose="020B0604020202020204" pitchFamily="34" charset="0"/>
                        </a:rPr>
                        <a:t>Marion Island Relief voyage was undertaken successfully. The SA Agulhas II departed on 08 April 2017 and returned to Cape Town on 12 May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15347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598831739"/>
              </p:ext>
            </p:extLst>
          </p:nvPr>
        </p:nvGraphicFramePr>
        <p:xfrm>
          <a:off x="152401" y="762000"/>
          <a:ext cx="8839199" cy="4482608"/>
        </p:xfrm>
        <a:graphic>
          <a:graphicData uri="http://schemas.openxmlformats.org/drawingml/2006/table">
            <a:tbl>
              <a:tblPr/>
              <a:tblGrid>
                <a:gridCol w="1904999"/>
                <a:gridCol w="1600200"/>
                <a:gridCol w="1600200"/>
                <a:gridCol w="3733800"/>
              </a:tblGrid>
              <a:tr h="1524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a:t>
                      </a:r>
                      <a:r>
                        <a:rPr lang="en-ZA" sz="1400" b="1" kern="1200" dirty="0" smtClean="0">
                          <a:solidFill>
                            <a:schemeClr val="bg1"/>
                          </a:solidFill>
                          <a:effectLst/>
                          <a:latin typeface="+mn-lt"/>
                          <a:ea typeface="+mn-ea"/>
                          <a:cs typeface="+mn-cs"/>
                        </a:rPr>
                        <a:t>Equitable and sound corporate</a:t>
                      </a:r>
                      <a:r>
                        <a:rPr lang="en-ZA" sz="1400" b="1" kern="1200" baseline="0" dirty="0" smtClean="0">
                          <a:solidFill>
                            <a:schemeClr val="bg1"/>
                          </a:solidFill>
                          <a:effectLst/>
                          <a:latin typeface="+mn-lt"/>
                          <a:ea typeface="+mn-ea"/>
                          <a:cs typeface="+mn-cs"/>
                        </a:rPr>
                        <a:t> governance</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9624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16448">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compliance</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with key legislation and corporate governance</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100 % compliance (as per schedule) </a:t>
                      </a:r>
                    </a:p>
                    <a:p>
                      <a:pPr algn="just">
                        <a:lnSpc>
                          <a:spcPct val="100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Q1-Q4: </a:t>
                      </a:r>
                      <a:r>
                        <a:rPr lang="en-ZA" sz="1200" kern="1200" dirty="0" smtClean="0">
                          <a:solidFill>
                            <a:schemeClr val="tx1"/>
                          </a:solidFill>
                          <a:effectLst/>
                          <a:latin typeface="Arial" panose="020B0604020202020204" pitchFamily="34" charset="0"/>
                          <a:ea typeface="+mn-ea"/>
                          <a:cs typeface="Arial" panose="020B0604020202020204" pitchFamily="34" charset="0"/>
                        </a:rPr>
                        <a:t>100</a:t>
                      </a:r>
                      <a:r>
                        <a:rPr lang="en-ZA" sz="1200" kern="1200" dirty="0">
                          <a:solidFill>
                            <a:schemeClr val="tx1"/>
                          </a:solidFill>
                          <a:effectLst/>
                          <a:latin typeface="Arial" panose="020B0604020202020204" pitchFamily="34" charset="0"/>
                          <a:ea typeface="+mn-ea"/>
                          <a:cs typeface="Arial" panose="020B0604020202020204" pitchFamily="34" charset="0"/>
                        </a:rPr>
                        <a:t>% compliance with key legislative/policy requirements as per schedule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 Compliance ( Treasury ENE Reports , DPME Reports,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AFS and Performance Information to AGSA , DG Performance Agreement to PSC and Presidency )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916448">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External audit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Unqualified audit</a:t>
                      </a:r>
                    </a:p>
                    <a:p>
                      <a:pPr algn="just">
                        <a:lnSpc>
                          <a:spcPct val="100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opinion without matters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Q1-Q4: Implementation and improvement of internal control </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Implementation Financial and Performance Management control facilitated as follows:  </a:t>
                      </a:r>
                    </a:p>
                    <a:p>
                      <a:pPr algn="just">
                        <a:lnSpc>
                          <a:spcPct val="100000"/>
                        </a:lnSpc>
                      </a:pPr>
                      <a:endParaRPr lang="en-ZA" sz="1200" kern="1200" baseline="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 Approval of the AFS by the Audit Committee 26 May 2017</a:t>
                      </a: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 Complied with the submission of AFS 31 May 2017 in terms of Sec 40 (1)(c) of the PFMA.</a:t>
                      </a: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 Draft Management letter received from the AG by 30 June 2017. Still engaging with AG up to the issuance of the final audit opinion due on 31 July 2017</a:t>
                      </a: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 Communicated the requirements for the inputs of the IFS 1st quarter  to the players, due on 31 July 2017.</a:t>
                      </a: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 Analysis and verification of supporting evidence for quarterly performance reports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813300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64239997"/>
              </p:ext>
            </p:extLst>
          </p:nvPr>
        </p:nvGraphicFramePr>
        <p:xfrm>
          <a:off x="152399" y="752412"/>
          <a:ext cx="8839201" cy="4881190"/>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Ecosystems conserved, managed and sustainably used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6238">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Estuary</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Plans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Estuary management Plan (EMP) finalised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Draft Situational Assessment Report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Final draft Situational Assessment Report has been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033718">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Exclusive Economic Zone under Marine Protected Areas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18 Marine Protected</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Areas declared</a:t>
                      </a:r>
                    </a:p>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 Q3: Interdepartmental</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with key sector departments on the 18 MPAs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71450" indent="-171450" algn="just">
                        <a:lnSpc>
                          <a:spcPct val="100000"/>
                        </a:lnSpc>
                        <a:spcAft>
                          <a:spcPts val="0"/>
                        </a:spcAft>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Meeting held with DAFF to discuss 18 Network of Operation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MPAs. </a:t>
                      </a:r>
                    </a:p>
                    <a:p>
                      <a:pPr marL="171450" indent="-171450" algn="just">
                        <a:lnSpc>
                          <a:spcPct val="100000"/>
                        </a:lnSpc>
                        <a:spcAft>
                          <a:spcPts val="0"/>
                        </a:spcAft>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Presented progress of 18 network of Operation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MPAs at WG8.</a:t>
                      </a:r>
                    </a:p>
                    <a:p>
                      <a:pPr marL="171450" indent="-171450" algn="just">
                        <a:lnSpc>
                          <a:spcPct val="100000"/>
                        </a:lnSpc>
                        <a:spcAft>
                          <a:spcPts val="0"/>
                        </a:spcAft>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After WG8 meeting had meeting with DMR to discuss MPA zonation.</a:t>
                      </a:r>
                    </a:p>
                    <a:p>
                      <a:pPr marL="171450" indent="-171450" algn="just">
                        <a:lnSpc>
                          <a:spcPct val="100000"/>
                        </a:lnSpc>
                        <a:spcAft>
                          <a:spcPts val="0"/>
                        </a:spcAft>
                        <a:buFont typeface="Arial" panose="020B0604020202020204" pitchFamily="34" charset="0"/>
                        <a:buChar char="•"/>
                      </a:pP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CapeNature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MPAs approved for public comments by Minister</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1166">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Policy on Boat-based Whale Watching (BBWW)</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and White Shark Cage Diving (WSCD) developed and implemented</a:t>
                      </a:r>
                    </a:p>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Policy on Boat-based</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Whale Watching and</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White Shark Cage Diving approved and permits issued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Public participation process on the revised policy undertaken, Revised policy approved by</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Minister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71450" lvl="0" indent="-171450">
                        <a:lnSpc>
                          <a:spcPct val="100000"/>
                        </a:lnSpc>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Public participation roadshows and         workshops were held in all coastal        provinces. Areas closer to areas of        operations were earmarked. Stakeholders and community members attended these  workshops. </a:t>
                      </a:r>
                    </a:p>
                    <a:p>
                      <a:pPr marL="171450" lvl="0" indent="-171450">
                        <a:lnSpc>
                          <a:spcPct val="100000"/>
                        </a:lnSpc>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Invitation for applications were sent out         from 02 June 2017 ending 20July 107 </a:t>
                      </a:r>
                    </a:p>
                    <a:p>
                      <a:pPr marL="171450" indent="-171450">
                        <a:lnSpc>
                          <a:spcPct val="100000"/>
                        </a:lnSpc>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BBWW and WSCD policies were approved by Minister to be presented to ESEID cluster on 10 May 2017 and approved by SEID cluster to be presented to the full Cabinet of RSA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012488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14768862"/>
              </p:ext>
            </p:extLst>
          </p:nvPr>
        </p:nvGraphicFramePr>
        <p:xfrm>
          <a:off x="152399" y="752412"/>
          <a:ext cx="8839201" cy="2988382"/>
        </p:xfrm>
        <a:graphic>
          <a:graphicData uri="http://schemas.openxmlformats.org/drawingml/2006/table">
            <a:tbl>
              <a:tblPr/>
              <a:tblGrid>
                <a:gridCol w="1905001"/>
                <a:gridCol w="1676400"/>
                <a:gridCol w="1600200"/>
                <a:gridCol w="3657600"/>
              </a:tblGrid>
              <a:tr h="228600">
                <a:tc gridSpan="4">
                  <a:txBody>
                    <a:bodyPr/>
                    <a:lstStyle/>
                    <a:p>
                      <a:pPr algn="l">
                        <a:spcAft>
                          <a:spcPts val="0"/>
                        </a:spcAft>
                      </a:pPr>
                      <a:r>
                        <a:rPr lang="en-ZA" sz="1400" b="1" kern="1200" dirty="0" smtClean="0">
                          <a:solidFill>
                            <a:schemeClr val="bg1"/>
                          </a:solidFill>
                          <a:effectLst/>
                          <a:latin typeface="+mn-lt"/>
                          <a:ea typeface="+mn-ea"/>
                          <a:cs typeface="+mn-cs"/>
                        </a:rPr>
                        <a:t>Strategic Objective: Enhanced sector monitoring and evaluation</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53838">
                <a:tc>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State of Environment</a:t>
                      </a:r>
                    </a:p>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Oceans and Coasts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Annual report card on</a:t>
                      </a:r>
                    </a:p>
                    <a:p>
                      <a:r>
                        <a:rPr lang="en-ZA" sz="1200" kern="1200" dirty="0" smtClean="0">
                          <a:solidFill>
                            <a:schemeClr val="tx1"/>
                          </a:solidFill>
                          <a:effectLst/>
                          <a:latin typeface="Arial" panose="020B0604020202020204" pitchFamily="34" charset="0"/>
                          <a:ea typeface="+mn-ea"/>
                          <a:cs typeface="Arial" panose="020B0604020202020204" pitchFamily="34" charset="0"/>
                        </a:rPr>
                        <a:t>key Ocean and coasts</a:t>
                      </a:r>
                    </a:p>
                    <a:p>
                      <a:r>
                        <a:rPr lang="en-ZA" sz="1200" kern="1200" dirty="0" smtClean="0">
                          <a:solidFill>
                            <a:schemeClr val="tx1"/>
                          </a:solidFill>
                          <a:effectLst/>
                          <a:latin typeface="Arial" panose="020B0604020202020204" pitchFamily="34" charset="0"/>
                          <a:ea typeface="+mn-ea"/>
                          <a:cs typeface="Arial" panose="020B0604020202020204" pitchFamily="34" charset="0"/>
                        </a:rPr>
                        <a:t>indicators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03371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a:t>
                      </a:r>
                    </a:p>
                    <a:p>
                      <a:r>
                        <a:rPr lang="en-ZA" sz="1200" kern="1200" dirty="0" smtClean="0">
                          <a:solidFill>
                            <a:schemeClr val="tx1"/>
                          </a:solidFill>
                          <a:effectLst/>
                          <a:latin typeface="Arial" panose="020B0604020202020204" pitchFamily="34" charset="0"/>
                          <a:ea typeface="+mn-ea"/>
                          <a:cs typeface="Arial" panose="020B0604020202020204" pitchFamily="34" charset="0"/>
                        </a:rPr>
                        <a:t>Monitoring and evaluation programme developed and implemented</a:t>
                      </a: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Oceans &amp;</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Coasts Water Quality</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Monitoring Programme</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9 priority areas for 3 Coastal provinces</a:t>
                      </a:r>
                    </a:p>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Priority monitoring areas identified in consultation with the</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targeted Coastal Provinces and the National Pollution Laboratory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Consultations were done with the Northern Cape Province, National Pollution Laboratory (WSU) and  Namaqualand Municipality and the following priority areas were identified for monitoring:</a:t>
                      </a:r>
                    </a:p>
                    <a:p>
                      <a:pPr marL="0" indent="0" algn="just">
                        <a:lnSpc>
                          <a:spcPct val="115000"/>
                        </a:lnSpc>
                        <a:spcAft>
                          <a:spcPts val="0"/>
                        </a:spcAft>
                        <a:buFontTx/>
                        <a:buNone/>
                      </a:pPr>
                      <a:r>
                        <a:rPr lang="en-ZA" sz="1200" kern="1200" dirty="0" smtClean="0">
                          <a:solidFill>
                            <a:schemeClr val="tx1"/>
                          </a:solidFill>
                          <a:effectLst/>
                          <a:latin typeface="Arial" panose="020B0604020202020204" pitchFamily="34" charset="0"/>
                          <a:ea typeface="+mn-ea"/>
                          <a:cs typeface="Arial" panose="020B0604020202020204" pitchFamily="34" charset="0"/>
                        </a:rPr>
                        <a:t>- Port </a:t>
                      </a:r>
                      <a:r>
                        <a:rPr lang="en-ZA" sz="1200" kern="1200" dirty="0" err="1" smtClean="0">
                          <a:solidFill>
                            <a:schemeClr val="tx1"/>
                          </a:solidFill>
                          <a:effectLst/>
                          <a:latin typeface="Arial" panose="020B0604020202020204" pitchFamily="34" charset="0"/>
                          <a:ea typeface="+mn-ea"/>
                          <a:cs typeface="Arial" panose="020B0604020202020204" pitchFamily="34" charset="0"/>
                        </a:rPr>
                        <a:t>Nolloth</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a:lnSpc>
                          <a:spcPct val="115000"/>
                        </a:lnSpc>
                        <a:spcAft>
                          <a:spcPts val="0"/>
                        </a:spcAft>
                        <a:buFontTx/>
                        <a:buNone/>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Alexander</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l">
                        <a:lnSpc>
                          <a:spcPct val="115000"/>
                        </a:lnSpc>
                        <a:spcAft>
                          <a:spcPts val="0"/>
                        </a:spcAft>
                        <a:buFontTx/>
                        <a:buNone/>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Hondekip</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Bay</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Kleinzee</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760074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a:t>
            </a:r>
            <a:r>
              <a:rPr lang="en-ZA" altLang="en-US" sz="2000" b="1" dirty="0" smtClean="0">
                <a:solidFill>
                  <a:srgbClr val="00B050"/>
                </a:solidFill>
                <a:latin typeface="Arial" panose="020B0604020202020204" pitchFamily="34" charset="0"/>
              </a:rPr>
              <a:t>OF 2017/18 Q1  </a:t>
            </a:r>
            <a:r>
              <a:rPr lang="en-ZA" altLang="en-US" sz="2000" b="1" dirty="0">
                <a:solidFill>
                  <a:srgbClr val="00B050"/>
                </a:solidFill>
                <a:latin typeface="Arial" panose="020B0604020202020204" pitchFamily="34" charset="0"/>
              </a:rPr>
              <a:t>PROGRAMME 3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273857457"/>
              </p:ext>
            </p:extLst>
          </p:nvPr>
        </p:nvGraphicFramePr>
        <p:xfrm>
          <a:off x="228600" y="990600"/>
          <a:ext cx="8686800" cy="914400"/>
        </p:xfrm>
        <a:graphic>
          <a:graphicData uri="http://schemas.openxmlformats.org/drawingml/2006/table">
            <a:tbl>
              <a:tblPr/>
              <a:tblGrid>
                <a:gridCol w="2571405"/>
                <a:gridCol w="2208155"/>
                <a:gridCol w="2067682"/>
                <a:gridCol w="1839558"/>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72% (13/18)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(4/18)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6% (1/18)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(4/22)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888007899"/>
              </p:ext>
            </p:extLst>
          </p:nvPr>
        </p:nvGraphicFramePr>
        <p:xfrm>
          <a:off x="269418" y="2016492"/>
          <a:ext cx="8569781" cy="4536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6990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ZA" altLang="en-US" dirty="0">
                <a:solidFill>
                  <a:schemeClr val="bg1"/>
                </a:solidFill>
              </a:rPr>
              <a:t>PROGRAMME 4: CLIMATE CHANGE AND AIR QUALITY</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33</a:t>
            </a:fld>
            <a:endParaRPr lang="en-US" altLang="en-US"/>
          </a:p>
        </p:txBody>
      </p:sp>
    </p:spTree>
    <p:extLst>
      <p:ext uri="{BB962C8B-B14F-4D97-AF65-F5344CB8AC3E}">
        <p14:creationId xmlns:p14="http://schemas.microsoft.com/office/powerpoint/2010/main" xmlns="" val="93518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74276621"/>
              </p:ext>
            </p:extLst>
          </p:nvPr>
        </p:nvGraphicFramePr>
        <p:xfrm>
          <a:off x="152400" y="762000"/>
          <a:ext cx="8839200" cy="3250510"/>
        </p:xfrm>
        <a:graphic>
          <a:graphicData uri="http://schemas.openxmlformats.org/drawingml/2006/table">
            <a:tbl>
              <a:tblPr/>
              <a:tblGrid>
                <a:gridCol w="1905000"/>
                <a:gridCol w="1600200"/>
                <a:gridCol w="1600200"/>
                <a:gridCol w="3733800"/>
              </a:tblGrid>
              <a:tr h="228600">
                <a:tc gridSpan="4">
                  <a:txBody>
                    <a:bodyPr/>
                    <a:lstStyle/>
                    <a:p>
                      <a:pPr algn="l">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Coherent and aligned multi-sector regulatory system &amp; decision support across government (as reflected in the policy initiatives on the Strategic Plan)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87552">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Regulatory Framework and tools developed and Implemented</a:t>
                      </a:r>
                    </a:p>
                    <a:p>
                      <a:pPr marL="0" algn="just" defTabSz="457200" rtl="0" eaLnBrk="1" latinLnBrk="0" hangingPunct="1">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Climate Change Response Regulatory Framework gazetted for Public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Q2: Stakeholder Consultation on draft climate change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regulatory 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consultations on the climate change legal framework has been facilitated as follows:</a:t>
                      </a:r>
                    </a:p>
                    <a:p>
                      <a:pPr marL="0" lv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a:lnSpc>
                          <a:spcPct val="100000"/>
                        </a:lnSpc>
                        <a:buFont typeface="Arial" panose="020B0604020202020204" pitchFamily="34" charset="0"/>
                        <a:buChar char="•"/>
                      </a:pPr>
                      <a:r>
                        <a:rPr lang="en-ZA" sz="1200" b="1" kern="1200" dirty="0" smtClean="0">
                          <a:solidFill>
                            <a:schemeClr val="tx1"/>
                          </a:solidFill>
                          <a:effectLst/>
                          <a:latin typeface="Arial" panose="020B0604020202020204" pitchFamily="34" charset="0"/>
                          <a:ea typeface="+mn-ea"/>
                          <a:cs typeface="Arial" panose="020B0604020202020204" pitchFamily="34" charset="0"/>
                        </a:rPr>
                        <a:t>1. </a:t>
                      </a:r>
                      <a:r>
                        <a:rPr lang="en-ZA" sz="1200" kern="1200" dirty="0" smtClean="0">
                          <a:solidFill>
                            <a:schemeClr val="tx1"/>
                          </a:solidFill>
                          <a:effectLst/>
                          <a:latin typeface="Arial" panose="020B0604020202020204" pitchFamily="34" charset="0"/>
                          <a:ea typeface="+mn-ea"/>
                          <a:cs typeface="Arial" panose="020B0604020202020204" pitchFamily="34" charset="0"/>
                        </a:rPr>
                        <a:t>Draft Climate Change Regulatory Framework MINTECH WORKING GROUPS Consultations </a:t>
                      </a:r>
                    </a:p>
                    <a:p>
                      <a:pPr marL="171450" lvl="0" indent="-171450" algn="just">
                        <a:lnSpc>
                          <a:spcPct val="100000"/>
                        </a:lnSpc>
                        <a:buFont typeface="Arial" panose="020B0604020202020204" pitchFamily="34" charset="0"/>
                        <a:buChar char="•"/>
                      </a:pPr>
                      <a:r>
                        <a:rPr lang="en-ZA" sz="1200" b="1" kern="1200" dirty="0" smtClean="0">
                          <a:solidFill>
                            <a:schemeClr val="tx1"/>
                          </a:solidFill>
                          <a:effectLst/>
                          <a:latin typeface="Arial" panose="020B0604020202020204" pitchFamily="34" charset="0"/>
                          <a:ea typeface="+mn-ea"/>
                          <a:cs typeface="Arial" panose="020B0604020202020204" pitchFamily="34" charset="0"/>
                        </a:rPr>
                        <a:t>2. </a:t>
                      </a:r>
                      <a:r>
                        <a:rPr lang="en-ZA" sz="1200" kern="1200" dirty="0" smtClean="0">
                          <a:solidFill>
                            <a:schemeClr val="tx1"/>
                          </a:solidFill>
                          <a:effectLst/>
                          <a:latin typeface="Arial" panose="020B0604020202020204" pitchFamily="34" charset="0"/>
                          <a:ea typeface="+mn-ea"/>
                          <a:cs typeface="Arial" panose="020B0604020202020204" pitchFamily="34" charset="0"/>
                        </a:rPr>
                        <a:t>Draft Climate Change Regulatory Framework</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Multi-Stakeholder Consultations </a:t>
                      </a:r>
                    </a:p>
                    <a:p>
                      <a:pPr marL="171450" lvl="0" indent="-171450" algn="just">
                        <a:lnSpc>
                          <a:spcPct val="100000"/>
                        </a:lnSpc>
                        <a:buFont typeface="Arial" panose="020B0604020202020204" pitchFamily="34" charset="0"/>
                        <a:buChar char="•"/>
                      </a:pPr>
                      <a:r>
                        <a:rPr lang="en-ZA" sz="1200" b="1" kern="1200" dirty="0" smtClean="0">
                          <a:solidFill>
                            <a:schemeClr val="tx1"/>
                          </a:solidFill>
                          <a:effectLst/>
                          <a:latin typeface="Arial" panose="020B0604020202020204" pitchFamily="34" charset="0"/>
                          <a:ea typeface="+mn-ea"/>
                          <a:cs typeface="Arial" panose="020B0604020202020204" pitchFamily="34" charset="0"/>
                        </a:rPr>
                        <a:t>3. </a:t>
                      </a:r>
                      <a:r>
                        <a:rPr lang="en-ZA" sz="1200" kern="1200" dirty="0" smtClean="0">
                          <a:solidFill>
                            <a:schemeClr val="tx1"/>
                          </a:solidFill>
                          <a:effectLst/>
                          <a:latin typeface="Arial" panose="020B0604020202020204" pitchFamily="34" charset="0"/>
                          <a:ea typeface="+mn-ea"/>
                          <a:cs typeface="Arial" panose="020B0604020202020204" pitchFamily="34" charset="0"/>
                        </a:rPr>
                        <a:t>Presentation and engagement of the Draft Climate Change Legal Framework at the DEA 3D Management – 29 May 2017</a:t>
                      </a:r>
                    </a:p>
                    <a:p>
                      <a:pPr marL="171450" lvl="0" indent="-171450" algn="just">
                        <a:lnSpc>
                          <a:spcPct val="100000"/>
                        </a:lnSpc>
                        <a:buFont typeface="Arial" panose="020B0604020202020204" pitchFamily="34" charset="0"/>
                        <a:buChar char="•"/>
                      </a:pPr>
                      <a:r>
                        <a:rPr lang="en-ZA" sz="1200" b="1" kern="1200" dirty="0" smtClean="0">
                          <a:solidFill>
                            <a:schemeClr val="tx1"/>
                          </a:solidFill>
                          <a:effectLst/>
                          <a:latin typeface="Arial" panose="020B0604020202020204" pitchFamily="34" charset="0"/>
                          <a:ea typeface="+mn-ea"/>
                          <a:cs typeface="Arial" panose="020B0604020202020204" pitchFamily="34" charset="0"/>
                        </a:rPr>
                        <a:t>4. </a:t>
                      </a:r>
                      <a:r>
                        <a:rPr lang="en-ZA" sz="1200" kern="1200" dirty="0" smtClean="0">
                          <a:solidFill>
                            <a:schemeClr val="tx1"/>
                          </a:solidFill>
                          <a:effectLst/>
                          <a:latin typeface="Arial" panose="020B0604020202020204" pitchFamily="34" charset="0"/>
                          <a:ea typeface="+mn-ea"/>
                          <a:cs typeface="Arial" panose="020B0604020202020204" pitchFamily="34" charset="0"/>
                        </a:rPr>
                        <a:t>Presentation and engagement of the Draft Climate Change Legal Framework at the MINMEC Environment Meeting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684493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831143834"/>
              </p:ext>
            </p:extLst>
          </p:nvPr>
        </p:nvGraphicFramePr>
        <p:xfrm>
          <a:off x="152400" y="762000"/>
          <a:ext cx="8839200" cy="4515430"/>
        </p:xfrm>
        <a:graphic>
          <a:graphicData uri="http://schemas.openxmlformats.org/drawingml/2006/table">
            <a:tbl>
              <a:tblPr/>
              <a:tblGrid>
                <a:gridCol w="1905000"/>
                <a:gridCol w="1600200"/>
                <a:gridCol w="1600200"/>
                <a:gridCol w="3733800"/>
              </a:tblGrid>
              <a:tr h="228600">
                <a:tc gridSpan="4">
                  <a:txBody>
                    <a:bodyPr/>
                    <a:lstStyle/>
                    <a:p>
                      <a:pPr marL="0" algn="just" defTabSz="457200" rtl="0" eaLnBrk="1" latinLnBrk="0" hangingPunct="1">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8182">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for Climate Services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for National Framework for Climate Services implemented for 4 key climate sensitive</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sectors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Analysis of the products to support adaptation activities in four sectors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Analysis report of the products to support adaptation activities in fours sectors has been concluded.</a:t>
                      </a:r>
                    </a:p>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analysis report also included the annual plan for the implementation of the NFCS.  Stakeholder consultation with the following sector departments was conducted: </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Department of Environmental Affairs </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(Biodiversity and Conservation Branch) – 15 May 2017</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Department of Water and Sanitation-  26 May 2017</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Umgeni Resilience Project Team – 24 May 2017</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Department of Science and Technology – 01 June 2017</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Department of Agriculture and Fisheries- 13 June 2017</a:t>
                      </a:r>
                    </a:p>
                    <a:p>
                      <a:pPr marL="0" lv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NFCS Project Management Team meeting was conducted on the 29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53683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90579114"/>
              </p:ext>
            </p:extLst>
          </p:nvPr>
        </p:nvGraphicFramePr>
        <p:xfrm>
          <a:off x="152400" y="762000"/>
          <a:ext cx="8839200" cy="4698310"/>
        </p:xfrm>
        <a:graphic>
          <a:graphicData uri="http://schemas.openxmlformats.org/drawingml/2006/table">
            <a:tbl>
              <a:tblPr/>
              <a:tblGrid>
                <a:gridCol w="1905000"/>
                <a:gridCol w="1600200"/>
                <a:gridCol w="1600200"/>
                <a:gridCol w="3733800"/>
              </a:tblGrid>
              <a:tr h="228600">
                <a:tc gridSpan="4">
                  <a:txBody>
                    <a:bodyPr/>
                    <a:lstStyle/>
                    <a:p>
                      <a:pPr marL="0" algn="just" defTabSz="457200" rtl="0" eaLnBrk="1" latinLnBrk="0" hangingPunct="1">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69620">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Climate</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Change Adaptation</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Strategy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Climate Change Adaptation Strategy and action plan approved</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NAS Gazette for public participation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Adaptation Strategy </a:t>
                      </a:r>
                      <a:r>
                        <a:rPr lang="en-ZA" sz="1200" kern="1200" dirty="0" smtClean="0">
                          <a:solidFill>
                            <a:schemeClr val="tx1"/>
                          </a:solidFill>
                          <a:effectLst/>
                          <a:latin typeface="Arial" panose="020B0604020202020204" pitchFamily="34" charset="0"/>
                          <a:ea typeface="+mn-ea"/>
                          <a:cs typeface="Arial" panose="020B0604020202020204" pitchFamily="34" charset="0"/>
                        </a:rPr>
                        <a:t>gazette notice for public participation has been drafted. Submission gazetting notice for approval by the Minister has been delayed to allow refinement and reformulation of the Draft NAS in line with comments received.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internal process to start the reformulation and refinement has been started as a backup mechanism in case of further delay in the appointment of an experienced service provider.</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There a need based on the received comments to improve the formulation of the strategy and that required an expert to help with reformulation. Because of this process of reformulation, there was need to delay the submission of the draft gazetting to Notice for Ministerial approval until end of August 2017</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reformulation is currently being done, and the Gazetting notice will be submitted at the end of August 2017 to the Minister for approval and gazetting for public comments in the second quarter.</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791844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12017971"/>
              </p:ext>
            </p:extLst>
          </p:nvPr>
        </p:nvGraphicFramePr>
        <p:xfrm>
          <a:off x="152400" y="762000"/>
          <a:ext cx="8839200" cy="5429830"/>
        </p:xfrm>
        <a:graphic>
          <a:graphicData uri="http://schemas.openxmlformats.org/drawingml/2006/table">
            <a:tbl>
              <a:tblPr/>
              <a:tblGrid>
                <a:gridCol w="1905000"/>
                <a:gridCol w="1600200"/>
                <a:gridCol w="1600200"/>
                <a:gridCol w="3733800"/>
              </a:tblGrid>
              <a:tr h="228600">
                <a:tc gridSpan="4">
                  <a:txBody>
                    <a:bodyPr/>
                    <a:lstStyle/>
                    <a:p>
                      <a:pPr marL="0" algn="just" defTabSz="457200" rtl="0" eaLnBrk="1" latinLnBrk="0" hangingPunct="1">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8182">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Local Government Climate Change Adaptation</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implementation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of Provincial Climate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Change Situational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Analysis and Needs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Assessment (SANAS)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Implementation and monitoring schedule developed/reviewed</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Monitoring Schedule has been reviewed.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Progress update provided during stakeholder consultation on 27 &amp; 29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11890">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mitigation potential and impact studies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1 study:</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Draft Mitigation Potential Analysis 2018 update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Q2: 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878182">
                <a:tc rowSpan="2">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Change Response</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Policy interventions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4 interventions</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implemented</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100% of carbon budget PPPs processed and finalised within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timeframes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–Q4: 100% carbon budget</a:t>
                      </a:r>
                    </a:p>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PPPs with complete information processed and finalised within the</a:t>
                      </a:r>
                    </a:p>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required timeframes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No carbon budget Pollution Prevention Plan (PPPs) have been processed during the first quarter . </a:t>
                      </a:r>
                    </a:p>
                    <a:p>
                      <a:pPr marL="0" lv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marL="0" lvl="0" indent="0" algn="just">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mn-ea"/>
                          <a:cs typeface="Arial" panose="020B0604020202020204" pitchFamily="34" charset="0"/>
                        </a:rPr>
                        <a:t>The Department was awaiting the promulgation of the National Pollution Prevention Plan Regulations to enable companies to start submitting their plans</a:t>
                      </a:r>
                    </a:p>
                    <a:p>
                      <a:pPr marL="0" lv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marL="0" lvl="0" indent="0" algn="just">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mn-ea"/>
                          <a:cs typeface="Arial" panose="020B0604020202020204" pitchFamily="34" charset="0"/>
                        </a:rPr>
                        <a:t>Approval for the promulgation of the regulations have been granted and the regulation will be promulgated in 2nd quarter</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78182">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Final report on projected National greenhouse gas emissions pathways</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Data collection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Data has been collected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273393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45705217"/>
              </p:ext>
            </p:extLst>
          </p:nvPr>
        </p:nvGraphicFramePr>
        <p:xfrm>
          <a:off x="152400" y="762000"/>
          <a:ext cx="8839200" cy="5429830"/>
        </p:xfrm>
        <a:graphic>
          <a:graphicData uri="http://schemas.openxmlformats.org/drawingml/2006/table">
            <a:tbl>
              <a:tblPr/>
              <a:tblGrid>
                <a:gridCol w="1905000"/>
                <a:gridCol w="1600200"/>
                <a:gridCol w="1600200"/>
                <a:gridCol w="3733800"/>
              </a:tblGrid>
              <a:tr h="22860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69620">
                <a:tc rowSpan="2">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Change Response</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Policy interventions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Final report GHG emission reduction potential of policies and measures (PAMs)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Stakeholder Consultation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Meeting was held on 29 May 2017 to review the methodology and approach. The independent experts’ panel was also part of the meeting.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69620">
                <a:tc vMerge="1">
                  <a:txBody>
                    <a:bodyPr/>
                    <a:lstStyle/>
                    <a:p>
                      <a:pPr marL="0" algn="just" defTabSz="457200" rtl="0" eaLnBrk="1" latinLnBrk="0" hangingPunct="1">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Draft Long-term Low</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GHG Emissions Strategy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Appointment of service provider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 provider not yet appointed.</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Call for Expression of interest was published on 26 May 2017. The final round of assessment of proposal is scheduled for 12 July 2017 and the service provider should be appointed before the end of July 2017</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services of the service provider for this work are to be secured following the GIZ procurement process.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69620">
                <a:tc rowSpan="2">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Low carbon and climate resilient programmes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implemented/monitored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4 Green Economy</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Quarterly Implementation</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Q4: 1 Green Economy Quarterly Implementation Report compiled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Green Economy Quarterly Implementation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6962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4 Green Fund Quarterly</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Reports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Q4: 1 Green Fund Quarterly </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Report compiled</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Green Fund Quarterly Implementation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232842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88715164"/>
              </p:ext>
            </p:extLst>
          </p:nvPr>
        </p:nvGraphicFramePr>
        <p:xfrm>
          <a:off x="152400" y="762000"/>
          <a:ext cx="8839200" cy="4049086"/>
        </p:xfrm>
        <a:graphic>
          <a:graphicData uri="http://schemas.openxmlformats.org/drawingml/2006/table">
            <a:tbl>
              <a:tblPr/>
              <a:tblGrid>
                <a:gridCol w="1905000"/>
                <a:gridCol w="1600200"/>
                <a:gridCol w="1600200"/>
                <a:gridCol w="3733800"/>
              </a:tblGrid>
              <a:tr h="228600">
                <a:tc gridSpan="4">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Strategic Objective: Negative impacts on health and wellbeing minimised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39091">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adaptation plans finalised and implemented</a:t>
                      </a:r>
                    </a:p>
                    <a:p>
                      <a:pPr marL="0" algn="just" defTabSz="457200" rtl="0" eaLnBrk="1" latinLnBrk="0" hangingPunct="1">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to support Climate Change Adaptation Sector plans for 6 sectors implemented</a:t>
                      </a:r>
                    </a:p>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Status quo analysis and development of DEA annual plan for implementation support to sector climate change adaptation plans/interventions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 status qou analysis report and implementation plan to support the sectors has been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9091">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Air Quality</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Data collection from priority area networks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Data collected from priority area networks (SAWS, Vaal Triangle </a:t>
                      </a:r>
                      <a:r>
                        <a:rPr lang="en-ZA" sz="1200" kern="1200" dirty="0" err="1" smtClean="0">
                          <a:solidFill>
                            <a:schemeClr val="tx1"/>
                          </a:solidFill>
                          <a:effectLst/>
                          <a:latin typeface="Arial" panose="020B0604020202020204" pitchFamily="34" charset="0"/>
                          <a:ea typeface="+mn-ea"/>
                          <a:cs typeface="Arial" panose="020B0604020202020204" pitchFamily="34" charset="0"/>
                        </a:rPr>
                        <a:t>Airshed</a:t>
                      </a:r>
                      <a:r>
                        <a:rPr lang="en-ZA" sz="1200" kern="1200" dirty="0" smtClean="0">
                          <a:solidFill>
                            <a:schemeClr val="tx1"/>
                          </a:solidFill>
                          <a:effectLst/>
                          <a:latin typeface="Arial" panose="020B0604020202020204" pitchFamily="34" charset="0"/>
                          <a:ea typeface="+mn-ea"/>
                          <a:cs typeface="Arial" panose="020B0604020202020204" pitchFamily="34" charset="0"/>
                        </a:rPr>
                        <a:t> Priority Area, Highveld Priority Area and the Waterberg-Bojanala Priority Areas).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43909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monitoring stations reporting to SAAQIS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75 government owned air quality monitoring stations reporting to SAAQIS (SA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Air Quality Information System)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Q3: Reporting of monitoring stations to SAAQIS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In the SAAQIS Upgrade Project currently underway, eThekwini and City of Cape Town are identified as networks to be priorities for Live Reporting to SAAQIS.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22499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94799391"/>
              </p:ext>
            </p:extLst>
          </p:nvPr>
        </p:nvGraphicFramePr>
        <p:xfrm>
          <a:off x="152401" y="762000"/>
          <a:ext cx="8839199" cy="4693920"/>
        </p:xfrm>
        <a:graphic>
          <a:graphicData uri="http://schemas.openxmlformats.org/drawingml/2006/table">
            <a:tbl>
              <a:tblPr/>
              <a:tblGrid>
                <a:gridCol w="1904999"/>
                <a:gridCol w="1600200"/>
                <a:gridCol w="1600200"/>
                <a:gridCol w="3733800"/>
              </a:tblGrid>
              <a:tr h="1524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a:t>
                      </a:r>
                      <a:r>
                        <a:rPr lang="en-ZA" sz="1400" b="1" kern="1200" dirty="0" smtClean="0">
                          <a:solidFill>
                            <a:schemeClr val="bg1"/>
                          </a:solidFill>
                          <a:effectLst/>
                          <a:latin typeface="+mn-lt"/>
                          <a:ea typeface="+mn-ea"/>
                          <a:cs typeface="+mn-cs"/>
                        </a:rPr>
                        <a:t>Equitable and sound corporate</a:t>
                      </a:r>
                      <a:r>
                        <a:rPr lang="en-ZA" sz="1400" b="1" kern="1200" baseline="0" dirty="0" smtClean="0">
                          <a:solidFill>
                            <a:schemeClr val="bg1"/>
                          </a:solidFill>
                          <a:effectLst/>
                          <a:latin typeface="+mn-lt"/>
                          <a:ea typeface="+mn-ea"/>
                          <a:cs typeface="+mn-cs"/>
                        </a:rPr>
                        <a:t> governance (continued)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9624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9268">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expenditure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98%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23%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15% (1 055 746/6 848 214)</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C</a:t>
                      </a:r>
                      <a:r>
                        <a:rPr lang="en-ZA" sz="1200" kern="1200" dirty="0" smtClean="0">
                          <a:solidFill>
                            <a:schemeClr val="tx1"/>
                          </a:solidFill>
                          <a:effectLst/>
                          <a:latin typeface="Arial" panose="020B0604020202020204" pitchFamily="34" charset="0"/>
                          <a:ea typeface="+mn-ea"/>
                          <a:cs typeface="Arial" panose="020B0604020202020204" pitchFamily="34" charset="0"/>
                        </a:rPr>
                        <a:t>hallenges encountered by the various implementing agents with the newly implemented CSD (Central Supplier Database) e.g. Oceans and Coasts</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was unable to process R76m for AMSOL in Q1 due to the incorrect tax item posted on the CSD by SARS.  The majority of allocations are under the newly implemented Waste Management Bureau, the processes and procurement are in progress and payment are only expected in the  next period </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Percentage expenditure to increase in quarter 2.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5720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expenditure on affirmative procurement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Q1-Q4: 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73% (7 887 318.92/10 739 365.97)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0668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mn-cs"/>
                        </a:rPr>
                        <a:t>Strategic Objective: Value focused funding and resourcing (leveraged public and private sector  investments)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960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Financial value of</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resources raised from international donors to support SA and African environment 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US$ 10 million raised/mobilised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Q1-Q4:  </a:t>
                      </a:r>
                      <a:r>
                        <a:rPr lang="en-ZA" sz="1200" kern="1200" dirty="0" smtClean="0">
                          <a:solidFill>
                            <a:schemeClr val="tx1"/>
                          </a:solidFill>
                          <a:effectLst/>
                          <a:latin typeface="Arial" panose="020B0604020202020204" pitchFamily="34" charset="0"/>
                          <a:ea typeface="+mn-ea"/>
                          <a:cs typeface="Arial" panose="020B0604020202020204" pitchFamily="34" charset="0"/>
                        </a:rPr>
                        <a:t>US$2.5 million raised/mobilised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Total funds Mobilised: </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USD 13, 156, 194</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189757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0410155"/>
              </p:ext>
            </p:extLst>
          </p:nvPr>
        </p:nvGraphicFramePr>
        <p:xfrm>
          <a:off x="152400" y="762000"/>
          <a:ext cx="8839200" cy="3631510"/>
        </p:xfrm>
        <a:graphic>
          <a:graphicData uri="http://schemas.openxmlformats.org/drawingml/2006/table">
            <a:tbl>
              <a:tblPr/>
              <a:tblGrid>
                <a:gridCol w="1905000"/>
                <a:gridCol w="1600200"/>
                <a:gridCol w="1600200"/>
                <a:gridCol w="3733800"/>
              </a:tblGrid>
              <a:tr h="22860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Strategic Objective: Negative impacts on health and wellbeing minimised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39091">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management plans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p>
                      <a:pPr marL="0" algn="just" defTabSz="457200" rtl="0" eaLnBrk="1" latinLnBrk="0" hangingPunct="1">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plans of 3</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Priority Area AQMPs</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(Highveld, Vaal Triangle Air shed &amp;</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Waterberg-Bojanala)</a:t>
                      </a:r>
                    </a:p>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 Q4: Planned AQMPs activities implemented and quarterly progress report compiled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Planned AQMPs activities implemented. Implementation meetings were held and progress reports produced for all three priority areas. </a:t>
                      </a:r>
                    </a:p>
                    <a:p>
                      <a:pPr marL="0" lv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Capacity training was conducted on the 29 June 2017 for the municipal sector officials at the Waterberg District Municipality.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373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lv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9091">
                <a:tc rowSpan="2">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for reporting on greenhouse gas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emissions by industry developed and reports</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Annual Climate Change Monitoring &amp; Evaluation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Scoping of Annual Climate Change Monitoring &amp; Evaluation report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Scoping report for the 3rd annual report finalised</a:t>
                      </a:r>
                    </a:p>
                    <a:p>
                      <a:pPr marL="0" lv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Spread sheet of annual report chapters, sub chapters, reporting authors and baseline have been compiled and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439091">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2000 – 2015 GHG</a:t>
                      </a:r>
                    </a:p>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Inventory report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2000 – 2015 GHG inventory draft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 Zero-Order Draft of the 2000 – 2015 has been compiled.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977211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a:t>
            </a:r>
            <a:r>
              <a:rPr lang="en-ZA" altLang="en-US" sz="2000" b="1" dirty="0" smtClean="0">
                <a:solidFill>
                  <a:srgbClr val="00B050"/>
                </a:solidFill>
                <a:latin typeface="Arial" panose="020B0604020202020204" pitchFamily="34" charset="0"/>
                <a:ea typeface="+mn-ea"/>
                <a:cs typeface="+mn-cs"/>
              </a:rPr>
              <a:t>OF 2017/18 Q1 </a:t>
            </a:r>
            <a:r>
              <a:rPr lang="en-ZA" altLang="en-US" sz="2000" b="1" dirty="0">
                <a:solidFill>
                  <a:srgbClr val="00B050"/>
                </a:solidFill>
                <a:latin typeface="Arial" panose="020B0604020202020204" pitchFamily="34" charset="0"/>
                <a:ea typeface="+mn-ea"/>
                <a:cs typeface="+mn-cs"/>
              </a:rPr>
              <a:t>PROGRAMME 4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452985703"/>
              </p:ext>
            </p:extLst>
          </p:nvPr>
        </p:nvGraphicFramePr>
        <p:xfrm>
          <a:off x="304798" y="990600"/>
          <a:ext cx="8686801" cy="914400"/>
        </p:xfrm>
        <a:graphic>
          <a:graphicData uri="http://schemas.openxmlformats.org/drawingml/2006/table">
            <a:tbl>
              <a:tblPr/>
              <a:tblGrid>
                <a:gridCol w="2571406"/>
                <a:gridCol w="2208155"/>
                <a:gridCol w="2067682"/>
                <a:gridCol w="1839558"/>
              </a:tblGrid>
              <a:tr h="38560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2879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69% (11/16)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18% (3/16)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13% (2/16)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878242883"/>
              </p:ext>
            </p:extLst>
          </p:nvPr>
        </p:nvGraphicFramePr>
        <p:xfrm>
          <a:off x="304800" y="2209800"/>
          <a:ext cx="8545232" cy="4190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81277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chemeClr val="bg1"/>
                </a:solidFill>
              </a:rPr>
              <a:t>PROGRAMME 5:  BIODIVERSITY AND CONSERVATION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42</a:t>
            </a:fld>
            <a:endParaRPr lang="en-US" altLang="en-US"/>
          </a:p>
        </p:txBody>
      </p:sp>
    </p:spTree>
    <p:extLst>
      <p:ext uri="{BB962C8B-B14F-4D97-AF65-F5344CB8AC3E}">
        <p14:creationId xmlns:p14="http://schemas.microsoft.com/office/powerpoint/2010/main" xmlns="" val="1781531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599858"/>
              </p:ext>
            </p:extLst>
          </p:nvPr>
        </p:nvGraphicFramePr>
        <p:xfrm>
          <a:off x="152400" y="609600"/>
          <a:ext cx="8839200" cy="5288280"/>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Coherent and aligned multi-sector regulatory system &amp; decision support across government (as reflected in the Policy Initiatives on the Strategic Plan)</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74730">
                <a:tc rowSpan="4">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legislative tools to ensure conservation and sustainable use of biodiversity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Biodiversity</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(NBF)</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dirty="0" smtClean="0">
                          <a:effectLst/>
                          <a:latin typeface="Arial" panose="020B0604020202020204" pitchFamily="34" charset="0"/>
                          <a:ea typeface="Calibri"/>
                          <a:cs typeface="Arial" panose="020B0604020202020204" pitchFamily="34" charset="0"/>
                        </a:rPr>
                        <a:t>Stakeholder consultation</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43712">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b="1" dirty="0" smtClean="0">
                          <a:effectLst/>
                          <a:latin typeface="Arial" panose="020B0604020202020204" pitchFamily="34" charset="0"/>
                          <a:ea typeface="Calibri"/>
                          <a:cs typeface="Arial" panose="020B0604020202020204" pitchFamily="34" charset="0"/>
                        </a:rPr>
                        <a:t>2 draft BMPs for priority Bio prospecting species developed: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Aloe </a:t>
                      </a:r>
                      <a:r>
                        <a:rPr lang="en-ZA" sz="1200" dirty="0" err="1" smtClean="0">
                          <a:effectLst/>
                          <a:latin typeface="Arial" panose="020B0604020202020204" pitchFamily="34" charset="0"/>
                          <a:ea typeface="Calibri"/>
                          <a:cs typeface="Arial" panose="020B0604020202020204" pitchFamily="34" charset="0"/>
                        </a:rPr>
                        <a:t>ferox</a:t>
                      </a:r>
                      <a:endParaRPr lang="en-ZA" sz="1200" dirty="0" smtClean="0">
                        <a:effectLst/>
                        <a:latin typeface="Arial" panose="020B0604020202020204" pitchFamily="34" charset="0"/>
                        <a:ea typeface="Calibri"/>
                        <a:cs typeface="Arial" panose="020B0604020202020204" pitchFamily="34" charset="0"/>
                      </a:endParaRPr>
                    </a:p>
                    <a:p>
                      <a:pPr algn="just">
                        <a:lnSpc>
                          <a:spcPct val="100000"/>
                        </a:lnSpc>
                        <a:spcAft>
                          <a:spcPts val="0"/>
                        </a:spcAft>
                      </a:pPr>
                      <a:endParaRPr lang="en-ZA" sz="1200" dirty="0" smtClean="0">
                        <a:effectLst/>
                        <a:latin typeface="Arial" panose="020B0604020202020204" pitchFamily="34" charset="0"/>
                        <a:ea typeface="Calibri"/>
                        <a:cs typeface="Arial" panose="020B0604020202020204" pitchFamily="34" charset="0"/>
                      </a:endParaRP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Honey bush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Literature review for 2</a:t>
                      </a:r>
                    </a:p>
                    <a:p>
                      <a:pPr>
                        <a:lnSpc>
                          <a:spcPct val="100000"/>
                        </a:lnSpc>
                      </a:pPr>
                      <a:r>
                        <a:rPr lang="en-ZA" sz="1200" kern="1200" dirty="0" err="1" smtClean="0">
                          <a:solidFill>
                            <a:schemeClr val="tx1"/>
                          </a:solidFill>
                          <a:effectLst/>
                          <a:latin typeface="Arial" panose="020B0604020202020204" pitchFamily="34" charset="0"/>
                          <a:ea typeface="Calibri"/>
                          <a:cs typeface="Arial" panose="020B0604020202020204" pitchFamily="34" charset="0"/>
                        </a:rPr>
                        <a:t>Bioprospecting</a:t>
                      </a:r>
                      <a:r>
                        <a:rPr lang="en-ZA" sz="1200" kern="1200" dirty="0" smtClean="0">
                          <a:solidFill>
                            <a:schemeClr val="tx1"/>
                          </a:solidFill>
                          <a:effectLst/>
                          <a:latin typeface="Arial" panose="020B0604020202020204" pitchFamily="34" charset="0"/>
                          <a:ea typeface="Calibri"/>
                          <a:cs typeface="Arial" panose="020B0604020202020204" pitchFamily="34" charset="0"/>
                        </a:rPr>
                        <a:t> species conducted</a:t>
                      </a:r>
                    </a:p>
                    <a:p>
                      <a:pPr>
                        <a:lnSpc>
                          <a:spcPct val="100000"/>
                        </a:lnSpc>
                      </a:pP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Literature review for the development of the  BMPs for Aloe </a:t>
                      </a:r>
                      <a:r>
                        <a:rPr lang="en-ZA" sz="1200" kern="1200" dirty="0" err="1" smtClean="0">
                          <a:solidFill>
                            <a:schemeClr val="tx1"/>
                          </a:solidFill>
                          <a:effectLst/>
                          <a:latin typeface="Arial" panose="020B0604020202020204" pitchFamily="34" charset="0"/>
                          <a:ea typeface="Calibri"/>
                          <a:cs typeface="Arial" panose="020B0604020202020204" pitchFamily="34" charset="0"/>
                        </a:rPr>
                        <a:t>ferox</a:t>
                      </a:r>
                      <a:r>
                        <a:rPr lang="en-ZA" sz="1200" kern="1200" dirty="0" smtClean="0">
                          <a:solidFill>
                            <a:schemeClr val="tx1"/>
                          </a:solidFill>
                          <a:effectLst/>
                          <a:latin typeface="Arial" panose="020B0604020202020204" pitchFamily="34" charset="0"/>
                          <a:ea typeface="Calibri"/>
                          <a:cs typeface="Arial" panose="020B0604020202020204" pitchFamily="34" charset="0"/>
                        </a:rPr>
                        <a:t> and </a:t>
                      </a:r>
                      <a:r>
                        <a:rPr lang="en-ZA" sz="1200" kern="1200" dirty="0" err="1" smtClean="0">
                          <a:solidFill>
                            <a:schemeClr val="tx1"/>
                          </a:solidFill>
                          <a:effectLst/>
                          <a:latin typeface="Arial" panose="020B0604020202020204" pitchFamily="34" charset="0"/>
                          <a:ea typeface="Calibri"/>
                          <a:cs typeface="Arial" panose="020B0604020202020204" pitchFamily="34" charset="0"/>
                        </a:rPr>
                        <a:t>Honeybush</a:t>
                      </a:r>
                      <a:r>
                        <a:rPr lang="en-ZA" sz="1200" kern="1200" dirty="0" smtClean="0">
                          <a:solidFill>
                            <a:schemeClr val="tx1"/>
                          </a:solidFill>
                          <a:effectLst/>
                          <a:latin typeface="Arial" panose="020B0604020202020204" pitchFamily="34" charset="0"/>
                          <a:ea typeface="Calibri"/>
                          <a:cs typeface="Arial" panose="020B0604020202020204" pitchFamily="34" charset="0"/>
                        </a:rPr>
                        <a:t> species conducted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82168">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NEMBA</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amendments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(Biodiversity bill) submitted to Parliament to publish for public participation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Stakeholder consultation on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draft amendments</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consultations conducted as follows : </a:t>
                      </a:r>
                    </a:p>
                    <a:p>
                      <a:pPr lvl="0" algn="just"/>
                      <a:r>
                        <a:rPr lang="en-ZA" sz="1200" kern="1200" dirty="0" smtClean="0">
                          <a:solidFill>
                            <a:schemeClr val="tx1"/>
                          </a:solidFill>
                          <a:effectLst/>
                          <a:latin typeface="Arial" panose="020B0604020202020204" pitchFamily="34" charset="0"/>
                          <a:ea typeface="Calibri"/>
                          <a:cs typeface="Arial" panose="020B0604020202020204" pitchFamily="34" charset="0"/>
                        </a:rPr>
                        <a:t>10-12 April 2017 (Task Team),</a:t>
                      </a:r>
                    </a:p>
                    <a:p>
                      <a:pPr lvl="0" algn="just"/>
                      <a:r>
                        <a:rPr lang="en-ZA" sz="1200" kern="1200" dirty="0" smtClean="0">
                          <a:solidFill>
                            <a:schemeClr val="tx1"/>
                          </a:solidFill>
                          <a:effectLst/>
                          <a:latin typeface="Arial" panose="020B0604020202020204" pitchFamily="34" charset="0"/>
                          <a:ea typeface="Calibri"/>
                          <a:cs typeface="Arial" panose="020B0604020202020204" pitchFamily="34" charset="0"/>
                        </a:rPr>
                        <a:t>04 May 2017 (Industry) </a:t>
                      </a:r>
                    </a:p>
                    <a:p>
                      <a:pPr lvl="0" algn="just"/>
                      <a:r>
                        <a:rPr lang="en-ZA" sz="1200" kern="1200" dirty="0" smtClean="0">
                          <a:solidFill>
                            <a:schemeClr val="tx1"/>
                          </a:solidFill>
                          <a:effectLst/>
                          <a:latin typeface="Arial" panose="020B0604020202020204" pitchFamily="34" charset="0"/>
                          <a:ea typeface="Calibri"/>
                          <a:cs typeface="Arial" panose="020B0604020202020204" pitchFamily="34" charset="0"/>
                        </a:rPr>
                        <a:t>20 June 2017 (DST)</a:t>
                      </a:r>
                    </a:p>
                    <a:p>
                      <a:pPr lvl="0" algn="just"/>
                      <a:r>
                        <a:rPr lang="en-ZA" sz="1200" kern="1200" dirty="0" smtClean="0">
                          <a:solidFill>
                            <a:schemeClr val="tx1"/>
                          </a:solidFill>
                          <a:effectLst/>
                          <a:latin typeface="Arial" panose="020B0604020202020204" pitchFamily="34" charset="0"/>
                          <a:ea typeface="Calibri"/>
                          <a:cs typeface="Arial" panose="020B0604020202020204" pitchFamily="34" charset="0"/>
                        </a:rPr>
                        <a:t>Industry workshop for the NEMBA review process on TOPS and CITES issues, held on 24 April 2017.</a:t>
                      </a:r>
                    </a:p>
                    <a:p>
                      <a:pPr algn="just"/>
                      <a:r>
                        <a:rPr lang="en-ZA" sz="1200" kern="1200" dirty="0" smtClean="0">
                          <a:solidFill>
                            <a:schemeClr val="tx1"/>
                          </a:solidFill>
                          <a:effectLst/>
                          <a:latin typeface="Arial" panose="020B0604020202020204" pitchFamily="34" charset="0"/>
                          <a:ea typeface="Calibri"/>
                          <a:cs typeface="Arial" panose="020B0604020202020204" pitchFamily="34" charset="0"/>
                        </a:rPr>
                        <a:t> </a:t>
                      </a:r>
                    </a:p>
                    <a:p>
                      <a:pPr algn="just"/>
                      <a:r>
                        <a:rPr lang="en-ZA" sz="1200" kern="1200" dirty="0" smtClean="0">
                          <a:solidFill>
                            <a:schemeClr val="tx1"/>
                          </a:solidFill>
                          <a:effectLst/>
                          <a:latin typeface="Arial" panose="020B0604020202020204" pitchFamily="34" charset="0"/>
                          <a:ea typeface="Calibri"/>
                          <a:cs typeface="Arial" panose="020B0604020202020204" pitchFamily="34" charset="0"/>
                        </a:rPr>
                        <a:t>Information emanating from the discussion, incorporated into the draft Bill.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43712">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amendments of norms and standards for the management of</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elephants gazetted for public participation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Amendments drafted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Amendments drafted.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995186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9995723"/>
              </p:ext>
            </p:extLst>
          </p:nvPr>
        </p:nvGraphicFramePr>
        <p:xfrm>
          <a:off x="152400" y="609600"/>
          <a:ext cx="8839200" cy="5079310"/>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Coherent and aligned multi-sector regulatory system &amp; decision support across government (as reflected in the Policy Initiatives on the Strategic Plan) (continued)</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74730">
                <a:tc rowSpan="4">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legislative tools to ensure conservation and sustainable use of biodiversity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regulations for</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domestic trade in rhinoceros horn/ products finalised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dirty="0" smtClean="0">
                          <a:effectLst/>
                          <a:latin typeface="Arial" panose="020B0604020202020204" pitchFamily="34" charset="0"/>
                          <a:ea typeface="Calibri"/>
                          <a:cs typeface="Arial" panose="020B0604020202020204" pitchFamily="34" charset="0"/>
                        </a:rPr>
                        <a:t>Public comments reviewed and SEIA developed and submitted (to DPME)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Comments assessed</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SEIA developed and submitted to DPME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43712">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Draft notice for prohibition of the</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powdering or shaving of rhinoceros horn and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domestic trade finalised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Public comments reviewed and SEIA developed and submitted (to DPME)</a:t>
                      </a:r>
                    </a:p>
                    <a:p>
                      <a:pPr>
                        <a:lnSpc>
                          <a:spcPct val="100000"/>
                        </a:lnSpc>
                      </a:pP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Comments assessed</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SEIA developed and submitted to DPME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82168">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Notice for De-listing of </a:t>
                      </a:r>
                      <a:r>
                        <a:rPr lang="en-ZA" sz="1200" kern="1200" dirty="0" err="1" smtClean="0">
                          <a:solidFill>
                            <a:schemeClr val="tx1"/>
                          </a:solidFill>
                          <a:effectLst/>
                          <a:latin typeface="Arial" panose="020B0604020202020204" pitchFamily="34" charset="0"/>
                          <a:ea typeface="+mn-ea"/>
                          <a:cs typeface="Arial" panose="020B0604020202020204" pitchFamily="34" charset="0"/>
                        </a:rPr>
                        <a:t>Diceros</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bicornis</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michaeli</a:t>
                      </a:r>
                      <a:r>
                        <a:rPr lang="en-ZA" sz="1200" kern="1200" dirty="0" smtClean="0">
                          <a:solidFill>
                            <a:schemeClr val="tx1"/>
                          </a:solidFill>
                          <a:effectLst/>
                          <a:latin typeface="Arial" panose="020B0604020202020204" pitchFamily="34" charset="0"/>
                          <a:ea typeface="+mn-ea"/>
                          <a:cs typeface="Arial" panose="020B0604020202020204" pitchFamily="34" charset="0"/>
                        </a:rPr>
                        <a:t> as an invasive species and listing as a protected species finalised for approval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Public comments reviewed and SEIA developed and submitted (to DPME</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comments received on the proposed de-listing.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SEIA developed and submitted to DPME</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43712">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Regional engagement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strategy for biosafety approved and implemented (implemented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Regional stakeholder mapping (relevant stakeholders and</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partners identified)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Regional stakeholder mapping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93035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81871549"/>
              </p:ext>
            </p:extLst>
          </p:nvPr>
        </p:nvGraphicFramePr>
        <p:xfrm>
          <a:off x="152400" y="609600"/>
          <a:ext cx="8839200" cy="4329502"/>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Ecosystems</a:t>
                      </a:r>
                      <a:r>
                        <a:rPr lang="en-ZA" sz="1400" b="1" kern="1200" baseline="0" noProof="0" dirty="0" smtClean="0">
                          <a:solidFill>
                            <a:schemeClr val="bg1"/>
                          </a:solidFill>
                          <a:effectLst/>
                          <a:latin typeface="+mn-lt"/>
                          <a:ea typeface="+mn-ea"/>
                          <a:cs typeface="Arial" panose="020B0604020202020204" pitchFamily="34" charset="0"/>
                        </a:rPr>
                        <a:t> conserved, managed and sustainably used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3712">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land under conservation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12.7% of land under</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conservation (15, 492, 882 ha/ 121, 991, 200ha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Submission of SANParks expansion plan facilitated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Submission by SANParks facilitated. Reminder email was sent to SANParks office in May 2017, the final draft SANParks Land Acquisition Plan is with CEO’s  office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0960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area</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state managed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areas assessed with a METT score above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75% of area of state</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managed protected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areas assessed with a METT score above 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Calibri"/>
                          <a:cs typeface="Arial" panose="020B0604020202020204" pitchFamily="34" charset="0"/>
                        </a:rPr>
                        <a:t>No milestone for the period under review</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No milestone for the period under review</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09600">
                <a:tc rowSpan="2">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 to ensure conservation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 use of biodiversity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Calibri"/>
                          <a:cs typeface="Arial" panose="020B0604020202020204" pitchFamily="34" charset="0"/>
                        </a:rPr>
                        <a:t>2 interventions: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1 biodiversity priority area identified for exclusion from mining activities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Potential biodiversity priority area identified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Potential biodiversity priority area identified (Northern Drakensberg and Southern Drakensberg). The final priority area to be identified upon stakeholder consultation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908304">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b="1" dirty="0" smtClean="0">
                          <a:effectLst/>
                          <a:latin typeface="Arial" panose="020B0604020202020204" pitchFamily="34" charset="0"/>
                          <a:ea typeface="Calibri"/>
                          <a:cs typeface="Arial" panose="020B0604020202020204" pitchFamily="34" charset="0"/>
                        </a:rPr>
                        <a:t>1 NAP priority</a:t>
                      </a:r>
                    </a:p>
                    <a:p>
                      <a:pPr algn="just">
                        <a:lnSpc>
                          <a:spcPct val="100000"/>
                        </a:lnSpc>
                        <a:spcAft>
                          <a:spcPts val="0"/>
                        </a:spcAft>
                      </a:pPr>
                      <a:r>
                        <a:rPr lang="en-ZA" sz="1200" b="1" dirty="0" smtClean="0">
                          <a:effectLst/>
                          <a:latin typeface="Arial" panose="020B0604020202020204" pitchFamily="34" charset="0"/>
                          <a:ea typeface="Calibri"/>
                          <a:cs typeface="Arial" panose="020B0604020202020204" pitchFamily="34" charset="0"/>
                        </a:rPr>
                        <a:t>implemented</a:t>
                      </a:r>
                      <a:r>
                        <a:rPr lang="en-ZA" sz="1200" dirty="0" smtClean="0">
                          <a:effectLst/>
                          <a:latin typeface="Arial" panose="020B0604020202020204" pitchFamily="34" charset="0"/>
                          <a:ea typeface="Calibri"/>
                          <a:cs typeface="Arial" panose="020B0604020202020204" pitchFamily="34" charset="0"/>
                        </a:rPr>
                        <a:t>:</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National Land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Degradation Neutrality</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target and indicators</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976609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84685311"/>
              </p:ext>
            </p:extLst>
          </p:nvPr>
        </p:nvGraphicFramePr>
        <p:xfrm>
          <a:off x="152400" y="609600"/>
          <a:ext cx="8839200" cy="5414590"/>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Improved access, fair and equitable sharing of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3712">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People and Parks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 effectively promoted and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Annual plan for People and Parks conference resolutions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Planned People and Parks conference resolutions</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implemented for each quarter as per the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Bid advertised and closed on 09 June 2017. Evaluation of proposals underway  given the number of bids.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engagement undertaken with (MTPA on 12 June 2017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Bid advertised and closed on 09 June 2017.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9600">
                <a:tc rowSpan="2">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biodiversity</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economy initiatives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b="1" dirty="0" smtClean="0">
                          <a:effectLst/>
                          <a:latin typeface="Arial" panose="020B0604020202020204" pitchFamily="34" charset="0"/>
                          <a:ea typeface="Calibri"/>
                          <a:cs typeface="Arial" panose="020B0604020202020204" pitchFamily="34" charset="0"/>
                        </a:rPr>
                        <a:t>4 biodiversity economy initiatives implemented: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800 000 hectares of</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Biodiversity Economy Land areas Identified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and mapped for</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transformation in different provinces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Calibri"/>
                          <a:cs typeface="Arial" panose="020B0604020202020204" pitchFamily="34" charset="0"/>
                        </a:rPr>
                        <a:t>Gap analysis finalised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Gap analysis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finalised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09600">
                <a:tc v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11 National Biodiversity Economy Nodes approved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Provincial consultation on</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priority nodes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a:t>
                      </a:r>
                      <a:r>
                        <a:rPr lang="en-ZA" sz="1200" kern="1200" dirty="0" err="1" smtClean="0">
                          <a:solidFill>
                            <a:schemeClr val="tx1"/>
                          </a:solidFill>
                          <a:effectLst/>
                          <a:latin typeface="Arial" panose="020B0604020202020204" pitchFamily="34" charset="0"/>
                          <a:ea typeface="+mn-ea"/>
                          <a:cs typeface="Arial" panose="020B0604020202020204" pitchFamily="34" charset="0"/>
                        </a:rPr>
                        <a:t>Umfolozi</a:t>
                      </a:r>
                      <a:r>
                        <a:rPr lang="en-ZA" sz="1200" kern="1200" dirty="0" smtClean="0">
                          <a:solidFill>
                            <a:schemeClr val="tx1"/>
                          </a:solidFill>
                          <a:effectLst/>
                          <a:latin typeface="Arial" panose="020B0604020202020204" pitchFamily="34" charset="0"/>
                          <a:ea typeface="+mn-ea"/>
                          <a:cs typeface="Arial" panose="020B0604020202020204" pitchFamily="34" charset="0"/>
                        </a:rPr>
                        <a:t> Node steering committee consisting of Traditional Authorities, Local Municipality, various government departments, and communities was launched in April, with five projects being prioritised in this node for implementation.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Letters to provinces and conservation authorities requesting confirmation of the Nodes have been written and uploaded for DG’s signature.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Letter from Mpumalanga confirming their Nodes was received in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908601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34492368"/>
              </p:ext>
            </p:extLst>
          </p:nvPr>
        </p:nvGraphicFramePr>
        <p:xfrm>
          <a:off x="152400" y="609600"/>
          <a:ext cx="8839200" cy="5654040"/>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Improved access, fair and equitable sharing of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88090">
                <a:tc rowSpan="2">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biodiversity</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economy initiatives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500 hectares of land</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for indigenous species identified and cultivated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Stockholder consultation with Northern Cape Province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88090">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National game donation for transformation in the</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wildlife sector approved and annual plan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 on</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draft game donation 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1st draft of the game donation policy framework has been developed and circulated to working group 1 for comments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88090">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benefit sharing agreements concluded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5 benefit sharing</a:t>
                      </a:r>
                    </a:p>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agreements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  Q3: Concluded benefit sharing agreement/s received and reviewed</a:t>
                      </a:r>
                    </a:p>
                    <a:p>
                      <a:pPr>
                        <a:lnSpc>
                          <a:spcPct val="100000"/>
                        </a:lnSpc>
                      </a:pPr>
                      <a:endParaRPr lang="en-ZA" sz="1200" kern="1200" dirty="0" smtClean="0">
                        <a:solidFill>
                          <a:schemeClr val="tx1"/>
                        </a:solidFill>
                        <a:effectLst/>
                        <a:latin typeface="Arial" panose="020B0604020202020204" pitchFamily="34" charset="0"/>
                        <a:ea typeface="Calibri"/>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Beneficiaries engaged on the</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benefit sharing arrangements</a:t>
                      </a:r>
                    </a:p>
                    <a:p>
                      <a:pPr>
                        <a:lnSpc>
                          <a:spcPct val="100000"/>
                        </a:lnSpc>
                      </a:pPr>
                      <a:endParaRPr lang="en-ZA" sz="1200" kern="1200" dirty="0" smtClean="0">
                        <a:solidFill>
                          <a:schemeClr val="tx1"/>
                        </a:solidFill>
                        <a:effectLst/>
                        <a:latin typeface="Arial" panose="020B0604020202020204" pitchFamily="34" charset="0"/>
                        <a:ea typeface="Calibri"/>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Ministerial submission on the concluded for 5 benefit sharing</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agreement/s uploaded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71450" indent="-171450" algn="just">
                        <a:lnSpc>
                          <a:spcPct val="100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7 concluded benefit sharing agreements received and reviewed</a:t>
                      </a:r>
                    </a:p>
                    <a:p>
                      <a:pPr marL="171450" indent="-171450" algn="just">
                        <a:lnSpc>
                          <a:spcPct val="100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Beneficiaries engaged on the benefit sharing arrangements</a:t>
                      </a:r>
                    </a:p>
                    <a:p>
                      <a:pPr marL="171450" indent="-171450" algn="just">
                        <a:lnSpc>
                          <a:spcPct val="100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2 submission on the concluded benefit sharing agreement processed to Minister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110946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25194861"/>
              </p:ext>
            </p:extLst>
          </p:nvPr>
        </p:nvGraphicFramePr>
        <p:xfrm>
          <a:off x="152400" y="609600"/>
          <a:ext cx="8839200" cy="5577840"/>
        </p:xfrm>
        <a:graphic>
          <a:graphicData uri="http://schemas.openxmlformats.org/drawingml/2006/table">
            <a:tbl>
              <a:tblPr/>
              <a:tblGrid>
                <a:gridCol w="1905000"/>
                <a:gridCol w="1676400"/>
                <a:gridCol w="15240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Strengthened Knowledge, Science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2004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2149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natural</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resource based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enterprises established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 support of wildlife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economy vision 2024</a:t>
                      </a:r>
                    </a:p>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10 business plans/</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proposals for biodiversity economy entrants developed and funding/investment secured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Stakeholder consultations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engagements facilitated and site visits conducted in the following areas: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Somkhada</a:t>
                      </a:r>
                      <a:r>
                        <a:rPr lang="en-ZA" sz="1200" kern="1200" dirty="0" smtClean="0">
                          <a:solidFill>
                            <a:schemeClr val="tx1"/>
                          </a:solidFill>
                          <a:effectLst/>
                          <a:latin typeface="Arial" panose="020B0604020202020204" pitchFamily="34" charset="0"/>
                          <a:ea typeface="+mn-ea"/>
                          <a:cs typeface="Arial" panose="020B0604020202020204" pitchFamily="34" charset="0"/>
                        </a:rPr>
                        <a:t> Game Reverse – KZN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Babatas</a:t>
                      </a:r>
                      <a:r>
                        <a:rPr lang="en-ZA" sz="1200" kern="1200" dirty="0" smtClean="0">
                          <a:solidFill>
                            <a:schemeClr val="tx1"/>
                          </a:solidFill>
                          <a:effectLst/>
                          <a:latin typeface="Arial" panose="020B0604020202020204" pitchFamily="34" charset="0"/>
                          <a:ea typeface="+mn-ea"/>
                          <a:cs typeface="Arial" panose="020B0604020202020204" pitchFamily="34" charset="0"/>
                        </a:rPr>
                        <a:t> CPA – Northern Cape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Khuis</a:t>
                      </a:r>
                      <a:r>
                        <a:rPr lang="en-ZA" sz="1200" kern="1200" dirty="0" smtClean="0">
                          <a:solidFill>
                            <a:schemeClr val="tx1"/>
                          </a:solidFill>
                          <a:effectLst/>
                          <a:latin typeface="Arial" panose="020B0604020202020204" pitchFamily="34" charset="0"/>
                          <a:ea typeface="+mn-ea"/>
                          <a:cs typeface="Arial" panose="020B0604020202020204" pitchFamily="34" charset="0"/>
                        </a:rPr>
                        <a:t> CPA- Northern Cape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Baphiring</a:t>
                      </a:r>
                      <a:r>
                        <a:rPr lang="en-ZA" sz="1200" kern="1200" dirty="0" smtClean="0">
                          <a:solidFill>
                            <a:schemeClr val="tx1"/>
                          </a:solidFill>
                          <a:effectLst/>
                          <a:latin typeface="Arial" panose="020B0604020202020204" pitchFamily="34" charset="0"/>
                          <a:ea typeface="+mn-ea"/>
                          <a:cs typeface="Arial" panose="020B0604020202020204" pitchFamily="34" charset="0"/>
                        </a:rPr>
                        <a:t> Game Reserve– North west province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Gladekoppies</a:t>
                      </a:r>
                      <a:r>
                        <a:rPr lang="en-ZA" sz="1200" kern="1200" dirty="0" smtClean="0">
                          <a:solidFill>
                            <a:schemeClr val="tx1"/>
                          </a:solidFill>
                          <a:effectLst/>
                          <a:latin typeface="Arial" panose="020B0604020202020204" pitchFamily="34" charset="0"/>
                          <a:ea typeface="+mn-ea"/>
                          <a:cs typeface="Arial" panose="020B0604020202020204" pitchFamily="34" charset="0"/>
                        </a:rPr>
                        <a:t> 831-Limpopo province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Rondefontein</a:t>
                      </a:r>
                      <a:r>
                        <a:rPr lang="en-ZA" sz="1200" kern="1200" dirty="0" smtClean="0">
                          <a:solidFill>
                            <a:schemeClr val="tx1"/>
                          </a:solidFill>
                          <a:effectLst/>
                          <a:latin typeface="Arial" panose="020B0604020202020204" pitchFamily="34" charset="0"/>
                          <a:ea typeface="+mn-ea"/>
                          <a:cs typeface="Arial" panose="020B0604020202020204" pitchFamily="34" charset="0"/>
                        </a:rPr>
                        <a:t> Farm– KZN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Thoyana</a:t>
                      </a:r>
                      <a:r>
                        <a:rPr lang="en-ZA" sz="1200" kern="1200" dirty="0" smtClean="0">
                          <a:solidFill>
                            <a:schemeClr val="tx1"/>
                          </a:solidFill>
                          <a:effectLst/>
                          <a:latin typeface="Arial" panose="020B0604020202020204" pitchFamily="34" charset="0"/>
                          <a:ea typeface="+mn-ea"/>
                          <a:cs typeface="Arial" panose="020B0604020202020204" pitchFamily="34" charset="0"/>
                        </a:rPr>
                        <a:t> Communal land– KZN</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Ruthon</a:t>
                      </a:r>
                      <a:r>
                        <a:rPr lang="en-ZA" sz="1200" kern="1200" dirty="0" smtClean="0">
                          <a:solidFill>
                            <a:schemeClr val="tx1"/>
                          </a:solidFill>
                          <a:effectLst/>
                          <a:latin typeface="Arial" panose="020B0604020202020204" pitchFamily="34" charset="0"/>
                          <a:ea typeface="+mn-ea"/>
                          <a:cs typeface="Arial" panose="020B0604020202020204" pitchFamily="34" charset="0"/>
                        </a:rPr>
                        <a:t> MS775 and </a:t>
                      </a:r>
                      <a:r>
                        <a:rPr lang="en-ZA" sz="1200" kern="1200" dirty="0" err="1" smtClean="0">
                          <a:solidFill>
                            <a:schemeClr val="tx1"/>
                          </a:solidFill>
                          <a:effectLst/>
                          <a:latin typeface="Arial" panose="020B0604020202020204" pitchFamily="34" charset="0"/>
                          <a:ea typeface="+mn-ea"/>
                          <a:cs typeface="Arial" panose="020B0604020202020204" pitchFamily="34" charset="0"/>
                        </a:rPr>
                        <a:t>Walfield</a:t>
                      </a:r>
                      <a:r>
                        <a:rPr lang="en-ZA" sz="1200" kern="1200" dirty="0" smtClean="0">
                          <a:solidFill>
                            <a:schemeClr val="tx1"/>
                          </a:solidFill>
                          <a:effectLst/>
                          <a:latin typeface="Arial" panose="020B0604020202020204" pitchFamily="34" charset="0"/>
                          <a:ea typeface="+mn-ea"/>
                          <a:cs typeface="Arial" panose="020B0604020202020204" pitchFamily="34" charset="0"/>
                        </a:rPr>
                        <a:t> MS773 -Limpopo province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Kammelkop</a:t>
                      </a:r>
                      <a:r>
                        <a:rPr lang="en-ZA" sz="1200" kern="1200" dirty="0" smtClean="0">
                          <a:solidFill>
                            <a:schemeClr val="tx1"/>
                          </a:solidFill>
                          <a:effectLst/>
                          <a:latin typeface="Arial" panose="020B0604020202020204" pitchFamily="34" charset="0"/>
                          <a:ea typeface="+mn-ea"/>
                          <a:cs typeface="Arial" panose="020B0604020202020204" pitchFamily="34" charset="0"/>
                        </a:rPr>
                        <a:t> Game Reserve -KZN province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Mamre</a:t>
                      </a:r>
                      <a:r>
                        <a:rPr lang="en-ZA" sz="1200" kern="1200" dirty="0" smtClean="0">
                          <a:solidFill>
                            <a:schemeClr val="tx1"/>
                          </a:solidFill>
                          <a:effectLst/>
                          <a:latin typeface="Arial" panose="020B0604020202020204" pitchFamily="34" charset="0"/>
                          <a:ea typeface="+mn-ea"/>
                          <a:cs typeface="Arial" panose="020B0604020202020204" pitchFamily="34" charset="0"/>
                        </a:rPr>
                        <a:t> community farm-Western Cape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•Tugela Game Reserve- </a:t>
                      </a:r>
                      <a:r>
                        <a:rPr lang="en-ZA" sz="1200" kern="1200" dirty="0" err="1" smtClean="0">
                          <a:solidFill>
                            <a:schemeClr val="tx1"/>
                          </a:solidFill>
                          <a:effectLst/>
                          <a:latin typeface="Arial" panose="020B0604020202020204" pitchFamily="34" charset="0"/>
                          <a:ea typeface="+mn-ea"/>
                          <a:cs typeface="Arial" panose="020B0604020202020204" pitchFamily="34" charset="0"/>
                        </a:rPr>
                        <a:t>KwaZulu</a:t>
                      </a:r>
                      <a:r>
                        <a:rPr lang="en-ZA" sz="1200" kern="1200" dirty="0" smtClean="0">
                          <a:solidFill>
                            <a:schemeClr val="tx1"/>
                          </a:solidFill>
                          <a:effectLst/>
                          <a:latin typeface="Arial" panose="020B0604020202020204" pitchFamily="34" charset="0"/>
                          <a:ea typeface="+mn-ea"/>
                          <a:cs typeface="Arial" panose="020B0604020202020204" pitchFamily="34" charset="0"/>
                        </a:rPr>
                        <a:t> Natal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09600">
                <a:tc rowSpan="3">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research programmes aimed at advancing the Biodiversity Science Interface</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Calibri"/>
                          <a:cs typeface="Arial" panose="020B0604020202020204" pitchFamily="34" charset="0"/>
                        </a:rPr>
                        <a:t>3 interventions: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Research Indaba</a:t>
                      </a:r>
                    </a:p>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convened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Approval for the Indaba facilitated and finalised (approval granted)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Approval submission received; planning committee meeting held</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09600">
                <a:tc v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Annual report on the implementation of the biodiversity research strategy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Q1 –</a:t>
                      </a:r>
                      <a:r>
                        <a:rPr lang="en-ZA" sz="1200" kern="1200" baseline="0" dirty="0" smtClean="0">
                          <a:solidFill>
                            <a:schemeClr val="tx1"/>
                          </a:solidFill>
                          <a:effectLst/>
                          <a:latin typeface="Arial" panose="020B0604020202020204" pitchFamily="34" charset="0"/>
                          <a:ea typeface="Calibri"/>
                          <a:cs typeface="Arial" panose="020B0604020202020204" pitchFamily="34" charset="0"/>
                        </a:rPr>
                        <a:t> Q2: </a:t>
                      </a:r>
                      <a:r>
                        <a:rPr lang="en-ZA" sz="1200" kern="1200" dirty="0" smtClean="0">
                          <a:solidFill>
                            <a:schemeClr val="tx1"/>
                          </a:solidFill>
                          <a:effectLst/>
                          <a:latin typeface="Arial" panose="020B0604020202020204" pitchFamily="34" charset="0"/>
                          <a:ea typeface="Calibri"/>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09600">
                <a:tc v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Report on Scientific</a:t>
                      </a:r>
                    </a:p>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Assessment of Predation Management finalised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smtClean="0">
                          <a:solidFill>
                            <a:schemeClr val="tx1"/>
                          </a:solidFill>
                          <a:effectLst/>
                          <a:latin typeface="Arial" panose="020B0604020202020204" pitchFamily="34" charset="0"/>
                          <a:ea typeface="Calibri"/>
                          <a:cs typeface="Arial" panose="020B0604020202020204" pitchFamily="34" charset="0"/>
                        </a:rPr>
                        <a:t>Quarterly </a:t>
                      </a:r>
                      <a:r>
                        <a:rPr lang="en-ZA" sz="1200" kern="1200" dirty="0" smtClean="0">
                          <a:solidFill>
                            <a:schemeClr val="tx1"/>
                          </a:solidFill>
                          <a:effectLst/>
                          <a:latin typeface="Arial" panose="020B0604020202020204" pitchFamily="34" charset="0"/>
                          <a:ea typeface="Calibri"/>
                          <a:cs typeface="Arial" panose="020B0604020202020204" pitchFamily="34" charset="0"/>
                        </a:rPr>
                        <a:t>research report on Scientific Assessment on predation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Quarterly report on the scientific Assessment is expected from the service provider at the end of June 2017 as per </a:t>
                      </a:r>
                      <a:r>
                        <a:rPr lang="en-ZA" sz="1200" kern="1200" dirty="0" err="1" smtClean="0">
                          <a:solidFill>
                            <a:schemeClr val="tx1"/>
                          </a:solidFill>
                          <a:effectLst/>
                          <a:latin typeface="Arial" panose="020B0604020202020204" pitchFamily="34" charset="0"/>
                          <a:ea typeface="+mn-ea"/>
                          <a:cs typeface="Arial" panose="020B0604020202020204" pitchFamily="34" charset="0"/>
                        </a:rPr>
                        <a:t>MoA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846711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a:t>
            </a:r>
            <a:r>
              <a:rPr lang="en-ZA" altLang="en-US" sz="2000" b="1" dirty="0" smtClean="0">
                <a:solidFill>
                  <a:srgbClr val="00B050"/>
                </a:solidFill>
                <a:latin typeface="Arial" panose="020B0604020202020204" pitchFamily="34" charset="0"/>
              </a:rPr>
              <a:t>OF 2017/18 Q1 </a:t>
            </a:r>
            <a:r>
              <a:rPr lang="en-ZA" altLang="en-US" sz="2000" b="1" dirty="0">
                <a:solidFill>
                  <a:srgbClr val="00B050"/>
                </a:solidFill>
                <a:latin typeface="Arial" panose="020B0604020202020204" pitchFamily="34" charset="0"/>
              </a:rPr>
              <a:t>PROGRAMME 5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4013383976"/>
              </p:ext>
            </p:extLst>
          </p:nvPr>
        </p:nvGraphicFramePr>
        <p:xfrm>
          <a:off x="228600" y="990600"/>
          <a:ext cx="8686801" cy="1049338"/>
        </p:xfrm>
        <a:graphic>
          <a:graphicData uri="http://schemas.openxmlformats.org/drawingml/2006/table">
            <a:tbl>
              <a:tblPr/>
              <a:tblGrid>
                <a:gridCol w="2571406"/>
                <a:gridCol w="2208155"/>
                <a:gridCol w="2067682"/>
                <a:gridCol w="1839558"/>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85% (17/20)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15% (3/20)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842960523"/>
              </p:ext>
            </p:extLst>
          </p:nvPr>
        </p:nvGraphicFramePr>
        <p:xfrm>
          <a:off x="269418" y="2016492"/>
          <a:ext cx="8645981" cy="430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8852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24563406"/>
              </p:ext>
            </p:extLst>
          </p:nvPr>
        </p:nvGraphicFramePr>
        <p:xfrm>
          <a:off x="152401" y="762000"/>
          <a:ext cx="8839199" cy="3002280"/>
        </p:xfrm>
        <a:graphic>
          <a:graphicData uri="http://schemas.openxmlformats.org/drawingml/2006/table">
            <a:tbl>
              <a:tblPr/>
              <a:tblGrid>
                <a:gridCol w="1904999"/>
                <a:gridCol w="1600200"/>
                <a:gridCol w="1600200"/>
                <a:gridCol w="3733800"/>
              </a:tblGrid>
              <a:tr h="26491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Value focused funding and resourcing (leveraged public and private sector  investments)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77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676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investor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projects funded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project in the TFCA investment catalogue funded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Q1: </a:t>
                      </a:r>
                      <a:r>
                        <a:rPr lang="en-ZA" sz="1200" kern="1200" dirty="0" smtClean="0">
                          <a:solidFill>
                            <a:schemeClr val="tx1"/>
                          </a:solidFill>
                          <a:effectLst/>
                          <a:latin typeface="Arial" panose="020B0604020202020204" pitchFamily="34" charset="0"/>
                          <a:ea typeface="+mn-ea"/>
                          <a:cs typeface="Arial" panose="020B0604020202020204" pitchFamily="34" charset="0"/>
                        </a:rPr>
                        <a:t>Identify investment promotion platforms and/or avenues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dirty="0" smtClean="0">
                          <a:latin typeface="Arial" panose="020B0604020202020204" pitchFamily="34" charset="0"/>
                          <a:cs typeface="Arial" panose="020B0604020202020204" pitchFamily="34" charset="0"/>
                        </a:rPr>
                        <a:t>Five investment promotion platforms identified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420890">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2860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Adequate and appropriately skilled, transformed and diverse workforce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5259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vacancy rate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Vacancy rate 5,5%  (100/1824*100)</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V=Vacant - 100</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F=Filled -1724</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T=Total posts (1824)</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4071410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Title 1"/>
          <p:cNvSpPr>
            <a:spLocks noGrp="1"/>
          </p:cNvSpPr>
          <p:nvPr>
            <p:ph type="ctrTitle"/>
          </p:nvPr>
        </p:nvSpPr>
        <p:spPr>
          <a:xfrm>
            <a:off x="685800" y="1874838"/>
            <a:ext cx="7772400" cy="847725"/>
          </a:xfrm>
        </p:spPr>
        <p:txBody>
          <a:bodyPr/>
          <a:lstStyle/>
          <a:p>
            <a:pPr eaLnBrk="1" hangingPunct="1"/>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PROGRAMME 6: ENVIRONMENTAL PROGRAMMES</a:t>
            </a:r>
            <a:br>
              <a:rPr lang="en-US" altLang="en-US" sz="2800" dirty="0" smtClean="0">
                <a:solidFill>
                  <a:schemeClr val="bg1"/>
                </a:solidFill>
              </a:rPr>
            </a:br>
            <a:endParaRPr lang="en-US" altLang="en-US" sz="2800" dirty="0" smtClean="0">
              <a:solidFill>
                <a:schemeClr val="bg1"/>
              </a:solidFill>
            </a:endParaRPr>
          </a:p>
        </p:txBody>
      </p:sp>
      <p:sp>
        <p:nvSpPr>
          <p:cNvPr id="82947" name="TextBox 8"/>
          <p:cNvSpPr txBox="1">
            <a:spLocks noChangeArrowheads="1"/>
          </p:cNvSpPr>
          <p:nvPr/>
        </p:nvSpPr>
        <p:spPr bwMode="auto">
          <a:xfrm>
            <a:off x="3635375" y="5011738"/>
            <a:ext cx="2133600" cy="1570037"/>
          </a:xfrm>
          <a:prstGeom prst="rect">
            <a:avLst/>
          </a:prstGeom>
          <a:noFill/>
          <a:ln w="9525">
            <a:noFill/>
            <a:miter lim="800000"/>
            <a:headEnd/>
            <a:tailEnd/>
          </a:ln>
        </p:spPr>
        <p:txBody>
          <a:bodyPr>
            <a:spAutoFit/>
          </a:bodyPr>
          <a:lstStyle/>
          <a:p>
            <a:pPr defTabSz="457200"/>
            <a:r>
              <a:rPr lang="en-US" altLang="en-US" sz="1200" b="1">
                <a:solidFill>
                  <a:srgbClr val="FFFFFF"/>
                </a:solidFill>
                <a:latin typeface="Calibri" pitchFamily="34" charset="0"/>
                <a:cs typeface="Arial" charset="0"/>
              </a:rPr>
              <a:t>Environmental Programmes</a:t>
            </a: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3505822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8498892"/>
              </p:ext>
            </p:extLst>
          </p:nvPr>
        </p:nvGraphicFramePr>
        <p:xfrm>
          <a:off x="152399" y="749298"/>
          <a:ext cx="8839201" cy="4663440"/>
        </p:xfrm>
        <a:graphic>
          <a:graphicData uri="http://schemas.openxmlformats.org/drawingml/2006/table">
            <a:tbl>
              <a:tblPr/>
              <a:tblGrid>
                <a:gridCol w="1905001"/>
                <a:gridCol w="1600200"/>
                <a:gridCol w="1600200"/>
                <a:gridCol w="3733800"/>
              </a:tblGrid>
              <a:tr h="88902">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9071">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3400">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Full</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Time Equivalents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(FTEs)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38 140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6 458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2 898	Full Time Equivalents (FTEs) created</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Extensions were approved for Implementing Agencies agreements but finalisation of contracts meant that most agreements are only now coming on-line. In addition staffing capacity has meant that not all the FTE’s has been captured on EPWP (</a:t>
                      </a:r>
                      <a:r>
                        <a:rPr lang="en-ZA" sz="1200" b="0" kern="1200" dirty="0" err="1" smtClean="0">
                          <a:solidFill>
                            <a:schemeClr val="tx1"/>
                          </a:solidFill>
                          <a:effectLst/>
                          <a:latin typeface="Arial" panose="020B0604020202020204" pitchFamily="34" charset="0"/>
                          <a:ea typeface="+mn-ea"/>
                          <a:cs typeface="Arial" panose="020B0604020202020204" pitchFamily="34" charset="0"/>
                        </a:rPr>
                        <a:t>WfW</a:t>
                      </a:r>
                      <a:r>
                        <a:rPr lang="en-ZA" sz="1200" b="0" kern="1200" dirty="0" smtClean="0">
                          <a:solidFill>
                            <a:schemeClr val="tx1"/>
                          </a:solidFill>
                          <a:effectLst/>
                          <a:latin typeface="Arial" panose="020B0604020202020204" pitchFamily="34" charset="0"/>
                          <a:ea typeface="+mn-ea"/>
                          <a:cs typeface="Arial" panose="020B0604020202020204" pitchFamily="34" charset="0"/>
                        </a:rPr>
                        <a:t> will only come online in Q2).</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Implementing Agencies </a:t>
                      </a:r>
                      <a:r>
                        <a:rPr lang="en-ZA" sz="1200" kern="1200" dirty="0" smtClean="0">
                          <a:solidFill>
                            <a:schemeClr val="tx1"/>
                          </a:solidFill>
                          <a:effectLst/>
                          <a:latin typeface="Arial" panose="020B0604020202020204" pitchFamily="34" charset="0"/>
                          <a:ea typeface="+mn-ea"/>
                          <a:cs typeface="Arial" panose="020B0604020202020204" pitchFamily="34" charset="0"/>
                        </a:rPr>
                        <a:t>will be asked to revise their targets to catch up to the lost productivity due to delays. Capturing capacity for EPWP will be enhanced.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2880">
                <a:tc rowSpan="4">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Work</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Opportunities created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71 6843 (Women - 58%; Youth – 70% &amp; People with Disabilities –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4">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12 224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12 894 Work Opportunities created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828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Women </a:t>
                      </a:r>
                      <a:r>
                        <a:rPr lang="en-ZA" sz="1200" kern="1200" dirty="0" smtClean="0">
                          <a:solidFill>
                            <a:schemeClr val="tx1"/>
                          </a:solidFill>
                          <a:effectLst/>
                          <a:latin typeface="Arial" panose="020B0604020202020204" pitchFamily="34" charset="0"/>
                          <a:ea typeface="+mn-ea"/>
                          <a:cs typeface="Arial" panose="020B0604020202020204" pitchFamily="34" charset="0"/>
                        </a:rPr>
                        <a:t>– 48.50%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828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Youth – </a:t>
                      </a:r>
                      <a:r>
                        <a:rPr lang="en-ZA" sz="1200" kern="1200" dirty="0" smtClean="0">
                          <a:solidFill>
                            <a:schemeClr val="tx1"/>
                          </a:solidFill>
                          <a:effectLst/>
                          <a:latin typeface="Arial" panose="020B0604020202020204" pitchFamily="34" charset="0"/>
                          <a:ea typeface="+mn-ea"/>
                          <a:cs typeface="Arial" panose="020B0604020202020204" pitchFamily="34" charset="0"/>
                        </a:rPr>
                        <a:t>76.31%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828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Disabilities – </a:t>
                      </a:r>
                      <a:r>
                        <a:rPr lang="en-ZA" sz="1200" kern="1200" dirty="0" smtClean="0">
                          <a:solidFill>
                            <a:schemeClr val="tx1"/>
                          </a:solidFill>
                          <a:effectLst/>
                          <a:latin typeface="Arial" panose="020B0604020202020204" pitchFamily="34" charset="0"/>
                          <a:ea typeface="+mn-ea"/>
                          <a:cs typeface="Arial" panose="020B0604020202020204" pitchFamily="34" charset="0"/>
                        </a:rPr>
                        <a:t>2.67%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16280">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accredited</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training person days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145 560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25 407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829 </a:t>
                      </a:r>
                      <a:r>
                        <a:rPr lang="en-ZA" sz="1200" kern="1200" dirty="0" smtClean="0">
                          <a:solidFill>
                            <a:schemeClr val="tx1"/>
                          </a:solidFill>
                          <a:effectLst/>
                          <a:latin typeface="Arial" panose="020B0604020202020204" pitchFamily="34" charset="0"/>
                          <a:ea typeface="+mn-ea"/>
                          <a:cs typeface="Arial" panose="020B0604020202020204" pitchFamily="34" charset="0"/>
                        </a:rPr>
                        <a:t>accredited training person days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There has been delays with the process of procuring service providers to conduct training</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Programme to fast track the processes and the target will be met once the appointment of training service providers is finalised.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589914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25823776"/>
              </p:ext>
            </p:extLst>
          </p:nvPr>
        </p:nvGraphicFramePr>
        <p:xfrm>
          <a:off x="152400" y="762000"/>
          <a:ext cx="8839200" cy="5053206"/>
        </p:xfrm>
        <a:graphic>
          <a:graphicData uri="http://schemas.openxmlformats.org/drawingml/2006/table">
            <a:tbl>
              <a:tblPr/>
              <a:tblGrid>
                <a:gridCol w="1905000"/>
                <a:gridCol w="1600200"/>
                <a:gridCol w="1600200"/>
                <a:gridCol w="37338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(continued) </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10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66878">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youths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benefiting from implementation</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of </a:t>
                      </a:r>
                      <a:r>
                        <a:rPr lang="en-ZA" sz="1200" kern="1200" dirty="0" smtClean="0">
                          <a:solidFill>
                            <a:schemeClr val="tx1"/>
                          </a:solidFill>
                          <a:effectLst/>
                          <a:latin typeface="Arial" panose="020B0604020202020204" pitchFamily="34" charset="0"/>
                          <a:ea typeface="+mn-ea"/>
                          <a:cs typeface="Arial" panose="020B0604020202020204" pitchFamily="34" charset="0"/>
                        </a:rPr>
                        <a:t> Environmental</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3 900 Youth recruited in various programmes:</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3000 Environmental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personnel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placed in Municipalities</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900 Youth Environmental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600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276  youth benefitting from a Female Empowerment Programme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FEMp</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Only one programme (</a:t>
                      </a:r>
                      <a:r>
                        <a:rPr lang="en-ZA" sz="1200" b="0" kern="1200" dirty="0" err="1" smtClean="0">
                          <a:solidFill>
                            <a:schemeClr val="tx1"/>
                          </a:solidFill>
                          <a:effectLst/>
                          <a:latin typeface="Arial" panose="020B0604020202020204" pitchFamily="34" charset="0"/>
                          <a:ea typeface="+mn-ea"/>
                          <a:cs typeface="Arial" panose="020B0604020202020204" pitchFamily="34" charset="0"/>
                        </a:rPr>
                        <a:t>FEMp</a:t>
                      </a:r>
                      <a:r>
                        <a:rPr lang="en-ZA" sz="1200" b="0" kern="1200" dirty="0" smtClean="0">
                          <a:solidFill>
                            <a:schemeClr val="tx1"/>
                          </a:solidFill>
                          <a:effectLst/>
                          <a:latin typeface="Arial" panose="020B0604020202020204" pitchFamily="34" charset="0"/>
                          <a:ea typeface="+mn-ea"/>
                          <a:cs typeface="Arial" panose="020B0604020202020204" pitchFamily="34" charset="0"/>
                        </a:rPr>
                        <a:t>) has commenced and the contribution participants is thus low. Youth Environmental Services has not commenced yet because programme has just finalised the appointment of service providers.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Environmental Management personnel placed in Municipalities programme has not started as these are still under planning.</a:t>
                      </a:r>
                    </a:p>
                    <a:p>
                      <a:pPr algn="just">
                        <a:lnSpc>
                          <a:spcPct val="100000"/>
                        </a:lnSpc>
                        <a:spcAft>
                          <a:spcPts val="0"/>
                        </a:spcAft>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Implementers have been appointed and they are busy with the planning phase. Employment of youth will take place during the next quarter.</a:t>
                      </a:r>
                    </a:p>
                    <a:p>
                      <a:pPr algn="just">
                        <a:lnSpc>
                          <a:spcPct val="100000"/>
                        </a:lnSpc>
                        <a:spcAft>
                          <a:spcPts val="0"/>
                        </a:spcAft>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526">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SMMEs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Used (empowerment)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2 384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230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428 SMMEs used (wildlife economy ocean</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economy, Environment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09945">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overnight</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v</a:t>
                      </a:r>
                      <a:r>
                        <a:rPr lang="en-ZA" sz="1200" kern="1200" dirty="0" smtClean="0">
                          <a:solidFill>
                            <a:schemeClr val="tx1"/>
                          </a:solidFill>
                          <a:effectLst/>
                          <a:latin typeface="Arial" panose="020B0604020202020204" pitchFamily="34" charset="0"/>
                          <a:ea typeface="+mn-ea"/>
                          <a:cs typeface="Arial" panose="020B0604020202020204" pitchFamily="34" charset="0"/>
                        </a:rPr>
                        <a:t>isitor</a:t>
                      </a:r>
                      <a:r>
                        <a:rPr lang="en-ZA" sz="1200" kern="1200" dirty="0">
                          <a:solidFill>
                            <a:schemeClr val="tx1"/>
                          </a:solidFill>
                          <a:effectLst/>
                          <a:latin typeface="Arial" panose="020B0604020202020204" pitchFamily="34" charset="0"/>
                          <a:ea typeface="+mn-ea"/>
                          <a:cs typeface="Arial" panose="020B0604020202020204" pitchFamily="34" charset="0"/>
                        </a:rPr>
                        <a:t>, and staff</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accommodation units </a:t>
                      </a:r>
                      <a:r>
                        <a:rPr lang="en-ZA" sz="1200" kern="1200" dirty="0" smtClean="0">
                          <a:solidFill>
                            <a:schemeClr val="tx1"/>
                          </a:solidFill>
                          <a:effectLst/>
                          <a:latin typeface="Arial" panose="020B0604020202020204" pitchFamily="34" charset="0"/>
                          <a:ea typeface="+mn-ea"/>
                          <a:cs typeface="Arial" panose="020B0604020202020204" pitchFamily="34" charset="0"/>
                        </a:rPr>
                        <a:t>established and renovated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3 staff accommodation refurbished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27296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42650327"/>
              </p:ext>
            </p:extLst>
          </p:nvPr>
        </p:nvGraphicFramePr>
        <p:xfrm>
          <a:off x="152400" y="762000"/>
          <a:ext cx="8839200" cy="3215640"/>
        </p:xfrm>
        <a:graphic>
          <a:graphicData uri="http://schemas.openxmlformats.org/drawingml/2006/table">
            <a:tbl>
              <a:tblPr/>
              <a:tblGrid>
                <a:gridCol w="1905000"/>
                <a:gridCol w="1600200"/>
                <a:gridCol w="1600200"/>
                <a:gridCol w="37338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(continued) </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48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013">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Climate</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Change flagship</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programmes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coordinated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3 draft climate change policy flagship business plans developed: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Diversion of waste from Landfills </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Climate smart agriculture</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Sustainable urban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Scoping of 3 draft flagship business plans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set of terms of reference have been finalized and are in the process of being advertised: </a:t>
                      </a:r>
                    </a:p>
                    <a:p>
                      <a:pPr marL="0" indent="0" algn="l">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SMARTHOME Residential Green Building Awareness Raising Campaign for Homeowners (The Low Carbon, Climate Resilient Built Environment, Communities and Settlements Flagship Programme </a:t>
                      </a:r>
                    </a:p>
                    <a:p>
                      <a:pPr marL="0" indent="0" algn="l">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Phase 2 of the Waste Management Flagship Programmes have been developed and are ready to go out to tender </a:t>
                      </a:r>
                    </a:p>
                    <a:p>
                      <a:pPr marL="0" indent="0" algn="l">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Terms of reference for the development of a National Rainwater Harvesting Strategy Developed</a:t>
                      </a:r>
                    </a:p>
                    <a:p>
                      <a:pPr marL="0" indent="0" algn="l">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Preferred Financial and Institutional Structure for the Establishment of a Public and Private Sector Energy Efficiency 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527970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57421841"/>
              </p:ext>
            </p:extLst>
          </p:nvPr>
        </p:nvGraphicFramePr>
        <p:xfrm>
          <a:off x="152400" y="762000"/>
          <a:ext cx="8839200" cy="4678680"/>
        </p:xfrm>
        <a:graphic>
          <a:graphicData uri="http://schemas.openxmlformats.org/drawingml/2006/table">
            <a:tbl>
              <a:tblPr/>
              <a:tblGrid>
                <a:gridCol w="1905000"/>
                <a:gridCol w="1600200"/>
                <a:gridCol w="1600200"/>
                <a:gridCol w="3733800"/>
              </a:tblGrid>
              <a:tr h="2286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Ecosystem conserved, managed and sustainably used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48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013">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wetlands under rehabilitation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for the period under review</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97013">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Hectares of</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land under rehabilitation/</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restoration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30 543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4 581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9081.05 </a:t>
                      </a:r>
                      <a:r>
                        <a:rPr lang="en-ZA" sz="1200" kern="1200" dirty="0" smtClean="0">
                          <a:solidFill>
                            <a:schemeClr val="tx1"/>
                          </a:solidFill>
                          <a:effectLst/>
                          <a:latin typeface="Arial" panose="020B0604020202020204" pitchFamily="34" charset="0"/>
                          <a:ea typeface="+mn-ea"/>
                          <a:cs typeface="Arial" panose="020B0604020202020204" pitchFamily="34" charset="0"/>
                        </a:rPr>
                        <a:t>Hectares of land under rehabilitation/restoration</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97013">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Kilometres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accessible coastline cleaned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2 113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2 116 </a:t>
                      </a:r>
                      <a:r>
                        <a:rPr lang="en-ZA" sz="1200" kern="1200" dirty="0" smtClean="0">
                          <a:solidFill>
                            <a:schemeClr val="tx1"/>
                          </a:solidFill>
                          <a:effectLst/>
                          <a:latin typeface="Arial" panose="020B0604020202020204" pitchFamily="34" charset="0"/>
                          <a:ea typeface="+mn-ea"/>
                          <a:cs typeface="Arial" panose="020B0604020202020204" pitchFamily="34" charset="0"/>
                        </a:rPr>
                        <a:t>Kilometres of accessible coastline cleaned</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22064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 Threats to environment quality and integrity managed</a:t>
                      </a:r>
                      <a:endParaRPr kumimoji="0" lang="en-ZA" sz="1400" b="0" i="0" u="none" strike="noStrike" kern="1200" cap="none" spc="0" normalizeH="0" baseline="0" noProof="0" dirty="0" smtClean="0">
                        <a:ln>
                          <a:noFill/>
                        </a:ln>
                        <a:solidFill>
                          <a:prstClr val="white"/>
                        </a:solidFill>
                        <a:effectLst/>
                        <a:uLnTx/>
                        <a:uFillTx/>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97013">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Environmental</a:t>
                      </a:r>
                    </a:p>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Monitors deployed in conservation areas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1 500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Q4: 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500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1 274</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p>
                    <a:p>
                      <a:pPr marL="0" indent="0" algn="just">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target has been partially achieved because EC Parks Tourism Agency and NW Parks Board have not commenced with deployment of Environmental Monitors as they should.</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a:t>
                      </a:r>
                    </a:p>
                    <a:p>
                      <a:pPr marL="0" indent="0" algn="just">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Both Parks Tourism Agency and NW Parks Board will finalised the signing of cooperative agreement with SANPARKS and deploy the Environmental Monitors in the second quarter.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1032545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1039001"/>
              </p:ext>
            </p:extLst>
          </p:nvPr>
        </p:nvGraphicFramePr>
        <p:xfrm>
          <a:off x="152400" y="762000"/>
          <a:ext cx="8839200" cy="3749040"/>
        </p:xfrm>
        <a:graphic>
          <a:graphicData uri="http://schemas.openxmlformats.org/drawingml/2006/table">
            <a:tbl>
              <a:tblPr/>
              <a:tblGrid>
                <a:gridCol w="1905000"/>
                <a:gridCol w="1600200"/>
                <a:gridCol w="1600200"/>
                <a:gridCol w="3733800"/>
              </a:tblGrid>
              <a:tr h="1524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Threats to environment quality and integrity managed (continued)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48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013">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emerging invasive alien species targeted for early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20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Delays with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project start dates.</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SANBI has  sufficient capacity and the planned annual target will be achieved</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97013">
                <a:tc>
                  <a:txBody>
                    <a:bodyPr/>
                    <a:lstStyle/>
                    <a:p>
                      <a:pPr marL="0" algn="just"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initial hectares</a:t>
                      </a:r>
                    </a:p>
                    <a:p>
                      <a:pPr marL="0" algn="just"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of invasive alien 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201 269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30</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382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18 648.39 </a:t>
                      </a:r>
                      <a:r>
                        <a:rPr lang="en-ZA" sz="1200" kern="1200" dirty="0" smtClean="0">
                          <a:solidFill>
                            <a:schemeClr val="tx1"/>
                          </a:solidFill>
                          <a:effectLst/>
                          <a:latin typeface="Arial" panose="020B0604020202020204" pitchFamily="34" charset="0"/>
                          <a:ea typeface="+mn-ea"/>
                          <a:cs typeface="Arial" panose="020B0604020202020204" pitchFamily="34" charset="0"/>
                        </a:rPr>
                        <a:t>initial hectares of invasive alien plants treated</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Delays in finalising the Implementing Agents agreements as articulated in item 1 of the FTE’s.</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Implementing Agencies will be asked to revise their targets to catch up to the lost productivity due to delays in finalising the agreements.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81511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07343360"/>
              </p:ext>
            </p:extLst>
          </p:nvPr>
        </p:nvGraphicFramePr>
        <p:xfrm>
          <a:off x="152400" y="762000"/>
          <a:ext cx="8839200" cy="5242560"/>
        </p:xfrm>
        <a:graphic>
          <a:graphicData uri="http://schemas.openxmlformats.org/drawingml/2006/table">
            <a:tbl>
              <a:tblPr/>
              <a:tblGrid>
                <a:gridCol w="1905000"/>
                <a:gridCol w="1600200"/>
                <a:gridCol w="1600200"/>
                <a:gridCol w="3733800"/>
              </a:tblGrid>
              <a:tr h="152400">
                <a:tc gridSpan="4">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Threats to environment quality and integrity managed (continued)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48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013">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follow-up</a:t>
                      </a:r>
                    </a:p>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hectares of invasive alien 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596 126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89 419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78 372.62 follow-up hectares of invasive alien plants treated</a:t>
                      </a: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Delays in finalising the Implementing Agents agreements as articulated in item 1 of the FTE’s</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Implementing Agencies will be asked to revise their targets to catch up to the lost productivity due to delays in finalising the agreements.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7013">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wild fires suppressed (provided there are not more than 2 400)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Q4: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90%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 (149/149)</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0668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 Enhanced sector monitoring and evaluation</a:t>
                      </a:r>
                      <a:endParaRPr kumimoji="0" lang="en-ZA" sz="1400" b="0" i="0" u="none" strike="noStrike" kern="1200" cap="none" spc="0" normalizeH="0" baseline="0" noProof="0" dirty="0" smtClean="0">
                        <a:ln>
                          <a:noFill/>
                        </a:ln>
                        <a:solidFill>
                          <a:prstClr val="white"/>
                        </a:solidFill>
                        <a:effectLst/>
                        <a:uLnTx/>
                        <a:uFillTx/>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97013">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sector monitoring and evaluation studies and reports/publications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3 Studies /reports:</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3rd SAEO report for Policy Markers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Literature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Literature material sourced and reviewed for the following thematic areas:</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Air quality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Climate change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Energy</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Biodiversity and ecosystem health</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Human settlement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Inland water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Land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Oceans and costs </a:t>
                      </a:r>
                    </a:p>
                    <a:p>
                      <a:pPr marL="17145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Waste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452249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85495617"/>
              </p:ext>
            </p:extLst>
          </p:nvPr>
        </p:nvGraphicFramePr>
        <p:xfrm>
          <a:off x="152400" y="762000"/>
          <a:ext cx="8839200" cy="2849880"/>
        </p:xfrm>
        <a:graphic>
          <a:graphicData uri="http://schemas.openxmlformats.org/drawingml/2006/table">
            <a:tbl>
              <a:tblPr/>
              <a:tblGrid>
                <a:gridCol w="1905000"/>
                <a:gridCol w="1600200"/>
                <a:gridCol w="1600200"/>
                <a:gridCol w="3733800"/>
              </a:tblGrid>
              <a:tr h="22860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 Enhanced sector monitoring and evaluation</a:t>
                      </a:r>
                      <a:r>
                        <a:rPr kumimoji="0" lang="en-ZA" sz="1400" b="0" i="0" u="none" strike="noStrike" kern="1200" cap="none" spc="0" normalizeH="0" baseline="0" noProof="0" dirty="0" smtClean="0">
                          <a:ln>
                            <a:noFill/>
                          </a:ln>
                          <a:solidFill>
                            <a:prstClr val="white"/>
                          </a:solidFill>
                          <a:effectLst/>
                          <a:uLnTx/>
                          <a:uFillTx/>
                          <a:latin typeface="+mn-lt"/>
                          <a:ea typeface="+mn-ea"/>
                          <a:cs typeface="+mn-cs"/>
                        </a:rPr>
                        <a:t> </a:t>
                      </a:r>
                      <a:r>
                        <a:rPr lang="en-ZA" sz="1400" b="1" dirty="0" smtClean="0">
                          <a:solidFill>
                            <a:schemeClr val="bg1"/>
                          </a:solidFill>
                          <a:effectLst/>
                          <a:latin typeface="+mn-lt"/>
                          <a:cs typeface="Arial" panose="020B0604020202020204" pitchFamily="34" charset="0"/>
                        </a:rPr>
                        <a:t>(continued)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480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013">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sector monitoring and evaluation studies and reports/publications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1st Annual Environmentally</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indicators report</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Data collection for the prioritised indicators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Data was collected for the following prioritised indicators:</a:t>
                      </a:r>
                    </a:p>
                    <a:p>
                      <a:pPr marL="171450" indent="-171450">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Greenhouse </a:t>
                      </a:r>
                      <a:r>
                        <a:rPr lang="en-ZA" sz="1200" kern="1200" dirty="0">
                          <a:solidFill>
                            <a:schemeClr val="tx1"/>
                          </a:solidFill>
                          <a:effectLst/>
                          <a:latin typeface="Arial" panose="020B0604020202020204" pitchFamily="34" charset="0"/>
                          <a:ea typeface="+mn-ea"/>
                          <a:cs typeface="Arial" panose="020B0604020202020204" pitchFamily="34" charset="0"/>
                        </a:rPr>
                        <a:t>Emission Inventory, </a:t>
                      </a:r>
                    </a:p>
                    <a:p>
                      <a:pPr marL="171450" indent="-171450">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Priority </a:t>
                      </a:r>
                      <a:r>
                        <a:rPr lang="en-ZA" sz="1200" kern="1200" dirty="0">
                          <a:solidFill>
                            <a:schemeClr val="tx1"/>
                          </a:solidFill>
                          <a:effectLst/>
                          <a:latin typeface="Arial" panose="020B0604020202020204" pitchFamily="34" charset="0"/>
                          <a:ea typeface="+mn-ea"/>
                          <a:cs typeface="Arial" panose="020B0604020202020204" pitchFamily="34" charset="0"/>
                        </a:rPr>
                        <a:t>Areas Air Quality Index;  and </a:t>
                      </a:r>
                    </a:p>
                    <a:p>
                      <a:pPr marL="171450" indent="-171450">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Marine </a:t>
                      </a:r>
                      <a:r>
                        <a:rPr lang="en-ZA" sz="1200" kern="1200" dirty="0">
                          <a:solidFill>
                            <a:schemeClr val="tx1"/>
                          </a:solidFill>
                          <a:effectLst/>
                          <a:latin typeface="Arial" panose="020B0604020202020204" pitchFamily="34" charset="0"/>
                          <a:ea typeface="+mn-ea"/>
                          <a:cs typeface="Arial" panose="020B0604020202020204" pitchFamily="34" charset="0"/>
                        </a:rPr>
                        <a:t>Protected Areas Index.</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97013">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sector monitoring and evaluation studies and reports/publications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 emerging issue response options prepared and submitted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 Q2: 1 emerging issue response options prepared and submitted to</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emerging issue response option prepared and submitted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3584381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a:t>
            </a:r>
            <a:r>
              <a:rPr lang="en-ZA" altLang="en-US" sz="2000" b="1" dirty="0" smtClean="0">
                <a:solidFill>
                  <a:srgbClr val="00B050"/>
                </a:solidFill>
                <a:latin typeface="Arial" panose="020B0604020202020204" pitchFamily="34" charset="0"/>
              </a:rPr>
              <a:t>OF 2017/18 Q1 </a:t>
            </a:r>
            <a:r>
              <a:rPr lang="en-ZA" altLang="en-US" sz="2000" b="1" dirty="0">
                <a:solidFill>
                  <a:srgbClr val="00B050"/>
                </a:solidFill>
                <a:latin typeface="Arial" panose="020B0604020202020204" pitchFamily="34" charset="0"/>
              </a:rPr>
              <a:t>PROGRAMME 6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724477498"/>
              </p:ext>
            </p:extLst>
          </p:nvPr>
        </p:nvGraphicFramePr>
        <p:xfrm>
          <a:off x="152400" y="990600"/>
          <a:ext cx="8915401" cy="1049338"/>
        </p:xfrm>
        <a:graphic>
          <a:graphicData uri="http://schemas.openxmlformats.org/drawingml/2006/table">
            <a:tbl>
              <a:tblPr/>
              <a:tblGrid>
                <a:gridCol w="2639074"/>
                <a:gridCol w="2266264"/>
                <a:gridCol w="2122096"/>
                <a:gridCol w="1887967"/>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52% (9/17)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24% (4/17)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24% (4/17)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873320611"/>
              </p:ext>
            </p:extLst>
          </p:nvPr>
        </p:nvGraphicFramePr>
        <p:xfrm>
          <a:off x="269418" y="2016492"/>
          <a:ext cx="8722181" cy="4460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133380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 y="1385247"/>
            <a:ext cx="9048466" cy="1712793"/>
          </a:xfrm>
        </p:spPr>
        <p:txBody>
          <a:bodyPr/>
          <a:lstStyle/>
          <a:p>
            <a:pPr eaLnBrk="1" hangingPunct="1"/>
            <a:r>
              <a:rPr lang="en-US" altLang="en-US" dirty="0">
                <a:solidFill>
                  <a:schemeClr val="bg1"/>
                </a:solidFill>
              </a:rPr>
              <a:t>PROGRAMME 7: CHEMICALS AND WASTE MANAGEMENT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59</a:t>
            </a:fld>
            <a:endParaRPr lang="en-US" altLang="en-US"/>
          </a:p>
        </p:txBody>
      </p:sp>
    </p:spTree>
    <p:extLst>
      <p:ext uri="{BB962C8B-B14F-4D97-AF65-F5344CB8AC3E}">
        <p14:creationId xmlns:p14="http://schemas.microsoft.com/office/powerpoint/2010/main" xmlns="" val="314084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67318203"/>
              </p:ext>
            </p:extLst>
          </p:nvPr>
        </p:nvGraphicFramePr>
        <p:xfrm>
          <a:off x="161366" y="762000"/>
          <a:ext cx="8830234" cy="3488976"/>
        </p:xfrm>
        <a:graphic>
          <a:graphicData uri="http://schemas.openxmlformats.org/drawingml/2006/table">
            <a:tbl>
              <a:tblPr/>
              <a:tblGrid>
                <a:gridCol w="1896034"/>
                <a:gridCol w="1600200"/>
                <a:gridCol w="16002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Adequate and appropriately skilled, transformed and diverse workforce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9852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5272">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Human Resource Development interventions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3 Interventions implemented: </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(100 Interns recruited, 70 bursaries issued; 85% of WSP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•100 learners recruited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•14% implementation of WSP</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•Work skills plan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102 Interns recruited and placed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19% of WSP implemented (174/910*100)</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Work skills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355272">
                <a:tc rowSpan="4">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compliance to the Employment Equity targets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50% women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50% women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56% (960/1724*100)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82880">
                <a:tc vMerge="1">
                  <a:txBody>
                    <a:bodyPr/>
                    <a:lstStyle/>
                    <a:p>
                      <a:endParaRPr lang="en-ZA"/>
                    </a:p>
                  </a:txBody>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50% Women in SMS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43% women in SMS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43% Women in SMS (73/170*100)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410136">
                <a:tc vMerge="1">
                  <a:txBody>
                    <a:bodyPr/>
                    <a:lstStyle/>
                    <a:p>
                      <a:endParaRPr lang="en-ZA"/>
                    </a:p>
                  </a:txBody>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90% Blacks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90% Blacks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91.4% (1575/1724*100)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288216">
                <a:tc vMerge="1">
                  <a:txBody>
                    <a:bodyPr/>
                    <a:lstStyle/>
                    <a:p>
                      <a:endParaRPr lang="en-ZA"/>
                    </a:p>
                  </a:txBody>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2%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2.9% (50/1724*100)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018611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75557039"/>
              </p:ext>
            </p:extLst>
          </p:nvPr>
        </p:nvGraphicFramePr>
        <p:xfrm>
          <a:off x="152401" y="574730"/>
          <a:ext cx="8839199" cy="5627950"/>
        </p:xfrm>
        <a:graphic>
          <a:graphicData uri="http://schemas.openxmlformats.org/drawingml/2006/table">
            <a:tbl>
              <a:tblPr/>
              <a:tblGrid>
                <a:gridCol w="1904999"/>
                <a:gridCol w="1676400"/>
                <a:gridCol w="16002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Coherent and aligned multi-sector regulatory system &amp; decision support across government (as reflected in the Policy Initiatives on the Strategic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71589">
                <a:tc rowSpan="2">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Waste Import/Export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Regulations submitted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for gazetting for</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Review comments, prepare comments and response document on Waste Import/Export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Presented at Working Group 4, 9 and 11 meetings.  </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Not recommended by WG11 for </a:t>
                      </a:r>
                      <a:r>
                        <a:rPr lang="en-ZA" sz="1200" kern="1200" dirty="0" err="1" smtClean="0">
                          <a:solidFill>
                            <a:schemeClr val="tx1"/>
                          </a:solidFill>
                          <a:effectLst/>
                          <a:latin typeface="Arial" panose="020B0604020202020204" pitchFamily="34" charset="0"/>
                          <a:ea typeface="+mn-ea"/>
                          <a:cs typeface="Arial" panose="020B0604020202020204" pitchFamily="34" charset="0"/>
                        </a:rPr>
                        <a:t>Mintech</a:t>
                      </a:r>
                      <a:r>
                        <a:rPr lang="en-ZA" sz="1200" kern="1200" dirty="0" smtClean="0">
                          <a:solidFill>
                            <a:schemeClr val="tx1"/>
                          </a:solidFill>
                          <a:effectLst/>
                          <a:latin typeface="Arial" panose="020B0604020202020204" pitchFamily="34" charset="0"/>
                          <a:ea typeface="+mn-ea"/>
                          <a:cs typeface="Arial" panose="020B0604020202020204" pitchFamily="34" charset="0"/>
                        </a:rPr>
                        <a:t> approval. The regulations were referred back for revision by Legal   services and waste policy and regulation sections.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Stakeholder engagement sessions with line function and Legal Services were held.</a:t>
                      </a:r>
                    </a:p>
                    <a:p>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r>
                        <a:rPr lang="en-ZA" sz="1200" kern="1200" dirty="0" smtClean="0">
                          <a:solidFill>
                            <a:schemeClr val="tx1"/>
                          </a:solidFill>
                          <a:effectLst/>
                          <a:latin typeface="Arial" panose="020B0604020202020204" pitchFamily="34" charset="0"/>
                          <a:ea typeface="+mn-ea"/>
                          <a:cs typeface="Arial" panose="020B0604020202020204" pitchFamily="34" charset="0"/>
                        </a:rPr>
                        <a:t>Availability of stakeholders to workshop changes delayed the final revision of the draft Regulations.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Prioritization of the revision due to conflicting work plan and other priorities.</a:t>
                      </a:r>
                    </a:p>
                    <a:p>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r>
                        <a:rPr lang="en-ZA" sz="1200" kern="1200" dirty="0" smtClean="0">
                          <a:solidFill>
                            <a:schemeClr val="tx1"/>
                          </a:solidFill>
                          <a:effectLst/>
                          <a:latin typeface="Arial" panose="020B0604020202020204" pitchFamily="34" charset="0"/>
                          <a:ea typeface="+mn-ea"/>
                          <a:cs typeface="Arial" panose="020B0604020202020204" pitchFamily="34" charset="0"/>
                        </a:rPr>
                        <a:t>Prioritization of revised draft 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52599">
                <a:tc v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HFC management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regulations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Review comments, prepare comments and response document on published HFC</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Existing HFC Regulations not published for comment</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Existing Regulations not published because they are dependent on the approval of funding for the phase down of HFC by the Multi Lateral</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Fund (</a:t>
                      </a:r>
                      <a:r>
                        <a:rPr lang="en-ZA" sz="1200" b="0" kern="1200" dirty="0" smtClean="0">
                          <a:solidFill>
                            <a:schemeClr val="tx1"/>
                          </a:solidFill>
                          <a:effectLst/>
                          <a:latin typeface="Arial" panose="020B0604020202020204" pitchFamily="34" charset="0"/>
                          <a:ea typeface="+mn-ea"/>
                          <a:cs typeface="Arial" panose="020B0604020202020204" pitchFamily="34" charset="0"/>
                        </a:rPr>
                        <a:t>MLF) of the Montreal Protocol.</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negotiations of the funding will be held in July 2017 at the Open Ended</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Working Group </a:t>
                      </a:r>
                      <a:r>
                        <a:rPr lang="en-ZA" sz="1200" b="0" kern="1200" dirty="0" smtClean="0">
                          <a:solidFill>
                            <a:schemeClr val="tx1"/>
                          </a:solidFill>
                          <a:effectLst/>
                          <a:latin typeface="Arial" panose="020B0604020202020204" pitchFamily="34" charset="0"/>
                          <a:ea typeface="+mn-ea"/>
                          <a:cs typeface="Arial" panose="020B0604020202020204" pitchFamily="34" charset="0"/>
                        </a:rPr>
                        <a:t>(OEWG) meeting in Bangkok</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8542588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40876994"/>
              </p:ext>
            </p:extLst>
          </p:nvPr>
        </p:nvGraphicFramePr>
        <p:xfrm>
          <a:off x="152401" y="734123"/>
          <a:ext cx="8839199" cy="4896430"/>
        </p:xfrm>
        <a:graphic>
          <a:graphicData uri="http://schemas.openxmlformats.org/drawingml/2006/table">
            <a:tbl>
              <a:tblPr/>
              <a:tblGrid>
                <a:gridCol w="1904999"/>
                <a:gridCol w="1676400"/>
                <a:gridCol w="16002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Coherent and aligned multi-sector regulatory system &amp; decision support across government (as reflected in the Policy Initiatives on the Strategic Plan)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82752">
                <a:tc rowSpan="3">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PCB phase out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plan for all Municipalities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TOR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Request for approval for request for quotation submitted for approval</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There’s not many companies that have undertaken the phase out of PCB’s in municipalities except Eskom.</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Request for quotations will assess if there are companies that can assist in phasing out PCB’s in municipalities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82752">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Chemicals</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Policy</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National Chemicals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Policy submitted to cabinet for publication for</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Chemicals Management Policy finalised. SEIAS report initiated</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There is a requirement for consultations with Industry and other government departments before submitted to DG cluster.</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Consultations planned for July and early August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1474">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the review</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the National Waste</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Strategy</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2523982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17746207"/>
              </p:ext>
            </p:extLst>
          </p:nvPr>
        </p:nvGraphicFramePr>
        <p:xfrm>
          <a:off x="152400" y="762000"/>
          <a:ext cx="8839200" cy="4683070"/>
        </p:xfrm>
        <a:graphic>
          <a:graphicData uri="http://schemas.openxmlformats.org/drawingml/2006/table">
            <a:tbl>
              <a:tblPr/>
              <a:tblGrid>
                <a:gridCol w="1905000"/>
                <a:gridCol w="1600200"/>
                <a:gridCol w="16764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Threats to environmental quality and integrity managed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96112">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industry waste management plans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 reviewed per</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 submitted (E-waste; Lighting; Paper &amp; Packaging and Tyres) and reviewed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Publish S28 final notice (E-waste; Lightning; Paper and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Packaging)</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Notice drafted but not published yet.</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Due to litigation matters against REDISA DEA Management recommended that a detailed assessment of the approach to Industry Waste Management Plan be conducted and a Workshop be held before the Operation </a:t>
                      </a:r>
                      <a:r>
                        <a:rPr lang="en-ZA" sz="12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dirty="0" smtClean="0">
                          <a:solidFill>
                            <a:schemeClr val="tx1"/>
                          </a:solidFill>
                          <a:effectLst/>
                          <a:latin typeface="Arial" panose="020B0604020202020204" pitchFamily="34" charset="0"/>
                          <a:ea typeface="+mn-ea"/>
                          <a:cs typeface="Arial" panose="020B0604020202020204" pitchFamily="34" charset="0"/>
                        </a:rPr>
                        <a:t> can also discuss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Giving time to the Operation </a:t>
                      </a:r>
                      <a:r>
                        <a:rPr lang="en-ZA" sz="1200" b="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b="0" kern="1200" dirty="0" smtClean="0">
                          <a:solidFill>
                            <a:schemeClr val="tx1"/>
                          </a:solidFill>
                          <a:effectLst/>
                          <a:latin typeface="Arial" panose="020B0604020202020204" pitchFamily="34" charset="0"/>
                          <a:ea typeface="+mn-ea"/>
                          <a:cs typeface="Arial" panose="020B0604020202020204" pitchFamily="34" charset="0"/>
                        </a:rPr>
                        <a:t>: Waste Economy Lab, Stakeholders and Chief State Law Advisor to deliberate on the approach to the Plans and the waste streams before publishing a call for the Plans. To request changes on other quarters as they will also be affected.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13677">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unlicensed</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waste disposal facilities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authorised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Evaluation of tender and appointment of service providers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Evaluation of tenders completed. To be submitted for adjudication to Departmental Adjudication Committee (DAC).</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DAC meeting cancelled.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Bid will be adjudicated at the next DAC sitting.</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4251139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62146608"/>
              </p:ext>
            </p:extLst>
          </p:nvPr>
        </p:nvGraphicFramePr>
        <p:xfrm>
          <a:off x="152400" y="762000"/>
          <a:ext cx="8839200" cy="3459480"/>
        </p:xfrm>
        <a:graphic>
          <a:graphicData uri="http://schemas.openxmlformats.org/drawingml/2006/table">
            <a:tbl>
              <a:tblPr/>
              <a:tblGrid>
                <a:gridCol w="1905000"/>
                <a:gridCol w="1600200"/>
                <a:gridCol w="16764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Threats to environmental quality and integrity managed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367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err="1" smtClean="0">
                          <a:solidFill>
                            <a:schemeClr val="tx1"/>
                          </a:solidFill>
                          <a:effectLst/>
                          <a:latin typeface="Arial" panose="020B0604020202020204" pitchFamily="34" charset="0"/>
                          <a:ea typeface="+mn-ea"/>
                          <a:cs typeface="Arial" panose="020B0604020202020204" pitchFamily="34" charset="0"/>
                        </a:rPr>
                        <a:t>Minamata</a:t>
                      </a:r>
                      <a:r>
                        <a:rPr lang="en-ZA" sz="1200" kern="1200" dirty="0" smtClean="0">
                          <a:solidFill>
                            <a:schemeClr val="tx1"/>
                          </a:solidFill>
                          <a:effectLst/>
                          <a:latin typeface="Arial" panose="020B0604020202020204" pitchFamily="34" charset="0"/>
                          <a:ea typeface="+mn-ea"/>
                          <a:cs typeface="Arial" panose="020B0604020202020204" pitchFamily="34" charset="0"/>
                        </a:rPr>
                        <a:t> Convention Impact Study approved by Cabinet and submitted to Parliament for 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p>
                      <a:pPr>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7473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facilities audited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 Waste  management</a:t>
                      </a:r>
                    </a:p>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facilities 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Conduct 5 audits per quarter</a:t>
                      </a:r>
                    </a:p>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waste audits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7620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Negative impacts on health and wellbeing minimised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7473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decrease on HCFC consumption</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(5140.2 tons baseline)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 (1028.04 tons)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Processing of HCFC Import and Export Permits 20% (1028.04 tons)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3.8% (157.9/4112.16 tons used)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9247101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24380807"/>
              </p:ext>
            </p:extLst>
          </p:nvPr>
        </p:nvGraphicFramePr>
        <p:xfrm>
          <a:off x="152400" y="762000"/>
          <a:ext cx="8839200" cy="5414590"/>
        </p:xfrm>
        <a:graphic>
          <a:graphicData uri="http://schemas.openxmlformats.org/drawingml/2006/table">
            <a:tbl>
              <a:tblPr/>
              <a:tblGrid>
                <a:gridCol w="1905000"/>
                <a:gridCol w="1600200"/>
                <a:gridCol w="16764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367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State of the Waste Report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State of the Waste Report compiled</a:t>
                      </a:r>
                    </a:p>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Advertisement for the appointment of Service Provider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Submission for approval of the TORs and advertising the tender has been routed.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There was capacity challenges in the Directorate: Chemicals and Waste Policy, Monitoring and Evaluation. Some of the Officials in the Branch were transferred to the Waste Bureau and this has left a gap in terms of Capacity to deliver on the project.</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Tender to be advertised in Quarter 2. Approval was requested for advertising Two Section 40 Specialist posts to fill the vacancy that remained. EDMS: EDMS HR162110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1367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Report for </a:t>
                      </a:r>
                      <a:r>
                        <a:rPr lang="en-ZA" sz="1200" kern="1200" dirty="0" smtClean="0">
                          <a:solidFill>
                            <a:schemeClr val="tx1"/>
                          </a:solidFill>
                          <a:effectLst/>
                          <a:latin typeface="Arial" panose="020B0604020202020204" pitchFamily="34" charset="0"/>
                          <a:ea typeface="+mn-ea"/>
                          <a:cs typeface="Arial" panose="020B0604020202020204" pitchFamily="34" charset="0"/>
                        </a:rPr>
                        <a:t>management options </a:t>
                      </a:r>
                      <a:r>
                        <a:rPr lang="en-ZA" sz="1200" kern="1200" dirty="0">
                          <a:solidFill>
                            <a:schemeClr val="tx1"/>
                          </a:solidFill>
                          <a:effectLst/>
                          <a:latin typeface="Arial" panose="020B0604020202020204" pitchFamily="34" charset="0"/>
                          <a:ea typeface="+mn-ea"/>
                          <a:cs typeface="Arial" panose="020B0604020202020204" pitchFamily="34" charset="0"/>
                        </a:rPr>
                        <a:t>on plastic waste</a:t>
                      </a:r>
                    </a:p>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Finalise the study on Plastics Material flow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Plastic Study Committee (PSC) meeting was held on the 17th May 2017 to present the draft literature review report and another PSC meeting was held on the 20th June 2017 for the presentation of the draft final report.</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project had limited time dedicated to the finalization of the report. There have also been more comments received from the industry regarding preliminary outcomes of the study</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project was given extension of 2 months with no financial implication.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3704150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42059361"/>
              </p:ext>
            </p:extLst>
          </p:nvPr>
        </p:nvGraphicFramePr>
        <p:xfrm>
          <a:off x="152400" y="762000"/>
          <a:ext cx="8839200" cy="4317310"/>
        </p:xfrm>
        <a:graphic>
          <a:graphicData uri="http://schemas.openxmlformats.org/drawingml/2006/table">
            <a:tbl>
              <a:tblPr/>
              <a:tblGrid>
                <a:gridCol w="1905000"/>
                <a:gridCol w="1600200"/>
                <a:gridCol w="16764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367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Report on Landfill disposal tax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TOR and Literature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Approval from DG for the appointment of a service provider received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ZA" sz="1200" kern="1200" dirty="0" smtClean="0">
                          <a:solidFill>
                            <a:schemeClr val="tx1"/>
                          </a:solidFill>
                          <a:effectLst/>
                          <a:latin typeface="Arial" panose="020B0604020202020204" pitchFamily="34" charset="0"/>
                          <a:ea typeface="+mn-ea"/>
                          <a:cs typeface="Arial" panose="020B0604020202020204" pitchFamily="34" charset="0"/>
                        </a:rPr>
                        <a:t>approval the BID Specification Committee.  Bid Specification Meeting held 18/05/2017. ToR has been redrafted to include all suggestions/comments and has been uploaded onto EDMS for approval. The TOR is already advertised and the closing date for accepting bids is 04/08/2017. The team is soliciting relevant materials for literature review.</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ToR had to undergo substantial changes due to the nature of the study as National Treasury had provided substantial changes/suggestions to the ToR.  The ToR had to be re-drafted to include the substantial changes and hence prolonged the process of the finalisation of the ToR.</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project team </a:t>
                      </a:r>
                      <a:r>
                        <a:rPr lang="en-ZA" sz="1200" b="0" kern="1200" dirty="0" err="1" smtClean="0">
                          <a:solidFill>
                            <a:schemeClr val="tx1"/>
                          </a:solidFill>
                          <a:effectLst/>
                          <a:latin typeface="Arial" panose="020B0604020202020204" pitchFamily="34" charset="0"/>
                          <a:ea typeface="+mn-ea"/>
                          <a:cs typeface="Arial" panose="020B0604020202020204" pitchFamily="34" charset="0"/>
                        </a:rPr>
                        <a:t>fasttracked</a:t>
                      </a:r>
                      <a:r>
                        <a:rPr lang="en-ZA" sz="1200" b="0" kern="1200" dirty="0" smtClean="0">
                          <a:solidFill>
                            <a:schemeClr val="tx1"/>
                          </a:solidFill>
                          <a:effectLst/>
                          <a:latin typeface="Arial" panose="020B0604020202020204" pitchFamily="34" charset="0"/>
                          <a:ea typeface="+mn-ea"/>
                          <a:cs typeface="Arial" panose="020B0604020202020204" pitchFamily="34" charset="0"/>
                        </a:rPr>
                        <a:t> appointment of a service provider.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6385528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66103774"/>
              </p:ext>
            </p:extLst>
          </p:nvPr>
        </p:nvGraphicFramePr>
        <p:xfrm>
          <a:off x="152400" y="762000"/>
          <a:ext cx="8839200" cy="4683070"/>
        </p:xfrm>
        <a:graphic>
          <a:graphicData uri="http://schemas.openxmlformats.org/drawingml/2006/table">
            <a:tbl>
              <a:tblPr/>
              <a:tblGrid>
                <a:gridCol w="1905000"/>
                <a:gridCol w="1600200"/>
                <a:gridCol w="1676400"/>
                <a:gridCol w="36576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367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Report on waste </a:t>
                      </a:r>
                      <a:r>
                        <a:rPr lang="en-ZA" sz="1200" kern="1200" dirty="0" smtClean="0">
                          <a:solidFill>
                            <a:schemeClr val="tx1"/>
                          </a:solidFill>
                          <a:effectLst/>
                          <a:latin typeface="Arial" panose="020B0604020202020204" pitchFamily="34" charset="0"/>
                          <a:ea typeface="+mn-ea"/>
                          <a:cs typeface="Arial" panose="020B0604020202020204" pitchFamily="34" charset="0"/>
                        </a:rPr>
                        <a:t>separation </a:t>
                      </a:r>
                      <a:r>
                        <a:rPr lang="en-ZA" sz="1200" kern="1200" dirty="0">
                          <a:solidFill>
                            <a:schemeClr val="tx1"/>
                          </a:solidFill>
                          <a:effectLst/>
                          <a:latin typeface="Arial" panose="020B0604020202020204" pitchFamily="34" charset="0"/>
                          <a:ea typeface="+mn-ea"/>
                          <a:cs typeface="Arial" panose="020B0604020202020204" pitchFamily="34" charset="0"/>
                        </a:rPr>
                        <a:t>at source compiled (incl. SEIAS)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TOR and Literature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Approval from DG for the appointment of a service provider granted as well approval from DDG for the BID Specification Committee.  Bid Specification Meeting held 18/05/2017.  ToR has been finalised.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TOR is already advertised and the closing date for accepting bids is 04/08/2017. The team is soliciting relevant materials for literature review.</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team is soliciting relevant materials for literature review.</a:t>
                      </a:r>
                    </a:p>
                    <a:p>
                      <a:pPr algn="just">
                        <a:lnSpc>
                          <a:spcPct val="100000"/>
                        </a:lnSpc>
                        <a:spcAft>
                          <a:spcPts val="0"/>
                        </a:spcAft>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contents of the ToR delayed the process as extensive consultation had to take place before finalization and loading of the submission was done, however the internal team is currently working on the literature review as the service provider appointment process is still  behind.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Internal team is currently drafting the literature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18384583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a:t>
            </a:r>
            <a:r>
              <a:rPr lang="en-ZA" altLang="en-US" sz="2000" b="1" dirty="0" smtClean="0">
                <a:solidFill>
                  <a:srgbClr val="00B050"/>
                </a:solidFill>
                <a:latin typeface="Arial" panose="020B0604020202020204" pitchFamily="34" charset="0"/>
                <a:ea typeface="+mn-ea"/>
                <a:cs typeface="+mn-cs"/>
              </a:rPr>
              <a:t>OF 2017/18 Q1 </a:t>
            </a:r>
            <a:r>
              <a:rPr lang="en-ZA" altLang="en-US" sz="2000" b="1" dirty="0">
                <a:solidFill>
                  <a:srgbClr val="00B050"/>
                </a:solidFill>
                <a:latin typeface="Arial" panose="020B0604020202020204" pitchFamily="34" charset="0"/>
                <a:ea typeface="+mn-ea"/>
                <a:cs typeface="+mn-cs"/>
              </a:rPr>
              <a:t>PROGRAMME 7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659443553"/>
              </p:ext>
            </p:extLst>
          </p:nvPr>
        </p:nvGraphicFramePr>
        <p:xfrm>
          <a:off x="152399" y="914400"/>
          <a:ext cx="8839200" cy="914400"/>
        </p:xfrm>
        <a:graphic>
          <a:graphicData uri="http://schemas.openxmlformats.org/drawingml/2006/table">
            <a:tbl>
              <a:tblPr/>
              <a:tblGrid>
                <a:gridCol w="2562875"/>
                <a:gridCol w="2266264"/>
                <a:gridCol w="2122093"/>
                <a:gridCol w="1887968"/>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17% (2/12)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50% (6/12)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33% (4/12)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(2/14)</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869824287"/>
              </p:ext>
            </p:extLst>
          </p:nvPr>
        </p:nvGraphicFramePr>
        <p:xfrm>
          <a:off x="152400" y="1981200"/>
          <a:ext cx="8763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414145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68312"/>
          </a:xfrm>
        </p:spPr>
        <p:txBody>
          <a:bodyPr/>
          <a:lstStyle/>
          <a:p>
            <a:pPr eaLnBrk="1" hangingPunct="1"/>
            <a:r>
              <a:rPr lang="en-US" altLang="en-US" sz="2000" b="1" dirty="0">
                <a:solidFill>
                  <a:srgbClr val="00B050"/>
                </a:solidFill>
                <a:latin typeface="Arial" panose="020B0604020202020204" pitchFamily="34" charset="0"/>
              </a:rPr>
              <a:t>OVERALL </a:t>
            </a:r>
            <a:r>
              <a:rPr lang="en-US" altLang="en-US" sz="2000" b="1" dirty="0" smtClean="0">
                <a:solidFill>
                  <a:srgbClr val="00B050"/>
                </a:solidFill>
                <a:latin typeface="Arial" panose="020B0604020202020204" pitchFamily="34" charset="0"/>
                <a:ea typeface="+mn-ea"/>
                <a:cs typeface="+mn-cs"/>
              </a:rPr>
              <a:t>SUMMARY OF 2017/18 Q1 DEA </a:t>
            </a:r>
            <a:r>
              <a:rPr lang="en-US" altLang="en-US" sz="2000" b="1" dirty="0">
                <a:solidFill>
                  <a:srgbClr val="00B050"/>
                </a:solidFill>
                <a:latin typeface="Arial" panose="020B0604020202020204" pitchFamily="34" charset="0"/>
                <a:ea typeface="+mn-ea"/>
                <a:cs typeface="+mn-cs"/>
              </a:rPr>
              <a:t>PERFORMANCE</a:t>
            </a:r>
          </a:p>
        </p:txBody>
      </p:sp>
      <p:graphicFrame>
        <p:nvGraphicFramePr>
          <p:cNvPr id="4" name="Group 121"/>
          <p:cNvGraphicFramePr>
            <a:graphicFrameLocks noGrp="1"/>
          </p:cNvGraphicFramePr>
          <p:nvPr>
            <p:ph idx="1"/>
            <p:extLst>
              <p:ext uri="{D42A27DB-BD31-4B8C-83A1-F6EECF244321}">
                <p14:modId xmlns:p14="http://schemas.microsoft.com/office/powerpoint/2010/main" xmlns="" val="1605881917"/>
              </p:ext>
            </p:extLst>
          </p:nvPr>
        </p:nvGraphicFramePr>
        <p:xfrm>
          <a:off x="381000" y="914400"/>
          <a:ext cx="8382000" cy="5181600"/>
        </p:xfrm>
        <a:graphic>
          <a:graphicData uri="http://schemas.openxmlformats.org/drawingml/2006/table">
            <a:tbl>
              <a:tblPr/>
              <a:tblGrid>
                <a:gridCol w="1508320"/>
                <a:gridCol w="1508321"/>
                <a:gridCol w="1759708"/>
                <a:gridCol w="1715807"/>
                <a:gridCol w="1889844"/>
              </a:tblGrid>
              <a:tr h="517266">
                <a:tc>
                  <a:txBody>
                    <a:bodyPr/>
                    <a:lstStyle/>
                    <a:p>
                      <a:pPr marL="0" algn="l"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tr>
              <a:tr h="590554">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83% (29/35)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17% (6/35)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 -</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(4/39)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Arial" pitchFamily="34" charset="0"/>
                          <a:ea typeface="+mn-ea"/>
                          <a:cs typeface="Arial" pitchFamily="34" charset="0"/>
                        </a:rPr>
                        <a:t>LACE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67% (8/12)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33% (4/12)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20902">
                <a:tc>
                  <a:txBody>
                    <a:bodyPr/>
                    <a:lstStyle/>
                    <a:p>
                      <a:pPr marL="0" algn="l" defTabSz="914400" rtl="0" eaLnBrk="1" latinLnBrk="0" hangingPunct="1">
                        <a:spcAft>
                          <a:spcPts val="0"/>
                        </a:spcAft>
                      </a:pPr>
                      <a:r>
                        <a:rPr lang="en-US" sz="1200" b="1" dirty="0" smtClean="0">
                          <a:latin typeface="Arial"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67% (12/18)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(4/18)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11% (2/18)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(4/22)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996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CC&amp;AQM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69% (11/16)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18% (3/16)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13% (2/16)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722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85% (17/20)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15% (3/20)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pPr marL="0" indent="0" algn="l" defTabSz="914400" rtl="0" eaLnBrk="1" latinLnBrk="0" hangingPunct="1">
                        <a:spcAft>
                          <a:spcPts val="0"/>
                        </a:spcAft>
                        <a:buFontTx/>
                        <a:buNone/>
                      </a:pPr>
                      <a:r>
                        <a:rPr lang="en-US" sz="1200" b="1" kern="1200" dirty="0" smtClean="0">
                          <a:solidFill>
                            <a:schemeClr val="tx1"/>
                          </a:solidFill>
                          <a:latin typeface="Arial"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52% (9/17)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24% (4/17)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24% (4/17)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61994">
                <a:tc>
                  <a:txBody>
                    <a:bodyPr/>
                    <a:lstStyle/>
                    <a:p>
                      <a:pPr marL="0" algn="l" defTabSz="914400" rtl="0" eaLnBrk="1" latinLnBrk="0" hangingPunct="1">
                        <a:spcAft>
                          <a:spcPts val="0"/>
                        </a:spcAft>
                      </a:pPr>
                      <a:r>
                        <a:rPr lang="en-US" sz="1200" b="1" dirty="0" smtClean="0">
                          <a:latin typeface="Arial"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17% (2/12)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50% (6/12)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33% (4/12)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(2/14)</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r>
                        <a:rPr lang="en-ZA" sz="1200" b="1" dirty="0" smtClean="0">
                          <a:latin typeface="Arial" pitchFamily="34" charset="0"/>
                          <a:cs typeface="Arial" pitchFamily="34" charset="0"/>
                        </a:rPr>
                        <a:t>DEA</a:t>
                      </a:r>
                      <a:endParaRPr lang="en-ZA" sz="1200" b="1" dirty="0">
                        <a:latin typeface="Arial"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68% (88/130)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(30/130)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 (12/130)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(14/144)</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xmlns="" val="3121086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000" b="1" dirty="0">
                <a:solidFill>
                  <a:srgbClr val="00B050"/>
                </a:solidFill>
                <a:latin typeface="Arial" panose="020B0604020202020204" pitchFamily="34" charset="0"/>
              </a:rPr>
              <a:t>OVERALL </a:t>
            </a:r>
            <a:r>
              <a:rPr lang="en-US" altLang="en-US" sz="2000" b="1" dirty="0" smtClean="0">
                <a:solidFill>
                  <a:srgbClr val="00B050"/>
                </a:solidFill>
                <a:latin typeface="Arial" panose="020B0604020202020204" pitchFamily="34" charset="0"/>
              </a:rPr>
              <a:t>SUMMARY OF 2017/18 </a:t>
            </a:r>
            <a:r>
              <a:rPr lang="en-US" altLang="en-US" sz="2000" b="1" dirty="0">
                <a:solidFill>
                  <a:srgbClr val="00B050"/>
                </a:solidFill>
                <a:latin typeface="Arial" panose="020B0604020202020204" pitchFamily="34" charset="0"/>
              </a:rPr>
              <a:t>Q1 DEA </a:t>
            </a:r>
            <a:r>
              <a:rPr lang="en-US" altLang="en-US" sz="2000" b="1" dirty="0" smtClean="0">
                <a:solidFill>
                  <a:srgbClr val="00B050"/>
                </a:solidFill>
                <a:latin typeface="Arial" panose="020B0604020202020204" pitchFamily="34" charset="0"/>
              </a:rPr>
              <a:t>PERFORMANCE</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306809007"/>
              </p:ext>
            </p:extLst>
          </p:nvPr>
        </p:nvGraphicFramePr>
        <p:xfrm>
          <a:off x="457200" y="990600"/>
          <a:ext cx="8077200" cy="1049338"/>
        </p:xfrm>
        <a:graphic>
          <a:graphicData uri="http://schemas.openxmlformats.org/drawingml/2006/table">
            <a:tbl>
              <a:tblPr/>
              <a:tblGrid>
                <a:gridCol w="2390956"/>
                <a:gridCol w="2053196"/>
                <a:gridCol w="1922582"/>
                <a:gridCol w="1710466"/>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68% (88/130)</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(30/130)</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 (12/130)</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(14/144)</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617153100"/>
              </p:ext>
            </p:extLst>
          </p:nvPr>
        </p:nvGraphicFramePr>
        <p:xfrm>
          <a:off x="488950" y="2130792"/>
          <a:ext cx="8229600" cy="4346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1189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68608592"/>
              </p:ext>
            </p:extLst>
          </p:nvPr>
        </p:nvGraphicFramePr>
        <p:xfrm>
          <a:off x="161366" y="838200"/>
          <a:ext cx="8830234" cy="4217088"/>
        </p:xfrm>
        <a:graphic>
          <a:graphicData uri="http://schemas.openxmlformats.org/drawingml/2006/table">
            <a:tbl>
              <a:tblPr/>
              <a:tblGrid>
                <a:gridCol w="1896034"/>
                <a:gridCol w="1600200"/>
                <a:gridCol w="1600200"/>
                <a:gridCol w="3733800"/>
              </a:tblGrid>
              <a:tr h="1784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GB" sz="1400" b="1" kern="1200" dirty="0" smtClean="0">
                          <a:solidFill>
                            <a:schemeClr val="bg1"/>
                          </a:solidFill>
                          <a:effectLst/>
                          <a:latin typeface="+mn-lt"/>
                          <a:ea typeface="+mn-ea"/>
                          <a:cs typeface="Arial" panose="020B0604020202020204" pitchFamily="34" charset="0"/>
                        </a:rPr>
                        <a:t>Secure, harmonious, transformed and conducive working environment</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9852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86030">
                <a:tc rowSpan="2">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Average number of</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days taken to resolve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disciplinary cases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90 days: Misconducts cases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 – Q4: 90 days average on Misconduct 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55 average days (387/7 finalised cases)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35227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30 days : Grievance cases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 – Q4: 30 days average on Grievances 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29 average days (290/10 finalised cases)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2319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security risk Assessment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100%</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implementation of 2016/17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100% (13/13) implementation of the 2016/17 security risk assessment recommendations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5011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Efficient and Effective Information Technology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62319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funded Master System Plan (MSP) initiatives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Funded Master System Plan (MSP) initiatives implemented as per schedule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4 Funded Master System Plan (MSP) initiatives implemented as per schedule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 of 4 MSP initiatives are on target and 1 initiative is work in progress</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pPr>
                      <a:r>
                        <a:rPr lang="en-ZA" sz="1200" b="0" kern="1200" dirty="0" smtClean="0">
                          <a:solidFill>
                            <a:schemeClr val="tx1"/>
                          </a:solidFill>
                          <a:effectLst/>
                          <a:latin typeface="Arial" panose="020B0604020202020204" pitchFamily="34" charset="0"/>
                          <a:ea typeface="+mn-ea"/>
                          <a:cs typeface="Arial" panose="020B0604020202020204" pitchFamily="34" charset="0"/>
                        </a:rPr>
                        <a:t>Project charter had to be reworked to incorporate the emerging needs. </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pPr>
                      <a:r>
                        <a:rPr lang="en-ZA" sz="1200" b="0" kern="1200" dirty="0" smtClean="0">
                          <a:solidFill>
                            <a:schemeClr val="tx1"/>
                          </a:solidFill>
                          <a:effectLst/>
                          <a:latin typeface="Arial" panose="020B0604020202020204" pitchFamily="34" charset="0"/>
                          <a:ea typeface="+mn-ea"/>
                          <a:cs typeface="Arial" panose="020B0604020202020204" pitchFamily="34" charset="0"/>
                        </a:rPr>
                        <a:t>Further engagement with SITA to speed up the process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p14="http://schemas.microsoft.com/office/powerpoint/2010/main" xmlns="" val="32350582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053C5C-E94E-4056-B424-332B4E0ABEEC}" type="slidenum">
              <a:rPr lang="en-US" altLang="en-US" smtClean="0"/>
              <a:pPr/>
              <a:t>70</a:t>
            </a:fld>
            <a:endParaRPr lang="en-US" altLang="en-US"/>
          </a:p>
        </p:txBody>
      </p:sp>
    </p:spTree>
    <p:extLst>
      <p:ext uri="{BB962C8B-B14F-4D97-AF65-F5344CB8AC3E}">
        <p14:creationId xmlns:p14="http://schemas.microsoft.com/office/powerpoint/2010/main" xmlns="" val="48658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8983082"/>
              </p:ext>
            </p:extLst>
          </p:nvPr>
        </p:nvGraphicFramePr>
        <p:xfrm>
          <a:off x="152400" y="762000"/>
          <a:ext cx="8839200" cy="4931370"/>
        </p:xfrm>
        <a:graphic>
          <a:graphicData uri="http://schemas.openxmlformats.org/drawingml/2006/table">
            <a:tbl>
              <a:tblPr/>
              <a:tblGrid>
                <a:gridCol w="1904999"/>
                <a:gridCol w="1676401"/>
                <a:gridCol w="1600200"/>
                <a:gridCol w="3657600"/>
              </a:tblGrid>
              <a:tr h="22272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Efficient</a:t>
                      </a:r>
                      <a:r>
                        <a:rPr lang="en-ZA" sz="1400" b="1" kern="1200" baseline="0" noProof="0" dirty="0" smtClean="0">
                          <a:solidFill>
                            <a:schemeClr val="bg1"/>
                          </a:solidFill>
                          <a:effectLst/>
                          <a:latin typeface="+mn-lt"/>
                          <a:ea typeface="+mn-ea"/>
                          <a:cs typeface="Arial" panose="020B0604020202020204" pitchFamily="34" charset="0"/>
                        </a:rPr>
                        <a:t> and Effective Information Technology services (continued)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41157">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5767">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Online ocean and coastal information management system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a:t>
                      </a:r>
                    </a:p>
                    <a:p>
                      <a:pPr marL="0" indent="1270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Management system refined and 3rd set</a:t>
                      </a:r>
                    </a:p>
                    <a:p>
                      <a:pPr marL="0" indent="1270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decision support tool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Core system refined and 3rd set of decision support tool (DST) developed</a:t>
                      </a:r>
                    </a:p>
                    <a:p>
                      <a:pPr marL="0" algn="l" defTabSz="457200" rtl="0" eaLnBrk="1" latinLnBrk="0" hangingPunct="1">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 The Core system has been refined and,</a:t>
                      </a:r>
                    </a:p>
                    <a:p>
                      <a:pPr algn="l">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 3rd set of decision support tool (</a:t>
                      </a:r>
                      <a:r>
                        <a:rPr lang="en-ZA" sz="1200" kern="1200" dirty="0" err="1" smtClean="0">
                          <a:solidFill>
                            <a:schemeClr val="tx1"/>
                          </a:solidFill>
                          <a:effectLst/>
                          <a:latin typeface="Arial" panose="020B0604020202020204" pitchFamily="34" charset="0"/>
                          <a:ea typeface="+mn-ea"/>
                          <a:cs typeface="Arial" panose="020B0604020202020204" pitchFamily="34" charset="0"/>
                        </a:rPr>
                        <a:t>DeST</a:t>
                      </a:r>
                      <a:r>
                        <a:rPr lang="en-ZA" sz="1200" kern="1200" dirty="0" smtClean="0">
                          <a:solidFill>
                            <a:schemeClr val="tx1"/>
                          </a:solidFill>
                          <a:effectLst/>
                          <a:latin typeface="Arial" panose="020B0604020202020204" pitchFamily="34" charset="0"/>
                          <a:ea typeface="+mn-ea"/>
                          <a:cs typeface="Arial" panose="020B0604020202020204" pitchFamily="34" charset="0"/>
                        </a:rPr>
                        <a:t>) is operational (i.e. Harmful Algal Blooms </a:t>
                      </a:r>
                    </a:p>
                    <a:p>
                      <a:pPr algn="just">
                        <a:lnSpc>
                          <a:spcPct val="100000"/>
                        </a:lnSpc>
                      </a:pPr>
                      <a:r>
                        <a:rPr lang="en-ZA" sz="1200" kern="1200" dirty="0" err="1" smtClean="0">
                          <a:solidFill>
                            <a:schemeClr val="tx1"/>
                          </a:solidFill>
                          <a:effectLst/>
                          <a:latin typeface="Arial" panose="020B0604020202020204" pitchFamily="34" charset="0"/>
                          <a:ea typeface="+mn-ea"/>
                          <a:cs typeface="Arial" panose="020B0604020202020204" pitchFamily="34" charset="0"/>
                        </a:rPr>
                        <a:t>DeST</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just">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3969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Improved profile, support and enhanced capacity for the environment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indent="12700" algn="l" defTabSz="457200" rtl="0" eaLnBrk="1" latinLnBrk="0" hangingPunct="1">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algn="l" defTabSz="457200" rtl="0" eaLnBrk="1" latinLnBrk="0" hangingPunct="1"/>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76728">
                <a:tc rowSpan="2">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media</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statements/speeches issued and opinion pieces published</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smtClean="0">
                          <a:solidFill>
                            <a:schemeClr val="tx1"/>
                          </a:solidFill>
                          <a:effectLst/>
                          <a:latin typeface="Arial" panose="020B0604020202020204" pitchFamily="34" charset="0"/>
                          <a:ea typeface="+mn-ea"/>
                          <a:cs typeface="Arial" panose="020B0604020202020204" pitchFamily="34" charset="0"/>
                        </a:rPr>
                        <a:t>140 statements /speeches </a:t>
                      </a:r>
                      <a:r>
                        <a:rPr lang="af-ZA" sz="1200" kern="1200" smtClean="0">
                          <a:solidFill>
                            <a:schemeClr val="tx1"/>
                          </a:solidFill>
                          <a:effectLst/>
                          <a:latin typeface="Arial" panose="020B0604020202020204" pitchFamily="34" charset="0"/>
                          <a:ea typeface="+mn-ea"/>
                          <a:cs typeface="Arial" panose="020B0604020202020204" pitchFamily="34" charset="0"/>
                        </a:rPr>
                        <a:t>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smtClean="0">
                          <a:solidFill>
                            <a:schemeClr val="tx1"/>
                          </a:solidFill>
                          <a:effectLst/>
                          <a:latin typeface="Arial" panose="020B0604020202020204" pitchFamily="34" charset="0"/>
                          <a:ea typeface="+mn-ea"/>
                          <a:cs typeface="Arial" panose="020B0604020202020204" pitchFamily="34" charset="0"/>
                        </a:rPr>
                        <a:t>Q1-Q4: 35 statements / speeches issued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 total of 39 media statements and speeches were published (31 media statements and 8 speeches).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447610">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  opinion pieces</a:t>
                      </a:r>
                      <a:r>
                        <a:rPr lang="af-ZA" sz="1200" kern="1200" dirty="0" smtClean="0">
                          <a:solidFill>
                            <a:schemeClr val="tx1"/>
                          </a:solidFill>
                          <a:effectLst/>
                          <a:latin typeface="Arial" panose="020B0604020202020204" pitchFamily="34" charset="0"/>
                          <a:ea typeface="+mn-ea"/>
                          <a:cs typeface="Arial" panose="020B0604020202020204" pitchFamily="34" charset="0"/>
                        </a:rPr>
                        <a:t> published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4 opinion pieces published per quarter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 </a:t>
                      </a:r>
                      <a:r>
                        <a:rPr lang="en-ZA" sz="1200" b="1" kern="1200" dirty="0" smtClean="0">
                          <a:solidFill>
                            <a:schemeClr val="tx1"/>
                          </a:solidFill>
                          <a:effectLst/>
                          <a:latin typeface="Arial" panose="020B0604020202020204" pitchFamily="34" charset="0"/>
                          <a:ea typeface="+mn-ea"/>
                          <a:cs typeface="Arial" panose="020B0604020202020204" pitchFamily="34" charset="0"/>
                        </a:rPr>
                        <a:t>opinion pieces </a:t>
                      </a:r>
                      <a:r>
                        <a:rPr lang="en-ZA" sz="1200" kern="1200" dirty="0" smtClean="0">
                          <a:solidFill>
                            <a:schemeClr val="tx1"/>
                          </a:solidFill>
                          <a:effectLst/>
                          <a:latin typeface="Arial" panose="020B0604020202020204" pitchFamily="34" charset="0"/>
                          <a:ea typeface="+mn-ea"/>
                          <a:cs typeface="Arial" panose="020B0604020202020204" pitchFamily="34" charset="0"/>
                        </a:rPr>
                        <a:t>published.</a:t>
                      </a:r>
                    </a:p>
                    <a:p>
                      <a:pPr algn="just">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"Ah, but our land is beautiful -- and precious – so look after it” in the Saturday Star</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 “Arriving at the lion-bone quota” in the Witness.</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lnSpc>
                          <a:spcPct val="100000"/>
                        </a:lnSpc>
                      </a:pPr>
                      <a:r>
                        <a:rPr lang="en-ZA" sz="1200" b="0" kern="1200" dirty="0" smtClean="0">
                          <a:solidFill>
                            <a:schemeClr val="tx1"/>
                          </a:solidFill>
                          <a:effectLst/>
                          <a:latin typeface="Arial" panose="020B0604020202020204" pitchFamily="34" charset="0"/>
                          <a:ea typeface="+mn-ea"/>
                          <a:cs typeface="Arial" panose="020B0604020202020204" pitchFamily="34" charset="0"/>
                        </a:rPr>
                        <a:t>The focus was more on coordination of events and celebrations of key environment days for the period under review </a:t>
                      </a:r>
                    </a:p>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pPr>
                      <a:r>
                        <a:rPr lang="en-ZA" sz="1200" b="0" kern="1200" dirty="0" smtClean="0">
                          <a:solidFill>
                            <a:schemeClr val="tx1"/>
                          </a:solidFill>
                          <a:effectLst/>
                          <a:latin typeface="Arial" panose="020B0604020202020204" pitchFamily="34" charset="0"/>
                          <a:ea typeface="+mn-ea"/>
                          <a:cs typeface="Arial" panose="020B0604020202020204" pitchFamily="34" charset="0"/>
                        </a:rPr>
                        <a:t>There is a catch up plan in place for the coming quarters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00738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11790999"/>
              </p:ext>
            </p:extLst>
          </p:nvPr>
        </p:nvGraphicFramePr>
        <p:xfrm>
          <a:off x="152400" y="762000"/>
          <a:ext cx="8839200" cy="5349240"/>
        </p:xfrm>
        <a:graphic>
          <a:graphicData uri="http://schemas.openxmlformats.org/drawingml/2006/table">
            <a:tbl>
              <a:tblPr/>
              <a:tblGrid>
                <a:gridCol w="1904999"/>
                <a:gridCol w="1676401"/>
                <a:gridCol w="1600200"/>
                <a:gridCol w="3657600"/>
              </a:tblGrid>
              <a:tr h="22272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Improved profile, support and enhanced capacity for the environment sector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41157">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1</a:t>
                      </a:r>
                      <a:r>
                        <a:rPr lang="en-ZA" sz="1400" b="1" kern="1200" baseline="30000" dirty="0" smtClean="0">
                          <a:solidFill>
                            <a:schemeClr val="bg1"/>
                          </a:solidFill>
                          <a:effectLst/>
                          <a:latin typeface="+mn-lt"/>
                          <a:ea typeface="+mn-ea"/>
                          <a:cs typeface="Arial" panose="020B0604020202020204" pitchFamily="34" charset="0"/>
                        </a:rPr>
                        <a:t>st</a:t>
                      </a:r>
                      <a:r>
                        <a:rPr lang="en-ZA" sz="1400" b="1" kern="1200" dirty="0" smtClean="0">
                          <a:solidFill>
                            <a:schemeClr val="bg1"/>
                          </a:solidFill>
                          <a:effectLst/>
                          <a:latin typeface="+mn-lt"/>
                          <a:ea typeface="+mn-ea"/>
                          <a:cs typeface="Arial" panose="020B0604020202020204" pitchFamily="34" charset="0"/>
                        </a:rPr>
                        <a:t> Quarter target 2017/18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1</a:t>
                      </a:r>
                      <a:r>
                        <a:rPr lang="en-GB" sz="1400" b="1" kern="1200" baseline="30000" dirty="0" smtClean="0">
                          <a:solidFill>
                            <a:schemeClr val="bg1"/>
                          </a:solidFill>
                          <a:effectLst/>
                          <a:latin typeface="+mn-lt"/>
                          <a:ea typeface="+mn-ea"/>
                          <a:cs typeface="Arial" panose="020B0604020202020204" pitchFamily="34" charset="0"/>
                        </a:rPr>
                        <a:t>st</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3820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events including Ministerial Public Participation Programme (PPP) hosts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7 Public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Participation events hosted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4 events hosted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7 events</a:t>
                      </a:r>
                      <a:r>
                        <a:rPr lang="en-ZA" sz="1200" kern="1200" dirty="0" smtClean="0">
                          <a:solidFill>
                            <a:schemeClr val="tx1"/>
                          </a:solidFill>
                          <a:effectLst/>
                          <a:latin typeface="Arial" panose="020B0604020202020204" pitchFamily="34" charset="0"/>
                          <a:ea typeface="+mn-ea"/>
                          <a:cs typeface="Arial" panose="020B0604020202020204" pitchFamily="34" charset="0"/>
                        </a:rPr>
                        <a:t> held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during the quarter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1484158">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2 interventions: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100 teachers trained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 Preparatory meetings with facilitators and provinces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Preparatory meetings </a:t>
                      </a:r>
                      <a:r>
                        <a:rPr lang="en-ZA" sz="1200" kern="1200" dirty="0" smtClean="0">
                          <a:solidFill>
                            <a:schemeClr val="tx1"/>
                          </a:solidFill>
                          <a:effectLst/>
                          <a:latin typeface="Arial" panose="020B0604020202020204" pitchFamily="34" charset="0"/>
                          <a:ea typeface="+mn-ea"/>
                          <a:cs typeface="Arial" panose="020B0604020202020204" pitchFamily="34" charset="0"/>
                        </a:rPr>
                        <a:t>held with key stakeholders  as follows: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Fundisa for Change Management Committee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Provincial Consultations; National Dept. of Basic;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Teacher Union (NAPTOSA); ETDP SETA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UNISA, Rhodes, UKZN, UCT and NWU to accredit and certification of Fundisa for Change as a short learning programme)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r h="83820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fontAlgn="ctr" latinLnBrk="0" hangingPunct="1">
                        <a:lnSpc>
                          <a:spcPct val="100000"/>
                        </a:lnSpc>
                        <a:spcAft>
                          <a:spcPts val="96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3 Environmental awareness campaigns implemented: </a:t>
                      </a:r>
                      <a:r>
                        <a:rPr lang="en-ZA" sz="1200" kern="1200" dirty="0" smtClean="0">
                          <a:solidFill>
                            <a:schemeClr val="tx1"/>
                          </a:solidFill>
                          <a:effectLst/>
                          <a:latin typeface="Arial" panose="020B0604020202020204" pitchFamily="34" charset="0"/>
                          <a:ea typeface="+mn-ea"/>
                          <a:cs typeface="Arial" panose="020B0604020202020204" pitchFamily="34" charset="0"/>
                        </a:rPr>
                        <a:t>Waste Management Campaign</a:t>
                      </a:r>
                    </a:p>
                    <a:p>
                      <a:pPr marL="0" algn="just" defTabSz="457200" rtl="0" eaLnBrk="1" fontAlgn="ctr" latinLnBrk="0" hangingPunct="1">
                        <a:lnSpc>
                          <a:spcPct val="100000"/>
                        </a:lnSpc>
                        <a:spcAft>
                          <a:spcPts val="96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Campaign</a:t>
                      </a:r>
                    </a:p>
                    <a:p>
                      <a:pPr marL="0" algn="just" defTabSz="457200" rtl="0" eaLnBrk="1" fontAlgn="ctr" latinLnBrk="0" hangingPunct="1">
                        <a:lnSpc>
                          <a:spcPct val="100000"/>
                        </a:lnSpc>
                        <a:spcAft>
                          <a:spcPts val="96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Rhino Anti-Poaching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Campaign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Q1-Q4: </a:t>
                      </a:r>
                      <a:r>
                        <a:rPr lang="en-GB" sz="1200" b="1" kern="1200" dirty="0" smtClean="0">
                          <a:solidFill>
                            <a:schemeClr val="tx1"/>
                          </a:solidFill>
                          <a:effectLst/>
                          <a:latin typeface="Arial" panose="020B0604020202020204" pitchFamily="34" charset="0"/>
                          <a:ea typeface="+mn-ea"/>
                          <a:cs typeface="Arial" panose="020B0604020202020204" pitchFamily="34" charset="0"/>
                        </a:rPr>
                        <a:t>3 Environmental</a:t>
                      </a:r>
                      <a:r>
                        <a:rPr lang="en-GB" sz="1200" b="1" kern="1200" baseline="0" dirty="0" smtClean="0">
                          <a:solidFill>
                            <a:schemeClr val="tx1"/>
                          </a:solidFill>
                          <a:effectLst/>
                          <a:latin typeface="Arial" panose="020B0604020202020204" pitchFamily="34" charset="0"/>
                          <a:ea typeface="+mn-ea"/>
                          <a:cs typeface="Arial" panose="020B0604020202020204" pitchFamily="34" charset="0"/>
                        </a:rPr>
                        <a:t> Awareness Campaigns implemented:</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Waste Management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Campaign </a:t>
                      </a:r>
                    </a:p>
                    <a:p>
                      <a:pPr marL="0" algn="just" defTabSz="457200" rtl="0" eaLnBrk="1" latinLnBrk="0" hangingPunct="1">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Climate Change Campaign</a:t>
                      </a:r>
                    </a:p>
                    <a:p>
                      <a:pPr marL="0" algn="just" defTabSz="457200" rtl="0" eaLnBrk="1" latinLnBrk="0" hangingPunct="1">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Rhino Anti-Poaching  Campaign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b="1" kern="1200" dirty="0" smtClean="0">
                          <a:solidFill>
                            <a:schemeClr val="tx1"/>
                          </a:solidFill>
                          <a:effectLst/>
                          <a:latin typeface="Arial" panose="020B0604020202020204" pitchFamily="34" charset="0"/>
                          <a:ea typeface="+mn-ea"/>
                          <a:cs typeface="Arial" panose="020B0604020202020204" pitchFamily="34" charset="0"/>
                        </a:rPr>
                        <a:t>4 Environmental Awareness Campaigns were conducted</a:t>
                      </a:r>
                    </a:p>
                    <a:p>
                      <a:pPr marL="228600" lvl="0" indent="-228600">
                        <a:buFont typeface="Arial" panose="020B0604020202020204" pitchFamily="34" charset="0"/>
                        <a:buAutoNum type="arabicParenR"/>
                      </a:pPr>
                      <a:r>
                        <a:rPr lang="en-ZA" sz="1200" b="0" kern="1200" dirty="0" smtClean="0">
                          <a:solidFill>
                            <a:schemeClr val="tx1"/>
                          </a:solidFill>
                          <a:effectLst/>
                          <a:latin typeface="Arial" panose="020B0604020202020204" pitchFamily="34" charset="0"/>
                          <a:ea typeface="+mn-ea"/>
                          <a:cs typeface="Arial" panose="020B0604020202020204" pitchFamily="34" charset="0"/>
                        </a:rPr>
                        <a:t>Waste Management Awareness Campaign</a:t>
                      </a:r>
                    </a:p>
                    <a:p>
                      <a:pPr marL="228600" lvl="0" indent="-228600">
                        <a:buFont typeface="Arial" panose="020B0604020202020204" pitchFamily="34" charset="0"/>
                        <a:buAutoNum type="arabicParenR"/>
                      </a:pPr>
                      <a:r>
                        <a:rPr lang="en-ZA" sz="1200" b="0" kern="1200" dirty="0" smtClean="0">
                          <a:solidFill>
                            <a:schemeClr val="tx1"/>
                          </a:solidFill>
                          <a:effectLst/>
                          <a:latin typeface="Arial" panose="020B0604020202020204" pitchFamily="34" charset="0"/>
                          <a:ea typeface="+mn-ea"/>
                          <a:cs typeface="Arial" panose="020B0604020202020204" pitchFamily="34" charset="0"/>
                        </a:rPr>
                        <a:t>Climate Change Awareness Campaign</a:t>
                      </a:r>
                    </a:p>
                    <a:p>
                      <a:pPr marL="228600" lvl="0" indent="-228600">
                        <a:buFont typeface="Arial" panose="020B0604020202020204" pitchFamily="34" charset="0"/>
                        <a:buAutoNum type="arabicParenR"/>
                      </a:pPr>
                      <a:r>
                        <a:rPr lang="en-ZA" sz="1200" b="0" kern="1200" dirty="0" smtClean="0">
                          <a:solidFill>
                            <a:schemeClr val="tx1"/>
                          </a:solidFill>
                          <a:effectLst/>
                          <a:latin typeface="Arial" panose="020B0604020202020204" pitchFamily="34" charset="0"/>
                          <a:ea typeface="+mn-ea"/>
                          <a:cs typeface="Arial" panose="020B0604020202020204" pitchFamily="34" charset="0"/>
                        </a:rPr>
                        <a:t>Rhino Anti-Poaching Awareness Campaign</a:t>
                      </a:r>
                    </a:p>
                    <a:p>
                      <a:pPr marL="228600" lvl="0" indent="-228600">
                        <a:buFont typeface="Arial" panose="020B0604020202020204" pitchFamily="34" charset="0"/>
                        <a:buAutoNum type="arabicParenR"/>
                      </a:pPr>
                      <a:r>
                        <a:rPr lang="en-ZA" sz="1200" b="0" kern="1200" dirty="0" smtClean="0">
                          <a:solidFill>
                            <a:schemeClr val="tx1"/>
                          </a:solidFill>
                          <a:effectLst/>
                          <a:latin typeface="Arial" panose="020B0604020202020204" pitchFamily="34" charset="0"/>
                          <a:ea typeface="+mn-ea"/>
                          <a:cs typeface="Arial" panose="020B0604020202020204" pitchFamily="34" charset="0"/>
                        </a:rPr>
                        <a:t>Marine Awareness Campaign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p14="http://schemas.microsoft.com/office/powerpoint/2010/main" xmlns="" val="2046799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11114</TotalTime>
  <Words>11303</Words>
  <Application>Microsoft Office PowerPoint</Application>
  <PresentationFormat>On-screen Show (4:3)</PresentationFormat>
  <Paragraphs>2024</Paragraphs>
  <Slides>70</Slides>
  <Notes>53</Notes>
  <HiddenSlides>0</HiddenSlides>
  <MMClips>0</MMClips>
  <ScaleCrop>false</ScaleCrop>
  <HeadingPairs>
    <vt:vector size="4" baseType="variant">
      <vt:variant>
        <vt:lpstr>Theme</vt:lpstr>
      </vt:variant>
      <vt:variant>
        <vt:i4>12</vt:i4>
      </vt:variant>
      <vt:variant>
        <vt:lpstr>Slide Titles</vt:lpstr>
      </vt:variant>
      <vt:variant>
        <vt:i4>70</vt:i4>
      </vt:variant>
    </vt:vector>
  </HeadingPairs>
  <TitlesOfParts>
    <vt:vector size="82" baseType="lpstr">
      <vt:lpstr>Default Design</vt:lpstr>
      <vt:lpstr>1_Default Design</vt:lpstr>
      <vt:lpstr>3_Office Theme</vt:lpstr>
      <vt:lpstr>4_Office Theme</vt:lpstr>
      <vt:lpstr>2_Office Theme</vt:lpstr>
      <vt:lpstr>6_Office Theme</vt:lpstr>
      <vt:lpstr>8_Office Theme</vt:lpstr>
      <vt:lpstr>9_Office Theme</vt:lpstr>
      <vt:lpstr>10_Office Theme</vt:lpstr>
      <vt:lpstr>11_Office Theme</vt:lpstr>
      <vt:lpstr>12_Office Theme</vt:lpstr>
      <vt:lpstr>5_Office Theme</vt:lpstr>
      <vt:lpstr> Department of Environmental Affairs  2017/18  1st Quarter Performance Report</vt:lpstr>
      <vt:lpstr>Slide 2</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OVERALL SUMMARY OF 2017/18 Q1 PROGRAMME 1 PERFORMANCE </vt:lpstr>
      <vt:lpstr>Slide 16</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OVERALL SUMMARY OF 2017/18 Q1 PROGRAMME 2 PERFORMANCE </vt:lpstr>
      <vt:lpstr>Slide 23</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OVERALL SUMMARY OF 2017/18 Q1  PROGRAMME 3 PERFORMANCE </vt:lpstr>
      <vt:lpstr>Slide 33</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OVERALL SUMMARY OF 2017/18 Q1 PROGRAMME 4 PERFORMANCE </vt:lpstr>
      <vt:lpstr>Slide 42</vt:lpstr>
      <vt:lpstr>PROGRAMME 5 : BIODIVERSITY AND CONSERVATION </vt:lpstr>
      <vt:lpstr>PROGRAMME 5 : BIODIVERSITY AND CONSERVATION </vt:lpstr>
      <vt:lpstr>PROGRAMME 5 : BIODIVERSITY AND CONSERVATION </vt:lpstr>
      <vt:lpstr>PROGRAMME 5 : BIODIVERSITY AND CONSERVATION </vt:lpstr>
      <vt:lpstr>PROGRAMME 5 : BIODIVERSITY AND CONSERVATION </vt:lpstr>
      <vt:lpstr>PROGRAMME 5 : BIODIVERSITY AND CONSERVATION </vt:lpstr>
      <vt:lpstr>OVERALL SUMMARY OF 2017/18 Q1 PROGRAMME 5 PERFORMANCE </vt:lpstr>
      <vt:lpstr> PROGRAMME 6: ENVIRONMENTAL PROGRAMMES </vt:lpstr>
      <vt:lpstr>PROGRAMME 6 :ENVIRONMENTAL PROGRAMMES </vt:lpstr>
      <vt:lpstr>PROGRAMME 6 :ENVIRONMENTAL PROGRAMMES </vt:lpstr>
      <vt:lpstr>PROGRAMME 6 :ENVIRONMENTAL PROGRAMMES </vt:lpstr>
      <vt:lpstr>PROGRAMME 6 :ENVIRONMENTAL PROGRAMMES </vt:lpstr>
      <vt:lpstr>PROGRAMME 6 :ENVIRONMENTAL PROGRAMMES </vt:lpstr>
      <vt:lpstr>PROGRAMME 6 :ENVIRONMENTAL PROGRAMMES </vt:lpstr>
      <vt:lpstr>PROGRAMME 6 :ENVIRONMENTAL PROGRAMMES </vt:lpstr>
      <vt:lpstr>OVERALL SUMMARY OF 2017/18 Q1 PROGRAMME 6 PERFORMANCE </vt:lpstr>
      <vt:lpstr>Slide 59</vt:lpstr>
      <vt:lpstr>PROGRAMME 7: CHEMICALS AND WASTE MANAGEMENT </vt:lpstr>
      <vt:lpstr>PROGRAMME 7: CHEMICALS AND WASTE MANAGEMENT </vt:lpstr>
      <vt:lpstr>PROGRAMME 7: CHEMICALS AND WASTE MANAGEMENT </vt:lpstr>
      <vt:lpstr>PROGRAMME 7: CHEMICALS AND WASTE MANAGEMENT </vt:lpstr>
      <vt:lpstr>PROGRAMME 7: CHEMICALS AND WASTE MANAGEMENT </vt:lpstr>
      <vt:lpstr>PROGRAMME 7: CHEMICALS AND WASTE MANAGEMENT </vt:lpstr>
      <vt:lpstr>PROGRAMME 7: CHEMICALS AND WASTE MANAGEMENT </vt:lpstr>
      <vt:lpstr>OVERALL SUMMARY OF 2017/18 Q1 PROGRAMME 7 PERFORMANCE </vt:lpstr>
      <vt:lpstr>OVERALL SUMMARY OF 2017/18 Q1 DEA PERFORMANCE</vt:lpstr>
      <vt:lpstr>OVERALL SUMMARY OF 2017/18 Q1 DEA PERFORMANCE</vt:lpstr>
      <vt:lpstr>Slide 70</vt:lpstr>
    </vt:vector>
  </TitlesOfParts>
  <Company>Enviromental Affairs and Tourism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PUMZA</cp:lastModifiedBy>
  <cp:revision>1195</cp:revision>
  <cp:lastPrinted>2013-02-18T11:33:32Z</cp:lastPrinted>
  <dcterms:created xsi:type="dcterms:W3CDTF">2009-07-14T13:35:59Z</dcterms:created>
  <dcterms:modified xsi:type="dcterms:W3CDTF">2017-09-14T08:57:19Z</dcterms:modified>
</cp:coreProperties>
</file>