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6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8604" cy="4618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60" y="3"/>
            <a:ext cx="3038604" cy="4618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BD43F-DC61-4ADA-943C-167F6C451B07}" type="datetimeFigureOut">
              <a:rPr lang="en-ZA" smtClean="0"/>
              <a:pPr/>
              <a:t>2017/09/14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714"/>
            <a:ext cx="3038604" cy="4618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60" y="8772714"/>
            <a:ext cx="3038604" cy="4618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5D56E-89A5-4237-B5AA-B206F63B84A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189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FD3E9-05B6-4752-94C6-0A96B72296A8}" type="datetimeFigureOut">
              <a:rPr lang="en-ZA" smtClean="0"/>
              <a:pPr/>
              <a:t>2017/09/14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F1512-988C-4780-987B-5E3BD0AE28E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8046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A4467F8-E16E-4A46-8955-D96AEDBE3093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1593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62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F5F8-EEB8-444F-85C0-FF61EF7E87C9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2017/09/14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74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AA5A-2F7C-45C5-9EB2-EAA9D00BB36B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2017/09/14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49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6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67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70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07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37CD-BA57-4DE5-AB94-B62B8E53119F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2017/09/14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948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6B46-C1BC-454C-B06C-0FB6AFF437C7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2017/09/14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70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0CE7-36DD-46C3-9793-81A295D8C6A5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2017/09/14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50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3081-37FB-4069-8E4D-528218E1B0B9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2017/09/14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044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66CB-D08C-4423-92F0-39016B9CD504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2017/09/14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24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341438"/>
            <a:ext cx="8713788" cy="45878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+mn-lt"/>
              </a:rPr>
              <a:t>DBE/SRSA PRESENTATION TO THE PORTFOLIO COMMITTEE ON SPORTS AND RECREATION</a:t>
            </a:r>
            <a:br>
              <a:rPr lang="en-US" altLang="en-U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+mn-lt"/>
              </a:rPr>
              <a:t>12 SEPTEMBER 2017</a:t>
            </a:r>
            <a:endParaRPr lang="en-GB" altLang="en-US" sz="4000" b="1" dirty="0" smtClean="0">
              <a:solidFill>
                <a:srgbClr val="006600"/>
              </a:solidFill>
            </a:endParaRPr>
          </a:p>
        </p:txBody>
      </p:sp>
      <p:pic>
        <p:nvPicPr>
          <p:cNvPr id="28675" name="Picture 1" descr="DBE_Spo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3384550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0AA1430-6136-4FAC-B8F2-020C18D8E41D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4555296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chemeClr val="accent2">
                    <a:lumMod val="75000"/>
                  </a:schemeClr>
                </a:solidFill>
              </a:rPr>
              <a:t>PLANS TO REVIEW THE MoU 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ZA" altLang="en-US" sz="2400" dirty="0">
                <a:solidFill>
                  <a:prstClr val="black"/>
                </a:solidFill>
              </a:rPr>
              <a:t>DBE and SRSA have started the </a:t>
            </a:r>
            <a:r>
              <a:rPr lang="en-ZA" altLang="en-US" sz="2400" dirty="0" smtClean="0">
                <a:solidFill>
                  <a:prstClr val="black"/>
                </a:solidFill>
              </a:rPr>
              <a:t> </a:t>
            </a:r>
            <a:r>
              <a:rPr lang="en-ZA" altLang="en-US" sz="2400" b="1" dirty="0" err="1" smtClean="0">
                <a:solidFill>
                  <a:prstClr val="black"/>
                </a:solidFill>
              </a:rPr>
              <a:t>MoU</a:t>
            </a:r>
            <a:r>
              <a:rPr lang="en-ZA" altLang="en-US" sz="2400" b="1" dirty="0" smtClean="0">
                <a:solidFill>
                  <a:prstClr val="black"/>
                </a:solidFill>
              </a:rPr>
              <a:t> review </a:t>
            </a:r>
            <a:r>
              <a:rPr lang="en-ZA" altLang="en-US" sz="2400" dirty="0">
                <a:solidFill>
                  <a:prstClr val="black"/>
                </a:solidFill>
              </a:rPr>
              <a:t>process</a:t>
            </a:r>
          </a:p>
          <a:p>
            <a:pPr lvl="0">
              <a:lnSpc>
                <a:spcPct val="150000"/>
              </a:lnSpc>
            </a:pPr>
            <a:r>
              <a:rPr lang="en-ZA" altLang="en-US" sz="2400" dirty="0">
                <a:solidFill>
                  <a:prstClr val="black"/>
                </a:solidFill>
              </a:rPr>
              <a:t>The </a:t>
            </a:r>
            <a:r>
              <a:rPr lang="en-ZA" altLang="en-US" sz="2400" b="1" dirty="0">
                <a:solidFill>
                  <a:prstClr val="black"/>
                </a:solidFill>
              </a:rPr>
              <a:t>number of codes </a:t>
            </a:r>
            <a:r>
              <a:rPr lang="en-ZA" altLang="en-US" sz="2400" dirty="0">
                <a:solidFill>
                  <a:prstClr val="black"/>
                </a:solidFill>
              </a:rPr>
              <a:t>offered to be considered</a:t>
            </a:r>
          </a:p>
          <a:p>
            <a:pPr lvl="0">
              <a:lnSpc>
                <a:spcPct val="150000"/>
              </a:lnSpc>
            </a:pPr>
            <a:r>
              <a:rPr lang="en-ZA" altLang="en-US" sz="2400" dirty="0">
                <a:solidFill>
                  <a:prstClr val="black"/>
                </a:solidFill>
              </a:rPr>
              <a:t>The </a:t>
            </a:r>
            <a:r>
              <a:rPr lang="en-ZA" altLang="en-US" sz="2400" b="1" dirty="0">
                <a:solidFill>
                  <a:prstClr val="black"/>
                </a:solidFill>
              </a:rPr>
              <a:t>role</a:t>
            </a:r>
            <a:r>
              <a:rPr lang="en-ZA" altLang="en-US" sz="2400" dirty="0">
                <a:solidFill>
                  <a:prstClr val="black"/>
                </a:solidFill>
              </a:rPr>
              <a:t> of School Code Structures to be reviewed</a:t>
            </a:r>
          </a:p>
          <a:p>
            <a:pPr lvl="0">
              <a:lnSpc>
                <a:spcPct val="150000"/>
              </a:lnSpc>
            </a:pPr>
            <a:r>
              <a:rPr lang="en-ZA" altLang="en-US" sz="2400" b="1" dirty="0">
                <a:solidFill>
                  <a:prstClr val="black"/>
                </a:solidFill>
              </a:rPr>
              <a:t>Conflict of Interest </a:t>
            </a:r>
            <a:r>
              <a:rPr lang="en-ZA" altLang="en-US" sz="2400" dirty="0">
                <a:solidFill>
                  <a:prstClr val="black"/>
                </a:solidFill>
              </a:rPr>
              <a:t>of National, Provincial and District officials in education to be addressed</a:t>
            </a:r>
          </a:p>
          <a:p>
            <a:pPr lvl="0">
              <a:lnSpc>
                <a:spcPct val="150000"/>
              </a:lnSpc>
            </a:pPr>
            <a:r>
              <a:rPr lang="en-ZA" altLang="en-US" sz="2400" dirty="0">
                <a:solidFill>
                  <a:prstClr val="black"/>
                </a:solidFill>
              </a:rPr>
              <a:t>The nature of the </a:t>
            </a:r>
            <a:r>
              <a:rPr lang="en-ZA" altLang="en-US" sz="2400" b="1" dirty="0">
                <a:solidFill>
                  <a:prstClr val="black"/>
                </a:solidFill>
              </a:rPr>
              <a:t>National Championships </a:t>
            </a:r>
            <a:r>
              <a:rPr lang="en-ZA" altLang="en-US" sz="2400" dirty="0">
                <a:solidFill>
                  <a:prstClr val="black"/>
                </a:solidFill>
              </a:rPr>
              <a:t>is being reviewed</a:t>
            </a:r>
          </a:p>
          <a:p>
            <a:pPr lvl="0">
              <a:lnSpc>
                <a:spcPct val="150000"/>
              </a:lnSpc>
            </a:pPr>
            <a:r>
              <a:rPr lang="en-ZA" altLang="en-US" sz="2400" b="1" dirty="0">
                <a:solidFill>
                  <a:prstClr val="black"/>
                </a:solidFill>
              </a:rPr>
              <a:t>Sponsored tournaments </a:t>
            </a:r>
            <a:r>
              <a:rPr lang="en-ZA" altLang="en-US" sz="2400" dirty="0">
                <a:solidFill>
                  <a:prstClr val="black"/>
                </a:solidFill>
              </a:rPr>
              <a:t>to be reviewed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73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4584" y="227014"/>
            <a:ext cx="8939336" cy="1143000"/>
          </a:xfrm>
        </p:spPr>
        <p:txBody>
          <a:bodyPr>
            <a:noAutofit/>
          </a:bodyPr>
          <a:lstStyle/>
          <a:p>
            <a:r>
              <a:rPr lang="en-US" altLang="en-US" sz="2800" b="1" dirty="0">
                <a:solidFill>
                  <a:schemeClr val="accent2">
                    <a:lumMod val="75000"/>
                  </a:schemeClr>
                </a:solidFill>
              </a:rPr>
              <a:t>PRIORITY AREAS ON REVIEWING SCHOOL SPORT PROGRAMME</a:t>
            </a:r>
            <a:r>
              <a:rPr lang="en-GB" altLang="en-US" sz="2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altLang="en-US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015"/>
            <a:ext cx="8229600" cy="4756150"/>
          </a:xfrm>
        </p:spPr>
        <p:txBody>
          <a:bodyPr/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prstClr val="black"/>
                </a:solidFill>
              </a:rPr>
              <a:t>POLICY RELATED</a:t>
            </a:r>
            <a:r>
              <a:rPr lang="en-US" sz="2400" dirty="0">
                <a:solidFill>
                  <a:prstClr val="black"/>
                </a:solidFill>
              </a:rPr>
              <a:t>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</a:rPr>
              <a:t>Inclusion of Combat Sports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</a:rPr>
              <a:t>Roles and responsibilities of SGB’s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</a:rPr>
              <a:t>School Sports policy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</a:rPr>
              <a:t>Sport focused school model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</a:rPr>
              <a:t>Physical Education implementation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prstClr val="black"/>
                </a:solidFill>
              </a:rPr>
              <a:t>MEMORANDUM OF UNDERSTANDING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</a:rPr>
              <a:t>School Sport Code Coordinating Structures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</a:rPr>
              <a:t>Inter and Intra School Sport participation (Level 1-3)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</a:rPr>
              <a:t>Allocation of Funding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</a:rPr>
              <a:t>Teachers’ incentives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</a:rPr>
              <a:t>Building of Sports Facilities in schools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</a:rPr>
              <a:t>Inclusion of the Sports Code in the MoU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6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227014"/>
            <a:ext cx="8589640" cy="1143000"/>
          </a:xfrm>
        </p:spPr>
        <p:txBody>
          <a:bodyPr>
            <a:noAutofit/>
          </a:bodyPr>
          <a:lstStyle/>
          <a:p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PRIORITY AREAS ON REVIEWING </a:t>
            </a:r>
            <a:r>
              <a:rPr lang="en-US" altLang="en-US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3200" b="1" dirty="0" smtClean="0">
                <a:solidFill>
                  <a:schemeClr val="accent2">
                    <a:lumMod val="75000"/>
                  </a:schemeClr>
                </a:solidFill>
              </a:rPr>
              <a:t>SCHOOL SPORT PROGRAMME…</a:t>
            </a:r>
            <a:r>
              <a:rPr lang="en-GB" altLang="en-US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altLang="en-US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014"/>
            <a:ext cx="8229600" cy="4756150"/>
          </a:xfrm>
        </p:spPr>
        <p:txBody>
          <a:bodyPr>
            <a:normAutofit fontScale="92500" lnSpcReduction="10000"/>
          </a:bodyPr>
          <a:lstStyle/>
          <a:p>
            <a:pPr marL="457200" indent="-457200" algn="just" fontAlgn="auto">
              <a:spcAft>
                <a:spcPts val="0"/>
              </a:spcAft>
              <a:buFont typeface="+mj-lt"/>
              <a:buAutoNum type="arabicParenR" startAt="3"/>
              <a:defRPr/>
            </a:pPr>
            <a:r>
              <a:rPr lang="en-US" sz="2800" b="1" dirty="0">
                <a:solidFill>
                  <a:prstClr val="black"/>
                </a:solidFill>
              </a:rPr>
              <a:t>NATIONAL SCHOOL SPORT CHAMPIONSHIPS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en-ZA" sz="2400" dirty="0">
                <a:solidFill>
                  <a:prstClr val="black"/>
                </a:solidFill>
              </a:rPr>
              <a:t>A predictable, repetitive, competition is proposed. Consider LTPD, COSSASA and ISF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en-ZA" sz="2400" dirty="0">
                <a:solidFill>
                  <a:prstClr val="black"/>
                </a:solidFill>
              </a:rPr>
              <a:t>As </a:t>
            </a:r>
            <a:r>
              <a:rPr lang="en-ZA" sz="2400" dirty="0" smtClean="0">
                <a:solidFill>
                  <a:prstClr val="black"/>
                </a:solidFill>
              </a:rPr>
              <a:t>a principle </a:t>
            </a:r>
            <a:r>
              <a:rPr lang="en-ZA" sz="2400" dirty="0">
                <a:solidFill>
                  <a:prstClr val="black"/>
                </a:solidFill>
              </a:rPr>
              <a:t>it should consist of:</a:t>
            </a:r>
          </a:p>
          <a:p>
            <a:pPr lvl="2" algn="just" fontAlgn="auto">
              <a:spcAft>
                <a:spcPts val="0"/>
              </a:spcAft>
              <a:defRPr/>
            </a:pPr>
            <a:r>
              <a:rPr lang="en-ZA" sz="2000" dirty="0">
                <a:solidFill>
                  <a:prstClr val="black"/>
                </a:solidFill>
              </a:rPr>
              <a:t>1. </a:t>
            </a:r>
            <a:r>
              <a:rPr lang="en-ZA" sz="2000" b="1" dirty="0">
                <a:solidFill>
                  <a:prstClr val="black"/>
                </a:solidFill>
              </a:rPr>
              <a:t>Apex codes </a:t>
            </a:r>
            <a:r>
              <a:rPr lang="en-ZA" sz="2000" dirty="0">
                <a:solidFill>
                  <a:prstClr val="black"/>
                </a:solidFill>
              </a:rPr>
              <a:t>and two other codes</a:t>
            </a:r>
          </a:p>
          <a:p>
            <a:pPr lvl="2" algn="just" fontAlgn="auto">
              <a:spcAft>
                <a:spcPts val="0"/>
              </a:spcAft>
              <a:defRPr/>
            </a:pPr>
            <a:r>
              <a:rPr lang="en-ZA" sz="2000" dirty="0">
                <a:solidFill>
                  <a:prstClr val="black"/>
                </a:solidFill>
              </a:rPr>
              <a:t>2.Maximum of </a:t>
            </a:r>
            <a:r>
              <a:rPr lang="en-ZA" sz="2000" b="1" dirty="0">
                <a:solidFill>
                  <a:prstClr val="black"/>
                </a:solidFill>
              </a:rPr>
              <a:t>three age groups</a:t>
            </a:r>
            <a:r>
              <a:rPr lang="en-ZA" sz="2000" dirty="0">
                <a:solidFill>
                  <a:prstClr val="black"/>
                </a:solidFill>
              </a:rPr>
              <a:t>, </a:t>
            </a:r>
            <a:r>
              <a:rPr lang="en-ZA" sz="2000" b="1" dirty="0">
                <a:solidFill>
                  <a:prstClr val="black"/>
                </a:solidFill>
              </a:rPr>
              <a:t>male and female </a:t>
            </a:r>
            <a:r>
              <a:rPr lang="en-ZA" sz="2000" dirty="0">
                <a:solidFill>
                  <a:prstClr val="black"/>
                </a:solidFill>
              </a:rPr>
              <a:t>and </a:t>
            </a:r>
            <a:r>
              <a:rPr lang="en-ZA" sz="2000" b="1" dirty="0">
                <a:solidFill>
                  <a:prstClr val="black"/>
                </a:solidFill>
              </a:rPr>
              <a:t>disabled</a:t>
            </a:r>
          </a:p>
          <a:p>
            <a:pPr lvl="2" algn="just" fontAlgn="auto">
              <a:spcAft>
                <a:spcPts val="0"/>
              </a:spcAft>
              <a:defRPr/>
            </a:pPr>
            <a:r>
              <a:rPr lang="en-ZA" sz="2000" dirty="0">
                <a:solidFill>
                  <a:prstClr val="black"/>
                </a:solidFill>
              </a:rPr>
              <a:t>3. Alignment of </a:t>
            </a:r>
            <a:r>
              <a:rPr lang="en-ZA" sz="2000" b="1" dirty="0">
                <a:solidFill>
                  <a:prstClr val="black"/>
                </a:solidFill>
              </a:rPr>
              <a:t>National Federations </a:t>
            </a:r>
            <a:r>
              <a:rPr lang="en-ZA" sz="2000" dirty="0">
                <a:solidFill>
                  <a:prstClr val="black"/>
                </a:solidFill>
              </a:rPr>
              <a:t>and School Sport Code Structures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en-ZA" sz="2400" b="1" dirty="0">
                <a:solidFill>
                  <a:prstClr val="black"/>
                </a:solidFill>
              </a:rPr>
              <a:t>Winter Codes </a:t>
            </a:r>
            <a:r>
              <a:rPr lang="en-ZA" sz="2400" dirty="0">
                <a:solidFill>
                  <a:prstClr val="black"/>
                </a:solidFill>
              </a:rPr>
              <a:t>– Netball, Rugby, Football, for males and females.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en-ZA" sz="2400" b="1" dirty="0">
                <a:solidFill>
                  <a:prstClr val="black"/>
                </a:solidFill>
              </a:rPr>
              <a:t>Summer Codes </a:t>
            </a:r>
            <a:r>
              <a:rPr lang="en-ZA" sz="2400" dirty="0">
                <a:solidFill>
                  <a:prstClr val="black"/>
                </a:solidFill>
              </a:rPr>
              <a:t>– Cricket and Chess (non apex).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en-ZA" sz="2400" b="1" dirty="0">
                <a:solidFill>
                  <a:prstClr val="black"/>
                </a:solidFill>
              </a:rPr>
              <a:t>Autumn </a:t>
            </a:r>
            <a:r>
              <a:rPr lang="en-ZA" sz="2400" dirty="0">
                <a:solidFill>
                  <a:prstClr val="black"/>
                </a:solidFill>
              </a:rPr>
              <a:t>– Athletics and Aquatics(non apex).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en-ZA" sz="2400" b="1" dirty="0">
                <a:solidFill>
                  <a:prstClr val="black"/>
                </a:solidFill>
              </a:rPr>
              <a:t>Indigenous Games Codes </a:t>
            </a:r>
            <a:r>
              <a:rPr lang="en-ZA" sz="2400" dirty="0">
                <a:solidFill>
                  <a:prstClr val="black"/>
                </a:solidFill>
              </a:rPr>
              <a:t>for Schools to be incorporated into the IG Festival in September 2018.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6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WORK PLAN AND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PROGRESS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96753"/>
            <a:ext cx="8712968" cy="47468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16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3600" b="1" dirty="0">
                <a:solidFill>
                  <a:schemeClr val="accent2">
                    <a:lumMod val="75000"/>
                  </a:schemeClr>
                </a:solidFill>
              </a:rPr>
              <a:t>RECOMMENDATIONS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>
            <a:normAutofit/>
          </a:bodyPr>
          <a:lstStyle/>
          <a:p>
            <a:pPr algn="just"/>
            <a:r>
              <a:rPr lang="en-ZA" altLang="en-US" sz="2000" b="1" dirty="0"/>
              <a:t>Costed </a:t>
            </a:r>
            <a:r>
              <a:rPr lang="en-ZA" altLang="en-US" sz="2000" dirty="0"/>
              <a:t>and financially prudent </a:t>
            </a:r>
            <a:r>
              <a:rPr lang="en-ZA" altLang="en-US" sz="2000" b="1" dirty="0"/>
              <a:t>business plan </a:t>
            </a:r>
            <a:r>
              <a:rPr lang="en-ZA" altLang="en-US" sz="2000" dirty="0"/>
              <a:t>that will address the current financial challenges for the School Sport Programme at local level</a:t>
            </a:r>
          </a:p>
          <a:p>
            <a:pPr algn="just"/>
            <a:r>
              <a:rPr lang="en-ZA" altLang="en-US" sz="2000" dirty="0"/>
              <a:t>This will require </a:t>
            </a:r>
            <a:r>
              <a:rPr lang="en-ZA" altLang="en-US" sz="2000" b="1" dirty="0"/>
              <a:t>joint planning sessions </a:t>
            </a:r>
            <a:r>
              <a:rPr lang="en-ZA" altLang="en-US" sz="2000" dirty="0"/>
              <a:t>between DBE and SRSA and consultation with key stakeholders</a:t>
            </a:r>
          </a:p>
          <a:p>
            <a:pPr algn="just"/>
            <a:r>
              <a:rPr lang="en-ZA" altLang="en-US" sz="2000" dirty="0"/>
              <a:t>Five year </a:t>
            </a:r>
            <a:r>
              <a:rPr lang="en-ZA" altLang="en-US" sz="2000" b="1" dirty="0"/>
              <a:t>School Sport Calendar </a:t>
            </a:r>
            <a:r>
              <a:rPr lang="en-ZA" altLang="en-US" sz="2000" dirty="0"/>
              <a:t>for  predictability of all school sport activities</a:t>
            </a:r>
          </a:p>
          <a:p>
            <a:pPr algn="just"/>
            <a:r>
              <a:rPr lang="en-ZA" altLang="en-US" sz="2000" dirty="0"/>
              <a:t>Step by step </a:t>
            </a:r>
            <a:r>
              <a:rPr lang="en-ZA" altLang="en-US" sz="2000" b="1" dirty="0"/>
              <a:t>guide</a:t>
            </a:r>
            <a:r>
              <a:rPr lang="en-ZA" altLang="en-US" sz="2000" dirty="0"/>
              <a:t> to assist struggling district officials on the role they need to play in the implementation of school sport programme</a:t>
            </a:r>
          </a:p>
          <a:p>
            <a:pPr algn="just"/>
            <a:r>
              <a:rPr lang="en-ZA" altLang="en-US" sz="2000" b="1" dirty="0"/>
              <a:t>Functional</a:t>
            </a:r>
            <a:r>
              <a:rPr lang="en-ZA" altLang="en-US" sz="2000" dirty="0"/>
              <a:t> school sport structures</a:t>
            </a:r>
          </a:p>
          <a:p>
            <a:pPr algn="just"/>
            <a:r>
              <a:rPr lang="en-ZA" altLang="en-US" sz="2000" dirty="0"/>
              <a:t>Sound </a:t>
            </a:r>
            <a:r>
              <a:rPr lang="en-ZA" altLang="en-US" sz="2000" b="1" dirty="0"/>
              <a:t>monitoring plans </a:t>
            </a:r>
            <a:r>
              <a:rPr lang="en-ZA" altLang="en-US" sz="2000" dirty="0"/>
              <a:t>that will ensure mass participation takes place at school and local levels</a:t>
            </a:r>
          </a:p>
          <a:p>
            <a:pPr lvl="1" algn="just"/>
            <a:r>
              <a:rPr lang="en-ZA" altLang="en-US" sz="2000" dirty="0"/>
              <a:t>Advocacy for intra-school sport programme</a:t>
            </a:r>
          </a:p>
          <a:p>
            <a:pPr lvl="1" algn="just"/>
            <a:r>
              <a:rPr lang="en-ZA" altLang="en-US" sz="2000" dirty="0"/>
              <a:t>Mini tournaments taking place at ward/circuit levels</a:t>
            </a:r>
          </a:p>
          <a:p>
            <a:pPr lvl="1" algn="just"/>
            <a:r>
              <a:rPr lang="en-ZA" altLang="en-US" sz="2000" dirty="0"/>
              <a:t>Focus on Indigenous Games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2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0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PRESENTATION OUTLINE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ZA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Purpose							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Implementation of the MoU DBE and SRSA 			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Sport facilities and Partners				</a:t>
            </a:r>
            <a:r>
              <a:rPr lang="en-ZA" altLang="en-US" sz="1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7</a:t>
            </a:r>
            <a:endParaRPr lang="en-ZA" altLang="en-US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ZA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2017/18- 18/19 Budget allocation for school sport		</a:t>
            </a:r>
            <a:r>
              <a:rPr lang="en-ZA" altLang="en-US" sz="1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8</a:t>
            </a:r>
            <a:endParaRPr lang="en-ZA" altLang="en-US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ZA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Challenges and Remedial Measures			</a:t>
            </a:r>
            <a:r>
              <a:rPr lang="en-ZA" altLang="en-US" sz="1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9</a:t>
            </a:r>
            <a:endParaRPr lang="en-ZA" altLang="en-US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ZA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MoU Review Process					</a:t>
            </a:r>
            <a:r>
              <a:rPr lang="en-ZA" altLang="en-US" sz="1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10</a:t>
            </a:r>
            <a:endParaRPr lang="en-ZA" altLang="en-US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ZA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Work Plan and Progress					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Recommendations					</a:t>
            </a:r>
            <a:r>
              <a:rPr lang="en-ZA" altLang="en-US" sz="1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14</a:t>
            </a:r>
            <a:endParaRPr lang="en-ZA" altLang="en-US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ZA" altLang="en-US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Conclusion						</a:t>
            </a:r>
            <a:r>
              <a:rPr lang="en-ZA" altLang="en-US" sz="1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15</a:t>
            </a:r>
            <a:endParaRPr lang="en-ZA" altLang="en-US" sz="1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9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3"/>
          </a:xfrm>
        </p:spPr>
        <p:txBody>
          <a:bodyPr>
            <a:normAutofit fontScale="90000"/>
          </a:bodyPr>
          <a:lstStyle/>
          <a:p>
            <a:r>
              <a:rPr lang="en-US" b="1" kern="0" dirty="0">
                <a:solidFill>
                  <a:schemeClr val="accent2">
                    <a:lumMod val="75000"/>
                  </a:schemeClr>
                </a:solidFill>
              </a:rPr>
              <a:t>PURPOSE</a:t>
            </a:r>
            <a:r>
              <a:rPr lang="en-US" kern="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kern="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en-US" sz="4400" dirty="0"/>
              <a:t>To </a:t>
            </a:r>
            <a:r>
              <a:rPr lang="en-US" altLang="en-US" sz="4400" b="1" dirty="0"/>
              <a:t>brief </a:t>
            </a:r>
            <a:r>
              <a:rPr lang="en-US" altLang="en-US" sz="4400" dirty="0"/>
              <a:t>the Portfolio Committee on Sport and Recreation on </a:t>
            </a:r>
            <a:r>
              <a:rPr lang="en-US" altLang="en-US" sz="4400" b="1" dirty="0"/>
              <a:t>progress</a:t>
            </a:r>
            <a:r>
              <a:rPr lang="en-US" altLang="en-US" sz="4400" dirty="0"/>
              <a:t> made by the Department of Basic Education and Sport and Recreation South Africa in the implementation of School </a:t>
            </a:r>
            <a:r>
              <a:rPr lang="en-US" altLang="en-US" sz="4400" dirty="0" smtClean="0"/>
              <a:t>Sport.</a:t>
            </a:r>
            <a:endParaRPr lang="en-US" altLang="en-US" sz="44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8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028384" cy="1228999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IMPLEMENTATION OF THE SCHOOL SPORT PROGRAMME ACCORDING TO THE MoU 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388" y="1196975"/>
            <a:ext cx="8640762" cy="525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en-US" sz="2000" dirty="0" smtClean="0"/>
              <a:t>The School Sport Programme is implemented according to the levels indicated below: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en-US" altLang="en-US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n-US" altLang="en-US" sz="2000" dirty="0" smtClean="0"/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en-US" altLang="en-US" sz="2000" dirty="0" smtClean="0"/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en-US" altLang="en-US" sz="2000" dirty="0" smtClean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27524"/>
            <a:ext cx="8280920" cy="410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708688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68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chemeClr val="accent2">
                    <a:lumMod val="75000"/>
                  </a:schemeClr>
                </a:solidFill>
              </a:rPr>
              <a:t>REFLECTION ON SCHOOL SPORT 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ZA" altLang="en-US" sz="2000" dirty="0" smtClean="0"/>
              <a:t>The </a:t>
            </a:r>
            <a:r>
              <a:rPr lang="en-ZA" altLang="en-US" sz="2000" b="1" dirty="0" smtClean="0"/>
              <a:t>DBE-SRSA partnership </a:t>
            </a:r>
            <a:r>
              <a:rPr lang="en-ZA" altLang="en-US" sz="2000" dirty="0" smtClean="0"/>
              <a:t>has made significant progress.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ZA" altLang="en-US" sz="2000" dirty="0" smtClean="0"/>
              <a:t>A </a:t>
            </a:r>
            <a:r>
              <a:rPr lang="en-ZA" altLang="en-US" sz="2000" b="1" dirty="0" smtClean="0"/>
              <a:t>Joint National Task Team </a:t>
            </a:r>
            <a:r>
              <a:rPr lang="en-ZA" altLang="en-US" sz="2000" dirty="0" smtClean="0"/>
              <a:t>on Schools Sport was established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ZA" altLang="en-US" sz="1600" dirty="0" smtClean="0"/>
              <a:t>Comprises of National and Provincial Coordinators from DBE and SRSA, National Federations</a:t>
            </a:r>
            <a:r>
              <a:rPr lang="en-ZA" altLang="en-US" sz="1600" dirty="0"/>
              <a:t> </a:t>
            </a:r>
            <a:r>
              <a:rPr lang="en-ZA" altLang="en-US" sz="1600" dirty="0" smtClean="0"/>
              <a:t>and School Code Structures  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ZA" altLang="en-US" sz="1600" dirty="0" smtClean="0"/>
              <a:t>Meets Quarterly to monitor and review the School Sport Implementation Plan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Participating and registered schools have </a:t>
            </a:r>
            <a:r>
              <a:rPr lang="en-US" altLang="en-US" sz="2000" b="1" dirty="0" smtClean="0"/>
              <a:t>grown remarkably </a:t>
            </a:r>
            <a:r>
              <a:rPr lang="en-US" altLang="en-US" sz="2000" dirty="0" smtClean="0"/>
              <a:t>since the </a:t>
            </a:r>
            <a:r>
              <a:rPr lang="en-US" altLang="en-US" sz="2000" dirty="0" err="1" smtClean="0"/>
              <a:t>MoU</a:t>
            </a:r>
            <a:r>
              <a:rPr lang="en-US" altLang="en-US" sz="2000" dirty="0" smtClean="0"/>
              <a:t> came into effect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Broadened </a:t>
            </a:r>
            <a:r>
              <a:rPr lang="en-US" altLang="en-US" sz="2000" b="1" dirty="0" smtClean="0"/>
              <a:t>offering of sporting codes </a:t>
            </a:r>
            <a:r>
              <a:rPr lang="en-US" altLang="en-US" sz="2000" dirty="0" smtClean="0"/>
              <a:t>from 4 to 16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Segmentation of Annual School Sport Programme into </a:t>
            </a:r>
            <a:r>
              <a:rPr lang="en-US" altLang="en-US" sz="2000" b="1" dirty="0" smtClean="0"/>
              <a:t>Autumn,</a:t>
            </a:r>
            <a:r>
              <a:rPr lang="en-US" altLang="en-US" sz="2000" b="1" dirty="0"/>
              <a:t> Winter</a:t>
            </a:r>
            <a:r>
              <a:rPr lang="en-US" altLang="en-US" sz="2000" b="1" dirty="0" smtClean="0"/>
              <a:t> and Summer Games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Links with </a:t>
            </a:r>
            <a:r>
              <a:rPr lang="en-US" altLang="en-US" sz="2000" b="1" dirty="0" smtClean="0"/>
              <a:t>Physical Education </a:t>
            </a:r>
            <a:r>
              <a:rPr lang="en-US" altLang="en-US" sz="2000" dirty="0" smtClean="0"/>
              <a:t>foregrounded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en-US" altLang="en-US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en-US" altLang="en-US" sz="2000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0980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2576" y="20185"/>
            <a:ext cx="8867328" cy="1143000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IMPLEMENTATION OF THE SCHOOL SPORT PROGRAMME ACCORDING TO THE MoU 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185"/>
            <a:ext cx="8229600" cy="4962979"/>
          </a:xfrm>
        </p:spPr>
        <p:txBody>
          <a:bodyPr/>
          <a:lstStyle/>
          <a:p>
            <a:r>
              <a:rPr lang="en-US" altLang="en-US" sz="2000" b="1" dirty="0">
                <a:solidFill>
                  <a:prstClr val="black"/>
                </a:solidFill>
              </a:rPr>
              <a:t>Total number of registered schools as at May </a:t>
            </a:r>
            <a:r>
              <a:rPr lang="en-US" altLang="en-US" sz="2000" b="1" dirty="0" smtClean="0">
                <a:solidFill>
                  <a:prstClr val="black"/>
                </a:solidFill>
              </a:rPr>
              <a:t>2017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3091768"/>
              </p:ext>
            </p:extLst>
          </p:nvPr>
        </p:nvGraphicFramePr>
        <p:xfrm>
          <a:off x="179512" y="1577818"/>
          <a:ext cx="8784976" cy="43714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7406">
                <a:tc>
                  <a:txBody>
                    <a:bodyPr/>
                    <a:lstStyle/>
                    <a:p>
                      <a:r>
                        <a:rPr lang="en-US" dirty="0" smtClean="0"/>
                        <a:t>Province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of Schools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Registered Schools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406">
                <a:tc>
                  <a:txBody>
                    <a:bodyPr/>
                    <a:lstStyle/>
                    <a:p>
                      <a:r>
                        <a:rPr lang="en-US" dirty="0" smtClean="0"/>
                        <a:t>GP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2 045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406">
                <a:tc>
                  <a:txBody>
                    <a:bodyPr/>
                    <a:lstStyle/>
                    <a:p>
                      <a:r>
                        <a:rPr lang="en-US" dirty="0" smtClean="0"/>
                        <a:t>WC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1 563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1 257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80.42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406"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1 807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7406">
                <a:tc>
                  <a:txBody>
                    <a:bodyPr/>
                    <a:lstStyle/>
                    <a:p>
                      <a:r>
                        <a:rPr lang="en-US" dirty="0" smtClean="0"/>
                        <a:t>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3 935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54.41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406">
                <a:tc>
                  <a:txBody>
                    <a:bodyPr/>
                    <a:lstStyle/>
                    <a:p>
                      <a:r>
                        <a:rPr lang="en-US" dirty="0" smtClean="0"/>
                        <a:t>NW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591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53.36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7406">
                <a:tc>
                  <a:txBody>
                    <a:bodyPr/>
                    <a:lstStyle/>
                    <a:p>
                      <a:r>
                        <a:rPr lang="en-US" dirty="0" smtClean="0"/>
                        <a:t>KZN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5 955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57.53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7406">
                <a:tc>
                  <a:txBody>
                    <a:bodyPr/>
                    <a:lstStyle/>
                    <a:p>
                      <a:r>
                        <a:rPr lang="en-US" dirty="0" smtClean="0"/>
                        <a:t>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1 351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664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406">
                <a:tc>
                  <a:txBody>
                    <a:bodyPr/>
                    <a:lstStyle/>
                    <a:p>
                      <a:r>
                        <a:rPr lang="en-US" dirty="0" smtClean="0"/>
                        <a:t>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560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45.54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7406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5 558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1 782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740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24 365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13 500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55.41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10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SPORTS </a:t>
            </a:r>
            <a:r>
              <a:rPr lang="en-US" alt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FACILITIES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AND PARTNERS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9"/>
            <a:ext cx="8229600" cy="478539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ZA" altLang="en-US" sz="1800" dirty="0" smtClean="0"/>
              <a:t>The Department implements the Accelerated </a:t>
            </a:r>
            <a:r>
              <a:rPr lang="en-ZA" altLang="en-US" sz="1800" dirty="0"/>
              <a:t>Schools Infrastructure Delivery Initiative (ASIDI</a:t>
            </a:r>
            <a:r>
              <a:rPr lang="en-ZA" altLang="en-US" sz="1800" dirty="0" smtClean="0"/>
              <a:t>)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ZA" altLang="en-US" sz="1600" b="1" dirty="0" smtClean="0"/>
              <a:t>New schools </a:t>
            </a:r>
            <a:r>
              <a:rPr lang="en-ZA" altLang="en-US" sz="1600" dirty="0" smtClean="0"/>
              <a:t>are designed with care and support facilities such as sick bay, nutrition centre and </a:t>
            </a:r>
            <a:r>
              <a:rPr lang="en-ZA" altLang="en-US" sz="1600" b="1" dirty="0" smtClean="0"/>
              <a:t>sports facility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ZA" altLang="en-US" sz="1800" dirty="0" smtClean="0"/>
              <a:t>The Department has mobilised partnerships with the following entities in support of school sport:</a:t>
            </a:r>
          </a:p>
          <a:p>
            <a:pPr marL="0" indent="0" algn="just">
              <a:buNone/>
              <a:defRPr/>
            </a:pPr>
            <a:r>
              <a:rPr lang="en-ZA" altLang="en-US" sz="2000" dirty="0"/>
              <a:t>	</a:t>
            </a:r>
            <a:r>
              <a:rPr lang="en-ZA" altLang="en-US" sz="1400" dirty="0" smtClean="0"/>
              <a:t>1. </a:t>
            </a:r>
            <a:r>
              <a:rPr lang="en-ZA" altLang="en-US" sz="1400" dirty="0" err="1" smtClean="0"/>
              <a:t>Supersport</a:t>
            </a:r>
            <a:r>
              <a:rPr lang="en-ZA" altLang="en-US" sz="1400" dirty="0" smtClean="0"/>
              <a:t> Let’s Play - Department’s </a:t>
            </a:r>
            <a:r>
              <a:rPr lang="en-ZA" altLang="en-US" sz="1400" dirty="0"/>
              <a:t>Schools Infrastructure Priority Project </a:t>
            </a:r>
            <a:endParaRPr lang="en-ZA" altLang="en-US" sz="1400" dirty="0" smtClean="0"/>
          </a:p>
          <a:p>
            <a:pPr marL="0" indent="0" algn="just">
              <a:buFontTx/>
              <a:buNone/>
              <a:defRPr/>
            </a:pPr>
            <a:r>
              <a:rPr lang="en-ZA" altLang="en-US" sz="1400" dirty="0"/>
              <a:t>	</a:t>
            </a:r>
            <a:r>
              <a:rPr lang="en-ZA" altLang="en-US" sz="1400" dirty="0" smtClean="0"/>
              <a:t>2. UNICEF- </a:t>
            </a:r>
            <a:r>
              <a:rPr lang="en-US" altLang="en-US" sz="1400" dirty="0"/>
              <a:t>Built six multi-purpose fields in schools </a:t>
            </a:r>
            <a:endParaRPr lang="en-ZA" altLang="en-US" sz="1400" dirty="0" smtClean="0"/>
          </a:p>
          <a:p>
            <a:pPr marL="0" indent="0" algn="just">
              <a:buFontTx/>
              <a:buNone/>
              <a:defRPr/>
            </a:pPr>
            <a:r>
              <a:rPr lang="en-ZA" altLang="en-US" sz="1400" dirty="0"/>
              <a:t>	3</a:t>
            </a:r>
            <a:r>
              <a:rPr lang="en-ZA" altLang="en-US" sz="1400" dirty="0" smtClean="0"/>
              <a:t>. Cricket South Africa – Hub system</a:t>
            </a:r>
          </a:p>
          <a:p>
            <a:pPr marL="0" indent="0" algn="just">
              <a:buFontTx/>
              <a:buNone/>
              <a:defRPr/>
            </a:pPr>
            <a:r>
              <a:rPr lang="en-ZA" altLang="en-US" sz="1400" dirty="0"/>
              <a:t>	</a:t>
            </a:r>
            <a:r>
              <a:rPr lang="en-ZA" altLang="en-US" sz="1400" dirty="0" smtClean="0"/>
              <a:t>4. Motsepe Foundation - </a:t>
            </a:r>
            <a:r>
              <a:rPr lang="en-ZA" altLang="en-US" sz="1400" dirty="0"/>
              <a:t>ten-year sponsorship </a:t>
            </a:r>
            <a:r>
              <a:rPr lang="en-ZA" altLang="en-US" sz="1400" dirty="0" smtClean="0"/>
              <a:t>that </a:t>
            </a:r>
            <a:r>
              <a:rPr lang="en-ZA" altLang="en-US" sz="1400" dirty="0"/>
              <a:t>seeks to develop schools football and netball </a:t>
            </a:r>
            <a:r>
              <a:rPr lang="en-ZA" altLang="en-US" sz="1400" dirty="0" smtClean="0"/>
              <a:t>	as </a:t>
            </a:r>
            <a:r>
              <a:rPr lang="en-ZA" altLang="en-US" sz="1400" dirty="0"/>
              <a:t>well as choral and traditional </a:t>
            </a:r>
            <a:r>
              <a:rPr lang="en-ZA" altLang="en-US" sz="1400" dirty="0" smtClean="0"/>
              <a:t>music</a:t>
            </a:r>
          </a:p>
          <a:p>
            <a:pPr marL="0" indent="0" algn="just">
              <a:buFontTx/>
              <a:buNone/>
              <a:defRPr/>
            </a:pPr>
            <a:r>
              <a:rPr lang="en-ZA" altLang="en-US" sz="1400" dirty="0"/>
              <a:t>	5</a:t>
            </a:r>
            <a:r>
              <a:rPr lang="en-ZA" altLang="en-US" sz="1400" dirty="0" smtClean="0"/>
              <a:t>. </a:t>
            </a:r>
            <a:r>
              <a:rPr lang="en-ZA" altLang="en-US" sz="1400" dirty="0" err="1" smtClean="0"/>
              <a:t>Dreamfields</a:t>
            </a:r>
            <a:r>
              <a:rPr lang="en-ZA" altLang="en-US" sz="1400" dirty="0"/>
              <a:t> </a:t>
            </a:r>
            <a:r>
              <a:rPr lang="en-ZA" altLang="en-US" sz="1400" dirty="0" smtClean="0"/>
              <a:t>- </a:t>
            </a:r>
            <a:r>
              <a:rPr lang="en-ZA" altLang="en-US" sz="1400" dirty="0"/>
              <a:t>Five-A-Side football and </a:t>
            </a:r>
            <a:r>
              <a:rPr lang="en-ZA" altLang="en-US" sz="1400" dirty="0" smtClean="0"/>
              <a:t>mini-netball primary schools</a:t>
            </a:r>
            <a:endParaRPr lang="en-ZA" altLang="en-US" sz="1400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ZA" altLang="en-US" sz="1800" dirty="0" smtClean="0">
                <a:solidFill>
                  <a:srgbClr val="000000"/>
                </a:solidFill>
              </a:rPr>
              <a:t>The package of support from these partners includes </a:t>
            </a:r>
            <a:r>
              <a:rPr lang="en-ZA" altLang="en-US" sz="1800" b="1" dirty="0" smtClean="0">
                <a:solidFill>
                  <a:srgbClr val="000000"/>
                </a:solidFill>
              </a:rPr>
              <a:t>building </a:t>
            </a:r>
            <a:r>
              <a:rPr lang="en-ZA" altLang="en-US" sz="1800" b="1" dirty="0">
                <a:solidFill>
                  <a:srgbClr val="000000"/>
                </a:solidFill>
              </a:rPr>
              <a:t>of multi-purpose sports facilities in </a:t>
            </a:r>
            <a:r>
              <a:rPr lang="en-ZA" altLang="en-US" sz="1800" b="1" dirty="0" smtClean="0">
                <a:solidFill>
                  <a:srgbClr val="000000"/>
                </a:solidFill>
              </a:rPr>
              <a:t>schools</a:t>
            </a:r>
            <a:endParaRPr lang="en-US" altLang="en-US" sz="1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en-US" altLang="en-US" sz="2000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9795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chemeClr val="accent2">
                    <a:lumMod val="75000"/>
                  </a:schemeClr>
                </a:solidFill>
              </a:rPr>
              <a:t>ALLOCATIONS FOR SCHOOL SPORT 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ZA" altLang="en-US" sz="2000" b="1" dirty="0">
                <a:solidFill>
                  <a:prstClr val="black"/>
                </a:solidFill>
              </a:rPr>
              <a:t>BUDGET ALLOCATION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132856"/>
            <a:ext cx="864096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482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009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chemeClr val="accent2">
                    <a:lumMod val="75000"/>
                  </a:schemeClr>
                </a:solidFill>
              </a:rPr>
              <a:t>CHALLENGES &amp; REMEDIAL MEASURES 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8712968" cy="504056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0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14901</TotalTime>
  <Words>667</Words>
  <Application>Microsoft Office PowerPoint</Application>
  <PresentationFormat>On-screen Show (4:3)</PresentationFormat>
  <Paragraphs>145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New DBE Presentation template</vt:lpstr>
      <vt:lpstr>DBE/SRSA PRESENTATION TO THE PORTFOLIO COMMITTEE ON SPORTS AND RECREATION  12 SEPTEMBER 2017</vt:lpstr>
      <vt:lpstr>PRESENTATION OUTLINE </vt:lpstr>
      <vt:lpstr>PURPOSE </vt:lpstr>
      <vt:lpstr>IMPLEMENTATION OF THE SCHOOL SPORT PROGRAMME ACCORDING TO THE MoU </vt:lpstr>
      <vt:lpstr>REFLECTION ON SCHOOL SPORT </vt:lpstr>
      <vt:lpstr>IMPLEMENTATION OF THE SCHOOL SPORT PROGRAMME ACCORDING TO THE MoU </vt:lpstr>
      <vt:lpstr>SPORTS FACILITIES AND PARTNERS</vt:lpstr>
      <vt:lpstr>ALLOCATIONS FOR SCHOOL SPORT </vt:lpstr>
      <vt:lpstr>CHALLENGES &amp; REMEDIAL MEASURES </vt:lpstr>
      <vt:lpstr>PLANS TO REVIEW THE MoU </vt:lpstr>
      <vt:lpstr>PRIORITY AREAS ON REVIEWING SCHOOL SPORT PROGRAMME </vt:lpstr>
      <vt:lpstr>PRIORITY AREAS ON REVIEWING  SCHOOL SPORT PROGRAMME… </vt:lpstr>
      <vt:lpstr>WORK PLAN AND PROGRESS</vt:lpstr>
      <vt:lpstr>RECOMMENDATIONS</vt:lpstr>
      <vt:lpstr>Slide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the provincial  Handover Reports</dc:title>
  <dc:creator>Libago.J</dc:creator>
  <cp:lastModifiedBy>PUMZA</cp:lastModifiedBy>
  <cp:revision>678</cp:revision>
  <cp:lastPrinted>2017-09-04T06:33:32Z</cp:lastPrinted>
  <dcterms:created xsi:type="dcterms:W3CDTF">2014-05-15T08:19:18Z</dcterms:created>
  <dcterms:modified xsi:type="dcterms:W3CDTF">2017-09-14T07:43:21Z</dcterms:modified>
</cp:coreProperties>
</file>